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848" r:id="rId1"/>
  </p:sldMasterIdLst>
  <p:notesMasterIdLst>
    <p:notesMasterId r:id="rId45"/>
  </p:notesMasterIdLst>
  <p:handoutMasterIdLst>
    <p:handoutMasterId r:id="rId46"/>
  </p:handoutMasterIdLst>
  <p:sldIdLst>
    <p:sldId id="351" r:id="rId2"/>
    <p:sldId id="353" r:id="rId3"/>
    <p:sldId id="354" r:id="rId4"/>
    <p:sldId id="393" r:id="rId5"/>
    <p:sldId id="356" r:id="rId6"/>
    <p:sldId id="357" r:id="rId7"/>
    <p:sldId id="358" r:id="rId8"/>
    <p:sldId id="359" r:id="rId9"/>
    <p:sldId id="360" r:id="rId10"/>
    <p:sldId id="361" r:id="rId11"/>
    <p:sldId id="394" r:id="rId12"/>
    <p:sldId id="257" r:id="rId13"/>
    <p:sldId id="390" r:id="rId14"/>
    <p:sldId id="395" r:id="rId15"/>
    <p:sldId id="264" r:id="rId16"/>
    <p:sldId id="318" r:id="rId17"/>
    <p:sldId id="367" r:id="rId18"/>
    <p:sldId id="267" r:id="rId19"/>
    <p:sldId id="314" r:id="rId20"/>
    <p:sldId id="268" r:id="rId21"/>
    <p:sldId id="269" r:id="rId22"/>
    <p:sldId id="270" r:id="rId23"/>
    <p:sldId id="376" r:id="rId24"/>
    <p:sldId id="377" r:id="rId25"/>
    <p:sldId id="378" r:id="rId26"/>
    <p:sldId id="332" r:id="rId27"/>
    <p:sldId id="381" r:id="rId28"/>
    <p:sldId id="272" r:id="rId29"/>
    <p:sldId id="273" r:id="rId30"/>
    <p:sldId id="274" r:id="rId31"/>
    <p:sldId id="384" r:id="rId32"/>
    <p:sldId id="338" r:id="rId33"/>
    <p:sldId id="276" r:id="rId34"/>
    <p:sldId id="277" r:id="rId35"/>
    <p:sldId id="278" r:id="rId36"/>
    <p:sldId id="320" r:id="rId37"/>
    <p:sldId id="368" r:id="rId38"/>
    <p:sldId id="391" r:id="rId39"/>
    <p:sldId id="340" r:id="rId40"/>
    <p:sldId id="282" r:id="rId41"/>
    <p:sldId id="369" r:id="rId42"/>
    <p:sldId id="366" r:id="rId43"/>
    <p:sldId id="374" r:id="rId44"/>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HelveticaNeue BoldExt" charset="0"/>
        <a:ea typeface="ＭＳ Ｐゴシック" charset="-128"/>
        <a:cs typeface="+mn-cs"/>
      </a:defRPr>
    </a:lvl1pPr>
    <a:lvl2pPr marL="457200" algn="l" rtl="0" eaLnBrk="0" fontAlgn="base" hangingPunct="0">
      <a:spcBef>
        <a:spcPct val="0"/>
      </a:spcBef>
      <a:spcAft>
        <a:spcPct val="0"/>
      </a:spcAft>
      <a:defRPr sz="3200" kern="1200">
        <a:solidFill>
          <a:schemeClr val="tx1"/>
        </a:solidFill>
        <a:latin typeface="HelveticaNeue BoldExt" charset="0"/>
        <a:ea typeface="ＭＳ Ｐゴシック" charset="-128"/>
        <a:cs typeface="+mn-cs"/>
      </a:defRPr>
    </a:lvl2pPr>
    <a:lvl3pPr marL="914400" algn="l" rtl="0" eaLnBrk="0" fontAlgn="base" hangingPunct="0">
      <a:spcBef>
        <a:spcPct val="0"/>
      </a:spcBef>
      <a:spcAft>
        <a:spcPct val="0"/>
      </a:spcAft>
      <a:defRPr sz="3200" kern="1200">
        <a:solidFill>
          <a:schemeClr val="tx1"/>
        </a:solidFill>
        <a:latin typeface="HelveticaNeue BoldExt" charset="0"/>
        <a:ea typeface="ＭＳ Ｐゴシック" charset="-128"/>
        <a:cs typeface="+mn-cs"/>
      </a:defRPr>
    </a:lvl3pPr>
    <a:lvl4pPr marL="1371600" algn="l" rtl="0" eaLnBrk="0" fontAlgn="base" hangingPunct="0">
      <a:spcBef>
        <a:spcPct val="0"/>
      </a:spcBef>
      <a:spcAft>
        <a:spcPct val="0"/>
      </a:spcAft>
      <a:defRPr sz="3200" kern="1200">
        <a:solidFill>
          <a:schemeClr val="tx1"/>
        </a:solidFill>
        <a:latin typeface="HelveticaNeue BoldExt" charset="0"/>
        <a:ea typeface="ＭＳ Ｐゴシック" charset="-128"/>
        <a:cs typeface="+mn-cs"/>
      </a:defRPr>
    </a:lvl4pPr>
    <a:lvl5pPr marL="1828800" algn="l" rtl="0" eaLnBrk="0" fontAlgn="base" hangingPunct="0">
      <a:spcBef>
        <a:spcPct val="0"/>
      </a:spcBef>
      <a:spcAft>
        <a:spcPct val="0"/>
      </a:spcAft>
      <a:defRPr sz="3200" kern="1200">
        <a:solidFill>
          <a:schemeClr val="tx1"/>
        </a:solidFill>
        <a:latin typeface="HelveticaNeue BoldExt" charset="0"/>
        <a:ea typeface="ＭＳ Ｐゴシック" charset="-128"/>
        <a:cs typeface="+mn-cs"/>
      </a:defRPr>
    </a:lvl5pPr>
    <a:lvl6pPr marL="2286000" algn="l" defTabSz="914400" rtl="0" eaLnBrk="1" latinLnBrk="0" hangingPunct="1">
      <a:defRPr sz="3200" kern="1200">
        <a:solidFill>
          <a:schemeClr val="tx1"/>
        </a:solidFill>
        <a:latin typeface="HelveticaNeue BoldExt" charset="0"/>
        <a:ea typeface="ＭＳ Ｐゴシック" charset="-128"/>
        <a:cs typeface="+mn-cs"/>
      </a:defRPr>
    </a:lvl6pPr>
    <a:lvl7pPr marL="2743200" algn="l" defTabSz="914400" rtl="0" eaLnBrk="1" latinLnBrk="0" hangingPunct="1">
      <a:defRPr sz="3200" kern="1200">
        <a:solidFill>
          <a:schemeClr val="tx1"/>
        </a:solidFill>
        <a:latin typeface="HelveticaNeue BoldExt" charset="0"/>
        <a:ea typeface="ＭＳ Ｐゴシック" charset="-128"/>
        <a:cs typeface="+mn-cs"/>
      </a:defRPr>
    </a:lvl7pPr>
    <a:lvl8pPr marL="3200400" algn="l" defTabSz="914400" rtl="0" eaLnBrk="1" latinLnBrk="0" hangingPunct="1">
      <a:defRPr sz="3200" kern="1200">
        <a:solidFill>
          <a:schemeClr val="tx1"/>
        </a:solidFill>
        <a:latin typeface="HelveticaNeue BoldExt" charset="0"/>
        <a:ea typeface="ＭＳ Ｐゴシック" charset="-128"/>
        <a:cs typeface="+mn-cs"/>
      </a:defRPr>
    </a:lvl8pPr>
    <a:lvl9pPr marL="3657600" algn="l" defTabSz="914400" rtl="0" eaLnBrk="1" latinLnBrk="0" hangingPunct="1">
      <a:defRPr sz="3200" kern="1200">
        <a:solidFill>
          <a:schemeClr val="tx1"/>
        </a:solidFill>
        <a:latin typeface="HelveticaNeue BoldEx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D05E"/>
    <a:srgbClr val="FCCD58"/>
    <a:srgbClr val="2E62B9"/>
    <a:srgbClr val="FBC160"/>
    <a:srgbClr val="BC1D43"/>
    <a:srgbClr val="FDCD66"/>
    <a:srgbClr val="747474"/>
    <a:srgbClr val="CE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697"/>
  </p:normalViewPr>
  <p:slideViewPr>
    <p:cSldViewPr>
      <p:cViewPr varScale="1">
        <p:scale>
          <a:sx n="63" d="100"/>
          <a:sy n="63" d="100"/>
        </p:scale>
        <p:origin x="176" y="64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08" y="16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slide" Target="slides/slide16.xml"/><Relationship Id="rId3"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mn-ea"/>
                <a:cs typeface="+mn-cs"/>
              </a:defRPr>
            </a:lvl1pPr>
          </a:lstStyle>
          <a:p>
            <a:pPr>
              <a:defRPr/>
            </a:pPr>
            <a:endParaRPr lang="en-US"/>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cs typeface="+mn-cs"/>
              </a:defRPr>
            </a:lvl1pPr>
          </a:lstStyle>
          <a:p>
            <a:pPr>
              <a:defRPr/>
            </a:pPr>
            <a:endParaRPr lang="en-US"/>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mn-ea"/>
                <a:cs typeface="+mn-cs"/>
              </a:defRPr>
            </a:lvl1pPr>
          </a:lstStyle>
          <a:p>
            <a:pPr>
              <a:defRPr/>
            </a:pPr>
            <a:endParaRPr lang="en-US"/>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a typeface="ＭＳ Ｐゴシック" panose="020B0600070205080204" pitchFamily="34" charset="-128"/>
              </a:defRPr>
            </a:lvl1pPr>
          </a:lstStyle>
          <a:p>
            <a:pPr>
              <a:defRPr/>
            </a:pPr>
            <a:fld id="{5616AB9D-D026-1148-B9ED-BC2BEBD009AB}" type="slidenum">
              <a:rPr lang="en-US" altLang="en-US"/>
              <a:pPr>
                <a:defRPr/>
              </a:pPr>
              <a:t>‹#›</a:t>
            </a:fld>
            <a:endParaRPr lang="en-US" altLang="en-US"/>
          </a:p>
        </p:txBody>
      </p:sp>
    </p:spTree>
    <p:extLst>
      <p:ext uri="{BB962C8B-B14F-4D97-AF65-F5344CB8AC3E}">
        <p14:creationId xmlns:p14="http://schemas.microsoft.com/office/powerpoint/2010/main" val="1989153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mn-ea"/>
                <a:cs typeface="+mn-cs"/>
              </a:defRPr>
            </a:lvl1pPr>
          </a:lstStyle>
          <a:p>
            <a:pPr>
              <a:defRPr/>
            </a:pPr>
            <a:endParaRPr lang="en-US"/>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cs typeface="+mn-cs"/>
              </a:defRPr>
            </a:lvl1pPr>
          </a:lstStyle>
          <a:p>
            <a:pPr>
              <a:defRPr/>
            </a:pPr>
            <a:endParaRPr lang="en-US"/>
          </a:p>
        </p:txBody>
      </p:sp>
      <p:sp>
        <p:nvSpPr>
          <p:cNvPr id="1024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mn-ea"/>
                <a:cs typeface="+mn-cs"/>
              </a:defRPr>
            </a:lvl1pPr>
          </a:lstStyle>
          <a:p>
            <a:pPr>
              <a:defRPr/>
            </a:pPr>
            <a:endParaRPr lang="en-US"/>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a typeface="ＭＳ Ｐゴシック" panose="020B0600070205080204" pitchFamily="34" charset="-128"/>
              </a:defRPr>
            </a:lvl1pPr>
          </a:lstStyle>
          <a:p>
            <a:pPr>
              <a:defRPr/>
            </a:pPr>
            <a:fld id="{12ABD4C9-22DC-424D-9074-CCE4E6628DFA}" type="slidenum">
              <a:rPr lang="en-US" altLang="en-US"/>
              <a:pPr>
                <a:defRPr/>
              </a:pPr>
              <a:t>‹#›</a:t>
            </a:fld>
            <a:endParaRPr lang="en-US" altLang="en-US"/>
          </a:p>
        </p:txBody>
      </p:sp>
    </p:spTree>
    <p:extLst>
      <p:ext uri="{BB962C8B-B14F-4D97-AF65-F5344CB8AC3E}">
        <p14:creationId xmlns:p14="http://schemas.microsoft.com/office/powerpoint/2010/main" val="10794183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Neue BoldExt"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HelveticaNeue BoldExt"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HelveticaNeue BoldExt"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HelveticaNeue BoldExt"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HelveticaNeue BoldExt"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07794DDA-AB03-254D-AB37-8434C69594DC}" type="slidenum">
              <a:rPr lang="en-US" altLang="en-US"/>
              <a:pPr>
                <a:spcBef>
                  <a:spcPct val="0"/>
                </a:spcBef>
              </a:pPr>
              <a:t>1</a:t>
            </a:fld>
            <a:endParaRPr lang="en-US" altLang="en-US"/>
          </a:p>
        </p:txBody>
      </p:sp>
      <p:sp>
        <p:nvSpPr>
          <p:cNvPr id="13315" name="Rectangle 2"/>
          <p:cNvSpPr>
            <a:spLocks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tabLst>
                <a:tab pos="457200" algn="l"/>
              </a:tabLst>
            </a:pPr>
            <a:endParaRPr lang="en-US" altLang="en-US" sz="1000">
              <a:latin typeface="CG Times" charset="0"/>
              <a:ea typeface="ＭＳ Ｐゴシック" charset="-128"/>
            </a:endParaRPr>
          </a:p>
        </p:txBody>
      </p:sp>
    </p:spTree>
    <p:extLst>
      <p:ext uri="{BB962C8B-B14F-4D97-AF65-F5344CB8AC3E}">
        <p14:creationId xmlns:p14="http://schemas.microsoft.com/office/powerpoint/2010/main" val="1768316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FE3A71C2-EF2B-C54E-8DC5-1F5E2DDCAC75}" type="slidenum">
              <a:rPr lang="en-US" altLang="en-US"/>
              <a:pPr>
                <a:spcBef>
                  <a:spcPct val="0"/>
                </a:spcBef>
              </a:pPr>
              <a:t>10</a:t>
            </a:fld>
            <a:endParaRPr lang="en-US" altLang="en-US"/>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457200" algn="l"/>
              </a:tabLst>
            </a:pPr>
            <a:r>
              <a:rPr lang="en-US" altLang="en-US" sz="1000">
                <a:latin typeface="CG Times" charset="0"/>
                <a:ea typeface="ＭＳ Ｐゴシック" charset="-128"/>
              </a:rPr>
              <a:t>A trauma patient would die before receiving treatment if we approach him in the routine way.</a:t>
            </a:r>
          </a:p>
          <a:p>
            <a:pPr>
              <a:tabLst>
                <a:tab pos="457200" algn="l"/>
              </a:tabLst>
            </a:pPr>
            <a:r>
              <a:rPr lang="en-US" altLang="en-US" sz="1000">
                <a:latin typeface="CG Times" charset="0"/>
                <a:ea typeface="ＭＳ Ｐゴシック" charset="-128"/>
              </a:rPr>
              <a:t>All of this is important but is called the secondary survey</a:t>
            </a:r>
          </a:p>
          <a:p>
            <a:pPr>
              <a:tabLst>
                <a:tab pos="457200" algn="l"/>
              </a:tabLst>
            </a:pPr>
            <a:r>
              <a:rPr lang="en-US" altLang="en-US" sz="1000">
                <a:latin typeface="CG Times" charset="0"/>
                <a:ea typeface="ＭＳ Ｐゴシック" charset="-128"/>
              </a:rPr>
              <a:t>In Trauma we start with the primary survey to save the life </a:t>
            </a:r>
          </a:p>
        </p:txBody>
      </p:sp>
    </p:spTree>
    <p:extLst>
      <p:ext uri="{BB962C8B-B14F-4D97-AF65-F5344CB8AC3E}">
        <p14:creationId xmlns:p14="http://schemas.microsoft.com/office/powerpoint/2010/main" val="1585292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1A281F2A-A6AF-0944-A806-ED04970B6E39}" type="slidenum">
              <a:rPr lang="en-US" altLang="en-US"/>
              <a:pPr>
                <a:spcBef>
                  <a:spcPct val="0"/>
                </a:spcBef>
              </a:pPr>
              <a:t>11</a:t>
            </a:fld>
            <a:endParaRPr lang="en-US" altLang="en-US"/>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tabLst>
                <a:tab pos="457200" algn="l"/>
              </a:tabLst>
            </a:pPr>
            <a:endParaRPr lang="en-US" altLang="en-US" sz="1000">
              <a:latin typeface="CG Times" charset="0"/>
              <a:ea typeface="ＭＳ Ｐゴシック" charset="-128"/>
            </a:endParaRPr>
          </a:p>
        </p:txBody>
      </p:sp>
    </p:spTree>
    <p:extLst>
      <p:ext uri="{BB962C8B-B14F-4D97-AF65-F5344CB8AC3E}">
        <p14:creationId xmlns:p14="http://schemas.microsoft.com/office/powerpoint/2010/main" val="180632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EEA87AF8-9F11-1640-93DF-DBBEE511D5CE}" type="slidenum">
              <a:rPr lang="en-US" altLang="en-US"/>
              <a:pPr>
                <a:spcBef>
                  <a:spcPct val="0"/>
                </a:spcBef>
              </a:pPr>
              <a:t>12</a:t>
            </a:fld>
            <a:endParaRPr lang="en-US" altLang="en-US"/>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tabLst>
                <a:tab pos="457200" algn="l"/>
              </a:tabLst>
            </a:pPr>
            <a:endParaRPr lang="en-US" altLang="en-US">
              <a:ea typeface="ＭＳ Ｐゴシック" charset="-128"/>
            </a:endParaRPr>
          </a:p>
        </p:txBody>
      </p:sp>
    </p:spTree>
    <p:extLst>
      <p:ext uri="{BB962C8B-B14F-4D97-AF65-F5344CB8AC3E}">
        <p14:creationId xmlns:p14="http://schemas.microsoft.com/office/powerpoint/2010/main" val="1494941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375637E3-5A5E-7B46-A264-3E7E1C387443}" type="slidenum">
              <a:rPr lang="en-US" altLang="en-US"/>
              <a:pPr>
                <a:spcBef>
                  <a:spcPct val="0"/>
                </a:spcBef>
              </a:pPr>
              <a:t>15</a:t>
            </a:fld>
            <a:endParaRPr lang="en-US" altLang="en-US"/>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sz="1000" b="1">
                <a:latin typeface="CG Times" charset="0"/>
                <a:ea typeface="ＭＳ Ｐゴシック" charset="-128"/>
              </a:rPr>
              <a:t>Standard Precautions</a:t>
            </a:r>
          </a:p>
          <a:p>
            <a:pPr eaLnBrk="1" hangingPunct="1">
              <a:buFontTx/>
              <a:buChar char="•"/>
              <a:tabLst>
                <a:tab pos="457200" algn="l"/>
              </a:tabLst>
            </a:pPr>
            <a:r>
              <a:rPr lang="en-US" altLang="en-US">
                <a:ea typeface="ＭＳ Ｐゴシック" charset="-128"/>
              </a:rPr>
              <a:t>Standard precautions are one component of preparing for the patient in the hospital. </a:t>
            </a:r>
          </a:p>
          <a:p>
            <a:pPr eaLnBrk="1" hangingPunct="1">
              <a:buFontTx/>
              <a:buChar char="•"/>
              <a:tabLst>
                <a:tab pos="457200" algn="l"/>
              </a:tabLst>
            </a:pPr>
            <a:r>
              <a:rPr lang="en-US" altLang="en-US">
                <a:ea typeface="ＭＳ Ｐゴシック" charset="-128"/>
              </a:rPr>
              <a:t>You may query what items are needed to protect the patient and the trauma team members.</a:t>
            </a:r>
          </a:p>
          <a:p>
            <a:pPr eaLnBrk="1" hangingPunct="1">
              <a:buFontTx/>
              <a:buChar char="•"/>
              <a:tabLst>
                <a:tab pos="457200" algn="l"/>
              </a:tabLst>
            </a:pPr>
            <a:r>
              <a:rPr lang="en-US" altLang="en-US">
                <a:ea typeface="ＭＳ Ｐゴシック" charset="-128"/>
              </a:rPr>
              <a:t>Emphasize the need to protect the patient and trauma team members from communicable diseases. </a:t>
            </a:r>
          </a:p>
        </p:txBody>
      </p:sp>
    </p:spTree>
    <p:extLst>
      <p:ext uri="{BB962C8B-B14F-4D97-AF65-F5344CB8AC3E}">
        <p14:creationId xmlns:p14="http://schemas.microsoft.com/office/powerpoint/2010/main" val="2076217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AAF4E82B-AA42-464D-8ACF-E04189368F95}" type="slidenum">
              <a:rPr lang="en-US" altLang="en-US"/>
              <a:pPr>
                <a:spcBef>
                  <a:spcPct val="0"/>
                </a:spcBef>
              </a:pPr>
              <a:t>16</a:t>
            </a:fld>
            <a:endParaRPr lang="en-US" altLang="en-US"/>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sz="1000" b="1">
                <a:latin typeface="CG Times" charset="0"/>
                <a:ea typeface="ＭＳ Ｐゴシック" charset="-128"/>
              </a:rPr>
              <a:t>1-7	Quick Assessment</a:t>
            </a:r>
          </a:p>
          <a:p>
            <a:pPr eaLnBrk="1" hangingPunct="1">
              <a:buFontTx/>
              <a:buChar char="•"/>
              <a:tabLst>
                <a:tab pos="457200" algn="l"/>
              </a:tabLst>
            </a:pPr>
            <a:r>
              <a:rPr lang="en-US" altLang="en-US">
                <a:ea typeface="ＭＳ Ｐゴシック" charset="-128"/>
              </a:rPr>
              <a:t>What is a quick, simple method to assess the patient in 10 seconds?</a:t>
            </a:r>
          </a:p>
          <a:p>
            <a:pPr eaLnBrk="1" hangingPunct="1">
              <a:buFontTx/>
              <a:buChar char="•"/>
              <a:tabLst>
                <a:tab pos="457200" algn="l"/>
              </a:tabLst>
            </a:pPr>
            <a:r>
              <a:rPr lang="en-US" altLang="en-US">
                <a:ea typeface="ＭＳ Ｐゴシック" charset="-128"/>
              </a:rPr>
              <a:t>After asking this question, allow the students adequate time to consider the most efficient way of assessing for a patent airway, sufficient respiratory reserve to speak, and the level of cognition to process the question and respond appropriately. </a:t>
            </a:r>
          </a:p>
          <a:p>
            <a:pPr eaLnBrk="1" hangingPunct="1">
              <a:tabLst>
                <a:tab pos="457200" algn="l"/>
              </a:tabLst>
            </a:pPr>
            <a:r>
              <a:rPr lang="en-US" altLang="en-US">
                <a:ea typeface="ＭＳ Ｐゴシック" charset="-128"/>
              </a:rPr>
              <a:t>Answers appear on next slide.</a:t>
            </a:r>
          </a:p>
        </p:txBody>
      </p:sp>
    </p:spTree>
    <p:extLst>
      <p:ext uri="{BB962C8B-B14F-4D97-AF65-F5344CB8AC3E}">
        <p14:creationId xmlns:p14="http://schemas.microsoft.com/office/powerpoint/2010/main" val="530532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609186E7-781A-8E49-8391-1AEC524AD678}" type="slidenum">
              <a:rPr lang="en-US" altLang="en-US"/>
              <a:pPr>
                <a:spcBef>
                  <a:spcPct val="0"/>
                </a:spcBef>
              </a:pPr>
              <a:t>17</a:t>
            </a:fld>
            <a:endParaRPr lang="en-US" altLang="en-US"/>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sz="1000" b="1">
                <a:latin typeface="CG Times" charset="0"/>
                <a:ea typeface="ＭＳ Ｐゴシック" charset="-128"/>
              </a:rPr>
              <a:t>Quick Assessment</a:t>
            </a:r>
          </a:p>
          <a:p>
            <a:pPr eaLnBrk="1" hangingPunct="1">
              <a:buFontTx/>
              <a:buChar char="•"/>
              <a:tabLst>
                <a:tab pos="457200" algn="l"/>
              </a:tabLst>
            </a:pPr>
            <a:r>
              <a:rPr lang="en-US" altLang="en-US">
                <a:ea typeface="ＭＳ Ｐゴシック" charset="-128"/>
              </a:rPr>
              <a:t>What is a quick, simple method to assess the patient in 10 seconds?</a:t>
            </a:r>
          </a:p>
          <a:p>
            <a:pPr eaLnBrk="1" hangingPunct="1">
              <a:buFontTx/>
              <a:buChar char="•"/>
              <a:tabLst>
                <a:tab pos="457200" algn="l"/>
              </a:tabLst>
            </a:pPr>
            <a:r>
              <a:rPr lang="en-US" altLang="en-US">
                <a:ea typeface="ＭＳ Ｐゴシック" charset="-128"/>
              </a:rPr>
              <a:t>After asking this question, allow the students adequate time to consider the most efficient way of assessing for a patent airway, sufficient respiratory reserve to speak, and the level of cognition to process the question and respond appropriately. </a:t>
            </a:r>
          </a:p>
          <a:p>
            <a:pPr eaLnBrk="1" hangingPunct="1">
              <a:tabLst>
                <a:tab pos="457200" algn="l"/>
              </a:tabLst>
            </a:pPr>
            <a:r>
              <a:rPr lang="en-US" altLang="en-US">
                <a:ea typeface="ＭＳ Ｐゴシック" charset="-128"/>
              </a:rPr>
              <a:t>Answers appear on next slide.</a:t>
            </a:r>
          </a:p>
        </p:txBody>
      </p:sp>
    </p:spTree>
    <p:extLst>
      <p:ext uri="{BB962C8B-B14F-4D97-AF65-F5344CB8AC3E}">
        <p14:creationId xmlns:p14="http://schemas.microsoft.com/office/powerpoint/2010/main" val="305810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065B34B2-5478-694B-9C2B-33FA2310EDE7}" type="slidenum">
              <a:rPr lang="en-US" altLang="en-US"/>
              <a:pPr>
                <a:spcBef>
                  <a:spcPct val="0"/>
                </a:spcBef>
              </a:pPr>
              <a:t>18</a:t>
            </a:fld>
            <a:endParaRPr lang="en-US" altLang="en-US"/>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b="1">
                <a:latin typeface="CG Times" charset="0"/>
                <a:ea typeface="ＭＳ Ｐゴシック" charset="-128"/>
              </a:rPr>
              <a:t>1-9	Appropriate Response Confirms…</a:t>
            </a:r>
          </a:p>
          <a:p>
            <a:pPr eaLnBrk="1" hangingPunct="1">
              <a:buFontTx/>
              <a:buChar char="•"/>
              <a:tabLst>
                <a:tab pos="457200" algn="l"/>
              </a:tabLst>
            </a:pPr>
            <a:r>
              <a:rPr lang="en-US" altLang="en-US">
                <a:ea typeface="ＭＳ Ｐゴシック" charset="-128"/>
              </a:rPr>
              <a:t>Emphasize the need for adequate cardiac output to ensure clear sensorium. </a:t>
            </a:r>
          </a:p>
          <a:p>
            <a:pPr eaLnBrk="1" hangingPunct="1">
              <a:buFontTx/>
              <a:buChar char="•"/>
              <a:tabLst>
                <a:tab pos="457200" algn="l"/>
              </a:tabLst>
            </a:pPr>
            <a:r>
              <a:rPr lang="en-US" altLang="en-US">
                <a:ea typeface="ＭＳ Ｐゴシック" charset="-128"/>
              </a:rPr>
              <a:t>The patient who fails this simple test needs immediate attention.</a:t>
            </a:r>
          </a:p>
        </p:txBody>
      </p:sp>
    </p:spTree>
    <p:extLst>
      <p:ext uri="{BB962C8B-B14F-4D97-AF65-F5344CB8AC3E}">
        <p14:creationId xmlns:p14="http://schemas.microsoft.com/office/powerpoint/2010/main" val="820302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5C8BF578-B46B-804B-BCFA-587AE12924BF}" type="slidenum">
              <a:rPr lang="en-US" altLang="en-US"/>
              <a:pPr>
                <a:spcBef>
                  <a:spcPct val="0"/>
                </a:spcBef>
              </a:pPr>
              <a:t>19</a:t>
            </a:fld>
            <a:endParaRPr lang="en-US" altLang="en-US"/>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sz="1000" b="1">
                <a:latin typeface="CG Times" charset="0"/>
                <a:ea typeface="ＭＳ Ｐゴシック" charset="-128"/>
              </a:rPr>
              <a:t>1-10	Primary Survey</a:t>
            </a:r>
          </a:p>
          <a:p>
            <a:pPr eaLnBrk="1" hangingPunct="1">
              <a:buFontTx/>
              <a:buChar char="•"/>
              <a:tabLst>
                <a:tab pos="457200" algn="l"/>
              </a:tabLst>
            </a:pPr>
            <a:r>
              <a:rPr lang="en-US" altLang="en-US">
                <a:ea typeface="ＭＳ Ｐゴシック" charset="-128"/>
              </a:rPr>
              <a:t>This is the student</a:t>
            </a:r>
            <a:r>
              <a:rPr lang="ja-JP" altLang="en-US">
                <a:ea typeface="ＭＳ Ｐゴシック" charset="-128"/>
              </a:rPr>
              <a:t>’</a:t>
            </a:r>
            <a:r>
              <a:rPr lang="en-US" altLang="ja-JP">
                <a:ea typeface="ＭＳ Ｐゴシック" charset="-128"/>
              </a:rPr>
              <a:t>s first encounter with the </a:t>
            </a:r>
            <a:r>
              <a:rPr lang="ja-JP" altLang="en-US">
                <a:ea typeface="ＭＳ Ｐゴシック" charset="-128"/>
              </a:rPr>
              <a:t>“</a:t>
            </a:r>
            <a:r>
              <a:rPr lang="en-US" altLang="ja-JP">
                <a:ea typeface="ＭＳ Ｐゴシック" charset="-128"/>
              </a:rPr>
              <a:t>ABCDEs,</a:t>
            </a:r>
            <a:r>
              <a:rPr lang="ja-JP" altLang="en-US">
                <a:ea typeface="ＭＳ Ｐゴシック" charset="-128"/>
              </a:rPr>
              <a:t>”</a:t>
            </a:r>
            <a:r>
              <a:rPr lang="en-US" altLang="ja-JP">
                <a:ea typeface="ＭＳ Ｐゴシック" charset="-128"/>
              </a:rPr>
              <a:t> so be sure to allow adequate time to discuss why the priorities are ordered in this manner. </a:t>
            </a:r>
            <a:endParaRPr lang="en-US" altLang="en-US">
              <a:ea typeface="ＭＳ Ｐゴシック" charset="-128"/>
            </a:endParaRPr>
          </a:p>
        </p:txBody>
      </p:sp>
    </p:spTree>
    <p:extLst>
      <p:ext uri="{BB962C8B-B14F-4D97-AF65-F5344CB8AC3E}">
        <p14:creationId xmlns:p14="http://schemas.microsoft.com/office/powerpoint/2010/main" val="2130436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4A7D1096-4812-9D45-8206-ACBD4B106724}" type="slidenum">
              <a:rPr lang="en-US" altLang="en-US"/>
              <a:pPr>
                <a:spcBef>
                  <a:spcPct val="0"/>
                </a:spcBef>
              </a:pPr>
              <a:t>20</a:t>
            </a:fld>
            <a:endParaRPr lang="en-US" altLang="en-US"/>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sz="1000" b="1">
                <a:latin typeface="CG Times" charset="0"/>
                <a:ea typeface="ＭＳ Ｐゴシック" charset="-128"/>
              </a:rPr>
              <a:t>1-11	Primary Survey</a:t>
            </a:r>
          </a:p>
          <a:p>
            <a:pPr eaLnBrk="1" hangingPunct="1">
              <a:buFontTx/>
              <a:buChar char="•"/>
              <a:tabLst>
                <a:tab pos="457200" algn="l"/>
              </a:tabLst>
            </a:pPr>
            <a:r>
              <a:rPr lang="en-US" altLang="en-US">
                <a:ea typeface="ＭＳ Ｐゴシック" charset="-128"/>
              </a:rPr>
              <a:t>Emphasize that, for the purposes of this course, the ABCDE priority is the standard. </a:t>
            </a:r>
          </a:p>
          <a:p>
            <a:pPr eaLnBrk="1" hangingPunct="1">
              <a:buFontTx/>
              <a:buChar char="•"/>
              <a:tabLst>
                <a:tab pos="457200" algn="l"/>
              </a:tabLst>
            </a:pPr>
            <a:r>
              <a:rPr lang="en-US" altLang="en-US">
                <a:ea typeface="ＭＳ Ｐゴシック" charset="-128"/>
              </a:rPr>
              <a:t>ATLS is intended to guide the assessment and resuscitation of injured patients. Judgment is required to determine what procedures are necessary, because not all patients require all procedures. </a:t>
            </a:r>
          </a:p>
          <a:p>
            <a:pPr eaLnBrk="1" hangingPunct="1">
              <a:buFontTx/>
              <a:buChar char="•"/>
              <a:tabLst>
                <a:tab pos="457200" algn="l"/>
              </a:tabLst>
            </a:pPr>
            <a:r>
              <a:rPr lang="en-US" altLang="en-US">
                <a:ea typeface="ＭＳ Ｐゴシック" charset="-128"/>
              </a:rPr>
              <a:t>This also is an appropriate time to stress that ATLS is intended to guide the assessment and resuscitation of injured patients. Judgment is required to determine what procedures are necessary, because not all patients require all procedures. </a:t>
            </a:r>
          </a:p>
        </p:txBody>
      </p:sp>
    </p:spTree>
    <p:extLst>
      <p:ext uri="{BB962C8B-B14F-4D97-AF65-F5344CB8AC3E}">
        <p14:creationId xmlns:p14="http://schemas.microsoft.com/office/powerpoint/2010/main" val="1246535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1DAA184E-E530-8E4B-BF54-9E6BA0CD686A}" type="slidenum">
              <a:rPr lang="en-US" altLang="en-US"/>
              <a:pPr>
                <a:spcBef>
                  <a:spcPct val="0"/>
                </a:spcBef>
              </a:pPr>
              <a:t>21</a:t>
            </a:fld>
            <a:endParaRPr lang="en-US" altLang="en-US"/>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b="1">
                <a:latin typeface="CG Times" charset="0"/>
                <a:ea typeface="ＭＳ Ｐゴシック" charset="-128"/>
              </a:rPr>
              <a:t>1-12	Special Considerations</a:t>
            </a:r>
          </a:p>
          <a:p>
            <a:pPr eaLnBrk="1" hangingPunct="1">
              <a:buFontTx/>
              <a:buChar char="•"/>
              <a:tabLst>
                <a:tab pos="457200" algn="l"/>
              </a:tabLst>
            </a:pPr>
            <a:r>
              <a:rPr lang="en-US" altLang="en-US">
                <a:ea typeface="ＭＳ Ｐゴシック" charset="-128"/>
              </a:rPr>
              <a:t>Remind the students that there are special issues to consider with each of these types of trauma patients, but that the priorities remain the same. </a:t>
            </a:r>
          </a:p>
        </p:txBody>
      </p:sp>
    </p:spTree>
    <p:extLst>
      <p:ext uri="{BB962C8B-B14F-4D97-AF65-F5344CB8AC3E}">
        <p14:creationId xmlns:p14="http://schemas.microsoft.com/office/powerpoint/2010/main" val="181142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AAC68F4A-DA1A-9A4B-8142-2D143A5F3FB7}" type="slidenum">
              <a:rPr lang="en-US" altLang="en-US"/>
              <a:pPr>
                <a:spcBef>
                  <a:spcPct val="0"/>
                </a:spcBef>
              </a:pPr>
              <a:t>2</a:t>
            </a:fld>
            <a:endParaRPr lang="en-US" altLang="en-US"/>
          </a:p>
        </p:txBody>
      </p:sp>
      <p:sp>
        <p:nvSpPr>
          <p:cNvPr id="15363" name="Rectangle 2"/>
          <p:cNvSpPr>
            <a:spLocks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tabLst>
                <a:tab pos="457200" algn="l"/>
              </a:tabLst>
            </a:pPr>
            <a:r>
              <a:rPr lang="en-US" altLang="ja-JP">
                <a:ea typeface="ＭＳ Ｐゴシック" charset="-128"/>
              </a:rPr>
              <a:t>ATLS is primarily directed at providing initial care during the “Golden Hour.”</a:t>
            </a:r>
          </a:p>
          <a:p>
            <a:pPr>
              <a:buFontTx/>
              <a:buChar char="•"/>
              <a:tabLst>
                <a:tab pos="457200" algn="l"/>
              </a:tabLst>
            </a:pPr>
            <a:r>
              <a:rPr lang="en-US" altLang="ja-JP">
                <a:ea typeface="ＭＳ Ｐゴシック" charset="-128"/>
              </a:rPr>
              <a:t>This is the window of opportunity for the physician to have the greatest impact on morbidity and mortality of the trauma patient.</a:t>
            </a:r>
          </a:p>
          <a:p>
            <a:pPr>
              <a:tabLst>
                <a:tab pos="457200" algn="l"/>
              </a:tabLst>
            </a:pPr>
            <a:endParaRPr lang="en-US" altLang="en-US">
              <a:latin typeface="CG Times" charset="0"/>
              <a:ea typeface="ＭＳ Ｐゴシック" charset="-128"/>
            </a:endParaRPr>
          </a:p>
        </p:txBody>
      </p:sp>
    </p:spTree>
    <p:extLst>
      <p:ext uri="{BB962C8B-B14F-4D97-AF65-F5344CB8AC3E}">
        <p14:creationId xmlns:p14="http://schemas.microsoft.com/office/powerpoint/2010/main" val="1069544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3AA90D81-C389-5A42-842C-3BACCE839B94}" type="slidenum">
              <a:rPr lang="en-US" altLang="en-US"/>
              <a:pPr>
                <a:spcBef>
                  <a:spcPct val="0"/>
                </a:spcBef>
              </a:pPr>
              <a:t>22</a:t>
            </a:fld>
            <a:endParaRPr lang="en-US" altLang="en-US"/>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sz="1000" b="1">
                <a:latin typeface="CG Times" charset="0"/>
                <a:ea typeface="ＭＳ Ｐゴシック" charset="-128"/>
              </a:rPr>
              <a:t>1-13	Primary Survey:  Establish patent airway and protect c-spine</a:t>
            </a:r>
          </a:p>
          <a:p>
            <a:pPr eaLnBrk="1" hangingPunct="1">
              <a:buFontTx/>
              <a:buChar char="•"/>
              <a:tabLst>
                <a:tab pos="457200" algn="l"/>
              </a:tabLst>
            </a:pPr>
            <a:r>
              <a:rPr lang="en-US" altLang="en-US">
                <a:ea typeface="ＭＳ Ｐゴシック" charset="-128"/>
              </a:rPr>
              <a:t>Concerns regarding the c-spine may be new to those students who are familiar with cardiac life support procedures, but have not taken the ATLS Course. </a:t>
            </a:r>
          </a:p>
          <a:p>
            <a:pPr eaLnBrk="1" hangingPunct="1">
              <a:buFontTx/>
              <a:buChar char="•"/>
              <a:tabLst>
                <a:tab pos="457200" algn="l"/>
              </a:tabLst>
            </a:pPr>
            <a:r>
              <a:rPr lang="en-US" altLang="en-US">
                <a:ea typeface="ＭＳ Ｐゴシック" charset="-128"/>
              </a:rPr>
              <a:t>Emphasize the need to protect the c-spine during airway management, especially avoiding the ACLS head-tilt maneuver. </a:t>
            </a:r>
          </a:p>
          <a:p>
            <a:pPr eaLnBrk="1" hangingPunct="1">
              <a:buFontTx/>
              <a:buChar char="•"/>
              <a:tabLst>
                <a:tab pos="457200" algn="l"/>
              </a:tabLst>
            </a:pPr>
            <a:r>
              <a:rPr lang="en-US" altLang="en-US">
                <a:ea typeface="ＭＳ Ｐゴシック" charset="-128"/>
              </a:rPr>
              <a:t>You may then query the students about what pitfalls they may encounter with managing the airway or, depending on available time, caution the students to avoid these pitfalls. </a:t>
            </a:r>
          </a:p>
        </p:txBody>
      </p:sp>
    </p:spTree>
    <p:extLst>
      <p:ext uri="{BB962C8B-B14F-4D97-AF65-F5344CB8AC3E}">
        <p14:creationId xmlns:p14="http://schemas.microsoft.com/office/powerpoint/2010/main" val="1874786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3D30B770-D7E7-FA49-91C3-FAD432B96538}" type="slidenum">
              <a:rPr lang="en-US" altLang="en-US"/>
              <a:pPr>
                <a:spcBef>
                  <a:spcPct val="0"/>
                </a:spcBef>
              </a:pPr>
              <a:t>23</a:t>
            </a:fld>
            <a:endParaRPr lang="en-US" altLang="en-US"/>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a:ea typeface="ＭＳ Ｐゴシック" charset="-128"/>
              </a:rPr>
              <a:t>No head tilt as this is a trauma patient</a:t>
            </a:r>
          </a:p>
        </p:txBody>
      </p:sp>
    </p:spTree>
    <p:extLst>
      <p:ext uri="{BB962C8B-B14F-4D97-AF65-F5344CB8AC3E}">
        <p14:creationId xmlns:p14="http://schemas.microsoft.com/office/powerpoint/2010/main" val="1655695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73A4E76A-BA83-6245-9A40-473918CC43DB}" type="slidenum">
              <a:rPr lang="en-US" altLang="en-US"/>
              <a:pPr>
                <a:spcBef>
                  <a:spcPct val="0"/>
                </a:spcBef>
              </a:pPr>
              <a:t>24</a:t>
            </a:fld>
            <a:endParaRPr lang="en-US" altLang="en-US"/>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a:ea typeface="ＭＳ Ｐゴシック" charset="-128"/>
              </a:rPr>
              <a:t>A better technique </a:t>
            </a:r>
          </a:p>
        </p:txBody>
      </p:sp>
    </p:spTree>
    <p:extLst>
      <p:ext uri="{BB962C8B-B14F-4D97-AF65-F5344CB8AC3E}">
        <p14:creationId xmlns:p14="http://schemas.microsoft.com/office/powerpoint/2010/main" val="181574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88A7A081-E8E4-4E4B-AE64-D3CEB2064912}" type="slidenum">
              <a:rPr lang="en-US" altLang="en-US"/>
              <a:pPr>
                <a:spcBef>
                  <a:spcPct val="0"/>
                </a:spcBef>
              </a:pPr>
              <a:t>25</a:t>
            </a:fld>
            <a:endParaRPr lang="en-US" altLang="en-US"/>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a:ea typeface="ＭＳ Ｐゴシック" charset="-128"/>
              </a:rPr>
              <a:t>The definitive airway control</a:t>
            </a:r>
          </a:p>
          <a:p>
            <a:pPr eaLnBrk="1" hangingPunct="1">
              <a:tabLst>
                <a:tab pos="457200" algn="l"/>
              </a:tabLst>
            </a:pPr>
            <a:r>
              <a:rPr lang="en-US" altLang="en-US">
                <a:ea typeface="ＭＳ Ｐゴシック" charset="-128"/>
              </a:rPr>
              <a:t>If it fails then surgical</a:t>
            </a:r>
          </a:p>
        </p:txBody>
      </p:sp>
    </p:spTree>
    <p:extLst>
      <p:ext uri="{BB962C8B-B14F-4D97-AF65-F5344CB8AC3E}">
        <p14:creationId xmlns:p14="http://schemas.microsoft.com/office/powerpoint/2010/main" val="140661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737E70F1-FA7E-2947-AF19-7CFAA4754890}" type="slidenum">
              <a:rPr lang="en-US" altLang="en-US"/>
              <a:pPr>
                <a:spcBef>
                  <a:spcPct val="0"/>
                </a:spcBef>
              </a:pPr>
              <a:t>26</a:t>
            </a:fld>
            <a:endParaRPr lang="en-US" altLang="en-US"/>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ea typeface="ＭＳ Ｐゴシック" charset="-128"/>
              </a:rPr>
              <a:t>1-14	Primary Survey: Assess and ensure adequate oxygenation and ventilation</a:t>
            </a:r>
          </a:p>
          <a:p>
            <a:pPr eaLnBrk="1" hangingPunct="1">
              <a:buFontTx/>
              <a:buChar char="•"/>
            </a:pPr>
            <a:r>
              <a:rPr lang="en-US" altLang="en-US">
                <a:ea typeface="ＭＳ Ｐゴシック" charset="-128"/>
              </a:rPr>
              <a:t>Emphasize the need to attend to adequate oxygenation and ventilation in the injured patient, recognizing that altered chest wall mechanics may be new to those doctors who have taken only the cardiac life support course.</a:t>
            </a:r>
          </a:p>
          <a:p>
            <a:pPr eaLnBrk="1" hangingPunct="1">
              <a:buFontTx/>
              <a:buChar char="•"/>
            </a:pPr>
            <a:r>
              <a:rPr lang="en-US" altLang="en-US">
                <a:ea typeface="ＭＳ Ｐゴシック" charset="-128"/>
              </a:rPr>
              <a:t>Emphasize that, if the patient is receiving high-flow oxygen, adequate oxygenation is no guarantee of adequate ventilation. </a:t>
            </a:r>
          </a:p>
        </p:txBody>
      </p:sp>
    </p:spTree>
    <p:extLst>
      <p:ext uri="{BB962C8B-B14F-4D97-AF65-F5344CB8AC3E}">
        <p14:creationId xmlns:p14="http://schemas.microsoft.com/office/powerpoint/2010/main" val="1865936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A4ECBF93-1399-4C4C-BCE9-DF5B97AA8FA7}" type="slidenum">
              <a:rPr lang="en-US" altLang="en-US"/>
              <a:pPr>
                <a:spcBef>
                  <a:spcPct val="0"/>
                </a:spcBef>
              </a:pPr>
              <a:t>27</a:t>
            </a:fld>
            <a:endParaRPr lang="en-US" altLang="en-US"/>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tabLst>
                <a:tab pos="457200" algn="l"/>
              </a:tabLst>
            </a:pPr>
            <a:endParaRPr lang="en-US" altLang="en-US">
              <a:ea typeface="ＭＳ Ｐゴシック" charset="-128"/>
            </a:endParaRPr>
          </a:p>
        </p:txBody>
      </p:sp>
    </p:spTree>
    <p:extLst>
      <p:ext uri="{BB962C8B-B14F-4D97-AF65-F5344CB8AC3E}">
        <p14:creationId xmlns:p14="http://schemas.microsoft.com/office/powerpoint/2010/main" val="1090201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017875AF-E8F1-B940-A327-337BDEBBBB4D}" type="slidenum">
              <a:rPr lang="en-US" altLang="en-US"/>
              <a:pPr>
                <a:spcBef>
                  <a:spcPct val="0"/>
                </a:spcBef>
              </a:pPr>
              <a:t>28</a:t>
            </a:fld>
            <a:endParaRPr lang="en-US" altLang="en-US"/>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b="1">
                <a:ea typeface="ＭＳ Ｐゴシック" charset="-128"/>
              </a:rPr>
              <a:t>1-16	Primary Survey: Assess for organ perfusion</a:t>
            </a:r>
          </a:p>
          <a:p>
            <a:pPr eaLnBrk="1" hangingPunct="1">
              <a:buFontTx/>
              <a:buChar char="•"/>
              <a:tabLst>
                <a:tab pos="457200" algn="l"/>
              </a:tabLst>
            </a:pPr>
            <a:r>
              <a:rPr lang="en-US" altLang="en-US">
                <a:ea typeface="ＭＳ Ｐゴシック" charset="-128"/>
              </a:rPr>
              <a:t>Emphasize the reasons for assessing for signs of inadequate tissue perfusion instead of focusing on the patient</a:t>
            </a:r>
            <a:r>
              <a:rPr lang="ja-JP" altLang="en-US">
                <a:ea typeface="ＭＳ Ｐゴシック" charset="-128"/>
              </a:rPr>
              <a:t>’</a:t>
            </a:r>
            <a:r>
              <a:rPr lang="en-US" altLang="ja-JP">
                <a:ea typeface="ＭＳ Ｐゴシック" charset="-128"/>
              </a:rPr>
              <a:t>s blood pressure. </a:t>
            </a:r>
            <a:endParaRPr lang="en-US" altLang="en-US">
              <a:ea typeface="ＭＳ Ｐゴシック" charset="-128"/>
            </a:endParaRPr>
          </a:p>
        </p:txBody>
      </p:sp>
    </p:spTree>
    <p:extLst>
      <p:ext uri="{BB962C8B-B14F-4D97-AF65-F5344CB8AC3E}">
        <p14:creationId xmlns:p14="http://schemas.microsoft.com/office/powerpoint/2010/main" val="681125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093B75B1-8C79-5B42-9AA6-E940263417B3}" type="slidenum">
              <a:rPr lang="en-US" altLang="en-US"/>
              <a:pPr>
                <a:spcBef>
                  <a:spcPct val="0"/>
                </a:spcBef>
              </a:pPr>
              <a:t>29</a:t>
            </a:fld>
            <a:endParaRPr lang="en-US" altLang="en-US"/>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b="1">
                <a:ea typeface="ＭＳ Ｐゴシック" charset="-128"/>
              </a:rPr>
              <a:t>1-17	Primary Survey: Circulatory Management</a:t>
            </a:r>
          </a:p>
          <a:p>
            <a:pPr eaLnBrk="1" hangingPunct="1">
              <a:buFontTx/>
              <a:buChar char="•"/>
              <a:tabLst>
                <a:tab pos="457200" algn="l"/>
              </a:tabLst>
            </a:pPr>
            <a:r>
              <a:rPr lang="en-US" altLang="en-US">
                <a:ea typeface="ＭＳ Ｐゴシック" charset="-128"/>
              </a:rPr>
              <a:t>Emphasize the need to control hemorrhage or stop the bleeding.  </a:t>
            </a:r>
          </a:p>
          <a:p>
            <a:pPr eaLnBrk="1" hangingPunct="1">
              <a:buFontTx/>
              <a:buChar char="•"/>
              <a:tabLst>
                <a:tab pos="457200" algn="l"/>
              </a:tabLst>
            </a:pPr>
            <a:r>
              <a:rPr lang="en-US" altLang="en-US">
                <a:ea typeface="ＭＳ Ｐゴシック" charset="-128"/>
              </a:rPr>
              <a:t>Also emphasize that the patient may require an operation to stop the bleeding. Stress the importance of reassessing the patient</a:t>
            </a:r>
            <a:r>
              <a:rPr lang="ja-JP" altLang="en-US">
                <a:ea typeface="ＭＳ Ｐゴシック" charset="-128"/>
              </a:rPr>
              <a:t>’</a:t>
            </a:r>
            <a:r>
              <a:rPr lang="en-US" altLang="ja-JP">
                <a:ea typeface="ＭＳ Ｐゴシック" charset="-128"/>
              </a:rPr>
              <a:t>s response to treatment. </a:t>
            </a:r>
            <a:endParaRPr lang="en-US" altLang="en-US">
              <a:ea typeface="ＭＳ Ｐゴシック" charset="-128"/>
            </a:endParaRPr>
          </a:p>
        </p:txBody>
      </p:sp>
    </p:spTree>
    <p:extLst>
      <p:ext uri="{BB962C8B-B14F-4D97-AF65-F5344CB8AC3E}">
        <p14:creationId xmlns:p14="http://schemas.microsoft.com/office/powerpoint/2010/main" val="1593650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6549B146-76BE-BF4D-A5AB-0C3424EE7BBD}" type="slidenum">
              <a:rPr lang="en-US" altLang="en-US"/>
              <a:pPr>
                <a:spcBef>
                  <a:spcPct val="0"/>
                </a:spcBef>
              </a:pPr>
              <a:t>30</a:t>
            </a:fld>
            <a:endParaRPr lang="en-US" altLang="en-US"/>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eaLnBrk="1" hangingPunct="1">
              <a:tabLst>
                <a:tab pos="457200" algn="l"/>
              </a:tabLst>
            </a:pPr>
            <a:r>
              <a:rPr lang="en-US" altLang="en-US" b="1">
                <a:ea typeface="ＭＳ Ｐゴシック" charset="-128"/>
              </a:rPr>
              <a:t>1-18	Primary Survey: Disability</a:t>
            </a:r>
          </a:p>
          <a:p>
            <a:pPr marL="190500" indent="-190500" eaLnBrk="1" hangingPunct="1">
              <a:buFontTx/>
              <a:buChar char="•"/>
              <a:tabLst>
                <a:tab pos="457200" algn="l"/>
              </a:tabLst>
            </a:pPr>
            <a:r>
              <a:rPr lang="en-US" altLang="en-US">
                <a:ea typeface="ＭＳ Ｐゴシック" charset="-128"/>
              </a:rPr>
              <a:t>Emphasize that it is essential to identify neurologic injury using the tools of GCS score and pupil response early in order to avoid secondary brain injury, identify surgically correctible lesions rapidly, and provide a baseline GCS score to identify trends and changes. </a:t>
            </a:r>
          </a:p>
        </p:txBody>
      </p:sp>
    </p:spTree>
    <p:extLst>
      <p:ext uri="{BB962C8B-B14F-4D97-AF65-F5344CB8AC3E}">
        <p14:creationId xmlns:p14="http://schemas.microsoft.com/office/powerpoint/2010/main" val="1062193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5C58A624-906B-6247-82ED-8A2C35CB9EFA}" type="slidenum">
              <a:rPr lang="en-US" altLang="en-US"/>
              <a:pPr>
                <a:spcBef>
                  <a:spcPct val="0"/>
                </a:spcBef>
              </a:pPr>
              <a:t>31</a:t>
            </a:fld>
            <a:endParaRPr lang="en-US" altLang="en-US"/>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eaLnBrk="1" hangingPunct="1">
              <a:tabLst>
                <a:tab pos="457200" algn="l"/>
              </a:tabLst>
            </a:pPr>
            <a:r>
              <a:rPr lang="en-US" altLang="en-US" b="1">
                <a:ea typeface="ＭＳ Ｐゴシック" charset="-128"/>
              </a:rPr>
              <a:t>1-18	Primary Survey: Disability</a:t>
            </a:r>
          </a:p>
          <a:p>
            <a:pPr marL="190500" indent="-190500" eaLnBrk="1" hangingPunct="1">
              <a:buFontTx/>
              <a:buChar char="•"/>
              <a:tabLst>
                <a:tab pos="457200" algn="l"/>
              </a:tabLst>
            </a:pPr>
            <a:r>
              <a:rPr lang="en-US" altLang="en-US">
                <a:ea typeface="ＭＳ Ｐゴシック" charset="-128"/>
              </a:rPr>
              <a:t>Emphasize that it is essential to identify neurologic injury using the tools of GCS score and pupil response early in order to avoid secondary brain injury, identify surgically correctible lesions rapidly, and provide a baseline GCS score to identify trends and changes. </a:t>
            </a:r>
          </a:p>
        </p:txBody>
      </p:sp>
    </p:spTree>
    <p:extLst>
      <p:ext uri="{BB962C8B-B14F-4D97-AF65-F5344CB8AC3E}">
        <p14:creationId xmlns:p14="http://schemas.microsoft.com/office/powerpoint/2010/main" val="25856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0307FE60-17B2-CD43-B5E4-8962CB0AD834}" type="slidenum">
              <a:rPr lang="en-US" altLang="en-US"/>
              <a:pPr>
                <a:spcBef>
                  <a:spcPct val="0"/>
                </a:spcBef>
              </a:pPr>
              <a:t>3</a:t>
            </a:fld>
            <a:endParaRPr lang="en-US" altLang="en-US"/>
          </a:p>
        </p:txBody>
      </p:sp>
      <p:sp>
        <p:nvSpPr>
          <p:cNvPr id="17411" name="Rectangle 2"/>
          <p:cNvSpPr>
            <a:spLocks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tabLst>
                <a:tab pos="406400" algn="l"/>
              </a:tabLst>
            </a:pPr>
            <a:endParaRPr lang="en-US" altLang="en-US">
              <a:latin typeface="CG Times" charset="0"/>
              <a:ea typeface="ＭＳ Ｐゴシック" charset="-128"/>
            </a:endParaRPr>
          </a:p>
        </p:txBody>
      </p:sp>
    </p:spTree>
    <p:extLst>
      <p:ext uri="{BB962C8B-B14F-4D97-AF65-F5344CB8AC3E}">
        <p14:creationId xmlns:p14="http://schemas.microsoft.com/office/powerpoint/2010/main" val="1387882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CEC27D4A-8039-F84C-9094-7DF8DBB8995D}" type="slidenum">
              <a:rPr lang="en-US" altLang="en-US"/>
              <a:pPr>
                <a:spcBef>
                  <a:spcPct val="0"/>
                </a:spcBef>
              </a:pPr>
              <a:t>32</a:t>
            </a:fld>
            <a:endParaRPr lang="en-US" altLang="en-US"/>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b="1">
                <a:ea typeface="ＭＳ Ｐゴシック" charset="-128"/>
              </a:rPr>
              <a:t>1-19	Primary Survey: Exposure and Environment</a:t>
            </a:r>
          </a:p>
          <a:p>
            <a:pPr eaLnBrk="1" hangingPunct="1">
              <a:buFontTx/>
              <a:buChar char="•"/>
              <a:tabLst>
                <a:tab pos="457200" algn="l"/>
              </a:tabLst>
            </a:pPr>
            <a:r>
              <a:rPr lang="en-US" altLang="en-US">
                <a:ea typeface="ＭＳ Ｐゴシック" charset="-128"/>
              </a:rPr>
              <a:t>The </a:t>
            </a:r>
            <a:r>
              <a:rPr lang="ja-JP" altLang="en-US">
                <a:ea typeface="ＭＳ Ｐゴシック" charset="-128"/>
              </a:rPr>
              <a:t>‘</a:t>
            </a:r>
            <a:r>
              <a:rPr lang="en-US" altLang="ja-JP">
                <a:ea typeface="ＭＳ Ｐゴシック" charset="-128"/>
              </a:rPr>
              <a:t>E</a:t>
            </a:r>
            <a:r>
              <a:rPr lang="ja-JP" altLang="en-US">
                <a:ea typeface="ＭＳ Ｐゴシック" charset="-128"/>
              </a:rPr>
              <a:t>’</a:t>
            </a:r>
            <a:r>
              <a:rPr lang="en-US" altLang="ja-JP">
                <a:ea typeface="ＭＳ Ｐゴシック" charset="-128"/>
              </a:rPr>
              <a:t> of the ABCDEs. </a:t>
            </a:r>
          </a:p>
          <a:p>
            <a:pPr eaLnBrk="1" hangingPunct="1">
              <a:buFontTx/>
              <a:buChar char="•"/>
              <a:tabLst>
                <a:tab pos="457200" algn="l"/>
              </a:tabLst>
            </a:pPr>
            <a:r>
              <a:rPr lang="en-US" altLang="en-US">
                <a:ea typeface="ＭＳ Ｐゴシック" charset="-128"/>
              </a:rPr>
              <a:t>Emphasize the need to completely undress the patient to adequately assess the entire patient, while at the same time preventing hypothermia. </a:t>
            </a:r>
          </a:p>
        </p:txBody>
      </p:sp>
    </p:spTree>
    <p:extLst>
      <p:ext uri="{BB962C8B-B14F-4D97-AF65-F5344CB8AC3E}">
        <p14:creationId xmlns:p14="http://schemas.microsoft.com/office/powerpoint/2010/main" val="1316335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4E3BD82D-4075-194A-98E2-40EB8F36B577}" type="slidenum">
              <a:rPr lang="en-US" altLang="en-US"/>
              <a:pPr>
                <a:spcBef>
                  <a:spcPct val="0"/>
                </a:spcBef>
              </a:pPr>
              <a:t>33</a:t>
            </a:fld>
            <a:endParaRPr lang="en-US" altLang="en-US"/>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b="1">
                <a:ea typeface="ＭＳ Ｐゴシック" charset="-128"/>
              </a:rPr>
              <a:t>1-20	Resuscitation</a:t>
            </a:r>
          </a:p>
          <a:p>
            <a:pPr eaLnBrk="1" hangingPunct="1">
              <a:buFontTx/>
              <a:buChar char="•"/>
              <a:tabLst>
                <a:tab pos="457200" algn="l"/>
              </a:tabLst>
            </a:pPr>
            <a:r>
              <a:rPr lang="en-US" altLang="en-US">
                <a:ea typeface="ＭＳ Ｐゴシック" charset="-128"/>
              </a:rPr>
              <a:t>Emphasize that treatment is administered at the time the life-threatening problem is identified and that assessment and treatment during the primary survey and resuscitation phases of the initial assessment process often are done simultaneously. </a:t>
            </a:r>
          </a:p>
        </p:txBody>
      </p:sp>
    </p:spTree>
    <p:extLst>
      <p:ext uri="{BB962C8B-B14F-4D97-AF65-F5344CB8AC3E}">
        <p14:creationId xmlns:p14="http://schemas.microsoft.com/office/powerpoint/2010/main" val="265914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C8B0D128-0BA4-4840-94E7-1991B0AF8342}" type="slidenum">
              <a:rPr lang="en-US" altLang="en-US"/>
              <a:pPr>
                <a:spcBef>
                  <a:spcPct val="0"/>
                </a:spcBef>
              </a:pPr>
              <a:t>34</a:t>
            </a:fld>
            <a:endParaRPr lang="en-US" altLang="en-US"/>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b="1">
                <a:ea typeface="ＭＳ Ｐゴシック" charset="-128"/>
              </a:rPr>
              <a:t>1-21	Adjuncts to the Primary Survey</a:t>
            </a:r>
            <a:r>
              <a:rPr lang="en-US" altLang="en-US">
                <a:ea typeface="ＭＳ Ｐゴシック" charset="-128"/>
              </a:rPr>
              <a:t> </a:t>
            </a:r>
          </a:p>
          <a:p>
            <a:pPr eaLnBrk="1" hangingPunct="1">
              <a:buFontTx/>
              <a:buChar char="•"/>
              <a:tabLst>
                <a:tab pos="457200" algn="l"/>
              </a:tabLst>
            </a:pPr>
            <a:r>
              <a:rPr lang="en-US" altLang="en-US">
                <a:ea typeface="ＭＳ Ｐゴシック" charset="-128"/>
              </a:rPr>
              <a:t>Emphasize that adjuncts are done selectively, depending on the patient</a:t>
            </a:r>
            <a:r>
              <a:rPr lang="ja-JP" altLang="en-US">
                <a:ea typeface="ＭＳ Ｐゴシック" charset="-128"/>
              </a:rPr>
              <a:t>’</a:t>
            </a:r>
            <a:r>
              <a:rPr lang="en-US" altLang="ja-JP">
                <a:ea typeface="ＭＳ Ｐゴシック" charset="-128"/>
              </a:rPr>
              <a:t>s spectrum of injuries and physiologic responses. </a:t>
            </a:r>
            <a:endParaRPr lang="en-US" altLang="en-US">
              <a:ea typeface="ＭＳ Ｐゴシック" charset="-128"/>
            </a:endParaRPr>
          </a:p>
        </p:txBody>
      </p:sp>
    </p:spTree>
    <p:extLst>
      <p:ext uri="{BB962C8B-B14F-4D97-AF65-F5344CB8AC3E}">
        <p14:creationId xmlns:p14="http://schemas.microsoft.com/office/powerpoint/2010/main" val="310658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30841C3B-6B34-1547-9DE6-371E8E8913A8}" type="slidenum">
              <a:rPr lang="en-US" altLang="en-US"/>
              <a:pPr>
                <a:spcBef>
                  <a:spcPct val="0"/>
                </a:spcBef>
              </a:pPr>
              <a:t>35</a:t>
            </a:fld>
            <a:endParaRPr lang="en-US" altLang="en-US"/>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b="1">
                <a:ea typeface="ＭＳ Ｐゴシック" charset="-128"/>
              </a:rPr>
              <a:t>1-22	Adjuncts to Primary Survey</a:t>
            </a:r>
          </a:p>
          <a:p>
            <a:pPr eaLnBrk="1" hangingPunct="1">
              <a:buFontTx/>
              <a:buChar char="•"/>
              <a:tabLst>
                <a:tab pos="457200" algn="l"/>
              </a:tabLst>
            </a:pPr>
            <a:r>
              <a:rPr lang="en-US" altLang="en-US">
                <a:ea typeface="ＭＳ Ｐゴシック" charset="-128"/>
              </a:rPr>
              <a:t>The primary purpose of these adjuncts during the primary survey is to determine where occult bleeding may be occurring that is not obvious on clinical exam. </a:t>
            </a:r>
          </a:p>
          <a:p>
            <a:pPr eaLnBrk="1" hangingPunct="1">
              <a:buFontTx/>
              <a:buChar char="•"/>
              <a:tabLst>
                <a:tab pos="457200" algn="l"/>
              </a:tabLst>
            </a:pPr>
            <a:r>
              <a:rPr lang="en-US" altLang="en-US">
                <a:ea typeface="ＭＳ Ｐゴシック" charset="-128"/>
              </a:rPr>
              <a:t>Emphasize the need to determine the source of shock. </a:t>
            </a:r>
          </a:p>
          <a:p>
            <a:pPr eaLnBrk="1" hangingPunct="1">
              <a:buFontTx/>
              <a:buChar char="•"/>
              <a:tabLst>
                <a:tab pos="457200" algn="l"/>
              </a:tabLst>
            </a:pPr>
            <a:r>
              <a:rPr lang="en-US" altLang="en-US">
                <a:ea typeface="ＭＳ Ｐゴシック" charset="-128"/>
              </a:rPr>
              <a:t>Portable chest and pelvic x-rays in the emergency department are the ONLY x-rays obtained during the primary survey.  Previous editions of the course included lateral cervical spine x-rays, but this film is now obtained selectively and at the appropriate time, based on the doctor</a:t>
            </a:r>
            <a:r>
              <a:rPr lang="ja-JP" altLang="en-US">
                <a:ea typeface="ＭＳ Ｐゴシック" charset="-128"/>
              </a:rPr>
              <a:t>’</a:t>
            </a:r>
            <a:r>
              <a:rPr lang="en-US" altLang="ja-JP">
                <a:ea typeface="ＭＳ Ｐゴシック" charset="-128"/>
              </a:rPr>
              <a:t>s judgment. </a:t>
            </a:r>
          </a:p>
          <a:p>
            <a:pPr eaLnBrk="1" hangingPunct="1">
              <a:tabLst>
                <a:tab pos="457200" algn="l"/>
              </a:tabLst>
            </a:pPr>
            <a:r>
              <a:rPr lang="en-US" altLang="en-US" i="1">
                <a:ea typeface="ＭＳ Ｐゴシック" charset="-128"/>
              </a:rPr>
              <a:t>(X-rays courtesy of Dr. Ray McGlone, A&amp;E Consultant, Royal Lancaster Infirmary; UK.)</a:t>
            </a:r>
            <a:r>
              <a:rPr lang="en-US" altLang="en-US">
                <a:ea typeface="ＭＳ Ｐゴシック" charset="-128"/>
              </a:rPr>
              <a:t> </a:t>
            </a:r>
          </a:p>
        </p:txBody>
      </p:sp>
    </p:spTree>
    <p:extLst>
      <p:ext uri="{BB962C8B-B14F-4D97-AF65-F5344CB8AC3E}">
        <p14:creationId xmlns:p14="http://schemas.microsoft.com/office/powerpoint/2010/main" val="698428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CBCB756C-254A-8947-A32F-5F09BBF722FE}" type="slidenum">
              <a:rPr lang="en-US" altLang="en-US"/>
              <a:pPr>
                <a:spcBef>
                  <a:spcPct val="0"/>
                </a:spcBef>
              </a:pPr>
              <a:t>36</a:t>
            </a:fld>
            <a:endParaRPr lang="en-US" altLang="en-US"/>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b="1">
                <a:ea typeface="ＭＳ Ｐゴシック" charset="-128"/>
              </a:rPr>
              <a:t>1-23	Adjuncts to Primary Survey</a:t>
            </a:r>
            <a:endParaRPr lang="en-GB" altLang="en-US" b="1">
              <a:ea typeface="ＭＳ Ｐゴシック" charset="-128"/>
            </a:endParaRPr>
          </a:p>
          <a:p>
            <a:pPr eaLnBrk="1" hangingPunct="1">
              <a:buFontTx/>
              <a:buChar char="•"/>
              <a:tabLst>
                <a:tab pos="457200" algn="l"/>
              </a:tabLst>
            </a:pPr>
            <a:r>
              <a:rPr lang="en-GB" altLang="en-US">
                <a:ea typeface="ＭＳ Ｐゴシック" charset="-128"/>
              </a:rPr>
              <a:t>DPL and FAST may also be used during the primary survey to detect intraabdominal blood.</a:t>
            </a:r>
            <a:r>
              <a:rPr lang="en-US" altLang="en-US">
                <a:ea typeface="ＭＳ Ｐゴシック" charset="-128"/>
              </a:rPr>
              <a:t> </a:t>
            </a:r>
          </a:p>
        </p:txBody>
      </p:sp>
    </p:spTree>
    <p:extLst>
      <p:ext uri="{BB962C8B-B14F-4D97-AF65-F5344CB8AC3E}">
        <p14:creationId xmlns:p14="http://schemas.microsoft.com/office/powerpoint/2010/main" val="337916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20134D01-B37F-8A4F-9A27-E8A293F97414}" type="slidenum">
              <a:rPr lang="en-US" altLang="en-US"/>
              <a:pPr>
                <a:spcBef>
                  <a:spcPct val="0"/>
                </a:spcBef>
              </a:pPr>
              <a:t>37</a:t>
            </a:fld>
            <a:endParaRPr lang="en-US" altLang="en-US"/>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b="1">
                <a:ea typeface="ＭＳ Ｐゴシック" charset="-128"/>
              </a:rPr>
              <a:t>1-24	Adjuncts to the Primary Survey: Consider Early Transfer</a:t>
            </a:r>
          </a:p>
          <a:p>
            <a:pPr eaLnBrk="1" hangingPunct="1">
              <a:buFontTx/>
              <a:buChar char="•"/>
              <a:tabLst>
                <a:tab pos="457200" algn="l"/>
              </a:tabLst>
            </a:pPr>
            <a:r>
              <a:rPr lang="en-US" altLang="en-US">
                <a:ea typeface="ＭＳ Ｐゴシック" charset="-128"/>
              </a:rPr>
              <a:t>Emphasize that the time to initiate the transfer process is when the need is recognized. Therefore, the need to transfer must be considered early. The sooner the need is recognized and communicated, the more efficiently it occurs.</a:t>
            </a:r>
          </a:p>
          <a:p>
            <a:pPr eaLnBrk="1" hangingPunct="1">
              <a:buFontTx/>
              <a:buChar char="•"/>
              <a:tabLst>
                <a:tab pos="457200" algn="l"/>
              </a:tabLst>
            </a:pPr>
            <a:r>
              <a:rPr lang="en-US" altLang="en-US">
                <a:ea typeface="ＭＳ Ｐゴシック" charset="-128"/>
              </a:rPr>
              <a:t>In addition, transfer should not be delayed to perform the secondary survey or to perform diagnostic tests such as CT scans. The time spent waiting for transportation to arrive should be spent stabilizing the patient. </a:t>
            </a:r>
          </a:p>
        </p:txBody>
      </p:sp>
    </p:spTree>
    <p:extLst>
      <p:ext uri="{BB962C8B-B14F-4D97-AF65-F5344CB8AC3E}">
        <p14:creationId xmlns:p14="http://schemas.microsoft.com/office/powerpoint/2010/main" val="1407785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4829917C-568C-324A-AF06-996FBB375969}" type="slidenum">
              <a:rPr lang="en-US" altLang="en-US"/>
              <a:pPr>
                <a:spcBef>
                  <a:spcPct val="0"/>
                </a:spcBef>
              </a:pPr>
              <a:t>39</a:t>
            </a:fld>
            <a:endParaRPr lang="en-US" altLang="en-US"/>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b="1">
                <a:ea typeface="ＭＳ Ｐゴシック" charset="-128"/>
              </a:rPr>
              <a:t>Like what we would normally do to any other patient after all life threating injuries have been identified and patient stabilized</a:t>
            </a:r>
            <a:endParaRPr lang="en-US" altLang="en-US">
              <a:ea typeface="ＭＳ Ｐゴシック" charset="-128"/>
            </a:endParaRPr>
          </a:p>
        </p:txBody>
      </p:sp>
    </p:spTree>
    <p:extLst>
      <p:ext uri="{BB962C8B-B14F-4D97-AF65-F5344CB8AC3E}">
        <p14:creationId xmlns:p14="http://schemas.microsoft.com/office/powerpoint/2010/main" val="1823088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CEC752C1-6D55-D245-80A2-DC0EB6B2FBC2}" type="slidenum">
              <a:rPr lang="en-US" altLang="en-US"/>
              <a:pPr>
                <a:spcBef>
                  <a:spcPct val="0"/>
                </a:spcBef>
              </a:pPr>
              <a:t>40</a:t>
            </a:fld>
            <a:endParaRPr lang="en-US" altLang="en-US"/>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b="1">
                <a:ea typeface="ＭＳ Ｐゴシック" charset="-128"/>
              </a:rPr>
              <a:t>1-26	Secondary Survey:  When do I start it?</a:t>
            </a:r>
          </a:p>
          <a:p>
            <a:pPr eaLnBrk="1" hangingPunct="1">
              <a:buFontTx/>
              <a:buChar char="•"/>
              <a:tabLst>
                <a:tab pos="457200" algn="l"/>
              </a:tabLst>
            </a:pPr>
            <a:r>
              <a:rPr lang="en-US" altLang="en-US">
                <a:ea typeface="ＭＳ Ｐゴシック" charset="-128"/>
              </a:rPr>
              <a:t>These slides transition the student to the secondary survey.  </a:t>
            </a:r>
          </a:p>
          <a:p>
            <a:pPr eaLnBrk="1" hangingPunct="1">
              <a:buFontTx/>
              <a:buChar char="•"/>
              <a:tabLst>
                <a:tab pos="457200" algn="l"/>
              </a:tabLst>
            </a:pPr>
            <a:r>
              <a:rPr lang="en-US" altLang="en-US">
                <a:ea typeface="ＭＳ Ｐゴシック" charset="-128"/>
              </a:rPr>
              <a:t>Emphasize that issues identified during the primary survey have been addressed and reevaluated before proceeding to the secondary survey. </a:t>
            </a:r>
          </a:p>
        </p:txBody>
      </p:sp>
    </p:spTree>
    <p:extLst>
      <p:ext uri="{BB962C8B-B14F-4D97-AF65-F5344CB8AC3E}">
        <p14:creationId xmlns:p14="http://schemas.microsoft.com/office/powerpoint/2010/main" val="358550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74173570-63AC-B44F-8D2F-F70E66E90AD9}" type="slidenum">
              <a:rPr lang="en-US" altLang="en-US"/>
              <a:pPr>
                <a:spcBef>
                  <a:spcPct val="0"/>
                </a:spcBef>
              </a:pPr>
              <a:t>41</a:t>
            </a:fld>
            <a:endParaRPr lang="en-US" altLang="en-US"/>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altLang="en-US" b="1">
                <a:ea typeface="ＭＳ Ｐゴシック" charset="-128"/>
              </a:rPr>
              <a:t>1-27	Secondary Survey:  What are the components of the secondary survey?</a:t>
            </a:r>
          </a:p>
          <a:p>
            <a:pPr eaLnBrk="1" hangingPunct="1">
              <a:buFontTx/>
              <a:buChar char="•"/>
              <a:tabLst>
                <a:tab pos="457200" algn="l"/>
              </a:tabLst>
            </a:pPr>
            <a:r>
              <a:rPr lang="en-US" altLang="en-US">
                <a:ea typeface="ＭＳ Ｐゴシック" charset="-128"/>
              </a:rPr>
              <a:t>You may use these items as a summary of the discussion on the components of the secondary survey. </a:t>
            </a:r>
          </a:p>
          <a:p>
            <a:pPr eaLnBrk="1" hangingPunct="1">
              <a:buFontTx/>
              <a:buChar char="•"/>
              <a:tabLst>
                <a:tab pos="457200" algn="l"/>
              </a:tabLst>
            </a:pPr>
            <a:r>
              <a:rPr lang="en-US" altLang="en-US">
                <a:ea typeface="ＭＳ Ｐゴシック" charset="-128"/>
              </a:rPr>
              <a:t>This slide also serves as an introduction to each component of the secondary survey. </a:t>
            </a:r>
          </a:p>
        </p:txBody>
      </p:sp>
    </p:spTree>
    <p:extLst>
      <p:ext uri="{BB962C8B-B14F-4D97-AF65-F5344CB8AC3E}">
        <p14:creationId xmlns:p14="http://schemas.microsoft.com/office/powerpoint/2010/main" val="326518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4F9FFA95-E5E0-8E4F-960B-0D32FC449FD6}" type="slidenum">
              <a:rPr lang="en-US" altLang="en-US"/>
              <a:pPr>
                <a:spcBef>
                  <a:spcPct val="0"/>
                </a:spcBef>
              </a:pPr>
              <a:t>42</a:t>
            </a:fld>
            <a:endParaRPr lang="en-US" altLang="en-US"/>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tabLst>
                <a:tab pos="457200" algn="l"/>
              </a:tabLst>
            </a:pPr>
            <a:endParaRPr lang="en-US" altLang="en-US" sz="1000">
              <a:latin typeface="CG Times" charset="0"/>
              <a:ea typeface="ＭＳ Ｐゴシック" charset="-128"/>
            </a:endParaRPr>
          </a:p>
        </p:txBody>
      </p:sp>
    </p:spTree>
    <p:extLst>
      <p:ext uri="{BB962C8B-B14F-4D97-AF65-F5344CB8AC3E}">
        <p14:creationId xmlns:p14="http://schemas.microsoft.com/office/powerpoint/2010/main" val="97219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19637AAE-AA2F-104F-BD6B-52E2F2E38BF4}" type="slidenum">
              <a:rPr lang="en-US" altLang="en-US"/>
              <a:pPr>
                <a:spcBef>
                  <a:spcPct val="0"/>
                </a:spcBef>
              </a:pPr>
              <a:t>4</a:t>
            </a:fld>
            <a:endParaRPr lang="en-US" altLang="en-US"/>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406400" algn="l"/>
              </a:tabLst>
            </a:pPr>
            <a:r>
              <a:rPr lang="en-US" altLang="en-US">
                <a:latin typeface="CG Times" charset="0"/>
                <a:ea typeface="ＭＳ Ｐゴシック" charset="-128"/>
              </a:rPr>
              <a:t>Discuss the need in Saudi Arabia.</a:t>
            </a:r>
          </a:p>
          <a:p>
            <a:pPr>
              <a:tabLst>
                <a:tab pos="406400" algn="l"/>
              </a:tabLst>
            </a:pPr>
            <a:r>
              <a:rPr lang="en-US" altLang="en-US">
                <a:latin typeface="CG Times" charset="0"/>
                <a:ea typeface="ＭＳ Ｐゴシック" charset="-128"/>
              </a:rPr>
              <a:t>Discuss that Trauma care in Saudi is not at standard of care</a:t>
            </a:r>
          </a:p>
          <a:p>
            <a:pPr>
              <a:tabLst>
                <a:tab pos="406400" algn="l"/>
              </a:tabLst>
            </a:pPr>
            <a:r>
              <a:rPr lang="en-US" altLang="en-US">
                <a:latin typeface="CG Times" charset="0"/>
                <a:ea typeface="ＭＳ Ｐゴシック" charset="-128"/>
              </a:rPr>
              <a:t>Discuss that we are where the west was in the 1970s regarding organization of Trauma Care</a:t>
            </a:r>
          </a:p>
        </p:txBody>
      </p:sp>
    </p:spTree>
    <p:extLst>
      <p:ext uri="{BB962C8B-B14F-4D97-AF65-F5344CB8AC3E}">
        <p14:creationId xmlns:p14="http://schemas.microsoft.com/office/powerpoint/2010/main" val="17565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5420873E-328A-6C48-BE60-1AE85CA98A4E}" type="slidenum">
              <a:rPr lang="en-US" altLang="en-US"/>
              <a:pPr>
                <a:spcBef>
                  <a:spcPct val="0"/>
                </a:spcBef>
              </a:pPr>
              <a:t>5</a:t>
            </a:fld>
            <a:endParaRPr lang="en-US" altLang="en-US"/>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406400" algn="l"/>
              </a:tabLst>
            </a:pPr>
            <a:r>
              <a:rPr lang="en-US" altLang="ja-JP" b="1">
                <a:ea typeface="ＭＳ Ｐゴシック" charset="-128"/>
              </a:rPr>
              <a:t>The Beginning</a:t>
            </a:r>
            <a:endParaRPr lang="en-US" altLang="ja-JP">
              <a:ea typeface="ＭＳ Ｐゴシック" charset="-128"/>
            </a:endParaRPr>
          </a:p>
          <a:p>
            <a:pPr>
              <a:buFontTx/>
              <a:buChar char="•"/>
              <a:tabLst>
                <a:tab pos="406400" algn="l"/>
              </a:tabLst>
            </a:pPr>
            <a:r>
              <a:rPr lang="en-US" altLang="ja-JP">
                <a:ea typeface="ＭＳ Ｐゴシック" charset="-128"/>
              </a:rPr>
              <a:t>In 1976 Dr. Styner, an orthopedic surgeon, crashed his plane in rural Nebraska.</a:t>
            </a:r>
          </a:p>
          <a:p>
            <a:pPr>
              <a:buFontTx/>
              <a:buChar char="•"/>
              <a:tabLst>
                <a:tab pos="406400" algn="l"/>
              </a:tabLst>
            </a:pPr>
            <a:r>
              <a:rPr lang="en-US" altLang="ja-JP">
                <a:ea typeface="ＭＳ Ｐゴシック" charset="-128"/>
              </a:rPr>
              <a:t>Dr. Styner and his three children were seriously injured, and his wife was killed.</a:t>
            </a:r>
          </a:p>
          <a:p>
            <a:pPr>
              <a:buFontTx/>
              <a:buChar char="•"/>
              <a:tabLst>
                <a:tab pos="406400" algn="l"/>
              </a:tabLst>
            </a:pPr>
            <a:r>
              <a:rPr lang="en-US" altLang="ja-JP">
                <a:ea typeface="ＭＳ Ｐゴシック" charset="-128"/>
              </a:rPr>
              <a:t>He walked to a local road and then took his children to a rural hospital, where they received inadequate care.  </a:t>
            </a:r>
          </a:p>
          <a:p>
            <a:pPr>
              <a:buFontTx/>
              <a:buChar char="•"/>
              <a:tabLst>
                <a:tab pos="406400" algn="l"/>
              </a:tabLst>
            </a:pPr>
            <a:r>
              <a:rPr lang="en-US" altLang="ja-JP">
                <a:ea typeface="ＭＳ Ｐゴシック" charset="-128"/>
              </a:rPr>
              <a:t>This leads into the quote on the next slide. </a:t>
            </a:r>
          </a:p>
          <a:p>
            <a:pPr>
              <a:buFontTx/>
              <a:buChar char="•"/>
              <a:tabLst>
                <a:tab pos="406400" algn="l"/>
              </a:tabLst>
            </a:pPr>
            <a:endParaRPr lang="en-US" altLang="en-US">
              <a:latin typeface="CG Times" charset="0"/>
              <a:ea typeface="ＭＳ Ｐゴシック" charset="-128"/>
            </a:endParaRPr>
          </a:p>
        </p:txBody>
      </p:sp>
    </p:spTree>
    <p:extLst>
      <p:ext uri="{BB962C8B-B14F-4D97-AF65-F5344CB8AC3E}">
        <p14:creationId xmlns:p14="http://schemas.microsoft.com/office/powerpoint/2010/main" val="1549977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6F8E1F2A-681E-D94B-B8D7-5B80F0D91478}" type="slidenum">
              <a:rPr lang="en-US" altLang="en-US"/>
              <a:pPr>
                <a:spcBef>
                  <a:spcPct val="0"/>
                </a:spcBef>
              </a:pPr>
              <a:t>6</a:t>
            </a:fld>
            <a:endParaRPr lang="en-US" altLang="en-US"/>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406400" algn="l"/>
              </a:tabLst>
            </a:pPr>
            <a:r>
              <a:rPr lang="en-US" altLang="ja-JP" b="1">
                <a:ea typeface="ＭＳ Ｐゴシック" charset="-128"/>
              </a:rPr>
              <a:t>The Beginning</a:t>
            </a:r>
            <a:endParaRPr lang="en-US" altLang="ja-JP">
              <a:ea typeface="ＭＳ Ｐゴシック" charset="-128"/>
            </a:endParaRPr>
          </a:p>
          <a:p>
            <a:pPr>
              <a:buFontTx/>
              <a:buChar char="•"/>
              <a:tabLst>
                <a:tab pos="406400" algn="l"/>
              </a:tabLst>
            </a:pPr>
            <a:r>
              <a:rPr lang="en-US" altLang="ja-JP">
                <a:ea typeface="ＭＳ Ｐゴシック" charset="-128"/>
              </a:rPr>
              <a:t>Dr. Styner then went back to the physicians in Lincoln, Nebraska, and worked to develop the first prototype of the ATLS Course. </a:t>
            </a:r>
          </a:p>
          <a:p>
            <a:pPr>
              <a:buFontTx/>
              <a:buChar char="•"/>
              <a:tabLst>
                <a:tab pos="406400" algn="l"/>
              </a:tabLst>
            </a:pPr>
            <a:r>
              <a:rPr lang="en-US" altLang="ja-JP">
                <a:ea typeface="ＭＳ Ｐゴシック" charset="-128"/>
              </a:rPr>
              <a:t>Presented in 1978 to the ACS and adopted by the College in 1979.</a:t>
            </a:r>
          </a:p>
          <a:p>
            <a:pPr>
              <a:buFontTx/>
              <a:buChar char="•"/>
              <a:tabLst>
                <a:tab pos="406400" algn="l"/>
              </a:tabLst>
            </a:pPr>
            <a:r>
              <a:rPr lang="en-US" altLang="ja-JP">
                <a:ea typeface="ＭＳ Ｐゴシック" charset="-128"/>
              </a:rPr>
              <a:t>The course is now presented around the world.  </a:t>
            </a:r>
          </a:p>
          <a:p>
            <a:pPr>
              <a:buFontTx/>
              <a:buChar char="•"/>
              <a:tabLst>
                <a:tab pos="406400" algn="l"/>
              </a:tabLst>
            </a:pPr>
            <a:endParaRPr lang="en-US" altLang="en-US">
              <a:latin typeface="CG Times" charset="0"/>
              <a:ea typeface="ＭＳ Ｐゴシック" charset="-128"/>
            </a:endParaRPr>
          </a:p>
        </p:txBody>
      </p:sp>
    </p:spTree>
    <p:extLst>
      <p:ext uri="{BB962C8B-B14F-4D97-AF65-F5344CB8AC3E}">
        <p14:creationId xmlns:p14="http://schemas.microsoft.com/office/powerpoint/2010/main" val="1498801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2B09D296-B4A8-C846-98F8-181CD1D30DE4}" type="slidenum">
              <a:rPr lang="en-US" altLang="en-US"/>
              <a:pPr>
                <a:spcBef>
                  <a:spcPct val="0"/>
                </a:spcBef>
              </a:pPr>
              <a:t>7</a:t>
            </a:fld>
            <a:endParaRPr lang="en-US" altLang="en-US"/>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406400" algn="l"/>
              </a:tabLst>
            </a:pPr>
            <a:r>
              <a:rPr lang="en-US" altLang="ja-JP" b="1">
                <a:ea typeface="ＭＳ Ｐゴシック" charset="-128"/>
              </a:rPr>
              <a:t>Trimodal Death Distribution</a:t>
            </a:r>
            <a:endParaRPr lang="en-US" altLang="ja-JP">
              <a:ea typeface="ＭＳ Ｐゴシック" charset="-128"/>
            </a:endParaRPr>
          </a:p>
          <a:p>
            <a:pPr>
              <a:buFontTx/>
              <a:buChar char="•"/>
              <a:tabLst>
                <a:tab pos="406400" algn="l"/>
              </a:tabLst>
            </a:pPr>
            <a:r>
              <a:rPr lang="en-US" altLang="ja-JP">
                <a:ea typeface="ＭＳ Ｐゴシック" charset="-128"/>
              </a:rPr>
              <a:t>There are three peaks of death from trauma.  </a:t>
            </a:r>
          </a:p>
          <a:p>
            <a:pPr>
              <a:buFontTx/>
              <a:buChar char="•"/>
              <a:tabLst>
                <a:tab pos="406400" algn="l"/>
              </a:tabLst>
            </a:pPr>
            <a:r>
              <a:rPr lang="en-US" altLang="ja-JP">
                <a:ea typeface="ＭＳ Ｐゴシック" charset="-128"/>
              </a:rPr>
              <a:t>First peak:  Immediate – unsurvivable injuries, impacted by trauma prevention.   </a:t>
            </a:r>
          </a:p>
          <a:p>
            <a:pPr>
              <a:buFontTx/>
              <a:buChar char="•"/>
              <a:tabLst>
                <a:tab pos="406400" algn="l"/>
              </a:tabLst>
            </a:pPr>
            <a:r>
              <a:rPr lang="en-US" altLang="ja-JP">
                <a:ea typeface="ＭＳ Ｐゴシック" charset="-128"/>
              </a:rPr>
              <a:t>Second peak:  Early – golden hour of care, impacted by early hospital care.  </a:t>
            </a:r>
          </a:p>
          <a:p>
            <a:pPr>
              <a:buFontTx/>
              <a:buChar char="•"/>
              <a:tabLst>
                <a:tab pos="406400" algn="l"/>
              </a:tabLst>
            </a:pPr>
            <a:r>
              <a:rPr lang="en-US" altLang="ja-JP">
                <a:ea typeface="ＭＳ Ｐゴシック" charset="-128"/>
              </a:rPr>
              <a:t>Third peak:  Late – caused by sepsis and multiple organ dysfunction syndrome (MODS), impacted by optimal early care and trauma center management.</a:t>
            </a:r>
          </a:p>
          <a:p>
            <a:pPr>
              <a:tabLst>
                <a:tab pos="406400" algn="l"/>
              </a:tabLst>
            </a:pPr>
            <a:endParaRPr lang="en-US" altLang="en-US">
              <a:latin typeface="CG Times" charset="0"/>
              <a:ea typeface="ＭＳ Ｐゴシック" charset="-128"/>
            </a:endParaRPr>
          </a:p>
        </p:txBody>
      </p:sp>
    </p:spTree>
    <p:extLst>
      <p:ext uri="{BB962C8B-B14F-4D97-AF65-F5344CB8AC3E}">
        <p14:creationId xmlns:p14="http://schemas.microsoft.com/office/powerpoint/2010/main" val="36670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684B64C4-E2CE-A847-B1D6-7B0AFBB22093}" type="slidenum">
              <a:rPr lang="en-US" altLang="en-US"/>
              <a:pPr>
                <a:spcBef>
                  <a:spcPct val="0"/>
                </a:spcBef>
              </a:pPr>
              <a:t>8</a:t>
            </a:fld>
            <a:endParaRPr lang="en-US" altLang="en-US"/>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tabLst>
                <a:tab pos="406400" algn="l"/>
              </a:tabLst>
            </a:pPr>
            <a:r>
              <a:rPr lang="en-US" altLang="ja-JP">
                <a:ea typeface="ＭＳ Ｐゴシック" charset="-128"/>
              </a:rPr>
              <a:t>ATLS (standard course)</a:t>
            </a:r>
          </a:p>
          <a:p>
            <a:pPr>
              <a:buFontTx/>
              <a:buChar char="•"/>
              <a:tabLst>
                <a:tab pos="406400" algn="l"/>
              </a:tabLst>
            </a:pPr>
            <a:r>
              <a:rPr lang="en-US" altLang="ja-JP">
                <a:ea typeface="ＭＳ Ｐゴシック" charset="-128"/>
              </a:rPr>
              <a:t>ABCDE is the universal language for the primary exam.</a:t>
            </a:r>
          </a:p>
          <a:p>
            <a:pPr>
              <a:buFontTx/>
              <a:buChar char="•"/>
              <a:tabLst>
                <a:tab pos="406400" algn="l"/>
              </a:tabLst>
            </a:pPr>
            <a:r>
              <a:rPr lang="en-US" altLang="ja-JP">
                <a:ea typeface="ＭＳ Ｐゴシック" charset="-128"/>
              </a:rPr>
              <a:t>ABCDE is the order in which the injuries will kill patients.</a:t>
            </a:r>
          </a:p>
          <a:p>
            <a:pPr>
              <a:buFontTx/>
              <a:buChar char="•"/>
              <a:tabLst>
                <a:tab pos="406400" algn="l"/>
              </a:tabLst>
            </a:pPr>
            <a:r>
              <a:rPr lang="en-US" altLang="ja-JP">
                <a:ea typeface="ＭＳ Ｐゴシック" charset="-128"/>
              </a:rPr>
              <a:t>Definitive diagnosis and an in-depth history are not required initially. </a:t>
            </a:r>
          </a:p>
          <a:p>
            <a:pPr>
              <a:buFontTx/>
              <a:buChar char="•"/>
              <a:tabLst>
                <a:tab pos="406400" algn="l"/>
              </a:tabLst>
            </a:pPr>
            <a:endParaRPr lang="en-US" altLang="en-US">
              <a:latin typeface="CG Times" charset="0"/>
              <a:ea typeface="ＭＳ Ｐゴシック" charset="-128"/>
            </a:endParaRPr>
          </a:p>
        </p:txBody>
      </p:sp>
    </p:spTree>
    <p:extLst>
      <p:ext uri="{BB962C8B-B14F-4D97-AF65-F5344CB8AC3E}">
        <p14:creationId xmlns:p14="http://schemas.microsoft.com/office/powerpoint/2010/main" val="210902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Neue BoldExt" charset="0"/>
                <a:ea typeface="ＭＳ Ｐゴシック" charset="-128"/>
              </a:defRPr>
            </a:lvl1pPr>
            <a:lvl2pPr marL="742950" indent="-285750">
              <a:spcBef>
                <a:spcPct val="30000"/>
              </a:spcBef>
              <a:defRPr sz="1200">
                <a:solidFill>
                  <a:schemeClr val="tx1"/>
                </a:solidFill>
                <a:latin typeface="HelveticaNeue BoldExt" charset="0"/>
                <a:ea typeface="ＭＳ Ｐゴシック" charset="-128"/>
              </a:defRPr>
            </a:lvl2pPr>
            <a:lvl3pPr marL="1143000" indent="-228600">
              <a:spcBef>
                <a:spcPct val="30000"/>
              </a:spcBef>
              <a:defRPr sz="1200">
                <a:solidFill>
                  <a:schemeClr val="tx1"/>
                </a:solidFill>
                <a:latin typeface="HelveticaNeue BoldExt" charset="0"/>
                <a:ea typeface="ＭＳ Ｐゴシック" charset="-128"/>
              </a:defRPr>
            </a:lvl3pPr>
            <a:lvl4pPr marL="1600200" indent="-228600">
              <a:spcBef>
                <a:spcPct val="30000"/>
              </a:spcBef>
              <a:defRPr sz="1200">
                <a:solidFill>
                  <a:schemeClr val="tx1"/>
                </a:solidFill>
                <a:latin typeface="HelveticaNeue BoldExt" charset="0"/>
                <a:ea typeface="ＭＳ Ｐゴシック" charset="-128"/>
              </a:defRPr>
            </a:lvl4pPr>
            <a:lvl5pPr marL="2057400" indent="-228600">
              <a:spcBef>
                <a:spcPct val="30000"/>
              </a:spcBef>
              <a:defRPr sz="1200">
                <a:solidFill>
                  <a:schemeClr val="tx1"/>
                </a:solidFill>
                <a:latin typeface="HelveticaNeue BoldExt" charset="0"/>
                <a:ea typeface="ＭＳ Ｐゴシック" charset="-128"/>
              </a:defRPr>
            </a:lvl5pPr>
            <a:lvl6pPr marL="2514600" indent="-228600" eaLnBrk="0" fontAlgn="base" hangingPunct="0">
              <a:spcBef>
                <a:spcPct val="30000"/>
              </a:spcBef>
              <a:spcAft>
                <a:spcPct val="0"/>
              </a:spcAft>
              <a:defRPr sz="1200">
                <a:solidFill>
                  <a:schemeClr val="tx1"/>
                </a:solidFill>
                <a:latin typeface="HelveticaNeue BoldExt" charset="0"/>
                <a:ea typeface="ＭＳ Ｐゴシック" charset="-128"/>
              </a:defRPr>
            </a:lvl6pPr>
            <a:lvl7pPr marL="2971800" indent="-228600" eaLnBrk="0" fontAlgn="base" hangingPunct="0">
              <a:spcBef>
                <a:spcPct val="30000"/>
              </a:spcBef>
              <a:spcAft>
                <a:spcPct val="0"/>
              </a:spcAft>
              <a:defRPr sz="1200">
                <a:solidFill>
                  <a:schemeClr val="tx1"/>
                </a:solidFill>
                <a:latin typeface="HelveticaNeue BoldExt" charset="0"/>
                <a:ea typeface="ＭＳ Ｐゴシック" charset="-128"/>
              </a:defRPr>
            </a:lvl7pPr>
            <a:lvl8pPr marL="3429000" indent="-228600" eaLnBrk="0" fontAlgn="base" hangingPunct="0">
              <a:spcBef>
                <a:spcPct val="30000"/>
              </a:spcBef>
              <a:spcAft>
                <a:spcPct val="0"/>
              </a:spcAft>
              <a:defRPr sz="1200">
                <a:solidFill>
                  <a:schemeClr val="tx1"/>
                </a:solidFill>
                <a:latin typeface="HelveticaNeue BoldExt" charset="0"/>
                <a:ea typeface="ＭＳ Ｐゴシック" charset="-128"/>
              </a:defRPr>
            </a:lvl8pPr>
            <a:lvl9pPr marL="3886200" indent="-228600" eaLnBrk="0" fontAlgn="base" hangingPunct="0">
              <a:spcBef>
                <a:spcPct val="30000"/>
              </a:spcBef>
              <a:spcAft>
                <a:spcPct val="0"/>
              </a:spcAft>
              <a:defRPr sz="1200">
                <a:solidFill>
                  <a:schemeClr val="tx1"/>
                </a:solidFill>
                <a:latin typeface="HelveticaNeue BoldExt" charset="0"/>
                <a:ea typeface="ＭＳ Ｐゴシック" charset="-128"/>
              </a:defRPr>
            </a:lvl9pPr>
          </a:lstStyle>
          <a:p>
            <a:pPr>
              <a:spcBef>
                <a:spcPct val="0"/>
              </a:spcBef>
            </a:pPr>
            <a:fld id="{1D1AC2A0-8507-9645-898D-C5853FD12155}" type="slidenum">
              <a:rPr lang="en-US" altLang="en-US"/>
              <a:pPr>
                <a:spcBef>
                  <a:spcPct val="0"/>
                </a:spcBef>
              </a:pPr>
              <a:t>9</a:t>
            </a:fld>
            <a:endParaRPr lang="en-US" altLang="en-US"/>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tabLst>
                <a:tab pos="406400" algn="l"/>
              </a:tabLst>
            </a:pPr>
            <a:endParaRPr lang="en-US" altLang="en-US">
              <a:latin typeface="CG Times" charset="0"/>
              <a:ea typeface="ＭＳ Ｐゴシック" charset="-128"/>
            </a:endParaRPr>
          </a:p>
        </p:txBody>
      </p:sp>
    </p:spTree>
    <p:extLst>
      <p:ext uri="{BB962C8B-B14F-4D97-AF65-F5344CB8AC3E}">
        <p14:creationId xmlns:p14="http://schemas.microsoft.com/office/powerpoint/2010/main" val="9677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a:spLocks noChangeArrowheads="1"/>
          </p:cNvSpPr>
          <p:nvPr/>
        </p:nvSpPr>
        <p:spPr bwMode="invGray">
          <a:xfrm>
            <a:off x="0" y="5127625"/>
            <a:ext cx="9144000" cy="46038"/>
          </a:xfrm>
          <a:prstGeom prst="rect">
            <a:avLst/>
          </a:prstGeom>
          <a:solidFill>
            <a:srgbClr val="FFFFFF"/>
          </a:solidFill>
          <a:ln>
            <a:noFill/>
          </a:ln>
          <a:effectLst>
            <a:outerShdw blurRad="31750" dist="10160" dir="5400000" algn="tl" rotWithShape="0">
              <a:srgbClr val="00000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lvl1pPr>
              <a:defRPr sz="3200">
                <a:solidFill>
                  <a:schemeClr val="tx1"/>
                </a:solidFill>
                <a:latin typeface="HelveticaNeue BoldExt" charset="0"/>
                <a:ea typeface="ＭＳ Ｐゴシック" charset="-128"/>
              </a:defRPr>
            </a:lvl1pPr>
            <a:lvl2pPr marL="742950" indent="-285750">
              <a:defRPr sz="3200">
                <a:solidFill>
                  <a:schemeClr val="tx1"/>
                </a:solidFill>
                <a:latin typeface="HelveticaNeue BoldExt" charset="0"/>
                <a:ea typeface="ＭＳ Ｐゴシック" charset="-128"/>
              </a:defRPr>
            </a:lvl2pPr>
            <a:lvl3pPr marL="1143000" indent="-228600">
              <a:defRPr sz="3200">
                <a:solidFill>
                  <a:schemeClr val="tx1"/>
                </a:solidFill>
                <a:latin typeface="HelveticaNeue BoldExt" charset="0"/>
                <a:ea typeface="ＭＳ Ｐゴシック" charset="-128"/>
              </a:defRPr>
            </a:lvl3pPr>
            <a:lvl4pPr marL="1600200" indent="-228600">
              <a:defRPr sz="3200">
                <a:solidFill>
                  <a:schemeClr val="tx1"/>
                </a:solidFill>
                <a:latin typeface="HelveticaNeue BoldExt" charset="0"/>
                <a:ea typeface="ＭＳ Ｐゴシック" charset="-128"/>
              </a:defRPr>
            </a:lvl4pPr>
            <a:lvl5pPr marL="2057400" indent="-228600">
              <a:defRPr sz="3200">
                <a:solidFill>
                  <a:schemeClr val="tx1"/>
                </a:solidFill>
                <a:latin typeface="HelveticaNeue BoldExt" charset="0"/>
                <a:ea typeface="ＭＳ Ｐゴシック" charset="-128"/>
              </a:defRPr>
            </a:lvl5pPr>
            <a:lvl6pPr marL="2514600" indent="-228600" eaLnBrk="0" fontAlgn="base" hangingPunct="0">
              <a:spcBef>
                <a:spcPct val="0"/>
              </a:spcBef>
              <a:spcAft>
                <a:spcPct val="0"/>
              </a:spcAft>
              <a:defRPr sz="3200">
                <a:solidFill>
                  <a:schemeClr val="tx1"/>
                </a:solidFill>
                <a:latin typeface="HelveticaNeue BoldExt" charset="0"/>
                <a:ea typeface="ＭＳ Ｐゴシック" charset="-128"/>
              </a:defRPr>
            </a:lvl6pPr>
            <a:lvl7pPr marL="2971800" indent="-228600" eaLnBrk="0" fontAlgn="base" hangingPunct="0">
              <a:spcBef>
                <a:spcPct val="0"/>
              </a:spcBef>
              <a:spcAft>
                <a:spcPct val="0"/>
              </a:spcAft>
              <a:defRPr sz="3200">
                <a:solidFill>
                  <a:schemeClr val="tx1"/>
                </a:solidFill>
                <a:latin typeface="HelveticaNeue BoldExt" charset="0"/>
                <a:ea typeface="ＭＳ Ｐゴシック" charset="-128"/>
              </a:defRPr>
            </a:lvl7pPr>
            <a:lvl8pPr marL="3429000" indent="-228600" eaLnBrk="0" fontAlgn="base" hangingPunct="0">
              <a:spcBef>
                <a:spcPct val="0"/>
              </a:spcBef>
              <a:spcAft>
                <a:spcPct val="0"/>
              </a:spcAft>
              <a:defRPr sz="3200">
                <a:solidFill>
                  <a:schemeClr val="tx1"/>
                </a:solidFill>
                <a:latin typeface="HelveticaNeue BoldExt" charset="0"/>
                <a:ea typeface="ＭＳ Ｐゴシック" charset="-128"/>
              </a:defRPr>
            </a:lvl8pPr>
            <a:lvl9pPr marL="3886200" indent="-228600" eaLnBrk="0" fontAlgn="base" hangingPunct="0">
              <a:spcBef>
                <a:spcPct val="0"/>
              </a:spcBef>
              <a:spcAft>
                <a:spcPct val="0"/>
              </a:spcAft>
              <a:defRPr sz="3200">
                <a:solidFill>
                  <a:schemeClr val="tx1"/>
                </a:solidFill>
                <a:latin typeface="HelveticaNeue BoldExt" charset="0"/>
                <a:ea typeface="ＭＳ Ｐゴシック" charset="-128"/>
              </a:defRPr>
            </a:lvl9pPr>
          </a:lstStyle>
          <a:p>
            <a:pPr algn="ctr" eaLnBrk="1" hangingPunct="1"/>
            <a:endParaRPr lang="en-US" altLang="en-US">
              <a:solidFill>
                <a:srgbClr val="FFFFFF"/>
              </a:solidFill>
              <a:latin typeface="Corbel" charset="0"/>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rgbClr val="FFFFFF"/>
                </a:solidFill>
              </a:defRPr>
            </a:lvl1pPr>
          </a:lstStyle>
          <a:p>
            <a:pPr>
              <a:defRPr/>
            </a:pPr>
            <a:fld id="{D033FA5F-166E-C649-A4FD-F81053785A5B}" type="slidenum">
              <a:rPr lang="en-US" altLang="en-US"/>
              <a:pPr>
                <a:defRPr/>
              </a:pPr>
              <a:t>‹#›</a:t>
            </a:fld>
            <a:endParaRPr lang="en-US" altLang="en-US"/>
          </a:p>
        </p:txBody>
      </p:sp>
    </p:spTree>
    <p:extLst>
      <p:ext uri="{BB962C8B-B14F-4D97-AF65-F5344CB8AC3E}">
        <p14:creationId xmlns:p14="http://schemas.microsoft.com/office/powerpoint/2010/main" val="2685399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FA756E-0182-DD47-BD16-BC82A6944438}" type="slidenum">
              <a:rPr lang="en-US" altLang="en-US"/>
              <a:pPr>
                <a:defRPr/>
              </a:pPr>
              <a:t>‹#›</a:t>
            </a:fld>
            <a:endParaRPr lang="en-US" altLang="en-US"/>
          </a:p>
        </p:txBody>
      </p:sp>
    </p:spTree>
    <p:extLst>
      <p:ext uri="{BB962C8B-B14F-4D97-AF65-F5344CB8AC3E}">
        <p14:creationId xmlns:p14="http://schemas.microsoft.com/office/powerpoint/2010/main" val="201206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invGray">
          <a:xfrm>
            <a:off x="6599238" y="0"/>
            <a:ext cx="46037" cy="6858000"/>
          </a:xfrm>
          <a:prstGeom prst="rect">
            <a:avLst/>
          </a:prstGeom>
          <a:solidFill>
            <a:srgbClr val="FFFFFF"/>
          </a:solidFill>
          <a:ln>
            <a:noFill/>
          </a:ln>
          <a:effectLst>
            <a:outerShdw blurRad="31750" dist="10160" dir="10800000" algn="tl" rotWithShape="0">
              <a:srgbClr val="00000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lvl1pPr>
              <a:defRPr sz="3200">
                <a:solidFill>
                  <a:schemeClr val="tx1"/>
                </a:solidFill>
                <a:latin typeface="HelveticaNeue BoldExt" charset="0"/>
                <a:ea typeface="ＭＳ Ｐゴシック" charset="-128"/>
              </a:defRPr>
            </a:lvl1pPr>
            <a:lvl2pPr marL="742950" indent="-285750">
              <a:defRPr sz="3200">
                <a:solidFill>
                  <a:schemeClr val="tx1"/>
                </a:solidFill>
                <a:latin typeface="HelveticaNeue BoldExt" charset="0"/>
                <a:ea typeface="ＭＳ Ｐゴシック" charset="-128"/>
              </a:defRPr>
            </a:lvl2pPr>
            <a:lvl3pPr marL="1143000" indent="-228600">
              <a:defRPr sz="3200">
                <a:solidFill>
                  <a:schemeClr val="tx1"/>
                </a:solidFill>
                <a:latin typeface="HelveticaNeue BoldExt" charset="0"/>
                <a:ea typeface="ＭＳ Ｐゴシック" charset="-128"/>
              </a:defRPr>
            </a:lvl3pPr>
            <a:lvl4pPr marL="1600200" indent="-228600">
              <a:defRPr sz="3200">
                <a:solidFill>
                  <a:schemeClr val="tx1"/>
                </a:solidFill>
                <a:latin typeface="HelveticaNeue BoldExt" charset="0"/>
                <a:ea typeface="ＭＳ Ｐゴシック" charset="-128"/>
              </a:defRPr>
            </a:lvl4pPr>
            <a:lvl5pPr marL="2057400" indent="-228600">
              <a:defRPr sz="3200">
                <a:solidFill>
                  <a:schemeClr val="tx1"/>
                </a:solidFill>
                <a:latin typeface="HelveticaNeue BoldExt" charset="0"/>
                <a:ea typeface="ＭＳ Ｐゴシック" charset="-128"/>
              </a:defRPr>
            </a:lvl5pPr>
            <a:lvl6pPr marL="2514600" indent="-228600" eaLnBrk="0" fontAlgn="base" hangingPunct="0">
              <a:spcBef>
                <a:spcPct val="0"/>
              </a:spcBef>
              <a:spcAft>
                <a:spcPct val="0"/>
              </a:spcAft>
              <a:defRPr sz="3200">
                <a:solidFill>
                  <a:schemeClr val="tx1"/>
                </a:solidFill>
                <a:latin typeface="HelveticaNeue BoldExt" charset="0"/>
                <a:ea typeface="ＭＳ Ｐゴシック" charset="-128"/>
              </a:defRPr>
            </a:lvl6pPr>
            <a:lvl7pPr marL="2971800" indent="-228600" eaLnBrk="0" fontAlgn="base" hangingPunct="0">
              <a:spcBef>
                <a:spcPct val="0"/>
              </a:spcBef>
              <a:spcAft>
                <a:spcPct val="0"/>
              </a:spcAft>
              <a:defRPr sz="3200">
                <a:solidFill>
                  <a:schemeClr val="tx1"/>
                </a:solidFill>
                <a:latin typeface="HelveticaNeue BoldExt" charset="0"/>
                <a:ea typeface="ＭＳ Ｐゴシック" charset="-128"/>
              </a:defRPr>
            </a:lvl7pPr>
            <a:lvl8pPr marL="3429000" indent="-228600" eaLnBrk="0" fontAlgn="base" hangingPunct="0">
              <a:spcBef>
                <a:spcPct val="0"/>
              </a:spcBef>
              <a:spcAft>
                <a:spcPct val="0"/>
              </a:spcAft>
              <a:defRPr sz="3200">
                <a:solidFill>
                  <a:schemeClr val="tx1"/>
                </a:solidFill>
                <a:latin typeface="HelveticaNeue BoldExt" charset="0"/>
                <a:ea typeface="ＭＳ Ｐゴシック" charset="-128"/>
              </a:defRPr>
            </a:lvl8pPr>
            <a:lvl9pPr marL="3886200" indent="-228600" eaLnBrk="0" fontAlgn="base" hangingPunct="0">
              <a:spcBef>
                <a:spcPct val="0"/>
              </a:spcBef>
              <a:spcAft>
                <a:spcPct val="0"/>
              </a:spcAft>
              <a:defRPr sz="3200">
                <a:solidFill>
                  <a:schemeClr val="tx1"/>
                </a:solidFill>
                <a:latin typeface="HelveticaNeue BoldExt" charset="0"/>
                <a:ea typeface="ＭＳ Ｐゴシック" charset="-128"/>
              </a:defRPr>
            </a:lvl9pPr>
          </a:lstStyle>
          <a:p>
            <a:pPr algn="ctr" eaLnBrk="1" hangingPunct="1"/>
            <a:endParaRPr lang="en-US" altLang="en-US">
              <a:solidFill>
                <a:srgbClr val="FFFFFF"/>
              </a:solidFill>
              <a:latin typeface="Corbel" charset="0"/>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AF0B0D27-61AA-6941-813A-2EDEE36B732F}" type="slidenum">
              <a:rPr lang="en-US" altLang="en-US"/>
              <a:pPr>
                <a:defRPr/>
              </a:pPr>
              <a:t>‹#›</a:t>
            </a:fld>
            <a:endParaRPr lang="en-US" altLang="en-US"/>
          </a:p>
        </p:txBody>
      </p:sp>
    </p:spTree>
    <p:extLst>
      <p:ext uri="{BB962C8B-B14F-4D97-AF65-F5344CB8AC3E}">
        <p14:creationId xmlns:p14="http://schemas.microsoft.com/office/powerpoint/2010/main" val="1921146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0022323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582851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5565B8-859D-DD4D-8C53-82A304004980}" type="slidenum">
              <a:rPr lang="en-US" altLang="en-US"/>
              <a:pPr>
                <a:defRPr/>
              </a:pPr>
              <a:t>‹#›</a:t>
            </a:fld>
            <a:endParaRPr lang="en-US" altLang="en-US"/>
          </a:p>
        </p:txBody>
      </p:sp>
    </p:spTree>
    <p:extLst>
      <p:ext uri="{BB962C8B-B14F-4D97-AF65-F5344CB8AC3E}">
        <p14:creationId xmlns:p14="http://schemas.microsoft.com/office/powerpoint/2010/main" val="147554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a:spLocks noChangeArrowheads="1"/>
          </p:cNvSpPr>
          <p:nvPr/>
        </p:nvSpPr>
        <p:spPr bwMode="invGray">
          <a:xfrm>
            <a:off x="0" y="2601913"/>
            <a:ext cx="9144000" cy="46037"/>
          </a:xfrm>
          <a:prstGeom prst="rect">
            <a:avLst/>
          </a:prstGeom>
          <a:solidFill>
            <a:srgbClr val="FFFFFF"/>
          </a:solidFill>
          <a:ln>
            <a:noFill/>
          </a:ln>
          <a:effectLst>
            <a:outerShdw blurRad="31750" dist="10160" dir="5400000" algn="tl" rotWithShape="0">
              <a:srgbClr val="00000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lvl1pPr>
              <a:defRPr sz="3200">
                <a:solidFill>
                  <a:schemeClr val="tx1"/>
                </a:solidFill>
                <a:latin typeface="HelveticaNeue BoldExt" charset="0"/>
                <a:ea typeface="ＭＳ Ｐゴシック" charset="-128"/>
              </a:defRPr>
            </a:lvl1pPr>
            <a:lvl2pPr marL="742950" indent="-285750">
              <a:defRPr sz="3200">
                <a:solidFill>
                  <a:schemeClr val="tx1"/>
                </a:solidFill>
                <a:latin typeface="HelveticaNeue BoldExt" charset="0"/>
                <a:ea typeface="ＭＳ Ｐゴシック" charset="-128"/>
              </a:defRPr>
            </a:lvl2pPr>
            <a:lvl3pPr marL="1143000" indent="-228600">
              <a:defRPr sz="3200">
                <a:solidFill>
                  <a:schemeClr val="tx1"/>
                </a:solidFill>
                <a:latin typeface="HelveticaNeue BoldExt" charset="0"/>
                <a:ea typeface="ＭＳ Ｐゴシック" charset="-128"/>
              </a:defRPr>
            </a:lvl3pPr>
            <a:lvl4pPr marL="1600200" indent="-228600">
              <a:defRPr sz="3200">
                <a:solidFill>
                  <a:schemeClr val="tx1"/>
                </a:solidFill>
                <a:latin typeface="HelveticaNeue BoldExt" charset="0"/>
                <a:ea typeface="ＭＳ Ｐゴシック" charset="-128"/>
              </a:defRPr>
            </a:lvl4pPr>
            <a:lvl5pPr marL="2057400" indent="-228600">
              <a:defRPr sz="3200">
                <a:solidFill>
                  <a:schemeClr val="tx1"/>
                </a:solidFill>
                <a:latin typeface="HelveticaNeue BoldExt" charset="0"/>
                <a:ea typeface="ＭＳ Ｐゴシック" charset="-128"/>
              </a:defRPr>
            </a:lvl5pPr>
            <a:lvl6pPr marL="2514600" indent="-228600" eaLnBrk="0" fontAlgn="base" hangingPunct="0">
              <a:spcBef>
                <a:spcPct val="0"/>
              </a:spcBef>
              <a:spcAft>
                <a:spcPct val="0"/>
              </a:spcAft>
              <a:defRPr sz="3200">
                <a:solidFill>
                  <a:schemeClr val="tx1"/>
                </a:solidFill>
                <a:latin typeface="HelveticaNeue BoldExt" charset="0"/>
                <a:ea typeface="ＭＳ Ｐゴシック" charset="-128"/>
              </a:defRPr>
            </a:lvl6pPr>
            <a:lvl7pPr marL="2971800" indent="-228600" eaLnBrk="0" fontAlgn="base" hangingPunct="0">
              <a:spcBef>
                <a:spcPct val="0"/>
              </a:spcBef>
              <a:spcAft>
                <a:spcPct val="0"/>
              </a:spcAft>
              <a:defRPr sz="3200">
                <a:solidFill>
                  <a:schemeClr val="tx1"/>
                </a:solidFill>
                <a:latin typeface="HelveticaNeue BoldExt" charset="0"/>
                <a:ea typeface="ＭＳ Ｐゴシック" charset="-128"/>
              </a:defRPr>
            </a:lvl7pPr>
            <a:lvl8pPr marL="3429000" indent="-228600" eaLnBrk="0" fontAlgn="base" hangingPunct="0">
              <a:spcBef>
                <a:spcPct val="0"/>
              </a:spcBef>
              <a:spcAft>
                <a:spcPct val="0"/>
              </a:spcAft>
              <a:defRPr sz="3200">
                <a:solidFill>
                  <a:schemeClr val="tx1"/>
                </a:solidFill>
                <a:latin typeface="HelveticaNeue BoldExt" charset="0"/>
                <a:ea typeface="ＭＳ Ｐゴシック" charset="-128"/>
              </a:defRPr>
            </a:lvl8pPr>
            <a:lvl9pPr marL="3886200" indent="-228600" eaLnBrk="0" fontAlgn="base" hangingPunct="0">
              <a:spcBef>
                <a:spcPct val="0"/>
              </a:spcBef>
              <a:spcAft>
                <a:spcPct val="0"/>
              </a:spcAft>
              <a:defRPr sz="3200">
                <a:solidFill>
                  <a:schemeClr val="tx1"/>
                </a:solidFill>
                <a:latin typeface="HelveticaNeue BoldExt" charset="0"/>
                <a:ea typeface="ＭＳ Ｐゴシック" charset="-128"/>
              </a:defRPr>
            </a:lvl9pPr>
          </a:lstStyle>
          <a:p>
            <a:pPr algn="ctr" eaLnBrk="1" hangingPunct="1"/>
            <a:endParaRPr lang="en-US" altLang="en-US">
              <a:solidFill>
                <a:srgbClr val="FFFFFF"/>
              </a:solidFill>
              <a:latin typeface="Corbel" charset="0"/>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rgbClr val="FFFFFF"/>
                </a:solidFill>
              </a:defRPr>
            </a:lvl1pPr>
          </a:lstStyle>
          <a:p>
            <a:pPr>
              <a:defRPr/>
            </a:pPr>
            <a:fld id="{17267E8A-D602-0846-A89B-8C367961616B}" type="slidenum">
              <a:rPr lang="en-US" altLang="en-US"/>
              <a:pPr>
                <a:defRPr/>
              </a:pPr>
              <a:t>‹#›</a:t>
            </a:fld>
            <a:endParaRPr lang="en-US" altLang="en-US"/>
          </a:p>
        </p:txBody>
      </p:sp>
    </p:spTree>
    <p:extLst>
      <p:ext uri="{BB962C8B-B14F-4D97-AF65-F5344CB8AC3E}">
        <p14:creationId xmlns:p14="http://schemas.microsoft.com/office/powerpoint/2010/main" val="14878477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7AD85-9614-8E4F-B477-B44E2D4B1113}" type="slidenum">
              <a:rPr lang="en-US" altLang="en-US"/>
              <a:pPr>
                <a:defRPr/>
              </a:pPr>
              <a:t>‹#›</a:t>
            </a:fld>
            <a:endParaRPr lang="en-US" altLang="en-US"/>
          </a:p>
        </p:txBody>
      </p:sp>
    </p:spTree>
    <p:extLst>
      <p:ext uri="{BB962C8B-B14F-4D97-AF65-F5344CB8AC3E}">
        <p14:creationId xmlns:p14="http://schemas.microsoft.com/office/powerpoint/2010/main" val="36945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F6E775-0615-474A-8954-225C5284AB2E}" type="slidenum">
              <a:rPr lang="en-US" altLang="en-US"/>
              <a:pPr>
                <a:defRPr/>
              </a:pPr>
              <a:t>‹#›</a:t>
            </a:fld>
            <a:endParaRPr lang="en-US" altLang="en-US"/>
          </a:p>
        </p:txBody>
      </p:sp>
    </p:spTree>
    <p:extLst>
      <p:ext uri="{BB962C8B-B14F-4D97-AF65-F5344CB8AC3E}">
        <p14:creationId xmlns:p14="http://schemas.microsoft.com/office/powerpoint/2010/main" val="110855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EAC517F-A4F0-CB40-9C57-3E774D2E5327}" type="slidenum">
              <a:rPr lang="en-US" altLang="en-US"/>
              <a:pPr>
                <a:defRPr/>
              </a:pPr>
              <a:t>‹#›</a:t>
            </a:fld>
            <a:endParaRPr lang="en-US" altLang="en-US"/>
          </a:p>
        </p:txBody>
      </p:sp>
    </p:spTree>
    <p:extLst>
      <p:ext uri="{BB962C8B-B14F-4D97-AF65-F5344CB8AC3E}">
        <p14:creationId xmlns:p14="http://schemas.microsoft.com/office/powerpoint/2010/main" val="213124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CDED61F-67BA-EA4C-90A4-03FE689FBA77}" type="slidenum">
              <a:rPr lang="en-US" altLang="en-US"/>
              <a:pPr>
                <a:defRPr/>
              </a:pPr>
              <a:t>‹#›</a:t>
            </a:fld>
            <a:endParaRPr lang="en-US" altLang="en-US"/>
          </a:p>
        </p:txBody>
      </p:sp>
    </p:spTree>
    <p:extLst>
      <p:ext uri="{BB962C8B-B14F-4D97-AF65-F5344CB8AC3E}">
        <p14:creationId xmlns:p14="http://schemas.microsoft.com/office/powerpoint/2010/main" val="95711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792A1A52-74F9-7F43-91D4-FE36D78E3807}" type="slidenum">
              <a:rPr lang="en-US" altLang="en-US"/>
              <a:pPr>
                <a:defRPr/>
              </a:pPr>
              <a:t>‹#›</a:t>
            </a:fld>
            <a:endParaRPr lang="en-US" altLang="en-US"/>
          </a:p>
        </p:txBody>
      </p:sp>
    </p:spTree>
    <p:extLst>
      <p:ext uri="{BB962C8B-B14F-4D97-AF65-F5344CB8AC3E}">
        <p14:creationId xmlns:p14="http://schemas.microsoft.com/office/powerpoint/2010/main" val="152214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smtClean="0"/>
            </a:lvl1pPr>
          </a:lstStyle>
          <a:p>
            <a:pPr>
              <a:defRPr/>
            </a:pPr>
            <a:fld id="{0BD2861C-B4A9-B54B-B1EB-073F8E550B6B}" type="slidenum">
              <a:rPr lang="en-US" altLang="en-US"/>
              <a:pPr>
                <a:defRPr/>
              </a:pPr>
              <a:t>‹#›</a:t>
            </a:fld>
            <a:endParaRPr lang="en-US" altLang="en-US"/>
          </a:p>
        </p:txBody>
      </p:sp>
    </p:spTree>
    <p:extLst>
      <p:ext uri="{BB962C8B-B14F-4D97-AF65-F5344CB8AC3E}">
        <p14:creationId xmlns:p14="http://schemas.microsoft.com/office/powerpoint/2010/main" val="18686691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ChangeArrowheads="1"/>
          </p:cNvSpPr>
          <p:nvPr/>
        </p:nvSpPr>
        <p:spPr bwMode="invGray">
          <a:xfrm>
            <a:off x="0" y="1436688"/>
            <a:ext cx="9144000" cy="44450"/>
          </a:xfrm>
          <a:prstGeom prst="rect">
            <a:avLst/>
          </a:prstGeom>
          <a:solidFill>
            <a:srgbClr val="FFFFFF"/>
          </a:solidFill>
          <a:ln>
            <a:noFill/>
          </a:ln>
          <a:effectLst>
            <a:outerShdw blurRad="31750" dist="10160" dir="5400000" algn="tl" rotWithShape="0">
              <a:srgbClr val="00000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lvl1pPr>
              <a:defRPr sz="3200">
                <a:solidFill>
                  <a:schemeClr val="tx1"/>
                </a:solidFill>
                <a:latin typeface="HelveticaNeue BoldExt" charset="0"/>
                <a:ea typeface="ＭＳ Ｐゴシック" charset="-128"/>
              </a:defRPr>
            </a:lvl1pPr>
            <a:lvl2pPr marL="742950" indent="-285750">
              <a:defRPr sz="3200">
                <a:solidFill>
                  <a:schemeClr val="tx1"/>
                </a:solidFill>
                <a:latin typeface="HelveticaNeue BoldExt" charset="0"/>
                <a:ea typeface="ＭＳ Ｐゴシック" charset="-128"/>
              </a:defRPr>
            </a:lvl2pPr>
            <a:lvl3pPr marL="1143000" indent="-228600">
              <a:defRPr sz="3200">
                <a:solidFill>
                  <a:schemeClr val="tx1"/>
                </a:solidFill>
                <a:latin typeface="HelveticaNeue BoldExt" charset="0"/>
                <a:ea typeface="ＭＳ Ｐゴシック" charset="-128"/>
              </a:defRPr>
            </a:lvl3pPr>
            <a:lvl4pPr marL="1600200" indent="-228600">
              <a:defRPr sz="3200">
                <a:solidFill>
                  <a:schemeClr val="tx1"/>
                </a:solidFill>
                <a:latin typeface="HelveticaNeue BoldExt" charset="0"/>
                <a:ea typeface="ＭＳ Ｐゴシック" charset="-128"/>
              </a:defRPr>
            </a:lvl4pPr>
            <a:lvl5pPr marL="2057400" indent="-228600">
              <a:defRPr sz="3200">
                <a:solidFill>
                  <a:schemeClr val="tx1"/>
                </a:solidFill>
                <a:latin typeface="HelveticaNeue BoldExt" charset="0"/>
                <a:ea typeface="ＭＳ Ｐゴシック" charset="-128"/>
              </a:defRPr>
            </a:lvl5pPr>
            <a:lvl6pPr marL="2514600" indent="-228600" eaLnBrk="0" fontAlgn="base" hangingPunct="0">
              <a:spcBef>
                <a:spcPct val="0"/>
              </a:spcBef>
              <a:spcAft>
                <a:spcPct val="0"/>
              </a:spcAft>
              <a:defRPr sz="3200">
                <a:solidFill>
                  <a:schemeClr val="tx1"/>
                </a:solidFill>
                <a:latin typeface="HelveticaNeue BoldExt" charset="0"/>
                <a:ea typeface="ＭＳ Ｐゴシック" charset="-128"/>
              </a:defRPr>
            </a:lvl6pPr>
            <a:lvl7pPr marL="2971800" indent="-228600" eaLnBrk="0" fontAlgn="base" hangingPunct="0">
              <a:spcBef>
                <a:spcPct val="0"/>
              </a:spcBef>
              <a:spcAft>
                <a:spcPct val="0"/>
              </a:spcAft>
              <a:defRPr sz="3200">
                <a:solidFill>
                  <a:schemeClr val="tx1"/>
                </a:solidFill>
                <a:latin typeface="HelveticaNeue BoldExt" charset="0"/>
                <a:ea typeface="ＭＳ Ｐゴシック" charset="-128"/>
              </a:defRPr>
            </a:lvl7pPr>
            <a:lvl8pPr marL="3429000" indent="-228600" eaLnBrk="0" fontAlgn="base" hangingPunct="0">
              <a:spcBef>
                <a:spcPct val="0"/>
              </a:spcBef>
              <a:spcAft>
                <a:spcPct val="0"/>
              </a:spcAft>
              <a:defRPr sz="3200">
                <a:solidFill>
                  <a:schemeClr val="tx1"/>
                </a:solidFill>
                <a:latin typeface="HelveticaNeue BoldExt" charset="0"/>
                <a:ea typeface="ＭＳ Ｐゴシック" charset="-128"/>
              </a:defRPr>
            </a:lvl8pPr>
            <a:lvl9pPr marL="3886200" indent="-228600" eaLnBrk="0" fontAlgn="base" hangingPunct="0">
              <a:spcBef>
                <a:spcPct val="0"/>
              </a:spcBef>
              <a:spcAft>
                <a:spcPct val="0"/>
              </a:spcAft>
              <a:defRPr sz="3200">
                <a:solidFill>
                  <a:schemeClr val="tx1"/>
                </a:solidFill>
                <a:latin typeface="HelveticaNeue BoldExt" charset="0"/>
                <a:ea typeface="ＭＳ Ｐゴシック" charset="-128"/>
              </a:defRPr>
            </a:lvl9pPr>
          </a:lstStyle>
          <a:p>
            <a:pPr algn="ctr" eaLnBrk="1" hangingPunct="1"/>
            <a:endParaRPr lang="en-US" altLang="en-US">
              <a:solidFill>
                <a:srgbClr val="FFFFFF"/>
              </a:solidFill>
              <a:latin typeface="Corbel" charset="0"/>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ea typeface="+mn-ea"/>
                <a:cs typeface="+mn-cs"/>
              </a:defRPr>
            </a:lvl1pPr>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ea typeface="+mn-ea"/>
                <a:cs typeface="+mn-cs"/>
              </a:defRPr>
            </a:lvl1pPr>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smtClean="0">
                <a:solidFill>
                  <a:srgbClr val="3F3F3F"/>
                </a:solidFill>
                <a:ea typeface="ＭＳ Ｐゴシック" panose="020B0600070205080204" pitchFamily="34" charset="-128"/>
              </a:defRPr>
            </a:lvl1pPr>
          </a:lstStyle>
          <a:p>
            <a:pPr>
              <a:defRPr/>
            </a:pPr>
            <a:fld id="{9809E81D-9EA6-0648-9EAE-E4B39A48092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47" r:id="rId1"/>
    <p:sldLayoutId id="2147484042" r:id="rId2"/>
    <p:sldLayoutId id="2147484048" r:id="rId3"/>
    <p:sldLayoutId id="2147484043" r:id="rId4"/>
    <p:sldLayoutId id="2147484044" r:id="rId5"/>
    <p:sldLayoutId id="2147484045" r:id="rId6"/>
    <p:sldLayoutId id="2147484049" r:id="rId7"/>
    <p:sldLayoutId id="2147484050" r:id="rId8"/>
    <p:sldLayoutId id="2147484051" r:id="rId9"/>
    <p:sldLayoutId id="2147484046" r:id="rId10"/>
    <p:sldLayoutId id="2147484052" r:id="rId11"/>
    <p:sldLayoutId id="2147484053" r:id="rId12"/>
    <p:sldLayoutId id="2147484054" r:id="rId13"/>
  </p:sldLayoutIdLst>
  <p:txStyles>
    <p:titleStyle>
      <a:lvl1pPr algn="l" rtl="0" eaLnBrk="0" fontAlgn="base" hangingPunct="0">
        <a:spcBef>
          <a:spcPct val="0"/>
        </a:spcBef>
        <a:spcAft>
          <a:spcPct val="0"/>
        </a:spcAft>
        <a:defRPr sz="4500" b="1" kern="1200">
          <a:solidFill>
            <a:srgbClr val="FFC800"/>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500" b="1">
          <a:solidFill>
            <a:srgbClr val="FFC800"/>
          </a:solidFill>
          <a:latin typeface="Corbel" pitchFamily="-1" charset="0"/>
          <a:ea typeface="ＭＳ Ｐゴシック" pitchFamily="-1" charset="-128"/>
          <a:cs typeface="ＭＳ Ｐゴシック" pitchFamily="-1" charset="-128"/>
        </a:defRPr>
      </a:lvl2pPr>
      <a:lvl3pPr algn="l" rtl="0" eaLnBrk="0" fontAlgn="base" hangingPunct="0">
        <a:spcBef>
          <a:spcPct val="0"/>
        </a:spcBef>
        <a:spcAft>
          <a:spcPct val="0"/>
        </a:spcAft>
        <a:defRPr sz="4500" b="1">
          <a:solidFill>
            <a:srgbClr val="FFC800"/>
          </a:solidFill>
          <a:latin typeface="Corbel" pitchFamily="-1" charset="0"/>
          <a:ea typeface="ＭＳ Ｐゴシック" pitchFamily="-1" charset="-128"/>
          <a:cs typeface="ＭＳ Ｐゴシック" pitchFamily="-1" charset="-128"/>
        </a:defRPr>
      </a:lvl3pPr>
      <a:lvl4pPr algn="l" rtl="0" eaLnBrk="0" fontAlgn="base" hangingPunct="0">
        <a:spcBef>
          <a:spcPct val="0"/>
        </a:spcBef>
        <a:spcAft>
          <a:spcPct val="0"/>
        </a:spcAft>
        <a:defRPr sz="4500" b="1">
          <a:solidFill>
            <a:srgbClr val="FFC800"/>
          </a:solidFill>
          <a:latin typeface="Corbel" pitchFamily="-1" charset="0"/>
          <a:ea typeface="ＭＳ Ｐゴシック" pitchFamily="-1" charset="-128"/>
          <a:cs typeface="ＭＳ Ｐゴシック" pitchFamily="-1" charset="-128"/>
        </a:defRPr>
      </a:lvl4pPr>
      <a:lvl5pPr algn="l" rtl="0" eaLnBrk="0" fontAlgn="base" hangingPunct="0">
        <a:spcBef>
          <a:spcPct val="0"/>
        </a:spcBef>
        <a:spcAft>
          <a:spcPct val="0"/>
        </a:spcAft>
        <a:defRPr sz="4500" b="1">
          <a:solidFill>
            <a:srgbClr val="FFC800"/>
          </a:solidFill>
          <a:latin typeface="Corbel" pitchFamily="-1" charset="0"/>
          <a:ea typeface="ＭＳ Ｐゴシック" pitchFamily="-1" charset="-128"/>
          <a:cs typeface="ＭＳ Ｐゴシック" pitchFamily="-1" charset="-128"/>
        </a:defRPr>
      </a:lvl5pPr>
      <a:lvl6pPr marL="457200" algn="l" rtl="0" fontAlgn="base">
        <a:spcBef>
          <a:spcPct val="0"/>
        </a:spcBef>
        <a:spcAft>
          <a:spcPct val="0"/>
        </a:spcAft>
        <a:defRPr sz="4500" b="1">
          <a:solidFill>
            <a:srgbClr val="FFC800"/>
          </a:solidFill>
          <a:latin typeface="Corbel" pitchFamily="-1" charset="0"/>
          <a:ea typeface="ＭＳ Ｐゴシック" pitchFamily="-1" charset="-128"/>
          <a:cs typeface="ＭＳ Ｐゴシック" pitchFamily="-1" charset="-128"/>
        </a:defRPr>
      </a:lvl6pPr>
      <a:lvl7pPr marL="914400" algn="l" rtl="0" fontAlgn="base">
        <a:spcBef>
          <a:spcPct val="0"/>
        </a:spcBef>
        <a:spcAft>
          <a:spcPct val="0"/>
        </a:spcAft>
        <a:defRPr sz="4500" b="1">
          <a:solidFill>
            <a:srgbClr val="FFC800"/>
          </a:solidFill>
          <a:latin typeface="Corbel" pitchFamily="-1" charset="0"/>
          <a:ea typeface="ＭＳ Ｐゴシック" pitchFamily="-1" charset="-128"/>
          <a:cs typeface="ＭＳ Ｐゴシック" pitchFamily="-1" charset="-128"/>
        </a:defRPr>
      </a:lvl7pPr>
      <a:lvl8pPr marL="1371600" algn="l" rtl="0" fontAlgn="base">
        <a:spcBef>
          <a:spcPct val="0"/>
        </a:spcBef>
        <a:spcAft>
          <a:spcPct val="0"/>
        </a:spcAft>
        <a:defRPr sz="4500" b="1">
          <a:solidFill>
            <a:srgbClr val="FFC800"/>
          </a:solidFill>
          <a:latin typeface="Corbel" pitchFamily="-1" charset="0"/>
          <a:ea typeface="ＭＳ Ｐゴシック" pitchFamily="-1" charset="-128"/>
          <a:cs typeface="ＭＳ Ｐゴシック" pitchFamily="-1" charset="-128"/>
        </a:defRPr>
      </a:lvl8pPr>
      <a:lvl9pPr marL="1828800" algn="l" rtl="0" fontAlgn="base">
        <a:spcBef>
          <a:spcPct val="0"/>
        </a:spcBef>
        <a:spcAft>
          <a:spcPct val="0"/>
        </a:spcAft>
        <a:defRPr sz="4500" b="1">
          <a:solidFill>
            <a:srgbClr val="FFC800"/>
          </a:solidFill>
          <a:latin typeface="Corbel" pitchFamily="-1" charset="0"/>
          <a:ea typeface="ＭＳ Ｐゴシック" pitchFamily="-1" charset="-128"/>
          <a:cs typeface="ＭＳ Ｐゴシック" pitchFamily="-1" charset="-128"/>
        </a:defRPr>
      </a:lvl9pPr>
    </p:titleStyle>
    <p:bodyStyle>
      <a:lvl1pPr marL="438150" indent="-319088" algn="l" rtl="0" eaLnBrk="0" fontAlgn="base" hangingPunct="0">
        <a:spcBef>
          <a:spcPct val="0"/>
        </a:spcBef>
        <a:spcAft>
          <a:spcPct val="0"/>
        </a:spcAft>
        <a:buClr>
          <a:schemeClr val="accent1"/>
        </a:buClr>
        <a:buSzPct val="80000"/>
        <a:buFont typeface="Wingdings 2" charset="2"/>
        <a:buChar char=""/>
        <a:defRPr sz="3200" kern="1200">
          <a:solidFill>
            <a:schemeClr val="tx1"/>
          </a:solidFill>
          <a:latin typeface="+mn-lt"/>
          <a:ea typeface="ＭＳ Ｐゴシック" pitchFamily="-1" charset="-128"/>
          <a:cs typeface="ＭＳ Ｐゴシック" pitchFamily="-1" charset="-128"/>
        </a:defRPr>
      </a:lvl1pPr>
      <a:lvl2pPr marL="730250" indent="-273050" algn="l" rtl="0" eaLnBrk="0" fontAlgn="base" hangingPunct="0">
        <a:spcBef>
          <a:spcPct val="20000"/>
        </a:spcBef>
        <a:spcAft>
          <a:spcPct val="0"/>
        </a:spcAft>
        <a:buClr>
          <a:schemeClr val="accent2"/>
        </a:buClr>
        <a:buSzPct val="90000"/>
        <a:buFont typeface="Wingdings" charset="2"/>
        <a:buChar char=""/>
        <a:defRPr sz="2800" kern="1200">
          <a:solidFill>
            <a:schemeClr val="tx1"/>
          </a:solidFill>
          <a:latin typeface="+mn-lt"/>
          <a:ea typeface="ＭＳ Ｐゴシック" pitchFamily="-1" charset="-128"/>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ＭＳ Ｐゴシック" pitchFamily="-1" charset="-128"/>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ＭＳ Ｐゴシック" pitchFamily="-1" charset="-128"/>
          <a:cs typeface="+mn-cs"/>
        </a:defRPr>
      </a:lvl4pPr>
      <a:lvl5pPr marL="1425575" indent="-182563" algn="l" rtl="0" eaLnBrk="0" fontAlgn="base" hangingPunct="0">
        <a:spcBef>
          <a:spcPct val="20000"/>
        </a:spcBef>
        <a:spcAft>
          <a:spcPct val="0"/>
        </a:spcAft>
        <a:buClr>
          <a:srgbClr val="E88651"/>
        </a:buClr>
        <a:buFont typeface="Wingdings 3" charset="2"/>
        <a:buChar char=""/>
        <a:defRPr lang="en-US" sz="2000" kern="1200">
          <a:solidFill>
            <a:schemeClr val="tx1"/>
          </a:solidFill>
          <a:latin typeface="+mn-lt"/>
          <a:ea typeface="ＭＳ Ｐゴシック" pitchFamily="-1" charset="-128"/>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thamer/Documents/Presentations/TEAM%20Peogram/Team%20Video/VIDEO_TS/VTS_01_1.VOB" TargetMode="Externa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9.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thamer/Documents/Presentations/TEAM%20Peogram/Team%20Video/VIDEO_TS/VTS_01_1.VOB" TargetMode="External"/><Relationship Id="rId3"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4.png"/><Relationship Id="rId1" Type="http://schemas.microsoft.com/office/2007/relationships/media" Target="\Users\thamer\Documents\Presentations\KSU\Whats%20Next%202\YouTube%20-%20Street%20Terrorism%20&#1573;&#1585;&#1607;&#1575;&#1576;%20&#1575;&#1604;&#1588;&#1608;&#1575;&#1585;&#1593;.mp4" TargetMode="External"/><Relationship Id="rId2" Type="http://schemas.openxmlformats.org/officeDocument/2006/relationships/video" Target="\Users\thamer\Documents\Presentations\KSU\Whats%20Next%202\YouTube%20-%20Street%20Terrorism%20&#1573;&#1585;&#1607;&#1575;&#1576;%20&#1575;&#1604;&#1588;&#1608;&#1575;&#1585;&#1593;.mp4"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403350" y="549275"/>
            <a:ext cx="72009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lnSpc>
                <a:spcPct val="90000"/>
              </a:lnSpc>
              <a:buClrTx/>
              <a:buSzTx/>
              <a:buFontTx/>
              <a:buNone/>
            </a:pPr>
            <a:endParaRPr lang="en-US" altLang="en-US" sz="3600" b="1">
              <a:latin typeface="HelveticaNeue BoldExt" charset="0"/>
            </a:endParaRPr>
          </a:p>
        </p:txBody>
      </p:sp>
      <p:pic>
        <p:nvPicPr>
          <p:cNvPr id="12291" name="Picture 6" descr="1-TRAU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8160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292" name="TextBox 5"/>
          <p:cNvSpPr txBox="1">
            <a:spLocks noChangeArrowheads="1"/>
          </p:cNvSpPr>
          <p:nvPr/>
        </p:nvSpPr>
        <p:spPr bwMode="auto">
          <a:xfrm>
            <a:off x="0" y="55880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lgn="ctr" eaLnBrk="1" hangingPunct="1">
              <a:buClrTx/>
              <a:buSzTx/>
              <a:buFontTx/>
              <a:buNone/>
            </a:pPr>
            <a:r>
              <a:rPr lang="en-US" altLang="en-US" sz="6000" b="1">
                <a:latin typeface="HelveticaNeue BoldExt" charset="0"/>
              </a:rPr>
              <a:t>Trauma Care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228600" y="228600"/>
            <a:ext cx="8229600" cy="1252728"/>
          </a:xfrm>
        </p:spPr>
        <p:txBody>
          <a:bodyPr>
            <a:noAutofit/>
          </a:bodyPr>
          <a:lstStyle/>
          <a:p>
            <a:pPr eaLnBrk="1" fontAlgn="auto" hangingPunct="1">
              <a:spcAft>
                <a:spcPts val="0"/>
              </a:spcAft>
              <a:defRPr/>
            </a:pPr>
            <a:r>
              <a:rPr lang="en-US" sz="4000" dirty="0" smtClean="0">
                <a:solidFill>
                  <a:schemeClr val="bg1"/>
                </a:solidFill>
                <a:ea typeface="+mj-ea"/>
                <a:cs typeface="+mj-cs"/>
              </a:rPr>
              <a:t>Regular Medical Assessment</a:t>
            </a:r>
            <a:endParaRPr lang="en-US" sz="4000" dirty="0">
              <a:solidFill>
                <a:schemeClr val="bg1"/>
              </a:solidFill>
              <a:ea typeface="+mj-ea"/>
              <a:cs typeface="+mj-cs"/>
            </a:endParaRPr>
          </a:p>
        </p:txBody>
      </p:sp>
      <p:sp>
        <p:nvSpPr>
          <p:cNvPr id="30723" name="Line 3"/>
          <p:cNvSpPr>
            <a:spLocks noChangeShapeType="1"/>
          </p:cNvSpPr>
          <p:nvPr/>
        </p:nvSpPr>
        <p:spPr bwMode="auto">
          <a:xfrm>
            <a:off x="2514600" y="3835400"/>
            <a:ext cx="0" cy="508000"/>
          </a:xfrm>
          <a:prstGeom prst="line">
            <a:avLst/>
          </a:prstGeom>
          <a:noFill/>
          <a:ln w="38100">
            <a:solidFill>
              <a:srgbClr val="BC1D43"/>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4" name="Line 5"/>
          <p:cNvSpPr>
            <a:spLocks noChangeShapeType="1"/>
          </p:cNvSpPr>
          <p:nvPr/>
        </p:nvSpPr>
        <p:spPr bwMode="auto">
          <a:xfrm>
            <a:off x="2459038" y="4840288"/>
            <a:ext cx="12700" cy="739775"/>
          </a:xfrm>
          <a:prstGeom prst="line">
            <a:avLst/>
          </a:prstGeom>
          <a:noFill/>
          <a:ln w="38100">
            <a:solidFill>
              <a:srgbClr val="BC1D4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25" name="Rectangle 6"/>
          <p:cNvSpPr>
            <a:spLocks noChangeArrowheads="1"/>
          </p:cNvSpPr>
          <p:nvPr/>
        </p:nvSpPr>
        <p:spPr bwMode="auto">
          <a:xfrm>
            <a:off x="5580063" y="4365625"/>
            <a:ext cx="3346450" cy="458788"/>
          </a:xfrm>
          <a:prstGeom prst="rect">
            <a:avLst/>
          </a:prstGeom>
          <a:solidFill>
            <a:srgbClr val="CEFDFF"/>
          </a:solidFill>
          <a:ln w="28575">
            <a:solidFill>
              <a:schemeClr val="bg2"/>
            </a:solidFill>
            <a:miter lim="800000"/>
            <a:headEnd/>
            <a:tailEnd/>
          </a:ln>
        </p:spPr>
        <p:txBody>
          <a:bodyPr wrap="none" lIns="90488" tIns="44450" rIns="90488" bIns="44450">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buClrTx/>
              <a:buSzTx/>
              <a:buFontTx/>
              <a:buNone/>
            </a:pPr>
            <a:r>
              <a:rPr lang="en-US" altLang="en-US" sz="2400" b="1">
                <a:solidFill>
                  <a:srgbClr val="000000"/>
                </a:solidFill>
                <a:latin typeface="HelveticaNeue BoldExt" charset="0"/>
              </a:rPr>
              <a:t>Differential Diagnosis</a:t>
            </a:r>
          </a:p>
        </p:txBody>
      </p:sp>
      <p:sp>
        <p:nvSpPr>
          <p:cNvPr id="30726" name="Line 10"/>
          <p:cNvSpPr>
            <a:spLocks noChangeShapeType="1"/>
          </p:cNvSpPr>
          <p:nvPr/>
        </p:nvSpPr>
        <p:spPr bwMode="auto">
          <a:xfrm>
            <a:off x="2482850" y="5562600"/>
            <a:ext cx="869950" cy="0"/>
          </a:xfrm>
          <a:prstGeom prst="line">
            <a:avLst/>
          </a:prstGeom>
          <a:noFill/>
          <a:ln w="38100">
            <a:solidFill>
              <a:srgbClr val="BC1D43"/>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7" name="Line 11"/>
          <p:cNvSpPr>
            <a:spLocks noChangeShapeType="1"/>
          </p:cNvSpPr>
          <p:nvPr/>
        </p:nvSpPr>
        <p:spPr bwMode="auto">
          <a:xfrm>
            <a:off x="6172200" y="5562600"/>
            <a:ext cx="1066800" cy="0"/>
          </a:xfrm>
          <a:prstGeom prst="line">
            <a:avLst/>
          </a:prstGeom>
          <a:noFill/>
          <a:ln w="38100">
            <a:solidFill>
              <a:srgbClr val="BC1D4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8" name="Line 12"/>
          <p:cNvSpPr>
            <a:spLocks noChangeShapeType="1"/>
          </p:cNvSpPr>
          <p:nvPr/>
        </p:nvSpPr>
        <p:spPr bwMode="auto">
          <a:xfrm flipH="1" flipV="1">
            <a:off x="7235825" y="4868863"/>
            <a:ext cx="3175" cy="693737"/>
          </a:xfrm>
          <a:prstGeom prst="line">
            <a:avLst/>
          </a:prstGeom>
          <a:noFill/>
          <a:ln w="38100">
            <a:solidFill>
              <a:srgbClr val="BC1D43"/>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9" name="Line 13"/>
          <p:cNvSpPr>
            <a:spLocks noChangeShapeType="1"/>
          </p:cNvSpPr>
          <p:nvPr/>
        </p:nvSpPr>
        <p:spPr bwMode="auto">
          <a:xfrm flipV="1">
            <a:off x="7235825" y="3716338"/>
            <a:ext cx="0" cy="609600"/>
          </a:xfrm>
          <a:prstGeom prst="line">
            <a:avLst/>
          </a:prstGeom>
          <a:noFill/>
          <a:ln w="38100">
            <a:solidFill>
              <a:srgbClr val="BC1D43"/>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0" name="Rectangle 16"/>
          <p:cNvSpPr>
            <a:spLocks noChangeArrowheads="1"/>
          </p:cNvSpPr>
          <p:nvPr/>
        </p:nvSpPr>
        <p:spPr bwMode="auto">
          <a:xfrm>
            <a:off x="1979613" y="2636838"/>
            <a:ext cx="1247775" cy="458787"/>
          </a:xfrm>
          <a:prstGeom prst="rect">
            <a:avLst/>
          </a:prstGeom>
          <a:solidFill>
            <a:srgbClr val="CEFDFF"/>
          </a:solidFill>
          <a:ln w="28575">
            <a:solidFill>
              <a:schemeClr val="bg2"/>
            </a:solidFill>
            <a:miter lim="800000"/>
            <a:headEnd/>
            <a:tailEnd/>
          </a:ln>
        </p:spPr>
        <p:txBody>
          <a:bodyPr wrap="none" lIns="90488" tIns="44450" rIns="90488" bIns="44450">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buClrTx/>
              <a:buSzTx/>
              <a:buFontTx/>
              <a:buNone/>
            </a:pPr>
            <a:r>
              <a:rPr lang="en-US" altLang="en-US" sz="2400" b="1">
                <a:solidFill>
                  <a:srgbClr val="000000"/>
                </a:solidFill>
                <a:latin typeface="HelveticaNeue BoldExt" charset="0"/>
              </a:rPr>
              <a:t>History</a:t>
            </a:r>
          </a:p>
        </p:txBody>
      </p:sp>
      <p:sp>
        <p:nvSpPr>
          <p:cNvPr id="30731" name="Rectangle 17"/>
          <p:cNvSpPr>
            <a:spLocks noChangeArrowheads="1"/>
          </p:cNvSpPr>
          <p:nvPr/>
        </p:nvSpPr>
        <p:spPr bwMode="auto">
          <a:xfrm>
            <a:off x="1835150" y="3429000"/>
            <a:ext cx="1431925" cy="458788"/>
          </a:xfrm>
          <a:prstGeom prst="rect">
            <a:avLst/>
          </a:prstGeom>
          <a:solidFill>
            <a:srgbClr val="CEFDFF"/>
          </a:solidFill>
          <a:ln w="28575">
            <a:solidFill>
              <a:schemeClr val="bg2"/>
            </a:solidFill>
            <a:miter lim="800000"/>
            <a:headEnd/>
            <a:tailEnd/>
          </a:ln>
        </p:spPr>
        <p:txBody>
          <a:bodyPr wrap="none" lIns="90488" tIns="44450" rIns="90488" bIns="44450">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buClrTx/>
              <a:buSzTx/>
              <a:buFontTx/>
              <a:buNone/>
            </a:pPr>
            <a:r>
              <a:rPr lang="en-US" altLang="en-US" sz="2400" b="1">
                <a:solidFill>
                  <a:srgbClr val="000000"/>
                </a:solidFill>
                <a:latin typeface="HelveticaNeue BoldExt" charset="0"/>
              </a:rPr>
              <a:t>Physical </a:t>
            </a:r>
            <a:endParaRPr lang="en-US" altLang="en-US" b="1">
              <a:solidFill>
                <a:srgbClr val="000000"/>
              </a:solidFill>
              <a:latin typeface="HelveticaNeue BoldExt" charset="0"/>
            </a:endParaRPr>
          </a:p>
        </p:txBody>
      </p:sp>
      <p:sp>
        <p:nvSpPr>
          <p:cNvPr id="30732" name="Rectangle 18"/>
          <p:cNvSpPr>
            <a:spLocks noChangeArrowheads="1"/>
          </p:cNvSpPr>
          <p:nvPr/>
        </p:nvSpPr>
        <p:spPr bwMode="auto">
          <a:xfrm>
            <a:off x="827088" y="4365625"/>
            <a:ext cx="3346450" cy="458788"/>
          </a:xfrm>
          <a:prstGeom prst="rect">
            <a:avLst/>
          </a:prstGeom>
          <a:solidFill>
            <a:srgbClr val="CEFDFF"/>
          </a:solidFill>
          <a:ln w="28575">
            <a:solidFill>
              <a:schemeClr val="bg2"/>
            </a:solidFill>
            <a:miter lim="800000"/>
            <a:headEnd/>
            <a:tailEnd/>
          </a:ln>
        </p:spPr>
        <p:txBody>
          <a:bodyPr wrap="none" lIns="90488" tIns="44450" rIns="90488" bIns="44450">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buClrTx/>
              <a:buSzTx/>
              <a:buFontTx/>
              <a:buNone/>
            </a:pPr>
            <a:r>
              <a:rPr lang="en-US" altLang="en-US" sz="2400" b="1">
                <a:solidFill>
                  <a:srgbClr val="000000"/>
                </a:solidFill>
                <a:latin typeface="HelveticaNeue BoldExt" charset="0"/>
              </a:rPr>
              <a:t>Differential Diagnosis</a:t>
            </a:r>
          </a:p>
        </p:txBody>
      </p:sp>
      <p:sp>
        <p:nvSpPr>
          <p:cNvPr id="30733" name="Rectangle 19"/>
          <p:cNvSpPr>
            <a:spLocks noChangeArrowheads="1"/>
          </p:cNvSpPr>
          <p:nvPr/>
        </p:nvSpPr>
        <p:spPr bwMode="auto">
          <a:xfrm>
            <a:off x="3348038" y="5300663"/>
            <a:ext cx="2971800" cy="460375"/>
          </a:xfrm>
          <a:prstGeom prst="rect">
            <a:avLst/>
          </a:prstGeom>
          <a:solidFill>
            <a:srgbClr val="CEFDFF"/>
          </a:solidFill>
          <a:ln w="28575">
            <a:solidFill>
              <a:schemeClr val="bg2"/>
            </a:solidFill>
            <a:miter lim="800000"/>
            <a:headEnd/>
            <a:tailEnd/>
          </a:ln>
        </p:spPr>
        <p:txBody>
          <a:bodyPr lIns="90488" tIns="44450" rIns="90488" bIns="44450">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lgn="ctr">
              <a:buClrTx/>
              <a:buSzTx/>
              <a:buFontTx/>
              <a:buNone/>
            </a:pPr>
            <a:r>
              <a:rPr lang="en-US" altLang="en-US" sz="2400" b="1">
                <a:solidFill>
                  <a:srgbClr val="000000"/>
                </a:solidFill>
                <a:latin typeface="HelveticaNeue BoldExt" charset="0"/>
              </a:rPr>
              <a:t>Investigations</a:t>
            </a:r>
            <a:endParaRPr lang="en-US" altLang="en-US" b="1">
              <a:solidFill>
                <a:srgbClr val="000000"/>
              </a:solidFill>
              <a:latin typeface="HelveticaNeue BoldExt" charset="0"/>
            </a:endParaRPr>
          </a:p>
        </p:txBody>
      </p:sp>
      <p:sp>
        <p:nvSpPr>
          <p:cNvPr id="30734" name="Line 20"/>
          <p:cNvSpPr>
            <a:spLocks noChangeShapeType="1"/>
          </p:cNvSpPr>
          <p:nvPr/>
        </p:nvSpPr>
        <p:spPr bwMode="auto">
          <a:xfrm>
            <a:off x="2555875" y="3141663"/>
            <a:ext cx="0" cy="290512"/>
          </a:xfrm>
          <a:prstGeom prst="line">
            <a:avLst/>
          </a:prstGeom>
          <a:noFill/>
          <a:ln w="38100">
            <a:solidFill>
              <a:srgbClr val="BC1D43"/>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5" name="Rectangle 21"/>
          <p:cNvSpPr>
            <a:spLocks noChangeArrowheads="1"/>
          </p:cNvSpPr>
          <p:nvPr/>
        </p:nvSpPr>
        <p:spPr bwMode="auto">
          <a:xfrm>
            <a:off x="1979613" y="1844675"/>
            <a:ext cx="1028700" cy="458788"/>
          </a:xfrm>
          <a:prstGeom prst="rect">
            <a:avLst/>
          </a:prstGeom>
          <a:solidFill>
            <a:srgbClr val="CEFDFF"/>
          </a:solidFill>
          <a:ln w="28575">
            <a:solidFill>
              <a:schemeClr val="bg2"/>
            </a:solidFill>
            <a:miter lim="800000"/>
            <a:headEnd/>
            <a:tailEnd/>
          </a:ln>
        </p:spPr>
        <p:txBody>
          <a:bodyPr wrap="none" lIns="90488" tIns="44450" rIns="90488" bIns="44450">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buClrTx/>
              <a:buSzTx/>
              <a:buFontTx/>
              <a:buNone/>
            </a:pPr>
            <a:r>
              <a:rPr lang="en-US" altLang="en-US" sz="2400" b="1">
                <a:solidFill>
                  <a:srgbClr val="000000"/>
                </a:solidFill>
                <a:latin typeface="HelveticaNeue BoldExt" charset="0"/>
              </a:rPr>
              <a:t>Injury</a:t>
            </a:r>
          </a:p>
        </p:txBody>
      </p:sp>
      <p:sp>
        <p:nvSpPr>
          <p:cNvPr id="30736" name="Line 22"/>
          <p:cNvSpPr>
            <a:spLocks noChangeShapeType="1"/>
          </p:cNvSpPr>
          <p:nvPr/>
        </p:nvSpPr>
        <p:spPr bwMode="auto">
          <a:xfrm>
            <a:off x="2555875" y="2349500"/>
            <a:ext cx="0" cy="290513"/>
          </a:xfrm>
          <a:prstGeom prst="line">
            <a:avLst/>
          </a:prstGeom>
          <a:noFill/>
          <a:ln w="38100">
            <a:solidFill>
              <a:srgbClr val="BC1D43"/>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7" name="Rectangle 23"/>
          <p:cNvSpPr>
            <a:spLocks noChangeArrowheads="1"/>
          </p:cNvSpPr>
          <p:nvPr/>
        </p:nvSpPr>
        <p:spPr bwMode="auto">
          <a:xfrm>
            <a:off x="5940425" y="2924175"/>
            <a:ext cx="2520950" cy="792163"/>
          </a:xfrm>
          <a:prstGeom prst="rect">
            <a:avLst/>
          </a:prstGeom>
          <a:solidFill>
            <a:srgbClr val="CEFDFF"/>
          </a:solidFill>
          <a:ln w="28575">
            <a:solidFill>
              <a:schemeClr val="bg2"/>
            </a:solidFill>
            <a:miter lim="800000"/>
            <a:headEnd/>
            <a:tailEnd/>
          </a:ln>
        </p:spPr>
        <p:txBody>
          <a:bodyPr lIns="90488" tIns="44450" rIns="90488" bIns="44450"/>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lgn="ctr">
              <a:buClrTx/>
              <a:buSzTx/>
              <a:buFontTx/>
              <a:buNone/>
            </a:pPr>
            <a:r>
              <a:rPr lang="en-US" altLang="en-US" sz="2400" b="1">
                <a:solidFill>
                  <a:srgbClr val="000000"/>
                </a:solidFill>
                <a:latin typeface="HelveticaNeue BoldExt" charset="0"/>
              </a:rPr>
              <a:t>Treatment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228600" y="228600"/>
            <a:ext cx="8229600" cy="1252728"/>
          </a:xfrm>
        </p:spPr>
        <p:txBody>
          <a:bodyPr>
            <a:noAutofit/>
          </a:bodyPr>
          <a:lstStyle/>
          <a:p>
            <a:pPr eaLnBrk="1" fontAlgn="auto" hangingPunct="1">
              <a:spcAft>
                <a:spcPts val="0"/>
              </a:spcAft>
              <a:defRPr/>
            </a:pPr>
            <a:r>
              <a:rPr lang="en-US" sz="4000" dirty="0">
                <a:solidFill>
                  <a:schemeClr val="bg1"/>
                </a:solidFill>
                <a:ea typeface="+mj-ea"/>
                <a:cs typeface="+mj-cs"/>
              </a:rPr>
              <a:t>Initial Assessment / Management</a:t>
            </a:r>
          </a:p>
        </p:txBody>
      </p:sp>
      <p:sp>
        <p:nvSpPr>
          <p:cNvPr id="32771" name="Line 3"/>
          <p:cNvSpPr>
            <a:spLocks noChangeShapeType="1"/>
          </p:cNvSpPr>
          <p:nvPr/>
        </p:nvSpPr>
        <p:spPr bwMode="auto">
          <a:xfrm>
            <a:off x="2514600" y="3835400"/>
            <a:ext cx="0" cy="508000"/>
          </a:xfrm>
          <a:prstGeom prst="line">
            <a:avLst/>
          </a:prstGeom>
          <a:noFill/>
          <a:ln w="38100">
            <a:solidFill>
              <a:srgbClr val="BC1D43"/>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2" name="Rectangle 4"/>
          <p:cNvSpPr>
            <a:spLocks noChangeArrowheads="1"/>
          </p:cNvSpPr>
          <p:nvPr/>
        </p:nvSpPr>
        <p:spPr bwMode="auto">
          <a:xfrm>
            <a:off x="6443663" y="1916113"/>
            <a:ext cx="1397000" cy="458787"/>
          </a:xfrm>
          <a:prstGeom prst="rect">
            <a:avLst/>
          </a:prstGeom>
          <a:solidFill>
            <a:srgbClr val="CEFDFF"/>
          </a:solidFill>
          <a:ln w="28575">
            <a:solidFill>
              <a:schemeClr val="bg2"/>
            </a:solidFill>
            <a:miter lim="800000"/>
            <a:headEnd/>
            <a:tailEnd/>
          </a:ln>
        </p:spPr>
        <p:txBody>
          <a:bodyPr wrap="none" lIns="90488" tIns="44450" rIns="90488" bIns="44450">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buClrTx/>
              <a:buSzTx/>
              <a:buFontTx/>
              <a:buNone/>
            </a:pPr>
            <a:r>
              <a:rPr lang="en-US" altLang="en-US" sz="2400" b="1">
                <a:solidFill>
                  <a:srgbClr val="000000"/>
                </a:solidFill>
                <a:latin typeface="HelveticaNeue BoldExt" charset="0"/>
              </a:rPr>
              <a:t>Transfer</a:t>
            </a:r>
          </a:p>
        </p:txBody>
      </p:sp>
      <p:sp>
        <p:nvSpPr>
          <p:cNvPr id="32773" name="Line 5"/>
          <p:cNvSpPr>
            <a:spLocks noChangeShapeType="1"/>
          </p:cNvSpPr>
          <p:nvPr/>
        </p:nvSpPr>
        <p:spPr bwMode="auto">
          <a:xfrm>
            <a:off x="2459038" y="4840288"/>
            <a:ext cx="12700" cy="739775"/>
          </a:xfrm>
          <a:prstGeom prst="line">
            <a:avLst/>
          </a:prstGeom>
          <a:noFill/>
          <a:ln w="38100">
            <a:solidFill>
              <a:srgbClr val="BC1D4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74" name="Rectangle 6"/>
          <p:cNvSpPr>
            <a:spLocks noChangeArrowheads="1"/>
          </p:cNvSpPr>
          <p:nvPr/>
        </p:nvSpPr>
        <p:spPr bwMode="auto">
          <a:xfrm>
            <a:off x="6156325" y="4365625"/>
            <a:ext cx="2098675" cy="458788"/>
          </a:xfrm>
          <a:prstGeom prst="rect">
            <a:avLst/>
          </a:prstGeom>
          <a:solidFill>
            <a:srgbClr val="CEFDFF"/>
          </a:solidFill>
          <a:ln w="28575">
            <a:solidFill>
              <a:schemeClr val="bg2"/>
            </a:solidFill>
            <a:miter lim="800000"/>
            <a:headEnd/>
            <a:tailEnd/>
          </a:ln>
        </p:spPr>
        <p:txBody>
          <a:bodyPr wrap="none" lIns="90488" tIns="44450" rIns="90488" bIns="44450">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buClrTx/>
              <a:buSzTx/>
              <a:buFontTx/>
              <a:buNone/>
            </a:pPr>
            <a:r>
              <a:rPr lang="en-US" altLang="en-US" sz="2400" b="1">
                <a:solidFill>
                  <a:srgbClr val="000000"/>
                </a:solidFill>
                <a:latin typeface="HelveticaNeue BoldExt" charset="0"/>
              </a:rPr>
              <a:t>Reevaluation</a:t>
            </a:r>
          </a:p>
        </p:txBody>
      </p:sp>
      <p:sp>
        <p:nvSpPr>
          <p:cNvPr id="32775" name="Line 10"/>
          <p:cNvSpPr>
            <a:spLocks noChangeShapeType="1"/>
          </p:cNvSpPr>
          <p:nvPr/>
        </p:nvSpPr>
        <p:spPr bwMode="auto">
          <a:xfrm>
            <a:off x="2482850" y="5562600"/>
            <a:ext cx="869950" cy="0"/>
          </a:xfrm>
          <a:prstGeom prst="line">
            <a:avLst/>
          </a:prstGeom>
          <a:noFill/>
          <a:ln w="38100">
            <a:solidFill>
              <a:srgbClr val="BC1D43"/>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6" name="Line 11"/>
          <p:cNvSpPr>
            <a:spLocks noChangeShapeType="1"/>
          </p:cNvSpPr>
          <p:nvPr/>
        </p:nvSpPr>
        <p:spPr bwMode="auto">
          <a:xfrm>
            <a:off x="6172200" y="5562600"/>
            <a:ext cx="1066800" cy="0"/>
          </a:xfrm>
          <a:prstGeom prst="line">
            <a:avLst/>
          </a:prstGeom>
          <a:noFill/>
          <a:ln w="38100">
            <a:solidFill>
              <a:srgbClr val="BC1D4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7" name="Line 12"/>
          <p:cNvSpPr>
            <a:spLocks noChangeShapeType="1"/>
          </p:cNvSpPr>
          <p:nvPr/>
        </p:nvSpPr>
        <p:spPr bwMode="auto">
          <a:xfrm flipH="1" flipV="1">
            <a:off x="7235825" y="4868863"/>
            <a:ext cx="3175" cy="693737"/>
          </a:xfrm>
          <a:prstGeom prst="line">
            <a:avLst/>
          </a:prstGeom>
          <a:noFill/>
          <a:ln w="38100">
            <a:solidFill>
              <a:srgbClr val="BC1D43"/>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8" name="Line 13"/>
          <p:cNvSpPr>
            <a:spLocks noChangeShapeType="1"/>
          </p:cNvSpPr>
          <p:nvPr/>
        </p:nvSpPr>
        <p:spPr bwMode="auto">
          <a:xfrm flipV="1">
            <a:off x="7235825" y="3716338"/>
            <a:ext cx="0" cy="609600"/>
          </a:xfrm>
          <a:prstGeom prst="line">
            <a:avLst/>
          </a:prstGeom>
          <a:noFill/>
          <a:ln w="38100">
            <a:solidFill>
              <a:srgbClr val="BC1D43"/>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9" name="Rectangle 16"/>
          <p:cNvSpPr>
            <a:spLocks noChangeArrowheads="1"/>
          </p:cNvSpPr>
          <p:nvPr/>
        </p:nvSpPr>
        <p:spPr bwMode="auto">
          <a:xfrm>
            <a:off x="1258888" y="2636838"/>
            <a:ext cx="2452687" cy="458787"/>
          </a:xfrm>
          <a:prstGeom prst="rect">
            <a:avLst/>
          </a:prstGeom>
          <a:solidFill>
            <a:srgbClr val="CEFDFF"/>
          </a:solidFill>
          <a:ln w="28575">
            <a:solidFill>
              <a:schemeClr val="bg2"/>
            </a:solidFill>
            <a:miter lim="800000"/>
            <a:headEnd/>
            <a:tailEnd/>
          </a:ln>
        </p:spPr>
        <p:txBody>
          <a:bodyPr wrap="none" lIns="90488" tIns="44450" rIns="90488" bIns="44450">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buClrTx/>
              <a:buSzTx/>
              <a:buFontTx/>
              <a:buNone/>
            </a:pPr>
            <a:r>
              <a:rPr lang="en-US" altLang="en-US" sz="2400" b="1">
                <a:solidFill>
                  <a:srgbClr val="000000"/>
                </a:solidFill>
                <a:latin typeface="HelveticaNeue BoldExt" charset="0"/>
              </a:rPr>
              <a:t>Primary Survey</a:t>
            </a:r>
          </a:p>
        </p:txBody>
      </p:sp>
      <p:sp>
        <p:nvSpPr>
          <p:cNvPr id="32780" name="Rectangle 17"/>
          <p:cNvSpPr>
            <a:spLocks noChangeArrowheads="1"/>
          </p:cNvSpPr>
          <p:nvPr/>
        </p:nvSpPr>
        <p:spPr bwMode="auto">
          <a:xfrm>
            <a:off x="1403350" y="3429000"/>
            <a:ext cx="2200275" cy="458788"/>
          </a:xfrm>
          <a:prstGeom prst="rect">
            <a:avLst/>
          </a:prstGeom>
          <a:solidFill>
            <a:srgbClr val="CEFDFF"/>
          </a:solidFill>
          <a:ln w="28575">
            <a:solidFill>
              <a:schemeClr val="bg2"/>
            </a:solidFill>
            <a:miter lim="800000"/>
            <a:headEnd/>
            <a:tailEnd/>
          </a:ln>
        </p:spPr>
        <p:txBody>
          <a:bodyPr wrap="none" lIns="90488" tIns="44450" rIns="90488" bIns="44450">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buClrTx/>
              <a:buSzTx/>
              <a:buFontTx/>
              <a:buNone/>
            </a:pPr>
            <a:r>
              <a:rPr lang="en-US" altLang="en-US" sz="2400" b="1">
                <a:solidFill>
                  <a:srgbClr val="000000"/>
                </a:solidFill>
                <a:latin typeface="HelveticaNeue BoldExt" charset="0"/>
              </a:rPr>
              <a:t>Resuscitation</a:t>
            </a:r>
            <a:endParaRPr lang="en-US" altLang="en-US" b="1">
              <a:solidFill>
                <a:srgbClr val="000000"/>
              </a:solidFill>
              <a:latin typeface="HelveticaNeue BoldExt" charset="0"/>
            </a:endParaRPr>
          </a:p>
        </p:txBody>
      </p:sp>
      <p:sp>
        <p:nvSpPr>
          <p:cNvPr id="32781" name="Rectangle 18"/>
          <p:cNvSpPr>
            <a:spLocks noChangeArrowheads="1"/>
          </p:cNvSpPr>
          <p:nvPr/>
        </p:nvSpPr>
        <p:spPr bwMode="auto">
          <a:xfrm>
            <a:off x="1460500" y="4359275"/>
            <a:ext cx="2098675" cy="458788"/>
          </a:xfrm>
          <a:prstGeom prst="rect">
            <a:avLst/>
          </a:prstGeom>
          <a:solidFill>
            <a:srgbClr val="CEFDFF"/>
          </a:solidFill>
          <a:ln w="28575">
            <a:solidFill>
              <a:schemeClr val="bg2"/>
            </a:solidFill>
            <a:miter lim="800000"/>
            <a:headEnd/>
            <a:tailEnd/>
          </a:ln>
        </p:spPr>
        <p:txBody>
          <a:bodyPr wrap="none" lIns="90488" tIns="44450" rIns="90488" bIns="44450">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buClrTx/>
              <a:buSzTx/>
              <a:buFontTx/>
              <a:buNone/>
            </a:pPr>
            <a:r>
              <a:rPr lang="en-US" altLang="en-US" sz="2400" b="1">
                <a:solidFill>
                  <a:srgbClr val="000000"/>
                </a:solidFill>
                <a:latin typeface="HelveticaNeue BoldExt" charset="0"/>
              </a:rPr>
              <a:t>Reevaluation</a:t>
            </a:r>
          </a:p>
        </p:txBody>
      </p:sp>
      <p:sp>
        <p:nvSpPr>
          <p:cNvPr id="32782" name="Rectangle 19"/>
          <p:cNvSpPr>
            <a:spLocks noChangeArrowheads="1"/>
          </p:cNvSpPr>
          <p:nvPr/>
        </p:nvSpPr>
        <p:spPr bwMode="auto">
          <a:xfrm>
            <a:off x="3352800" y="5124450"/>
            <a:ext cx="2971800" cy="847725"/>
          </a:xfrm>
          <a:prstGeom prst="rect">
            <a:avLst/>
          </a:prstGeom>
          <a:solidFill>
            <a:srgbClr val="CEFDFF"/>
          </a:solidFill>
          <a:ln w="28575">
            <a:solidFill>
              <a:schemeClr val="bg2"/>
            </a:solidFill>
            <a:miter lim="800000"/>
            <a:headEnd/>
            <a:tailEnd/>
          </a:ln>
        </p:spPr>
        <p:txBody>
          <a:bodyPr lIns="90488" tIns="44450" rIns="90488" bIns="44450">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lgn="ctr">
              <a:buClrTx/>
              <a:buSzTx/>
              <a:buFontTx/>
              <a:buNone/>
            </a:pPr>
            <a:r>
              <a:rPr lang="en-US" altLang="en-US" sz="2400" b="1">
                <a:solidFill>
                  <a:srgbClr val="000000"/>
                </a:solidFill>
                <a:latin typeface="HelveticaNeue BoldExt" charset="0"/>
              </a:rPr>
              <a:t>Detailed</a:t>
            </a:r>
          </a:p>
          <a:p>
            <a:pPr algn="ctr">
              <a:buClrTx/>
              <a:buSzTx/>
              <a:buFontTx/>
              <a:buNone/>
            </a:pPr>
            <a:r>
              <a:rPr lang="en-US" altLang="en-US" sz="2400" b="1">
                <a:solidFill>
                  <a:srgbClr val="000000"/>
                </a:solidFill>
                <a:latin typeface="HelveticaNeue BoldExt" charset="0"/>
              </a:rPr>
              <a:t>Secondary Survey</a:t>
            </a:r>
            <a:endParaRPr lang="en-US" altLang="en-US" b="1">
              <a:solidFill>
                <a:srgbClr val="000000"/>
              </a:solidFill>
              <a:latin typeface="HelveticaNeue BoldExt" charset="0"/>
            </a:endParaRPr>
          </a:p>
        </p:txBody>
      </p:sp>
      <p:sp>
        <p:nvSpPr>
          <p:cNvPr id="32783" name="Line 20"/>
          <p:cNvSpPr>
            <a:spLocks noChangeShapeType="1"/>
          </p:cNvSpPr>
          <p:nvPr/>
        </p:nvSpPr>
        <p:spPr bwMode="auto">
          <a:xfrm>
            <a:off x="2555875" y="3141663"/>
            <a:ext cx="0" cy="290512"/>
          </a:xfrm>
          <a:prstGeom prst="line">
            <a:avLst/>
          </a:prstGeom>
          <a:noFill/>
          <a:ln w="38100">
            <a:solidFill>
              <a:srgbClr val="BC1D43"/>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4" name="Rectangle 21"/>
          <p:cNvSpPr>
            <a:spLocks noChangeArrowheads="1"/>
          </p:cNvSpPr>
          <p:nvPr/>
        </p:nvSpPr>
        <p:spPr bwMode="auto">
          <a:xfrm>
            <a:off x="1979613" y="1844675"/>
            <a:ext cx="1028700" cy="458788"/>
          </a:xfrm>
          <a:prstGeom prst="rect">
            <a:avLst/>
          </a:prstGeom>
          <a:solidFill>
            <a:srgbClr val="CEFDFF"/>
          </a:solidFill>
          <a:ln w="28575">
            <a:solidFill>
              <a:schemeClr val="bg2"/>
            </a:solidFill>
            <a:miter lim="800000"/>
            <a:headEnd/>
            <a:tailEnd/>
          </a:ln>
        </p:spPr>
        <p:txBody>
          <a:bodyPr wrap="none" lIns="90488" tIns="44450" rIns="90488" bIns="44450">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buClrTx/>
              <a:buSzTx/>
              <a:buFontTx/>
              <a:buNone/>
            </a:pPr>
            <a:r>
              <a:rPr lang="en-US" altLang="en-US" sz="2400" b="1">
                <a:solidFill>
                  <a:srgbClr val="000000"/>
                </a:solidFill>
                <a:latin typeface="HelveticaNeue BoldExt" charset="0"/>
              </a:rPr>
              <a:t>Injury</a:t>
            </a:r>
          </a:p>
        </p:txBody>
      </p:sp>
      <p:sp>
        <p:nvSpPr>
          <p:cNvPr id="32785" name="Line 22"/>
          <p:cNvSpPr>
            <a:spLocks noChangeShapeType="1"/>
          </p:cNvSpPr>
          <p:nvPr/>
        </p:nvSpPr>
        <p:spPr bwMode="auto">
          <a:xfrm>
            <a:off x="2555875" y="2349500"/>
            <a:ext cx="0" cy="290513"/>
          </a:xfrm>
          <a:prstGeom prst="line">
            <a:avLst/>
          </a:prstGeom>
          <a:noFill/>
          <a:ln w="38100">
            <a:solidFill>
              <a:srgbClr val="BC1D43"/>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6" name="Rectangle 23"/>
          <p:cNvSpPr>
            <a:spLocks noChangeArrowheads="1"/>
          </p:cNvSpPr>
          <p:nvPr/>
        </p:nvSpPr>
        <p:spPr bwMode="auto">
          <a:xfrm>
            <a:off x="5940425" y="2924175"/>
            <a:ext cx="2520950" cy="792163"/>
          </a:xfrm>
          <a:prstGeom prst="rect">
            <a:avLst/>
          </a:prstGeom>
          <a:solidFill>
            <a:srgbClr val="CEFDFF"/>
          </a:solidFill>
          <a:ln w="28575">
            <a:solidFill>
              <a:schemeClr val="bg2"/>
            </a:solidFill>
            <a:miter lim="800000"/>
            <a:headEnd/>
            <a:tailEnd/>
          </a:ln>
        </p:spPr>
        <p:txBody>
          <a:bodyPr lIns="90488" tIns="44450" rIns="90488" bIns="44450"/>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lgn="ctr">
              <a:buClrTx/>
              <a:buSzTx/>
              <a:buFontTx/>
              <a:buNone/>
            </a:pPr>
            <a:r>
              <a:rPr lang="en-US" altLang="en-US" sz="2400" b="1">
                <a:solidFill>
                  <a:srgbClr val="000000"/>
                </a:solidFill>
                <a:latin typeface="HelveticaNeue BoldExt" charset="0"/>
              </a:rPr>
              <a:t>Optimize patient status</a:t>
            </a:r>
          </a:p>
        </p:txBody>
      </p:sp>
      <p:sp>
        <p:nvSpPr>
          <p:cNvPr id="32787" name="Line 24"/>
          <p:cNvSpPr>
            <a:spLocks noChangeShapeType="1"/>
          </p:cNvSpPr>
          <p:nvPr/>
        </p:nvSpPr>
        <p:spPr bwMode="auto">
          <a:xfrm flipV="1">
            <a:off x="7235825" y="2420938"/>
            <a:ext cx="0" cy="465137"/>
          </a:xfrm>
          <a:prstGeom prst="line">
            <a:avLst/>
          </a:prstGeom>
          <a:noFill/>
          <a:ln w="38100">
            <a:solidFill>
              <a:srgbClr val="BC1D43"/>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chemeClr val="bg1"/>
                </a:solidFill>
              </a:rPr>
              <a:t>Case Scenario</a:t>
            </a:r>
            <a:endParaRPr lang="en-US" sz="5400" dirty="0">
              <a:solidFill>
                <a:schemeClr val="bg1"/>
              </a:solidFill>
            </a:endParaRPr>
          </a:p>
        </p:txBody>
      </p:sp>
      <p:sp>
        <p:nvSpPr>
          <p:cNvPr id="34819" name="Content Placeholder 5"/>
          <p:cNvSpPr>
            <a:spLocks noGrp="1"/>
          </p:cNvSpPr>
          <p:nvPr>
            <p:ph idx="1"/>
          </p:nvPr>
        </p:nvSpPr>
        <p:spPr/>
        <p:txBody>
          <a:bodyPr/>
          <a:lstStyle/>
          <a:p>
            <a:pPr eaLnBrk="1" hangingPunct="1">
              <a:spcBef>
                <a:spcPct val="25000"/>
              </a:spcBef>
              <a:spcAft>
                <a:spcPct val="25000"/>
              </a:spcAft>
              <a:buClr>
                <a:srgbClr val="C11942"/>
              </a:buClr>
              <a:buFont typeface="Times" charset="0"/>
              <a:buChar char="●"/>
            </a:pPr>
            <a:r>
              <a:rPr lang="en-US" altLang="en-US" sz="2800" b="1">
                <a:ea typeface="ＭＳ Ｐゴシック" charset="-128"/>
              </a:rPr>
              <a:t>24-year-old male involved in a motorcycle crash in to a truck</a:t>
            </a:r>
          </a:p>
          <a:p>
            <a:pPr eaLnBrk="1" hangingPunct="1">
              <a:spcBef>
                <a:spcPct val="25000"/>
              </a:spcBef>
              <a:spcAft>
                <a:spcPct val="25000"/>
              </a:spcAft>
              <a:buClr>
                <a:srgbClr val="C11942"/>
              </a:buClr>
              <a:buFont typeface="Times" charset="0"/>
              <a:buChar char="●"/>
            </a:pPr>
            <a:r>
              <a:rPr lang="en-US" altLang="en-US" sz="2800" b="1">
                <a:ea typeface="ＭＳ Ｐゴシック" charset="-128"/>
              </a:rPr>
              <a:t>Not wearing a helmet</a:t>
            </a:r>
          </a:p>
          <a:p>
            <a:pPr eaLnBrk="1" hangingPunct="1">
              <a:spcBef>
                <a:spcPct val="25000"/>
              </a:spcBef>
              <a:spcAft>
                <a:spcPct val="25000"/>
              </a:spcAft>
              <a:buClr>
                <a:srgbClr val="C11942"/>
              </a:buClr>
              <a:buFont typeface="Times" charset="0"/>
              <a:buChar char="●"/>
            </a:pPr>
            <a:r>
              <a:rPr lang="en-US" altLang="en-US" sz="2800" b="1">
                <a:ea typeface="ＭＳ Ｐゴシック" charset="-128"/>
              </a:rPr>
              <a:t>Arrives at hospital with the red crescent </a:t>
            </a:r>
          </a:p>
          <a:p>
            <a:pPr eaLnBrk="1" hangingPunct="1">
              <a:spcBef>
                <a:spcPct val="25000"/>
              </a:spcBef>
              <a:spcAft>
                <a:spcPct val="25000"/>
              </a:spcAft>
              <a:buClr>
                <a:srgbClr val="C11942"/>
              </a:buClr>
              <a:buFont typeface="Times" charset="0"/>
              <a:buChar char="●"/>
            </a:pPr>
            <a:r>
              <a:rPr lang="en-US" altLang="en-US" sz="2800" b="1">
                <a:ea typeface="ＭＳ Ｐゴシック" charset="-128"/>
              </a:rPr>
              <a:t>BP 80/40, P140, RR 33, and central cyanosis</a:t>
            </a:r>
          </a:p>
          <a:p>
            <a:pPr eaLnBrk="1" hangingPunct="1">
              <a:spcBef>
                <a:spcPct val="25000"/>
              </a:spcBef>
              <a:spcAft>
                <a:spcPct val="25000"/>
              </a:spcAft>
              <a:buClr>
                <a:srgbClr val="C11942"/>
              </a:buClr>
              <a:buFont typeface="Times" charset="0"/>
              <a:buChar char="●"/>
            </a:pPr>
            <a:r>
              <a:rPr lang="en-US" altLang="en-US" sz="2800" b="1">
                <a:ea typeface="ＭＳ Ｐゴシック" charset="-128"/>
              </a:rPr>
              <a:t>C-collar, Oxygen at 8L/min, Dressing to forehead &amp; thigh soaked in blood</a:t>
            </a:r>
          </a:p>
          <a:p>
            <a:pPr eaLnBrk="1" hangingPunct="1">
              <a:spcBef>
                <a:spcPct val="25000"/>
              </a:spcBef>
              <a:spcAft>
                <a:spcPct val="25000"/>
              </a:spcAft>
              <a:buClr>
                <a:srgbClr val="C11942"/>
              </a:buClr>
              <a:buFont typeface="Times" charset="0"/>
              <a:buChar char="●"/>
            </a:pPr>
            <a:r>
              <a:rPr lang="en-US" altLang="en-US" sz="2800" b="1">
                <a:ea typeface="ＭＳ Ｐゴシック" charset="-128"/>
              </a:rPr>
              <a:t>Has a wrist splint &amp; is on a spinal board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sz="4800" dirty="0" smtClean="0">
                <a:solidFill>
                  <a:schemeClr val="bg1"/>
                </a:solidFill>
              </a:rPr>
              <a:t>Case Scenario</a:t>
            </a:r>
            <a:endParaRPr lang="en-US" dirty="0"/>
          </a:p>
        </p:txBody>
      </p:sp>
      <p:pic>
        <p:nvPicPr>
          <p:cNvPr id="36867" name="Content Placeholder 8" descr="vlcsnap-2011-12-20-03h29m14s195.png">
            <a:hlinkClick r:id="rId2" action="ppaction://hlinkfile"/>
          </p:cNvPr>
          <p:cNvPicPr>
            <a:picLocks noGrp="1" noChangeAspect="1"/>
          </p:cNvPicPr>
          <p:nvPr>
            <p:ph idx="1"/>
          </p:nvPr>
        </p:nvPicPr>
        <p:blipFill>
          <a:blip r:embed="rId3">
            <a:extLst>
              <a:ext uri="{28A0092B-C50C-407E-A947-70E740481C1C}">
                <a14:useLocalDpi xmlns:a14="http://schemas.microsoft.com/office/drawing/2010/main" val="0"/>
              </a:ext>
            </a:extLst>
          </a:blip>
          <a:srcRect l="-16711" r="-16711"/>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sz="4800" dirty="0" smtClean="0">
                <a:solidFill>
                  <a:schemeClr val="bg1"/>
                </a:solidFill>
              </a:rPr>
              <a:t>Case Scenario</a:t>
            </a:r>
            <a:endParaRPr lang="en-US" dirty="0"/>
          </a:p>
        </p:txBody>
      </p:sp>
      <p:sp>
        <p:nvSpPr>
          <p:cNvPr id="2" name="Content Placeholder 1"/>
          <p:cNvSpPr>
            <a:spLocks noGrp="1"/>
          </p:cNvSpPr>
          <p:nvPr>
            <p:ph idx="1"/>
          </p:nvPr>
        </p:nvSpPr>
        <p:spPr/>
        <p:txBody>
          <a:bodyPr/>
          <a:lstStyle/>
          <a:p>
            <a:pPr marL="119062" indent="0" algn="ctr">
              <a:buFont typeface="Wingdings 2" charset="0"/>
              <a:buNone/>
              <a:defRPr/>
            </a:pPr>
            <a:endParaRPr lang="en-US" b="1" dirty="0" smtClean="0">
              <a:ea typeface="ＭＳ Ｐゴシック" charset="0"/>
              <a:cs typeface="ＭＳ Ｐゴシック" charset="0"/>
            </a:endParaRPr>
          </a:p>
          <a:p>
            <a:pPr marL="119062" indent="0" algn="ctr">
              <a:buFont typeface="Wingdings 2" charset="0"/>
              <a:buNone/>
              <a:defRPr/>
            </a:pPr>
            <a:endParaRPr lang="en-US" b="1" dirty="0">
              <a:ea typeface="ＭＳ Ｐゴシック" charset="0"/>
              <a:cs typeface="ＭＳ Ｐゴシック" charset="0"/>
            </a:endParaRPr>
          </a:p>
          <a:p>
            <a:pPr marL="119062" indent="0" algn="ctr">
              <a:buFont typeface="Wingdings 2" charset="0"/>
              <a:buNone/>
              <a:defRPr/>
            </a:pPr>
            <a:endParaRPr lang="en-US" b="1" dirty="0" smtClean="0">
              <a:ea typeface="ＭＳ Ｐゴシック" charset="0"/>
              <a:cs typeface="ＭＳ Ｐゴシック" charset="0"/>
            </a:endParaRPr>
          </a:p>
          <a:p>
            <a:pPr marL="119062" indent="0" algn="ctr">
              <a:buFont typeface="Wingdings 2" charset="0"/>
              <a:buNone/>
              <a:defRPr/>
            </a:pPr>
            <a:r>
              <a:rPr lang="en-US" sz="4400" b="1" dirty="0" smtClean="0">
                <a:ea typeface="ＭＳ Ｐゴシック" charset="0"/>
                <a:cs typeface="ＭＳ Ｐゴシック" charset="0"/>
              </a:rPr>
              <a:t>What do you think of the care?</a:t>
            </a:r>
          </a:p>
          <a:p>
            <a:pPr>
              <a:buFont typeface="Wingdings 2" charset="0"/>
              <a:buChar cha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3"/>
          <p:cNvSpPr>
            <a:spLocks noGrp="1" noChangeArrowheads="1"/>
          </p:cNvSpPr>
          <p:nvPr>
            <p:ph type="title"/>
          </p:nvPr>
        </p:nvSpPr>
        <p:spPr>
          <a:xfrm>
            <a:off x="228600" y="304800"/>
            <a:ext cx="7772400" cy="1143000"/>
          </a:xfrm>
        </p:spPr>
        <p:txBody>
          <a:bodyPr/>
          <a:lstStyle/>
          <a:p>
            <a:pPr eaLnBrk="1" fontAlgn="auto" hangingPunct="1">
              <a:spcAft>
                <a:spcPts val="0"/>
              </a:spcAft>
              <a:defRPr/>
            </a:pPr>
            <a:r>
              <a:rPr lang="en-US" sz="5400" dirty="0">
                <a:solidFill>
                  <a:schemeClr val="bg1"/>
                </a:solidFill>
                <a:ea typeface="+mj-ea"/>
                <a:cs typeface="+mj-cs"/>
              </a:rPr>
              <a:t>Standard Precautions</a:t>
            </a:r>
          </a:p>
        </p:txBody>
      </p:sp>
      <p:sp>
        <p:nvSpPr>
          <p:cNvPr id="38915" name="Text Placeholder 4"/>
          <p:cNvSpPr>
            <a:spLocks noGrp="1"/>
          </p:cNvSpPr>
          <p:nvPr>
            <p:ph type="body" sz="half" idx="1"/>
          </p:nvPr>
        </p:nvSpPr>
        <p:spPr/>
        <p:txBody>
          <a:bodyPr/>
          <a:lstStyle/>
          <a:p>
            <a:pPr eaLnBrk="1" hangingPunct="1">
              <a:spcBef>
                <a:spcPct val="15000"/>
              </a:spcBef>
              <a:spcAft>
                <a:spcPct val="15000"/>
              </a:spcAft>
              <a:buClr>
                <a:srgbClr val="C11942"/>
              </a:buClr>
              <a:buFont typeface="Times" charset="0"/>
              <a:buChar char="●"/>
            </a:pPr>
            <a:r>
              <a:rPr lang="en-US" altLang="en-US" sz="2800" b="1">
                <a:ea typeface="ＭＳ Ｐゴシック" charset="-128"/>
              </a:rPr>
              <a:t>Cap</a:t>
            </a:r>
          </a:p>
          <a:p>
            <a:pPr eaLnBrk="1" hangingPunct="1">
              <a:spcBef>
                <a:spcPct val="15000"/>
              </a:spcBef>
              <a:spcAft>
                <a:spcPct val="15000"/>
              </a:spcAft>
              <a:buClr>
                <a:srgbClr val="C11942"/>
              </a:buClr>
              <a:buFont typeface="Times" charset="0"/>
              <a:buChar char="●"/>
            </a:pPr>
            <a:r>
              <a:rPr lang="en-US" altLang="en-US" sz="2800" b="1">
                <a:ea typeface="ＭＳ Ｐゴシック" charset="-128"/>
              </a:rPr>
              <a:t>Gown</a:t>
            </a:r>
          </a:p>
          <a:p>
            <a:pPr eaLnBrk="1" hangingPunct="1">
              <a:spcBef>
                <a:spcPct val="15000"/>
              </a:spcBef>
              <a:spcAft>
                <a:spcPct val="15000"/>
              </a:spcAft>
              <a:buClr>
                <a:srgbClr val="C11942"/>
              </a:buClr>
              <a:buFont typeface="Times" charset="0"/>
              <a:buChar char="●"/>
            </a:pPr>
            <a:r>
              <a:rPr lang="en-US" altLang="en-US" sz="2800" b="1">
                <a:ea typeface="ＭＳ Ｐゴシック" charset="-128"/>
              </a:rPr>
              <a:t>Gloves</a:t>
            </a:r>
          </a:p>
          <a:p>
            <a:pPr eaLnBrk="1" hangingPunct="1">
              <a:spcBef>
                <a:spcPct val="15000"/>
              </a:spcBef>
              <a:spcAft>
                <a:spcPct val="15000"/>
              </a:spcAft>
              <a:buClr>
                <a:srgbClr val="C11942"/>
              </a:buClr>
              <a:buFont typeface="Times" charset="0"/>
              <a:buChar char="●"/>
            </a:pPr>
            <a:r>
              <a:rPr lang="en-US" altLang="en-US" sz="2800" b="1">
                <a:ea typeface="ＭＳ Ｐゴシック" charset="-128"/>
              </a:rPr>
              <a:t>Mask</a:t>
            </a:r>
          </a:p>
          <a:p>
            <a:pPr eaLnBrk="1" hangingPunct="1">
              <a:spcBef>
                <a:spcPct val="15000"/>
              </a:spcBef>
              <a:spcAft>
                <a:spcPct val="15000"/>
              </a:spcAft>
              <a:buClr>
                <a:srgbClr val="C11942"/>
              </a:buClr>
              <a:buFont typeface="Times" charset="0"/>
              <a:buChar char="●"/>
            </a:pPr>
            <a:r>
              <a:rPr lang="en-US" altLang="en-US" sz="2800" b="1">
                <a:ea typeface="ＭＳ Ｐゴシック" charset="-128"/>
              </a:rPr>
              <a:t>Shoe covers</a:t>
            </a:r>
          </a:p>
          <a:p>
            <a:pPr eaLnBrk="1" hangingPunct="1">
              <a:spcBef>
                <a:spcPct val="15000"/>
              </a:spcBef>
              <a:spcAft>
                <a:spcPct val="15000"/>
              </a:spcAft>
              <a:buClr>
                <a:srgbClr val="C11942"/>
              </a:buClr>
              <a:buFont typeface="Times" charset="0"/>
              <a:buChar char="●"/>
            </a:pPr>
            <a:r>
              <a:rPr lang="en-US" altLang="en-US" sz="2800" b="1">
                <a:ea typeface="ＭＳ Ｐゴシック" charset="-128"/>
              </a:rPr>
              <a:t>Goggles / face shield</a:t>
            </a:r>
            <a:endParaRPr lang="en-US" altLang="en-US" sz="4000" b="1">
              <a:ea typeface="ＭＳ Ｐゴシック" charset="-128"/>
            </a:endParaRP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t="5688" r="7068" b="12265"/>
          <a:stretch>
            <a:fillRect/>
          </a:stretch>
        </p:blipFill>
        <p:spPr bwMode="auto">
          <a:xfrm>
            <a:off x="4572000" y="2743200"/>
            <a:ext cx="4286250" cy="283845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chemeClr val="bg1"/>
                </a:solidFill>
              </a:rPr>
              <a:t>Quick Assessment</a:t>
            </a:r>
            <a:endParaRPr lang="en-US" sz="4800" dirty="0">
              <a:solidFill>
                <a:schemeClr val="bg1"/>
              </a:solidFill>
            </a:endParaRPr>
          </a:p>
        </p:txBody>
      </p:sp>
      <p:sp>
        <p:nvSpPr>
          <p:cNvPr id="40963" name="Content Placeholder 9"/>
          <p:cNvSpPr>
            <a:spLocks noGrp="1"/>
          </p:cNvSpPr>
          <p:nvPr>
            <p:ph idx="1"/>
          </p:nvPr>
        </p:nvSpPr>
        <p:spPr/>
        <p:txBody>
          <a:bodyPr anchor="ctr"/>
          <a:lstStyle/>
          <a:p>
            <a:pPr algn="ctr" eaLnBrk="1" hangingPunct="1">
              <a:spcBef>
                <a:spcPct val="25000"/>
              </a:spcBef>
              <a:spcAft>
                <a:spcPct val="25000"/>
              </a:spcAft>
              <a:buClr>
                <a:srgbClr val="C11942"/>
              </a:buClr>
              <a:buFont typeface="Wingdings 2" charset="2"/>
              <a:buNone/>
            </a:pPr>
            <a:r>
              <a:rPr lang="en-US" altLang="en-US" sz="4000">
                <a:ea typeface="ＭＳ Ｐゴシック" charset="-128"/>
              </a:rPr>
              <a:t>What is a quick, simple way</a:t>
            </a:r>
            <a:br>
              <a:rPr lang="en-US" altLang="en-US" sz="4000">
                <a:ea typeface="ＭＳ Ｐゴシック" charset="-128"/>
              </a:rPr>
            </a:br>
            <a:r>
              <a:rPr lang="en-US" altLang="en-US" sz="4000">
                <a:ea typeface="ＭＳ Ｐゴシック" charset="-128"/>
              </a:rPr>
              <a:t>to assess a patient in 10 seconds?</a:t>
            </a:r>
            <a:endParaRPr lang="en-US" altLang="en-US" sz="4000" b="1">
              <a:solidFill>
                <a:schemeClr val="bg2"/>
              </a:solidFill>
              <a:latin typeface="Helvetica Neue" charset="0"/>
              <a:ea typeface="ＭＳ Ｐゴシック" charset="-128"/>
            </a:endParaRPr>
          </a:p>
        </p:txBody>
      </p:sp>
      <p:sp>
        <p:nvSpPr>
          <p:cNvPr id="40964" name="Rectangle 4"/>
          <p:cNvSpPr>
            <a:spLocks noChangeArrowheads="1"/>
          </p:cNvSpPr>
          <p:nvPr/>
        </p:nvSpPr>
        <p:spPr bwMode="auto">
          <a:xfrm>
            <a:off x="1476375" y="476250"/>
            <a:ext cx="6834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buClrTx/>
              <a:buSzTx/>
              <a:buFontTx/>
              <a:buNone/>
            </a:pPr>
            <a:endParaRPr lang="en-US" altLang="en-US" sz="3600" b="1">
              <a:solidFill>
                <a:schemeClr val="bg2"/>
              </a:solidFill>
              <a:latin typeface="HelveticaNeue BoldExt" charset="0"/>
            </a:endParaRPr>
          </a:p>
        </p:txBody>
      </p:sp>
      <p:sp>
        <p:nvSpPr>
          <p:cNvPr id="40965" name="TextBox 5"/>
          <p:cNvSpPr txBox="1">
            <a:spLocks noChangeArrowheads="1"/>
          </p:cNvSpPr>
          <p:nvPr/>
        </p:nvSpPr>
        <p:spPr bwMode="auto">
          <a:xfrm>
            <a:off x="5656263" y="931863"/>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buClrTx/>
              <a:buSzTx/>
              <a:buFontTx/>
              <a:buNone/>
            </a:pPr>
            <a:endParaRPr lang="en-US" altLang="en-US">
              <a:latin typeface="HelveticaNeue BoldExt"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chemeClr val="bg1"/>
                </a:solidFill>
              </a:rPr>
              <a:t>Quick Assessment</a:t>
            </a:r>
            <a:endParaRPr lang="en-US" sz="4800" dirty="0">
              <a:solidFill>
                <a:schemeClr val="bg1"/>
              </a:solidFill>
            </a:endParaRPr>
          </a:p>
        </p:txBody>
      </p:sp>
      <p:sp>
        <p:nvSpPr>
          <p:cNvPr id="43011" name="Content Placeholder 9"/>
          <p:cNvSpPr>
            <a:spLocks noGrp="1"/>
          </p:cNvSpPr>
          <p:nvPr>
            <p:ph idx="1"/>
          </p:nvPr>
        </p:nvSpPr>
        <p:spPr/>
        <p:txBody>
          <a:bodyPr/>
          <a:lstStyle/>
          <a:p>
            <a:pPr marL="0" eaLnBrk="1" hangingPunct="1">
              <a:spcBef>
                <a:spcPct val="25000"/>
              </a:spcBef>
              <a:spcAft>
                <a:spcPts val="2163"/>
              </a:spcAft>
              <a:buClr>
                <a:srgbClr val="C11942"/>
              </a:buClr>
              <a:buFont typeface="Wingdings 2" charset="2"/>
              <a:buNone/>
            </a:pPr>
            <a:r>
              <a:rPr lang="en-US" altLang="en-US" b="1">
                <a:ea typeface="ＭＳ Ｐゴシック" charset="-128"/>
              </a:rPr>
              <a:t>What is a quick, simple way to assess a patient in 10 seconds?</a:t>
            </a:r>
          </a:p>
          <a:p>
            <a:pPr marL="0" eaLnBrk="1" hangingPunct="1">
              <a:spcBef>
                <a:spcPct val="25000"/>
              </a:spcBef>
              <a:spcAft>
                <a:spcPct val="25000"/>
              </a:spcAft>
              <a:buClr>
                <a:srgbClr val="C11942"/>
              </a:buClr>
              <a:buFont typeface="Times" charset="0"/>
              <a:buChar char="●"/>
            </a:pPr>
            <a:r>
              <a:rPr lang="en-US" altLang="en-US" sz="2800" b="1">
                <a:ea typeface="ＭＳ Ｐゴシック" charset="-128"/>
              </a:rPr>
              <a:t>Identify yourself</a:t>
            </a:r>
          </a:p>
          <a:p>
            <a:pPr marL="0" eaLnBrk="1" hangingPunct="1">
              <a:spcBef>
                <a:spcPct val="25000"/>
              </a:spcBef>
              <a:spcAft>
                <a:spcPct val="25000"/>
              </a:spcAft>
              <a:buClr>
                <a:srgbClr val="C11942"/>
              </a:buClr>
              <a:buFont typeface="Times" charset="0"/>
              <a:buChar char="●"/>
            </a:pPr>
            <a:r>
              <a:rPr lang="en-US" altLang="en-US" sz="2800" b="1">
                <a:ea typeface="ＭＳ Ｐゴシック" charset="-128"/>
              </a:rPr>
              <a:t>Ask the patient his or her name</a:t>
            </a:r>
          </a:p>
          <a:p>
            <a:pPr marL="0" eaLnBrk="1" hangingPunct="1">
              <a:spcBef>
                <a:spcPct val="25000"/>
              </a:spcBef>
              <a:spcAft>
                <a:spcPct val="25000"/>
              </a:spcAft>
              <a:buClr>
                <a:srgbClr val="C11942"/>
              </a:buClr>
              <a:buFont typeface="Times" charset="0"/>
              <a:buChar char="●"/>
            </a:pPr>
            <a:r>
              <a:rPr lang="en-US" altLang="en-US" sz="2800" b="1">
                <a:ea typeface="ＭＳ Ｐゴシック" charset="-128"/>
              </a:rPr>
              <a:t>Ask the patient what happened</a:t>
            </a:r>
          </a:p>
          <a:p>
            <a:pPr marL="0" eaLnBrk="1" hangingPunct="1">
              <a:spcBef>
                <a:spcPct val="25000"/>
              </a:spcBef>
              <a:spcAft>
                <a:spcPct val="25000"/>
              </a:spcAft>
              <a:buClr>
                <a:srgbClr val="C11942"/>
              </a:buClr>
              <a:buFont typeface="Wingdings 2" charset="2"/>
              <a:buNone/>
            </a:pPr>
            <a:endParaRPr lang="en-US" altLang="en-US" sz="2800" b="1">
              <a:solidFill>
                <a:schemeClr val="bg2"/>
              </a:solidFill>
              <a:latin typeface="Helvetica Neue" charset="0"/>
              <a:ea typeface="ＭＳ Ｐゴシック" charset="-128"/>
            </a:endParaRPr>
          </a:p>
        </p:txBody>
      </p:sp>
      <p:sp>
        <p:nvSpPr>
          <p:cNvPr id="43012" name="Rectangle 4"/>
          <p:cNvSpPr>
            <a:spLocks noChangeArrowheads="1"/>
          </p:cNvSpPr>
          <p:nvPr/>
        </p:nvSpPr>
        <p:spPr bwMode="auto">
          <a:xfrm>
            <a:off x="1476375" y="476250"/>
            <a:ext cx="6834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buClrTx/>
              <a:buSzTx/>
              <a:buFontTx/>
              <a:buNone/>
            </a:pPr>
            <a:endParaRPr lang="en-US" altLang="en-US" sz="3600" b="1">
              <a:solidFill>
                <a:schemeClr val="bg2"/>
              </a:solidFill>
              <a:latin typeface="HelveticaNeue BoldExt" charset="0"/>
            </a:endParaRPr>
          </a:p>
        </p:txBody>
      </p:sp>
      <p:sp>
        <p:nvSpPr>
          <p:cNvPr id="43013" name="TextBox 5"/>
          <p:cNvSpPr txBox="1">
            <a:spLocks noChangeArrowheads="1"/>
          </p:cNvSpPr>
          <p:nvPr/>
        </p:nvSpPr>
        <p:spPr bwMode="auto">
          <a:xfrm>
            <a:off x="5656263" y="931863"/>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buClrTx/>
              <a:buSzTx/>
              <a:buFontTx/>
              <a:buNone/>
            </a:pPr>
            <a:endParaRPr lang="en-US" altLang="en-US">
              <a:latin typeface="HelveticaNeue BoldExt"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228600" y="228600"/>
            <a:ext cx="8229600" cy="1252728"/>
          </a:xfrm>
        </p:spPr>
        <p:txBody>
          <a:bodyPr/>
          <a:lstStyle/>
          <a:p>
            <a:pPr eaLnBrk="1" hangingPunct="1">
              <a:defRPr/>
            </a:pPr>
            <a:r>
              <a:rPr lang="en-US" dirty="0" smtClean="0">
                <a:solidFill>
                  <a:schemeClr val="bg1"/>
                </a:solidFill>
              </a:rPr>
              <a:t>Appropriate Response Confirms</a:t>
            </a:r>
            <a:endParaRPr lang="en-US" dirty="0">
              <a:solidFill>
                <a:schemeClr val="bg1"/>
              </a:solidFill>
            </a:endParaRPr>
          </a:p>
        </p:txBody>
      </p:sp>
      <p:sp>
        <p:nvSpPr>
          <p:cNvPr id="45059" name="Content Placeholder 11"/>
          <p:cNvSpPr>
            <a:spLocks noGrp="1"/>
          </p:cNvSpPr>
          <p:nvPr>
            <p:ph idx="1"/>
          </p:nvPr>
        </p:nvSpPr>
        <p:spPr/>
        <p:txBody>
          <a:bodyPr/>
          <a:lstStyle/>
          <a:p>
            <a:pPr eaLnBrk="1" hangingPunct="1">
              <a:spcBef>
                <a:spcPct val="50000"/>
              </a:spcBef>
              <a:buFont typeface="Wingdings 2" charset="2"/>
              <a:buNone/>
            </a:pPr>
            <a:r>
              <a:rPr lang="en-US" altLang="en-US" sz="4000" b="1">
                <a:solidFill>
                  <a:srgbClr val="2E62B9"/>
                </a:solidFill>
                <a:latin typeface="Helvetica Neue" charset="0"/>
                <a:ea typeface="ＭＳ Ｐゴシック" charset="-128"/>
              </a:rPr>
              <a:t>A   </a:t>
            </a:r>
            <a:r>
              <a:rPr lang="en-US" altLang="en-US" sz="2800" b="1">
                <a:solidFill>
                  <a:srgbClr val="000000"/>
                </a:solidFill>
                <a:latin typeface="Helvetica Neue" charset="0"/>
                <a:ea typeface="ＭＳ Ｐゴシック" charset="-128"/>
              </a:rPr>
              <a:t>Patent airway</a:t>
            </a:r>
          </a:p>
          <a:p>
            <a:pPr eaLnBrk="1" hangingPunct="1">
              <a:spcBef>
                <a:spcPct val="50000"/>
              </a:spcBef>
              <a:buFont typeface="Wingdings 2" charset="2"/>
              <a:buNone/>
            </a:pPr>
            <a:r>
              <a:rPr lang="en-US" altLang="en-US" sz="4000" b="1">
                <a:solidFill>
                  <a:srgbClr val="2E62B9"/>
                </a:solidFill>
                <a:latin typeface="Helvetica Neue" charset="0"/>
                <a:ea typeface="ＭＳ Ｐゴシック" charset="-128"/>
              </a:rPr>
              <a:t>B   </a:t>
            </a:r>
            <a:r>
              <a:rPr lang="en-US" altLang="en-US" sz="2800" b="1">
                <a:solidFill>
                  <a:srgbClr val="000000"/>
                </a:solidFill>
                <a:latin typeface="Helvetica Neue" charset="0"/>
                <a:ea typeface="ＭＳ Ｐゴシック" charset="-128"/>
              </a:rPr>
              <a:t>Sufficient air reserve to permit speech</a:t>
            </a:r>
          </a:p>
          <a:p>
            <a:pPr eaLnBrk="1" hangingPunct="1">
              <a:spcBef>
                <a:spcPct val="50000"/>
              </a:spcBef>
              <a:buFont typeface="Wingdings 2" charset="2"/>
              <a:buNone/>
            </a:pPr>
            <a:r>
              <a:rPr lang="en-US" altLang="en-US" sz="4000" b="1">
                <a:solidFill>
                  <a:srgbClr val="2E62B9"/>
                </a:solidFill>
                <a:latin typeface="Helvetica Neue" charset="0"/>
                <a:ea typeface="ＭＳ Ｐゴシック" charset="-128"/>
              </a:rPr>
              <a:t>C   </a:t>
            </a:r>
            <a:r>
              <a:rPr lang="en-US" altLang="en-US" sz="2800" b="1">
                <a:solidFill>
                  <a:srgbClr val="000000"/>
                </a:solidFill>
                <a:latin typeface="Helvetica Neue" charset="0"/>
                <a:ea typeface="ＭＳ Ｐゴシック" charset="-128"/>
              </a:rPr>
              <a:t>Sufficient perfusion to permit cerebration</a:t>
            </a:r>
          </a:p>
          <a:p>
            <a:pPr eaLnBrk="1" hangingPunct="1">
              <a:spcBef>
                <a:spcPct val="50000"/>
              </a:spcBef>
              <a:buFont typeface="Wingdings 2" charset="2"/>
              <a:buNone/>
            </a:pPr>
            <a:r>
              <a:rPr lang="en-US" altLang="en-US" sz="4000" b="1">
                <a:solidFill>
                  <a:srgbClr val="2E62B9"/>
                </a:solidFill>
                <a:latin typeface="Helvetica Neue" charset="0"/>
                <a:ea typeface="ＭＳ Ｐゴシック" charset="-128"/>
              </a:rPr>
              <a:t>D</a:t>
            </a:r>
            <a:r>
              <a:rPr lang="en-US" altLang="en-US" sz="2800" b="1">
                <a:solidFill>
                  <a:srgbClr val="2E62B9"/>
                </a:solidFill>
                <a:ea typeface="ＭＳ Ｐゴシック" charset="-128"/>
              </a:rPr>
              <a:t>      </a:t>
            </a:r>
            <a:r>
              <a:rPr lang="en-US" altLang="en-US" sz="2800" b="1">
                <a:latin typeface="Helvetica Neue" charset="0"/>
                <a:ea typeface="ＭＳ Ｐゴシック" charset="-128"/>
              </a:rPr>
              <a:t>Clear sensorium</a:t>
            </a:r>
          </a:p>
          <a:p>
            <a:pPr eaLnBrk="1" hangingPunct="1"/>
            <a:endParaRPr lang="en-US" altLang="en-US">
              <a:ea typeface="ＭＳ Ｐゴシック" charset="-128"/>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rgbClr val="FFFFFF"/>
                </a:solidFill>
              </a:rPr>
              <a:t>Primary Survey</a:t>
            </a:r>
            <a:endParaRPr lang="en-US" sz="5400" dirty="0">
              <a:solidFill>
                <a:srgbClr val="FFFFFF"/>
              </a:solidFill>
            </a:endParaRPr>
          </a:p>
        </p:txBody>
      </p:sp>
      <p:sp>
        <p:nvSpPr>
          <p:cNvPr id="47107" name="Content Placeholder 4"/>
          <p:cNvSpPr>
            <a:spLocks noGrp="1"/>
          </p:cNvSpPr>
          <p:nvPr>
            <p:ph idx="1"/>
          </p:nvPr>
        </p:nvSpPr>
        <p:spPr/>
        <p:txBody>
          <a:bodyPr/>
          <a:lstStyle/>
          <a:p>
            <a:pPr eaLnBrk="1" hangingPunct="1">
              <a:lnSpc>
                <a:spcPct val="130000"/>
              </a:lnSpc>
              <a:buFont typeface="Wingdings 2" charset="2"/>
              <a:buNone/>
            </a:pPr>
            <a:r>
              <a:rPr lang="en-US" altLang="en-US" sz="4400" b="1">
                <a:solidFill>
                  <a:srgbClr val="2E62B9"/>
                </a:solidFill>
                <a:latin typeface="Helvetica Neue" charset="0"/>
                <a:ea typeface="ＭＳ Ｐゴシック" charset="-128"/>
              </a:rPr>
              <a:t>A</a:t>
            </a:r>
            <a:r>
              <a:rPr lang="en-US" altLang="en-US" b="1">
                <a:solidFill>
                  <a:srgbClr val="000000"/>
                </a:solidFill>
                <a:latin typeface="Helvetica Neue" charset="0"/>
                <a:ea typeface="ＭＳ Ｐゴシック" charset="-128"/>
              </a:rPr>
              <a:t>irway with c-spine protection</a:t>
            </a:r>
          </a:p>
          <a:p>
            <a:pPr eaLnBrk="1" hangingPunct="1">
              <a:lnSpc>
                <a:spcPct val="130000"/>
              </a:lnSpc>
              <a:buFont typeface="Wingdings 2" charset="2"/>
              <a:buNone/>
            </a:pPr>
            <a:r>
              <a:rPr lang="en-US" altLang="en-US" sz="4400" b="1">
                <a:solidFill>
                  <a:srgbClr val="2E62B9"/>
                </a:solidFill>
                <a:latin typeface="Helvetica Neue" charset="0"/>
                <a:ea typeface="ＭＳ Ｐゴシック" charset="-128"/>
              </a:rPr>
              <a:t>B</a:t>
            </a:r>
            <a:r>
              <a:rPr lang="en-US" altLang="en-US" b="1">
                <a:solidFill>
                  <a:srgbClr val="000000"/>
                </a:solidFill>
                <a:latin typeface="Helvetica Neue" charset="0"/>
                <a:ea typeface="ＭＳ Ｐゴシック" charset="-128"/>
              </a:rPr>
              <a:t>reathing with adequate oxygenation</a:t>
            </a:r>
          </a:p>
          <a:p>
            <a:pPr eaLnBrk="1" hangingPunct="1">
              <a:lnSpc>
                <a:spcPct val="130000"/>
              </a:lnSpc>
              <a:buFont typeface="Wingdings 2" charset="2"/>
              <a:buNone/>
            </a:pPr>
            <a:r>
              <a:rPr lang="en-US" altLang="en-US" sz="4400" b="1">
                <a:solidFill>
                  <a:srgbClr val="2E62B9"/>
                </a:solidFill>
                <a:latin typeface="Helvetica Neue" charset="0"/>
                <a:ea typeface="ＭＳ Ｐゴシック" charset="-128"/>
              </a:rPr>
              <a:t>C</a:t>
            </a:r>
            <a:r>
              <a:rPr lang="en-US" altLang="en-US" b="1">
                <a:solidFill>
                  <a:srgbClr val="000000"/>
                </a:solidFill>
                <a:latin typeface="Helvetica Neue" charset="0"/>
                <a:ea typeface="ＭＳ Ｐゴシック" charset="-128"/>
              </a:rPr>
              <a:t>irculation with hemorrhage control</a:t>
            </a:r>
          </a:p>
          <a:p>
            <a:pPr eaLnBrk="1" hangingPunct="1">
              <a:lnSpc>
                <a:spcPct val="130000"/>
              </a:lnSpc>
              <a:buFont typeface="Wingdings 2" charset="2"/>
              <a:buNone/>
            </a:pPr>
            <a:r>
              <a:rPr lang="en-US" altLang="en-US" sz="4400" b="1">
                <a:solidFill>
                  <a:srgbClr val="2E62B9"/>
                </a:solidFill>
                <a:latin typeface="Helvetica Neue" charset="0"/>
                <a:ea typeface="ＭＳ Ｐゴシック" charset="-128"/>
              </a:rPr>
              <a:t>D</a:t>
            </a:r>
            <a:r>
              <a:rPr lang="en-US" altLang="en-US" b="1">
                <a:solidFill>
                  <a:srgbClr val="000000"/>
                </a:solidFill>
                <a:latin typeface="Helvetica Neue" charset="0"/>
                <a:ea typeface="ＭＳ Ｐゴシック" charset="-128"/>
              </a:rPr>
              <a:t>isability</a:t>
            </a:r>
          </a:p>
          <a:p>
            <a:pPr eaLnBrk="1" hangingPunct="1">
              <a:lnSpc>
                <a:spcPct val="130000"/>
              </a:lnSpc>
              <a:buFont typeface="Wingdings 2" charset="2"/>
              <a:buNone/>
            </a:pPr>
            <a:r>
              <a:rPr lang="en-US" altLang="en-US" sz="4400" b="1">
                <a:solidFill>
                  <a:srgbClr val="2E62B9"/>
                </a:solidFill>
                <a:latin typeface="Helvetica Neue" charset="0"/>
                <a:ea typeface="ＭＳ Ｐゴシック" charset="-128"/>
              </a:rPr>
              <a:t>E</a:t>
            </a:r>
            <a:r>
              <a:rPr lang="en-US" altLang="en-US" b="1">
                <a:solidFill>
                  <a:srgbClr val="000000"/>
                </a:solidFill>
                <a:latin typeface="Helvetica Neue" charset="0"/>
                <a:ea typeface="ＭＳ Ｐゴシック" charset="-128"/>
              </a:rPr>
              <a:t>xposure / </a:t>
            </a:r>
            <a:r>
              <a:rPr lang="en-US" altLang="en-US" sz="4400" b="1">
                <a:solidFill>
                  <a:srgbClr val="2E62B9"/>
                </a:solidFill>
                <a:latin typeface="Helvetica Neue" charset="0"/>
                <a:ea typeface="ＭＳ Ｐゴシック" charset="-128"/>
              </a:rPr>
              <a:t>E</a:t>
            </a:r>
            <a:r>
              <a:rPr lang="en-US" altLang="en-US" b="1">
                <a:latin typeface="Helvetica Neue" charset="0"/>
                <a:ea typeface="ＭＳ Ｐゴシック" charset="-128"/>
              </a:rPr>
              <a:t>nvironment</a:t>
            </a:r>
          </a:p>
          <a:p>
            <a:pPr eaLnBrk="1" hangingPunct="1"/>
            <a:endParaRPr lang="en-US" altLang="en-US">
              <a:ea typeface="ＭＳ Ｐゴシック" charset="-128"/>
            </a:endParaRPr>
          </a:p>
        </p:txBody>
      </p:sp>
      <p:sp>
        <p:nvSpPr>
          <p:cNvPr id="47108" name="Text Box 1046"/>
          <p:cNvSpPr txBox="1">
            <a:spLocks noChangeArrowheads="1"/>
          </p:cNvSpPr>
          <p:nvPr/>
        </p:nvSpPr>
        <p:spPr bwMode="auto">
          <a:xfrm>
            <a:off x="1835150" y="1989138"/>
            <a:ext cx="5557838"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lnSpc>
                <a:spcPct val="130000"/>
              </a:lnSpc>
              <a:buClrTx/>
              <a:buSzTx/>
              <a:buFontTx/>
              <a:buNone/>
            </a:pPr>
            <a:endParaRPr lang="en-US" altLang="en-US" sz="2400" b="1">
              <a:solidFill>
                <a:schemeClr val="bg2"/>
              </a:solidFill>
              <a:latin typeface="Helvetica Neue"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rgbClr val="FFFFFF"/>
                </a:solidFill>
              </a:rPr>
              <a:t>Course Objectives</a:t>
            </a:r>
            <a:endParaRPr lang="en-US" sz="5400" dirty="0">
              <a:solidFill>
                <a:srgbClr val="FFFFFF"/>
              </a:solidFill>
            </a:endParaRPr>
          </a:p>
        </p:txBody>
      </p:sp>
      <p:sp>
        <p:nvSpPr>
          <p:cNvPr id="14339" name="Rectangle 3"/>
          <p:cNvSpPr>
            <a:spLocks noGrp="1" noChangeArrowheads="1"/>
          </p:cNvSpPr>
          <p:nvPr>
            <p:ph idx="1"/>
          </p:nvPr>
        </p:nvSpPr>
        <p:spPr/>
        <p:txBody>
          <a:bodyPr/>
          <a:lstStyle/>
          <a:p>
            <a:pPr marL="347663" eaLnBrk="1" hangingPunct="1">
              <a:lnSpc>
                <a:spcPct val="120000"/>
              </a:lnSpc>
              <a:spcAft>
                <a:spcPts val="1438"/>
              </a:spcAft>
              <a:buClr>
                <a:srgbClr val="C11942"/>
              </a:buClr>
              <a:buFont typeface="Times" charset="0"/>
              <a:buChar char="●"/>
            </a:pPr>
            <a:r>
              <a:rPr lang="en-US" altLang="en-US" b="1">
                <a:ea typeface="ＭＳ Ｐゴシック" charset="-128"/>
              </a:rPr>
              <a:t>Importance of Trauma Care</a:t>
            </a:r>
          </a:p>
          <a:p>
            <a:pPr marL="347663" eaLnBrk="1" hangingPunct="1">
              <a:lnSpc>
                <a:spcPct val="120000"/>
              </a:lnSpc>
              <a:spcAft>
                <a:spcPts val="1438"/>
              </a:spcAft>
              <a:buClr>
                <a:srgbClr val="C11942"/>
              </a:buClr>
              <a:buFont typeface="Times" charset="0"/>
              <a:buChar char="●"/>
            </a:pPr>
            <a:r>
              <a:rPr lang="en-US" altLang="en-US" b="1">
                <a:ea typeface="ＭＳ Ｐゴシック" charset="-128"/>
              </a:rPr>
              <a:t>Principles of primary and secondary assessments</a:t>
            </a:r>
          </a:p>
          <a:p>
            <a:pPr marL="347663" eaLnBrk="1" hangingPunct="1">
              <a:lnSpc>
                <a:spcPct val="120000"/>
              </a:lnSpc>
              <a:spcAft>
                <a:spcPts val="1438"/>
              </a:spcAft>
              <a:buClr>
                <a:srgbClr val="C11942"/>
              </a:buClr>
              <a:buFont typeface="Times" charset="0"/>
              <a:buChar char="●"/>
            </a:pPr>
            <a:r>
              <a:rPr lang="en-US" altLang="en-US" b="1">
                <a:ea typeface="ＭＳ Ｐゴシック" charset="-128"/>
              </a:rPr>
              <a:t>Establish management priorities within the Primary Survey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chemeClr val="bg1"/>
                </a:solidFill>
              </a:rPr>
              <a:t>Primary Survey</a:t>
            </a:r>
            <a:endParaRPr lang="en-US" sz="5400" dirty="0">
              <a:solidFill>
                <a:schemeClr val="bg1"/>
              </a:solidFill>
            </a:endParaRPr>
          </a:p>
        </p:txBody>
      </p:sp>
      <p:grpSp>
        <p:nvGrpSpPr>
          <p:cNvPr id="49155" name="Group 43"/>
          <p:cNvGrpSpPr>
            <a:grpSpLocks/>
          </p:cNvGrpSpPr>
          <p:nvPr/>
        </p:nvGrpSpPr>
        <p:grpSpPr bwMode="auto">
          <a:xfrm>
            <a:off x="1979613" y="1773238"/>
            <a:ext cx="5543550" cy="4464050"/>
            <a:chOff x="1066" y="1117"/>
            <a:chExt cx="3492" cy="2812"/>
          </a:xfrm>
        </p:grpSpPr>
        <p:sp>
          <p:nvSpPr>
            <p:cNvPr id="49156" name="AutoShape 42"/>
            <p:cNvSpPr>
              <a:spLocks noChangeArrowheads="1"/>
            </p:cNvSpPr>
            <p:nvPr/>
          </p:nvSpPr>
          <p:spPr bwMode="auto">
            <a:xfrm>
              <a:off x="1066" y="1117"/>
              <a:ext cx="3492" cy="28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59 w 21600"/>
                <a:gd name="T13" fmla="*/ 8642 h 21600"/>
                <a:gd name="T14" fmla="*/ 19441 w 21600"/>
                <a:gd name="T15" fmla="*/ 12958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accent2"/>
            </a:solidFill>
            <a:ln w="28575">
              <a:solidFill>
                <a:schemeClr val="bg2"/>
              </a:solidFill>
              <a:miter lim="800000"/>
              <a:headEnd/>
              <a:tailEnd/>
            </a:ln>
          </p:spPr>
          <p:txBody>
            <a:bodyPr wrap="none" anchor="ctr"/>
            <a:lstStyle/>
            <a:p>
              <a:endParaRPr lang="en-US"/>
            </a:p>
          </p:txBody>
        </p:sp>
        <p:sp>
          <p:nvSpPr>
            <p:cNvPr id="49157" name="Text Box 15"/>
            <p:cNvSpPr txBox="1">
              <a:spLocks noChangeArrowheads="1"/>
            </p:cNvSpPr>
            <p:nvPr/>
          </p:nvSpPr>
          <p:spPr bwMode="auto">
            <a:xfrm>
              <a:off x="1791" y="2251"/>
              <a:ext cx="208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buClrTx/>
                <a:buSzTx/>
                <a:buFontTx/>
                <a:buNone/>
              </a:pPr>
              <a:r>
                <a:rPr lang="en-US" altLang="en-US" sz="2400" b="1">
                  <a:latin typeface="Helvetica Neue" charset="0"/>
                </a:rPr>
                <a:t>The  priorities are the </a:t>
              </a:r>
            </a:p>
            <a:p>
              <a:pPr eaLnBrk="1" hangingPunct="1">
                <a:buClrTx/>
                <a:buSzTx/>
                <a:buFontTx/>
                <a:buNone/>
              </a:pPr>
              <a:r>
                <a:rPr lang="en-US" altLang="en-US" sz="2400" b="1">
                  <a:latin typeface="Helvetica Neue" charset="0"/>
                </a:rPr>
                <a:t>same for </a:t>
              </a:r>
              <a:r>
                <a:rPr lang="en-US" altLang="en-US" sz="2400" b="1" i="1">
                  <a:latin typeface="Helvetica Neue" charset="0"/>
                </a:rPr>
                <a:t>all</a:t>
              </a:r>
              <a:r>
                <a:rPr lang="en-US" altLang="en-US" sz="2400" b="1">
                  <a:latin typeface="Helvetica Neue" charset="0"/>
                </a:rPr>
                <a:t> patients.</a:t>
              </a:r>
              <a:endParaRPr lang="en-US" altLang="en-US" sz="2400">
                <a:latin typeface="Helvetica Neue" charset="0"/>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304800"/>
            <a:ext cx="7772400" cy="1143000"/>
          </a:xfrm>
        </p:spPr>
        <p:txBody>
          <a:bodyPr/>
          <a:lstStyle/>
          <a:p>
            <a:pPr eaLnBrk="1" hangingPunct="1">
              <a:defRPr/>
            </a:pPr>
            <a:r>
              <a:rPr lang="en-US" sz="5400" dirty="0" smtClean="0">
                <a:solidFill>
                  <a:srgbClr val="FFFFFF"/>
                </a:solidFill>
              </a:rPr>
              <a:t>Special Considerations</a:t>
            </a:r>
            <a:endParaRPr lang="en-US" sz="5400" dirty="0">
              <a:solidFill>
                <a:srgbClr val="FFFFFF"/>
              </a:solidFill>
            </a:endParaRPr>
          </a:p>
        </p:txBody>
      </p:sp>
      <p:sp>
        <p:nvSpPr>
          <p:cNvPr id="51203" name="Rectangle 3"/>
          <p:cNvSpPr>
            <a:spLocks noGrp="1" noChangeArrowheads="1"/>
          </p:cNvSpPr>
          <p:nvPr>
            <p:ph type="body" sz="half" idx="1"/>
          </p:nvPr>
        </p:nvSpPr>
        <p:spPr>
          <a:xfrm>
            <a:off x="457200" y="1981200"/>
            <a:ext cx="4343400" cy="4114800"/>
          </a:xfrm>
        </p:spPr>
        <p:txBody>
          <a:bodyPr anchor="ctr"/>
          <a:lstStyle/>
          <a:p>
            <a:pPr eaLnBrk="1" hangingPunct="1">
              <a:spcBef>
                <a:spcPct val="25000"/>
              </a:spcBef>
              <a:spcAft>
                <a:spcPts val="1325"/>
              </a:spcAft>
              <a:buClr>
                <a:srgbClr val="C11942"/>
              </a:buClr>
              <a:buFont typeface="Times" charset="0"/>
              <a:buChar char="●"/>
            </a:pPr>
            <a:r>
              <a:rPr lang="en-US" altLang="en-US" sz="2800" b="1">
                <a:solidFill>
                  <a:srgbClr val="000000"/>
                </a:solidFill>
                <a:latin typeface="Helvetica Neue" charset="0"/>
                <a:ea typeface="ＭＳ Ｐゴシック" charset="-128"/>
              </a:rPr>
              <a:t>Trauma in the elderly</a:t>
            </a:r>
          </a:p>
          <a:p>
            <a:pPr eaLnBrk="1" hangingPunct="1">
              <a:spcBef>
                <a:spcPct val="25000"/>
              </a:spcBef>
              <a:spcAft>
                <a:spcPts val="1325"/>
              </a:spcAft>
              <a:buClr>
                <a:srgbClr val="C11942"/>
              </a:buClr>
              <a:buFont typeface="Times" charset="0"/>
              <a:buChar char="●"/>
            </a:pPr>
            <a:r>
              <a:rPr lang="en-US" altLang="en-US" sz="2800" b="1">
                <a:solidFill>
                  <a:srgbClr val="000000"/>
                </a:solidFill>
                <a:latin typeface="Helvetica Neue" charset="0"/>
                <a:ea typeface="ＭＳ Ｐゴシック" charset="-128"/>
              </a:rPr>
              <a:t>Pediatric trauma</a:t>
            </a:r>
          </a:p>
          <a:p>
            <a:pPr eaLnBrk="1" hangingPunct="1">
              <a:spcBef>
                <a:spcPct val="25000"/>
              </a:spcBef>
              <a:spcAft>
                <a:spcPts val="1325"/>
              </a:spcAft>
              <a:buClr>
                <a:srgbClr val="C11942"/>
              </a:buClr>
              <a:buFont typeface="Times" charset="0"/>
              <a:buChar char="●"/>
            </a:pPr>
            <a:r>
              <a:rPr lang="en-US" altLang="en-US" sz="2800" b="1">
                <a:latin typeface="Helvetica Neue" charset="0"/>
                <a:ea typeface="ＭＳ Ｐゴシック" charset="-128"/>
              </a:rPr>
              <a:t>Trauma in pregnancy</a:t>
            </a:r>
            <a:endParaRPr lang="en-US" altLang="en-US" sz="2800" b="1">
              <a:ea typeface="ＭＳ Ｐゴシック" charset="-128"/>
            </a:endParaRPr>
          </a:p>
        </p:txBody>
      </p:sp>
      <p:pic>
        <p:nvPicPr>
          <p:cNvPr id="51204" name="Picture 16" descr="ATLS  290 TraumaPreg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l="-14059" r="-14059"/>
          <a:stretch>
            <a:fillRect/>
          </a:stretch>
        </p:blipFill>
        <p:spPr/>
      </p:pic>
      <p:pic>
        <p:nvPicPr>
          <p:cNvPr id="51205" name="Picture 18" descr="Unfigure 11-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l="-18404" r="-18404"/>
          <a:stretch>
            <a:fillRect/>
          </a:stretch>
        </p:blip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chemeClr val="bg1"/>
                </a:solidFill>
              </a:rPr>
              <a:t>Primary Survey</a:t>
            </a:r>
            <a:endParaRPr lang="en-US" sz="5400" dirty="0">
              <a:solidFill>
                <a:schemeClr val="bg1"/>
              </a:solidFill>
            </a:endParaRPr>
          </a:p>
        </p:txBody>
      </p:sp>
      <p:sp>
        <p:nvSpPr>
          <p:cNvPr id="53251" name="Rectangle 13"/>
          <p:cNvSpPr>
            <a:spLocks noChangeArrowheads="1"/>
          </p:cNvSpPr>
          <p:nvPr/>
        </p:nvSpPr>
        <p:spPr bwMode="auto">
          <a:xfrm>
            <a:off x="827088" y="2636838"/>
            <a:ext cx="6869112"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0000"/>
              </a:spcBef>
              <a:buClr>
                <a:srgbClr val="C11942"/>
              </a:buClr>
              <a:buSzPct val="150000"/>
              <a:buFont typeface="Times" charset="0"/>
              <a:buNone/>
            </a:pPr>
            <a:r>
              <a:rPr lang="en-US" altLang="en-US" sz="2400" b="1" i="1">
                <a:latin typeface="Helvetica Neue" charset="0"/>
              </a:rPr>
              <a:t>Establish patent airway and protect c-spine</a:t>
            </a:r>
            <a:endParaRPr lang="en-US" altLang="en-US" sz="2800" i="1">
              <a:latin typeface="Helvetica Neue" charset="0"/>
            </a:endParaRPr>
          </a:p>
        </p:txBody>
      </p:sp>
      <p:sp>
        <p:nvSpPr>
          <p:cNvPr id="53252" name="Text Box 36"/>
          <p:cNvSpPr txBox="1">
            <a:spLocks noChangeArrowheads="1"/>
          </p:cNvSpPr>
          <p:nvPr/>
        </p:nvSpPr>
        <p:spPr bwMode="auto">
          <a:xfrm>
            <a:off x="4716463" y="3789363"/>
            <a:ext cx="4110037" cy="2357437"/>
          </a:xfrm>
          <a:prstGeom prst="rect">
            <a:avLst/>
          </a:prstGeom>
          <a:solidFill>
            <a:srgbClr val="CEFDFF"/>
          </a:solidFill>
          <a:ln w="28575">
            <a:solidFill>
              <a:schemeClr val="bg2"/>
            </a:solidFill>
            <a:miter lim="800000"/>
            <a:headEnd type="none" w="sm" len="sm"/>
            <a:tailEnd type="none" w="sm" len="sm"/>
          </a:ln>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lgn="ctr" eaLnBrk="1" hangingPunct="1">
              <a:buClrTx/>
              <a:buSzTx/>
              <a:buFontTx/>
              <a:buNone/>
            </a:pPr>
            <a:r>
              <a:rPr lang="en-US" altLang="en-US" sz="800" b="1">
                <a:solidFill>
                  <a:schemeClr val="bg2"/>
                </a:solidFill>
                <a:latin typeface="Helvetica Neue" charset="0"/>
              </a:rPr>
              <a:t> </a:t>
            </a:r>
          </a:p>
          <a:p>
            <a:pPr algn="ctr" eaLnBrk="1" hangingPunct="1">
              <a:buClrTx/>
              <a:buSzTx/>
              <a:buFontTx/>
              <a:buNone/>
            </a:pPr>
            <a:r>
              <a:rPr lang="en-US" altLang="en-US" sz="2400" b="1">
                <a:solidFill>
                  <a:srgbClr val="BC1D43"/>
                </a:solidFill>
                <a:latin typeface="Helvetica Neue" charset="0"/>
              </a:rPr>
              <a:t>Occult airway injury</a:t>
            </a:r>
          </a:p>
          <a:p>
            <a:pPr algn="ctr" eaLnBrk="1" hangingPunct="1">
              <a:buClrTx/>
              <a:buSzTx/>
              <a:buFontTx/>
              <a:buNone/>
            </a:pPr>
            <a:endParaRPr lang="en-US" altLang="en-US" sz="800" b="1">
              <a:solidFill>
                <a:srgbClr val="BC1D43"/>
              </a:solidFill>
              <a:latin typeface="Helvetica Neue" charset="0"/>
            </a:endParaRPr>
          </a:p>
          <a:p>
            <a:pPr algn="ctr" eaLnBrk="1" hangingPunct="1">
              <a:buClrTx/>
              <a:buSzTx/>
              <a:buFontTx/>
              <a:buNone/>
            </a:pPr>
            <a:r>
              <a:rPr lang="en-US" altLang="en-US" sz="2400" b="1">
                <a:solidFill>
                  <a:srgbClr val="BC1D43"/>
                </a:solidFill>
                <a:latin typeface="Helvetica Neue" charset="0"/>
              </a:rPr>
              <a:t>Progressive loss of airway</a:t>
            </a:r>
          </a:p>
          <a:p>
            <a:pPr algn="ctr" eaLnBrk="1" hangingPunct="1">
              <a:buClrTx/>
              <a:buSzTx/>
              <a:buFontTx/>
              <a:buNone/>
            </a:pPr>
            <a:endParaRPr lang="en-US" altLang="en-US" sz="800" b="1">
              <a:solidFill>
                <a:srgbClr val="BC1D43"/>
              </a:solidFill>
              <a:latin typeface="Helvetica Neue" charset="0"/>
            </a:endParaRPr>
          </a:p>
          <a:p>
            <a:pPr algn="ctr">
              <a:buClrTx/>
              <a:buSzPct val="65000"/>
              <a:buFont typeface="Monotype Sorts" charset="2"/>
              <a:buNone/>
            </a:pPr>
            <a:r>
              <a:rPr lang="en-US" altLang="en-US" sz="2400" b="1">
                <a:solidFill>
                  <a:srgbClr val="BC1D43"/>
                </a:solidFill>
                <a:latin typeface="Helvetica Neue" charset="0"/>
              </a:rPr>
              <a:t>Equipment failure</a:t>
            </a:r>
          </a:p>
          <a:p>
            <a:pPr algn="ctr">
              <a:buClrTx/>
              <a:buSzPct val="65000"/>
              <a:buFont typeface="Monotype Sorts" charset="2"/>
              <a:buNone/>
            </a:pPr>
            <a:endParaRPr lang="en-US" altLang="en-US" sz="800" b="1">
              <a:solidFill>
                <a:srgbClr val="BC1D43"/>
              </a:solidFill>
              <a:latin typeface="Helvetica Neue" charset="0"/>
            </a:endParaRPr>
          </a:p>
          <a:p>
            <a:pPr algn="ctr" eaLnBrk="1" hangingPunct="1">
              <a:lnSpc>
                <a:spcPct val="90000"/>
              </a:lnSpc>
              <a:spcBef>
                <a:spcPct val="25000"/>
              </a:spcBef>
              <a:spcAft>
                <a:spcPct val="25000"/>
              </a:spcAft>
              <a:buClr>
                <a:srgbClr val="C11942"/>
              </a:buClr>
              <a:buSzPct val="150000"/>
              <a:buFontTx/>
              <a:buNone/>
            </a:pPr>
            <a:r>
              <a:rPr lang="en-US" altLang="en-US" sz="2400" b="1">
                <a:solidFill>
                  <a:srgbClr val="BC1D43"/>
                </a:solidFill>
                <a:latin typeface="Helvetica Neue" charset="0"/>
              </a:rPr>
              <a:t>Inability to intubate</a:t>
            </a:r>
          </a:p>
          <a:p>
            <a:pPr algn="ctr" eaLnBrk="1" hangingPunct="1">
              <a:lnSpc>
                <a:spcPct val="90000"/>
              </a:lnSpc>
              <a:spcBef>
                <a:spcPct val="25000"/>
              </a:spcBef>
              <a:spcAft>
                <a:spcPct val="25000"/>
              </a:spcAft>
              <a:buClr>
                <a:srgbClr val="C11942"/>
              </a:buClr>
              <a:buSzPct val="150000"/>
              <a:buFontTx/>
              <a:buNone/>
            </a:pPr>
            <a:endParaRPr lang="en-US" altLang="en-US" sz="800" b="1">
              <a:solidFill>
                <a:srgbClr val="BC1D43"/>
              </a:solidFill>
              <a:latin typeface="HelveticaNeue BoldExt" charset="0"/>
            </a:endParaRPr>
          </a:p>
        </p:txBody>
      </p:sp>
      <p:grpSp>
        <p:nvGrpSpPr>
          <p:cNvPr id="53253" name="Group 37"/>
          <p:cNvGrpSpPr>
            <a:grpSpLocks/>
          </p:cNvGrpSpPr>
          <p:nvPr/>
        </p:nvGrpSpPr>
        <p:grpSpPr bwMode="auto">
          <a:xfrm>
            <a:off x="4140200" y="3141663"/>
            <a:ext cx="1143000" cy="1219200"/>
            <a:chOff x="3092" y="2112"/>
            <a:chExt cx="720" cy="768"/>
          </a:xfrm>
        </p:grpSpPr>
        <p:grpSp>
          <p:nvGrpSpPr>
            <p:cNvPr id="53255" name="Group 38"/>
            <p:cNvGrpSpPr>
              <a:grpSpLocks/>
            </p:cNvGrpSpPr>
            <p:nvPr/>
          </p:nvGrpSpPr>
          <p:grpSpPr bwMode="auto">
            <a:xfrm>
              <a:off x="3092" y="2112"/>
              <a:ext cx="720" cy="768"/>
              <a:chOff x="1008" y="2400"/>
              <a:chExt cx="1248" cy="1248"/>
            </a:xfrm>
          </p:grpSpPr>
          <p:sp>
            <p:nvSpPr>
              <p:cNvPr id="53257" name="Freeform 39"/>
              <p:cNvSpPr>
                <a:spLocks/>
              </p:cNvSpPr>
              <p:nvPr/>
            </p:nvSpPr>
            <p:spPr bwMode="auto">
              <a:xfrm>
                <a:off x="1008" y="2400"/>
                <a:ext cx="1248" cy="1248"/>
              </a:xfrm>
              <a:custGeom>
                <a:avLst/>
                <a:gdLst>
                  <a:gd name="T0" fmla="*/ 10 w 2496"/>
                  <a:gd name="T1" fmla="*/ 5 h 2496"/>
                  <a:gd name="T2" fmla="*/ 5 w 2496"/>
                  <a:gd name="T3" fmla="*/ 1 h 2496"/>
                  <a:gd name="T4" fmla="*/ 5 w 2496"/>
                  <a:gd name="T5" fmla="*/ 0 h 2496"/>
                  <a:gd name="T6" fmla="*/ 5 w 2496"/>
                  <a:gd name="T7" fmla="*/ 1 h 2496"/>
                  <a:gd name="T8" fmla="*/ 1 w 2496"/>
                  <a:gd name="T9" fmla="*/ 5 h 2496"/>
                  <a:gd name="T10" fmla="*/ 0 w 2496"/>
                  <a:gd name="T11" fmla="*/ 5 h 2496"/>
                  <a:gd name="T12" fmla="*/ 1 w 2496"/>
                  <a:gd name="T13" fmla="*/ 5 h 2496"/>
                  <a:gd name="T14" fmla="*/ 5 w 2496"/>
                  <a:gd name="T15" fmla="*/ 10 h 2496"/>
                  <a:gd name="T16" fmla="*/ 5 w 2496"/>
                  <a:gd name="T17" fmla="*/ 10 h 2496"/>
                  <a:gd name="T18" fmla="*/ 5 w 2496"/>
                  <a:gd name="T19" fmla="*/ 10 h 2496"/>
                  <a:gd name="T20" fmla="*/ 10 w 2496"/>
                  <a:gd name="T21" fmla="*/ 5 h 2496"/>
                  <a:gd name="T22" fmla="*/ 10 w 2496"/>
                  <a:gd name="T23" fmla="*/ 5 h 2496"/>
                  <a:gd name="T24" fmla="*/ 10 w 2496"/>
                  <a:gd name="T25" fmla="*/ 5 h 24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6"/>
                  <a:gd name="T40" fmla="*/ 0 h 2496"/>
                  <a:gd name="T41" fmla="*/ 2496 w 2496"/>
                  <a:gd name="T42" fmla="*/ 2496 h 24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6" h="2496">
                    <a:moveTo>
                      <a:pt x="2487" y="1240"/>
                    </a:moveTo>
                    <a:lnTo>
                      <a:pt x="1257" y="8"/>
                    </a:lnTo>
                    <a:lnTo>
                      <a:pt x="1248" y="0"/>
                    </a:lnTo>
                    <a:lnTo>
                      <a:pt x="1240" y="8"/>
                    </a:lnTo>
                    <a:lnTo>
                      <a:pt x="8" y="1240"/>
                    </a:lnTo>
                    <a:lnTo>
                      <a:pt x="0" y="1248"/>
                    </a:lnTo>
                    <a:lnTo>
                      <a:pt x="8" y="1257"/>
                    </a:lnTo>
                    <a:lnTo>
                      <a:pt x="1240" y="2487"/>
                    </a:lnTo>
                    <a:lnTo>
                      <a:pt x="1248" y="2496"/>
                    </a:lnTo>
                    <a:lnTo>
                      <a:pt x="1257" y="2487"/>
                    </a:lnTo>
                    <a:lnTo>
                      <a:pt x="2487" y="1257"/>
                    </a:lnTo>
                    <a:lnTo>
                      <a:pt x="2496" y="1248"/>
                    </a:lnTo>
                    <a:lnTo>
                      <a:pt x="2487" y="12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8" name="Freeform 40"/>
              <p:cNvSpPr>
                <a:spLocks/>
              </p:cNvSpPr>
              <p:nvPr/>
            </p:nvSpPr>
            <p:spPr bwMode="auto">
              <a:xfrm>
                <a:off x="1025" y="2417"/>
                <a:ext cx="1214" cy="1214"/>
              </a:xfrm>
              <a:custGeom>
                <a:avLst/>
                <a:gdLst>
                  <a:gd name="T0" fmla="*/ 0 w 2428"/>
                  <a:gd name="T1" fmla="*/ 5 h 2428"/>
                  <a:gd name="T2" fmla="*/ 5 w 2428"/>
                  <a:gd name="T3" fmla="*/ 0 h 2428"/>
                  <a:gd name="T4" fmla="*/ 10 w 2428"/>
                  <a:gd name="T5" fmla="*/ 5 h 2428"/>
                  <a:gd name="T6" fmla="*/ 5 w 2428"/>
                  <a:gd name="T7" fmla="*/ 10 h 2428"/>
                  <a:gd name="T8" fmla="*/ 0 w 2428"/>
                  <a:gd name="T9" fmla="*/ 5 h 2428"/>
                  <a:gd name="T10" fmla="*/ 0 60000 65536"/>
                  <a:gd name="T11" fmla="*/ 0 60000 65536"/>
                  <a:gd name="T12" fmla="*/ 0 60000 65536"/>
                  <a:gd name="T13" fmla="*/ 0 60000 65536"/>
                  <a:gd name="T14" fmla="*/ 0 60000 65536"/>
                  <a:gd name="T15" fmla="*/ 0 w 2428"/>
                  <a:gd name="T16" fmla="*/ 0 h 2428"/>
                  <a:gd name="T17" fmla="*/ 2428 w 2428"/>
                  <a:gd name="T18" fmla="*/ 2428 h 2428"/>
                </a:gdLst>
                <a:ahLst/>
                <a:cxnLst>
                  <a:cxn ang="T10">
                    <a:pos x="T0" y="T1"/>
                  </a:cxn>
                  <a:cxn ang="T11">
                    <a:pos x="T2" y="T3"/>
                  </a:cxn>
                  <a:cxn ang="T12">
                    <a:pos x="T4" y="T5"/>
                  </a:cxn>
                  <a:cxn ang="T13">
                    <a:pos x="T6" y="T7"/>
                  </a:cxn>
                  <a:cxn ang="T14">
                    <a:pos x="T8" y="T9"/>
                  </a:cxn>
                </a:cxnLst>
                <a:rect l="T15" t="T16" r="T17" b="T18"/>
                <a:pathLst>
                  <a:path w="2428" h="2428">
                    <a:moveTo>
                      <a:pt x="0" y="1215"/>
                    </a:moveTo>
                    <a:lnTo>
                      <a:pt x="1215" y="0"/>
                    </a:lnTo>
                    <a:lnTo>
                      <a:pt x="2428" y="1215"/>
                    </a:lnTo>
                    <a:lnTo>
                      <a:pt x="1215" y="2428"/>
                    </a:lnTo>
                    <a:lnTo>
                      <a:pt x="0" y="1215"/>
                    </a:lnTo>
                    <a:close/>
                  </a:path>
                </a:pathLst>
              </a:custGeom>
              <a:solidFill>
                <a:srgbClr val="FF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9" name="Freeform 41"/>
              <p:cNvSpPr>
                <a:spLocks/>
              </p:cNvSpPr>
              <p:nvPr/>
            </p:nvSpPr>
            <p:spPr bwMode="auto">
              <a:xfrm>
                <a:off x="1067" y="2459"/>
                <a:ext cx="1130" cy="1130"/>
              </a:xfrm>
              <a:custGeom>
                <a:avLst/>
                <a:gdLst>
                  <a:gd name="T0" fmla="*/ 9 w 2259"/>
                  <a:gd name="T1" fmla="*/ 5 h 2259"/>
                  <a:gd name="T2" fmla="*/ 5 w 2259"/>
                  <a:gd name="T3" fmla="*/ 0 h 2259"/>
                  <a:gd name="T4" fmla="*/ 0 w 2259"/>
                  <a:gd name="T5" fmla="*/ 5 h 2259"/>
                  <a:gd name="T6" fmla="*/ 5 w 2259"/>
                  <a:gd name="T7" fmla="*/ 9 h 2259"/>
                  <a:gd name="T8" fmla="*/ 9 w 2259"/>
                  <a:gd name="T9" fmla="*/ 5 h 2259"/>
                  <a:gd name="T10" fmla="*/ 0 60000 65536"/>
                  <a:gd name="T11" fmla="*/ 0 60000 65536"/>
                  <a:gd name="T12" fmla="*/ 0 60000 65536"/>
                  <a:gd name="T13" fmla="*/ 0 60000 65536"/>
                  <a:gd name="T14" fmla="*/ 0 60000 65536"/>
                  <a:gd name="T15" fmla="*/ 0 w 2259"/>
                  <a:gd name="T16" fmla="*/ 0 h 2259"/>
                  <a:gd name="T17" fmla="*/ 2259 w 2259"/>
                  <a:gd name="T18" fmla="*/ 2259 h 2259"/>
                </a:gdLst>
                <a:ahLst/>
                <a:cxnLst>
                  <a:cxn ang="T10">
                    <a:pos x="T0" y="T1"/>
                  </a:cxn>
                  <a:cxn ang="T11">
                    <a:pos x="T2" y="T3"/>
                  </a:cxn>
                  <a:cxn ang="T12">
                    <a:pos x="T4" y="T5"/>
                  </a:cxn>
                  <a:cxn ang="T13">
                    <a:pos x="T6" y="T7"/>
                  </a:cxn>
                  <a:cxn ang="T14">
                    <a:pos x="T8" y="T9"/>
                  </a:cxn>
                </a:cxnLst>
                <a:rect l="T15" t="T16" r="T17" b="T18"/>
                <a:pathLst>
                  <a:path w="2259" h="2259">
                    <a:moveTo>
                      <a:pt x="2259" y="1130"/>
                    </a:moveTo>
                    <a:lnTo>
                      <a:pt x="1130" y="0"/>
                    </a:lnTo>
                    <a:lnTo>
                      <a:pt x="0" y="1130"/>
                    </a:lnTo>
                    <a:lnTo>
                      <a:pt x="1130" y="2259"/>
                    </a:lnTo>
                    <a:lnTo>
                      <a:pt x="2259" y="1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0" name="Freeform 42"/>
              <p:cNvSpPr>
                <a:spLocks/>
              </p:cNvSpPr>
              <p:nvPr/>
            </p:nvSpPr>
            <p:spPr bwMode="auto">
              <a:xfrm>
                <a:off x="1130" y="2522"/>
                <a:ext cx="1004" cy="1003"/>
              </a:xfrm>
              <a:custGeom>
                <a:avLst/>
                <a:gdLst>
                  <a:gd name="T0" fmla="*/ 8 w 2008"/>
                  <a:gd name="T1" fmla="*/ 4 h 2007"/>
                  <a:gd name="T2" fmla="*/ 8 w 2008"/>
                  <a:gd name="T3" fmla="*/ 4 h 2007"/>
                  <a:gd name="T4" fmla="*/ 8 w 2008"/>
                  <a:gd name="T5" fmla="*/ 4 h 2007"/>
                  <a:gd name="T6" fmla="*/ 8 w 2008"/>
                  <a:gd name="T7" fmla="*/ 4 h 2007"/>
                  <a:gd name="T8" fmla="*/ 8 w 2008"/>
                  <a:gd name="T9" fmla="*/ 3 h 2007"/>
                  <a:gd name="T10" fmla="*/ 8 w 2008"/>
                  <a:gd name="T11" fmla="*/ 3 h 2007"/>
                  <a:gd name="T12" fmla="*/ 8 w 2008"/>
                  <a:gd name="T13" fmla="*/ 3 h 2007"/>
                  <a:gd name="T14" fmla="*/ 8 w 2008"/>
                  <a:gd name="T15" fmla="*/ 3 h 2007"/>
                  <a:gd name="T16" fmla="*/ 8 w 2008"/>
                  <a:gd name="T17" fmla="*/ 3 h 2007"/>
                  <a:gd name="T18" fmla="*/ 5 w 2008"/>
                  <a:gd name="T19" fmla="*/ 0 h 2007"/>
                  <a:gd name="T20" fmla="*/ 5 w 2008"/>
                  <a:gd name="T21" fmla="*/ 0 h 2007"/>
                  <a:gd name="T22" fmla="*/ 5 w 2008"/>
                  <a:gd name="T23" fmla="*/ 0 h 2007"/>
                  <a:gd name="T24" fmla="*/ 5 w 2008"/>
                  <a:gd name="T25" fmla="*/ 0 h 2007"/>
                  <a:gd name="T26" fmla="*/ 5 w 2008"/>
                  <a:gd name="T27" fmla="*/ 0 h 2007"/>
                  <a:gd name="T28" fmla="*/ 5 w 2008"/>
                  <a:gd name="T29" fmla="*/ 0 h 2007"/>
                  <a:gd name="T30" fmla="*/ 5 w 2008"/>
                  <a:gd name="T31" fmla="*/ 0 h 2007"/>
                  <a:gd name="T32" fmla="*/ 4 w 2008"/>
                  <a:gd name="T33" fmla="*/ 0 h 2007"/>
                  <a:gd name="T34" fmla="*/ 4 w 2008"/>
                  <a:gd name="T35" fmla="*/ 0 h 2007"/>
                  <a:gd name="T36" fmla="*/ 4 w 2008"/>
                  <a:gd name="T37" fmla="*/ 0 h 2007"/>
                  <a:gd name="T38" fmla="*/ 4 w 2008"/>
                  <a:gd name="T39" fmla="*/ 0 h 2007"/>
                  <a:gd name="T40" fmla="*/ 4 w 2008"/>
                  <a:gd name="T41" fmla="*/ 0 h 2007"/>
                  <a:gd name="T42" fmla="*/ 4 w 2008"/>
                  <a:gd name="T43" fmla="*/ 0 h 2007"/>
                  <a:gd name="T44" fmla="*/ 4 w 2008"/>
                  <a:gd name="T45" fmla="*/ 0 h 2007"/>
                  <a:gd name="T46" fmla="*/ 4 w 2008"/>
                  <a:gd name="T47" fmla="*/ 0 h 2007"/>
                  <a:gd name="T48" fmla="*/ 4 w 2008"/>
                  <a:gd name="T49" fmla="*/ 0 h 2007"/>
                  <a:gd name="T50" fmla="*/ 4 w 2008"/>
                  <a:gd name="T51" fmla="*/ 0 h 2007"/>
                  <a:gd name="T52" fmla="*/ 1 w 2008"/>
                  <a:gd name="T53" fmla="*/ 3 h 2007"/>
                  <a:gd name="T54" fmla="*/ 1 w 2008"/>
                  <a:gd name="T55" fmla="*/ 3 h 2007"/>
                  <a:gd name="T56" fmla="*/ 1 w 2008"/>
                  <a:gd name="T57" fmla="*/ 3 h 2007"/>
                  <a:gd name="T58" fmla="*/ 1 w 2008"/>
                  <a:gd name="T59" fmla="*/ 3 h 2007"/>
                  <a:gd name="T60" fmla="*/ 0 w 2008"/>
                  <a:gd name="T61" fmla="*/ 3 h 2007"/>
                  <a:gd name="T62" fmla="*/ 1 w 2008"/>
                  <a:gd name="T63" fmla="*/ 4 h 2007"/>
                  <a:gd name="T64" fmla="*/ 1 w 2008"/>
                  <a:gd name="T65" fmla="*/ 4 h 2007"/>
                  <a:gd name="T66" fmla="*/ 1 w 2008"/>
                  <a:gd name="T67" fmla="*/ 4 h 2007"/>
                  <a:gd name="T68" fmla="*/ 1 w 2008"/>
                  <a:gd name="T69" fmla="*/ 4 h 2007"/>
                  <a:gd name="T70" fmla="*/ 4 w 2008"/>
                  <a:gd name="T71" fmla="*/ 7 h 2007"/>
                  <a:gd name="T72" fmla="*/ 4 w 2008"/>
                  <a:gd name="T73" fmla="*/ 7 h 2007"/>
                  <a:gd name="T74" fmla="*/ 4 w 2008"/>
                  <a:gd name="T75" fmla="*/ 7 h 2007"/>
                  <a:gd name="T76" fmla="*/ 4 w 2008"/>
                  <a:gd name="T77" fmla="*/ 7 h 2007"/>
                  <a:gd name="T78" fmla="*/ 4 w 2008"/>
                  <a:gd name="T79" fmla="*/ 7 h 2007"/>
                  <a:gd name="T80" fmla="*/ 4 w 2008"/>
                  <a:gd name="T81" fmla="*/ 7 h 2007"/>
                  <a:gd name="T82" fmla="*/ 4 w 2008"/>
                  <a:gd name="T83" fmla="*/ 7 h 2007"/>
                  <a:gd name="T84" fmla="*/ 4 w 2008"/>
                  <a:gd name="T85" fmla="*/ 7 h 2007"/>
                  <a:gd name="T86" fmla="*/ 4 w 2008"/>
                  <a:gd name="T87" fmla="*/ 7 h 2007"/>
                  <a:gd name="T88" fmla="*/ 4 w 2008"/>
                  <a:gd name="T89" fmla="*/ 7 h 2007"/>
                  <a:gd name="T90" fmla="*/ 5 w 2008"/>
                  <a:gd name="T91" fmla="*/ 7 h 2007"/>
                  <a:gd name="T92" fmla="*/ 5 w 2008"/>
                  <a:gd name="T93" fmla="*/ 7 h 2007"/>
                  <a:gd name="T94" fmla="*/ 5 w 2008"/>
                  <a:gd name="T95" fmla="*/ 7 h 2007"/>
                  <a:gd name="T96" fmla="*/ 5 w 2008"/>
                  <a:gd name="T97" fmla="*/ 7 h 2007"/>
                  <a:gd name="T98" fmla="*/ 5 w 2008"/>
                  <a:gd name="T99" fmla="*/ 7 h 2007"/>
                  <a:gd name="T100" fmla="*/ 5 w 2008"/>
                  <a:gd name="T101" fmla="*/ 7 h 2007"/>
                  <a:gd name="T102" fmla="*/ 5 w 2008"/>
                  <a:gd name="T103" fmla="*/ 7 h 2007"/>
                  <a:gd name="T104" fmla="*/ 8 w 2008"/>
                  <a:gd name="T105" fmla="*/ 4 h 20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8"/>
                  <a:gd name="T160" fmla="*/ 0 h 2007"/>
                  <a:gd name="T161" fmla="*/ 2008 w 2008"/>
                  <a:gd name="T162" fmla="*/ 2007 h 20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8" h="2007">
                    <a:moveTo>
                      <a:pt x="1958" y="1124"/>
                    </a:moveTo>
                    <a:lnTo>
                      <a:pt x="1980" y="1097"/>
                    </a:lnTo>
                    <a:lnTo>
                      <a:pt x="1995" y="1067"/>
                    </a:lnTo>
                    <a:lnTo>
                      <a:pt x="2004" y="1036"/>
                    </a:lnTo>
                    <a:lnTo>
                      <a:pt x="2008" y="1004"/>
                    </a:lnTo>
                    <a:lnTo>
                      <a:pt x="2004" y="972"/>
                    </a:lnTo>
                    <a:lnTo>
                      <a:pt x="1995" y="941"/>
                    </a:lnTo>
                    <a:lnTo>
                      <a:pt x="1980" y="911"/>
                    </a:lnTo>
                    <a:lnTo>
                      <a:pt x="1958" y="884"/>
                    </a:lnTo>
                    <a:lnTo>
                      <a:pt x="1125" y="50"/>
                    </a:lnTo>
                    <a:lnTo>
                      <a:pt x="1112" y="38"/>
                    </a:lnTo>
                    <a:lnTo>
                      <a:pt x="1098" y="28"/>
                    </a:lnTo>
                    <a:lnTo>
                      <a:pt x="1084" y="20"/>
                    </a:lnTo>
                    <a:lnTo>
                      <a:pt x="1069" y="13"/>
                    </a:lnTo>
                    <a:lnTo>
                      <a:pt x="1052" y="7"/>
                    </a:lnTo>
                    <a:lnTo>
                      <a:pt x="1036" y="4"/>
                    </a:lnTo>
                    <a:lnTo>
                      <a:pt x="1020" y="1"/>
                    </a:lnTo>
                    <a:lnTo>
                      <a:pt x="1004" y="0"/>
                    </a:lnTo>
                    <a:lnTo>
                      <a:pt x="988" y="1"/>
                    </a:lnTo>
                    <a:lnTo>
                      <a:pt x="972" y="4"/>
                    </a:lnTo>
                    <a:lnTo>
                      <a:pt x="956" y="7"/>
                    </a:lnTo>
                    <a:lnTo>
                      <a:pt x="941" y="13"/>
                    </a:lnTo>
                    <a:lnTo>
                      <a:pt x="924" y="20"/>
                    </a:lnTo>
                    <a:lnTo>
                      <a:pt x="911" y="28"/>
                    </a:lnTo>
                    <a:lnTo>
                      <a:pt x="897" y="38"/>
                    </a:lnTo>
                    <a:lnTo>
                      <a:pt x="884" y="50"/>
                    </a:lnTo>
                    <a:lnTo>
                      <a:pt x="50" y="884"/>
                    </a:lnTo>
                    <a:lnTo>
                      <a:pt x="28" y="911"/>
                    </a:lnTo>
                    <a:lnTo>
                      <a:pt x="13" y="941"/>
                    </a:lnTo>
                    <a:lnTo>
                      <a:pt x="4" y="972"/>
                    </a:lnTo>
                    <a:lnTo>
                      <a:pt x="0" y="1004"/>
                    </a:lnTo>
                    <a:lnTo>
                      <a:pt x="4" y="1036"/>
                    </a:lnTo>
                    <a:lnTo>
                      <a:pt x="13" y="1067"/>
                    </a:lnTo>
                    <a:lnTo>
                      <a:pt x="28" y="1097"/>
                    </a:lnTo>
                    <a:lnTo>
                      <a:pt x="50" y="1124"/>
                    </a:lnTo>
                    <a:lnTo>
                      <a:pt x="884" y="1957"/>
                    </a:lnTo>
                    <a:lnTo>
                      <a:pt x="897" y="1969"/>
                    </a:lnTo>
                    <a:lnTo>
                      <a:pt x="911" y="1979"/>
                    </a:lnTo>
                    <a:lnTo>
                      <a:pt x="924" y="1988"/>
                    </a:lnTo>
                    <a:lnTo>
                      <a:pt x="941" y="1995"/>
                    </a:lnTo>
                    <a:lnTo>
                      <a:pt x="956" y="2000"/>
                    </a:lnTo>
                    <a:lnTo>
                      <a:pt x="972" y="2004"/>
                    </a:lnTo>
                    <a:lnTo>
                      <a:pt x="988" y="2007"/>
                    </a:lnTo>
                    <a:lnTo>
                      <a:pt x="1004" y="2007"/>
                    </a:lnTo>
                    <a:lnTo>
                      <a:pt x="1020" y="2007"/>
                    </a:lnTo>
                    <a:lnTo>
                      <a:pt x="1036" y="2004"/>
                    </a:lnTo>
                    <a:lnTo>
                      <a:pt x="1052" y="2000"/>
                    </a:lnTo>
                    <a:lnTo>
                      <a:pt x="1069" y="1995"/>
                    </a:lnTo>
                    <a:lnTo>
                      <a:pt x="1084" y="1988"/>
                    </a:lnTo>
                    <a:lnTo>
                      <a:pt x="1098" y="1979"/>
                    </a:lnTo>
                    <a:lnTo>
                      <a:pt x="1112" y="1969"/>
                    </a:lnTo>
                    <a:lnTo>
                      <a:pt x="1125" y="1957"/>
                    </a:lnTo>
                    <a:lnTo>
                      <a:pt x="1958" y="1124"/>
                    </a:lnTo>
                    <a:close/>
                  </a:path>
                </a:pathLst>
              </a:custGeom>
              <a:solidFill>
                <a:srgbClr val="FF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1" name="Freeform 43"/>
              <p:cNvSpPr>
                <a:spLocks/>
              </p:cNvSpPr>
              <p:nvPr/>
            </p:nvSpPr>
            <p:spPr bwMode="auto">
              <a:xfrm>
                <a:off x="1794" y="2925"/>
                <a:ext cx="58" cy="95"/>
              </a:xfrm>
              <a:custGeom>
                <a:avLst/>
                <a:gdLst>
                  <a:gd name="T0" fmla="*/ 1 w 115"/>
                  <a:gd name="T1" fmla="*/ 1 h 189"/>
                  <a:gd name="T2" fmla="*/ 1 w 115"/>
                  <a:gd name="T3" fmla="*/ 1 h 189"/>
                  <a:gd name="T4" fmla="*/ 1 w 115"/>
                  <a:gd name="T5" fmla="*/ 1 h 189"/>
                  <a:gd name="T6" fmla="*/ 1 w 115"/>
                  <a:gd name="T7" fmla="*/ 1 h 189"/>
                  <a:gd name="T8" fmla="*/ 1 w 115"/>
                  <a:gd name="T9" fmla="*/ 1 h 189"/>
                  <a:gd name="T10" fmla="*/ 1 w 115"/>
                  <a:gd name="T11" fmla="*/ 1 h 189"/>
                  <a:gd name="T12" fmla="*/ 1 w 115"/>
                  <a:gd name="T13" fmla="*/ 1 h 189"/>
                  <a:gd name="T14" fmla="*/ 1 w 115"/>
                  <a:gd name="T15" fmla="*/ 1 h 189"/>
                  <a:gd name="T16" fmla="*/ 1 w 115"/>
                  <a:gd name="T17" fmla="*/ 1 h 189"/>
                  <a:gd name="T18" fmla="*/ 1 w 115"/>
                  <a:gd name="T19" fmla="*/ 1 h 189"/>
                  <a:gd name="T20" fmla="*/ 1 w 115"/>
                  <a:gd name="T21" fmla="*/ 1 h 189"/>
                  <a:gd name="T22" fmla="*/ 1 w 115"/>
                  <a:gd name="T23" fmla="*/ 1 h 189"/>
                  <a:gd name="T24" fmla="*/ 1 w 115"/>
                  <a:gd name="T25" fmla="*/ 1 h 189"/>
                  <a:gd name="T26" fmla="*/ 0 w 115"/>
                  <a:gd name="T27" fmla="*/ 1 h 189"/>
                  <a:gd name="T28" fmla="*/ 0 w 115"/>
                  <a:gd name="T29" fmla="*/ 0 h 189"/>
                  <a:gd name="T30" fmla="*/ 1 w 115"/>
                  <a:gd name="T31" fmla="*/ 0 h 189"/>
                  <a:gd name="T32" fmla="*/ 1 w 115"/>
                  <a:gd name="T33" fmla="*/ 1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89"/>
                  <a:gd name="T53" fmla="*/ 115 w 115"/>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89">
                    <a:moveTo>
                      <a:pt x="115" y="77"/>
                    </a:moveTo>
                    <a:lnTo>
                      <a:pt x="109" y="77"/>
                    </a:lnTo>
                    <a:lnTo>
                      <a:pt x="103" y="78"/>
                    </a:lnTo>
                    <a:lnTo>
                      <a:pt x="98" y="82"/>
                    </a:lnTo>
                    <a:lnTo>
                      <a:pt x="93" y="88"/>
                    </a:lnTo>
                    <a:lnTo>
                      <a:pt x="92" y="94"/>
                    </a:lnTo>
                    <a:lnTo>
                      <a:pt x="92" y="189"/>
                    </a:lnTo>
                    <a:lnTo>
                      <a:pt x="38" y="189"/>
                    </a:lnTo>
                    <a:lnTo>
                      <a:pt x="38" y="100"/>
                    </a:lnTo>
                    <a:lnTo>
                      <a:pt x="37" y="93"/>
                    </a:lnTo>
                    <a:lnTo>
                      <a:pt x="33" y="89"/>
                    </a:lnTo>
                    <a:lnTo>
                      <a:pt x="29" y="85"/>
                    </a:lnTo>
                    <a:lnTo>
                      <a:pt x="22" y="84"/>
                    </a:lnTo>
                    <a:lnTo>
                      <a:pt x="0" y="84"/>
                    </a:lnTo>
                    <a:lnTo>
                      <a:pt x="0" y="0"/>
                    </a:lnTo>
                    <a:lnTo>
                      <a:pt x="115" y="0"/>
                    </a:lnTo>
                    <a:lnTo>
                      <a:pt x="115" y="77"/>
                    </a:lnTo>
                    <a:close/>
                  </a:path>
                </a:pathLst>
              </a:custGeom>
              <a:solidFill>
                <a:srgbClr val="FF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3256" name="Text Box 44"/>
            <p:cNvSpPr txBox="1">
              <a:spLocks noChangeArrowheads="1"/>
            </p:cNvSpPr>
            <p:nvPr/>
          </p:nvSpPr>
          <p:spPr bwMode="auto">
            <a:xfrm>
              <a:off x="3102" y="2328"/>
              <a:ext cx="703"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lgn="ctr" eaLnBrk="1" hangingPunct="1">
                <a:buClrTx/>
                <a:buSzTx/>
                <a:buFontTx/>
                <a:buNone/>
              </a:pPr>
              <a:r>
                <a:rPr lang="en-US" altLang="en-US" sz="2600" b="1" baseline="-25000">
                  <a:solidFill>
                    <a:srgbClr val="000000"/>
                  </a:solidFill>
                  <a:latin typeface="Helvetica Neue" charset="0"/>
                </a:rPr>
                <a:t>Pitfalls</a:t>
              </a:r>
              <a:endParaRPr lang="en-US" altLang="en-US" sz="2600" b="1" baseline="-25000">
                <a:solidFill>
                  <a:srgbClr val="000000"/>
                </a:solidFill>
                <a:latin typeface="HelveticaNeue BoldExt" charset="0"/>
              </a:endParaRPr>
            </a:p>
          </p:txBody>
        </p:sp>
      </p:grpSp>
      <p:sp>
        <p:nvSpPr>
          <p:cNvPr id="53254" name="Text Box 45"/>
          <p:cNvSpPr txBox="1">
            <a:spLocks noChangeArrowheads="1"/>
          </p:cNvSpPr>
          <p:nvPr/>
        </p:nvSpPr>
        <p:spPr bwMode="auto">
          <a:xfrm>
            <a:off x="755650" y="1989138"/>
            <a:ext cx="35290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0000"/>
              </a:spcBef>
              <a:buClr>
                <a:srgbClr val="FFCC99"/>
              </a:buClr>
              <a:buSzPct val="65000"/>
              <a:buFont typeface="Monotype Sorts" charset="2"/>
              <a:buNone/>
            </a:pPr>
            <a:r>
              <a:rPr lang="en-US" altLang="en-US" sz="2800" b="1">
                <a:solidFill>
                  <a:srgbClr val="BC1D43"/>
                </a:solidFill>
                <a:latin typeface="Helvetica Neue" charset="0"/>
              </a:rPr>
              <a:t>Airway</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chemeClr val="bg1"/>
                </a:solidFill>
              </a:rPr>
              <a:t>Primary Survey</a:t>
            </a:r>
            <a:endParaRPr lang="en-US" sz="5400" dirty="0">
              <a:solidFill>
                <a:schemeClr val="bg1"/>
              </a:solidFill>
            </a:endParaRPr>
          </a:p>
        </p:txBody>
      </p:sp>
      <p:sp>
        <p:nvSpPr>
          <p:cNvPr id="55299" name="Rectangle 13"/>
          <p:cNvSpPr>
            <a:spLocks noChangeArrowheads="1"/>
          </p:cNvSpPr>
          <p:nvPr/>
        </p:nvSpPr>
        <p:spPr bwMode="auto">
          <a:xfrm>
            <a:off x="827088" y="2636838"/>
            <a:ext cx="52578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0000"/>
              </a:spcBef>
              <a:buClr>
                <a:srgbClr val="C11942"/>
              </a:buClr>
              <a:buSzPct val="150000"/>
              <a:buFont typeface="Times" charset="0"/>
              <a:buNone/>
            </a:pPr>
            <a:endParaRPr lang="en-US" altLang="en-US" sz="2800" i="1">
              <a:latin typeface="Helvetica Neue" charset="0"/>
            </a:endParaRPr>
          </a:p>
        </p:txBody>
      </p:sp>
      <p:sp>
        <p:nvSpPr>
          <p:cNvPr id="55300" name="Text Box 45"/>
          <p:cNvSpPr txBox="1">
            <a:spLocks noChangeArrowheads="1"/>
          </p:cNvSpPr>
          <p:nvPr/>
        </p:nvSpPr>
        <p:spPr bwMode="auto">
          <a:xfrm>
            <a:off x="755650" y="1989138"/>
            <a:ext cx="450215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0000"/>
              </a:spcBef>
              <a:buClr>
                <a:srgbClr val="FFCC99"/>
              </a:buClr>
              <a:buSzPct val="65000"/>
              <a:buFontTx/>
              <a:buNone/>
            </a:pPr>
            <a:r>
              <a:rPr lang="en-US" altLang="en-US" sz="2800" b="1">
                <a:solidFill>
                  <a:srgbClr val="BC1D43"/>
                </a:solidFill>
                <a:latin typeface="HelveticaNeue BoldExt" charset="0"/>
              </a:rPr>
              <a:t>Basic </a:t>
            </a:r>
            <a:r>
              <a:rPr lang="en-US" altLang="en-US" sz="2800" b="1">
                <a:solidFill>
                  <a:srgbClr val="BC1D43"/>
                </a:solidFill>
                <a:latin typeface="Helvetica Neue" charset="0"/>
              </a:rPr>
              <a:t>Airway </a:t>
            </a:r>
            <a:r>
              <a:rPr lang="en-US" altLang="en-US" sz="2800" b="1">
                <a:solidFill>
                  <a:srgbClr val="BC1D43"/>
                </a:solidFill>
                <a:latin typeface="HelveticaNeue BoldExt" charset="0"/>
              </a:rPr>
              <a:t>Techniques</a:t>
            </a:r>
          </a:p>
          <a:p>
            <a:pPr eaLnBrk="1" hangingPunct="1">
              <a:spcBef>
                <a:spcPct val="20000"/>
              </a:spcBef>
              <a:buClr>
                <a:srgbClr val="FFCC99"/>
              </a:buClr>
              <a:buSzPct val="65000"/>
              <a:buFont typeface="Monotype Sorts" charset="2"/>
              <a:buNone/>
            </a:pPr>
            <a:endParaRPr lang="en-US" altLang="en-US" sz="2800" b="1">
              <a:solidFill>
                <a:srgbClr val="BC1D43"/>
              </a:solidFill>
              <a:latin typeface="Helvetica Neue" charset="0"/>
            </a:endParaRPr>
          </a:p>
        </p:txBody>
      </p:sp>
      <p:sp>
        <p:nvSpPr>
          <p:cNvPr id="55301" name="Rectangle 3"/>
          <p:cNvSpPr>
            <a:spLocks noChangeArrowheads="1"/>
          </p:cNvSpPr>
          <p:nvPr/>
        </p:nvSpPr>
        <p:spPr bwMode="auto">
          <a:xfrm>
            <a:off x="827088" y="2492375"/>
            <a:ext cx="52578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0000"/>
              </a:spcBef>
              <a:buClrTx/>
              <a:buSzPct val="150000"/>
              <a:buFontTx/>
              <a:buNone/>
            </a:pPr>
            <a:r>
              <a:rPr lang="en-US" altLang="en-US" sz="2400" b="1" i="1">
                <a:solidFill>
                  <a:schemeClr val="folHlink"/>
                </a:solidFill>
                <a:latin typeface="HelveticaNeue BoldExt" charset="0"/>
              </a:rPr>
              <a:t>Chin-lift Maneuver</a:t>
            </a:r>
            <a:endParaRPr lang="en-US" altLang="en-US" sz="2400" i="1">
              <a:latin typeface="HelveticaNeue BoldExt" charset="0"/>
            </a:endParaRPr>
          </a:p>
        </p:txBody>
      </p:sp>
      <p:pic>
        <p:nvPicPr>
          <p:cNvPr id="55302" name="Picture 56" descr="chin l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501900"/>
            <a:ext cx="4392613"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chemeClr val="bg1"/>
                </a:solidFill>
              </a:rPr>
              <a:t>Primary Survey</a:t>
            </a:r>
            <a:endParaRPr lang="en-US" sz="5400" dirty="0">
              <a:solidFill>
                <a:schemeClr val="bg1"/>
              </a:solidFill>
            </a:endParaRPr>
          </a:p>
        </p:txBody>
      </p:sp>
      <p:sp>
        <p:nvSpPr>
          <p:cNvPr id="57347" name="Rectangle 13"/>
          <p:cNvSpPr>
            <a:spLocks noChangeArrowheads="1"/>
          </p:cNvSpPr>
          <p:nvPr/>
        </p:nvSpPr>
        <p:spPr bwMode="auto">
          <a:xfrm>
            <a:off x="827088" y="2636838"/>
            <a:ext cx="52578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0000"/>
              </a:spcBef>
              <a:buClr>
                <a:srgbClr val="C11942"/>
              </a:buClr>
              <a:buSzPct val="150000"/>
              <a:buFont typeface="Times" charset="0"/>
              <a:buNone/>
            </a:pPr>
            <a:endParaRPr lang="en-US" altLang="en-US" sz="2800" i="1">
              <a:latin typeface="Helvetica Neue" charset="0"/>
            </a:endParaRPr>
          </a:p>
        </p:txBody>
      </p:sp>
      <p:sp>
        <p:nvSpPr>
          <p:cNvPr id="57348" name="Text Box 45"/>
          <p:cNvSpPr txBox="1">
            <a:spLocks noChangeArrowheads="1"/>
          </p:cNvSpPr>
          <p:nvPr/>
        </p:nvSpPr>
        <p:spPr bwMode="auto">
          <a:xfrm>
            <a:off x="755650" y="1989138"/>
            <a:ext cx="450215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0000"/>
              </a:spcBef>
              <a:buClr>
                <a:srgbClr val="FFCC99"/>
              </a:buClr>
              <a:buSzPct val="65000"/>
              <a:buFontTx/>
              <a:buNone/>
            </a:pPr>
            <a:r>
              <a:rPr lang="en-US" altLang="en-US" sz="2800" b="1">
                <a:solidFill>
                  <a:srgbClr val="BC1D43"/>
                </a:solidFill>
                <a:latin typeface="HelveticaNeue BoldExt" charset="0"/>
              </a:rPr>
              <a:t>Basic </a:t>
            </a:r>
            <a:r>
              <a:rPr lang="en-US" altLang="en-US" sz="2800" b="1">
                <a:solidFill>
                  <a:srgbClr val="BC1D43"/>
                </a:solidFill>
                <a:latin typeface="Helvetica Neue" charset="0"/>
              </a:rPr>
              <a:t>Airway </a:t>
            </a:r>
            <a:r>
              <a:rPr lang="en-US" altLang="en-US" sz="2800" b="1">
                <a:solidFill>
                  <a:srgbClr val="BC1D43"/>
                </a:solidFill>
                <a:latin typeface="HelveticaNeue BoldExt" charset="0"/>
              </a:rPr>
              <a:t>Techniques</a:t>
            </a:r>
          </a:p>
          <a:p>
            <a:pPr eaLnBrk="1" hangingPunct="1">
              <a:spcBef>
                <a:spcPct val="20000"/>
              </a:spcBef>
              <a:buClr>
                <a:srgbClr val="FFCC99"/>
              </a:buClr>
              <a:buSzPct val="65000"/>
              <a:buFont typeface="Monotype Sorts" charset="2"/>
              <a:buNone/>
            </a:pPr>
            <a:endParaRPr lang="en-US" altLang="en-US" sz="2800" b="1">
              <a:solidFill>
                <a:srgbClr val="BC1D43"/>
              </a:solidFill>
              <a:latin typeface="Helvetica Neue" charset="0"/>
            </a:endParaRPr>
          </a:p>
        </p:txBody>
      </p:sp>
      <p:sp>
        <p:nvSpPr>
          <p:cNvPr id="57349" name="Rectangle 3"/>
          <p:cNvSpPr>
            <a:spLocks noChangeArrowheads="1"/>
          </p:cNvSpPr>
          <p:nvPr/>
        </p:nvSpPr>
        <p:spPr bwMode="auto">
          <a:xfrm>
            <a:off x="827088" y="2492375"/>
            <a:ext cx="52578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0000"/>
              </a:spcBef>
              <a:buClrTx/>
              <a:buSzPct val="150000"/>
              <a:buFont typeface="Times" charset="0"/>
              <a:buNone/>
            </a:pPr>
            <a:r>
              <a:rPr lang="en-US" altLang="en-US" sz="2400" b="1" i="1">
                <a:solidFill>
                  <a:schemeClr val="folHlink"/>
                </a:solidFill>
                <a:latin typeface="HelveticaNeue BoldExt" charset="0"/>
              </a:rPr>
              <a:t>Jaw-thrust Maneuver</a:t>
            </a:r>
            <a:endParaRPr lang="en-US" altLang="en-US" sz="2400" i="1">
              <a:latin typeface="HelveticaNeue BoldExt" charset="0"/>
            </a:endParaRPr>
          </a:p>
        </p:txBody>
      </p:sp>
      <p:pic>
        <p:nvPicPr>
          <p:cNvPr id="57350" name="Picture 6" descr="ATLS_02_0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38600" y="3048000"/>
            <a:ext cx="4432300" cy="3240088"/>
          </a:xfr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chemeClr val="bg1"/>
                </a:solidFill>
              </a:rPr>
              <a:t>Primary Survey</a:t>
            </a:r>
            <a:endParaRPr lang="en-US" sz="5400" dirty="0">
              <a:solidFill>
                <a:schemeClr val="bg1"/>
              </a:solidFill>
            </a:endParaRPr>
          </a:p>
        </p:txBody>
      </p:sp>
      <p:sp>
        <p:nvSpPr>
          <p:cNvPr id="59395" name="Rectangle 13"/>
          <p:cNvSpPr>
            <a:spLocks noChangeArrowheads="1"/>
          </p:cNvSpPr>
          <p:nvPr/>
        </p:nvSpPr>
        <p:spPr bwMode="auto">
          <a:xfrm>
            <a:off x="827088" y="2636838"/>
            <a:ext cx="52578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0000"/>
              </a:spcBef>
              <a:buClr>
                <a:srgbClr val="C11942"/>
              </a:buClr>
              <a:buSzPct val="150000"/>
              <a:buFont typeface="Times" charset="0"/>
              <a:buNone/>
            </a:pPr>
            <a:endParaRPr lang="en-US" altLang="en-US" sz="2800" i="1">
              <a:latin typeface="Helvetica Neue" charset="0"/>
            </a:endParaRPr>
          </a:p>
        </p:txBody>
      </p:sp>
      <p:sp>
        <p:nvSpPr>
          <p:cNvPr id="59396" name="Text Box 45"/>
          <p:cNvSpPr txBox="1">
            <a:spLocks noChangeArrowheads="1"/>
          </p:cNvSpPr>
          <p:nvPr/>
        </p:nvSpPr>
        <p:spPr bwMode="auto">
          <a:xfrm>
            <a:off x="755650" y="1989138"/>
            <a:ext cx="617855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0000"/>
              </a:spcBef>
              <a:buClr>
                <a:srgbClr val="FFCC99"/>
              </a:buClr>
              <a:buSzPct val="65000"/>
              <a:buFontTx/>
              <a:buNone/>
            </a:pPr>
            <a:r>
              <a:rPr lang="en-US" altLang="en-US" sz="2800" b="1">
                <a:solidFill>
                  <a:srgbClr val="BC1D43"/>
                </a:solidFill>
                <a:latin typeface="HelveticaNeue BoldExt" charset="0"/>
              </a:rPr>
              <a:t>Advanced </a:t>
            </a:r>
            <a:r>
              <a:rPr lang="en-US" altLang="en-US" sz="2800" b="1">
                <a:solidFill>
                  <a:srgbClr val="BC1D43"/>
                </a:solidFill>
                <a:latin typeface="Helvetica Neue" charset="0"/>
              </a:rPr>
              <a:t>Airway </a:t>
            </a:r>
            <a:r>
              <a:rPr lang="en-US" altLang="en-US" sz="2800" b="1">
                <a:solidFill>
                  <a:srgbClr val="BC1D43"/>
                </a:solidFill>
                <a:latin typeface="HelveticaNeue BoldExt" charset="0"/>
              </a:rPr>
              <a:t>Techniques</a:t>
            </a:r>
          </a:p>
          <a:p>
            <a:pPr eaLnBrk="1" hangingPunct="1">
              <a:spcBef>
                <a:spcPct val="20000"/>
              </a:spcBef>
              <a:buClr>
                <a:srgbClr val="FFCC99"/>
              </a:buClr>
              <a:buSzPct val="65000"/>
              <a:buFont typeface="Monotype Sorts" charset="2"/>
              <a:buNone/>
            </a:pPr>
            <a:endParaRPr lang="en-US" altLang="en-US" sz="2800" b="1">
              <a:solidFill>
                <a:srgbClr val="BC1D43"/>
              </a:solidFill>
              <a:latin typeface="Helvetica Neue" charset="0"/>
            </a:endParaRPr>
          </a:p>
        </p:txBody>
      </p:sp>
      <p:sp>
        <p:nvSpPr>
          <p:cNvPr id="59397" name="Rectangle 3"/>
          <p:cNvSpPr>
            <a:spLocks noChangeArrowheads="1"/>
          </p:cNvSpPr>
          <p:nvPr/>
        </p:nvSpPr>
        <p:spPr bwMode="auto">
          <a:xfrm>
            <a:off x="827088" y="2492375"/>
            <a:ext cx="52578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0000"/>
              </a:spcBef>
              <a:buClrTx/>
              <a:buSzPct val="150000"/>
              <a:buFont typeface="Times" charset="0"/>
              <a:buNone/>
            </a:pPr>
            <a:r>
              <a:rPr lang="en-US" altLang="en-US" sz="2400" b="1" i="1">
                <a:solidFill>
                  <a:schemeClr val="folHlink"/>
                </a:solidFill>
                <a:latin typeface="HelveticaNeue BoldExt" charset="0"/>
              </a:rPr>
              <a:t>Orotracheal intubation</a:t>
            </a:r>
            <a:endParaRPr lang="en-US" altLang="en-US" sz="2400" i="1">
              <a:latin typeface="HelveticaNeue BoldExt" charset="0"/>
            </a:endParaRPr>
          </a:p>
        </p:txBody>
      </p:sp>
      <p:pic>
        <p:nvPicPr>
          <p:cNvPr id="59398" name="Picture 33"/>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59188" y="2971800"/>
            <a:ext cx="4789487" cy="3203575"/>
          </a:xfr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304800"/>
            <a:ext cx="7126288" cy="1143000"/>
          </a:xfrm>
        </p:spPr>
        <p:txBody>
          <a:bodyPr/>
          <a:lstStyle/>
          <a:p>
            <a:pPr eaLnBrk="1" fontAlgn="auto" hangingPunct="1">
              <a:spcAft>
                <a:spcPts val="0"/>
              </a:spcAft>
              <a:defRPr/>
            </a:pPr>
            <a:r>
              <a:rPr lang="en-US" sz="5400" dirty="0" smtClean="0">
                <a:solidFill>
                  <a:schemeClr val="bg1"/>
                </a:solidFill>
                <a:ea typeface="+mj-ea"/>
                <a:cs typeface="+mj-cs"/>
              </a:rPr>
              <a:t>Primary Survey</a:t>
            </a:r>
            <a:endParaRPr lang="en-US" sz="5400" dirty="0">
              <a:solidFill>
                <a:schemeClr val="bg1"/>
              </a:solidFill>
              <a:ea typeface="+mj-ea"/>
              <a:cs typeface="+mj-cs"/>
            </a:endParaRPr>
          </a:p>
        </p:txBody>
      </p:sp>
      <p:sp>
        <p:nvSpPr>
          <p:cNvPr id="61443" name="Rectangle 3"/>
          <p:cNvSpPr>
            <a:spLocks noGrp="1" noChangeArrowheads="1"/>
          </p:cNvSpPr>
          <p:nvPr>
            <p:ph idx="1"/>
          </p:nvPr>
        </p:nvSpPr>
        <p:spPr>
          <a:xfrm>
            <a:off x="827088" y="2492375"/>
            <a:ext cx="4678362" cy="1016000"/>
          </a:xfrm>
        </p:spPr>
        <p:txBody>
          <a:bodyPr/>
          <a:lstStyle/>
          <a:p>
            <a:pPr eaLnBrk="1" hangingPunct="1">
              <a:buClr>
                <a:srgbClr val="FFCC99"/>
              </a:buClr>
              <a:buSzPct val="65000"/>
              <a:buFont typeface="Monotype Sorts" charset="2"/>
              <a:buNone/>
            </a:pPr>
            <a:r>
              <a:rPr lang="en-US" altLang="en-US" sz="2400" b="1" i="1">
                <a:solidFill>
                  <a:srgbClr val="000000"/>
                </a:solidFill>
                <a:latin typeface="Helvetica Neue" charset="0"/>
                <a:ea typeface="ＭＳ Ｐゴシック" charset="-128"/>
              </a:rPr>
              <a:t>Assess and ensure adequate </a:t>
            </a:r>
          </a:p>
          <a:p>
            <a:pPr eaLnBrk="1" hangingPunct="1">
              <a:buClr>
                <a:srgbClr val="FFCC99"/>
              </a:buClr>
              <a:buSzPct val="65000"/>
              <a:buFont typeface="Monotype Sorts" charset="2"/>
              <a:buNone/>
            </a:pPr>
            <a:r>
              <a:rPr lang="en-US" altLang="en-US" sz="2400" b="1" i="1">
                <a:solidFill>
                  <a:srgbClr val="000000"/>
                </a:solidFill>
                <a:latin typeface="Helvetica Neue" charset="0"/>
                <a:ea typeface="ＭＳ Ｐゴシック" charset="-128"/>
              </a:rPr>
              <a:t>oxygenation and ventilation</a:t>
            </a:r>
            <a:endParaRPr lang="en-US" altLang="en-US" sz="3400" b="1">
              <a:solidFill>
                <a:srgbClr val="000000"/>
              </a:solidFill>
              <a:ea typeface="ＭＳ Ｐゴシック" charset="-128"/>
            </a:endParaRPr>
          </a:p>
          <a:p>
            <a:pPr eaLnBrk="1" hangingPunct="1"/>
            <a:endParaRPr lang="en-US" altLang="en-US">
              <a:ea typeface="ＭＳ Ｐゴシック" charset="-128"/>
            </a:endParaRPr>
          </a:p>
        </p:txBody>
      </p:sp>
      <p:sp>
        <p:nvSpPr>
          <p:cNvPr id="61444" name="Text Box 4"/>
          <p:cNvSpPr txBox="1">
            <a:spLocks noChangeArrowheads="1"/>
          </p:cNvSpPr>
          <p:nvPr/>
        </p:nvSpPr>
        <p:spPr bwMode="auto">
          <a:xfrm>
            <a:off x="1042988" y="3860800"/>
            <a:ext cx="5473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50000"/>
              </a:spcBef>
              <a:buClrTx/>
              <a:buSzTx/>
              <a:buFontTx/>
              <a:buNone/>
            </a:pPr>
            <a:endParaRPr lang="en-US" altLang="en-US">
              <a:latin typeface="HelveticaNeue BoldExt" charset="0"/>
            </a:endParaRPr>
          </a:p>
        </p:txBody>
      </p:sp>
      <p:sp>
        <p:nvSpPr>
          <p:cNvPr id="61445" name="Text Box 5"/>
          <p:cNvSpPr txBox="1">
            <a:spLocks noChangeArrowheads="1"/>
          </p:cNvSpPr>
          <p:nvPr/>
        </p:nvSpPr>
        <p:spPr bwMode="auto">
          <a:xfrm>
            <a:off x="827088" y="3789363"/>
            <a:ext cx="454183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5000"/>
              </a:spcBef>
              <a:spcAft>
                <a:spcPct val="25000"/>
              </a:spcAft>
              <a:buClr>
                <a:srgbClr val="C11942"/>
              </a:buClr>
              <a:buSzTx/>
              <a:buFont typeface="Times" charset="0"/>
              <a:buChar char="●"/>
            </a:pPr>
            <a:r>
              <a:rPr lang="en-US" altLang="en-US" sz="2400" b="1">
                <a:latin typeface="Helvetica Neue" charset="0"/>
              </a:rPr>
              <a:t>   Respiratory rate</a:t>
            </a:r>
          </a:p>
          <a:p>
            <a:pPr eaLnBrk="1" hangingPunct="1">
              <a:spcBef>
                <a:spcPct val="25000"/>
              </a:spcBef>
              <a:spcAft>
                <a:spcPct val="25000"/>
              </a:spcAft>
              <a:buClr>
                <a:srgbClr val="C11942"/>
              </a:buClr>
              <a:buSzTx/>
              <a:buFont typeface="Times" charset="0"/>
              <a:buChar char="●"/>
            </a:pPr>
            <a:r>
              <a:rPr lang="en-US" altLang="en-US" sz="2400" b="1">
                <a:latin typeface="Helvetica Neue" charset="0"/>
              </a:rPr>
              <a:t>   Chest movement</a:t>
            </a:r>
          </a:p>
          <a:p>
            <a:pPr eaLnBrk="1" hangingPunct="1">
              <a:spcBef>
                <a:spcPct val="25000"/>
              </a:spcBef>
              <a:spcAft>
                <a:spcPct val="25000"/>
              </a:spcAft>
              <a:buClr>
                <a:srgbClr val="C11942"/>
              </a:buClr>
              <a:buSzTx/>
              <a:buFont typeface="Times" charset="0"/>
              <a:buChar char="●"/>
            </a:pPr>
            <a:r>
              <a:rPr lang="en-US" altLang="en-US" sz="2400" b="1">
                <a:latin typeface="Helvetica Neue" charset="0"/>
              </a:rPr>
              <a:t>   Air entry</a:t>
            </a:r>
          </a:p>
          <a:p>
            <a:pPr eaLnBrk="1" hangingPunct="1">
              <a:spcBef>
                <a:spcPct val="25000"/>
              </a:spcBef>
              <a:spcAft>
                <a:spcPct val="25000"/>
              </a:spcAft>
              <a:buClr>
                <a:srgbClr val="C11942"/>
              </a:buClr>
              <a:buSzTx/>
              <a:buFont typeface="Times" charset="0"/>
              <a:buChar char="●"/>
            </a:pPr>
            <a:r>
              <a:rPr lang="en-US" altLang="en-US" sz="2400" b="1">
                <a:latin typeface="Helvetica Neue" charset="0"/>
              </a:rPr>
              <a:t>   Oxygen saturation</a:t>
            </a:r>
            <a:endParaRPr lang="en-US" altLang="en-US" sz="3400" b="1">
              <a:latin typeface="HelveticaNeue BoldExt" charset="0"/>
            </a:endParaRPr>
          </a:p>
        </p:txBody>
      </p:sp>
      <p:sp>
        <p:nvSpPr>
          <p:cNvPr id="61446" name="Text Box 6"/>
          <p:cNvSpPr txBox="1">
            <a:spLocks noChangeArrowheads="1"/>
          </p:cNvSpPr>
          <p:nvPr/>
        </p:nvSpPr>
        <p:spPr bwMode="auto">
          <a:xfrm>
            <a:off x="971550" y="1916113"/>
            <a:ext cx="33131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50000"/>
              </a:spcBef>
              <a:buClrTx/>
              <a:buSzTx/>
              <a:buFontTx/>
              <a:buNone/>
            </a:pPr>
            <a:endParaRPr lang="en-US" altLang="en-US">
              <a:latin typeface="HelveticaNeue BoldExt" charset="0"/>
            </a:endParaRPr>
          </a:p>
        </p:txBody>
      </p:sp>
      <p:sp>
        <p:nvSpPr>
          <p:cNvPr id="61447" name="Text Box 7"/>
          <p:cNvSpPr txBox="1">
            <a:spLocks noChangeArrowheads="1"/>
          </p:cNvSpPr>
          <p:nvPr/>
        </p:nvSpPr>
        <p:spPr bwMode="auto">
          <a:xfrm>
            <a:off x="827088" y="1844675"/>
            <a:ext cx="3960812"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0000"/>
              </a:spcBef>
              <a:buClr>
                <a:srgbClr val="FFCC99"/>
              </a:buClr>
              <a:buSzPct val="65000"/>
              <a:buFont typeface="Monotype Sorts" charset="2"/>
              <a:buNone/>
            </a:pPr>
            <a:r>
              <a:rPr lang="en-US" altLang="en-US" sz="2800" b="1">
                <a:solidFill>
                  <a:srgbClr val="BC1D43"/>
                </a:solidFill>
                <a:latin typeface="HelveticaNeue BoldExt" charset="0"/>
              </a:rPr>
              <a:t>Breathing</a:t>
            </a:r>
          </a:p>
          <a:p>
            <a:pPr eaLnBrk="1" hangingPunct="1">
              <a:spcBef>
                <a:spcPct val="50000"/>
              </a:spcBef>
              <a:buClrTx/>
              <a:buSzTx/>
              <a:buFontTx/>
              <a:buNone/>
            </a:pPr>
            <a:endParaRPr lang="en-US" altLang="en-US" sz="2800">
              <a:latin typeface="HelveticaNeue BoldExt"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chemeClr val="bg1"/>
                </a:solidFill>
              </a:rPr>
              <a:t>Primary Survey</a:t>
            </a:r>
            <a:endParaRPr lang="en-US" sz="4800" dirty="0"/>
          </a:p>
        </p:txBody>
      </p:sp>
      <p:sp>
        <p:nvSpPr>
          <p:cNvPr id="63491" name="Content Placeholder 13"/>
          <p:cNvSpPr>
            <a:spLocks noGrp="1"/>
          </p:cNvSpPr>
          <p:nvPr>
            <p:ph idx="1"/>
          </p:nvPr>
        </p:nvSpPr>
        <p:spPr>
          <a:xfrm>
            <a:off x="838200" y="1774825"/>
            <a:ext cx="7848600" cy="4625975"/>
          </a:xfrm>
        </p:spPr>
        <p:txBody>
          <a:bodyPr/>
          <a:lstStyle/>
          <a:p>
            <a:pPr marL="342900" indent="-342900" eaLnBrk="1" hangingPunct="1">
              <a:spcBef>
                <a:spcPct val="20000"/>
              </a:spcBef>
              <a:buClr>
                <a:srgbClr val="FFCC99"/>
              </a:buClr>
              <a:buSzPct val="65000"/>
              <a:buFont typeface="Monotype Sorts" charset="2"/>
              <a:buNone/>
            </a:pPr>
            <a:r>
              <a:rPr lang="en-US" altLang="en-US" sz="2800" b="1">
                <a:solidFill>
                  <a:srgbClr val="BC1D43"/>
                </a:solidFill>
                <a:latin typeface="Helvetica Neue" charset="0"/>
                <a:ea typeface="ＭＳ Ｐゴシック" charset="-128"/>
              </a:rPr>
              <a:t>Breathing</a:t>
            </a:r>
          </a:p>
          <a:p>
            <a:pPr marL="342900" indent="-342900" eaLnBrk="1" hangingPunct="1">
              <a:spcBef>
                <a:spcPct val="20000"/>
              </a:spcBef>
              <a:spcAft>
                <a:spcPts val="1200"/>
              </a:spcAft>
              <a:buClr>
                <a:srgbClr val="FFCC99"/>
              </a:buClr>
              <a:buSzPct val="65000"/>
              <a:buFont typeface="Monotype Sorts" charset="2"/>
              <a:buNone/>
            </a:pPr>
            <a:r>
              <a:rPr lang="en-US" altLang="en-US" sz="2800" b="1">
                <a:ea typeface="ＭＳ Ｐゴシック" charset="-128"/>
              </a:rPr>
              <a:t>The </a:t>
            </a:r>
            <a:r>
              <a:rPr lang="en-US" altLang="en-US" sz="2800" b="1">
                <a:solidFill>
                  <a:srgbClr val="BC1D43"/>
                </a:solidFill>
                <a:ea typeface="ＭＳ Ｐゴシック" charset="-128"/>
              </a:rPr>
              <a:t>Immediate </a:t>
            </a:r>
            <a:r>
              <a:rPr lang="en-US" altLang="en-US" sz="2800" b="1">
                <a:ea typeface="ＭＳ Ｐゴシック" charset="-128"/>
              </a:rPr>
              <a:t>life threatening injuries</a:t>
            </a:r>
          </a:p>
          <a:p>
            <a:pPr lvl="1" indent="-342900" eaLnBrk="1" hangingPunct="1">
              <a:lnSpc>
                <a:spcPct val="90000"/>
              </a:lnSpc>
              <a:spcAft>
                <a:spcPts val="1200"/>
              </a:spcAft>
              <a:buClr>
                <a:srgbClr val="BC1D43"/>
              </a:buClr>
              <a:buSzTx/>
              <a:buFont typeface="Times" charset="0"/>
              <a:buChar char="●"/>
            </a:pPr>
            <a:r>
              <a:rPr lang="en-US" altLang="en-US" sz="2400" b="1">
                <a:ea typeface="ＭＳ Ｐゴシック" charset="-128"/>
              </a:rPr>
              <a:t>Laryngeotracheal injury / Airway obstruction</a:t>
            </a:r>
          </a:p>
          <a:p>
            <a:pPr lvl="1" indent="-342900" eaLnBrk="1" hangingPunct="1">
              <a:lnSpc>
                <a:spcPct val="90000"/>
              </a:lnSpc>
              <a:spcAft>
                <a:spcPts val="1200"/>
              </a:spcAft>
              <a:buClr>
                <a:srgbClr val="BC1D43"/>
              </a:buClr>
              <a:buSzTx/>
              <a:buFont typeface="Times" charset="0"/>
              <a:buChar char="●"/>
            </a:pPr>
            <a:r>
              <a:rPr lang="en-US" altLang="en-US" sz="2400" b="1">
                <a:ea typeface="ＭＳ Ｐゴシック" charset="-128"/>
              </a:rPr>
              <a:t>Tension pneumothorax</a:t>
            </a:r>
          </a:p>
          <a:p>
            <a:pPr lvl="1" indent="-342900" eaLnBrk="1" hangingPunct="1">
              <a:lnSpc>
                <a:spcPct val="90000"/>
              </a:lnSpc>
              <a:spcAft>
                <a:spcPts val="1200"/>
              </a:spcAft>
              <a:buClr>
                <a:srgbClr val="BC1D43"/>
              </a:buClr>
              <a:buSzTx/>
              <a:buFont typeface="Times" charset="0"/>
              <a:buChar char="●"/>
            </a:pPr>
            <a:r>
              <a:rPr lang="en-US" altLang="en-US" sz="2400" b="1">
                <a:ea typeface="ＭＳ Ｐゴシック" charset="-128"/>
              </a:rPr>
              <a:t>Open pneumothorax</a:t>
            </a:r>
          </a:p>
          <a:p>
            <a:pPr lvl="1" indent="-342900" eaLnBrk="1" hangingPunct="1">
              <a:lnSpc>
                <a:spcPct val="90000"/>
              </a:lnSpc>
              <a:spcAft>
                <a:spcPts val="1200"/>
              </a:spcAft>
              <a:buClr>
                <a:srgbClr val="BC1D43"/>
              </a:buClr>
              <a:buSzTx/>
              <a:buFont typeface="Times" charset="0"/>
              <a:buChar char="●"/>
            </a:pPr>
            <a:r>
              <a:rPr lang="en-US" altLang="en-US" sz="2400" b="1">
                <a:ea typeface="ＭＳ Ｐゴシック" charset="-128"/>
              </a:rPr>
              <a:t>Flail chest and pulmonary contusion</a:t>
            </a:r>
          </a:p>
          <a:p>
            <a:pPr lvl="1" indent="-342900" eaLnBrk="1" hangingPunct="1">
              <a:lnSpc>
                <a:spcPct val="90000"/>
              </a:lnSpc>
              <a:spcAft>
                <a:spcPts val="1200"/>
              </a:spcAft>
              <a:buClr>
                <a:srgbClr val="BC1D43"/>
              </a:buClr>
              <a:buSzTx/>
              <a:buFont typeface="Times" charset="0"/>
              <a:buChar char="●"/>
            </a:pPr>
            <a:r>
              <a:rPr lang="en-US" altLang="en-US" sz="2400" b="1">
                <a:ea typeface="ＭＳ Ｐゴシック" charset="-128"/>
              </a:rPr>
              <a:t>Massive hemothorax</a:t>
            </a:r>
          </a:p>
          <a:p>
            <a:pPr lvl="1" indent="-342900" eaLnBrk="1" hangingPunct="1">
              <a:lnSpc>
                <a:spcPct val="90000"/>
              </a:lnSpc>
              <a:spcAft>
                <a:spcPts val="1200"/>
              </a:spcAft>
              <a:buClr>
                <a:srgbClr val="BC1D43"/>
              </a:buClr>
              <a:buSzTx/>
              <a:buFont typeface="Times" charset="0"/>
              <a:buChar char="●"/>
            </a:pPr>
            <a:r>
              <a:rPr lang="en-US" altLang="en-US" sz="2400" b="1">
                <a:ea typeface="ＭＳ Ｐゴシック" charset="-128"/>
              </a:rPr>
              <a:t>Cardiac tamponade</a:t>
            </a:r>
            <a:endParaRPr lang="en-US" altLang="en-US" sz="2400" b="1" i="1">
              <a:solidFill>
                <a:schemeClr val="bg1"/>
              </a:solidFill>
              <a:ea typeface="ＭＳ Ｐゴシック" charset="-128"/>
            </a:endParaRPr>
          </a:p>
        </p:txBody>
      </p:sp>
      <p:sp>
        <p:nvSpPr>
          <p:cNvPr id="63492" name="Rectangle 13"/>
          <p:cNvSpPr>
            <a:spLocks noChangeArrowheads="1"/>
          </p:cNvSpPr>
          <p:nvPr/>
        </p:nvSpPr>
        <p:spPr bwMode="auto">
          <a:xfrm>
            <a:off x="827088" y="1844675"/>
            <a:ext cx="7707312"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0000"/>
              </a:spcBef>
              <a:buClr>
                <a:srgbClr val="FFCC99"/>
              </a:buClr>
              <a:buSzPct val="65000"/>
              <a:buFont typeface="Monotype Sorts" charset="2"/>
              <a:buNone/>
            </a:pPr>
            <a:r>
              <a:rPr lang="en-US" altLang="en-US" sz="2800" b="1">
                <a:solidFill>
                  <a:srgbClr val="BC1D43"/>
                </a:solidFill>
                <a:latin typeface="HelveticaNeue BoldExt" charset="0"/>
              </a:rPr>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rgbClr val="FFFFFF"/>
                </a:solidFill>
              </a:rPr>
              <a:t>Primary Survey</a:t>
            </a:r>
            <a:endParaRPr lang="en-US" sz="5400" dirty="0">
              <a:solidFill>
                <a:srgbClr val="FFFFFF"/>
              </a:solidFill>
            </a:endParaRPr>
          </a:p>
        </p:txBody>
      </p:sp>
      <p:sp>
        <p:nvSpPr>
          <p:cNvPr id="65539" name="Text Box 22"/>
          <p:cNvSpPr txBox="1">
            <a:spLocks noChangeArrowheads="1"/>
          </p:cNvSpPr>
          <p:nvPr/>
        </p:nvSpPr>
        <p:spPr bwMode="auto">
          <a:xfrm>
            <a:off x="838200" y="2819400"/>
            <a:ext cx="4737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5000"/>
              </a:spcBef>
              <a:spcAft>
                <a:spcPct val="25000"/>
              </a:spcAft>
              <a:buClr>
                <a:srgbClr val="C11942"/>
              </a:buClr>
              <a:buSzTx/>
              <a:buFont typeface="Times" charset="0"/>
              <a:buChar char="●"/>
            </a:pPr>
            <a:r>
              <a:rPr lang="en-US" altLang="en-US" sz="2400" b="1">
                <a:latin typeface="Helvetica Neue" charset="0"/>
              </a:rPr>
              <a:t>   Level of consciousness</a:t>
            </a:r>
          </a:p>
          <a:p>
            <a:pPr eaLnBrk="1" hangingPunct="1">
              <a:spcBef>
                <a:spcPct val="25000"/>
              </a:spcBef>
              <a:spcAft>
                <a:spcPct val="25000"/>
              </a:spcAft>
              <a:buClr>
                <a:srgbClr val="C11942"/>
              </a:buClr>
              <a:buSzTx/>
              <a:buFont typeface="Times" charset="0"/>
              <a:buChar char="●"/>
            </a:pPr>
            <a:r>
              <a:rPr lang="en-US" altLang="en-US" sz="2400" b="1">
                <a:latin typeface="Helvetica Neue" charset="0"/>
              </a:rPr>
              <a:t>   Skin color and temperature</a:t>
            </a:r>
          </a:p>
          <a:p>
            <a:pPr eaLnBrk="1" hangingPunct="1">
              <a:spcBef>
                <a:spcPct val="25000"/>
              </a:spcBef>
              <a:spcAft>
                <a:spcPct val="25000"/>
              </a:spcAft>
              <a:buClr>
                <a:srgbClr val="C11942"/>
              </a:buClr>
              <a:buSzTx/>
              <a:buFont typeface="Times" charset="0"/>
              <a:buChar char="●"/>
            </a:pPr>
            <a:r>
              <a:rPr lang="en-US" altLang="en-US" sz="2400" b="1">
                <a:latin typeface="Helvetica Neue" charset="0"/>
              </a:rPr>
              <a:t>   Pulse rate and character</a:t>
            </a:r>
            <a:endParaRPr lang="en-US" altLang="en-US" sz="3400" b="1">
              <a:latin typeface="HelveticaNeue BoldExt" charset="0"/>
            </a:endParaRPr>
          </a:p>
        </p:txBody>
      </p:sp>
      <p:sp>
        <p:nvSpPr>
          <p:cNvPr id="65540" name="Text Box 26"/>
          <p:cNvSpPr txBox="1">
            <a:spLocks noChangeArrowheads="1"/>
          </p:cNvSpPr>
          <p:nvPr/>
        </p:nvSpPr>
        <p:spPr bwMode="auto">
          <a:xfrm>
            <a:off x="827088" y="2492375"/>
            <a:ext cx="5040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50000"/>
              </a:spcBef>
              <a:buClrTx/>
              <a:buSzTx/>
              <a:buFontTx/>
              <a:buNone/>
            </a:pPr>
            <a:r>
              <a:rPr lang="en-US" altLang="en-US" sz="2400" b="1" i="1">
                <a:solidFill>
                  <a:schemeClr val="bg1"/>
                </a:solidFill>
                <a:latin typeface="HelveticaNeue BoldExt" charset="0"/>
              </a:rPr>
              <a:t>Assess for organ perfusion</a:t>
            </a:r>
          </a:p>
        </p:txBody>
      </p:sp>
      <p:sp>
        <p:nvSpPr>
          <p:cNvPr id="65541" name="Text Box 27"/>
          <p:cNvSpPr txBox="1">
            <a:spLocks noChangeArrowheads="1"/>
          </p:cNvSpPr>
          <p:nvPr/>
        </p:nvSpPr>
        <p:spPr bwMode="auto">
          <a:xfrm>
            <a:off x="827088" y="2133600"/>
            <a:ext cx="50403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50000"/>
              </a:spcBef>
              <a:buClrTx/>
              <a:buSzTx/>
              <a:buFontTx/>
              <a:buNone/>
            </a:pPr>
            <a:endParaRPr lang="en-US" altLang="en-US">
              <a:latin typeface="HelveticaNeue BoldExt" charset="0"/>
            </a:endParaRPr>
          </a:p>
        </p:txBody>
      </p:sp>
      <p:sp>
        <p:nvSpPr>
          <p:cNvPr id="65542" name="Text Box 28"/>
          <p:cNvSpPr txBox="1">
            <a:spLocks noChangeArrowheads="1"/>
          </p:cNvSpPr>
          <p:nvPr/>
        </p:nvSpPr>
        <p:spPr bwMode="auto">
          <a:xfrm>
            <a:off x="827088" y="1844675"/>
            <a:ext cx="417671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0000"/>
              </a:spcBef>
              <a:buClr>
                <a:srgbClr val="FFCC99"/>
              </a:buClr>
              <a:buSzPct val="65000"/>
              <a:buFont typeface="Monotype Sorts" charset="2"/>
              <a:buNone/>
            </a:pPr>
            <a:r>
              <a:rPr lang="en-US" altLang="en-US" sz="2800" b="1">
                <a:solidFill>
                  <a:srgbClr val="BC1D43"/>
                </a:solidFill>
                <a:latin typeface="HelveticaNeue BoldExt" charset="0"/>
              </a:rPr>
              <a:t>Circulation</a:t>
            </a:r>
          </a:p>
          <a:p>
            <a:pPr eaLnBrk="1" hangingPunct="1">
              <a:spcBef>
                <a:spcPct val="50000"/>
              </a:spcBef>
              <a:buClrTx/>
              <a:buSzTx/>
              <a:buFontTx/>
              <a:buNone/>
            </a:pPr>
            <a:endParaRPr lang="en-US" altLang="en-US">
              <a:latin typeface="HelveticaNeue BoldExt"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304800"/>
            <a:ext cx="7199313" cy="1143000"/>
          </a:xfrm>
        </p:spPr>
        <p:txBody>
          <a:bodyPr/>
          <a:lstStyle/>
          <a:p>
            <a:pPr eaLnBrk="1" fontAlgn="auto" hangingPunct="1">
              <a:spcAft>
                <a:spcPts val="0"/>
              </a:spcAft>
              <a:defRPr/>
            </a:pPr>
            <a:r>
              <a:rPr lang="en-US" sz="5400" dirty="0">
                <a:solidFill>
                  <a:schemeClr val="bg1"/>
                </a:solidFill>
                <a:ea typeface="+mj-ea"/>
                <a:cs typeface="+mj-cs"/>
              </a:rPr>
              <a:t>Primary Survey</a:t>
            </a:r>
          </a:p>
        </p:txBody>
      </p:sp>
      <p:sp>
        <p:nvSpPr>
          <p:cNvPr id="67587" name="Rectangle 3"/>
          <p:cNvSpPr>
            <a:spLocks noGrp="1" noChangeArrowheads="1"/>
          </p:cNvSpPr>
          <p:nvPr>
            <p:ph sz="half" idx="1"/>
          </p:nvPr>
        </p:nvSpPr>
        <p:spPr>
          <a:xfrm>
            <a:off x="900113" y="2852738"/>
            <a:ext cx="3810000" cy="2819400"/>
          </a:xfrm>
        </p:spPr>
        <p:txBody>
          <a:bodyPr/>
          <a:lstStyle/>
          <a:p>
            <a:pPr eaLnBrk="1" hangingPunct="1">
              <a:spcBef>
                <a:spcPct val="25000"/>
              </a:spcBef>
              <a:spcAft>
                <a:spcPct val="25000"/>
              </a:spcAft>
              <a:buClr>
                <a:srgbClr val="C11942"/>
              </a:buClr>
              <a:buFont typeface="Times" charset="0"/>
              <a:buChar char="●"/>
            </a:pPr>
            <a:r>
              <a:rPr lang="en-US" altLang="en-US" sz="2400" b="1">
                <a:latin typeface="Helvetica Neue" charset="0"/>
                <a:ea typeface="ＭＳ Ｐゴシック" charset="-128"/>
              </a:rPr>
              <a:t>Control hemorrhage</a:t>
            </a:r>
          </a:p>
          <a:p>
            <a:pPr eaLnBrk="1" hangingPunct="1">
              <a:spcBef>
                <a:spcPct val="25000"/>
              </a:spcBef>
              <a:spcAft>
                <a:spcPct val="25000"/>
              </a:spcAft>
              <a:buClr>
                <a:srgbClr val="C11942"/>
              </a:buClr>
              <a:buFont typeface="Times" charset="0"/>
              <a:buChar char="●"/>
            </a:pPr>
            <a:r>
              <a:rPr lang="en-US" altLang="en-US" sz="2400" b="1">
                <a:latin typeface="Helvetica Neue" charset="0"/>
                <a:ea typeface="ＭＳ Ｐゴシック" charset="-128"/>
              </a:rPr>
              <a:t>Restore volume</a:t>
            </a:r>
          </a:p>
          <a:p>
            <a:pPr eaLnBrk="1" hangingPunct="1">
              <a:spcBef>
                <a:spcPct val="25000"/>
              </a:spcBef>
              <a:spcAft>
                <a:spcPct val="25000"/>
              </a:spcAft>
              <a:buClr>
                <a:srgbClr val="C11942"/>
              </a:buClr>
              <a:buFont typeface="Times" charset="0"/>
              <a:buChar char="●"/>
            </a:pPr>
            <a:r>
              <a:rPr lang="en-US" altLang="en-US" sz="2400" b="1">
                <a:latin typeface="Helvetica Neue" charset="0"/>
                <a:ea typeface="ＭＳ Ｐゴシック" charset="-128"/>
              </a:rPr>
              <a:t>Reassess patient</a:t>
            </a:r>
          </a:p>
          <a:p>
            <a:pPr eaLnBrk="1" hangingPunct="1">
              <a:spcBef>
                <a:spcPct val="25000"/>
              </a:spcBef>
              <a:spcAft>
                <a:spcPct val="25000"/>
              </a:spcAft>
              <a:buClr>
                <a:srgbClr val="C11942"/>
              </a:buClr>
              <a:buFont typeface="Times" charset="0"/>
              <a:buChar char="●"/>
            </a:pPr>
            <a:r>
              <a:rPr lang="en-US" altLang="en-US" sz="2400" b="1">
                <a:latin typeface="Helvetica Neue" charset="0"/>
                <a:ea typeface="ＭＳ Ｐゴシック" charset="-128"/>
              </a:rPr>
              <a:t>Lethal triad</a:t>
            </a:r>
            <a:endParaRPr lang="en-US" altLang="en-US" sz="3400" b="1">
              <a:ea typeface="ＭＳ Ｐゴシック" charset="-128"/>
            </a:endParaRPr>
          </a:p>
        </p:txBody>
      </p:sp>
      <p:sp>
        <p:nvSpPr>
          <p:cNvPr id="67588" name="Rectangle 12"/>
          <p:cNvSpPr>
            <a:spLocks noChangeArrowheads="1"/>
          </p:cNvSpPr>
          <p:nvPr/>
        </p:nvSpPr>
        <p:spPr bwMode="auto">
          <a:xfrm>
            <a:off x="827088" y="1916113"/>
            <a:ext cx="79136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20000"/>
              </a:spcBef>
              <a:buClr>
                <a:srgbClr val="FFCC99"/>
              </a:buClr>
              <a:buSzPct val="65000"/>
              <a:buFont typeface="Monotype Sorts" charset="2"/>
              <a:buNone/>
            </a:pPr>
            <a:r>
              <a:rPr lang="en-US" altLang="en-US" sz="2800" b="1">
                <a:solidFill>
                  <a:srgbClr val="BC1D43"/>
                </a:solidFill>
                <a:latin typeface="Helvetica Neue" charset="0"/>
              </a:rPr>
              <a:t>Circulatory Management</a:t>
            </a:r>
            <a:endParaRPr lang="en-US" altLang="en-US" sz="2800" b="1" i="1">
              <a:solidFill>
                <a:schemeClr val="bg2"/>
              </a:solidFill>
              <a:latin typeface="Helvetica Neue"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rgbClr val="FFFFFF"/>
                </a:solidFill>
              </a:rPr>
              <a:t>The Need</a:t>
            </a:r>
            <a:endParaRPr lang="en-US" sz="5400" dirty="0">
              <a:solidFill>
                <a:srgbClr val="FFFFFF"/>
              </a:solidFill>
            </a:endParaRPr>
          </a:p>
        </p:txBody>
      </p:sp>
      <p:sp>
        <p:nvSpPr>
          <p:cNvPr id="16387" name="Content Placeholder 9"/>
          <p:cNvSpPr>
            <a:spLocks noGrp="1"/>
          </p:cNvSpPr>
          <p:nvPr>
            <p:ph idx="1"/>
          </p:nvPr>
        </p:nvSpPr>
        <p:spPr/>
        <p:txBody>
          <a:bodyPr/>
          <a:lstStyle/>
          <a:p>
            <a:pPr indent="-342900" eaLnBrk="1" hangingPunct="1">
              <a:spcAft>
                <a:spcPts val="2400"/>
              </a:spcAft>
              <a:buClr>
                <a:srgbClr val="BC1D43"/>
              </a:buClr>
              <a:buFont typeface="Times" charset="0"/>
              <a:buChar char="●"/>
            </a:pPr>
            <a:r>
              <a:rPr lang="en-US" altLang="en-US" sz="2800" b="1">
                <a:ea typeface="ＭＳ Ｐゴシック" charset="-128"/>
              </a:rPr>
              <a:t>The leading cause of death in the first four decades of life.</a:t>
            </a:r>
          </a:p>
          <a:p>
            <a:pPr indent="-342900" eaLnBrk="1" hangingPunct="1">
              <a:spcAft>
                <a:spcPts val="2400"/>
              </a:spcAft>
              <a:buClr>
                <a:srgbClr val="BC1D43"/>
              </a:buClr>
              <a:buFont typeface="Times" charset="0"/>
              <a:buChar char="●"/>
            </a:pPr>
            <a:r>
              <a:rPr lang="en-US" altLang="en-US" sz="2800" b="1">
                <a:ea typeface="ＭＳ Ｐゴシック" charset="-128"/>
              </a:rPr>
              <a:t>More than 5 million trauma-related deaths each year worldwide.</a:t>
            </a:r>
          </a:p>
          <a:p>
            <a:pPr indent="-342900" eaLnBrk="1" hangingPunct="1">
              <a:spcAft>
                <a:spcPts val="2400"/>
              </a:spcAft>
              <a:buClr>
                <a:srgbClr val="BC1D43"/>
              </a:buClr>
              <a:buFont typeface="Times" charset="0"/>
              <a:buChar char="●"/>
            </a:pPr>
            <a:r>
              <a:rPr lang="en-US" altLang="en-US" sz="2800" b="1">
                <a:ea typeface="ＭＳ Ｐゴシック" charset="-128"/>
              </a:rPr>
              <a:t>Motor vehicle crashes cause over 1 million deaths per year.</a:t>
            </a:r>
          </a:p>
          <a:p>
            <a:pPr indent="-342900" eaLnBrk="1" hangingPunct="1">
              <a:spcAft>
                <a:spcPts val="2400"/>
              </a:spcAft>
              <a:buClr>
                <a:srgbClr val="BC1D43"/>
              </a:buClr>
              <a:buFont typeface="Times" charset="0"/>
              <a:buChar char="●"/>
            </a:pPr>
            <a:r>
              <a:rPr lang="en-US" altLang="en-US" sz="2800" b="1">
                <a:ea typeface="ＭＳ Ｐゴシック" charset="-128"/>
              </a:rPr>
              <a:t>Injury accounts for 12% of the world</a:t>
            </a:r>
            <a:r>
              <a:rPr lang="ja-JP" altLang="en-US" sz="2800" b="1">
                <a:ea typeface="ＭＳ Ｐゴシック" charset="-128"/>
              </a:rPr>
              <a:t>’</a:t>
            </a:r>
            <a:r>
              <a:rPr lang="en-US" altLang="ja-JP" sz="2800" b="1">
                <a:ea typeface="ＭＳ Ｐゴシック" charset="-128"/>
              </a:rPr>
              <a:t>s burden of disease.</a:t>
            </a:r>
            <a:endParaRPr lang="en-US" altLang="en-US" sz="2800" b="1">
              <a:ea typeface="ＭＳ Ｐゴシック" charset="-12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3"/>
          <p:cNvSpPr>
            <a:spLocks noChangeArrowheads="1"/>
          </p:cNvSpPr>
          <p:nvPr/>
        </p:nvSpPr>
        <p:spPr bwMode="auto">
          <a:xfrm>
            <a:off x="914400" y="1989138"/>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buClr>
                <a:srgbClr val="FFCC99"/>
              </a:buClr>
              <a:buSzPct val="65000"/>
              <a:buFont typeface="Monotype Sorts" charset="2"/>
              <a:buNone/>
            </a:pPr>
            <a:r>
              <a:rPr lang="en-US" altLang="en-US" sz="2800" b="1">
                <a:solidFill>
                  <a:srgbClr val="BC1D43"/>
                </a:solidFill>
                <a:latin typeface="Helvetica Neue" charset="0"/>
              </a:rPr>
              <a:t>Disability</a:t>
            </a:r>
            <a:endParaRPr lang="en-US" altLang="en-US" sz="2800" b="1" i="1">
              <a:solidFill>
                <a:schemeClr val="bg2"/>
              </a:solidFill>
              <a:latin typeface="Helvetica Neue" charset="0"/>
            </a:endParaRPr>
          </a:p>
        </p:txBody>
      </p:sp>
      <p:sp>
        <p:nvSpPr>
          <p:cNvPr id="69635" name="Text Box 22"/>
          <p:cNvSpPr txBox="1">
            <a:spLocks noChangeArrowheads="1"/>
          </p:cNvSpPr>
          <p:nvPr/>
        </p:nvSpPr>
        <p:spPr bwMode="auto">
          <a:xfrm>
            <a:off x="900113" y="2781300"/>
            <a:ext cx="4205287"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buClr>
                <a:srgbClr val="C11942"/>
              </a:buClr>
              <a:buSzTx/>
              <a:buFont typeface="Times" charset="0"/>
              <a:buChar char="●"/>
            </a:pPr>
            <a:r>
              <a:rPr lang="en-US" altLang="en-US" sz="2400">
                <a:solidFill>
                  <a:schemeClr val="bg2"/>
                </a:solidFill>
                <a:latin typeface="Helvetica Neue" charset="0"/>
              </a:rPr>
              <a:t> </a:t>
            </a:r>
            <a:r>
              <a:rPr lang="en-US" altLang="en-US" sz="2400" b="1">
                <a:latin typeface="Helvetica Neue" charset="0"/>
              </a:rPr>
              <a:t>Baseline neurologic evaluation</a:t>
            </a:r>
          </a:p>
          <a:p>
            <a:pPr lvl="1" eaLnBrk="1" hangingPunct="1">
              <a:spcAft>
                <a:spcPct val="20000"/>
              </a:spcAft>
              <a:buClr>
                <a:srgbClr val="C11942"/>
              </a:buClr>
              <a:buSzPct val="80000"/>
              <a:buFont typeface="Times" charset="0"/>
              <a:buChar char="●"/>
            </a:pPr>
            <a:r>
              <a:rPr lang="en-US" altLang="en-US" sz="2400" b="1">
                <a:latin typeface="Helvetica Neue" charset="0"/>
              </a:rPr>
              <a:t> Glasgow Coma Scale score</a:t>
            </a:r>
          </a:p>
        </p:txBody>
      </p:sp>
      <p:sp>
        <p:nvSpPr>
          <p:cNvPr id="19461" name="Rectangle 28"/>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chemeClr val="bg1"/>
                </a:solidFill>
              </a:rPr>
              <a:t>Primary Survey</a:t>
            </a:r>
            <a:endParaRPr lang="en-US" sz="5400" dirty="0">
              <a:solidFill>
                <a:schemeClr val="bg1"/>
              </a:solidFill>
            </a:endParaRPr>
          </a:p>
        </p:txBody>
      </p:sp>
      <p:pic>
        <p:nvPicPr>
          <p:cNvPr id="69637" name="Picture 15" descr="Pediatric Glasgow Coma Scale For Nonverbal Children Emergency Medicine Pract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74850"/>
            <a:ext cx="40386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3"/>
          <p:cNvSpPr>
            <a:spLocks noChangeArrowheads="1"/>
          </p:cNvSpPr>
          <p:nvPr/>
        </p:nvSpPr>
        <p:spPr bwMode="auto">
          <a:xfrm>
            <a:off x="914400" y="1989138"/>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buClr>
                <a:srgbClr val="FFCC99"/>
              </a:buClr>
              <a:buSzPct val="65000"/>
              <a:buFont typeface="Monotype Sorts" charset="2"/>
              <a:buNone/>
            </a:pPr>
            <a:r>
              <a:rPr lang="en-US" altLang="en-US" sz="2800" b="1">
                <a:solidFill>
                  <a:srgbClr val="BC1D43"/>
                </a:solidFill>
                <a:latin typeface="Helvetica Neue" charset="0"/>
              </a:rPr>
              <a:t>Disability</a:t>
            </a:r>
            <a:endParaRPr lang="en-US" altLang="en-US" sz="2800" b="1" i="1">
              <a:solidFill>
                <a:schemeClr val="bg2"/>
              </a:solidFill>
              <a:latin typeface="Helvetica Neue" charset="0"/>
            </a:endParaRPr>
          </a:p>
        </p:txBody>
      </p:sp>
      <p:sp>
        <p:nvSpPr>
          <p:cNvPr id="71683" name="Text Box 22"/>
          <p:cNvSpPr txBox="1">
            <a:spLocks noChangeArrowheads="1"/>
          </p:cNvSpPr>
          <p:nvPr/>
        </p:nvSpPr>
        <p:spPr bwMode="auto">
          <a:xfrm>
            <a:off x="900113" y="2781300"/>
            <a:ext cx="42052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buClr>
                <a:srgbClr val="C11942"/>
              </a:buClr>
              <a:buSzTx/>
              <a:buFont typeface="Times" charset="0"/>
              <a:buChar char="●"/>
            </a:pPr>
            <a:r>
              <a:rPr lang="en-US" altLang="en-US" sz="2400">
                <a:solidFill>
                  <a:schemeClr val="bg2"/>
                </a:solidFill>
                <a:latin typeface="Helvetica Neue" charset="0"/>
              </a:rPr>
              <a:t> </a:t>
            </a:r>
            <a:r>
              <a:rPr lang="en-US" altLang="en-US" sz="2400" b="1">
                <a:latin typeface="Helvetica Neue" charset="0"/>
              </a:rPr>
              <a:t>Baseline neurologic evaluation</a:t>
            </a:r>
          </a:p>
          <a:p>
            <a:pPr lvl="1" eaLnBrk="1" hangingPunct="1">
              <a:spcAft>
                <a:spcPct val="20000"/>
              </a:spcAft>
              <a:buClr>
                <a:srgbClr val="C11942"/>
              </a:buClr>
              <a:buSzPct val="80000"/>
              <a:buFont typeface="Times" charset="0"/>
              <a:buChar char="●"/>
            </a:pPr>
            <a:r>
              <a:rPr lang="en-US" altLang="en-US" sz="2400" b="1">
                <a:latin typeface="Helvetica Neue" charset="0"/>
              </a:rPr>
              <a:t> Glasgow Coma Scale score</a:t>
            </a:r>
          </a:p>
          <a:p>
            <a:pPr lvl="1" eaLnBrk="1" hangingPunct="1">
              <a:spcAft>
                <a:spcPct val="20000"/>
              </a:spcAft>
              <a:buClr>
                <a:srgbClr val="C11942"/>
              </a:buClr>
              <a:buSzPct val="80000"/>
              <a:buFont typeface="Times" charset="0"/>
              <a:buChar char="●"/>
            </a:pPr>
            <a:r>
              <a:rPr lang="en-US" altLang="en-US" sz="2400" b="1">
                <a:latin typeface="Helvetica Neue" charset="0"/>
              </a:rPr>
              <a:t> Pupillary response</a:t>
            </a:r>
            <a:endParaRPr lang="en-US" altLang="en-US" sz="2400">
              <a:latin typeface="Helvetica Neue" charset="0"/>
            </a:endParaRPr>
          </a:p>
        </p:txBody>
      </p:sp>
      <p:sp>
        <p:nvSpPr>
          <p:cNvPr id="19461" name="Rectangle 28"/>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chemeClr val="bg1"/>
                </a:solidFill>
              </a:rPr>
              <a:t>Primary Survey</a:t>
            </a:r>
            <a:endParaRPr lang="en-US" sz="5400" dirty="0">
              <a:solidFill>
                <a:schemeClr val="bg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5795963" y="3429000"/>
            <a:ext cx="2376487" cy="865188"/>
          </a:xfrm>
          <a:prstGeom prst="rect">
            <a:avLst/>
          </a:prstGeom>
          <a:solidFill>
            <a:srgbClr val="CEFDFF"/>
          </a:solidFill>
          <a:ln w="19050">
            <a:solidFill>
              <a:schemeClr val="bg2"/>
            </a:solidFill>
            <a:miter lim="800000"/>
            <a:headEnd/>
            <a:tailEnd/>
          </a:ln>
        </p:spPr>
        <p:txBody>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lgn="ctr" eaLnBrk="1" hangingPunct="1">
              <a:spcBef>
                <a:spcPct val="50000"/>
              </a:spcBef>
              <a:spcAft>
                <a:spcPct val="50000"/>
              </a:spcAft>
              <a:buClrTx/>
              <a:buSzTx/>
              <a:buFontTx/>
              <a:buNone/>
            </a:pPr>
            <a:r>
              <a:rPr lang="en-US" altLang="en-US" sz="2400" b="1">
                <a:solidFill>
                  <a:srgbClr val="BC1D43"/>
                </a:solidFill>
                <a:latin typeface="Helvetica Neue" charset="0"/>
              </a:rPr>
              <a:t>Prevent hypothermia</a:t>
            </a:r>
            <a:endParaRPr lang="en-US" altLang="en-US" sz="2800" b="1">
              <a:solidFill>
                <a:schemeClr val="tx2"/>
              </a:solidFill>
              <a:latin typeface="Helvetica Neue" charset="0"/>
            </a:endParaRPr>
          </a:p>
        </p:txBody>
      </p:sp>
      <p:sp>
        <p:nvSpPr>
          <p:cNvPr id="73731" name="Rectangle 3"/>
          <p:cNvSpPr>
            <a:spLocks noChangeArrowheads="1"/>
          </p:cNvSpPr>
          <p:nvPr/>
        </p:nvSpPr>
        <p:spPr bwMode="auto">
          <a:xfrm>
            <a:off x="827088" y="1989138"/>
            <a:ext cx="762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buClr>
                <a:srgbClr val="FFCC99"/>
              </a:buClr>
              <a:buSzPct val="65000"/>
              <a:buFont typeface="Monotype Sorts" charset="2"/>
              <a:buNone/>
            </a:pPr>
            <a:r>
              <a:rPr lang="en-US" altLang="en-US" sz="2800" b="1">
                <a:solidFill>
                  <a:srgbClr val="BC1D43"/>
                </a:solidFill>
                <a:latin typeface="Helvetica Neue" charset="0"/>
              </a:rPr>
              <a:t>Exposure / Environment</a:t>
            </a:r>
            <a:endParaRPr lang="en-US" altLang="en-US" sz="2800" b="1" i="1">
              <a:solidFill>
                <a:schemeClr val="bg2"/>
              </a:solidFill>
              <a:latin typeface="Helvetica Neue" charset="0"/>
            </a:endParaRPr>
          </a:p>
        </p:txBody>
      </p:sp>
      <p:sp>
        <p:nvSpPr>
          <p:cNvPr id="73732" name="Text Box 4"/>
          <p:cNvSpPr txBox="1">
            <a:spLocks noChangeArrowheads="1"/>
          </p:cNvSpPr>
          <p:nvPr/>
        </p:nvSpPr>
        <p:spPr bwMode="auto">
          <a:xfrm>
            <a:off x="827088" y="2565400"/>
            <a:ext cx="4875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buClr>
                <a:srgbClr val="C11942"/>
              </a:buClr>
              <a:buSzPct val="150000"/>
              <a:buFont typeface="Times" charset="0"/>
              <a:buNone/>
            </a:pPr>
            <a:r>
              <a:rPr lang="en-US" altLang="en-US" sz="2400" b="1" i="1">
                <a:latin typeface="Helvetica Neue" charset="0"/>
              </a:rPr>
              <a:t>Completely undress the patient</a:t>
            </a:r>
            <a:endParaRPr lang="en-US" altLang="en-US" sz="2800" i="1">
              <a:latin typeface="Helvetica Neue" charset="0"/>
            </a:endParaRPr>
          </a:p>
        </p:txBody>
      </p:sp>
      <p:sp>
        <p:nvSpPr>
          <p:cNvPr id="73733" name="Text Box 5"/>
          <p:cNvSpPr txBox="1">
            <a:spLocks noChangeArrowheads="1"/>
          </p:cNvSpPr>
          <p:nvPr/>
        </p:nvSpPr>
        <p:spPr bwMode="auto">
          <a:xfrm>
            <a:off x="5795963" y="5216525"/>
            <a:ext cx="2205037" cy="831850"/>
          </a:xfrm>
          <a:prstGeom prst="rect">
            <a:avLst/>
          </a:prstGeom>
          <a:solidFill>
            <a:srgbClr val="CEFDFF"/>
          </a:solidFill>
          <a:ln w="19050">
            <a:solidFill>
              <a:schemeClr val="bg2"/>
            </a:solidFill>
            <a:miter lim="800000"/>
            <a:headEnd/>
            <a:tailEnd/>
          </a:ln>
        </p:spPr>
        <p:txBody>
          <a:bodyPr anchor="ct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lgn="ctr" eaLnBrk="1" hangingPunct="1">
              <a:spcBef>
                <a:spcPct val="50000"/>
              </a:spcBef>
              <a:buClrTx/>
              <a:buSzTx/>
              <a:buFontTx/>
              <a:buNone/>
            </a:pPr>
            <a:r>
              <a:rPr lang="en-US" altLang="en-US" sz="2400" b="1">
                <a:solidFill>
                  <a:srgbClr val="BC1D43"/>
                </a:solidFill>
                <a:latin typeface="Helvetica Neue" charset="0"/>
              </a:rPr>
              <a:t>Missed injuries</a:t>
            </a:r>
          </a:p>
        </p:txBody>
      </p:sp>
      <p:sp>
        <p:nvSpPr>
          <p:cNvPr id="73734" name="Rectangle 6"/>
          <p:cNvSpPr>
            <a:spLocks noChangeArrowheads="1"/>
          </p:cNvSpPr>
          <p:nvPr/>
        </p:nvSpPr>
        <p:spPr bwMode="auto">
          <a:xfrm>
            <a:off x="-2819400" y="2286000"/>
            <a:ext cx="518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buClrTx/>
              <a:buSzTx/>
              <a:buFontTx/>
              <a:buNone/>
            </a:pPr>
            <a:endParaRPr lang="en-US" altLang="en-US" sz="3600">
              <a:solidFill>
                <a:schemeClr val="bg2"/>
              </a:solidFill>
              <a:latin typeface="HelveticaNeue BoldExt" charset="0"/>
            </a:endParaRPr>
          </a:p>
        </p:txBody>
      </p:sp>
      <p:grpSp>
        <p:nvGrpSpPr>
          <p:cNvPr id="73735" name="Group 7"/>
          <p:cNvGrpSpPr>
            <a:grpSpLocks/>
          </p:cNvGrpSpPr>
          <p:nvPr/>
        </p:nvGrpSpPr>
        <p:grpSpPr bwMode="auto">
          <a:xfrm>
            <a:off x="5219700" y="4437063"/>
            <a:ext cx="1143000" cy="1219200"/>
            <a:chOff x="4704" y="288"/>
            <a:chExt cx="720" cy="768"/>
          </a:xfrm>
        </p:grpSpPr>
        <p:grpSp>
          <p:nvGrpSpPr>
            <p:cNvPr id="73746" name="Group 8"/>
            <p:cNvGrpSpPr>
              <a:grpSpLocks/>
            </p:cNvGrpSpPr>
            <p:nvPr/>
          </p:nvGrpSpPr>
          <p:grpSpPr bwMode="auto">
            <a:xfrm>
              <a:off x="4704" y="288"/>
              <a:ext cx="720" cy="768"/>
              <a:chOff x="1008" y="2400"/>
              <a:chExt cx="1248" cy="1248"/>
            </a:xfrm>
          </p:grpSpPr>
          <p:sp>
            <p:nvSpPr>
              <p:cNvPr id="73748" name="Freeform 9"/>
              <p:cNvSpPr>
                <a:spLocks/>
              </p:cNvSpPr>
              <p:nvPr/>
            </p:nvSpPr>
            <p:spPr bwMode="auto">
              <a:xfrm>
                <a:off x="1008" y="2400"/>
                <a:ext cx="1248" cy="1248"/>
              </a:xfrm>
              <a:custGeom>
                <a:avLst/>
                <a:gdLst>
                  <a:gd name="T0" fmla="*/ 10 w 2496"/>
                  <a:gd name="T1" fmla="*/ 5 h 2496"/>
                  <a:gd name="T2" fmla="*/ 5 w 2496"/>
                  <a:gd name="T3" fmla="*/ 1 h 2496"/>
                  <a:gd name="T4" fmla="*/ 5 w 2496"/>
                  <a:gd name="T5" fmla="*/ 0 h 2496"/>
                  <a:gd name="T6" fmla="*/ 5 w 2496"/>
                  <a:gd name="T7" fmla="*/ 1 h 2496"/>
                  <a:gd name="T8" fmla="*/ 1 w 2496"/>
                  <a:gd name="T9" fmla="*/ 5 h 2496"/>
                  <a:gd name="T10" fmla="*/ 0 w 2496"/>
                  <a:gd name="T11" fmla="*/ 5 h 2496"/>
                  <a:gd name="T12" fmla="*/ 1 w 2496"/>
                  <a:gd name="T13" fmla="*/ 5 h 2496"/>
                  <a:gd name="T14" fmla="*/ 5 w 2496"/>
                  <a:gd name="T15" fmla="*/ 10 h 2496"/>
                  <a:gd name="T16" fmla="*/ 5 w 2496"/>
                  <a:gd name="T17" fmla="*/ 10 h 2496"/>
                  <a:gd name="T18" fmla="*/ 5 w 2496"/>
                  <a:gd name="T19" fmla="*/ 10 h 2496"/>
                  <a:gd name="T20" fmla="*/ 10 w 2496"/>
                  <a:gd name="T21" fmla="*/ 5 h 2496"/>
                  <a:gd name="T22" fmla="*/ 10 w 2496"/>
                  <a:gd name="T23" fmla="*/ 5 h 2496"/>
                  <a:gd name="T24" fmla="*/ 10 w 2496"/>
                  <a:gd name="T25" fmla="*/ 5 h 24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6"/>
                  <a:gd name="T40" fmla="*/ 0 h 2496"/>
                  <a:gd name="T41" fmla="*/ 2496 w 2496"/>
                  <a:gd name="T42" fmla="*/ 2496 h 24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6" h="2496">
                    <a:moveTo>
                      <a:pt x="2487" y="1240"/>
                    </a:moveTo>
                    <a:lnTo>
                      <a:pt x="1257" y="8"/>
                    </a:lnTo>
                    <a:lnTo>
                      <a:pt x="1248" y="0"/>
                    </a:lnTo>
                    <a:lnTo>
                      <a:pt x="1240" y="8"/>
                    </a:lnTo>
                    <a:lnTo>
                      <a:pt x="8" y="1240"/>
                    </a:lnTo>
                    <a:lnTo>
                      <a:pt x="0" y="1248"/>
                    </a:lnTo>
                    <a:lnTo>
                      <a:pt x="8" y="1257"/>
                    </a:lnTo>
                    <a:lnTo>
                      <a:pt x="1240" y="2487"/>
                    </a:lnTo>
                    <a:lnTo>
                      <a:pt x="1248" y="2496"/>
                    </a:lnTo>
                    <a:lnTo>
                      <a:pt x="1257" y="2487"/>
                    </a:lnTo>
                    <a:lnTo>
                      <a:pt x="2487" y="1257"/>
                    </a:lnTo>
                    <a:lnTo>
                      <a:pt x="2496" y="1248"/>
                    </a:lnTo>
                    <a:lnTo>
                      <a:pt x="2487" y="12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9" name="Freeform 10"/>
              <p:cNvSpPr>
                <a:spLocks/>
              </p:cNvSpPr>
              <p:nvPr/>
            </p:nvSpPr>
            <p:spPr bwMode="auto">
              <a:xfrm>
                <a:off x="1025" y="2417"/>
                <a:ext cx="1214" cy="1214"/>
              </a:xfrm>
              <a:custGeom>
                <a:avLst/>
                <a:gdLst>
                  <a:gd name="T0" fmla="*/ 0 w 2428"/>
                  <a:gd name="T1" fmla="*/ 5 h 2428"/>
                  <a:gd name="T2" fmla="*/ 5 w 2428"/>
                  <a:gd name="T3" fmla="*/ 0 h 2428"/>
                  <a:gd name="T4" fmla="*/ 10 w 2428"/>
                  <a:gd name="T5" fmla="*/ 5 h 2428"/>
                  <a:gd name="T6" fmla="*/ 5 w 2428"/>
                  <a:gd name="T7" fmla="*/ 10 h 2428"/>
                  <a:gd name="T8" fmla="*/ 0 w 2428"/>
                  <a:gd name="T9" fmla="*/ 5 h 2428"/>
                  <a:gd name="T10" fmla="*/ 0 60000 65536"/>
                  <a:gd name="T11" fmla="*/ 0 60000 65536"/>
                  <a:gd name="T12" fmla="*/ 0 60000 65536"/>
                  <a:gd name="T13" fmla="*/ 0 60000 65536"/>
                  <a:gd name="T14" fmla="*/ 0 60000 65536"/>
                  <a:gd name="T15" fmla="*/ 0 w 2428"/>
                  <a:gd name="T16" fmla="*/ 0 h 2428"/>
                  <a:gd name="T17" fmla="*/ 2428 w 2428"/>
                  <a:gd name="T18" fmla="*/ 2428 h 2428"/>
                </a:gdLst>
                <a:ahLst/>
                <a:cxnLst>
                  <a:cxn ang="T10">
                    <a:pos x="T0" y="T1"/>
                  </a:cxn>
                  <a:cxn ang="T11">
                    <a:pos x="T2" y="T3"/>
                  </a:cxn>
                  <a:cxn ang="T12">
                    <a:pos x="T4" y="T5"/>
                  </a:cxn>
                  <a:cxn ang="T13">
                    <a:pos x="T6" y="T7"/>
                  </a:cxn>
                  <a:cxn ang="T14">
                    <a:pos x="T8" y="T9"/>
                  </a:cxn>
                </a:cxnLst>
                <a:rect l="T15" t="T16" r="T17" b="T18"/>
                <a:pathLst>
                  <a:path w="2428" h="2428">
                    <a:moveTo>
                      <a:pt x="0" y="1215"/>
                    </a:moveTo>
                    <a:lnTo>
                      <a:pt x="1215" y="0"/>
                    </a:lnTo>
                    <a:lnTo>
                      <a:pt x="2428" y="1215"/>
                    </a:lnTo>
                    <a:lnTo>
                      <a:pt x="1215" y="2428"/>
                    </a:lnTo>
                    <a:lnTo>
                      <a:pt x="0" y="1215"/>
                    </a:lnTo>
                    <a:close/>
                  </a:path>
                </a:pathLst>
              </a:custGeom>
              <a:solidFill>
                <a:srgbClr val="FF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0" name="Freeform 11"/>
              <p:cNvSpPr>
                <a:spLocks/>
              </p:cNvSpPr>
              <p:nvPr/>
            </p:nvSpPr>
            <p:spPr bwMode="auto">
              <a:xfrm>
                <a:off x="1067" y="2459"/>
                <a:ext cx="1130" cy="1130"/>
              </a:xfrm>
              <a:custGeom>
                <a:avLst/>
                <a:gdLst>
                  <a:gd name="T0" fmla="*/ 9 w 2259"/>
                  <a:gd name="T1" fmla="*/ 5 h 2259"/>
                  <a:gd name="T2" fmla="*/ 5 w 2259"/>
                  <a:gd name="T3" fmla="*/ 0 h 2259"/>
                  <a:gd name="T4" fmla="*/ 0 w 2259"/>
                  <a:gd name="T5" fmla="*/ 5 h 2259"/>
                  <a:gd name="T6" fmla="*/ 5 w 2259"/>
                  <a:gd name="T7" fmla="*/ 9 h 2259"/>
                  <a:gd name="T8" fmla="*/ 9 w 2259"/>
                  <a:gd name="T9" fmla="*/ 5 h 2259"/>
                  <a:gd name="T10" fmla="*/ 0 60000 65536"/>
                  <a:gd name="T11" fmla="*/ 0 60000 65536"/>
                  <a:gd name="T12" fmla="*/ 0 60000 65536"/>
                  <a:gd name="T13" fmla="*/ 0 60000 65536"/>
                  <a:gd name="T14" fmla="*/ 0 60000 65536"/>
                  <a:gd name="T15" fmla="*/ 0 w 2259"/>
                  <a:gd name="T16" fmla="*/ 0 h 2259"/>
                  <a:gd name="T17" fmla="*/ 2259 w 2259"/>
                  <a:gd name="T18" fmla="*/ 2259 h 2259"/>
                </a:gdLst>
                <a:ahLst/>
                <a:cxnLst>
                  <a:cxn ang="T10">
                    <a:pos x="T0" y="T1"/>
                  </a:cxn>
                  <a:cxn ang="T11">
                    <a:pos x="T2" y="T3"/>
                  </a:cxn>
                  <a:cxn ang="T12">
                    <a:pos x="T4" y="T5"/>
                  </a:cxn>
                  <a:cxn ang="T13">
                    <a:pos x="T6" y="T7"/>
                  </a:cxn>
                  <a:cxn ang="T14">
                    <a:pos x="T8" y="T9"/>
                  </a:cxn>
                </a:cxnLst>
                <a:rect l="T15" t="T16" r="T17" b="T18"/>
                <a:pathLst>
                  <a:path w="2259" h="2259">
                    <a:moveTo>
                      <a:pt x="2259" y="1130"/>
                    </a:moveTo>
                    <a:lnTo>
                      <a:pt x="1130" y="0"/>
                    </a:lnTo>
                    <a:lnTo>
                      <a:pt x="0" y="1130"/>
                    </a:lnTo>
                    <a:lnTo>
                      <a:pt x="1130" y="2259"/>
                    </a:lnTo>
                    <a:lnTo>
                      <a:pt x="2259" y="1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1" name="Freeform 12"/>
              <p:cNvSpPr>
                <a:spLocks/>
              </p:cNvSpPr>
              <p:nvPr/>
            </p:nvSpPr>
            <p:spPr bwMode="auto">
              <a:xfrm>
                <a:off x="1130" y="2522"/>
                <a:ext cx="1004" cy="1003"/>
              </a:xfrm>
              <a:custGeom>
                <a:avLst/>
                <a:gdLst>
                  <a:gd name="T0" fmla="*/ 8 w 2008"/>
                  <a:gd name="T1" fmla="*/ 4 h 2007"/>
                  <a:gd name="T2" fmla="*/ 8 w 2008"/>
                  <a:gd name="T3" fmla="*/ 4 h 2007"/>
                  <a:gd name="T4" fmla="*/ 8 w 2008"/>
                  <a:gd name="T5" fmla="*/ 4 h 2007"/>
                  <a:gd name="T6" fmla="*/ 8 w 2008"/>
                  <a:gd name="T7" fmla="*/ 4 h 2007"/>
                  <a:gd name="T8" fmla="*/ 8 w 2008"/>
                  <a:gd name="T9" fmla="*/ 3 h 2007"/>
                  <a:gd name="T10" fmla="*/ 8 w 2008"/>
                  <a:gd name="T11" fmla="*/ 3 h 2007"/>
                  <a:gd name="T12" fmla="*/ 8 w 2008"/>
                  <a:gd name="T13" fmla="*/ 3 h 2007"/>
                  <a:gd name="T14" fmla="*/ 8 w 2008"/>
                  <a:gd name="T15" fmla="*/ 3 h 2007"/>
                  <a:gd name="T16" fmla="*/ 8 w 2008"/>
                  <a:gd name="T17" fmla="*/ 3 h 2007"/>
                  <a:gd name="T18" fmla="*/ 5 w 2008"/>
                  <a:gd name="T19" fmla="*/ 0 h 2007"/>
                  <a:gd name="T20" fmla="*/ 5 w 2008"/>
                  <a:gd name="T21" fmla="*/ 0 h 2007"/>
                  <a:gd name="T22" fmla="*/ 5 w 2008"/>
                  <a:gd name="T23" fmla="*/ 0 h 2007"/>
                  <a:gd name="T24" fmla="*/ 5 w 2008"/>
                  <a:gd name="T25" fmla="*/ 0 h 2007"/>
                  <a:gd name="T26" fmla="*/ 5 w 2008"/>
                  <a:gd name="T27" fmla="*/ 0 h 2007"/>
                  <a:gd name="T28" fmla="*/ 5 w 2008"/>
                  <a:gd name="T29" fmla="*/ 0 h 2007"/>
                  <a:gd name="T30" fmla="*/ 5 w 2008"/>
                  <a:gd name="T31" fmla="*/ 0 h 2007"/>
                  <a:gd name="T32" fmla="*/ 4 w 2008"/>
                  <a:gd name="T33" fmla="*/ 0 h 2007"/>
                  <a:gd name="T34" fmla="*/ 4 w 2008"/>
                  <a:gd name="T35" fmla="*/ 0 h 2007"/>
                  <a:gd name="T36" fmla="*/ 4 w 2008"/>
                  <a:gd name="T37" fmla="*/ 0 h 2007"/>
                  <a:gd name="T38" fmla="*/ 4 w 2008"/>
                  <a:gd name="T39" fmla="*/ 0 h 2007"/>
                  <a:gd name="T40" fmla="*/ 4 w 2008"/>
                  <a:gd name="T41" fmla="*/ 0 h 2007"/>
                  <a:gd name="T42" fmla="*/ 4 w 2008"/>
                  <a:gd name="T43" fmla="*/ 0 h 2007"/>
                  <a:gd name="T44" fmla="*/ 4 w 2008"/>
                  <a:gd name="T45" fmla="*/ 0 h 2007"/>
                  <a:gd name="T46" fmla="*/ 4 w 2008"/>
                  <a:gd name="T47" fmla="*/ 0 h 2007"/>
                  <a:gd name="T48" fmla="*/ 4 w 2008"/>
                  <a:gd name="T49" fmla="*/ 0 h 2007"/>
                  <a:gd name="T50" fmla="*/ 4 w 2008"/>
                  <a:gd name="T51" fmla="*/ 0 h 2007"/>
                  <a:gd name="T52" fmla="*/ 1 w 2008"/>
                  <a:gd name="T53" fmla="*/ 3 h 2007"/>
                  <a:gd name="T54" fmla="*/ 1 w 2008"/>
                  <a:gd name="T55" fmla="*/ 3 h 2007"/>
                  <a:gd name="T56" fmla="*/ 1 w 2008"/>
                  <a:gd name="T57" fmla="*/ 3 h 2007"/>
                  <a:gd name="T58" fmla="*/ 1 w 2008"/>
                  <a:gd name="T59" fmla="*/ 3 h 2007"/>
                  <a:gd name="T60" fmla="*/ 0 w 2008"/>
                  <a:gd name="T61" fmla="*/ 3 h 2007"/>
                  <a:gd name="T62" fmla="*/ 1 w 2008"/>
                  <a:gd name="T63" fmla="*/ 4 h 2007"/>
                  <a:gd name="T64" fmla="*/ 1 w 2008"/>
                  <a:gd name="T65" fmla="*/ 4 h 2007"/>
                  <a:gd name="T66" fmla="*/ 1 w 2008"/>
                  <a:gd name="T67" fmla="*/ 4 h 2007"/>
                  <a:gd name="T68" fmla="*/ 1 w 2008"/>
                  <a:gd name="T69" fmla="*/ 4 h 2007"/>
                  <a:gd name="T70" fmla="*/ 4 w 2008"/>
                  <a:gd name="T71" fmla="*/ 7 h 2007"/>
                  <a:gd name="T72" fmla="*/ 4 w 2008"/>
                  <a:gd name="T73" fmla="*/ 7 h 2007"/>
                  <a:gd name="T74" fmla="*/ 4 w 2008"/>
                  <a:gd name="T75" fmla="*/ 7 h 2007"/>
                  <a:gd name="T76" fmla="*/ 4 w 2008"/>
                  <a:gd name="T77" fmla="*/ 7 h 2007"/>
                  <a:gd name="T78" fmla="*/ 4 w 2008"/>
                  <a:gd name="T79" fmla="*/ 7 h 2007"/>
                  <a:gd name="T80" fmla="*/ 4 w 2008"/>
                  <a:gd name="T81" fmla="*/ 7 h 2007"/>
                  <a:gd name="T82" fmla="*/ 4 w 2008"/>
                  <a:gd name="T83" fmla="*/ 7 h 2007"/>
                  <a:gd name="T84" fmla="*/ 4 w 2008"/>
                  <a:gd name="T85" fmla="*/ 7 h 2007"/>
                  <a:gd name="T86" fmla="*/ 4 w 2008"/>
                  <a:gd name="T87" fmla="*/ 7 h 2007"/>
                  <a:gd name="T88" fmla="*/ 4 w 2008"/>
                  <a:gd name="T89" fmla="*/ 7 h 2007"/>
                  <a:gd name="T90" fmla="*/ 5 w 2008"/>
                  <a:gd name="T91" fmla="*/ 7 h 2007"/>
                  <a:gd name="T92" fmla="*/ 5 w 2008"/>
                  <a:gd name="T93" fmla="*/ 7 h 2007"/>
                  <a:gd name="T94" fmla="*/ 5 w 2008"/>
                  <a:gd name="T95" fmla="*/ 7 h 2007"/>
                  <a:gd name="T96" fmla="*/ 5 w 2008"/>
                  <a:gd name="T97" fmla="*/ 7 h 2007"/>
                  <a:gd name="T98" fmla="*/ 5 w 2008"/>
                  <a:gd name="T99" fmla="*/ 7 h 2007"/>
                  <a:gd name="T100" fmla="*/ 5 w 2008"/>
                  <a:gd name="T101" fmla="*/ 7 h 2007"/>
                  <a:gd name="T102" fmla="*/ 5 w 2008"/>
                  <a:gd name="T103" fmla="*/ 7 h 2007"/>
                  <a:gd name="T104" fmla="*/ 8 w 2008"/>
                  <a:gd name="T105" fmla="*/ 4 h 20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8"/>
                  <a:gd name="T160" fmla="*/ 0 h 2007"/>
                  <a:gd name="T161" fmla="*/ 2008 w 2008"/>
                  <a:gd name="T162" fmla="*/ 2007 h 20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8" h="2007">
                    <a:moveTo>
                      <a:pt x="1958" y="1124"/>
                    </a:moveTo>
                    <a:lnTo>
                      <a:pt x="1980" y="1097"/>
                    </a:lnTo>
                    <a:lnTo>
                      <a:pt x="1995" y="1067"/>
                    </a:lnTo>
                    <a:lnTo>
                      <a:pt x="2004" y="1036"/>
                    </a:lnTo>
                    <a:lnTo>
                      <a:pt x="2008" y="1004"/>
                    </a:lnTo>
                    <a:lnTo>
                      <a:pt x="2004" y="972"/>
                    </a:lnTo>
                    <a:lnTo>
                      <a:pt x="1995" y="941"/>
                    </a:lnTo>
                    <a:lnTo>
                      <a:pt x="1980" y="911"/>
                    </a:lnTo>
                    <a:lnTo>
                      <a:pt x="1958" y="884"/>
                    </a:lnTo>
                    <a:lnTo>
                      <a:pt x="1125" y="50"/>
                    </a:lnTo>
                    <a:lnTo>
                      <a:pt x="1112" y="38"/>
                    </a:lnTo>
                    <a:lnTo>
                      <a:pt x="1098" y="28"/>
                    </a:lnTo>
                    <a:lnTo>
                      <a:pt x="1084" y="20"/>
                    </a:lnTo>
                    <a:lnTo>
                      <a:pt x="1069" y="13"/>
                    </a:lnTo>
                    <a:lnTo>
                      <a:pt x="1052" y="7"/>
                    </a:lnTo>
                    <a:lnTo>
                      <a:pt x="1036" y="4"/>
                    </a:lnTo>
                    <a:lnTo>
                      <a:pt x="1020" y="1"/>
                    </a:lnTo>
                    <a:lnTo>
                      <a:pt x="1004" y="0"/>
                    </a:lnTo>
                    <a:lnTo>
                      <a:pt x="988" y="1"/>
                    </a:lnTo>
                    <a:lnTo>
                      <a:pt x="972" y="4"/>
                    </a:lnTo>
                    <a:lnTo>
                      <a:pt x="956" y="7"/>
                    </a:lnTo>
                    <a:lnTo>
                      <a:pt x="941" y="13"/>
                    </a:lnTo>
                    <a:lnTo>
                      <a:pt x="924" y="20"/>
                    </a:lnTo>
                    <a:lnTo>
                      <a:pt x="911" y="28"/>
                    </a:lnTo>
                    <a:lnTo>
                      <a:pt x="897" y="38"/>
                    </a:lnTo>
                    <a:lnTo>
                      <a:pt x="884" y="50"/>
                    </a:lnTo>
                    <a:lnTo>
                      <a:pt x="50" y="884"/>
                    </a:lnTo>
                    <a:lnTo>
                      <a:pt x="28" y="911"/>
                    </a:lnTo>
                    <a:lnTo>
                      <a:pt x="13" y="941"/>
                    </a:lnTo>
                    <a:lnTo>
                      <a:pt x="4" y="972"/>
                    </a:lnTo>
                    <a:lnTo>
                      <a:pt x="0" y="1004"/>
                    </a:lnTo>
                    <a:lnTo>
                      <a:pt x="4" y="1036"/>
                    </a:lnTo>
                    <a:lnTo>
                      <a:pt x="13" y="1067"/>
                    </a:lnTo>
                    <a:lnTo>
                      <a:pt x="28" y="1097"/>
                    </a:lnTo>
                    <a:lnTo>
                      <a:pt x="50" y="1124"/>
                    </a:lnTo>
                    <a:lnTo>
                      <a:pt x="884" y="1957"/>
                    </a:lnTo>
                    <a:lnTo>
                      <a:pt x="897" y="1969"/>
                    </a:lnTo>
                    <a:lnTo>
                      <a:pt x="911" y="1979"/>
                    </a:lnTo>
                    <a:lnTo>
                      <a:pt x="924" y="1988"/>
                    </a:lnTo>
                    <a:lnTo>
                      <a:pt x="941" y="1995"/>
                    </a:lnTo>
                    <a:lnTo>
                      <a:pt x="956" y="2000"/>
                    </a:lnTo>
                    <a:lnTo>
                      <a:pt x="972" y="2004"/>
                    </a:lnTo>
                    <a:lnTo>
                      <a:pt x="988" y="2007"/>
                    </a:lnTo>
                    <a:lnTo>
                      <a:pt x="1004" y="2007"/>
                    </a:lnTo>
                    <a:lnTo>
                      <a:pt x="1020" y="2007"/>
                    </a:lnTo>
                    <a:lnTo>
                      <a:pt x="1036" y="2004"/>
                    </a:lnTo>
                    <a:lnTo>
                      <a:pt x="1052" y="2000"/>
                    </a:lnTo>
                    <a:lnTo>
                      <a:pt x="1069" y="1995"/>
                    </a:lnTo>
                    <a:lnTo>
                      <a:pt x="1084" y="1988"/>
                    </a:lnTo>
                    <a:lnTo>
                      <a:pt x="1098" y="1979"/>
                    </a:lnTo>
                    <a:lnTo>
                      <a:pt x="1112" y="1969"/>
                    </a:lnTo>
                    <a:lnTo>
                      <a:pt x="1125" y="1957"/>
                    </a:lnTo>
                    <a:lnTo>
                      <a:pt x="1958" y="1124"/>
                    </a:lnTo>
                    <a:close/>
                  </a:path>
                </a:pathLst>
              </a:custGeom>
              <a:solidFill>
                <a:srgbClr val="FF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2" name="Freeform 13"/>
              <p:cNvSpPr>
                <a:spLocks/>
              </p:cNvSpPr>
              <p:nvPr/>
            </p:nvSpPr>
            <p:spPr bwMode="auto">
              <a:xfrm>
                <a:off x="1794" y="2925"/>
                <a:ext cx="58" cy="95"/>
              </a:xfrm>
              <a:custGeom>
                <a:avLst/>
                <a:gdLst>
                  <a:gd name="T0" fmla="*/ 1 w 115"/>
                  <a:gd name="T1" fmla="*/ 1 h 189"/>
                  <a:gd name="T2" fmla="*/ 1 w 115"/>
                  <a:gd name="T3" fmla="*/ 1 h 189"/>
                  <a:gd name="T4" fmla="*/ 1 w 115"/>
                  <a:gd name="T5" fmla="*/ 1 h 189"/>
                  <a:gd name="T6" fmla="*/ 1 w 115"/>
                  <a:gd name="T7" fmla="*/ 1 h 189"/>
                  <a:gd name="T8" fmla="*/ 1 w 115"/>
                  <a:gd name="T9" fmla="*/ 1 h 189"/>
                  <a:gd name="T10" fmla="*/ 1 w 115"/>
                  <a:gd name="T11" fmla="*/ 1 h 189"/>
                  <a:gd name="T12" fmla="*/ 1 w 115"/>
                  <a:gd name="T13" fmla="*/ 1 h 189"/>
                  <a:gd name="T14" fmla="*/ 1 w 115"/>
                  <a:gd name="T15" fmla="*/ 1 h 189"/>
                  <a:gd name="T16" fmla="*/ 1 w 115"/>
                  <a:gd name="T17" fmla="*/ 1 h 189"/>
                  <a:gd name="T18" fmla="*/ 1 w 115"/>
                  <a:gd name="T19" fmla="*/ 1 h 189"/>
                  <a:gd name="T20" fmla="*/ 1 w 115"/>
                  <a:gd name="T21" fmla="*/ 1 h 189"/>
                  <a:gd name="T22" fmla="*/ 1 w 115"/>
                  <a:gd name="T23" fmla="*/ 1 h 189"/>
                  <a:gd name="T24" fmla="*/ 1 w 115"/>
                  <a:gd name="T25" fmla="*/ 1 h 189"/>
                  <a:gd name="T26" fmla="*/ 0 w 115"/>
                  <a:gd name="T27" fmla="*/ 1 h 189"/>
                  <a:gd name="T28" fmla="*/ 0 w 115"/>
                  <a:gd name="T29" fmla="*/ 0 h 189"/>
                  <a:gd name="T30" fmla="*/ 1 w 115"/>
                  <a:gd name="T31" fmla="*/ 0 h 189"/>
                  <a:gd name="T32" fmla="*/ 1 w 115"/>
                  <a:gd name="T33" fmla="*/ 1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89"/>
                  <a:gd name="T53" fmla="*/ 115 w 115"/>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89">
                    <a:moveTo>
                      <a:pt x="115" y="77"/>
                    </a:moveTo>
                    <a:lnTo>
                      <a:pt x="109" y="77"/>
                    </a:lnTo>
                    <a:lnTo>
                      <a:pt x="103" y="78"/>
                    </a:lnTo>
                    <a:lnTo>
                      <a:pt x="98" y="82"/>
                    </a:lnTo>
                    <a:lnTo>
                      <a:pt x="93" y="88"/>
                    </a:lnTo>
                    <a:lnTo>
                      <a:pt x="92" y="94"/>
                    </a:lnTo>
                    <a:lnTo>
                      <a:pt x="92" y="189"/>
                    </a:lnTo>
                    <a:lnTo>
                      <a:pt x="38" y="189"/>
                    </a:lnTo>
                    <a:lnTo>
                      <a:pt x="38" y="100"/>
                    </a:lnTo>
                    <a:lnTo>
                      <a:pt x="37" y="93"/>
                    </a:lnTo>
                    <a:lnTo>
                      <a:pt x="33" y="89"/>
                    </a:lnTo>
                    <a:lnTo>
                      <a:pt x="29" y="85"/>
                    </a:lnTo>
                    <a:lnTo>
                      <a:pt x="22" y="84"/>
                    </a:lnTo>
                    <a:lnTo>
                      <a:pt x="0" y="84"/>
                    </a:lnTo>
                    <a:lnTo>
                      <a:pt x="0" y="0"/>
                    </a:lnTo>
                    <a:lnTo>
                      <a:pt x="115" y="0"/>
                    </a:lnTo>
                    <a:lnTo>
                      <a:pt x="115" y="77"/>
                    </a:lnTo>
                    <a:close/>
                  </a:path>
                </a:pathLst>
              </a:custGeom>
              <a:solidFill>
                <a:srgbClr val="FF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3747" name="Text Box 14"/>
            <p:cNvSpPr txBox="1">
              <a:spLocks noChangeArrowheads="1"/>
            </p:cNvSpPr>
            <p:nvPr/>
          </p:nvSpPr>
          <p:spPr bwMode="auto">
            <a:xfrm>
              <a:off x="4704" y="499"/>
              <a:ext cx="703"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lgn="ctr" eaLnBrk="1" hangingPunct="1">
                <a:buClrTx/>
                <a:buSzTx/>
                <a:buFontTx/>
                <a:buNone/>
              </a:pPr>
              <a:r>
                <a:rPr lang="en-US" altLang="en-US" sz="2600" b="1" baseline="-25000">
                  <a:solidFill>
                    <a:srgbClr val="000000"/>
                  </a:solidFill>
                  <a:latin typeface="Helvetica Neue" charset="0"/>
                </a:rPr>
                <a:t>Pitfalls</a:t>
              </a:r>
              <a:endParaRPr lang="en-US" altLang="en-US" sz="2600" b="1" baseline="-25000">
                <a:solidFill>
                  <a:srgbClr val="000000"/>
                </a:solidFill>
                <a:latin typeface="HelveticaNeue BoldExt" charset="0"/>
              </a:endParaRPr>
            </a:p>
          </p:txBody>
        </p:sp>
      </p:grpSp>
      <p:grpSp>
        <p:nvGrpSpPr>
          <p:cNvPr id="73736" name="Group 15"/>
          <p:cNvGrpSpPr>
            <a:grpSpLocks/>
          </p:cNvGrpSpPr>
          <p:nvPr/>
        </p:nvGrpSpPr>
        <p:grpSpPr bwMode="auto">
          <a:xfrm>
            <a:off x="5219700" y="2781300"/>
            <a:ext cx="1143000" cy="1219200"/>
            <a:chOff x="4704" y="288"/>
            <a:chExt cx="720" cy="768"/>
          </a:xfrm>
        </p:grpSpPr>
        <p:grpSp>
          <p:nvGrpSpPr>
            <p:cNvPr id="73739" name="Group 16"/>
            <p:cNvGrpSpPr>
              <a:grpSpLocks/>
            </p:cNvGrpSpPr>
            <p:nvPr/>
          </p:nvGrpSpPr>
          <p:grpSpPr bwMode="auto">
            <a:xfrm>
              <a:off x="4704" y="288"/>
              <a:ext cx="720" cy="768"/>
              <a:chOff x="1008" y="2400"/>
              <a:chExt cx="1248" cy="1248"/>
            </a:xfrm>
          </p:grpSpPr>
          <p:sp>
            <p:nvSpPr>
              <p:cNvPr id="73741" name="Freeform 17"/>
              <p:cNvSpPr>
                <a:spLocks/>
              </p:cNvSpPr>
              <p:nvPr/>
            </p:nvSpPr>
            <p:spPr bwMode="auto">
              <a:xfrm>
                <a:off x="1008" y="2400"/>
                <a:ext cx="1248" cy="1248"/>
              </a:xfrm>
              <a:custGeom>
                <a:avLst/>
                <a:gdLst>
                  <a:gd name="T0" fmla="*/ 10 w 2496"/>
                  <a:gd name="T1" fmla="*/ 5 h 2496"/>
                  <a:gd name="T2" fmla="*/ 5 w 2496"/>
                  <a:gd name="T3" fmla="*/ 1 h 2496"/>
                  <a:gd name="T4" fmla="*/ 5 w 2496"/>
                  <a:gd name="T5" fmla="*/ 0 h 2496"/>
                  <a:gd name="T6" fmla="*/ 5 w 2496"/>
                  <a:gd name="T7" fmla="*/ 1 h 2496"/>
                  <a:gd name="T8" fmla="*/ 1 w 2496"/>
                  <a:gd name="T9" fmla="*/ 5 h 2496"/>
                  <a:gd name="T10" fmla="*/ 0 w 2496"/>
                  <a:gd name="T11" fmla="*/ 5 h 2496"/>
                  <a:gd name="T12" fmla="*/ 1 w 2496"/>
                  <a:gd name="T13" fmla="*/ 5 h 2496"/>
                  <a:gd name="T14" fmla="*/ 5 w 2496"/>
                  <a:gd name="T15" fmla="*/ 10 h 2496"/>
                  <a:gd name="T16" fmla="*/ 5 w 2496"/>
                  <a:gd name="T17" fmla="*/ 10 h 2496"/>
                  <a:gd name="T18" fmla="*/ 5 w 2496"/>
                  <a:gd name="T19" fmla="*/ 10 h 2496"/>
                  <a:gd name="T20" fmla="*/ 10 w 2496"/>
                  <a:gd name="T21" fmla="*/ 5 h 2496"/>
                  <a:gd name="T22" fmla="*/ 10 w 2496"/>
                  <a:gd name="T23" fmla="*/ 5 h 2496"/>
                  <a:gd name="T24" fmla="*/ 10 w 2496"/>
                  <a:gd name="T25" fmla="*/ 5 h 24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6"/>
                  <a:gd name="T40" fmla="*/ 0 h 2496"/>
                  <a:gd name="T41" fmla="*/ 2496 w 2496"/>
                  <a:gd name="T42" fmla="*/ 2496 h 24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6" h="2496">
                    <a:moveTo>
                      <a:pt x="2487" y="1240"/>
                    </a:moveTo>
                    <a:lnTo>
                      <a:pt x="1257" y="8"/>
                    </a:lnTo>
                    <a:lnTo>
                      <a:pt x="1248" y="0"/>
                    </a:lnTo>
                    <a:lnTo>
                      <a:pt x="1240" y="8"/>
                    </a:lnTo>
                    <a:lnTo>
                      <a:pt x="8" y="1240"/>
                    </a:lnTo>
                    <a:lnTo>
                      <a:pt x="0" y="1248"/>
                    </a:lnTo>
                    <a:lnTo>
                      <a:pt x="8" y="1257"/>
                    </a:lnTo>
                    <a:lnTo>
                      <a:pt x="1240" y="2487"/>
                    </a:lnTo>
                    <a:lnTo>
                      <a:pt x="1248" y="2496"/>
                    </a:lnTo>
                    <a:lnTo>
                      <a:pt x="1257" y="2487"/>
                    </a:lnTo>
                    <a:lnTo>
                      <a:pt x="2487" y="1257"/>
                    </a:lnTo>
                    <a:lnTo>
                      <a:pt x="2496" y="1248"/>
                    </a:lnTo>
                    <a:lnTo>
                      <a:pt x="2487" y="12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2" name="Freeform 18"/>
              <p:cNvSpPr>
                <a:spLocks/>
              </p:cNvSpPr>
              <p:nvPr/>
            </p:nvSpPr>
            <p:spPr bwMode="auto">
              <a:xfrm>
                <a:off x="1025" y="2417"/>
                <a:ext cx="1214" cy="1214"/>
              </a:xfrm>
              <a:custGeom>
                <a:avLst/>
                <a:gdLst>
                  <a:gd name="T0" fmla="*/ 0 w 2428"/>
                  <a:gd name="T1" fmla="*/ 5 h 2428"/>
                  <a:gd name="T2" fmla="*/ 5 w 2428"/>
                  <a:gd name="T3" fmla="*/ 0 h 2428"/>
                  <a:gd name="T4" fmla="*/ 10 w 2428"/>
                  <a:gd name="T5" fmla="*/ 5 h 2428"/>
                  <a:gd name="T6" fmla="*/ 5 w 2428"/>
                  <a:gd name="T7" fmla="*/ 10 h 2428"/>
                  <a:gd name="T8" fmla="*/ 0 w 2428"/>
                  <a:gd name="T9" fmla="*/ 5 h 2428"/>
                  <a:gd name="T10" fmla="*/ 0 60000 65536"/>
                  <a:gd name="T11" fmla="*/ 0 60000 65536"/>
                  <a:gd name="T12" fmla="*/ 0 60000 65536"/>
                  <a:gd name="T13" fmla="*/ 0 60000 65536"/>
                  <a:gd name="T14" fmla="*/ 0 60000 65536"/>
                  <a:gd name="T15" fmla="*/ 0 w 2428"/>
                  <a:gd name="T16" fmla="*/ 0 h 2428"/>
                  <a:gd name="T17" fmla="*/ 2428 w 2428"/>
                  <a:gd name="T18" fmla="*/ 2428 h 2428"/>
                </a:gdLst>
                <a:ahLst/>
                <a:cxnLst>
                  <a:cxn ang="T10">
                    <a:pos x="T0" y="T1"/>
                  </a:cxn>
                  <a:cxn ang="T11">
                    <a:pos x="T2" y="T3"/>
                  </a:cxn>
                  <a:cxn ang="T12">
                    <a:pos x="T4" y="T5"/>
                  </a:cxn>
                  <a:cxn ang="T13">
                    <a:pos x="T6" y="T7"/>
                  </a:cxn>
                  <a:cxn ang="T14">
                    <a:pos x="T8" y="T9"/>
                  </a:cxn>
                </a:cxnLst>
                <a:rect l="T15" t="T16" r="T17" b="T18"/>
                <a:pathLst>
                  <a:path w="2428" h="2428">
                    <a:moveTo>
                      <a:pt x="0" y="1215"/>
                    </a:moveTo>
                    <a:lnTo>
                      <a:pt x="1215" y="0"/>
                    </a:lnTo>
                    <a:lnTo>
                      <a:pt x="2428" y="1215"/>
                    </a:lnTo>
                    <a:lnTo>
                      <a:pt x="1215" y="2428"/>
                    </a:lnTo>
                    <a:lnTo>
                      <a:pt x="0" y="1215"/>
                    </a:lnTo>
                    <a:close/>
                  </a:path>
                </a:pathLst>
              </a:custGeom>
              <a:solidFill>
                <a:srgbClr val="FF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3" name="Freeform 19"/>
              <p:cNvSpPr>
                <a:spLocks/>
              </p:cNvSpPr>
              <p:nvPr/>
            </p:nvSpPr>
            <p:spPr bwMode="auto">
              <a:xfrm>
                <a:off x="1067" y="2459"/>
                <a:ext cx="1130" cy="1130"/>
              </a:xfrm>
              <a:custGeom>
                <a:avLst/>
                <a:gdLst>
                  <a:gd name="T0" fmla="*/ 9 w 2259"/>
                  <a:gd name="T1" fmla="*/ 5 h 2259"/>
                  <a:gd name="T2" fmla="*/ 5 w 2259"/>
                  <a:gd name="T3" fmla="*/ 0 h 2259"/>
                  <a:gd name="T4" fmla="*/ 0 w 2259"/>
                  <a:gd name="T5" fmla="*/ 5 h 2259"/>
                  <a:gd name="T6" fmla="*/ 5 w 2259"/>
                  <a:gd name="T7" fmla="*/ 9 h 2259"/>
                  <a:gd name="T8" fmla="*/ 9 w 2259"/>
                  <a:gd name="T9" fmla="*/ 5 h 2259"/>
                  <a:gd name="T10" fmla="*/ 0 60000 65536"/>
                  <a:gd name="T11" fmla="*/ 0 60000 65536"/>
                  <a:gd name="T12" fmla="*/ 0 60000 65536"/>
                  <a:gd name="T13" fmla="*/ 0 60000 65536"/>
                  <a:gd name="T14" fmla="*/ 0 60000 65536"/>
                  <a:gd name="T15" fmla="*/ 0 w 2259"/>
                  <a:gd name="T16" fmla="*/ 0 h 2259"/>
                  <a:gd name="T17" fmla="*/ 2259 w 2259"/>
                  <a:gd name="T18" fmla="*/ 2259 h 2259"/>
                </a:gdLst>
                <a:ahLst/>
                <a:cxnLst>
                  <a:cxn ang="T10">
                    <a:pos x="T0" y="T1"/>
                  </a:cxn>
                  <a:cxn ang="T11">
                    <a:pos x="T2" y="T3"/>
                  </a:cxn>
                  <a:cxn ang="T12">
                    <a:pos x="T4" y="T5"/>
                  </a:cxn>
                  <a:cxn ang="T13">
                    <a:pos x="T6" y="T7"/>
                  </a:cxn>
                  <a:cxn ang="T14">
                    <a:pos x="T8" y="T9"/>
                  </a:cxn>
                </a:cxnLst>
                <a:rect l="T15" t="T16" r="T17" b="T18"/>
                <a:pathLst>
                  <a:path w="2259" h="2259">
                    <a:moveTo>
                      <a:pt x="2259" y="1130"/>
                    </a:moveTo>
                    <a:lnTo>
                      <a:pt x="1130" y="0"/>
                    </a:lnTo>
                    <a:lnTo>
                      <a:pt x="0" y="1130"/>
                    </a:lnTo>
                    <a:lnTo>
                      <a:pt x="1130" y="2259"/>
                    </a:lnTo>
                    <a:lnTo>
                      <a:pt x="2259" y="1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4" name="Freeform 20"/>
              <p:cNvSpPr>
                <a:spLocks/>
              </p:cNvSpPr>
              <p:nvPr/>
            </p:nvSpPr>
            <p:spPr bwMode="auto">
              <a:xfrm>
                <a:off x="1130" y="2522"/>
                <a:ext cx="1004" cy="1003"/>
              </a:xfrm>
              <a:custGeom>
                <a:avLst/>
                <a:gdLst>
                  <a:gd name="T0" fmla="*/ 8 w 2008"/>
                  <a:gd name="T1" fmla="*/ 4 h 2007"/>
                  <a:gd name="T2" fmla="*/ 8 w 2008"/>
                  <a:gd name="T3" fmla="*/ 4 h 2007"/>
                  <a:gd name="T4" fmla="*/ 8 w 2008"/>
                  <a:gd name="T5" fmla="*/ 4 h 2007"/>
                  <a:gd name="T6" fmla="*/ 8 w 2008"/>
                  <a:gd name="T7" fmla="*/ 4 h 2007"/>
                  <a:gd name="T8" fmla="*/ 8 w 2008"/>
                  <a:gd name="T9" fmla="*/ 3 h 2007"/>
                  <a:gd name="T10" fmla="*/ 8 w 2008"/>
                  <a:gd name="T11" fmla="*/ 3 h 2007"/>
                  <a:gd name="T12" fmla="*/ 8 w 2008"/>
                  <a:gd name="T13" fmla="*/ 3 h 2007"/>
                  <a:gd name="T14" fmla="*/ 8 w 2008"/>
                  <a:gd name="T15" fmla="*/ 3 h 2007"/>
                  <a:gd name="T16" fmla="*/ 8 w 2008"/>
                  <a:gd name="T17" fmla="*/ 3 h 2007"/>
                  <a:gd name="T18" fmla="*/ 5 w 2008"/>
                  <a:gd name="T19" fmla="*/ 0 h 2007"/>
                  <a:gd name="T20" fmla="*/ 5 w 2008"/>
                  <a:gd name="T21" fmla="*/ 0 h 2007"/>
                  <a:gd name="T22" fmla="*/ 5 w 2008"/>
                  <a:gd name="T23" fmla="*/ 0 h 2007"/>
                  <a:gd name="T24" fmla="*/ 5 w 2008"/>
                  <a:gd name="T25" fmla="*/ 0 h 2007"/>
                  <a:gd name="T26" fmla="*/ 5 w 2008"/>
                  <a:gd name="T27" fmla="*/ 0 h 2007"/>
                  <a:gd name="T28" fmla="*/ 5 w 2008"/>
                  <a:gd name="T29" fmla="*/ 0 h 2007"/>
                  <a:gd name="T30" fmla="*/ 5 w 2008"/>
                  <a:gd name="T31" fmla="*/ 0 h 2007"/>
                  <a:gd name="T32" fmla="*/ 4 w 2008"/>
                  <a:gd name="T33" fmla="*/ 0 h 2007"/>
                  <a:gd name="T34" fmla="*/ 4 w 2008"/>
                  <a:gd name="T35" fmla="*/ 0 h 2007"/>
                  <a:gd name="T36" fmla="*/ 4 w 2008"/>
                  <a:gd name="T37" fmla="*/ 0 h 2007"/>
                  <a:gd name="T38" fmla="*/ 4 w 2008"/>
                  <a:gd name="T39" fmla="*/ 0 h 2007"/>
                  <a:gd name="T40" fmla="*/ 4 w 2008"/>
                  <a:gd name="T41" fmla="*/ 0 h 2007"/>
                  <a:gd name="T42" fmla="*/ 4 w 2008"/>
                  <a:gd name="T43" fmla="*/ 0 h 2007"/>
                  <a:gd name="T44" fmla="*/ 4 w 2008"/>
                  <a:gd name="T45" fmla="*/ 0 h 2007"/>
                  <a:gd name="T46" fmla="*/ 4 w 2008"/>
                  <a:gd name="T47" fmla="*/ 0 h 2007"/>
                  <a:gd name="T48" fmla="*/ 4 w 2008"/>
                  <a:gd name="T49" fmla="*/ 0 h 2007"/>
                  <a:gd name="T50" fmla="*/ 4 w 2008"/>
                  <a:gd name="T51" fmla="*/ 0 h 2007"/>
                  <a:gd name="T52" fmla="*/ 1 w 2008"/>
                  <a:gd name="T53" fmla="*/ 3 h 2007"/>
                  <a:gd name="T54" fmla="*/ 1 w 2008"/>
                  <a:gd name="T55" fmla="*/ 3 h 2007"/>
                  <a:gd name="T56" fmla="*/ 1 w 2008"/>
                  <a:gd name="T57" fmla="*/ 3 h 2007"/>
                  <a:gd name="T58" fmla="*/ 1 w 2008"/>
                  <a:gd name="T59" fmla="*/ 3 h 2007"/>
                  <a:gd name="T60" fmla="*/ 0 w 2008"/>
                  <a:gd name="T61" fmla="*/ 3 h 2007"/>
                  <a:gd name="T62" fmla="*/ 1 w 2008"/>
                  <a:gd name="T63" fmla="*/ 4 h 2007"/>
                  <a:gd name="T64" fmla="*/ 1 w 2008"/>
                  <a:gd name="T65" fmla="*/ 4 h 2007"/>
                  <a:gd name="T66" fmla="*/ 1 w 2008"/>
                  <a:gd name="T67" fmla="*/ 4 h 2007"/>
                  <a:gd name="T68" fmla="*/ 1 w 2008"/>
                  <a:gd name="T69" fmla="*/ 4 h 2007"/>
                  <a:gd name="T70" fmla="*/ 4 w 2008"/>
                  <a:gd name="T71" fmla="*/ 7 h 2007"/>
                  <a:gd name="T72" fmla="*/ 4 w 2008"/>
                  <a:gd name="T73" fmla="*/ 7 h 2007"/>
                  <a:gd name="T74" fmla="*/ 4 w 2008"/>
                  <a:gd name="T75" fmla="*/ 7 h 2007"/>
                  <a:gd name="T76" fmla="*/ 4 w 2008"/>
                  <a:gd name="T77" fmla="*/ 7 h 2007"/>
                  <a:gd name="T78" fmla="*/ 4 w 2008"/>
                  <a:gd name="T79" fmla="*/ 7 h 2007"/>
                  <a:gd name="T80" fmla="*/ 4 w 2008"/>
                  <a:gd name="T81" fmla="*/ 7 h 2007"/>
                  <a:gd name="T82" fmla="*/ 4 w 2008"/>
                  <a:gd name="T83" fmla="*/ 7 h 2007"/>
                  <a:gd name="T84" fmla="*/ 4 w 2008"/>
                  <a:gd name="T85" fmla="*/ 7 h 2007"/>
                  <a:gd name="T86" fmla="*/ 4 w 2008"/>
                  <a:gd name="T87" fmla="*/ 7 h 2007"/>
                  <a:gd name="T88" fmla="*/ 4 w 2008"/>
                  <a:gd name="T89" fmla="*/ 7 h 2007"/>
                  <a:gd name="T90" fmla="*/ 5 w 2008"/>
                  <a:gd name="T91" fmla="*/ 7 h 2007"/>
                  <a:gd name="T92" fmla="*/ 5 w 2008"/>
                  <a:gd name="T93" fmla="*/ 7 h 2007"/>
                  <a:gd name="T94" fmla="*/ 5 w 2008"/>
                  <a:gd name="T95" fmla="*/ 7 h 2007"/>
                  <a:gd name="T96" fmla="*/ 5 w 2008"/>
                  <a:gd name="T97" fmla="*/ 7 h 2007"/>
                  <a:gd name="T98" fmla="*/ 5 w 2008"/>
                  <a:gd name="T99" fmla="*/ 7 h 2007"/>
                  <a:gd name="T100" fmla="*/ 5 w 2008"/>
                  <a:gd name="T101" fmla="*/ 7 h 2007"/>
                  <a:gd name="T102" fmla="*/ 5 w 2008"/>
                  <a:gd name="T103" fmla="*/ 7 h 2007"/>
                  <a:gd name="T104" fmla="*/ 8 w 2008"/>
                  <a:gd name="T105" fmla="*/ 4 h 20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8"/>
                  <a:gd name="T160" fmla="*/ 0 h 2007"/>
                  <a:gd name="T161" fmla="*/ 2008 w 2008"/>
                  <a:gd name="T162" fmla="*/ 2007 h 20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8" h="2007">
                    <a:moveTo>
                      <a:pt x="1958" y="1124"/>
                    </a:moveTo>
                    <a:lnTo>
                      <a:pt x="1980" y="1097"/>
                    </a:lnTo>
                    <a:lnTo>
                      <a:pt x="1995" y="1067"/>
                    </a:lnTo>
                    <a:lnTo>
                      <a:pt x="2004" y="1036"/>
                    </a:lnTo>
                    <a:lnTo>
                      <a:pt x="2008" y="1004"/>
                    </a:lnTo>
                    <a:lnTo>
                      <a:pt x="2004" y="972"/>
                    </a:lnTo>
                    <a:lnTo>
                      <a:pt x="1995" y="941"/>
                    </a:lnTo>
                    <a:lnTo>
                      <a:pt x="1980" y="911"/>
                    </a:lnTo>
                    <a:lnTo>
                      <a:pt x="1958" y="884"/>
                    </a:lnTo>
                    <a:lnTo>
                      <a:pt x="1125" y="50"/>
                    </a:lnTo>
                    <a:lnTo>
                      <a:pt x="1112" y="38"/>
                    </a:lnTo>
                    <a:lnTo>
                      <a:pt x="1098" y="28"/>
                    </a:lnTo>
                    <a:lnTo>
                      <a:pt x="1084" y="20"/>
                    </a:lnTo>
                    <a:lnTo>
                      <a:pt x="1069" y="13"/>
                    </a:lnTo>
                    <a:lnTo>
                      <a:pt x="1052" y="7"/>
                    </a:lnTo>
                    <a:lnTo>
                      <a:pt x="1036" y="4"/>
                    </a:lnTo>
                    <a:lnTo>
                      <a:pt x="1020" y="1"/>
                    </a:lnTo>
                    <a:lnTo>
                      <a:pt x="1004" y="0"/>
                    </a:lnTo>
                    <a:lnTo>
                      <a:pt x="988" y="1"/>
                    </a:lnTo>
                    <a:lnTo>
                      <a:pt x="972" y="4"/>
                    </a:lnTo>
                    <a:lnTo>
                      <a:pt x="956" y="7"/>
                    </a:lnTo>
                    <a:lnTo>
                      <a:pt x="941" y="13"/>
                    </a:lnTo>
                    <a:lnTo>
                      <a:pt x="924" y="20"/>
                    </a:lnTo>
                    <a:lnTo>
                      <a:pt x="911" y="28"/>
                    </a:lnTo>
                    <a:lnTo>
                      <a:pt x="897" y="38"/>
                    </a:lnTo>
                    <a:lnTo>
                      <a:pt x="884" y="50"/>
                    </a:lnTo>
                    <a:lnTo>
                      <a:pt x="50" y="884"/>
                    </a:lnTo>
                    <a:lnTo>
                      <a:pt x="28" y="911"/>
                    </a:lnTo>
                    <a:lnTo>
                      <a:pt x="13" y="941"/>
                    </a:lnTo>
                    <a:lnTo>
                      <a:pt x="4" y="972"/>
                    </a:lnTo>
                    <a:lnTo>
                      <a:pt x="0" y="1004"/>
                    </a:lnTo>
                    <a:lnTo>
                      <a:pt x="4" y="1036"/>
                    </a:lnTo>
                    <a:lnTo>
                      <a:pt x="13" y="1067"/>
                    </a:lnTo>
                    <a:lnTo>
                      <a:pt x="28" y="1097"/>
                    </a:lnTo>
                    <a:lnTo>
                      <a:pt x="50" y="1124"/>
                    </a:lnTo>
                    <a:lnTo>
                      <a:pt x="884" y="1957"/>
                    </a:lnTo>
                    <a:lnTo>
                      <a:pt x="897" y="1969"/>
                    </a:lnTo>
                    <a:lnTo>
                      <a:pt x="911" y="1979"/>
                    </a:lnTo>
                    <a:lnTo>
                      <a:pt x="924" y="1988"/>
                    </a:lnTo>
                    <a:lnTo>
                      <a:pt x="941" y="1995"/>
                    </a:lnTo>
                    <a:lnTo>
                      <a:pt x="956" y="2000"/>
                    </a:lnTo>
                    <a:lnTo>
                      <a:pt x="972" y="2004"/>
                    </a:lnTo>
                    <a:lnTo>
                      <a:pt x="988" y="2007"/>
                    </a:lnTo>
                    <a:lnTo>
                      <a:pt x="1004" y="2007"/>
                    </a:lnTo>
                    <a:lnTo>
                      <a:pt x="1020" y="2007"/>
                    </a:lnTo>
                    <a:lnTo>
                      <a:pt x="1036" y="2004"/>
                    </a:lnTo>
                    <a:lnTo>
                      <a:pt x="1052" y="2000"/>
                    </a:lnTo>
                    <a:lnTo>
                      <a:pt x="1069" y="1995"/>
                    </a:lnTo>
                    <a:lnTo>
                      <a:pt x="1084" y="1988"/>
                    </a:lnTo>
                    <a:lnTo>
                      <a:pt x="1098" y="1979"/>
                    </a:lnTo>
                    <a:lnTo>
                      <a:pt x="1112" y="1969"/>
                    </a:lnTo>
                    <a:lnTo>
                      <a:pt x="1125" y="1957"/>
                    </a:lnTo>
                    <a:lnTo>
                      <a:pt x="1958" y="1124"/>
                    </a:lnTo>
                    <a:close/>
                  </a:path>
                </a:pathLst>
              </a:custGeom>
              <a:solidFill>
                <a:srgbClr val="FF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5" name="Freeform 21"/>
              <p:cNvSpPr>
                <a:spLocks/>
              </p:cNvSpPr>
              <p:nvPr/>
            </p:nvSpPr>
            <p:spPr bwMode="auto">
              <a:xfrm>
                <a:off x="1794" y="2925"/>
                <a:ext cx="58" cy="95"/>
              </a:xfrm>
              <a:custGeom>
                <a:avLst/>
                <a:gdLst>
                  <a:gd name="T0" fmla="*/ 1 w 115"/>
                  <a:gd name="T1" fmla="*/ 1 h 189"/>
                  <a:gd name="T2" fmla="*/ 1 w 115"/>
                  <a:gd name="T3" fmla="*/ 1 h 189"/>
                  <a:gd name="T4" fmla="*/ 1 w 115"/>
                  <a:gd name="T5" fmla="*/ 1 h 189"/>
                  <a:gd name="T6" fmla="*/ 1 w 115"/>
                  <a:gd name="T7" fmla="*/ 1 h 189"/>
                  <a:gd name="T8" fmla="*/ 1 w 115"/>
                  <a:gd name="T9" fmla="*/ 1 h 189"/>
                  <a:gd name="T10" fmla="*/ 1 w 115"/>
                  <a:gd name="T11" fmla="*/ 1 h 189"/>
                  <a:gd name="T12" fmla="*/ 1 w 115"/>
                  <a:gd name="T13" fmla="*/ 1 h 189"/>
                  <a:gd name="T14" fmla="*/ 1 w 115"/>
                  <a:gd name="T15" fmla="*/ 1 h 189"/>
                  <a:gd name="T16" fmla="*/ 1 w 115"/>
                  <a:gd name="T17" fmla="*/ 1 h 189"/>
                  <a:gd name="T18" fmla="*/ 1 w 115"/>
                  <a:gd name="T19" fmla="*/ 1 h 189"/>
                  <a:gd name="T20" fmla="*/ 1 w 115"/>
                  <a:gd name="T21" fmla="*/ 1 h 189"/>
                  <a:gd name="T22" fmla="*/ 1 w 115"/>
                  <a:gd name="T23" fmla="*/ 1 h 189"/>
                  <a:gd name="T24" fmla="*/ 1 w 115"/>
                  <a:gd name="T25" fmla="*/ 1 h 189"/>
                  <a:gd name="T26" fmla="*/ 0 w 115"/>
                  <a:gd name="T27" fmla="*/ 1 h 189"/>
                  <a:gd name="T28" fmla="*/ 0 w 115"/>
                  <a:gd name="T29" fmla="*/ 0 h 189"/>
                  <a:gd name="T30" fmla="*/ 1 w 115"/>
                  <a:gd name="T31" fmla="*/ 0 h 189"/>
                  <a:gd name="T32" fmla="*/ 1 w 115"/>
                  <a:gd name="T33" fmla="*/ 1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89"/>
                  <a:gd name="T53" fmla="*/ 115 w 115"/>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89">
                    <a:moveTo>
                      <a:pt x="115" y="77"/>
                    </a:moveTo>
                    <a:lnTo>
                      <a:pt x="109" y="77"/>
                    </a:lnTo>
                    <a:lnTo>
                      <a:pt x="103" y="78"/>
                    </a:lnTo>
                    <a:lnTo>
                      <a:pt x="98" y="82"/>
                    </a:lnTo>
                    <a:lnTo>
                      <a:pt x="93" y="88"/>
                    </a:lnTo>
                    <a:lnTo>
                      <a:pt x="92" y="94"/>
                    </a:lnTo>
                    <a:lnTo>
                      <a:pt x="92" y="189"/>
                    </a:lnTo>
                    <a:lnTo>
                      <a:pt x="38" y="189"/>
                    </a:lnTo>
                    <a:lnTo>
                      <a:pt x="38" y="100"/>
                    </a:lnTo>
                    <a:lnTo>
                      <a:pt x="37" y="93"/>
                    </a:lnTo>
                    <a:lnTo>
                      <a:pt x="33" y="89"/>
                    </a:lnTo>
                    <a:lnTo>
                      <a:pt x="29" y="85"/>
                    </a:lnTo>
                    <a:lnTo>
                      <a:pt x="22" y="84"/>
                    </a:lnTo>
                    <a:lnTo>
                      <a:pt x="0" y="84"/>
                    </a:lnTo>
                    <a:lnTo>
                      <a:pt x="0" y="0"/>
                    </a:lnTo>
                    <a:lnTo>
                      <a:pt x="115" y="0"/>
                    </a:lnTo>
                    <a:lnTo>
                      <a:pt x="115" y="77"/>
                    </a:lnTo>
                    <a:close/>
                  </a:path>
                </a:pathLst>
              </a:custGeom>
              <a:solidFill>
                <a:srgbClr val="FF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3740" name="Text Box 22"/>
            <p:cNvSpPr txBox="1">
              <a:spLocks noChangeArrowheads="1"/>
            </p:cNvSpPr>
            <p:nvPr/>
          </p:nvSpPr>
          <p:spPr bwMode="auto">
            <a:xfrm>
              <a:off x="4704" y="499"/>
              <a:ext cx="703"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lgn="ctr" eaLnBrk="1" hangingPunct="1">
                <a:buClrTx/>
                <a:buSzTx/>
                <a:buFontTx/>
                <a:buNone/>
              </a:pPr>
              <a:r>
                <a:rPr lang="en-US" altLang="en-US" sz="2600" b="1" baseline="-25000">
                  <a:solidFill>
                    <a:srgbClr val="000000"/>
                  </a:solidFill>
                  <a:latin typeface="Helvetica Neue" charset="0"/>
                </a:rPr>
                <a:t>Caution</a:t>
              </a:r>
              <a:endParaRPr lang="en-US" altLang="en-US" sz="2600" b="1" baseline="-25000">
                <a:solidFill>
                  <a:srgbClr val="000000"/>
                </a:solidFill>
                <a:latin typeface="HelveticaNeue BoldExt" charset="0"/>
              </a:endParaRPr>
            </a:p>
          </p:txBody>
        </p:sp>
      </p:grpSp>
      <p:sp>
        <p:nvSpPr>
          <p:cNvPr id="27" name="Title 26"/>
          <p:cNvSpPr>
            <a:spLocks noGrp="1"/>
          </p:cNvSpPr>
          <p:nvPr>
            <p:ph type="title"/>
          </p:nvPr>
        </p:nvSpPr>
        <p:spPr>
          <a:xfrm>
            <a:off x="228600" y="228600"/>
            <a:ext cx="8229600" cy="1252728"/>
          </a:xfrm>
        </p:spPr>
        <p:txBody>
          <a:bodyPr/>
          <a:lstStyle/>
          <a:p>
            <a:pPr eaLnBrk="1" hangingPunct="1">
              <a:defRPr/>
            </a:pPr>
            <a:r>
              <a:rPr lang="en-US" sz="5400" dirty="0" smtClean="0">
                <a:solidFill>
                  <a:schemeClr val="bg1"/>
                </a:solidFill>
              </a:rPr>
              <a:t>Primary Survey</a:t>
            </a:r>
            <a:endParaRPr lang="en-US" sz="4800" dirty="0">
              <a:solidFill>
                <a:schemeClr val="bg1"/>
              </a:solidFill>
            </a:endParaRPr>
          </a:p>
        </p:txBody>
      </p:sp>
      <p:pic>
        <p:nvPicPr>
          <p:cNvPr id="73738" name="Picture 24" descr="clotescu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5105" r="-25105"/>
          <a:stretch>
            <a:fillRect/>
          </a:stretch>
        </p:blipFill>
        <p:spPr>
          <a:xfrm>
            <a:off x="0" y="3200400"/>
            <a:ext cx="5016500" cy="2819400"/>
          </a:xfr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chemeClr val="bg1"/>
                </a:solidFill>
              </a:rPr>
              <a:t>Resuscitation</a:t>
            </a:r>
            <a:endParaRPr lang="en-US" sz="5400" dirty="0">
              <a:solidFill>
                <a:schemeClr val="bg1"/>
              </a:solidFill>
            </a:endParaRPr>
          </a:p>
        </p:txBody>
      </p:sp>
      <p:sp>
        <p:nvSpPr>
          <p:cNvPr id="75779" name="Content Placeholder 4"/>
          <p:cNvSpPr>
            <a:spLocks noGrp="1"/>
          </p:cNvSpPr>
          <p:nvPr>
            <p:ph idx="1"/>
          </p:nvPr>
        </p:nvSpPr>
        <p:spPr/>
        <p:txBody>
          <a:bodyPr/>
          <a:lstStyle/>
          <a:p>
            <a:pPr eaLnBrk="1" hangingPunct="1">
              <a:lnSpc>
                <a:spcPct val="115000"/>
              </a:lnSpc>
              <a:spcBef>
                <a:spcPct val="25000"/>
              </a:spcBef>
              <a:spcAft>
                <a:spcPct val="25000"/>
              </a:spcAft>
              <a:buClr>
                <a:srgbClr val="C11942"/>
              </a:buClr>
              <a:buFont typeface="Times" charset="0"/>
              <a:buChar char="●"/>
            </a:pPr>
            <a:r>
              <a:rPr lang="en-US" altLang="en-US" b="1">
                <a:solidFill>
                  <a:schemeClr val="bg2"/>
                </a:solidFill>
                <a:latin typeface="Helvetica Neue" charset="0"/>
                <a:ea typeface="ＭＳ Ｐゴシック" charset="-128"/>
              </a:rPr>
              <a:t> </a:t>
            </a:r>
            <a:r>
              <a:rPr lang="en-US" altLang="en-US" sz="2800" b="1">
                <a:latin typeface="Helvetica Neue" charset="0"/>
                <a:ea typeface="ＭＳ Ｐゴシック" charset="-128"/>
              </a:rPr>
              <a:t>Protect and secure airway</a:t>
            </a:r>
          </a:p>
          <a:p>
            <a:pPr eaLnBrk="1" hangingPunct="1">
              <a:lnSpc>
                <a:spcPct val="115000"/>
              </a:lnSpc>
              <a:spcBef>
                <a:spcPct val="25000"/>
              </a:spcBef>
              <a:spcAft>
                <a:spcPct val="25000"/>
              </a:spcAft>
              <a:buClr>
                <a:srgbClr val="C11942"/>
              </a:buClr>
              <a:buFont typeface="Times" charset="0"/>
              <a:buChar char="●"/>
            </a:pPr>
            <a:r>
              <a:rPr lang="en-US" altLang="en-US" sz="2800" b="1">
                <a:latin typeface="Helvetica Neue" charset="0"/>
                <a:ea typeface="ＭＳ Ｐゴシック" charset="-128"/>
              </a:rPr>
              <a:t> Ventilate and oxygenate</a:t>
            </a:r>
          </a:p>
          <a:p>
            <a:pPr eaLnBrk="1" hangingPunct="1">
              <a:lnSpc>
                <a:spcPct val="115000"/>
              </a:lnSpc>
              <a:spcBef>
                <a:spcPct val="25000"/>
              </a:spcBef>
              <a:spcAft>
                <a:spcPct val="25000"/>
              </a:spcAft>
              <a:buClr>
                <a:srgbClr val="C11942"/>
              </a:buClr>
              <a:buFont typeface="Times" charset="0"/>
              <a:buChar char="●"/>
            </a:pPr>
            <a:r>
              <a:rPr lang="en-US" altLang="en-US" sz="2800" b="1">
                <a:latin typeface="Helvetica Neue" charset="0"/>
                <a:ea typeface="ＭＳ Ｐゴシック" charset="-128"/>
              </a:rPr>
              <a:t> Stop the bleeding!</a:t>
            </a:r>
          </a:p>
          <a:p>
            <a:pPr eaLnBrk="1" hangingPunct="1">
              <a:lnSpc>
                <a:spcPct val="115000"/>
              </a:lnSpc>
              <a:spcBef>
                <a:spcPct val="25000"/>
              </a:spcBef>
              <a:spcAft>
                <a:spcPct val="25000"/>
              </a:spcAft>
              <a:buClr>
                <a:srgbClr val="C11942"/>
              </a:buClr>
              <a:buFont typeface="Times" charset="0"/>
              <a:buChar char="●"/>
            </a:pPr>
            <a:r>
              <a:rPr lang="en-US" altLang="en-US" sz="2800" b="1">
                <a:latin typeface="Helvetica Neue" charset="0"/>
                <a:ea typeface="ＭＳ Ｐゴシック" charset="-128"/>
              </a:rPr>
              <a:t> Vigorous shock therapy</a:t>
            </a:r>
          </a:p>
          <a:p>
            <a:pPr eaLnBrk="1" hangingPunct="1">
              <a:lnSpc>
                <a:spcPct val="115000"/>
              </a:lnSpc>
              <a:spcBef>
                <a:spcPct val="25000"/>
              </a:spcBef>
              <a:spcAft>
                <a:spcPct val="25000"/>
              </a:spcAft>
              <a:buClr>
                <a:srgbClr val="C11942"/>
              </a:buClr>
              <a:buFont typeface="Times" charset="0"/>
              <a:buChar char="●"/>
            </a:pPr>
            <a:r>
              <a:rPr lang="en-US" altLang="en-US" sz="2800" b="1">
                <a:latin typeface="Helvetica Neue" charset="0"/>
                <a:ea typeface="ＭＳ Ｐゴシック" charset="-128"/>
              </a:rPr>
              <a:t> Protect from hypothermia</a:t>
            </a:r>
            <a:endParaRPr lang="en-US" altLang="en-US" sz="4000">
              <a:latin typeface="Helvetica Neue" charset="0"/>
              <a:ea typeface="ＭＳ Ｐゴシック" charset="-128"/>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228600" y="304800"/>
            <a:ext cx="8472488" cy="1143000"/>
          </a:xfrm>
        </p:spPr>
        <p:txBody>
          <a:bodyPr lIns="92075" tIns="46038" rIns="92075" bIns="46038">
            <a:noAutofit/>
          </a:bodyPr>
          <a:lstStyle/>
          <a:p>
            <a:pPr eaLnBrk="1" fontAlgn="auto" hangingPunct="1">
              <a:spcAft>
                <a:spcPts val="0"/>
              </a:spcAft>
              <a:defRPr/>
            </a:pPr>
            <a:r>
              <a:rPr lang="en-US" sz="5400" dirty="0">
                <a:solidFill>
                  <a:schemeClr val="bg1"/>
                </a:solidFill>
                <a:ea typeface="+mj-ea"/>
                <a:cs typeface="+mj-cs"/>
              </a:rPr>
              <a:t>Adjuncts to Primary Survey</a:t>
            </a:r>
          </a:p>
        </p:txBody>
      </p:sp>
      <p:sp>
        <p:nvSpPr>
          <p:cNvPr id="25605" name="Text Box 5"/>
          <p:cNvSpPr txBox="1">
            <a:spLocks noChangeArrowheads="1"/>
          </p:cNvSpPr>
          <p:nvPr/>
        </p:nvSpPr>
        <p:spPr bwMode="auto">
          <a:xfrm>
            <a:off x="2916238" y="3573463"/>
            <a:ext cx="3671887" cy="5191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defRPr/>
            </a:pPr>
            <a:r>
              <a:rPr lang="en-US" sz="2800" b="1">
                <a:solidFill>
                  <a:srgbClr val="C11942"/>
                </a:solidFill>
                <a:ea typeface="+mn-ea"/>
              </a:rPr>
              <a:t>PRIMARY SURVEY</a:t>
            </a:r>
          </a:p>
        </p:txBody>
      </p:sp>
      <p:sp>
        <p:nvSpPr>
          <p:cNvPr id="77828" name="Text Box 7"/>
          <p:cNvSpPr txBox="1">
            <a:spLocks noChangeArrowheads="1"/>
          </p:cNvSpPr>
          <p:nvPr/>
        </p:nvSpPr>
        <p:spPr bwMode="auto">
          <a:xfrm>
            <a:off x="3919538" y="2087563"/>
            <a:ext cx="1698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buClrTx/>
              <a:buSzTx/>
              <a:buFontTx/>
              <a:buNone/>
            </a:pPr>
            <a:r>
              <a:rPr lang="en-US" altLang="en-US" sz="2400" b="1">
                <a:solidFill>
                  <a:srgbClr val="000000"/>
                </a:solidFill>
                <a:latin typeface="Helvetica Neue" charset="0"/>
              </a:rPr>
              <a:t>Vital signs</a:t>
            </a:r>
            <a:endParaRPr lang="en-US" altLang="en-US" sz="3400" b="1">
              <a:solidFill>
                <a:srgbClr val="000000"/>
              </a:solidFill>
              <a:latin typeface="HelveticaNeue BoldExt" charset="0"/>
            </a:endParaRPr>
          </a:p>
        </p:txBody>
      </p:sp>
      <p:sp>
        <p:nvSpPr>
          <p:cNvPr id="77829" name="Line 8"/>
          <p:cNvSpPr>
            <a:spLocks noChangeShapeType="1"/>
          </p:cNvSpPr>
          <p:nvPr/>
        </p:nvSpPr>
        <p:spPr bwMode="auto">
          <a:xfrm>
            <a:off x="4724400" y="2590800"/>
            <a:ext cx="0" cy="838200"/>
          </a:xfrm>
          <a:prstGeom prst="line">
            <a:avLst/>
          </a:prstGeom>
          <a:noFill/>
          <a:ln w="38100">
            <a:solidFill>
              <a:schemeClr val="folHlink"/>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77830" name="Text Box 10"/>
          <p:cNvSpPr txBox="1">
            <a:spLocks noChangeArrowheads="1"/>
          </p:cNvSpPr>
          <p:nvPr/>
        </p:nvSpPr>
        <p:spPr bwMode="auto">
          <a:xfrm>
            <a:off x="6877050" y="2492375"/>
            <a:ext cx="103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buClrTx/>
              <a:buSzTx/>
              <a:buFontTx/>
              <a:buNone/>
            </a:pPr>
            <a:r>
              <a:rPr lang="en-US" altLang="en-US" sz="2400" b="1">
                <a:solidFill>
                  <a:srgbClr val="000000"/>
                </a:solidFill>
                <a:latin typeface="Helvetica Neue" charset="0"/>
              </a:rPr>
              <a:t>ABGs</a:t>
            </a:r>
            <a:endParaRPr lang="en-US" altLang="en-US" sz="3400" b="1">
              <a:solidFill>
                <a:srgbClr val="000000"/>
              </a:solidFill>
              <a:latin typeface="HelveticaNeue BoldExt" charset="0"/>
            </a:endParaRPr>
          </a:p>
        </p:txBody>
      </p:sp>
      <p:sp>
        <p:nvSpPr>
          <p:cNvPr id="77831" name="Line 11"/>
          <p:cNvSpPr>
            <a:spLocks noChangeShapeType="1"/>
          </p:cNvSpPr>
          <p:nvPr/>
        </p:nvSpPr>
        <p:spPr bwMode="auto">
          <a:xfrm flipH="1">
            <a:off x="6300788" y="2971800"/>
            <a:ext cx="785812" cy="601663"/>
          </a:xfrm>
          <a:prstGeom prst="line">
            <a:avLst/>
          </a:prstGeom>
          <a:noFill/>
          <a:ln w="38100">
            <a:solidFill>
              <a:schemeClr val="folHlink"/>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77832" name="Text Box 13"/>
          <p:cNvSpPr txBox="1">
            <a:spLocks noChangeArrowheads="1"/>
          </p:cNvSpPr>
          <p:nvPr/>
        </p:nvSpPr>
        <p:spPr bwMode="auto">
          <a:xfrm>
            <a:off x="7108825" y="3962400"/>
            <a:ext cx="1477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lgn="ctr">
              <a:buClrTx/>
              <a:buSzTx/>
              <a:buFontTx/>
              <a:buNone/>
            </a:pPr>
            <a:r>
              <a:rPr lang="en-US" altLang="en-US" sz="2400" b="1">
                <a:solidFill>
                  <a:srgbClr val="000000"/>
                </a:solidFill>
                <a:latin typeface="Helvetica Neue" charset="0"/>
              </a:rPr>
              <a:t>Pulse</a:t>
            </a:r>
          </a:p>
          <a:p>
            <a:pPr algn="ctr">
              <a:buClrTx/>
              <a:buSzTx/>
              <a:buFontTx/>
              <a:buNone/>
            </a:pPr>
            <a:r>
              <a:rPr lang="en-US" altLang="en-US" sz="2400" b="1">
                <a:solidFill>
                  <a:srgbClr val="000000"/>
                </a:solidFill>
                <a:latin typeface="Helvetica Neue" charset="0"/>
              </a:rPr>
              <a:t>oximeter</a:t>
            </a:r>
          </a:p>
          <a:p>
            <a:pPr algn="ctr">
              <a:buClrTx/>
              <a:buSzTx/>
              <a:buFontTx/>
              <a:buNone/>
            </a:pPr>
            <a:r>
              <a:rPr lang="en-US" altLang="en-US" sz="2400" b="1">
                <a:solidFill>
                  <a:srgbClr val="000000"/>
                </a:solidFill>
                <a:latin typeface="Helvetica Neue" charset="0"/>
              </a:rPr>
              <a:t>and CO</a:t>
            </a:r>
            <a:r>
              <a:rPr lang="en-US" altLang="en-US" sz="2400" b="1" baseline="-25000">
                <a:solidFill>
                  <a:srgbClr val="000000"/>
                </a:solidFill>
                <a:latin typeface="Helvetica Neue" charset="0"/>
              </a:rPr>
              <a:t>2</a:t>
            </a:r>
            <a:endParaRPr lang="en-US" altLang="en-US" sz="3400" b="1">
              <a:solidFill>
                <a:srgbClr val="000000"/>
              </a:solidFill>
              <a:latin typeface="HelveticaNeue BoldExt" charset="0"/>
            </a:endParaRPr>
          </a:p>
        </p:txBody>
      </p:sp>
      <p:sp>
        <p:nvSpPr>
          <p:cNvPr id="77833" name="Line 14"/>
          <p:cNvSpPr>
            <a:spLocks noChangeShapeType="1"/>
          </p:cNvSpPr>
          <p:nvPr/>
        </p:nvSpPr>
        <p:spPr bwMode="auto">
          <a:xfrm flipH="1" flipV="1">
            <a:off x="6300788" y="4149725"/>
            <a:ext cx="866775" cy="490538"/>
          </a:xfrm>
          <a:prstGeom prst="line">
            <a:avLst/>
          </a:prstGeom>
          <a:noFill/>
          <a:ln w="38100">
            <a:solidFill>
              <a:schemeClr val="folHlink"/>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77834" name="Text Box 16"/>
          <p:cNvSpPr txBox="1">
            <a:spLocks noChangeArrowheads="1"/>
          </p:cNvSpPr>
          <p:nvPr/>
        </p:nvSpPr>
        <p:spPr bwMode="auto">
          <a:xfrm>
            <a:off x="2755900" y="5029200"/>
            <a:ext cx="4030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lgn="ctr">
              <a:buClrTx/>
              <a:buSzTx/>
              <a:buFontTx/>
              <a:buNone/>
            </a:pPr>
            <a:r>
              <a:rPr lang="en-US" altLang="en-US" sz="2400" b="1">
                <a:solidFill>
                  <a:srgbClr val="000000"/>
                </a:solidFill>
                <a:latin typeface="Helvetica Neue" charset="0"/>
              </a:rPr>
              <a:t>Urinary / gastric catheters</a:t>
            </a:r>
          </a:p>
          <a:p>
            <a:pPr algn="ctr">
              <a:buClrTx/>
              <a:buSzTx/>
              <a:buFontTx/>
              <a:buNone/>
            </a:pPr>
            <a:r>
              <a:rPr lang="en-US" altLang="en-US" sz="2400" b="1">
                <a:solidFill>
                  <a:srgbClr val="000000"/>
                </a:solidFill>
                <a:latin typeface="Helvetica Neue" charset="0"/>
              </a:rPr>
              <a:t>unless contraindicated</a:t>
            </a:r>
            <a:endParaRPr lang="en-US" altLang="en-US" sz="3400" b="1">
              <a:solidFill>
                <a:srgbClr val="000000"/>
              </a:solidFill>
              <a:latin typeface="HelveticaNeue BoldExt" charset="0"/>
            </a:endParaRPr>
          </a:p>
        </p:txBody>
      </p:sp>
      <p:sp>
        <p:nvSpPr>
          <p:cNvPr id="77835" name="Line 17"/>
          <p:cNvSpPr>
            <a:spLocks noChangeShapeType="1"/>
          </p:cNvSpPr>
          <p:nvPr/>
        </p:nvSpPr>
        <p:spPr bwMode="auto">
          <a:xfrm flipV="1">
            <a:off x="4721225" y="4191000"/>
            <a:ext cx="3175" cy="819150"/>
          </a:xfrm>
          <a:prstGeom prst="line">
            <a:avLst/>
          </a:prstGeom>
          <a:noFill/>
          <a:ln w="38100">
            <a:solidFill>
              <a:schemeClr val="folHlink"/>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77836" name="Text Box 19"/>
          <p:cNvSpPr txBox="1">
            <a:spLocks noChangeArrowheads="1"/>
          </p:cNvSpPr>
          <p:nvPr/>
        </p:nvSpPr>
        <p:spPr bwMode="auto">
          <a:xfrm>
            <a:off x="1096963" y="4173538"/>
            <a:ext cx="1262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lgn="ctr">
              <a:buClrTx/>
              <a:buSzTx/>
              <a:buFontTx/>
              <a:buNone/>
            </a:pPr>
            <a:r>
              <a:rPr lang="en-US" altLang="en-US" sz="2400" b="1">
                <a:solidFill>
                  <a:srgbClr val="000000"/>
                </a:solidFill>
                <a:latin typeface="Helvetica" charset="0"/>
              </a:rPr>
              <a:t>Urinary</a:t>
            </a:r>
          </a:p>
          <a:p>
            <a:pPr algn="ctr">
              <a:buClrTx/>
              <a:buSzTx/>
              <a:buFontTx/>
              <a:buNone/>
            </a:pPr>
            <a:r>
              <a:rPr lang="en-US" altLang="en-US" sz="2400" b="1">
                <a:solidFill>
                  <a:srgbClr val="000000"/>
                </a:solidFill>
                <a:latin typeface="Helvetica" charset="0"/>
              </a:rPr>
              <a:t>output</a:t>
            </a:r>
            <a:endParaRPr lang="en-US" altLang="en-US" sz="3400" b="1">
              <a:solidFill>
                <a:srgbClr val="000000"/>
              </a:solidFill>
              <a:latin typeface="HelveticaNeue BoldExt" charset="0"/>
            </a:endParaRPr>
          </a:p>
        </p:txBody>
      </p:sp>
      <p:sp>
        <p:nvSpPr>
          <p:cNvPr id="77837" name="Line 20"/>
          <p:cNvSpPr>
            <a:spLocks noChangeShapeType="1"/>
          </p:cNvSpPr>
          <p:nvPr/>
        </p:nvSpPr>
        <p:spPr bwMode="auto">
          <a:xfrm flipV="1">
            <a:off x="2286000" y="4149725"/>
            <a:ext cx="917575" cy="422275"/>
          </a:xfrm>
          <a:prstGeom prst="line">
            <a:avLst/>
          </a:prstGeom>
          <a:noFill/>
          <a:ln w="38100">
            <a:solidFill>
              <a:schemeClr val="folHlink"/>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77838" name="Text Box 22"/>
          <p:cNvSpPr txBox="1">
            <a:spLocks noChangeArrowheads="1"/>
          </p:cNvSpPr>
          <p:nvPr/>
        </p:nvSpPr>
        <p:spPr bwMode="auto">
          <a:xfrm>
            <a:off x="1763713" y="256540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buClrTx/>
              <a:buSzTx/>
              <a:buFontTx/>
              <a:buNone/>
            </a:pPr>
            <a:r>
              <a:rPr lang="en-US" altLang="en-US" sz="2400" b="1">
                <a:latin typeface="Helvetica Neue" charset="0"/>
              </a:rPr>
              <a:t>ECG</a:t>
            </a:r>
            <a:endParaRPr lang="en-US" altLang="en-US" sz="2400" b="1">
              <a:latin typeface="HelveticaNeue BoldExt" charset="0"/>
            </a:endParaRPr>
          </a:p>
        </p:txBody>
      </p:sp>
      <p:sp>
        <p:nvSpPr>
          <p:cNvPr id="77839" name="Line 23"/>
          <p:cNvSpPr>
            <a:spLocks noChangeShapeType="1"/>
          </p:cNvSpPr>
          <p:nvPr/>
        </p:nvSpPr>
        <p:spPr bwMode="auto">
          <a:xfrm>
            <a:off x="2435225" y="2994025"/>
            <a:ext cx="765175" cy="587375"/>
          </a:xfrm>
          <a:prstGeom prst="line">
            <a:avLst/>
          </a:prstGeom>
          <a:noFill/>
          <a:ln w="38100">
            <a:solidFill>
              <a:schemeClr val="folHlink"/>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228600"/>
            <a:ext cx="8229600" cy="1250950"/>
          </a:xfrm>
        </p:spPr>
        <p:txBody>
          <a:bodyPr/>
          <a:lstStyle/>
          <a:p>
            <a:pPr eaLnBrk="1" hangingPunct="1">
              <a:defRPr/>
            </a:pPr>
            <a:r>
              <a:rPr lang="en-US" sz="5400" dirty="0" smtClean="0">
                <a:solidFill>
                  <a:schemeClr val="bg1"/>
                </a:solidFill>
              </a:rPr>
              <a:t>Adjuncts to Primary Survey</a:t>
            </a:r>
            <a:endParaRPr lang="en-US" sz="5400" dirty="0">
              <a:solidFill>
                <a:schemeClr val="bg1"/>
              </a:solidFill>
            </a:endParaRPr>
          </a:p>
        </p:txBody>
      </p:sp>
      <p:pic>
        <p:nvPicPr>
          <p:cNvPr id="79875" name="Picture 17" descr="BSP No seat belt Left haemopneumothorax with fractured ri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27288"/>
            <a:ext cx="3921125" cy="3440112"/>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9876" name="Picture 20" descr="Open book pelvis motorcyclist"/>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t="-19888" b="-19888"/>
          <a:stretch>
            <a:fillRect/>
          </a:stretch>
        </p:blipFill>
        <p:spPr>
          <a:xfrm>
            <a:off x="390525" y="1676400"/>
            <a:ext cx="4257675" cy="4873625"/>
          </a:xfr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28600"/>
            <a:ext cx="8229600" cy="1252728"/>
          </a:xfrm>
        </p:spPr>
        <p:txBody>
          <a:bodyPr>
            <a:noAutofit/>
          </a:bodyPr>
          <a:lstStyle/>
          <a:p>
            <a:pPr eaLnBrk="1" hangingPunct="1">
              <a:defRPr/>
            </a:pPr>
            <a:r>
              <a:rPr lang="en-US" sz="5400" dirty="0" smtClean="0">
                <a:solidFill>
                  <a:srgbClr val="FFFFFF"/>
                </a:solidFill>
              </a:rPr>
              <a:t>Adjuncts to Primary Survey</a:t>
            </a:r>
            <a:endParaRPr lang="en-US" sz="4800" dirty="0">
              <a:solidFill>
                <a:srgbClr val="FFFFFF"/>
              </a:solidFill>
            </a:endParaRPr>
          </a:p>
        </p:txBody>
      </p:sp>
      <p:pic>
        <p:nvPicPr>
          <p:cNvPr id="81923" name="Picture 103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211" r="-19211"/>
          <a:stretch>
            <a:fillRect/>
          </a:stretch>
        </p:blipFill>
        <p:spPr>
          <a:xfrm>
            <a:off x="3657600" y="2362200"/>
            <a:ext cx="5181600" cy="2913063"/>
          </a:xfrm>
          <a:noFill/>
        </p:spPr>
      </p:pic>
      <p:sp>
        <p:nvSpPr>
          <p:cNvPr id="81924" name="Text Box 1027"/>
          <p:cNvSpPr txBox="1">
            <a:spLocks noChangeArrowheads="1"/>
          </p:cNvSpPr>
          <p:nvPr/>
        </p:nvSpPr>
        <p:spPr bwMode="auto">
          <a:xfrm>
            <a:off x="900113" y="1916113"/>
            <a:ext cx="35591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spcBef>
                <a:spcPct val="50000"/>
              </a:spcBef>
              <a:buClrTx/>
              <a:buSzTx/>
              <a:buFontTx/>
              <a:buNone/>
            </a:pPr>
            <a:r>
              <a:rPr lang="en-US" altLang="en-US" sz="2800" b="1">
                <a:solidFill>
                  <a:srgbClr val="BC1D43"/>
                </a:solidFill>
                <a:latin typeface="HelveticaNeue BoldExt" charset="0"/>
              </a:rPr>
              <a:t>Diagnostic Tools</a:t>
            </a:r>
            <a:endParaRPr lang="en-US" altLang="en-US" sz="2800">
              <a:solidFill>
                <a:srgbClr val="BC1D43"/>
              </a:solidFill>
              <a:latin typeface="HelveticaNeue BoldExt" charset="0"/>
            </a:endParaRPr>
          </a:p>
          <a:p>
            <a:pPr eaLnBrk="1" hangingPunct="1">
              <a:spcBef>
                <a:spcPct val="50000"/>
              </a:spcBef>
              <a:buClrTx/>
              <a:buSzTx/>
              <a:buFontTx/>
              <a:buNone/>
            </a:pPr>
            <a:endParaRPr lang="en-US" altLang="en-US" sz="1600">
              <a:solidFill>
                <a:schemeClr val="bg2"/>
              </a:solidFill>
              <a:latin typeface="HelveticaNeue BoldExt" charset="0"/>
            </a:endParaRPr>
          </a:p>
          <a:p>
            <a:pPr lvl="1" eaLnBrk="1" hangingPunct="1">
              <a:spcBef>
                <a:spcPct val="25000"/>
              </a:spcBef>
              <a:spcAft>
                <a:spcPct val="25000"/>
              </a:spcAft>
              <a:buClr>
                <a:srgbClr val="C11942"/>
              </a:buClr>
              <a:buSzTx/>
              <a:buFont typeface="Times" charset="0"/>
              <a:buChar char="●"/>
            </a:pPr>
            <a:r>
              <a:rPr lang="en-US" altLang="en-US" sz="2400">
                <a:latin typeface="Helvetica Neue" charset="0"/>
              </a:rPr>
              <a:t>  </a:t>
            </a:r>
            <a:r>
              <a:rPr lang="en-US" altLang="en-US" sz="2400" b="1">
                <a:latin typeface="Helvetica Neue" charset="0"/>
              </a:rPr>
              <a:t>FAST</a:t>
            </a:r>
            <a:endParaRPr lang="en-US" altLang="en-US" sz="2400">
              <a:latin typeface="Helvetica Neue" charset="0"/>
            </a:endParaRPr>
          </a:p>
          <a:p>
            <a:pPr lvl="1" eaLnBrk="1" hangingPunct="1">
              <a:spcBef>
                <a:spcPct val="25000"/>
              </a:spcBef>
              <a:spcAft>
                <a:spcPct val="25000"/>
              </a:spcAft>
              <a:buClr>
                <a:srgbClr val="C11942"/>
              </a:buClr>
              <a:buSzTx/>
              <a:buFont typeface="Times" charset="0"/>
              <a:buChar char="●"/>
            </a:pPr>
            <a:r>
              <a:rPr lang="en-US" altLang="en-US" sz="2400">
                <a:latin typeface="Helvetica Neue" charset="0"/>
              </a:rPr>
              <a:t>  </a:t>
            </a:r>
            <a:r>
              <a:rPr lang="en-US" altLang="en-US" sz="2400" b="1">
                <a:latin typeface="Helvetica Neue" charset="0"/>
              </a:rPr>
              <a:t>DPL</a:t>
            </a:r>
            <a:endParaRPr lang="en-US" altLang="en-US" sz="2400">
              <a:latin typeface="Helvetica Neue"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304800"/>
            <a:ext cx="8458200" cy="1143000"/>
          </a:xfrm>
        </p:spPr>
        <p:txBody>
          <a:bodyPr>
            <a:noAutofit/>
          </a:bodyPr>
          <a:lstStyle/>
          <a:p>
            <a:pPr eaLnBrk="1" hangingPunct="1">
              <a:defRPr/>
            </a:pPr>
            <a:r>
              <a:rPr lang="en-US" sz="5400" dirty="0" smtClean="0">
                <a:solidFill>
                  <a:srgbClr val="FFFFFF"/>
                </a:solidFill>
              </a:rPr>
              <a:t>Adjuncts to Primary Survey</a:t>
            </a:r>
            <a:endParaRPr lang="en-US" sz="4800" dirty="0">
              <a:solidFill>
                <a:srgbClr val="FFFFFF"/>
              </a:solidFill>
            </a:endParaRPr>
          </a:p>
        </p:txBody>
      </p:sp>
      <p:sp>
        <p:nvSpPr>
          <p:cNvPr id="83971" name="Text Placeholder 7"/>
          <p:cNvSpPr>
            <a:spLocks noGrp="1"/>
          </p:cNvSpPr>
          <p:nvPr>
            <p:ph type="body" sz="half" idx="1"/>
          </p:nvPr>
        </p:nvSpPr>
        <p:spPr>
          <a:xfrm>
            <a:off x="685800" y="1981200"/>
            <a:ext cx="5105400" cy="4114800"/>
          </a:xfrm>
        </p:spPr>
        <p:txBody>
          <a:bodyPr/>
          <a:lstStyle/>
          <a:p>
            <a:pPr eaLnBrk="1" hangingPunct="1">
              <a:buFont typeface="Wingdings 2" charset="2"/>
              <a:buNone/>
            </a:pPr>
            <a:r>
              <a:rPr lang="en-US" altLang="en-US" b="1">
                <a:solidFill>
                  <a:srgbClr val="BC1D43"/>
                </a:solidFill>
                <a:latin typeface="Helvetica Neue" charset="0"/>
                <a:ea typeface="ＭＳ Ｐゴシック" charset="-128"/>
              </a:rPr>
              <a:t>Consider Early Transfer</a:t>
            </a:r>
          </a:p>
          <a:p>
            <a:pPr eaLnBrk="1" hangingPunct="1">
              <a:buFont typeface="Wingdings 2" charset="2"/>
              <a:buNone/>
            </a:pPr>
            <a:endParaRPr lang="en-US" altLang="en-US" b="1">
              <a:solidFill>
                <a:srgbClr val="BC1D43"/>
              </a:solidFill>
              <a:latin typeface="Helvetica Neue" charset="0"/>
              <a:ea typeface="ＭＳ Ｐゴシック" charset="-128"/>
            </a:endParaRPr>
          </a:p>
          <a:p>
            <a:pPr eaLnBrk="1" hangingPunct="1">
              <a:spcBef>
                <a:spcPct val="25000"/>
              </a:spcBef>
              <a:spcAft>
                <a:spcPct val="25000"/>
              </a:spcAft>
              <a:buClr>
                <a:srgbClr val="C11942"/>
              </a:buClr>
              <a:buFont typeface="Times" charset="0"/>
              <a:buChar char="●"/>
            </a:pPr>
            <a:r>
              <a:rPr lang="en-US" altLang="en-US" sz="2800" b="1">
                <a:solidFill>
                  <a:srgbClr val="000000"/>
                </a:solidFill>
                <a:latin typeface="Helvetica Neue" charset="0"/>
                <a:ea typeface="ＭＳ Ｐゴシック" charset="-128"/>
              </a:rPr>
              <a:t>Use time before transfer for resuscitation</a:t>
            </a:r>
          </a:p>
          <a:p>
            <a:pPr eaLnBrk="1" hangingPunct="1">
              <a:spcBef>
                <a:spcPct val="25000"/>
              </a:spcBef>
              <a:spcAft>
                <a:spcPct val="25000"/>
              </a:spcAft>
              <a:buClr>
                <a:srgbClr val="C11942"/>
              </a:buClr>
              <a:buFont typeface="Times" charset="0"/>
              <a:buChar char="●"/>
            </a:pPr>
            <a:r>
              <a:rPr lang="en-US" altLang="en-US" sz="2800" b="1">
                <a:solidFill>
                  <a:srgbClr val="000000"/>
                </a:solidFill>
                <a:latin typeface="Helvetica Neue" charset="0"/>
                <a:ea typeface="ＭＳ Ｐゴシック" charset="-128"/>
              </a:rPr>
              <a:t>Do not delay transfer for diagnostic tests</a:t>
            </a:r>
            <a:endParaRPr lang="en-US" altLang="en-US" sz="4000" b="1">
              <a:solidFill>
                <a:srgbClr val="000000"/>
              </a:solidFill>
              <a:ea typeface="ＭＳ Ｐゴシック" charset="-128"/>
            </a:endParaRPr>
          </a:p>
        </p:txBody>
      </p:sp>
      <p:pic>
        <p:nvPicPr>
          <p:cNvPr id="83972" name="Picture 12"/>
          <p:cNvPicPr>
            <a:picLocks noChangeAspect="1" noChangeArrowheads="1"/>
          </p:cNvPicPr>
          <p:nvPr/>
        </p:nvPicPr>
        <p:blipFill>
          <a:blip r:embed="rId3">
            <a:extLst>
              <a:ext uri="{28A0092B-C50C-407E-A947-70E740481C1C}">
                <a14:useLocalDpi xmlns:a14="http://schemas.microsoft.com/office/drawing/2010/main" val="0"/>
              </a:ext>
            </a:extLst>
          </a:blip>
          <a:srcRect l="-53041" r="-53041"/>
          <a:stretch>
            <a:fillRect/>
          </a:stretch>
        </p:blipFill>
        <p:spPr bwMode="auto">
          <a:xfrm>
            <a:off x="4191000" y="2209800"/>
            <a:ext cx="59642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sz="4800" dirty="0" smtClean="0">
                <a:solidFill>
                  <a:schemeClr val="bg1"/>
                </a:solidFill>
              </a:rPr>
              <a:t>Case Scenario</a:t>
            </a:r>
            <a:endParaRPr lang="en-US" dirty="0"/>
          </a:p>
        </p:txBody>
      </p:sp>
      <p:pic>
        <p:nvPicPr>
          <p:cNvPr id="86019" name="Content Placeholder 7" descr="vlcsnap-2011-12-20-03h31m29s129.png">
            <a:hlinkClick r:id="rId2" action="ppaction://hlinkfile"/>
          </p:cNvPr>
          <p:cNvPicPr>
            <a:picLocks noGrp="1" noChangeAspect="1"/>
          </p:cNvPicPr>
          <p:nvPr>
            <p:ph idx="1"/>
          </p:nvPr>
        </p:nvPicPr>
        <p:blipFill>
          <a:blip r:embed="rId3">
            <a:extLst>
              <a:ext uri="{28A0092B-C50C-407E-A947-70E740481C1C}">
                <a14:useLocalDpi xmlns:a14="http://schemas.microsoft.com/office/drawing/2010/main" val="0"/>
              </a:ext>
            </a:extLst>
          </a:blip>
          <a:srcRect l="-16711" r="-16711"/>
          <a:stretch>
            <a:fillRect/>
          </a:stretch>
        </p:blip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28600"/>
            <a:ext cx="8229600" cy="1252728"/>
          </a:xfrm>
        </p:spPr>
        <p:txBody>
          <a:bodyPr/>
          <a:lstStyle/>
          <a:p>
            <a:pPr eaLnBrk="1" hangingPunct="1">
              <a:defRPr/>
            </a:pPr>
            <a:r>
              <a:rPr lang="en-US" dirty="0" smtClean="0">
                <a:solidFill>
                  <a:srgbClr val="FFFFFF"/>
                </a:solidFill>
              </a:rPr>
              <a:t>What is the secondary survey? </a:t>
            </a:r>
            <a:endParaRPr lang="en-US" dirty="0">
              <a:solidFill>
                <a:srgbClr val="FFFFFF"/>
              </a:solidFill>
            </a:endParaRPr>
          </a:p>
        </p:txBody>
      </p:sp>
      <p:sp>
        <p:nvSpPr>
          <p:cNvPr id="87043" name="Text Box 3"/>
          <p:cNvSpPr txBox="1">
            <a:spLocks noChangeArrowheads="1"/>
          </p:cNvSpPr>
          <p:nvPr/>
        </p:nvSpPr>
        <p:spPr bwMode="auto">
          <a:xfrm>
            <a:off x="5921375" y="2997200"/>
            <a:ext cx="25177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lgn="ctr">
              <a:buClrTx/>
              <a:buSzTx/>
              <a:buFontTx/>
              <a:buNone/>
            </a:pPr>
            <a:r>
              <a:rPr lang="en-US" altLang="en-US" sz="2800" b="1">
                <a:latin typeface="Helvetica Neue" charset="0"/>
              </a:rPr>
              <a:t>The </a:t>
            </a:r>
            <a:r>
              <a:rPr lang="en-US" altLang="en-US" sz="2800" b="1" i="1">
                <a:solidFill>
                  <a:srgbClr val="BC1D43"/>
                </a:solidFill>
                <a:latin typeface="Helvetica Neue" charset="0"/>
              </a:rPr>
              <a:t>complete</a:t>
            </a:r>
            <a:endParaRPr lang="en-US" altLang="en-US" sz="2800" b="1">
              <a:solidFill>
                <a:srgbClr val="BC1D43"/>
              </a:solidFill>
              <a:latin typeface="Helvetica Neue" charset="0"/>
            </a:endParaRPr>
          </a:p>
          <a:p>
            <a:pPr algn="ctr">
              <a:buClrTx/>
              <a:buSzTx/>
              <a:buFontTx/>
              <a:buNone/>
            </a:pPr>
            <a:r>
              <a:rPr lang="en-US" altLang="en-US" sz="2800" b="1">
                <a:latin typeface="Helvetica Neue" charset="0"/>
              </a:rPr>
              <a:t>history and</a:t>
            </a:r>
          </a:p>
          <a:p>
            <a:pPr algn="ctr">
              <a:buClrTx/>
              <a:buSzTx/>
              <a:buFontTx/>
              <a:buNone/>
            </a:pPr>
            <a:r>
              <a:rPr lang="en-US" altLang="en-US" sz="2800" b="1">
                <a:latin typeface="Helvetica Neue" charset="0"/>
              </a:rPr>
              <a:t>physical</a:t>
            </a:r>
          </a:p>
          <a:p>
            <a:pPr algn="ctr">
              <a:buClrTx/>
              <a:buSzTx/>
              <a:buFontTx/>
              <a:buNone/>
            </a:pPr>
            <a:r>
              <a:rPr lang="en-US" altLang="en-US" sz="2800" b="1">
                <a:latin typeface="Helvetica Neue" charset="0"/>
              </a:rPr>
              <a:t>examination</a:t>
            </a:r>
            <a:endParaRPr lang="en-US" altLang="en-US" sz="3400" b="1">
              <a:latin typeface="HelveticaNeue BoldExt" charset="0"/>
            </a:endParaRPr>
          </a:p>
        </p:txBody>
      </p:sp>
      <p:pic>
        <p:nvPicPr>
          <p:cNvPr id="87044" name="Picture 6" descr="Man_anatom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41862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rgbClr val="FFFFFF"/>
                </a:solidFill>
              </a:rPr>
              <a:t>The Need In Saudi</a:t>
            </a:r>
            <a:endParaRPr lang="en-US" sz="5400" dirty="0">
              <a:solidFill>
                <a:srgbClr val="FFFFFF"/>
              </a:solidFill>
            </a:endParaRPr>
          </a:p>
        </p:txBody>
      </p:sp>
      <p:pic>
        <p:nvPicPr>
          <p:cNvPr id="25603" name="YouTube - Street Terrorism إرهاب الشوارع.mp4" descr="/Users/thamer/Documents/Reasearch/Trauma Development In Saudi/YouTube - Street Terrorism إرهاب الشوارع.mp4">
            <a:hlinkClick r:id="" action="ppaction://media"/>
          </p:cNvPr>
          <p:cNvPicPr>
            <a:picLocks noChangeAspect="1" noChangeArrowheads="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460375" y="1774825"/>
            <a:ext cx="8223250" cy="4625975"/>
          </a:xfr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560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5603"/>
                                        </p:tgtEl>
                                      </p:cBhvr>
                                    </p:cmd>
                                  </p:childTnLst>
                                </p:cTn>
                              </p:par>
                            </p:childTnLst>
                          </p:cTn>
                        </p:par>
                      </p:childTnLst>
                    </p:cTn>
                  </p:par>
                </p:childTnLst>
              </p:cTn>
              <p:nextCondLst>
                <p:cond evt="onClick" delay="0">
                  <p:tgtEl>
                    <p:spTgt spid="25603"/>
                  </p:tgtEl>
                </p:cond>
              </p:nextCondLst>
            </p:seq>
            <p:video>
              <p:cMediaNode vol="80000">
                <p:cTn id="7" fill="hold" display="0">
                  <p:stCondLst>
                    <p:cond delay="indefinite"/>
                  </p:stCondLst>
                </p:cTn>
                <p:tgtEl>
                  <p:spTgt spid="25603"/>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chemeClr val="bg1"/>
                </a:solidFill>
              </a:rPr>
              <a:t>Secondary Survey</a:t>
            </a:r>
            <a:endParaRPr lang="en-US" sz="5400" dirty="0">
              <a:solidFill>
                <a:schemeClr val="bg1"/>
              </a:solidFill>
            </a:endParaRPr>
          </a:p>
        </p:txBody>
      </p:sp>
      <p:sp>
        <p:nvSpPr>
          <p:cNvPr id="89091" name="Text Box 14"/>
          <p:cNvSpPr txBox="1">
            <a:spLocks noChangeArrowheads="1"/>
          </p:cNvSpPr>
          <p:nvPr/>
        </p:nvSpPr>
        <p:spPr bwMode="auto">
          <a:xfrm>
            <a:off x="990600" y="2971800"/>
            <a:ext cx="63357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buClrTx/>
              <a:buSzTx/>
              <a:buFontTx/>
              <a:buNone/>
            </a:pPr>
            <a:r>
              <a:rPr lang="en-US" altLang="en-US" sz="2400" b="1">
                <a:solidFill>
                  <a:srgbClr val="BC1D43"/>
                </a:solidFill>
                <a:latin typeface="HelveticaNeue BoldExt" charset="0"/>
              </a:rPr>
              <a:t>After</a:t>
            </a:r>
            <a:endParaRPr lang="en-US" altLang="en-US" sz="2800" b="1" i="1">
              <a:solidFill>
                <a:schemeClr val="bg2"/>
              </a:solidFill>
              <a:latin typeface="HelveticaNeue BoldExt" charset="0"/>
            </a:endParaRPr>
          </a:p>
          <a:p>
            <a:pPr eaLnBrk="1" hangingPunct="1">
              <a:spcBef>
                <a:spcPct val="25000"/>
              </a:spcBef>
              <a:spcAft>
                <a:spcPct val="25000"/>
              </a:spcAft>
              <a:buClr>
                <a:srgbClr val="C11942"/>
              </a:buClr>
              <a:buSzTx/>
              <a:buFont typeface="Times" charset="0"/>
              <a:buChar char="●"/>
            </a:pPr>
            <a:r>
              <a:rPr lang="en-US" altLang="en-US" sz="2400">
                <a:solidFill>
                  <a:schemeClr val="bg2"/>
                </a:solidFill>
                <a:latin typeface="HelveticaNeue BoldExt" charset="0"/>
              </a:rPr>
              <a:t> </a:t>
            </a:r>
            <a:r>
              <a:rPr lang="en-US" altLang="en-US" sz="2400" b="1">
                <a:latin typeface="HelveticaNeue BoldExt" charset="0"/>
              </a:rPr>
              <a:t>Primary survey is completed</a:t>
            </a:r>
          </a:p>
          <a:p>
            <a:pPr eaLnBrk="1" hangingPunct="1">
              <a:spcBef>
                <a:spcPct val="25000"/>
              </a:spcBef>
              <a:spcAft>
                <a:spcPct val="25000"/>
              </a:spcAft>
              <a:buClr>
                <a:srgbClr val="C11942"/>
              </a:buClr>
              <a:buSzTx/>
              <a:buFont typeface="Times" charset="0"/>
              <a:buChar char="●"/>
            </a:pPr>
            <a:r>
              <a:rPr lang="en-US" altLang="en-US" sz="2400" b="1">
                <a:latin typeface="HelveticaNeue BoldExt" charset="0"/>
              </a:rPr>
              <a:t> ABCDEs are reassessed</a:t>
            </a:r>
          </a:p>
          <a:p>
            <a:pPr eaLnBrk="1" hangingPunct="1">
              <a:spcBef>
                <a:spcPct val="25000"/>
              </a:spcBef>
              <a:spcAft>
                <a:spcPct val="25000"/>
              </a:spcAft>
              <a:buClr>
                <a:srgbClr val="C11942"/>
              </a:buClr>
              <a:buSzTx/>
              <a:buFont typeface="Times" charset="0"/>
              <a:buChar char="●"/>
            </a:pPr>
            <a:r>
              <a:rPr lang="en-US" altLang="en-US" sz="2400" b="1">
                <a:latin typeface="HelveticaNeue BoldExt" charset="0"/>
              </a:rPr>
              <a:t> Vital functions are returning to normal</a:t>
            </a:r>
            <a:endParaRPr lang="en-US" altLang="en-US" sz="2400">
              <a:latin typeface="HelveticaNeue BoldExt" charset="0"/>
            </a:endParaRPr>
          </a:p>
        </p:txBody>
      </p:sp>
      <p:sp>
        <p:nvSpPr>
          <p:cNvPr id="89092" name="Rectangle 18"/>
          <p:cNvSpPr>
            <a:spLocks noChangeArrowheads="1"/>
          </p:cNvSpPr>
          <p:nvPr/>
        </p:nvSpPr>
        <p:spPr bwMode="auto">
          <a:xfrm>
            <a:off x="827088" y="17732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buClrTx/>
              <a:buSzTx/>
              <a:buFontTx/>
              <a:buNone/>
            </a:pPr>
            <a:r>
              <a:rPr lang="en-US" altLang="en-US" b="1" i="1">
                <a:solidFill>
                  <a:schemeClr val="folHlink"/>
                </a:solidFill>
                <a:latin typeface="HelveticaNeue BoldExt" charset="0"/>
              </a:rPr>
              <a:t>When do I start the secondary survey?</a:t>
            </a:r>
            <a:endParaRPr lang="en-US" altLang="en-US" sz="4800" b="1">
              <a:solidFill>
                <a:srgbClr val="747474"/>
              </a:solidFill>
              <a:latin typeface="HelveticaNeue BoldExt"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228600" y="228600"/>
            <a:ext cx="8229600" cy="1252728"/>
          </a:xfrm>
        </p:spPr>
        <p:txBody>
          <a:bodyPr/>
          <a:lstStyle/>
          <a:p>
            <a:pPr eaLnBrk="1" hangingPunct="1">
              <a:defRPr/>
            </a:pPr>
            <a:r>
              <a:rPr lang="en-US" sz="5400" dirty="0" smtClean="0">
                <a:solidFill>
                  <a:schemeClr val="bg1"/>
                </a:solidFill>
              </a:rPr>
              <a:t>Secondary Survey</a:t>
            </a:r>
            <a:endParaRPr lang="en-US" sz="5400" dirty="0">
              <a:solidFill>
                <a:schemeClr val="bg1"/>
              </a:solidFill>
            </a:endParaRPr>
          </a:p>
        </p:txBody>
      </p:sp>
      <p:sp>
        <p:nvSpPr>
          <p:cNvPr id="91139" name="Text Box 14"/>
          <p:cNvSpPr txBox="1">
            <a:spLocks noChangeArrowheads="1"/>
          </p:cNvSpPr>
          <p:nvPr/>
        </p:nvSpPr>
        <p:spPr bwMode="auto">
          <a:xfrm>
            <a:off x="990600" y="2971800"/>
            <a:ext cx="63357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tabLst>
                <a:tab pos="338138" algn="l"/>
              </a:tabLst>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tabLst>
                <a:tab pos="338138" algn="l"/>
              </a:tabLst>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tabLst>
                <a:tab pos="338138" algn="l"/>
              </a:tabLst>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tabLst>
                <a:tab pos="338138" algn="l"/>
              </a:tabLst>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tabLst>
                <a:tab pos="338138" algn="l"/>
              </a:tabLst>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tabLst>
                <a:tab pos="338138" algn="l"/>
              </a:tabLst>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tabLst>
                <a:tab pos="338138" algn="l"/>
              </a:tabLst>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tabLst>
                <a:tab pos="338138" algn="l"/>
              </a:tabLst>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tabLst>
                <a:tab pos="338138" algn="l"/>
              </a:tabLst>
              <a:defRPr sz="2000">
                <a:solidFill>
                  <a:schemeClr val="tx1"/>
                </a:solidFill>
                <a:latin typeface="Corbel" charset="0"/>
                <a:ea typeface="ＭＳ Ｐゴシック" charset="-128"/>
              </a:defRPr>
            </a:lvl9pPr>
          </a:lstStyle>
          <a:p>
            <a:pPr eaLnBrk="1" hangingPunct="1">
              <a:spcBef>
                <a:spcPct val="20000"/>
              </a:spcBef>
              <a:spcAft>
                <a:spcPct val="20000"/>
              </a:spcAft>
              <a:buClr>
                <a:srgbClr val="C11942"/>
              </a:buClr>
              <a:buSzTx/>
              <a:buFont typeface="Times" charset="0"/>
              <a:buChar char="●"/>
            </a:pPr>
            <a:r>
              <a:rPr lang="en-US" altLang="en-US" sz="2400" b="1">
                <a:latin typeface="Helvetica Neue" charset="0"/>
              </a:rPr>
              <a:t>  History</a:t>
            </a:r>
          </a:p>
          <a:p>
            <a:pPr eaLnBrk="1" hangingPunct="1">
              <a:spcBef>
                <a:spcPct val="20000"/>
              </a:spcBef>
              <a:spcAft>
                <a:spcPct val="20000"/>
              </a:spcAft>
              <a:buClr>
                <a:srgbClr val="C11942"/>
              </a:buClr>
              <a:buSzTx/>
              <a:buFont typeface="Times" charset="0"/>
              <a:buChar char="●"/>
            </a:pPr>
            <a:r>
              <a:rPr lang="en-US" altLang="en-US" sz="2400" b="1">
                <a:latin typeface="Helvetica Neue" charset="0"/>
              </a:rPr>
              <a:t>  Physical exam: Head to toe</a:t>
            </a:r>
          </a:p>
          <a:p>
            <a:pPr eaLnBrk="1" hangingPunct="1">
              <a:spcBef>
                <a:spcPct val="20000"/>
              </a:spcBef>
              <a:spcAft>
                <a:spcPct val="20000"/>
              </a:spcAft>
              <a:buClr>
                <a:srgbClr val="C11942"/>
              </a:buClr>
              <a:buSzTx/>
              <a:buFont typeface="Times" charset="0"/>
              <a:buChar char="●"/>
            </a:pPr>
            <a:r>
              <a:rPr lang="en-US" altLang="en-US" sz="2400" b="1">
                <a:latin typeface="Helvetica Neue" charset="0"/>
              </a:rPr>
              <a:t>  Complete neurologic exam</a:t>
            </a:r>
          </a:p>
          <a:p>
            <a:pPr eaLnBrk="1" hangingPunct="1">
              <a:spcBef>
                <a:spcPct val="20000"/>
              </a:spcBef>
              <a:spcAft>
                <a:spcPct val="20000"/>
              </a:spcAft>
              <a:buClr>
                <a:srgbClr val="C11942"/>
              </a:buClr>
              <a:buSzTx/>
              <a:buFont typeface="Times" charset="0"/>
              <a:buChar char="●"/>
            </a:pPr>
            <a:r>
              <a:rPr lang="en-US" altLang="en-US" sz="2400" b="1">
                <a:latin typeface="Helvetica Neue" charset="0"/>
              </a:rPr>
              <a:t>  Special diagnostic tests</a:t>
            </a:r>
          </a:p>
          <a:p>
            <a:pPr eaLnBrk="1" hangingPunct="1">
              <a:spcBef>
                <a:spcPct val="20000"/>
              </a:spcBef>
              <a:spcAft>
                <a:spcPct val="20000"/>
              </a:spcAft>
              <a:buClr>
                <a:srgbClr val="C11942"/>
              </a:buClr>
              <a:buSzTx/>
              <a:buFont typeface="Times" charset="0"/>
              <a:buChar char="●"/>
            </a:pPr>
            <a:r>
              <a:rPr lang="en-US" altLang="en-US" sz="2400" b="1">
                <a:latin typeface="Helvetica Neue" charset="0"/>
              </a:rPr>
              <a:t>  Reevaluation</a:t>
            </a:r>
            <a:endParaRPr lang="en-US" altLang="en-US" sz="3400" b="1">
              <a:latin typeface="HelveticaNeue BoldExt" charset="0"/>
            </a:endParaRPr>
          </a:p>
        </p:txBody>
      </p:sp>
      <p:sp>
        <p:nvSpPr>
          <p:cNvPr id="91140" name="Rectangle 18"/>
          <p:cNvSpPr>
            <a:spLocks noChangeArrowheads="1"/>
          </p:cNvSpPr>
          <p:nvPr/>
        </p:nvSpPr>
        <p:spPr bwMode="auto">
          <a:xfrm>
            <a:off x="827088" y="17732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buClrTx/>
              <a:buSzTx/>
              <a:buFontTx/>
              <a:buNone/>
            </a:pPr>
            <a:r>
              <a:rPr lang="en-US" altLang="en-US" b="1" i="1">
                <a:solidFill>
                  <a:schemeClr val="folHlink"/>
                </a:solidFill>
                <a:latin typeface="HelveticaNeue BoldExt" charset="0"/>
              </a:rPr>
              <a:t>What are the components of the secondary survey?</a:t>
            </a:r>
            <a:endParaRPr lang="en-US" altLang="en-US" sz="4800" b="1">
              <a:solidFill>
                <a:schemeClr val="tx2"/>
              </a:solidFill>
              <a:latin typeface="HelveticaNeue BoldExt"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228600" y="228600"/>
            <a:ext cx="8229600" cy="1252728"/>
          </a:xfrm>
        </p:spPr>
        <p:txBody>
          <a:bodyPr/>
          <a:lstStyle/>
          <a:p>
            <a:pPr eaLnBrk="1" fontAlgn="auto" hangingPunct="1">
              <a:spcAft>
                <a:spcPts val="0"/>
              </a:spcAft>
              <a:defRPr/>
            </a:pPr>
            <a:r>
              <a:rPr lang="en-US" sz="5400" dirty="0">
                <a:solidFill>
                  <a:srgbClr val="FFFFFF"/>
                </a:solidFill>
                <a:ea typeface="+mj-ea"/>
                <a:cs typeface="+mj-cs"/>
              </a:rPr>
              <a:t>Summary</a:t>
            </a:r>
          </a:p>
        </p:txBody>
      </p:sp>
      <p:sp>
        <p:nvSpPr>
          <p:cNvPr id="93187" name="Content Placeholder 4"/>
          <p:cNvSpPr>
            <a:spLocks noGrp="1"/>
          </p:cNvSpPr>
          <p:nvPr>
            <p:ph idx="1"/>
          </p:nvPr>
        </p:nvSpPr>
        <p:spPr/>
        <p:txBody>
          <a:bodyPr/>
          <a:lstStyle/>
          <a:p>
            <a:pPr marL="342900" indent="-342900" eaLnBrk="1" hangingPunct="1">
              <a:lnSpc>
                <a:spcPct val="150000"/>
              </a:lnSpc>
              <a:spcAft>
                <a:spcPts val="1200"/>
              </a:spcAft>
              <a:buClr>
                <a:srgbClr val="BC1D43"/>
              </a:buClr>
              <a:buFont typeface="Times" charset="0"/>
              <a:buChar char="●"/>
            </a:pPr>
            <a:r>
              <a:rPr lang="en-US" altLang="en-US" b="1">
                <a:solidFill>
                  <a:srgbClr val="000000"/>
                </a:solidFill>
                <a:ea typeface="ＭＳ Ｐゴシック" charset="-128"/>
              </a:rPr>
              <a:t>ABCDE approach to trauma care</a:t>
            </a:r>
          </a:p>
          <a:p>
            <a:pPr marL="342900" indent="-342900" eaLnBrk="1" hangingPunct="1">
              <a:lnSpc>
                <a:spcPct val="150000"/>
              </a:lnSpc>
              <a:spcAft>
                <a:spcPts val="1200"/>
              </a:spcAft>
              <a:buClr>
                <a:srgbClr val="BC1D43"/>
              </a:buClr>
              <a:buFont typeface="Times" charset="0"/>
              <a:buChar char="●"/>
            </a:pPr>
            <a:r>
              <a:rPr lang="en-US" altLang="en-US" b="1">
                <a:solidFill>
                  <a:srgbClr val="000000"/>
                </a:solidFill>
                <a:ea typeface="ＭＳ Ｐゴシック" charset="-128"/>
              </a:rPr>
              <a:t>Do no further harm</a:t>
            </a:r>
          </a:p>
          <a:p>
            <a:pPr marL="342900" indent="-342900" eaLnBrk="1" hangingPunct="1">
              <a:lnSpc>
                <a:spcPct val="150000"/>
              </a:lnSpc>
              <a:spcAft>
                <a:spcPts val="1200"/>
              </a:spcAft>
              <a:buClr>
                <a:srgbClr val="BC1D43"/>
              </a:buClr>
              <a:buFont typeface="Times" charset="0"/>
              <a:buChar char="●"/>
            </a:pPr>
            <a:r>
              <a:rPr lang="en-US" altLang="en-US" b="1">
                <a:solidFill>
                  <a:srgbClr val="000000"/>
                </a:solidFill>
                <a:ea typeface="ＭＳ Ｐゴシック" charset="-128"/>
              </a:rPr>
              <a:t>Treat the greatest threat to life first</a:t>
            </a:r>
          </a:p>
          <a:p>
            <a:pPr marL="342900" indent="-342900" eaLnBrk="1" hangingPunct="1">
              <a:lnSpc>
                <a:spcPct val="150000"/>
              </a:lnSpc>
              <a:spcAft>
                <a:spcPts val="1200"/>
              </a:spcAft>
              <a:buClr>
                <a:srgbClr val="BC1D43"/>
              </a:buClr>
              <a:buFont typeface="Times" charset="0"/>
              <a:buChar char="●"/>
            </a:pPr>
            <a:r>
              <a:rPr lang="en-US" altLang="en-US" b="1">
                <a:solidFill>
                  <a:srgbClr val="000000"/>
                </a:solidFill>
                <a:ea typeface="ＭＳ Ｐゴシック" charset="-128"/>
              </a:rPr>
              <a:t>One safe way</a:t>
            </a:r>
          </a:p>
          <a:p>
            <a:pPr marL="342900" indent="-342900" eaLnBrk="1" hangingPunct="1">
              <a:lnSpc>
                <a:spcPct val="150000"/>
              </a:lnSpc>
              <a:spcAft>
                <a:spcPts val="1200"/>
              </a:spcAft>
              <a:buClr>
                <a:srgbClr val="BC1D43"/>
              </a:buClr>
              <a:buFont typeface="Times" charset="0"/>
              <a:buChar char="●"/>
            </a:pPr>
            <a:r>
              <a:rPr lang="en-US" altLang="en-US" b="1">
                <a:solidFill>
                  <a:srgbClr val="000000"/>
                </a:solidFill>
                <a:ea typeface="ＭＳ Ｐゴシック" charset="-128"/>
              </a:rPr>
              <a:t>A common language</a:t>
            </a:r>
          </a:p>
        </p:txBody>
      </p:sp>
      <p:sp>
        <p:nvSpPr>
          <p:cNvPr id="93188" name="Rectangle 20"/>
          <p:cNvSpPr>
            <a:spLocks noChangeArrowheads="1"/>
          </p:cNvSpPr>
          <p:nvPr/>
        </p:nvSpPr>
        <p:spPr bwMode="auto">
          <a:xfrm>
            <a:off x="900113" y="1916113"/>
            <a:ext cx="61198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lnSpc>
                <a:spcPct val="150000"/>
              </a:lnSpc>
              <a:buClr>
                <a:srgbClr val="BC1D43"/>
              </a:buClr>
              <a:buSzTx/>
              <a:buFont typeface="Times" charset="0"/>
              <a:buChar char="●"/>
            </a:pPr>
            <a:endParaRPr lang="en-US" altLang="en-US" sz="2400" b="1">
              <a:solidFill>
                <a:srgbClr val="000000"/>
              </a:solidFill>
              <a:latin typeface="HelveticaNeue BoldExt" charset="0"/>
            </a:endParaRPr>
          </a:p>
        </p:txBody>
      </p:sp>
      <p:sp>
        <p:nvSpPr>
          <p:cNvPr id="93189" name="TextBox 3"/>
          <p:cNvSpPr txBox="1">
            <a:spLocks noChangeArrowheads="1"/>
          </p:cNvSpPr>
          <p:nvPr/>
        </p:nvSpPr>
        <p:spPr bwMode="auto">
          <a:xfrm>
            <a:off x="6281738" y="5316538"/>
            <a:ext cx="1857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eaLnBrk="1" hangingPunct="1">
              <a:buClrTx/>
              <a:buSzTx/>
              <a:buFontTx/>
              <a:buNone/>
            </a:pPr>
            <a:endParaRPr lang="en-US" altLang="en-US">
              <a:latin typeface="HelveticaNeue BoldExt"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14400"/>
            <a:ext cx="9144000" cy="1636776"/>
          </a:xfrm>
        </p:spPr>
        <p:txBody>
          <a:bodyPr anchor="ctr"/>
          <a:lstStyle/>
          <a:p>
            <a:pPr algn="ctr" eaLnBrk="1" hangingPunct="1">
              <a:defRPr/>
            </a:pPr>
            <a:r>
              <a:rPr lang="en-US" sz="6600" dirty="0" smtClean="0"/>
              <a:t>Trauma Care</a:t>
            </a:r>
            <a:endParaRPr lang="en-US" sz="6600" dirty="0"/>
          </a:p>
        </p:txBody>
      </p:sp>
      <p:sp>
        <p:nvSpPr>
          <p:cNvPr id="95235" name="Text Placeholder 3"/>
          <p:cNvSpPr>
            <a:spLocks noGrp="1"/>
          </p:cNvSpPr>
          <p:nvPr>
            <p:ph type="body" idx="1"/>
          </p:nvPr>
        </p:nvSpPr>
        <p:spPr>
          <a:xfrm>
            <a:off x="0" y="2895600"/>
            <a:ext cx="9144000" cy="1905000"/>
          </a:xfrm>
        </p:spPr>
        <p:txBody>
          <a:bodyPr anchor="ctr"/>
          <a:lstStyle/>
          <a:p>
            <a:pPr algn="ctr" eaLnBrk="1" hangingPunct="1"/>
            <a:r>
              <a:rPr lang="en-US" altLang="en-US" sz="7200">
                <a:solidFill>
                  <a:schemeClr val="bg1"/>
                </a:solidFill>
                <a:ea typeface="ＭＳ Ｐゴシック" charset="-128"/>
              </a:rPr>
              <a:t>Questions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228600" y="228600"/>
            <a:ext cx="8229600" cy="1252728"/>
          </a:xfrm>
        </p:spPr>
        <p:txBody>
          <a:bodyPr>
            <a:normAutofit fontScale="90000"/>
          </a:bodyPr>
          <a:lstStyle/>
          <a:p>
            <a:pPr eaLnBrk="1" hangingPunct="1">
              <a:defRPr/>
            </a:pPr>
            <a:r>
              <a:rPr lang="en-US" sz="5400" dirty="0" smtClean="0">
                <a:solidFill>
                  <a:srgbClr val="FFFFFF"/>
                </a:solidFill>
              </a:rPr>
              <a:t>Start of Trauma Organization</a:t>
            </a:r>
            <a:endParaRPr lang="en-US" sz="5400" dirty="0">
              <a:solidFill>
                <a:srgbClr val="FFFFFF"/>
              </a:solidFill>
            </a:endParaRPr>
          </a:p>
        </p:txBody>
      </p:sp>
      <p:pic>
        <p:nvPicPr>
          <p:cNvPr id="320521" name="Picture 9" descr="0-3PLANE"/>
          <p:cNvPicPr>
            <a:picLocks noGrp="1" noChangeAspect="1" noChangeArrowheads="1"/>
          </p:cNvPicPr>
          <p:nvPr>
            <p:ph idx="1"/>
          </p:nvPr>
        </p:nvPicPr>
        <p:blipFill>
          <a:blip r:embed="rId3">
            <a:lum bright="24000" contrast="36000"/>
            <a:grayscl/>
            <a:extLst>
              <a:ext uri="{28A0092B-C50C-407E-A947-70E740481C1C}">
                <a14:useLocalDpi xmlns:a14="http://schemas.microsoft.com/office/drawing/2010/main" val="0"/>
              </a:ext>
            </a:extLst>
          </a:blip>
          <a:srcRect l="-9419" r="-9419"/>
          <a:stretch>
            <a:fillRect/>
          </a:stretch>
        </p:blip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20521"/>
                                        </p:tgtEl>
                                        <p:attrNameLst>
                                          <p:attrName>style.visibility</p:attrName>
                                        </p:attrNameLst>
                                      </p:cBhvr>
                                      <p:to>
                                        <p:strVal val="visible"/>
                                      </p:to>
                                    </p:set>
                                    <p:animEffect transition="in" filter="strips(downRight)">
                                      <p:cBhvr>
                                        <p:cTn id="7" dur="500"/>
                                        <p:tgtEl>
                                          <p:spTgt spid="320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228600" y="228600"/>
            <a:ext cx="8229600" cy="1252728"/>
          </a:xfrm>
        </p:spPr>
        <p:txBody>
          <a:bodyPr/>
          <a:lstStyle/>
          <a:p>
            <a:pPr eaLnBrk="1" fontAlgn="auto" hangingPunct="1">
              <a:spcAft>
                <a:spcPts val="0"/>
              </a:spcAft>
              <a:defRPr/>
            </a:pPr>
            <a:r>
              <a:rPr lang="en-US" sz="5400" dirty="0">
                <a:solidFill>
                  <a:srgbClr val="FFFFFF"/>
                </a:solidFill>
                <a:ea typeface="+mj-ea"/>
                <a:cs typeface="+mj-cs"/>
              </a:rPr>
              <a:t>The Beginning </a:t>
            </a:r>
          </a:p>
        </p:txBody>
      </p:sp>
      <p:sp>
        <p:nvSpPr>
          <p:cNvPr id="22531" name="Content Placeholder 4"/>
          <p:cNvSpPr>
            <a:spLocks noGrp="1"/>
          </p:cNvSpPr>
          <p:nvPr>
            <p:ph idx="1"/>
          </p:nvPr>
        </p:nvSpPr>
        <p:spPr/>
        <p:txBody>
          <a:bodyPr anchor="ctr"/>
          <a:lstStyle/>
          <a:p>
            <a:pPr marL="438150" lvl="1" indent="-319088" algn="ctr" eaLnBrk="1" hangingPunct="1">
              <a:lnSpc>
                <a:spcPct val="150000"/>
              </a:lnSpc>
              <a:spcBef>
                <a:spcPct val="0"/>
              </a:spcBef>
              <a:buClr>
                <a:schemeClr val="accent1"/>
              </a:buClr>
              <a:buSzPct val="80000"/>
              <a:buFont typeface="Wingdings" charset="2"/>
              <a:buNone/>
            </a:pPr>
            <a:r>
              <a:rPr lang="ja-JP" altLang="en-US" b="1">
                <a:solidFill>
                  <a:srgbClr val="000000"/>
                </a:solidFill>
                <a:ea typeface="ＭＳ Ｐゴシック" charset="-128"/>
              </a:rPr>
              <a:t>“</a:t>
            </a:r>
            <a:r>
              <a:rPr lang="en-US" altLang="ja-JP" b="1">
                <a:solidFill>
                  <a:srgbClr val="000000"/>
                </a:solidFill>
                <a:ea typeface="ＭＳ Ｐゴシック" charset="-128"/>
              </a:rPr>
              <a:t>When I can provide better care in the field with limited resources than what my children and I received at the primary care facility there is something wrong with the system, and the system has to be changed.</a:t>
            </a:r>
            <a:r>
              <a:rPr lang="ja-JP" altLang="en-US" b="1">
                <a:solidFill>
                  <a:srgbClr val="000000"/>
                </a:solidFill>
                <a:ea typeface="ＭＳ Ｐゴシック" charset="-128"/>
              </a:rPr>
              <a:t>”</a:t>
            </a:r>
            <a:endParaRPr lang="en-US" altLang="ja-JP" b="1">
              <a:solidFill>
                <a:srgbClr val="000000"/>
              </a:solidFill>
              <a:ea typeface="ＭＳ Ｐゴシック" charset="-128"/>
            </a:endParaRPr>
          </a:p>
          <a:p>
            <a:pPr eaLnBrk="1" hangingPunct="1">
              <a:buFont typeface="Wingdings 2" charset="2"/>
              <a:buNone/>
            </a:pPr>
            <a:endParaRPr lang="en-US" altLang="en-US">
              <a:ea typeface="ＭＳ Ｐゴシック" charset="-128"/>
            </a:endParaRPr>
          </a:p>
        </p:txBody>
      </p:sp>
      <p:sp>
        <p:nvSpPr>
          <p:cNvPr id="22532" name="Rectangle 3"/>
          <p:cNvSpPr>
            <a:spLocks noChangeArrowheads="1"/>
          </p:cNvSpPr>
          <p:nvPr/>
        </p:nvSpPr>
        <p:spPr bwMode="auto">
          <a:xfrm>
            <a:off x="1619250" y="2205038"/>
            <a:ext cx="6335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buClr>
                <a:schemeClr val="accent1"/>
              </a:buClr>
              <a:buSzPct val="80000"/>
              <a:buFont typeface="Wingdings 2" charset="2"/>
              <a:buChar char=""/>
              <a:defRPr sz="3200">
                <a:solidFill>
                  <a:schemeClr val="tx1"/>
                </a:solidFill>
                <a:latin typeface="Corbel" charset="0"/>
                <a:ea typeface="ＭＳ Ｐゴシック" charset="-128"/>
              </a:defRPr>
            </a:lvl1pPr>
            <a:lvl2pPr marL="11430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lvl="1" eaLnBrk="1" hangingPunct="1">
              <a:lnSpc>
                <a:spcPct val="120000"/>
              </a:lnSpc>
              <a:spcBef>
                <a:spcPct val="0"/>
              </a:spcBef>
              <a:buClrTx/>
              <a:buSzTx/>
              <a:buFont typeface="Times" charset="0"/>
              <a:buNone/>
            </a:pPr>
            <a:endParaRPr lang="en-US" altLang="en-US" sz="2400" b="1">
              <a:solidFill>
                <a:srgbClr val="000000"/>
              </a:solidFill>
              <a:latin typeface="HelveticaNeue BoldExt" charset="0"/>
            </a:endParaRPr>
          </a:p>
        </p:txBody>
      </p:sp>
      <p:sp>
        <p:nvSpPr>
          <p:cNvPr id="22533" name="Rectangle 5"/>
          <p:cNvSpPr>
            <a:spLocks noChangeArrowheads="1"/>
          </p:cNvSpPr>
          <p:nvPr/>
        </p:nvSpPr>
        <p:spPr bwMode="auto">
          <a:xfrm>
            <a:off x="5029200" y="5867400"/>
            <a:ext cx="37449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charset="2"/>
              <a:buChar char=""/>
              <a:defRPr sz="3200">
                <a:solidFill>
                  <a:schemeClr val="tx1"/>
                </a:solidFill>
                <a:latin typeface="Corbel" charset="0"/>
                <a:ea typeface="ＭＳ Ｐゴシック" charset="-128"/>
              </a:defRPr>
            </a:lvl1pPr>
            <a:lvl2pPr marL="742950" indent="-285750">
              <a:spcBef>
                <a:spcPct val="20000"/>
              </a:spcBef>
              <a:buClr>
                <a:schemeClr val="accent2"/>
              </a:buClr>
              <a:buSzPct val="90000"/>
              <a:buFont typeface="Wingdings" charset="2"/>
              <a:buChar char=""/>
              <a:defRPr sz="2800">
                <a:solidFill>
                  <a:schemeClr val="tx1"/>
                </a:solidFill>
                <a:latin typeface="Corbel" charset="0"/>
                <a:ea typeface="ＭＳ Ｐゴシック" charset="-128"/>
              </a:defRPr>
            </a:lvl2pPr>
            <a:lvl3pPr marL="1143000" indent="-228600">
              <a:spcBef>
                <a:spcPct val="20000"/>
              </a:spcBef>
              <a:buClr>
                <a:srgbClr val="E66C7D"/>
              </a:buClr>
              <a:buFont typeface="Arial" charset="0"/>
              <a:buChar char="▪"/>
              <a:defRPr sz="2400">
                <a:solidFill>
                  <a:schemeClr val="tx1"/>
                </a:solidFill>
                <a:latin typeface="Corbel" charset="0"/>
                <a:ea typeface="ＭＳ Ｐゴシック" charset="-128"/>
              </a:defRPr>
            </a:lvl3pPr>
            <a:lvl4pPr marL="1600200" indent="-228600">
              <a:spcBef>
                <a:spcPct val="20000"/>
              </a:spcBef>
              <a:buClr>
                <a:srgbClr val="6BB76D"/>
              </a:buClr>
              <a:buFont typeface="Arial" charset="0"/>
              <a:buChar char="▪"/>
              <a:defRPr sz="2000">
                <a:solidFill>
                  <a:schemeClr val="tx1"/>
                </a:solidFill>
                <a:latin typeface="Corbel" charset="0"/>
                <a:ea typeface="ＭＳ Ｐゴシック" charset="-128"/>
              </a:defRPr>
            </a:lvl4pPr>
            <a:lvl5pPr marL="2057400" indent="-228600">
              <a:spcBef>
                <a:spcPct val="20000"/>
              </a:spcBef>
              <a:buClr>
                <a:srgbClr val="E88651"/>
              </a:buClr>
              <a:buFont typeface="Wingdings 3" charset="2"/>
              <a:buChar char=""/>
              <a:defRPr sz="2000">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E88651"/>
              </a:buClr>
              <a:buFont typeface="Wingdings 3" charset="2"/>
              <a:buChar char=""/>
              <a:defRPr sz="2000">
                <a:solidFill>
                  <a:schemeClr val="tx1"/>
                </a:solidFill>
                <a:latin typeface="Corbel" charset="0"/>
                <a:ea typeface="ＭＳ Ｐゴシック" charset="-128"/>
              </a:defRPr>
            </a:lvl9pPr>
          </a:lstStyle>
          <a:p>
            <a:pPr algn="r" eaLnBrk="1" hangingPunct="1">
              <a:buClrTx/>
              <a:buSzTx/>
              <a:buFontTx/>
              <a:buNone/>
            </a:pPr>
            <a:r>
              <a:rPr lang="en-US" altLang="en-US" sz="2000" b="1" i="1">
                <a:solidFill>
                  <a:schemeClr val="folHlink"/>
                </a:solidFill>
                <a:latin typeface="HelveticaNeue BoldExt" charset="0"/>
              </a:rPr>
              <a:t>James Styner, MD, FACS</a:t>
            </a:r>
          </a:p>
          <a:p>
            <a:pPr algn="r" eaLnBrk="1" hangingPunct="1">
              <a:buClrTx/>
              <a:buSzTx/>
              <a:buFontTx/>
              <a:buNone/>
            </a:pPr>
            <a:r>
              <a:rPr lang="en-US" altLang="en-US" sz="2000" b="1" i="1">
                <a:solidFill>
                  <a:schemeClr val="folHlink"/>
                </a:solidFill>
                <a:latin typeface="HelveticaNeue BoldExt" charset="0"/>
              </a:rPr>
              <a:t>1977</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228600" y="228600"/>
            <a:ext cx="8229600" cy="1252728"/>
          </a:xfrm>
        </p:spPr>
        <p:txBody>
          <a:bodyPr/>
          <a:lstStyle/>
          <a:p>
            <a:pPr eaLnBrk="1" hangingPunct="1">
              <a:defRPr/>
            </a:pPr>
            <a:r>
              <a:rPr lang="en-US" dirty="0" err="1" smtClean="0">
                <a:solidFill>
                  <a:srgbClr val="FFFFFF"/>
                </a:solidFill>
              </a:rPr>
              <a:t>Trimodal</a:t>
            </a:r>
            <a:r>
              <a:rPr lang="en-US" dirty="0" smtClean="0">
                <a:solidFill>
                  <a:srgbClr val="FFFFFF"/>
                </a:solidFill>
              </a:rPr>
              <a:t> Death Distribution </a:t>
            </a:r>
            <a:endParaRPr lang="en-US" dirty="0">
              <a:solidFill>
                <a:srgbClr val="FFFFFF"/>
              </a:solidFill>
            </a:endParaRPr>
          </a:p>
        </p:txBody>
      </p:sp>
      <p:pic>
        <p:nvPicPr>
          <p:cNvPr id="24579" name="Picture 6" descr="ATLS_fm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4200" r="-24200"/>
          <a:stretch>
            <a:fillRect/>
          </a:stretch>
        </p:blip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228600" y="228600"/>
            <a:ext cx="8229600" cy="1252728"/>
          </a:xfrm>
        </p:spPr>
        <p:txBody>
          <a:bodyPr/>
          <a:lstStyle/>
          <a:p>
            <a:pPr eaLnBrk="1" fontAlgn="auto" hangingPunct="1">
              <a:spcAft>
                <a:spcPts val="0"/>
              </a:spcAft>
              <a:defRPr/>
            </a:pPr>
            <a:r>
              <a:rPr lang="en-US" sz="5400" dirty="0" smtClean="0">
                <a:solidFill>
                  <a:srgbClr val="FFFFFF"/>
                </a:solidFill>
                <a:ea typeface="+mj-ea"/>
                <a:cs typeface="+mj-cs"/>
              </a:rPr>
              <a:t>Standard Concept </a:t>
            </a:r>
            <a:endParaRPr lang="en-US" sz="5400" dirty="0">
              <a:solidFill>
                <a:srgbClr val="FFFFFF"/>
              </a:solidFill>
              <a:ea typeface="+mj-ea"/>
              <a:cs typeface="+mj-cs"/>
            </a:endParaRPr>
          </a:p>
        </p:txBody>
      </p:sp>
      <p:sp>
        <p:nvSpPr>
          <p:cNvPr id="26627" name="Content Placeholder 3"/>
          <p:cNvSpPr>
            <a:spLocks noGrp="1"/>
          </p:cNvSpPr>
          <p:nvPr>
            <p:ph idx="1"/>
          </p:nvPr>
        </p:nvSpPr>
        <p:spPr>
          <a:xfrm>
            <a:off x="457200" y="1774825"/>
            <a:ext cx="8458200" cy="4625975"/>
          </a:xfrm>
        </p:spPr>
        <p:txBody>
          <a:bodyPr/>
          <a:lstStyle/>
          <a:p>
            <a:pPr indent="-342900" eaLnBrk="1" hangingPunct="1">
              <a:lnSpc>
                <a:spcPct val="130000"/>
              </a:lnSpc>
              <a:spcAft>
                <a:spcPts val="2400"/>
              </a:spcAft>
              <a:buClr>
                <a:srgbClr val="BC1D43"/>
              </a:buClr>
              <a:buFont typeface="Times" charset="0"/>
              <a:buChar char="●"/>
            </a:pPr>
            <a:r>
              <a:rPr lang="en-US" altLang="en-US" sz="2800" b="1">
                <a:solidFill>
                  <a:srgbClr val="000000"/>
                </a:solidFill>
                <a:ea typeface="ＭＳ Ｐゴシック" charset="-128"/>
              </a:rPr>
              <a:t>ABCDE approach to evaluation and treatment</a:t>
            </a:r>
          </a:p>
          <a:p>
            <a:pPr indent="-342900" eaLnBrk="1" hangingPunct="1">
              <a:lnSpc>
                <a:spcPct val="130000"/>
              </a:lnSpc>
              <a:spcAft>
                <a:spcPts val="2400"/>
              </a:spcAft>
              <a:buClr>
                <a:srgbClr val="BC1D43"/>
              </a:buClr>
              <a:buFont typeface="Times" charset="0"/>
              <a:buChar char="●"/>
            </a:pPr>
            <a:r>
              <a:rPr lang="en-US" altLang="en-US" sz="2800" b="1">
                <a:solidFill>
                  <a:srgbClr val="000000"/>
                </a:solidFill>
                <a:ea typeface="ＭＳ Ｐゴシック" charset="-128"/>
              </a:rPr>
              <a:t>Treat greatest threat to life</a:t>
            </a:r>
            <a:r>
              <a:rPr lang="en-US" altLang="en-US" sz="2800" b="1">
                <a:ea typeface="ＭＳ Ｐゴシック" charset="-128"/>
              </a:rPr>
              <a:t> </a:t>
            </a:r>
            <a:r>
              <a:rPr lang="en-US" altLang="en-US" sz="2800" b="1" i="1">
                <a:solidFill>
                  <a:srgbClr val="FF0000"/>
                </a:solidFill>
                <a:ea typeface="ＭＳ Ｐゴシック" charset="-128"/>
              </a:rPr>
              <a:t>first</a:t>
            </a:r>
          </a:p>
          <a:p>
            <a:pPr indent="-342900" eaLnBrk="1" hangingPunct="1">
              <a:lnSpc>
                <a:spcPct val="130000"/>
              </a:lnSpc>
              <a:spcAft>
                <a:spcPts val="2400"/>
              </a:spcAft>
              <a:buClr>
                <a:srgbClr val="BC1D43"/>
              </a:buClr>
              <a:buFont typeface="Times" charset="0"/>
              <a:buChar char="●"/>
            </a:pPr>
            <a:r>
              <a:rPr lang="en-US" altLang="en-US" sz="2800" b="1">
                <a:solidFill>
                  <a:srgbClr val="000000"/>
                </a:solidFill>
                <a:ea typeface="ＭＳ Ｐゴシック" charset="-128"/>
              </a:rPr>
              <a:t>Definitive diagnosis</a:t>
            </a:r>
            <a:r>
              <a:rPr lang="en-US" altLang="en-US" sz="2800" b="1">
                <a:ea typeface="ＭＳ Ｐゴシック" charset="-128"/>
              </a:rPr>
              <a:t> </a:t>
            </a:r>
            <a:r>
              <a:rPr lang="en-US" altLang="en-US" sz="2800" b="1" i="1">
                <a:solidFill>
                  <a:srgbClr val="FF0000"/>
                </a:solidFill>
                <a:ea typeface="ＭＳ Ｐゴシック" charset="-128"/>
              </a:rPr>
              <a:t>not</a:t>
            </a:r>
            <a:r>
              <a:rPr lang="en-US" altLang="en-US" sz="2800" b="1" i="1">
                <a:solidFill>
                  <a:schemeClr val="bg1"/>
                </a:solidFill>
                <a:ea typeface="ＭＳ Ｐゴシック" charset="-128"/>
              </a:rPr>
              <a:t> </a:t>
            </a:r>
            <a:r>
              <a:rPr lang="en-US" altLang="en-US" sz="2800" b="1">
                <a:solidFill>
                  <a:srgbClr val="000000"/>
                </a:solidFill>
                <a:ea typeface="ＭＳ Ｐゴシック" charset="-128"/>
              </a:rPr>
              <a:t>immediately important</a:t>
            </a:r>
          </a:p>
          <a:p>
            <a:pPr indent="-342900" eaLnBrk="1" hangingPunct="1">
              <a:lnSpc>
                <a:spcPct val="130000"/>
              </a:lnSpc>
              <a:spcAft>
                <a:spcPts val="2400"/>
              </a:spcAft>
              <a:buClr>
                <a:srgbClr val="BC1D43"/>
              </a:buClr>
              <a:buFont typeface="Times" charset="0"/>
              <a:buChar char="●"/>
            </a:pPr>
            <a:r>
              <a:rPr lang="en-US" altLang="en-US" sz="2800" b="1">
                <a:solidFill>
                  <a:srgbClr val="000000"/>
                </a:solidFill>
                <a:ea typeface="ＭＳ Ｐゴシック" charset="-128"/>
              </a:rPr>
              <a:t>Time is of the essence</a:t>
            </a:r>
          </a:p>
          <a:p>
            <a:pPr indent="-342900" eaLnBrk="1" hangingPunct="1">
              <a:lnSpc>
                <a:spcPct val="130000"/>
              </a:lnSpc>
              <a:spcAft>
                <a:spcPts val="2400"/>
              </a:spcAft>
              <a:buClr>
                <a:srgbClr val="BC1D43"/>
              </a:buClr>
              <a:buFont typeface="Times" charset="0"/>
              <a:buChar char="●"/>
            </a:pPr>
            <a:r>
              <a:rPr lang="en-US" altLang="en-US" sz="2800" b="1">
                <a:solidFill>
                  <a:srgbClr val="000000"/>
                </a:solidFill>
                <a:ea typeface="ＭＳ Ｐゴシック" charset="-128"/>
              </a:rPr>
              <a:t>Do no further harm</a:t>
            </a:r>
          </a:p>
          <a:p>
            <a:pPr indent="-342900" eaLnBrk="1" hangingPunct="1">
              <a:buFont typeface="Wingdings 2" charset="2"/>
              <a:buNone/>
            </a:pPr>
            <a:endParaRPr lang="en-US" altLang="en-US">
              <a:ea typeface="ＭＳ Ｐゴシック" charset="-12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228600" y="228600"/>
            <a:ext cx="8229600" cy="1252728"/>
          </a:xfrm>
        </p:spPr>
        <p:txBody>
          <a:bodyPr/>
          <a:lstStyle/>
          <a:p>
            <a:pPr eaLnBrk="1" fontAlgn="auto" hangingPunct="1">
              <a:spcAft>
                <a:spcPts val="0"/>
              </a:spcAft>
              <a:defRPr/>
            </a:pPr>
            <a:r>
              <a:rPr lang="en-US" sz="5400" dirty="0">
                <a:solidFill>
                  <a:schemeClr val="bg1"/>
                </a:solidFill>
                <a:ea typeface="+mj-ea"/>
                <a:cs typeface="+mj-cs"/>
              </a:rPr>
              <a:t>ATLS Concept </a:t>
            </a:r>
          </a:p>
        </p:txBody>
      </p:sp>
      <p:sp>
        <p:nvSpPr>
          <p:cNvPr id="28675" name="Content Placeholder 4"/>
          <p:cNvSpPr>
            <a:spLocks noGrp="1"/>
          </p:cNvSpPr>
          <p:nvPr>
            <p:ph idx="1"/>
          </p:nvPr>
        </p:nvSpPr>
        <p:spPr/>
        <p:txBody>
          <a:bodyPr/>
          <a:lstStyle/>
          <a:p>
            <a:pPr indent="-342900" eaLnBrk="1" hangingPunct="1">
              <a:spcAft>
                <a:spcPts val="2400"/>
              </a:spcAft>
              <a:buFont typeface="Times" charset="0"/>
              <a:buNone/>
            </a:pPr>
            <a:r>
              <a:rPr lang="en-US" altLang="en-US" sz="3600" b="1">
                <a:solidFill>
                  <a:srgbClr val="2E62B9"/>
                </a:solidFill>
                <a:ea typeface="ＭＳ Ｐゴシック" charset="-128"/>
              </a:rPr>
              <a:t>A</a:t>
            </a:r>
            <a:r>
              <a:rPr lang="en-US" altLang="en-US" b="1">
                <a:solidFill>
                  <a:srgbClr val="000000"/>
                </a:solidFill>
                <a:ea typeface="ＭＳ Ｐゴシック" charset="-128"/>
              </a:rPr>
              <a:t>irway with c-spine protection</a:t>
            </a:r>
            <a:endParaRPr lang="en-US" altLang="en-US" sz="3600" b="1">
              <a:solidFill>
                <a:srgbClr val="000000"/>
              </a:solidFill>
              <a:ea typeface="ＭＳ Ｐゴシック" charset="-128"/>
            </a:endParaRPr>
          </a:p>
          <a:p>
            <a:pPr indent="-342900" eaLnBrk="1" hangingPunct="1">
              <a:spcAft>
                <a:spcPts val="2400"/>
              </a:spcAft>
              <a:buFont typeface="Times" charset="0"/>
              <a:buNone/>
            </a:pPr>
            <a:r>
              <a:rPr lang="en-US" altLang="en-US" sz="3600" b="1">
                <a:solidFill>
                  <a:srgbClr val="2E62B9"/>
                </a:solidFill>
                <a:ea typeface="ＭＳ Ｐゴシック" charset="-128"/>
              </a:rPr>
              <a:t>B</a:t>
            </a:r>
            <a:r>
              <a:rPr lang="en-US" altLang="en-US" b="1">
                <a:solidFill>
                  <a:srgbClr val="000000"/>
                </a:solidFill>
                <a:ea typeface="ＭＳ Ｐゴシック" charset="-128"/>
              </a:rPr>
              <a:t>reathing / ventilation / oxygenation</a:t>
            </a:r>
            <a:endParaRPr lang="en-US" altLang="en-US" sz="3600" b="1" i="1">
              <a:solidFill>
                <a:srgbClr val="000000"/>
              </a:solidFill>
              <a:ea typeface="ＭＳ Ｐゴシック" charset="-128"/>
            </a:endParaRPr>
          </a:p>
          <a:p>
            <a:pPr indent="-342900" eaLnBrk="1" hangingPunct="1">
              <a:spcAft>
                <a:spcPts val="2400"/>
              </a:spcAft>
              <a:buFont typeface="Times" charset="0"/>
              <a:buNone/>
            </a:pPr>
            <a:r>
              <a:rPr lang="en-US" altLang="en-US" sz="3600" b="1">
                <a:solidFill>
                  <a:srgbClr val="2E62B9"/>
                </a:solidFill>
                <a:ea typeface="ＭＳ Ｐゴシック" charset="-128"/>
              </a:rPr>
              <a:t>C</a:t>
            </a:r>
            <a:r>
              <a:rPr lang="en-US" altLang="en-US" b="1">
                <a:solidFill>
                  <a:srgbClr val="000000"/>
                </a:solidFill>
                <a:ea typeface="ＭＳ Ｐゴシック" charset="-128"/>
              </a:rPr>
              <a:t>irculation:  stop the bleeding!</a:t>
            </a:r>
            <a:endParaRPr lang="en-US" altLang="en-US" sz="3600" b="1">
              <a:solidFill>
                <a:srgbClr val="000000"/>
              </a:solidFill>
              <a:ea typeface="ＭＳ Ｐゴシック" charset="-128"/>
            </a:endParaRPr>
          </a:p>
          <a:p>
            <a:pPr indent="-342900" eaLnBrk="1" hangingPunct="1">
              <a:spcAft>
                <a:spcPts val="2400"/>
              </a:spcAft>
              <a:buFont typeface="Times" charset="0"/>
              <a:buNone/>
            </a:pPr>
            <a:r>
              <a:rPr lang="en-US" altLang="en-US" sz="3600" b="1">
                <a:solidFill>
                  <a:srgbClr val="2E62B9"/>
                </a:solidFill>
                <a:ea typeface="ＭＳ Ｐゴシック" charset="-128"/>
              </a:rPr>
              <a:t>D</a:t>
            </a:r>
            <a:r>
              <a:rPr lang="en-US" altLang="en-US" b="1">
                <a:solidFill>
                  <a:srgbClr val="000000"/>
                </a:solidFill>
                <a:ea typeface="ＭＳ Ｐゴシック" charset="-128"/>
              </a:rPr>
              <a:t>isability / neurological status</a:t>
            </a:r>
            <a:endParaRPr lang="en-US" altLang="en-US" sz="3600" b="1">
              <a:solidFill>
                <a:srgbClr val="000000"/>
              </a:solidFill>
              <a:ea typeface="ＭＳ Ｐゴシック" charset="-128"/>
            </a:endParaRPr>
          </a:p>
          <a:p>
            <a:pPr indent="-342900" eaLnBrk="1" hangingPunct="1">
              <a:spcAft>
                <a:spcPts val="2400"/>
              </a:spcAft>
              <a:buFont typeface="Times" charset="0"/>
              <a:buNone/>
            </a:pPr>
            <a:r>
              <a:rPr lang="en-US" altLang="en-US" sz="3600" b="1">
                <a:solidFill>
                  <a:srgbClr val="2E62B9"/>
                </a:solidFill>
                <a:ea typeface="ＭＳ Ｐゴシック" charset="-128"/>
              </a:rPr>
              <a:t>E</a:t>
            </a:r>
            <a:r>
              <a:rPr lang="en-US" altLang="en-US" b="1">
                <a:solidFill>
                  <a:srgbClr val="000000"/>
                </a:solidFill>
                <a:ea typeface="ＭＳ Ｐゴシック" charset="-128"/>
              </a:rPr>
              <a:t>xpose</a:t>
            </a:r>
            <a:r>
              <a:rPr lang="en-US" altLang="en-US" sz="3600" b="1">
                <a:solidFill>
                  <a:srgbClr val="000000"/>
                </a:solidFill>
                <a:ea typeface="ＭＳ Ｐゴシック" charset="-128"/>
              </a:rPr>
              <a:t> /</a:t>
            </a:r>
            <a:r>
              <a:rPr lang="en-US" altLang="en-US" sz="3600" b="1">
                <a:ea typeface="ＭＳ Ｐゴシック" charset="-128"/>
              </a:rPr>
              <a:t> </a:t>
            </a:r>
            <a:r>
              <a:rPr lang="en-US" altLang="en-US" sz="3600" b="1">
                <a:solidFill>
                  <a:srgbClr val="2E62B9"/>
                </a:solidFill>
                <a:ea typeface="ＭＳ Ｐゴシック" charset="-128"/>
              </a:rPr>
              <a:t>E</a:t>
            </a:r>
            <a:r>
              <a:rPr lang="en-US" altLang="en-US" b="1">
                <a:solidFill>
                  <a:srgbClr val="000000"/>
                </a:solidFill>
                <a:ea typeface="ＭＳ Ｐゴシック" charset="-128"/>
              </a:rPr>
              <a:t>nvironment / body temperature</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Module.thmx</Template>
  <TotalTime>4714</TotalTime>
  <Words>1295</Words>
  <Application>Microsoft Macintosh PowerPoint</Application>
  <PresentationFormat>On-screen Show (4:3)</PresentationFormat>
  <Paragraphs>347</Paragraphs>
  <Slides>43</Slides>
  <Notes>39</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HelveticaNeue BoldExt</vt:lpstr>
      <vt:lpstr>ＭＳ Ｐゴシック</vt:lpstr>
      <vt:lpstr>Arial</vt:lpstr>
      <vt:lpstr>Corbel</vt:lpstr>
      <vt:lpstr>Wingdings 2</vt:lpstr>
      <vt:lpstr>Wingdings</vt:lpstr>
      <vt:lpstr>Wingdings 3</vt:lpstr>
      <vt:lpstr>Times</vt:lpstr>
      <vt:lpstr>Helvetica Neue</vt:lpstr>
      <vt:lpstr>Monotype Sorts</vt:lpstr>
      <vt:lpstr>Helvetica</vt:lpstr>
      <vt:lpstr>CG Times</vt:lpstr>
      <vt:lpstr>Module</vt:lpstr>
      <vt:lpstr>PowerPoint Presentation</vt:lpstr>
      <vt:lpstr>Course Objectives</vt:lpstr>
      <vt:lpstr>The Need</vt:lpstr>
      <vt:lpstr>The Need In Saudi</vt:lpstr>
      <vt:lpstr>Start of Trauma Organization</vt:lpstr>
      <vt:lpstr>The Beginning </vt:lpstr>
      <vt:lpstr>Trimodal Death Distribution </vt:lpstr>
      <vt:lpstr>Standard Concept </vt:lpstr>
      <vt:lpstr>ATLS Concept </vt:lpstr>
      <vt:lpstr>Regular Medical Assessment</vt:lpstr>
      <vt:lpstr>Initial Assessment / Management</vt:lpstr>
      <vt:lpstr>Case Scenario</vt:lpstr>
      <vt:lpstr>Case Scenario</vt:lpstr>
      <vt:lpstr>Case Scenario</vt:lpstr>
      <vt:lpstr>Standard Precautions</vt:lpstr>
      <vt:lpstr>Quick Assessment</vt:lpstr>
      <vt:lpstr>Quick Assessment</vt:lpstr>
      <vt:lpstr>Appropriate Response Confirms</vt:lpstr>
      <vt:lpstr>Primary Survey</vt:lpstr>
      <vt:lpstr>Primary Survey</vt:lpstr>
      <vt:lpstr>Special Considerations</vt:lpstr>
      <vt:lpstr>Primary Survey</vt:lpstr>
      <vt:lpstr>Primary Survey</vt:lpstr>
      <vt:lpstr>Primary Survey</vt:lpstr>
      <vt:lpstr>Primary Survey</vt:lpstr>
      <vt:lpstr>Primary Survey</vt:lpstr>
      <vt:lpstr>Primary Survey</vt:lpstr>
      <vt:lpstr>Primary Survey</vt:lpstr>
      <vt:lpstr>Primary Survey</vt:lpstr>
      <vt:lpstr>Primary Survey</vt:lpstr>
      <vt:lpstr>Primary Survey</vt:lpstr>
      <vt:lpstr>Primary Survey</vt:lpstr>
      <vt:lpstr>Resuscitation</vt:lpstr>
      <vt:lpstr>Adjuncts to Primary Survey</vt:lpstr>
      <vt:lpstr>Adjuncts to Primary Survey</vt:lpstr>
      <vt:lpstr>Adjuncts to Primary Survey</vt:lpstr>
      <vt:lpstr>Adjuncts to Primary Survey</vt:lpstr>
      <vt:lpstr>Case Scenario</vt:lpstr>
      <vt:lpstr>What is the secondary survey? </vt:lpstr>
      <vt:lpstr>Secondary Survey</vt:lpstr>
      <vt:lpstr>Secondary Survey</vt:lpstr>
      <vt:lpstr>Summary</vt:lpstr>
      <vt:lpstr>Trauma Care</vt:lpstr>
    </vt:vector>
  </TitlesOfParts>
  <Company>American College of Surgeons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Irvene Hughes</dc:creator>
  <cp:lastModifiedBy>Microsoft Office User</cp:lastModifiedBy>
  <cp:revision>155</cp:revision>
  <cp:lastPrinted>2007-10-02T19:12:12Z</cp:lastPrinted>
  <dcterms:created xsi:type="dcterms:W3CDTF">2011-12-19T21:32:47Z</dcterms:created>
  <dcterms:modified xsi:type="dcterms:W3CDTF">2018-02-12T23:43:10Z</dcterms:modified>
</cp:coreProperties>
</file>