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1" r:id="rId8"/>
    <p:sldId id="261" r:id="rId9"/>
    <p:sldId id="263" r:id="rId10"/>
    <p:sldId id="266" r:id="rId11"/>
    <p:sldId id="302" r:id="rId12"/>
    <p:sldId id="282" r:id="rId13"/>
    <p:sldId id="285" r:id="rId14"/>
    <p:sldId id="307" r:id="rId15"/>
    <p:sldId id="269" r:id="rId16"/>
    <p:sldId id="271" r:id="rId17"/>
    <p:sldId id="272" r:id="rId18"/>
    <p:sldId id="308" r:id="rId19"/>
    <p:sldId id="276" r:id="rId20"/>
    <p:sldId id="301" r:id="rId21"/>
    <p:sldId id="309" r:id="rId22"/>
    <p:sldId id="310" r:id="rId23"/>
    <p:sldId id="311" r:id="rId24"/>
    <p:sldId id="300" r:id="rId25"/>
    <p:sldId id="305" r:id="rId26"/>
    <p:sldId id="290" r:id="rId27"/>
    <p:sldId id="296" r:id="rId28"/>
    <p:sldId id="297" r:id="rId29"/>
    <p:sldId id="298" r:id="rId30"/>
    <p:sldId id="299" r:id="rId31"/>
    <p:sldId id="306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9F2D89-4E3C-41E8-8125-84EDA084A961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D8640720-3FC0-46A3-97CB-47C5114DD96D}">
          <p14:sldIdLst>
            <p14:sldId id="284"/>
            <p14:sldId id="281"/>
            <p14:sldId id="261"/>
            <p14:sldId id="263"/>
            <p14:sldId id="266"/>
            <p14:sldId id="302"/>
            <p14:sldId id="282"/>
            <p14:sldId id="285"/>
            <p14:sldId id="307"/>
            <p14:sldId id="269"/>
            <p14:sldId id="271"/>
            <p14:sldId id="272"/>
            <p14:sldId id="308"/>
            <p14:sldId id="276"/>
            <p14:sldId id="301"/>
            <p14:sldId id="309"/>
            <p14:sldId id="310"/>
            <p14:sldId id="311"/>
            <p14:sldId id="300"/>
            <p14:sldId id="305"/>
            <p14:sldId id="290"/>
            <p14:sldId id="296"/>
            <p14:sldId id="297"/>
            <p14:sldId id="298"/>
            <p14:sldId id="299"/>
            <p14:sldId id="306"/>
            <p14:sldId id="29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14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35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8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5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52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2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0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60FC58-D4F1-414F-B68D-2AED3C094787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D19A35-C447-4E57-A2C7-D428068374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5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hospitalcruces.com/doc/adjuntos/ENSurgery.pdf" TargetMode="External"/><Relationship Id="rId2" Type="http://schemas.openxmlformats.org/officeDocument/2006/relationships/hyperlink" Target="https://pdfs.semanticscholar.org/ee63/9712fd34f3ff5ea80c6b65927c65cd63aaa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pen.org/files/ESPEN-guideline_Clinical-nutrition-in-surgery.pdf" TargetMode="External"/><Relationship Id="rId4" Type="http://schemas.openxmlformats.org/officeDocument/2006/relationships/hyperlink" Target="https://med.virginia.edu/ginutrition/wp-content/uploads/sites/199/2014/06/Parrish-August-16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/nicecg32/glossary/def-item/glossary.gl1-d81/" TargetMode="External"/><Relationship Id="rId2" Type="http://schemas.openxmlformats.org/officeDocument/2006/relationships/hyperlink" Target="https://www.ncbi.nlm.nih.gov/books/n/nicecg32/glossary/def-item/glossary.gl1-d14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ncbi.nlm.nih.gov/books/n/nicecg32/glossary/def-item/glossary.gl1-d155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A17B762-3200-4122-B1E4-90E8E98E0C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6172200" y="685800"/>
            <a:ext cx="2743200" cy="35647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8001000" cy="1276063"/>
          </a:xfrm>
        </p:spPr>
        <p:txBody>
          <a:bodyPr>
            <a:noAutofit/>
          </a:bodyPr>
          <a:lstStyle/>
          <a:p>
            <a:r>
              <a:rPr lang="en-US" sz="6000" dirty="0"/>
              <a:t>Nutrition in surgical </a:t>
            </a:r>
            <a:r>
              <a:rPr lang="en-US" sz="6000" dirty="0" smtClean="0"/>
              <a:t>patients 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Dietitian: </a:t>
            </a:r>
            <a:r>
              <a:rPr lang="en-US" sz="4000" dirty="0" err="1"/>
              <a:t>Arwa</a:t>
            </a:r>
            <a:r>
              <a:rPr lang="en-US" sz="4000" dirty="0"/>
              <a:t> </a:t>
            </a:r>
            <a:r>
              <a:rPr lang="en-US" sz="4000" dirty="0" err="1"/>
              <a:t>Al.Ajaji</a:t>
            </a:r>
            <a:endParaRPr lang="en-US" sz="6000" dirty="0"/>
          </a:p>
        </p:txBody>
      </p:sp>
      <p:pic>
        <p:nvPicPr>
          <p:cNvPr id="6" name="Picture 4" descr="Inline image 4">
            <a:extLst>
              <a:ext uri="{FF2B5EF4-FFF2-40B4-BE49-F238E27FC236}">
                <a16:creationId xmlns:a16="http://schemas.microsoft.com/office/drawing/2014/main" xmlns="" id="{60ECC5F0-7EFE-4DB3-B70E-FC9E6680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48200"/>
            <a:ext cx="2000264" cy="914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34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7543800" cy="4022725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C00000"/>
                </a:solidFill>
                <a:latin typeface="Lucida Sans Unicode" pitchFamily="34" charset="0"/>
              </a:rPr>
              <a:t>LABORATORY MEASURES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serum proteins such as albumin and prealbumin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retinol-binding protein (RBP),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transferrin,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Nitrogen balance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total cholesterol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indicators of inflammation such as C-reactive protein (CRP) and total lymphocyte count (TLC),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A7D0F9-FB0C-48BD-AED7-B761E0C7B6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84BC5-FFE6-42D9-82D5-AC0DF834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3264C-4D23-4F3A-B1EC-8C79456C5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72AE536-2C52-4F69-8ACD-32A51AAFF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04987"/>
            <a:ext cx="5676900" cy="372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144938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malnutrition adverse effects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543800" cy="4022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Impaired wound healing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Impaired Immune function and increase risk for infection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Thoracic muscle mass wasting depresses respiratory efficiency and increase risk for pneumonia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Albumin level decrease leading to generalized edema.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Small bowel mucosa atrophy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Impired</a:t>
            </a:r>
            <a:r>
              <a:rPr lang="en-US" dirty="0"/>
              <a:t> mental function leads to depression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Post operative complications rate is higher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Prolong recovery time and longer hospital stay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0E2DEE3-E6F1-460B-B973-4A337DA14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03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DDC680-8574-4710-AC14-398C8073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B050"/>
                </a:solidFill>
              </a:rPr>
              <a:t>When start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840E1943-B932-4F45-B8C7-7173E6338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2210562"/>
            <a:ext cx="7543800" cy="3294126"/>
          </a:xfrm>
        </p:spPr>
      </p:pic>
    </p:spTree>
    <p:extLst>
      <p:ext uri="{BB962C8B-B14F-4D97-AF65-F5344CB8AC3E}">
        <p14:creationId xmlns:p14="http://schemas.microsoft.com/office/powerpoint/2010/main" val="839786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077200" cy="464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Enhanced </a:t>
            </a:r>
            <a:r>
              <a:rPr lang="en-US" sz="2400" b="1" dirty="0">
                <a:solidFill>
                  <a:srgbClr val="00B050"/>
                </a:solidFill>
              </a:rPr>
              <a:t>recovery of patients after surgery </a:t>
            </a:r>
            <a:r>
              <a:rPr lang="en-US" sz="2400" b="1" u="sng" dirty="0">
                <a:solidFill>
                  <a:srgbClr val="C00000"/>
                </a:solidFill>
              </a:rPr>
              <a:t>(‘‘ERAS’’) </a:t>
            </a:r>
            <a:r>
              <a:rPr lang="en-US" sz="2400" b="1" dirty="0">
                <a:solidFill>
                  <a:srgbClr val="00B050"/>
                </a:solidFill>
              </a:rPr>
              <a:t>has become an important focus of perioperative management.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From </a:t>
            </a:r>
            <a:r>
              <a:rPr lang="en-US" sz="2400" dirty="0">
                <a:solidFill>
                  <a:srgbClr val="0070C0"/>
                </a:solidFill>
              </a:rPr>
              <a:t>a metabolic and nutritional point of view, the key aspects of perioperative care include:  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Avoidance </a:t>
            </a:r>
            <a:r>
              <a:rPr lang="en-US" b="1" dirty="0"/>
              <a:t>of long periods of pre-operative </a:t>
            </a:r>
            <a:r>
              <a:rPr lang="en-US" b="1" dirty="0" smtClean="0"/>
              <a:t>fasting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</a:t>
            </a:r>
            <a:r>
              <a:rPr lang="en-US" b="1" dirty="0" smtClean="0"/>
              <a:t>e-establishment </a:t>
            </a:r>
            <a:r>
              <a:rPr lang="en-US" b="1" dirty="0"/>
              <a:t>of oral feeding as early as possible after </a:t>
            </a:r>
            <a:r>
              <a:rPr lang="en-US" b="1" dirty="0" smtClean="0"/>
              <a:t>surgery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Integration </a:t>
            </a:r>
            <a:r>
              <a:rPr lang="en-US" b="1" dirty="0"/>
              <a:t>of nutrition into the overall management of the </a:t>
            </a:r>
            <a:r>
              <a:rPr lang="en-US" b="1" dirty="0" smtClean="0"/>
              <a:t>patient </a:t>
            </a:r>
            <a:r>
              <a:rPr lang="en-US" b="1" dirty="0"/>
              <a:t>metabolic control, e.g. of blood glucose; 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Reduction </a:t>
            </a:r>
            <a:r>
              <a:rPr lang="en-US" b="1" dirty="0"/>
              <a:t>of factors which exacerbate stress-related catabolism or impair gastrointestinal function; 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Early </a:t>
            </a:r>
            <a:r>
              <a:rPr lang="en-US" b="1" dirty="0" smtClean="0"/>
              <a:t>mobilization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712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724310"/>
              </p:ext>
            </p:extLst>
          </p:nvPr>
        </p:nvGraphicFramePr>
        <p:xfrm>
          <a:off x="381000" y="286604"/>
          <a:ext cx="8229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PRIOPERATIVE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POST OPERATIVE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03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Patients with severe nutritional risk shall receive nutritional therapy prior to major surgery,</a:t>
                      </a:r>
                      <a:r>
                        <a:rPr lang="en-US" baseline="0" dirty="0"/>
                        <a:t> appropriate</a:t>
                      </a:r>
                      <a:r>
                        <a:rPr lang="en-US" dirty="0"/>
                        <a:t> period of (7-14 )days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 Fasting from midnight is unnecessary in most patients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ALLOW clear fluids until two hours before </a:t>
                      </a:r>
                      <a:r>
                        <a:rPr lang="en-US" dirty="0" err="1" smtClean="0"/>
                        <a:t>anaesthesia</a:t>
                      </a:r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 (</a:t>
                      </a:r>
                      <a:r>
                        <a:rPr lang="en-US" dirty="0"/>
                        <a:t>clear fluids empties the stomach within 60-90 min)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Oral intake, including clear liquids, can  be initiated within hours after surgery in most patients.</a:t>
                      </a:r>
                    </a:p>
                    <a:p>
                      <a:r>
                        <a:rPr lang="en-US" b="1" dirty="0"/>
                        <a:t>Early normal food or EN, including clear liquids on the first or second postoperative day, does not cause impairment of healing of anastomoses in the colon or rectum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Early tube feeding (within 24 h) shall be initiated in patients in whom early oral nutrition cannot be started, and in whom oral intake will be inadequate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(patients undergoing major head and neck or gastrointestinal surgery for cancer , severe trauma, including brain injury,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patients with obvious malnutrition at the time of surgery 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0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Lucida Sans Unicode" pitchFamily="34" charset="0"/>
              </a:rPr>
              <a:t>Modes of administration </a:t>
            </a:r>
            <a:b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Lucida Sans Unicode" pitchFamily="34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45734"/>
            <a:ext cx="3657599" cy="4023360"/>
          </a:xfrm>
        </p:spPr>
        <p:txBody>
          <a:bodyPr>
            <a:normAutofit/>
          </a:bodyPr>
          <a:lstStyle/>
          <a:p>
            <a:pPr algn="ctr"/>
            <a:endParaRPr lang="en-US" altLang="en-US" sz="3600" b="1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/>
            <a:r>
              <a:rPr lang="en-US" altLang="en-US" sz="3600" b="1" dirty="0">
                <a:solidFill>
                  <a:srgbClr val="002060"/>
                </a:solidFill>
                <a:latin typeface="Lucida Sans Unicode" pitchFamily="34" charset="0"/>
              </a:rPr>
              <a:t>What Route should be used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  <a:latin typeface="Lucida Sans Unicode" pitchFamily="34" charset="0"/>
              </a:rPr>
              <a:t>EN vs PN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a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0778"/>
            <a:ext cx="4484286" cy="438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Enteral Nutrition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43801" cy="4023360"/>
          </a:xfrm>
        </p:spPr>
        <p:txBody>
          <a:bodyPr>
            <a:normAutofit/>
          </a:bodyPr>
          <a:lstStyle/>
          <a:p>
            <a:r>
              <a:rPr lang="en-US" b="1" dirty="0"/>
              <a:t>Enteral nutrition (EN) by means of oral nutritional supplements (ONS) and if necessary tube feeding (TF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enteral feeding should always be preferred over Parenteral Nutrition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Enteral Tube feeding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845734"/>
            <a:ext cx="3810000" cy="44788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ndications: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Malnourished </a:t>
            </a:r>
            <a:r>
              <a:rPr lang="en-US" b="1" dirty="0"/>
              <a:t>patient expected to be unable to eat adequately for &gt; 5-7 </a:t>
            </a:r>
            <a:r>
              <a:rPr lang="en-US" b="1" dirty="0" smtClean="0"/>
              <a:t>days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Adequately </a:t>
            </a:r>
            <a:r>
              <a:rPr lang="en-US" b="1" dirty="0"/>
              <a:t>nourished patient expected to be unable to eat &gt; 7-9 </a:t>
            </a:r>
            <a:r>
              <a:rPr lang="en-US" b="1" dirty="0" smtClean="0"/>
              <a:t>days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Adaptive </a:t>
            </a:r>
            <a:r>
              <a:rPr lang="en-US" b="1" dirty="0"/>
              <a:t>phase of short bowel </a:t>
            </a:r>
            <a:r>
              <a:rPr lang="en-US" b="1" dirty="0" smtClean="0"/>
              <a:t>syndrome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Following </a:t>
            </a:r>
            <a:r>
              <a:rPr lang="en-US" b="1" dirty="0"/>
              <a:t>severe trauma or </a:t>
            </a:r>
            <a:r>
              <a:rPr lang="en-US" b="1" dirty="0" smtClean="0"/>
              <a:t>burns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Early </a:t>
            </a:r>
            <a:r>
              <a:rPr lang="en-US" sz="2100" dirty="0">
                <a:solidFill>
                  <a:prstClr val="black"/>
                </a:solidFill>
              </a:rPr>
              <a:t>oral nutrition cannot be started, </a:t>
            </a:r>
            <a:r>
              <a:rPr lang="en-US" sz="2100" dirty="0" smtClean="0">
                <a:solidFill>
                  <a:prstClr val="black"/>
                </a:solidFill>
              </a:rPr>
              <a:t>(</a:t>
            </a:r>
            <a:r>
              <a:rPr lang="en-US" sz="2100" dirty="0">
                <a:solidFill>
                  <a:prstClr val="black"/>
                </a:solidFill>
              </a:rPr>
              <a:t>patients undergoing major head and neck or gastrointestinal surgery for cancer , severe trauma, including brain injury, patients with obvious malnutrition at the time of surgery 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Contraindications: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Intestinal obstructions or ileus,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Severe shock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Intestinal ischemia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High output fistula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Severe GI bleed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Sever acute pancreatitis 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Parenteral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543801" cy="402336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For the surgical patient PN is beneficial in the following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U</a:t>
            </a:r>
            <a:r>
              <a:rPr lang="en-US" dirty="0">
                <a:solidFill>
                  <a:srgbClr val="002060"/>
                </a:solidFill>
              </a:rPr>
              <a:t>ndernourished patients in which EN is not feasible or not tolerated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Patients with postoperative complications impairing gastrointestinal function who are unable to receive and absorb adequate amounts of oral/ enteral feeding for 5-7 days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PN should only be initiated if the duration of therapy is anticipated to be &gt;7 days.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provision of PN of 25 kcal/kg and 1.5 g/kg protein presented no increased risk of </a:t>
            </a:r>
            <a:r>
              <a:rPr lang="en-US" dirty="0" err="1">
                <a:solidFill>
                  <a:srgbClr val="002060"/>
                </a:solidFill>
              </a:rPr>
              <a:t>hyperglycaemia</a:t>
            </a:r>
            <a:r>
              <a:rPr lang="en-US" dirty="0">
                <a:solidFill>
                  <a:srgbClr val="002060"/>
                </a:solidFill>
              </a:rPr>
              <a:t> and infectious complications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IN some cases, Combined </a:t>
            </a:r>
            <a:r>
              <a:rPr lang="en-US" dirty="0">
                <a:solidFill>
                  <a:srgbClr val="002060"/>
                </a:solidFill>
              </a:rPr>
              <a:t>EN/PN showed clinical benefits when compared with EN or PN alone, NOT necessary if expected time period for PN &lt;4 days</a:t>
            </a:r>
          </a:p>
        </p:txBody>
      </p:sp>
    </p:spTree>
    <p:extLst>
      <p:ext uri="{BB962C8B-B14F-4D97-AF65-F5344CB8AC3E}">
        <p14:creationId xmlns:p14="http://schemas.microsoft.com/office/powerpoint/2010/main" val="8070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84" y="685800"/>
            <a:ext cx="7543800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Topic summary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Nutrition therapy and nutrition support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</a:rPr>
              <a:t>Who needs </a:t>
            </a:r>
            <a:r>
              <a:rPr lang="en-US" sz="2400" dirty="0">
                <a:solidFill>
                  <a:srgbClr val="002060"/>
                </a:solidFill>
              </a:rPr>
              <a:t>for nutrition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Malnutrition in surgical patient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Nutrition status assessment during admission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Nutrition requirements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Administration of nutrition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Nutrition supplements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</a:rPr>
              <a:t>Who needs for diet modifications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4DF754F-840B-4DEE-ACCB-546AD5D87F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C850A9-4B7C-4455-AF9F-766EA1BA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Assess nutrition needs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6C42A549-C5CE-4279-8829-62053A7E0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37" y="1905000"/>
            <a:ext cx="4149725" cy="4135893"/>
          </a:xfrm>
        </p:spPr>
      </p:pic>
    </p:spTree>
    <p:extLst>
      <p:ext uri="{BB962C8B-B14F-4D97-AF65-F5344CB8AC3E}">
        <p14:creationId xmlns:p14="http://schemas.microsoft.com/office/powerpoint/2010/main" val="130475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protein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Stable </a:t>
            </a:r>
            <a:r>
              <a:rPr lang="en-US" b="1" dirty="0">
                <a:solidFill>
                  <a:srgbClr val="FF0000"/>
                </a:solidFill>
              </a:rPr>
              <a:t>Non-ICU patients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400" dirty="0" smtClean="0"/>
              <a:t>Ideal </a:t>
            </a:r>
            <a:r>
              <a:rPr lang="en-US" sz="1400" dirty="0"/>
              <a:t>body weight: (Male): 50 + 2.3 (height in inches - 60); (Female): 45.5 + 2.3 (height in inches - 60) </a:t>
            </a:r>
          </a:p>
          <a:p>
            <a:r>
              <a:rPr lang="en-US" sz="1400" dirty="0"/>
              <a:t>Adjusted body weight: IBW + [(actual weight – IBW) x 25%] </a:t>
            </a:r>
            <a:endParaRPr lang="en-US" sz="1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ICU patients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endParaRPr 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05842"/>
              </p:ext>
            </p:extLst>
          </p:nvPr>
        </p:nvGraphicFramePr>
        <p:xfrm>
          <a:off x="685800" y="2286000"/>
          <a:ext cx="7162800" cy="10972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BMI (kg/m2)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Weight (kg)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Kcal/kg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Protein*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(gm/kg)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0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 30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Actual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25-30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1.2-1.5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09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≥ 30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Adjusted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20-25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1.2-1.5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9614"/>
              </p:ext>
            </p:extLst>
          </p:nvPr>
        </p:nvGraphicFramePr>
        <p:xfrm>
          <a:off x="685800" y="4953000"/>
          <a:ext cx="7239000" cy="137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BMI (kg/m2)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Weight (kg)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Kcal/kg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Protein* 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(gm/kg)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&lt; 30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Actual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20-25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1.2-2.0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30-50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Actual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11-14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1.9-2.0 (IBW)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06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 50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Ideal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22-25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2.5 (IBW)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8265" y="457200"/>
            <a:ext cx="4768645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Fluids needs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9117890"/>
              </p:ext>
            </p:extLst>
          </p:nvPr>
        </p:nvGraphicFramePr>
        <p:xfrm>
          <a:off x="304800" y="1676400"/>
          <a:ext cx="8382000" cy="34611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75693"/>
                <a:gridCol w="2757118"/>
                <a:gridCol w="2749189"/>
              </a:tblGrid>
              <a:tr h="5550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Age (years)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ml/kg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NOTE: Fluid needs should be determined by evaluating the patient’s clinical condition 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Decreased fluid needs (20-25 ml/kg actual BW): renal failure, dialysis, edema, CHF. 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Increased Fluid needs (30-35 ml/kg actual BW): short gut syndrome, high output ileostomy or </a:t>
                      </a:r>
                      <a:r>
                        <a:rPr lang="en-US" sz="1400" b="1" dirty="0" err="1">
                          <a:effectLst/>
                        </a:rPr>
                        <a:t>fistula,excessive</a:t>
                      </a:r>
                      <a:r>
                        <a:rPr lang="en-US" sz="1400" b="1" dirty="0">
                          <a:effectLst/>
                        </a:rPr>
                        <a:t> diarrhea, high NGT output, large draining wounds, chest tube and JP drain losses. </a:t>
                      </a:r>
                      <a:endParaRPr lang="en-US" sz="2000" b="1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96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18-65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30-35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65+ 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25 -30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5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Hemodialysis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1000 + output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56388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Reference: http:health.qld.gov.au/masters/copyright.asp </a:t>
            </a:r>
          </a:p>
        </p:txBody>
      </p:sp>
    </p:spTree>
    <p:extLst>
      <p:ext uri="{BB962C8B-B14F-4D97-AF65-F5344CB8AC3E}">
        <p14:creationId xmlns:p14="http://schemas.microsoft.com/office/powerpoint/2010/main" val="13893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50398"/>
              </p:ext>
            </p:extLst>
          </p:nvPr>
        </p:nvGraphicFramePr>
        <p:xfrm>
          <a:off x="457200" y="1981200"/>
          <a:ext cx="7620000" cy="19466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24262"/>
                <a:gridCol w="3153169"/>
                <a:gridCol w="2542569"/>
              </a:tblGrid>
              <a:tr h="447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Adjusted Weight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Fluid per day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OR 30-35 ml/kg Adjusted body weight </a:t>
                      </a:r>
                      <a:endParaRPr lang="en-US" sz="2400" b="1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with allowances for extra losses via drains </a:t>
                      </a:r>
                      <a:endParaRPr lang="en-US" sz="2400" b="1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(draining wounds, chest tube and JP drain losses)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05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40-60 kg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1500 - 2000 ml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60-80 kg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2000 - 2500 ml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8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&gt; 80 kg 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2500 - 3000 ml 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1219200"/>
            <a:ext cx="6887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Calculating Fluid Needs for Obese (BMI ≥ 30)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6388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Reference: http:health.qld.gov.au/masters/copyright.asp </a:t>
            </a:r>
          </a:p>
        </p:txBody>
      </p:sp>
    </p:spTree>
    <p:extLst>
      <p:ext uri="{BB962C8B-B14F-4D97-AF65-F5344CB8AC3E}">
        <p14:creationId xmlns:p14="http://schemas.microsoft.com/office/powerpoint/2010/main" val="35119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Immunonutrition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 err="1">
                <a:solidFill>
                  <a:srgbClr val="002060"/>
                </a:solidFill>
              </a:rPr>
              <a:t>Immunonutrition</a:t>
            </a:r>
            <a:r>
              <a:rPr lang="en-US" b="1" dirty="0">
                <a:solidFill>
                  <a:srgbClr val="002060"/>
                </a:solidFill>
              </a:rPr>
              <a:t> involves the administration of nutrients via enteral or parenteral routes in </a:t>
            </a:r>
            <a:r>
              <a:rPr lang="en-US" b="1" dirty="0" err="1">
                <a:solidFill>
                  <a:srgbClr val="002060"/>
                </a:solidFill>
              </a:rPr>
              <a:t>supranormal</a:t>
            </a:r>
            <a:r>
              <a:rPr lang="en-US" b="1" dirty="0">
                <a:solidFill>
                  <a:srgbClr val="002060"/>
                </a:solidFill>
              </a:rPr>
              <a:t> amounts, to achieve a pharmacological effect on one or more components of the patient’s response to surgery, trauma or infection.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In the preoperative phase, formulas enriched with arginine, omega-3 fatty acids and nucleotides have been shown to improve postoperative immune response, gut oxygenation and intestinal </a:t>
            </a:r>
            <a:r>
              <a:rPr lang="en-US" b="1" dirty="0" err="1">
                <a:solidFill>
                  <a:srgbClr val="002060"/>
                </a:solidFill>
              </a:rPr>
              <a:t>microperfusion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5FA50C-CBED-4DEF-89C6-E6B141F7A0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609600"/>
            <a:ext cx="8001000" cy="5105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 Glutamine: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Glutamine </a:t>
            </a:r>
            <a:r>
              <a:rPr lang="en-US" dirty="0">
                <a:solidFill>
                  <a:srgbClr val="0070C0"/>
                </a:solidFill>
              </a:rPr>
              <a:t>is  essential amino acid and the preferred fuel for rapidly replicating cells such as gastrointestinal mucosal cells (enterocytes and colonocytes) and immune cells (lymphocytes and macrophages)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Further prospective, randomized trials are necessary to recommend widespread utilization of glutamine in nutritional support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Arginine :</a:t>
            </a:r>
          </a:p>
          <a:p>
            <a:r>
              <a:rPr lang="en-US" dirty="0">
                <a:solidFill>
                  <a:srgbClr val="0070C0"/>
                </a:solidFill>
              </a:rPr>
              <a:t>L-arginine, a dibasic amino acid, has numerous important roles in the transport, storage, and excretion of nitrogen; formation of nitric oxide; mediation of macrophage function after injury; and regulation of wound healing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</a:rPr>
              <a:t>Antioxidants, including vitamins C and E, </a:t>
            </a:r>
            <a:r>
              <a:rPr lang="en-US" b="1" dirty="0" err="1">
                <a:solidFill>
                  <a:srgbClr val="002060"/>
                </a:solidFill>
              </a:rPr>
              <a:t>betacarotene</a:t>
            </a:r>
            <a:r>
              <a:rPr lang="en-US" b="1" dirty="0">
                <a:solidFill>
                  <a:srgbClr val="002060"/>
                </a:solidFill>
              </a:rPr>
              <a:t>, and selenium are often added in an effort to reduce oxidative stress among patients with acute metabolic stress.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7086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European Society for Clinical Nutrition and Metabolism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ESPEN) has established guidelines for use of enteral nutrition that included a consideration of “</a:t>
            </a:r>
            <a:r>
              <a:rPr lang="en-US" b="1" dirty="0" err="1">
                <a:solidFill>
                  <a:srgbClr val="C00000"/>
                </a:solidFill>
              </a:rPr>
              <a:t>immunonutrient</a:t>
            </a:r>
            <a:r>
              <a:rPr lang="en-US" b="1" dirty="0">
                <a:solidFill>
                  <a:srgbClr val="C00000"/>
                </a:solidFill>
              </a:rPr>
              <a:t>”. </a:t>
            </a:r>
          </a:p>
          <a:p>
            <a:r>
              <a:rPr lang="en-US" dirty="0"/>
              <a:t>Use enteral nutrition with immuno-modulating substrates (arginine, nucleotides and long-chain n-3 fatty acids) perioperatively in: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patients undergoing major neck surgery for cancer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patients undergoing major abdominal surgery for cancer.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Majer</a:t>
            </a:r>
            <a:r>
              <a:rPr lang="en-US" b="1" dirty="0"/>
              <a:t> upper GI surgery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Elective upper gastrointestinal surgical patients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Patients with mild </a:t>
            </a:r>
            <a:r>
              <a:rPr lang="en-US" b="1" dirty="0" smtClean="0"/>
              <a:t>sepsis/AVOID in sever sepsis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Patients with trauma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Patients with acute respiratory distress syndrome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Avoid Immune Enhancing formulas in actively septic patients.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No </a:t>
            </a:r>
            <a:r>
              <a:rPr lang="en-US" b="1" dirty="0"/>
              <a:t>recommendation for immune-modulating formulae can be given in burned patients due to insufﬁcient data.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ICU patients with very severe illness who do not tolerate more than 700ml enteral formula per day should not receive an immune-modulating formula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xmlns="" id="{C958DFB4-B1D3-4D7A-9F08-50C022229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56460"/>
            <a:ext cx="1474825" cy="146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Select Formula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5" name="AutoShape 2" descr="نتيجة بحث الصور عن ‪ENSURE ENERGY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نتيجة بحث الصور عن ‪ENSURE ENERGY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نتيجة بحث الصور عن ‪ENSURE ENERGY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94" y="2057400"/>
            <a:ext cx="481904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0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948220"/>
              </p:ext>
            </p:extLst>
          </p:nvPr>
        </p:nvGraphicFramePr>
        <p:xfrm>
          <a:off x="381000" y="381000"/>
          <a:ext cx="8382000" cy="558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0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77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42432">
                <a:tc>
                  <a:txBody>
                    <a:bodyPr/>
                    <a:lstStyle/>
                    <a:p>
                      <a:r>
                        <a:rPr lang="en-US" b="1" dirty="0"/>
                        <a:t>Standard</a:t>
                      </a:r>
                    </a:p>
                    <a:p>
                      <a:r>
                        <a:rPr lang="en-US" b="1" dirty="0"/>
                        <a:t>1kcal/1ml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</a:p>
                    <a:p>
                      <a:pPr lvl="0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Nutren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</a:t>
                      </a:r>
                    </a:p>
                    <a:p>
                      <a:pPr lvl="0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Osmolite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RTF</a:t>
                      </a:r>
                    </a:p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zip 1.0</a:t>
                      </a:r>
                    </a:p>
                    <a:p>
                      <a:r>
                        <a:rPr lang="en-US" b="1" dirty="0" err="1"/>
                        <a:t>Jevity</a:t>
                      </a:r>
                      <a:endParaRPr lang="en-US" b="1" dirty="0"/>
                    </a:p>
                    <a:p>
                      <a:r>
                        <a:rPr lang="en-US" b="1" dirty="0"/>
                        <a:t>Trophic with fiber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Standard formula can be used via ENETRAL</a:t>
                      </a:r>
                      <a:r>
                        <a:rPr lang="en-US" b="1" baseline="0" dirty="0"/>
                        <a:t> FEEDING OR orally</a:t>
                      </a:r>
                    </a:p>
                    <a:p>
                      <a:r>
                        <a:rPr lang="en-US" b="1" baseline="0" dirty="0"/>
                        <a:t>- Can be used for all cases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7454">
                <a:tc>
                  <a:txBody>
                    <a:bodyPr/>
                    <a:lstStyle/>
                    <a:p>
                      <a:r>
                        <a:rPr lang="en-US" b="1" dirty="0"/>
                        <a:t>Dens-calories</a:t>
                      </a:r>
                    </a:p>
                    <a:p>
                      <a:r>
                        <a:rPr lang="en-US" b="1" dirty="0"/>
                        <a:t>1.5g/ml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Plus</a:t>
                      </a:r>
                    </a:p>
                    <a:p>
                      <a:pPr lvl="0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Fortisip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Plus</a:t>
                      </a:r>
                    </a:p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Two-Cal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stressed patients and those requiring low-volume feedings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4964">
                <a:tc>
                  <a:txBody>
                    <a:bodyPr/>
                    <a:lstStyle/>
                    <a:p>
                      <a:r>
                        <a:rPr lang="en-US" b="1" dirty="0"/>
                        <a:t>Modified carbohydrate </a:t>
                      </a:r>
                    </a:p>
                    <a:p>
                      <a:r>
                        <a:rPr lang="en-US" b="1" dirty="0"/>
                        <a:t>1kcal/1ml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Glucerna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Diabetic</a:t>
                      </a:r>
                    </a:p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Diamax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Diabetes Mellitus, Hyperglycemia,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Glucose Intolerance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4964">
                <a:tc>
                  <a:txBody>
                    <a:bodyPr/>
                    <a:lstStyle/>
                    <a:p>
                      <a:r>
                        <a:rPr lang="en-US" b="1" dirty="0"/>
                        <a:t>Low </a:t>
                      </a:r>
                      <a:r>
                        <a:rPr lang="en-US" b="1" dirty="0" err="1"/>
                        <a:t>elctrolyets</a:t>
                      </a:r>
                      <a:r>
                        <a:rPr lang="en-US" b="1" dirty="0"/>
                        <a:t> </a:t>
                      </a:r>
                    </a:p>
                    <a:p>
                      <a:r>
                        <a:rPr lang="en-US" b="1" dirty="0"/>
                        <a:t>1.5-2kcal/1ml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Novasource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Renal</a:t>
                      </a:r>
                    </a:p>
                    <a:p>
                      <a:pPr lvl="0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 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Dialysis / Renal Failure /</a:t>
                      </a:r>
                    </a:p>
                    <a:p>
                      <a:pPr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Renal Disease,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Electrolyte and Fluid restriction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2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08044"/>
              </p:ext>
            </p:extLst>
          </p:nvPr>
        </p:nvGraphicFramePr>
        <p:xfrm>
          <a:off x="304800" y="228600"/>
          <a:ext cx="8305803" cy="608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34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Branched-Chain Amino Acid </a:t>
                      </a:r>
                    </a:p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1.5kcal/1ml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Nutrihep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Hepatic Encephalopathy,</a:t>
                      </a:r>
                    </a:p>
                    <a:p>
                      <a:pPr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Nutrition support for hepatic disease with elevated ammonia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828">
                <a:tc>
                  <a:txBody>
                    <a:bodyPr/>
                    <a:lstStyle/>
                    <a:p>
                      <a:r>
                        <a:rPr lang="en-US" b="1" dirty="0"/>
                        <a:t>Low carbohydrate </a:t>
                      </a:r>
                    </a:p>
                    <a:p>
                      <a:r>
                        <a:rPr lang="en-US" b="1" dirty="0"/>
                        <a:t>1.5kcal/ml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Oxepa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Pulmocare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modulate the inflammatory response in critically ill, mechanically ventilated patients, especially those with SIRS (systemic inflammatory response syndrome,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sepsis, trauma, burns), ALI (acute lung injury) or ARDS (acute respiratory distress syndrome)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82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Nutrient Dense/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Immunonutrients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1.2-1.6kcal/ml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RECOVERY </a:t>
                      </a:r>
                    </a:p>
                    <a:p>
                      <a:pPr lvl="0" algn="l" rtl="0"/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FORTICARE </a:t>
                      </a:r>
                      <a:endParaRPr lang="en-US" b="1" dirty="0"/>
                    </a:p>
                    <a:p>
                      <a:pPr lvl="1" algn="l" rtl="0"/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faster recovery ( before and after surgery),Severe trauma/injury, support colonic health, Pressure ulcer/wound,</a:t>
                      </a:r>
                    </a:p>
                    <a:p>
                      <a:pPr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Dietary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Cachexia in cancer ,   pancreatic cancer, lung cancer undergoing chemotherapy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5828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Liquids with Protein/ Fat-Free </a:t>
                      </a:r>
                    </a:p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1.5kcal/ml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Breeze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Fortijuice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Liquid High Protein, bowel prep,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malabsorptive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/fat restricted, pre or post-surgical , nausea/vomiting/oncology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8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Nutrition therapy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543801" cy="4023360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Nutrition therapy is the provision of nutrition or nutrients either orally (regular diet, therapeutic diet, e.g. fortified food, oral nutritional supplements) or via enteral nutrition (EN) or parenteral nutrition (PN) </a:t>
            </a:r>
            <a:r>
              <a:rPr lang="en-US" sz="2400" dirty="0" smtClean="0">
                <a:solidFill>
                  <a:srgbClr val="002060"/>
                </a:solidFill>
              </a:rPr>
              <a:t>to maintain optimum </a:t>
            </a:r>
            <a:r>
              <a:rPr lang="en-US" sz="2400" dirty="0" err="1" smtClean="0">
                <a:solidFill>
                  <a:srgbClr val="002060"/>
                </a:solidFill>
              </a:rPr>
              <a:t>nutrition,or</a:t>
            </a:r>
            <a:r>
              <a:rPr lang="en-US" sz="2400" dirty="0" smtClean="0">
                <a:solidFill>
                  <a:srgbClr val="002060"/>
                </a:solidFill>
              </a:rPr>
              <a:t> to prevent </a:t>
            </a:r>
            <a:r>
              <a:rPr lang="en-US" sz="2400" dirty="0">
                <a:solidFill>
                  <a:srgbClr val="002060"/>
                </a:solidFill>
              </a:rPr>
              <a:t>or treat malnutrition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96BCDD-14BC-451E-BD58-849739149B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176441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7968303"/>
              </p:ext>
            </p:extLst>
          </p:nvPr>
        </p:nvGraphicFramePr>
        <p:xfrm>
          <a:off x="685800" y="533400"/>
          <a:ext cx="79247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9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385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Semi-Elemental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Perative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1.3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Pivot 1.5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Peptamen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Complete</a:t>
                      </a:r>
                    </a:p>
                    <a:p>
                      <a:pPr marL="0" indent="0" rtl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Alitraq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Malabsorption syndrome, impaired gastrointestinal function, short bowel syndrome, inflammatory bowel disease, pancreatic insufficiency, chronic diarrhea, radiation enteritis, HIV/AIDS-related malabsorption, transition diet from TPN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88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Protein</a:t>
                      </a: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6g per scoop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rtl="0"/>
                      <a:r>
                        <a:rPr lang="en-US" sz="18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Beneprotein</a:t>
                      </a:r>
                      <a:endParaRPr lang="en-US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8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Prosource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Protein-calorie malnutrition, wound healing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burns, pressure ulcers</a:t>
                      </a:r>
                      <a:endParaRPr lang="en-US" b="0" dirty="0"/>
                    </a:p>
                  </a:txBody>
                  <a:tcPr/>
                </a:tc>
              </a:tr>
              <a:tr h="160711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Prebiotics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Banatrol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Diarrhea and loose stool associated with tube feeding, antibiotics</a:t>
                      </a:r>
                      <a:r>
                        <a:rPr lang="en-US" baseline="0" dirty="0"/>
                        <a:t> , oncology treatment and Clostridium difficile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46765-93EC-44D5-961A-E369BCDB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99518"/>
            <a:ext cx="7543800" cy="1450757"/>
          </a:xfrm>
        </p:spPr>
        <p:txBody>
          <a:bodyPr/>
          <a:lstStyle/>
          <a:p>
            <a:r>
              <a:rPr lang="en-US" b="1" dirty="0"/>
              <a:t>Need Diet modifications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2DC7FF-3C17-4E8A-96CD-C8274123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16600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90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https://pdfs.semanticscholar.org/ee63/9712fd34f3ff5ea80c6b65927c65cd63aaa6.pdf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extranet.hospitalcruces.com/doc/adjuntos/ENSurgery.pdf</a:t>
            </a:r>
            <a:endParaRPr lang="en-US" dirty="0"/>
          </a:p>
          <a:p>
            <a:r>
              <a:rPr lang="en-US" dirty="0">
                <a:hlinkClick r:id="rId4"/>
              </a:rPr>
              <a:t>https://med.virginia.edu/ginutrition/wp-content/uploads/sites/199/2014/06/Parrish-August-16.pdf</a:t>
            </a:r>
            <a:endParaRPr lang="en-US" dirty="0"/>
          </a:p>
          <a:p>
            <a:r>
              <a:rPr lang="en-US" dirty="0">
                <a:hlinkClick r:id="rId5"/>
              </a:rPr>
              <a:t>http://www.espen.org/files/ESPEN-guideline_Clinical-nutrition-in-surgery.pdf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NUTRITION SUPPORT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 </a:t>
            </a:r>
          </a:p>
          <a:p>
            <a:pPr marL="0" indent="0" fontAlgn="base">
              <a:buNone/>
            </a:pPr>
            <a:r>
              <a:rPr lang="en-US" sz="2400" dirty="0"/>
              <a:t>Nutrition Support Therapy is part of Nutrition Therapy.</a:t>
            </a:r>
            <a:r>
              <a:rPr lang="en-US" sz="2400" dirty="0">
                <a:hlinkClick r:id="rId2"/>
              </a:rPr>
              <a:t> </a:t>
            </a:r>
            <a:endParaRPr lang="en-US" sz="2400" dirty="0"/>
          </a:p>
          <a:p>
            <a:pPr marL="0" indent="0" fontAlgn="base">
              <a:buNone/>
            </a:pPr>
            <a:r>
              <a:rPr lang="en-US" sz="2400" dirty="0"/>
              <a:t> Involves the provision of nutrition beyond that provided by normal food intake using oral supplementation, or </a:t>
            </a:r>
            <a:r>
              <a:rPr lang="en-US" sz="2400" dirty="0">
                <a:hlinkClick r:id="rId3"/>
              </a:rPr>
              <a:t>enteral tube feeding</a:t>
            </a:r>
            <a:r>
              <a:rPr lang="en-US" sz="2400" dirty="0"/>
              <a:t> and </a:t>
            </a:r>
            <a:r>
              <a:rPr lang="en-US" sz="2400" dirty="0">
                <a:hlinkClick r:id="rId4"/>
              </a:rPr>
              <a:t>parenteral nutrition</a:t>
            </a:r>
            <a:r>
              <a:rPr lang="en-US" sz="2400" dirty="0"/>
              <a:t> 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8401C2-3DD2-4C76-8AE5-38C3B67FF8D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176441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WHO NEEDS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Patient at Nutrition risk/or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Malnutrished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Postoperative complications:</a:t>
            </a:r>
          </a:p>
          <a:p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      - Ileus more than 4 days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       - Sepsis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       - Fistula formation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       - Massive bowel resection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699FF"/>
              </a:buClr>
              <a:buFont typeface="Wingdings" panose="05000000000000000000" pitchFamily="2" charset="2"/>
              <a:buChar char="Ø"/>
            </a:pPr>
            <a:r>
              <a:rPr lang="en-US" altLang="en-US" b="1" kern="0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Intractable vomiting;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6699FF"/>
              </a:buClr>
              <a:buNone/>
            </a:pPr>
            <a:r>
              <a:rPr lang="en-US" altLang="en-US" b="1" kern="0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OTHER CONDITIONS :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699FF"/>
              </a:buClr>
              <a:buFont typeface="Wingdings" panose="05000000000000000000" pitchFamily="2" charset="2"/>
              <a:buChar char="Ø"/>
            </a:pPr>
            <a:r>
              <a:rPr lang="en-US" altLang="en-US" b="1" kern="0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Maxillofacial trauma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699FF"/>
              </a:buClr>
              <a:buFont typeface="Wingdings" panose="05000000000000000000" pitchFamily="2" charset="2"/>
              <a:buChar char="Ø"/>
            </a:pPr>
            <a:r>
              <a:rPr lang="en-US" altLang="en-US" b="1" kern="0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Traumatic coma / multiple trauma;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699FF"/>
              </a:buClr>
              <a:buFont typeface="Wingdings" panose="05000000000000000000" pitchFamily="2" charset="2"/>
              <a:buChar char="Ø"/>
            </a:pPr>
            <a:r>
              <a:rPr lang="en-US" altLang="en-US" b="1" kern="0" dirty="0">
                <a:solidFill>
                  <a:schemeClr val="accent4">
                    <a:lumMod val="50000"/>
                  </a:schemeClr>
                </a:solidFill>
                <a:latin typeface="Lucida Sans Unicode" pitchFamily="34" charset="0"/>
              </a:rPr>
              <a:t>Burns;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C4FCDE4-4EC5-44F3-BB15-F075201284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176441"/>
            <a:ext cx="1116415" cy="14507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08120A6-C3A7-4B8C-BF85-91E1C2D5E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652760"/>
            <a:ext cx="2590957" cy="249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19DA5-DA09-4AC7-A5DE-DC4AB6E6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MALNUTRITON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E90C4A-F492-40A7-BD00-B6545463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Malnutrition is a broad term that can be used to describe any imbalance in nutrition; from over-nutrition to under-nutrition.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Observed up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to40-60%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of surgical patient on admission/remines under-diagnose in 70% of patient in hospital settings.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malnutrition seen in hospitalized patients is often a combination of cachexia (disease-related) and malnutrition (inadequate consumption of nutrients) as opposed to malnutrition alone.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Cachexia can be defined as a “multifactorial syndrome characterized by severe body weight, fat and muscle loss and increased protein catabolism due to underlying disease.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71D0EEC-B2D9-4082-992A-54728E59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Caused by :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 Reduced oral intake</a:t>
            </a:r>
          </a:p>
          <a:p>
            <a:pPr lvl="0"/>
            <a:r>
              <a:rPr lang="en-US" dirty="0"/>
              <a:t>(fasting, pain on swallowing, physical and mental impairment)</a:t>
            </a:r>
          </a:p>
          <a:p>
            <a:r>
              <a:rPr lang="en-US" dirty="0"/>
              <a:t>- </a:t>
            </a:r>
            <a:r>
              <a:rPr lang="en-US" dirty="0">
                <a:solidFill>
                  <a:srgbClr val="C00000"/>
                </a:solidFill>
              </a:rPr>
              <a:t>Malabsorption:</a:t>
            </a:r>
          </a:p>
          <a:p>
            <a:r>
              <a:rPr lang="en-US" dirty="0"/>
              <a:t>(Excessive loss from gut, GI Carcinoma, short gut)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solidFill>
                  <a:srgbClr val="C00000"/>
                </a:solidFill>
              </a:rPr>
              <a:t>Altered metabolism :</a:t>
            </a:r>
          </a:p>
          <a:p>
            <a:pPr marL="0" indent="0">
              <a:buNone/>
            </a:pPr>
            <a:r>
              <a:rPr lang="en-US" dirty="0"/>
              <a:t>Trauma, burns, sepsis, surgery.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485C63A-D4B0-4774-ADEB-4DB26C8CFA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How to detect patient at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Nutritional risk screening in all patients on hospital admission or first contact: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BMI &lt;18kg/m2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Combined: weight loss &gt;10% or &gt;5% over 3 months and reduced BMI or a low fat free mass index (FFMI)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Preoperative serum albumin &lt; 30 g/l (with no evidence of hepatic or renal dysfunction)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5702F09-EC51-406F-8104-370250854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8043"/>
            <a:ext cx="7543800" cy="1450757"/>
          </a:xfrm>
        </p:spPr>
        <p:txBody>
          <a:bodyPr>
            <a:normAutofit fontScale="90000"/>
          </a:bodyPr>
          <a:lstStyle/>
          <a:p>
            <a:r>
              <a:rPr lang="en-US" altLang="en-US" sz="3100" b="1" dirty="0">
                <a:solidFill>
                  <a:schemeClr val="accent3">
                    <a:lumMod val="75000"/>
                  </a:schemeClr>
                </a:solidFill>
                <a:latin typeface="Lucida Sans Unicode" pitchFamily="34" charset="0"/>
              </a:rPr>
              <a:t>General Assessment of Nutritional Status</a:t>
            </a:r>
            <a:r>
              <a:rPr lang="en-US" altLang="en-US" sz="3100" b="1" u="sng" dirty="0">
                <a:solidFill>
                  <a:schemeClr val="accent3">
                    <a:lumMod val="75000"/>
                  </a:schemeClr>
                </a:solidFill>
                <a:latin typeface="Lucida Sans Unicode" pitchFamily="34" charset="0"/>
              </a:rPr>
              <a:t/>
            </a:r>
            <a:br>
              <a:rPr lang="en-US" altLang="en-US" sz="3100" b="1" u="sng" dirty="0">
                <a:solidFill>
                  <a:schemeClr val="accent3">
                    <a:lumMod val="75000"/>
                  </a:schemeClr>
                </a:solidFill>
                <a:latin typeface="Lucida Sans Unicode" pitchFamily="34" charset="0"/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FFFF00"/>
              </a:solidFill>
              <a:latin typeface="Lucida Sans Unicode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Lucida Sans Unicode" pitchFamily="34" charset="0"/>
              </a:rPr>
              <a:t>     </a:t>
            </a:r>
            <a:r>
              <a:rPr lang="en-US" altLang="en-US" sz="2000" b="1" dirty="0">
                <a:solidFill>
                  <a:srgbClr val="C00000"/>
                </a:solidFill>
                <a:latin typeface="Lucida Sans Unicode" pitchFamily="34" charset="0"/>
              </a:rPr>
              <a:t>History: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  Weight change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  Dietary intake change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  GI symptoms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  Functional capacity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  Underlying disease (+ metabolic demand)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  <a:latin typeface="Lucida Sans Unicode" pitchFamily="34" charset="0"/>
              </a:rPr>
              <a:t>Physical Examination: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loss of subcutaneous fat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  Muscle wasting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  Ankle edema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  sacral edema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Lucida Sans Unicode" pitchFamily="34" charset="0"/>
              </a:rPr>
              <a:t>	ascites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B54B7E2-3158-4949-800A-BA5C896FB0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7" r="12666" b="2199"/>
          <a:stretch/>
        </p:blipFill>
        <p:spPr>
          <a:xfrm>
            <a:off x="7765010" y="263527"/>
            <a:ext cx="1116415" cy="14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918</TotalTime>
  <Words>1818</Words>
  <Application>Microsoft Office PowerPoint</Application>
  <PresentationFormat>On-screen Show (4:3)</PresentationFormat>
  <Paragraphs>294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Retrospect</vt:lpstr>
      <vt:lpstr>Nutrition in surgical patients   Dietitian: Arwa Al.Ajaji</vt:lpstr>
      <vt:lpstr>Topic summary  </vt:lpstr>
      <vt:lpstr>Nutrition therapy </vt:lpstr>
      <vt:lpstr>NUTRITION SUPPORT </vt:lpstr>
      <vt:lpstr>WHO NEEDS </vt:lpstr>
      <vt:lpstr>MALNUTRITON </vt:lpstr>
      <vt:lpstr> Caused by :</vt:lpstr>
      <vt:lpstr>How to detect patient at risk</vt:lpstr>
      <vt:lpstr>General Assessment of Nutritional Status </vt:lpstr>
      <vt:lpstr>PowerPoint Presentation</vt:lpstr>
      <vt:lpstr>PowerPoint Presentation</vt:lpstr>
      <vt:lpstr>malnutrition adverse effects </vt:lpstr>
      <vt:lpstr>When start</vt:lpstr>
      <vt:lpstr>PowerPoint Presentation</vt:lpstr>
      <vt:lpstr>PowerPoint Presentation</vt:lpstr>
      <vt:lpstr>Modes of administration  </vt:lpstr>
      <vt:lpstr>Enteral Nutrition </vt:lpstr>
      <vt:lpstr>Enteral Tube feeding </vt:lpstr>
      <vt:lpstr>Parenteral nutrition</vt:lpstr>
      <vt:lpstr>Assess nutrition needs </vt:lpstr>
      <vt:lpstr>Energy and protein needs </vt:lpstr>
      <vt:lpstr>Fluids needs </vt:lpstr>
      <vt:lpstr>PowerPoint Presentation</vt:lpstr>
      <vt:lpstr>Immunonutrition </vt:lpstr>
      <vt:lpstr>PowerPoint Presentation</vt:lpstr>
      <vt:lpstr>PowerPoint Presentation</vt:lpstr>
      <vt:lpstr>Select Formula </vt:lpstr>
      <vt:lpstr>PowerPoint Presentation</vt:lpstr>
      <vt:lpstr>PowerPoint Presentation</vt:lpstr>
      <vt:lpstr>PowerPoint Presentation</vt:lpstr>
      <vt:lpstr>Need Diet modifications ?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in surgical patient</dc:title>
  <dc:creator>Arwa Alajaji</dc:creator>
  <cp:lastModifiedBy>Arwa Alajaji</cp:lastModifiedBy>
  <cp:revision>76</cp:revision>
  <dcterms:created xsi:type="dcterms:W3CDTF">2018-02-13T10:16:08Z</dcterms:created>
  <dcterms:modified xsi:type="dcterms:W3CDTF">2018-02-15T07:44:12Z</dcterms:modified>
</cp:coreProperties>
</file>