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109" d="100"/>
          <a:sy n="109" d="100"/>
        </p:scale>
        <p:origin x="23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06/07/39</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06/07/39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06/07/39</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06/07/39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06/07/39</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06/07/39</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06/07/39</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06/07/39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06/07/39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06/07/39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06/07/39</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06/07/39</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push dir="u"/>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47664" y="3021732"/>
            <a:ext cx="6477000" cy="1828800"/>
          </a:xfrm>
        </p:spPr>
        <p:txBody>
          <a:bodyPr/>
          <a:lstStyle/>
          <a:p>
            <a:r>
              <a:rPr lang="ar-SA" dirty="0" smtClean="0"/>
              <a:t> </a:t>
            </a:r>
            <a:endParaRPr lang="ar-SA" dirty="0"/>
          </a:p>
        </p:txBody>
      </p:sp>
      <p:sp>
        <p:nvSpPr>
          <p:cNvPr id="3" name="عنوان فرعي 2"/>
          <p:cNvSpPr>
            <a:spLocks noGrp="1"/>
          </p:cNvSpPr>
          <p:nvPr>
            <p:ph type="subTitle" idx="1"/>
          </p:nvPr>
        </p:nvSpPr>
        <p:spPr>
          <a:xfrm>
            <a:off x="467544" y="404664"/>
            <a:ext cx="8064896" cy="5234136"/>
          </a:xfrm>
          <a:gradFill flip="none" rotWithShape="1">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tileRect r="-100000" b="-100000"/>
          </a:gradFill>
        </p:spPr>
        <p:txBody>
          <a:bodyPr/>
          <a:lstStyle/>
          <a:p>
            <a:pPr algn="ctr"/>
            <a:r>
              <a:rPr lang="en-US" sz="4000" b="1" dirty="0" smtClean="0">
                <a:solidFill>
                  <a:srgbClr val="C00000"/>
                </a:solidFill>
              </a:rPr>
              <a:t>INTRODUCTION  TO  MECHANISMS  OF TRAUMA AND TREATMENT PRIORITIES</a:t>
            </a:r>
          </a:p>
          <a:p>
            <a:pPr algn="ctr"/>
            <a:endParaRPr lang="en-US" dirty="0" smtClean="0"/>
          </a:p>
          <a:p>
            <a:pPr algn="ctr"/>
            <a:endParaRPr lang="en-US" dirty="0"/>
          </a:p>
          <a:p>
            <a:pPr algn="ctr"/>
            <a:endParaRPr lang="en-US" smtClean="0"/>
          </a:p>
          <a:p>
            <a:pPr algn="ctr"/>
            <a:endParaRPr lang="en-US" dirty="0" smtClean="0"/>
          </a:p>
          <a:p>
            <a:pPr algn="ctr"/>
            <a:r>
              <a:rPr lang="en-US" sz="3200" b="1" dirty="0" smtClean="0">
                <a:solidFill>
                  <a:srgbClr val="0070C0"/>
                </a:solidFill>
              </a:rPr>
              <a:t>HAMAD ALQAHTANI</a:t>
            </a:r>
          </a:p>
          <a:p>
            <a:pPr algn="ctr"/>
            <a:r>
              <a:rPr lang="ar-SA" sz="2400" b="1" dirty="0" smtClean="0">
                <a:solidFill>
                  <a:srgbClr val="0070C0"/>
                </a:solidFill>
              </a:rPr>
              <a:t> </a:t>
            </a:r>
            <a:r>
              <a:rPr lang="en-US" sz="2400" b="1" dirty="0" smtClean="0">
                <a:solidFill>
                  <a:srgbClr val="0070C0"/>
                </a:solidFill>
              </a:rPr>
              <a:t> </a:t>
            </a:r>
            <a:r>
              <a:rPr lang="en-US" sz="3200" b="1" i="1" dirty="0" smtClean="0">
                <a:solidFill>
                  <a:srgbClr val="FF0000"/>
                </a:solidFill>
              </a:rPr>
              <a:t>Professor </a:t>
            </a:r>
            <a:r>
              <a:rPr lang="en-US" sz="3200" b="1" i="1" dirty="0" smtClean="0">
                <a:solidFill>
                  <a:srgbClr val="FF0000"/>
                </a:solidFill>
              </a:rPr>
              <a:t>&amp; </a:t>
            </a:r>
            <a:r>
              <a:rPr lang="en-US" sz="3200" b="1" i="1" dirty="0" smtClean="0">
                <a:solidFill>
                  <a:srgbClr val="FF0000"/>
                </a:solidFill>
              </a:rPr>
              <a:t>Consultant Hepatobiliary Surgeon</a:t>
            </a:r>
            <a:endParaRPr lang="ar-SA" sz="3200" b="1" i="1" dirty="0">
              <a:solidFill>
                <a:srgbClr val="FF0000"/>
              </a:solidFill>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899081"/>
            <a:ext cx="856895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extLst>
              <p:ext uri="{D42A27DB-BD31-4B8C-83A1-F6EECF244321}">
                <p14:modId xmlns:p14="http://schemas.microsoft.com/office/powerpoint/2010/main" val="1611984800"/>
              </p:ext>
            </p:extLst>
          </p:nvPr>
        </p:nvGraphicFramePr>
        <p:xfrm>
          <a:off x="440876" y="836712"/>
          <a:ext cx="8496944" cy="5913120"/>
        </p:xfrm>
        <a:graphic>
          <a:graphicData uri="http://schemas.openxmlformats.org/drawingml/2006/table">
            <a:tbl>
              <a:tblPr rtl="1" firstRow="1" bandRow="1">
                <a:tableStyleId>{5C22544A-7EE6-4342-B048-85BDC9FD1C3A}</a:tableStyleId>
              </a:tblPr>
              <a:tblGrid>
                <a:gridCol w="4254294"/>
                <a:gridCol w="4242650"/>
              </a:tblGrid>
              <a:tr h="446074">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391545">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4936555">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tcPr>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tcPr>
                </a:tc>
              </a:tr>
            </a:tbl>
          </a:graphicData>
        </a:graphic>
      </p:graphicFrame>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Sonography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539552" y="1559158"/>
            <a:ext cx="741682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Cardiac 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2400" dirty="0">
                <a:solidFill>
                  <a:srgbClr val="C00000"/>
                </a:solidFill>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i="1"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1"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a:t>
            </a:r>
            <a:r>
              <a:rPr lang="en-US" sz="2000" dirty="0" smtClean="0">
                <a:solidFill>
                  <a:srgbClr val="C00000"/>
                </a:solidFill>
                <a:latin typeface="Arial" pitchFamily="34" charset="0"/>
                <a:ea typeface="Times New Roman" pitchFamily="18" charset="0"/>
                <a:cs typeface="Arial" pitchFamily="34" charset="0"/>
              </a:rPr>
              <a:t>golden hour</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C0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C0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C0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000">
              <a:schemeClr val="accent5">
                <a:lumMod val="20000"/>
                <a:lumOff val="80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مستطيل 1"/>
          <p:cNvSpPr/>
          <p:nvPr/>
        </p:nvSpPr>
        <p:spPr>
          <a:xfrm>
            <a:off x="323528" y="1916832"/>
            <a:ext cx="8712968" cy="1569660"/>
          </a:xfrm>
          <a:prstGeom prst="rect">
            <a:avLst/>
          </a:prstGeom>
        </p:spPr>
        <p:txBody>
          <a:bodyPr wrap="square">
            <a:spAutoFit/>
          </a:bodyPr>
          <a:lstStyle/>
          <a:p>
            <a:pPr algn="l"/>
            <a:r>
              <a:rPr lang="en-US" sz="2400" dirty="0" smtClean="0"/>
              <a:t> 	</a:t>
            </a:r>
          </a:p>
          <a:p>
            <a:pPr algn="l"/>
            <a:endParaRPr lang="en-US" sz="2400" dirty="0" smtClean="0"/>
          </a:p>
          <a:p>
            <a:pPr algn="l"/>
            <a:r>
              <a:rPr lang="en-US" sz="2400" b="1" dirty="0" smtClean="0">
                <a:solidFill>
                  <a:srgbClr val="FF0000"/>
                </a:solidFill>
              </a:rPr>
              <a:t>(a ) </a:t>
            </a:r>
            <a:r>
              <a:rPr lang="en-US" sz="2400" dirty="0" smtClean="0">
                <a:solidFill>
                  <a:srgbClr val="0070C0"/>
                </a:solidFill>
              </a:rPr>
              <a:t>Conscious patient who do not  show tachypnea and have normal       voice do not require early attention  to the airway.</a:t>
            </a:r>
            <a:endParaRPr lang="ar-SA" sz="2400" dirty="0">
              <a:solidFill>
                <a:srgbClr val="0070C0"/>
              </a:solidFill>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755576" y="1844824"/>
            <a:ext cx="75963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457200" algn="l"/>
              </a:tabLst>
            </a:pPr>
            <a:r>
              <a:rPr kumimoji="0" lang="ar-SA"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i="0"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0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(b)</a:t>
            </a:r>
            <a:r>
              <a:rPr kumimoji="0" lang="en-US" sz="2000" b="1" i="0" strike="noStrike" cap="none" normalizeH="0" dirty="0" smtClean="0">
                <a:ln>
                  <a:noFill/>
                </a:ln>
                <a:solidFill>
                  <a:srgbClr val="FF0000"/>
                </a:solidFill>
                <a:effectLst/>
                <a:latin typeface="Arial" pitchFamily="34" charset="0"/>
                <a:ea typeface="Times New Roman" pitchFamily="18" charset="0"/>
                <a:cs typeface="Arial" pitchFamily="34" charset="0"/>
              </a:rPr>
              <a:t> </a:t>
            </a:r>
            <a:r>
              <a:rPr lang="en-US" sz="2000" dirty="0">
                <a:solidFill>
                  <a:srgbClr val="0070C0"/>
                </a:solidFill>
                <a:latin typeface="Arial" pitchFamily="34" charset="0"/>
                <a:ea typeface="Times New Roman" pitchFamily="18" charset="0"/>
                <a:cs typeface="Arial" pitchFamily="34" charset="0"/>
              </a:rPr>
              <a:t>E</a:t>
            </a:r>
            <a:r>
              <a:rPr lang="en-US" sz="2000" dirty="0" smtClean="0">
                <a:solidFill>
                  <a:srgbClr val="0070C0"/>
                </a:solidFill>
                <a:latin typeface="Arial" pitchFamily="34" charset="0"/>
                <a:ea typeface="Times New Roman" pitchFamily="18" charset="0"/>
                <a:cs typeface="Arial" pitchFamily="34" charset="0"/>
              </a:rPr>
              <a:t>lective </a:t>
            </a:r>
            <a:r>
              <a:rPr lang="en-US" sz="2000" dirty="0">
                <a:solidFill>
                  <a:srgbClr val="0070C0"/>
                </a:solidFill>
                <a:latin typeface="Arial" pitchFamily="34" charset="0"/>
                <a:ea typeface="Times New Roman" pitchFamily="18" charset="0"/>
                <a:cs typeface="Arial" pitchFamily="34" charset="0"/>
              </a:rPr>
              <a:t>intubation </a:t>
            </a:r>
            <a:endParaRPr lang="en-US" sz="2000" dirty="0" smtClean="0">
              <a:solidFill>
                <a:srgbClr val="0070C0"/>
              </a:solidFill>
              <a:latin typeface="Arial" pitchFamily="34" charset="0"/>
              <a:ea typeface="Times New Roman" pitchFamily="18" charset="0"/>
              <a:cs typeface="Arial" pitchFamily="34" charset="0"/>
            </a:endParaRPr>
          </a:p>
          <a:p>
            <a:pPr lvl="0" algn="just" fontAlgn="base">
              <a:spcBef>
                <a:spcPct val="0"/>
              </a:spcBef>
              <a:spcAft>
                <a:spcPct val="0"/>
              </a:spcAft>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nares or hypopharynx, extensive subcutaneous air 	in the neck, complex maxillofacial trauma or airway 	bleeding, in these cases should be 	performed.  These patients may initially have a satisfactory 	airway but they may become obstructed if soft tissue swelling , hematoma formation, or edema progress.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000">
              <a:srgbClr val="92D050">
                <a:alpha val="15000"/>
                <a:lumMod val="89000"/>
              </a:srgbClr>
            </a:gs>
            <a:gs pos="16000">
              <a:schemeClr val="accent1">
                <a:lumMod val="45000"/>
                <a:lumOff val="55000"/>
              </a:schemeClr>
            </a:gs>
            <a:gs pos="51000">
              <a:srgbClr val="FFFF00"/>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614099"/>
            <a:ext cx="820789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endotracheal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p>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279</TotalTime>
  <Words>1175</Words>
  <Application>Microsoft Office PowerPoint</Application>
  <PresentationFormat>عرض على الشاشة (3:4)‏</PresentationFormat>
  <Paragraphs>290</Paragraphs>
  <Slides>44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44</vt:i4>
      </vt:variant>
    </vt:vector>
  </HeadingPairs>
  <TitlesOfParts>
    <vt:vector size="52" baseType="lpstr">
      <vt:lpstr>Arial</vt:lpstr>
      <vt:lpstr>Elephant</vt:lpstr>
      <vt:lpstr>Times New Roman</vt:lpstr>
      <vt:lpstr>Tw Cen MT</vt:lpstr>
      <vt:lpstr>Webdings</vt:lpstr>
      <vt:lpstr>Wingdings</vt:lpstr>
      <vt:lpstr>Wingdings 2</vt:lpstr>
      <vt:lpstr>ألوان متوسطة</vt:lpstr>
      <vt:lpstr>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Hamad H Saeed</cp:lastModifiedBy>
  <cp:revision>143</cp:revision>
  <dcterms:created xsi:type="dcterms:W3CDTF">2010-12-16T07:00:48Z</dcterms:created>
  <dcterms:modified xsi:type="dcterms:W3CDTF">2018-03-22T09:48:10Z</dcterms:modified>
</cp:coreProperties>
</file>