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9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ADB"/>
          </a:solidFill>
        </a:fill>
      </a:tcStyle>
    </a:wholeTbl>
    <a:band2H>
      <a:tcTxStyle b="def" i="def"/>
      <a:tcStyle>
        <a:tcBdr/>
        <a:fill>
          <a:solidFill>
            <a:srgbClr val="E6ED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D7CB"/>
          </a:solidFill>
        </a:fill>
      </a:tcStyle>
    </a:wholeTbl>
    <a:band2H>
      <a:tcTxStyle b="def" i="def"/>
      <a:tcStyle>
        <a:tcBdr/>
        <a:fill>
          <a:solidFill>
            <a:srgbClr val="F3EC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0000"/>
        </a:fontRef>
        <a:srgbClr val="FF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0000"/>
              </a:solidFill>
              <a:prstDash val="solid"/>
              <a:round/>
            </a:ln>
          </a:top>
          <a:bottom>
            <a:ln w="254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0000"/>
              </a:solidFill>
              <a:prstDash val="solid"/>
              <a:round/>
            </a:ln>
          </a:top>
          <a:bottom>
            <a:ln w="254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ACA"/>
          </a:solidFill>
        </a:fill>
      </a:tcStyle>
    </a:wholeTbl>
    <a:band2H>
      <a:tcTxStyle b="def" i="def"/>
      <a:tcStyle>
        <a:tcBdr/>
        <a:fill>
          <a:solidFill>
            <a:srgbClr val="FF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b="1" sz="2800">
                <a:latin typeface="+mj-lt"/>
                <a:ea typeface="+mj-ea"/>
                <a:cs typeface="+mj-cs"/>
                <a:sym typeface="Helvetica"/>
              </a:defRPr>
            </a:lvl1pPr>
            <a:lvl2pPr marL="794084" indent="-336884" algn="ctr">
              <a:spcBef>
                <a:spcPts val="0"/>
              </a:spcBef>
              <a:defRPr b="1" sz="2800">
                <a:latin typeface="+mj-lt"/>
                <a:ea typeface="+mj-ea"/>
                <a:cs typeface="+mj-cs"/>
                <a:sym typeface="Helvetica"/>
              </a:defRPr>
            </a:lvl2pPr>
            <a:lvl3pPr marL="1251284" indent="-336884" algn="ctr">
              <a:spcBef>
                <a:spcPts val="0"/>
              </a:spcBef>
              <a:defRPr b="1" sz="2800">
                <a:latin typeface="+mj-lt"/>
                <a:ea typeface="+mj-ea"/>
                <a:cs typeface="+mj-cs"/>
                <a:sym typeface="Helvetica"/>
              </a:defRPr>
            </a:lvl3pPr>
            <a:lvl4pPr marL="1708484" indent="-336884" algn="ctr">
              <a:spcBef>
                <a:spcPts val="0"/>
              </a:spcBef>
              <a:defRPr b="1" sz="2800">
                <a:latin typeface="+mj-lt"/>
                <a:ea typeface="+mj-ea"/>
                <a:cs typeface="+mj-cs"/>
                <a:sym typeface="Helvetica"/>
              </a:defRPr>
            </a:lvl4pPr>
            <a:lvl5pPr marL="2165684" indent="-336884" algn="ctr">
              <a:spcBef>
                <a:spcPts val="0"/>
              </a:spcBef>
              <a:defRPr b="1" sz="28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/>
          <p:nvPr>
            <p:ph type="body" sz="quarter" idx="13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2400"/>
              </a:spcBef>
              <a:buSzTx/>
              <a:buNone/>
              <a:defRPr sz="4000"/>
            </a:pP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Introduction to Toxicology"/>
          <p:cNvSpPr txBox="1"/>
          <p:nvPr>
            <p:ph type="ctrTitle"/>
          </p:nvPr>
        </p:nvSpPr>
        <p:spPr>
          <a:xfrm>
            <a:off x="1270000" y="3080815"/>
            <a:ext cx="10464800" cy="1559970"/>
          </a:xfrm>
          <a:prstGeom prst="rect">
            <a:avLst/>
          </a:prstGeom>
        </p:spPr>
        <p:txBody>
          <a:bodyPr/>
          <a:lstStyle>
            <a:lvl1pPr defTabSz="519937">
              <a:defRPr sz="7100"/>
            </a:lvl1pPr>
          </a:lstStyle>
          <a:p>
            <a:pPr/>
            <a:r>
              <a:t>Introduction to Toxicology</a:t>
            </a:r>
          </a:p>
        </p:txBody>
      </p:sp>
      <p:sp>
        <p:nvSpPr>
          <p:cNvPr id="120" name="Dr Abdulaziz Alrabiah, MD…"/>
          <p:cNvSpPr txBox="1"/>
          <p:nvPr>
            <p:ph type="subTitle" sz="quarter" idx="1"/>
          </p:nvPr>
        </p:nvSpPr>
        <p:spPr>
          <a:xfrm>
            <a:off x="1270000" y="5029200"/>
            <a:ext cx="10464800" cy="1664593"/>
          </a:xfrm>
          <a:prstGeom prst="rect">
            <a:avLst/>
          </a:prstGeom>
        </p:spPr>
        <p:txBody>
          <a:bodyPr/>
          <a:lstStyle/>
          <a:p>
            <a:pPr lvl="1" indent="180594" defTabSz="461518">
              <a:defRPr b="1" sz="2500">
                <a:latin typeface="+mj-lt"/>
                <a:ea typeface="+mj-ea"/>
                <a:cs typeface="+mj-cs"/>
                <a:sym typeface="Helvetica"/>
              </a:defRPr>
            </a:pPr>
            <a:r>
              <a:t>Dr Abdulaziz Alrabiah, MD </a:t>
            </a:r>
          </a:p>
          <a:p>
            <a:pPr lvl="1" indent="180594" defTabSz="461518">
              <a:defRPr sz="2500"/>
            </a:pPr>
            <a:r>
              <a:t>Department of Emergency Medicine </a:t>
            </a:r>
          </a:p>
          <a:p>
            <a:pPr lvl="1" indent="180594" defTabSz="461518">
              <a:defRPr sz="2500"/>
            </a:pPr>
            <a:r>
              <a:t>King Saud university Medical City </a:t>
            </a:r>
          </a:p>
          <a:p>
            <a:pPr lvl="1" indent="180594" defTabSz="461518">
              <a:defRPr sz="2500"/>
            </a:pPr>
            <a:r>
              <a:t>College of Medicine, KSU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ystemic Toxi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Systemic Toxin</a:t>
            </a:r>
          </a:p>
        </p:txBody>
      </p:sp>
      <p:sp>
        <p:nvSpPr>
          <p:cNvPr id="146" name="toxin that affects the entire body or many organs rather than a specific sit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r>
              <a:t>toxin that affects the entire body or many organs rather than a specific site</a:t>
            </a:r>
          </a:p>
          <a:p>
            <a:pPr marL="0" indent="0" algn="ctr">
              <a:buSzTx/>
              <a:buNone/>
              <a:defRPr b="1" i="1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for example: Cyanide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Organ toxi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Organ toxin</a:t>
            </a:r>
          </a:p>
        </p:txBody>
      </p:sp>
      <p:sp>
        <p:nvSpPr>
          <p:cNvPr id="149" name="toxin that affects only specific tissue or orga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r>
              <a:t>toxin that affects only specific tissue or organs </a:t>
            </a:r>
          </a:p>
          <a:p>
            <a:pPr marL="0" indent="0" algn="ctr">
              <a:buSzTx/>
              <a:buNone/>
              <a:defRPr b="1" i="1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example: Lead, Paracetamol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creen Shot 2017-02-04 at 8.32.00 am.png" descr="Screen Shot 2017-02-04 at 8.32.00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3524" y="1864797"/>
            <a:ext cx="4998644" cy="60240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Why people get toxic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Why people get toxic?</a:t>
            </a:r>
          </a:p>
        </p:txBody>
      </p:sp>
      <p:sp>
        <p:nvSpPr>
          <p:cNvPr id="154" name="intentional i.e. suicid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r>
              <a:t>intentional i.e. suicide</a:t>
            </a:r>
          </a:p>
          <a:p>
            <a:pPr marL="0" indent="0" algn="ctr">
              <a:buSzTx/>
              <a:buNone/>
            </a:pPr>
            <a:r>
              <a:t>wrong dose (i.e. Insulin) </a:t>
            </a:r>
          </a:p>
          <a:p>
            <a:pPr marL="0" indent="0" algn="ctr">
              <a:buSzTx/>
              <a:buNone/>
            </a:pPr>
            <a:r>
              <a:t>symptoms control (i.e. paracetamol for pain)</a:t>
            </a:r>
          </a:p>
          <a:p>
            <a:pPr marL="0" indent="0" algn="ctr">
              <a:buSzTx/>
              <a:buNone/>
            </a:pPr>
            <a:r>
              <a:t>exposure i.e. radiation, organophosphate </a:t>
            </a:r>
          </a:p>
          <a:p>
            <a:pPr marL="0" indent="0" algn="ctr">
              <a:buSzTx/>
              <a:buNone/>
            </a:pPr>
            <a:r>
              <a:t>bite i.e. snake bite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what are the routes of exposure?"/>
          <p:cNvSpPr txBox="1"/>
          <p:nvPr>
            <p:ph type="title"/>
          </p:nvPr>
        </p:nvSpPr>
        <p:spPr>
          <a:xfrm>
            <a:off x="952500" y="406400"/>
            <a:ext cx="11099800" cy="1644320"/>
          </a:xfrm>
          <a:prstGeom prst="rect">
            <a:avLst/>
          </a:prstGeom>
        </p:spPr>
        <p:txBody>
          <a:bodyPr/>
          <a:lstStyle>
            <a:lvl1pPr defTabSz="432308">
              <a:defRPr sz="5900"/>
            </a:lvl1pPr>
          </a:lstStyle>
          <a:p>
            <a:pPr/>
            <a:r>
              <a:t>what are the routes of exposure?</a:t>
            </a:r>
          </a:p>
        </p:txBody>
      </p:sp>
      <p:sp>
        <p:nvSpPr>
          <p:cNvPr id="157" name="inhalation (i.e. Nitrous oxide, CO)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r>
              <a:t>inhalation (i.e. Nitrous oxide, CO)</a:t>
            </a:r>
          </a:p>
          <a:p>
            <a:pPr marL="0" indent="0" algn="ctr">
              <a:buSzTx/>
              <a:buNone/>
            </a:pPr>
            <a:r>
              <a:t>skin or eye absorption (i.e. organophosphate)</a:t>
            </a:r>
          </a:p>
          <a:p>
            <a:pPr marL="0" indent="0" algn="ctr">
              <a:buSzTx/>
              <a:buNone/>
            </a:pPr>
            <a:r>
              <a:t>ingestion : major one (i.e. paracetamol….etc) </a:t>
            </a:r>
          </a:p>
          <a:p>
            <a:pPr marL="0" indent="0" algn="ctr">
              <a:buSzTx/>
              <a:buNone/>
            </a:pPr>
            <a:r>
              <a:t>injection (i.e. Opioids, insulin)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Assessment"/>
          <p:cNvSpPr txBox="1"/>
          <p:nvPr>
            <p:ph type="title"/>
          </p:nvPr>
        </p:nvSpPr>
        <p:spPr>
          <a:xfrm>
            <a:off x="952500" y="3816350"/>
            <a:ext cx="11099800" cy="2120900"/>
          </a:xfrm>
          <a:prstGeom prst="rect">
            <a:avLst/>
          </a:prstGeom>
        </p:spPr>
        <p:txBody>
          <a:bodyPr/>
          <a:lstStyle/>
          <a:p>
            <a:pPr/>
            <a:r>
              <a:t>Assessment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History"/>
          <p:cNvSpPr txBox="1"/>
          <p:nvPr>
            <p:ph type="title"/>
          </p:nvPr>
        </p:nvSpPr>
        <p:spPr>
          <a:xfrm>
            <a:off x="952500" y="406399"/>
            <a:ext cx="11099800" cy="1460767"/>
          </a:xfrm>
          <a:prstGeom prst="rect">
            <a:avLst/>
          </a:prstGeom>
        </p:spPr>
        <p:txBody>
          <a:bodyPr/>
          <a:lstStyle/>
          <a:p>
            <a:pPr/>
            <a:r>
              <a:t>History</a:t>
            </a:r>
          </a:p>
        </p:txBody>
      </p:sp>
      <p:sp>
        <p:nvSpPr>
          <p:cNvPr id="162" name="may be unclear…"/>
          <p:cNvSpPr txBox="1"/>
          <p:nvPr>
            <p:ph type="body" idx="1"/>
          </p:nvPr>
        </p:nvSpPr>
        <p:spPr>
          <a:xfrm>
            <a:off x="952500" y="2360214"/>
            <a:ext cx="11099800" cy="6760372"/>
          </a:xfrm>
          <a:prstGeom prst="rect">
            <a:avLst/>
          </a:prstGeom>
        </p:spPr>
        <p:txBody>
          <a:bodyPr/>
          <a:lstStyle/>
          <a:p>
            <a:pPr marL="0" indent="0" algn="ctr" defTabSz="496569">
              <a:spcBef>
                <a:spcPts val="3500"/>
              </a:spcBef>
              <a:buSzTx/>
              <a:buNone/>
              <a:defRPr sz="3200"/>
            </a:pPr>
            <a:r>
              <a:t>may be unclear</a:t>
            </a:r>
          </a:p>
          <a:p>
            <a:pPr marL="0" indent="0" algn="ctr" defTabSz="496569">
              <a:spcBef>
                <a:spcPts val="3500"/>
              </a:spcBef>
              <a:buSzTx/>
              <a:buNone/>
              <a:defRPr sz="3200"/>
            </a:pPr>
            <a:r>
              <a:t>substance</a:t>
            </a:r>
          </a:p>
          <a:p>
            <a:pPr marL="0" indent="0" algn="ctr" defTabSz="496569">
              <a:spcBef>
                <a:spcPts val="3500"/>
              </a:spcBef>
              <a:buSzTx/>
              <a:buNone/>
              <a:defRPr sz="3200"/>
            </a:pPr>
            <a:r>
              <a:t>dose</a:t>
            </a:r>
          </a:p>
          <a:p>
            <a:pPr marL="0" indent="0" algn="ctr" defTabSz="496569">
              <a:spcBef>
                <a:spcPts val="3500"/>
              </a:spcBef>
              <a:buSzTx/>
              <a:buNone/>
              <a:defRPr sz="3200"/>
            </a:pPr>
            <a:r>
              <a:t>rout of exposure</a:t>
            </a:r>
          </a:p>
          <a:p>
            <a:pPr marL="0" indent="0" algn="ctr" defTabSz="496569">
              <a:spcBef>
                <a:spcPts val="3500"/>
              </a:spcBef>
              <a:buSzTx/>
              <a:buNone/>
              <a:defRPr sz="3200"/>
            </a:pPr>
            <a:r>
              <a:t>collateral Hx (i.e. family, friends, medical records)</a:t>
            </a:r>
          </a:p>
          <a:p>
            <a:pPr marL="0" indent="0" algn="ctr" defTabSz="496569">
              <a:spcBef>
                <a:spcPts val="3500"/>
              </a:spcBef>
              <a:buSzTx/>
              <a:buNone/>
              <a:defRPr sz="3200"/>
            </a:pPr>
            <a:r>
              <a:t>Prehospital medical staff (i..e empty containers)</a:t>
            </a:r>
          </a:p>
          <a:p>
            <a:pPr marL="0" indent="0" algn="ctr" defTabSz="496569">
              <a:spcBef>
                <a:spcPts val="3500"/>
              </a:spcBef>
              <a:buSzTx/>
              <a:buNone/>
              <a:defRPr sz="3200"/>
            </a:pPr>
            <a:r>
              <a:t>other (i..e hobbies, occupation, suicide note, change in behaviour recently)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Examination"/>
          <p:cNvSpPr txBox="1"/>
          <p:nvPr>
            <p:ph type="title"/>
          </p:nvPr>
        </p:nvSpPr>
        <p:spPr>
          <a:xfrm>
            <a:off x="952500" y="406400"/>
            <a:ext cx="11099800" cy="1228329"/>
          </a:xfrm>
          <a:prstGeom prst="rect">
            <a:avLst/>
          </a:prstGeom>
        </p:spPr>
        <p:txBody>
          <a:bodyPr/>
          <a:lstStyle>
            <a:lvl1pPr defTabSz="543305">
              <a:defRPr sz="7400"/>
            </a:lvl1pPr>
          </a:lstStyle>
          <a:p>
            <a:pPr/>
            <a:r>
              <a:t>Examination</a:t>
            </a:r>
          </a:p>
        </p:txBody>
      </p:sp>
      <p:graphicFrame>
        <p:nvGraphicFramePr>
          <p:cNvPr id="165" name="Table"/>
          <p:cNvGraphicFramePr/>
          <p:nvPr/>
        </p:nvGraphicFramePr>
        <p:xfrm>
          <a:off x="881789" y="2153146"/>
          <a:ext cx="11241221" cy="6554456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5620610"/>
                <a:gridCol w="5620610"/>
              </a:tblGrid>
              <a:tr h="653653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Organ system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example of finding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508852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General appearance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Malnurished (IV drug user, HIV infection)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2142199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CNS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800"/>
                      </a:pPr>
                      <a:r>
                        <a:t>Miosis (Opioids, organophsophate)</a:t>
                      </a:r>
                    </a:p>
                    <a:p>
                      <a:pPr defTabSz="914400">
                        <a:defRPr sz="2800"/>
                      </a:pPr>
                      <a:r>
                        <a:t>Nystagmus/ataxia (ethanol)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975915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CVS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Murmur (Endocarditis/IV drug user)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73836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Respiratory system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Bronchorrhea/crepitations/hypoxia ( Organophosphate)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Examination"/>
          <p:cNvSpPr txBox="1"/>
          <p:nvPr>
            <p:ph type="title"/>
          </p:nvPr>
        </p:nvSpPr>
        <p:spPr>
          <a:xfrm>
            <a:off x="952500" y="406399"/>
            <a:ext cx="11099800" cy="1042196"/>
          </a:xfrm>
          <a:prstGeom prst="rect">
            <a:avLst/>
          </a:prstGeom>
        </p:spPr>
        <p:txBody>
          <a:bodyPr/>
          <a:lstStyle>
            <a:lvl1pPr defTabSz="455674">
              <a:defRPr sz="6200"/>
            </a:lvl1pPr>
          </a:lstStyle>
          <a:p>
            <a:pPr/>
            <a:r>
              <a:t>Examination</a:t>
            </a:r>
          </a:p>
        </p:txBody>
      </p:sp>
      <p:graphicFrame>
        <p:nvGraphicFramePr>
          <p:cNvPr id="168" name="Table"/>
          <p:cNvGraphicFramePr/>
          <p:nvPr/>
        </p:nvGraphicFramePr>
        <p:xfrm>
          <a:off x="1212485" y="1837265"/>
          <a:ext cx="10579829" cy="772451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5289914"/>
                <a:gridCol w="5289914"/>
              </a:tblGrid>
              <a:tr h="585681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Organ system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Example of finding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80250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GIT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800"/>
                      </a:pPr>
                      <a:r>
                        <a:t>oral cavity burns ( corrosive ingestion</a:t>
                      </a:r>
                    </a:p>
                    <a:p>
                      <a:pPr defTabSz="914400">
                        <a:defRPr sz="2800"/>
                      </a:pPr>
                      <a:r>
                        <a:t>hyper salivation (cholinergic toxidrome 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48437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Urology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urinary retention ( anticholinergic toxicity) 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880486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Peripheral nerves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800"/>
                      </a:pPr>
                      <a:r>
                        <a:t>tremor (Lithium)</a:t>
                      </a:r>
                    </a:p>
                    <a:p>
                      <a:pPr defTabSz="914400">
                        <a:defRPr sz="2800"/>
                      </a:pPr>
                      <a:r>
                        <a:t>Lead pipe rigidity (NMS)</a:t>
                      </a:r>
                    </a:p>
                    <a:p>
                      <a:pPr defTabSz="914400">
                        <a:defRPr sz="2800"/>
                      </a:pPr>
                      <a:r>
                        <a:t>clonus/hyperreflexia (serotonin toxicity)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2407404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Dermal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800"/>
                      </a:pPr>
                      <a:r>
                        <a:t>bruising (anticoagulant)</a:t>
                      </a:r>
                    </a:p>
                    <a:p>
                      <a:pPr defTabSz="914400">
                        <a:defRPr sz="2800"/>
                      </a:pPr>
                      <a:r>
                        <a:t>flush, dry skin(anticholinergic toxicity)</a:t>
                      </a:r>
                    </a:p>
                    <a:p>
                      <a:pPr defTabSz="914400">
                        <a:defRPr sz="2800"/>
                      </a:pPr>
                      <a:r>
                        <a:t>warm, moist skin(sympathomimetic toxicity)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Do not forget …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Do not forget …!</a:t>
            </a:r>
          </a:p>
        </p:txBody>
      </p:sp>
      <p:sp>
        <p:nvSpPr>
          <p:cNvPr id="171" name="examine skin folds, clothes and bags for retained tablets or substanc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</a:lstStyle>
          <a:p>
            <a:pPr/>
            <a:r>
              <a:t>examine skin folds, clothes and bags for retained tablets or substances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opics"/>
          <p:cNvSpPr txBox="1"/>
          <p:nvPr>
            <p:ph type="title"/>
          </p:nvPr>
        </p:nvSpPr>
        <p:spPr>
          <a:xfrm>
            <a:off x="952500" y="406399"/>
            <a:ext cx="11099800" cy="1614639"/>
          </a:xfrm>
          <a:prstGeom prst="rect">
            <a:avLst/>
          </a:prstGeom>
        </p:spPr>
        <p:txBody>
          <a:bodyPr/>
          <a:lstStyle/>
          <a:p>
            <a:pPr/>
            <a:r>
              <a:t>Topics</a:t>
            </a:r>
          </a:p>
        </p:txBody>
      </p:sp>
      <p:sp>
        <p:nvSpPr>
          <p:cNvPr id="123" name="Definition…"/>
          <p:cNvSpPr txBox="1"/>
          <p:nvPr>
            <p:ph type="body" idx="1"/>
          </p:nvPr>
        </p:nvSpPr>
        <p:spPr>
          <a:xfrm>
            <a:off x="952500" y="2142776"/>
            <a:ext cx="11099800" cy="6734524"/>
          </a:xfrm>
          <a:prstGeom prst="rect">
            <a:avLst/>
          </a:prstGeom>
        </p:spPr>
        <p:txBody>
          <a:bodyPr/>
          <a:lstStyle/>
          <a:p>
            <a:pPr marL="283463" indent="-283463" defTabSz="362204">
              <a:spcBef>
                <a:spcPts val="2600"/>
              </a:spcBef>
              <a:defRPr sz="2300"/>
            </a:pPr>
            <a:r>
              <a:t>Definition</a:t>
            </a:r>
          </a:p>
          <a:p>
            <a:pPr marL="283463" indent="-283463" defTabSz="362204">
              <a:spcBef>
                <a:spcPts val="2600"/>
              </a:spcBef>
              <a:defRPr sz="2300"/>
            </a:pPr>
            <a:r>
              <a:t>Terminology</a:t>
            </a:r>
          </a:p>
          <a:p>
            <a:pPr marL="283463" indent="-283463" defTabSz="362204">
              <a:spcBef>
                <a:spcPts val="2600"/>
              </a:spcBef>
              <a:defRPr sz="2300"/>
            </a:pPr>
            <a:r>
              <a:t>Classification of Toxic agents </a:t>
            </a:r>
          </a:p>
          <a:p>
            <a:pPr marL="283463" indent="-283463" defTabSz="362204">
              <a:spcBef>
                <a:spcPts val="2600"/>
              </a:spcBef>
              <a:defRPr sz="2300"/>
            </a:pPr>
            <a:r>
              <a:t>assessment </a:t>
            </a:r>
          </a:p>
          <a:p>
            <a:pPr lvl="1" marL="566927" indent="-283463" defTabSz="362204">
              <a:spcBef>
                <a:spcPts val="2600"/>
              </a:spcBef>
              <a:defRPr sz="2300"/>
            </a:pPr>
            <a:r>
              <a:t>history </a:t>
            </a:r>
          </a:p>
          <a:p>
            <a:pPr lvl="1" marL="566927" indent="-283463" defTabSz="362204">
              <a:spcBef>
                <a:spcPts val="2600"/>
              </a:spcBef>
              <a:defRPr sz="2300"/>
            </a:pPr>
            <a:r>
              <a:t>Examination </a:t>
            </a:r>
          </a:p>
          <a:p>
            <a:pPr lvl="1" marL="566927" indent="-283463" defTabSz="362204">
              <a:spcBef>
                <a:spcPts val="2600"/>
              </a:spcBef>
              <a:defRPr sz="2300"/>
            </a:pPr>
            <a:r>
              <a:t>investigation</a:t>
            </a:r>
          </a:p>
          <a:p>
            <a:pPr marL="283463" indent="-283463" defTabSz="362204">
              <a:spcBef>
                <a:spcPts val="2600"/>
              </a:spcBef>
              <a:defRPr sz="2300"/>
            </a:pPr>
            <a:r>
              <a:t>Management </a:t>
            </a:r>
          </a:p>
          <a:p>
            <a:pPr marL="283463" indent="-283463" defTabSz="362204">
              <a:spcBef>
                <a:spcPts val="2600"/>
              </a:spcBef>
              <a:defRPr sz="2300"/>
            </a:pPr>
            <a:r>
              <a:t>Disposition</a:t>
            </a:r>
          </a:p>
          <a:p>
            <a:pPr marL="283463" indent="-283463" defTabSz="362204">
              <a:spcBef>
                <a:spcPts val="2600"/>
              </a:spcBef>
              <a:defRPr sz="2300"/>
            </a:pPr>
            <a:r>
              <a:t>Poison center No.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creen Shot 2017-02-04 at 9.18.44 am.png" descr="Screen Shot 2017-02-04 at 9.18.4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75512" y="2131913"/>
            <a:ext cx="5453777" cy="54897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oxidrom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Toxidrome</a:t>
            </a:r>
          </a:p>
        </p:txBody>
      </p:sp>
      <p:sp>
        <p:nvSpPr>
          <p:cNvPr id="176" name="Cluster of symptoms and sig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r>
              <a:t>Cluster of symptoms and signs</a:t>
            </a:r>
          </a:p>
          <a:p>
            <a:pPr marL="0" indent="0" algn="ctr">
              <a:buSzTx/>
              <a:buNone/>
            </a:pPr>
            <a:r>
              <a:t>enabling the identification of potential toxins when a clear history is unavailable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Anticholinergic = Antimuscarinic"/>
          <p:cNvSpPr txBox="1"/>
          <p:nvPr>
            <p:ph type="title"/>
          </p:nvPr>
        </p:nvSpPr>
        <p:spPr>
          <a:xfrm>
            <a:off x="952500" y="406400"/>
            <a:ext cx="11099800" cy="1317229"/>
          </a:xfrm>
          <a:prstGeom prst="rect">
            <a:avLst/>
          </a:prstGeom>
        </p:spPr>
        <p:txBody>
          <a:bodyPr/>
          <a:lstStyle>
            <a:lvl1pPr defTabSz="432308">
              <a:defRPr sz="5900"/>
            </a:lvl1pPr>
          </a:lstStyle>
          <a:p>
            <a:pPr/>
            <a:r>
              <a:t>Anticholinergic = Antimuscarinic </a:t>
            </a:r>
          </a:p>
        </p:txBody>
      </p:sp>
      <p:pic>
        <p:nvPicPr>
          <p:cNvPr id="179" name="Screen Shot 2017-02-04 at 9.28.33 am.png" descr="Screen Shot 2017-02-04 at 9.28.3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6810" y="3740537"/>
            <a:ext cx="10171180" cy="39997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creen Shot 2018-01-28 at 7.38.31 am.png" descr="Screen Shot 2018-01-28 at 7.38.31 am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162" t="0" r="1162" b="0"/>
          <a:stretch>
            <a:fillRect/>
          </a:stretch>
        </p:blipFill>
        <p:spPr>
          <a:xfrm>
            <a:off x="6718300" y="762000"/>
            <a:ext cx="5334000" cy="8242300"/>
          </a:xfrm>
          <a:prstGeom prst="rect">
            <a:avLst/>
          </a:prstGeom>
        </p:spPr>
      </p:pic>
      <p:sp>
        <p:nvSpPr>
          <p:cNvPr id="182" name="Anti-cholinergic"/>
          <p:cNvSpPr txBox="1"/>
          <p:nvPr>
            <p:ph type="title"/>
          </p:nvPr>
        </p:nvSpPr>
        <p:spPr>
          <a:xfrm>
            <a:off x="1173128" y="817231"/>
            <a:ext cx="4892743" cy="1625404"/>
          </a:xfrm>
          <a:prstGeom prst="rect">
            <a:avLst/>
          </a:prstGeom>
        </p:spPr>
        <p:txBody>
          <a:bodyPr/>
          <a:lstStyle>
            <a:lvl1pPr defTabSz="519937">
              <a:defRPr sz="5300"/>
            </a:lvl1pPr>
          </a:lstStyle>
          <a:p>
            <a:pPr/>
            <a:r>
              <a:t>Anti-cholinergic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holinergic = Muscarinic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0">
              <a:defRPr sz="7600"/>
            </a:lvl1pPr>
          </a:lstStyle>
          <a:p>
            <a:pPr/>
            <a:r>
              <a:t>Cholinergic = Muscarinic </a:t>
            </a:r>
          </a:p>
        </p:txBody>
      </p:sp>
      <p:pic>
        <p:nvPicPr>
          <p:cNvPr id="185" name="Screen Shot 2017-02-04 at 9.31.10 am.png" descr="Screen Shot 2017-02-04 at 9.31.10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7670" y="3037845"/>
            <a:ext cx="10009460" cy="54051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creen Shot 2018-01-28 at 7.39.31 am.png" descr="Screen Shot 2018-01-28 at 7.39.31 am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056" t="0" r="1056" b="0"/>
          <a:stretch>
            <a:fillRect/>
          </a:stretch>
        </p:blipFill>
        <p:spPr>
          <a:xfrm>
            <a:off x="6718299" y="762000"/>
            <a:ext cx="5334002" cy="8242300"/>
          </a:xfrm>
          <a:prstGeom prst="rect">
            <a:avLst/>
          </a:prstGeom>
        </p:spPr>
      </p:pic>
      <p:sp>
        <p:nvSpPr>
          <p:cNvPr id="188" name="Cholinergic"/>
          <p:cNvSpPr txBox="1"/>
          <p:nvPr>
            <p:ph type="title"/>
          </p:nvPr>
        </p:nvSpPr>
        <p:spPr>
          <a:xfrm>
            <a:off x="952500" y="788326"/>
            <a:ext cx="5334000" cy="1366442"/>
          </a:xfrm>
          <a:prstGeom prst="rect">
            <a:avLst/>
          </a:prstGeom>
        </p:spPr>
        <p:txBody>
          <a:bodyPr/>
          <a:lstStyle/>
          <a:p>
            <a:pPr/>
            <a:r>
              <a:t>Cholinergic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ympathomime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Sympathomimetics</a:t>
            </a:r>
          </a:p>
        </p:txBody>
      </p:sp>
      <p:pic>
        <p:nvPicPr>
          <p:cNvPr id="191" name="Screen Shot 2017-02-04 at 9.32.14 am.png" descr="Screen Shot 2017-02-04 at 9.32.1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1118" y="2843542"/>
            <a:ext cx="11242565" cy="5793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pioi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Opioid</a:t>
            </a:r>
          </a:p>
        </p:txBody>
      </p:sp>
      <p:pic>
        <p:nvPicPr>
          <p:cNvPr id="194" name="Screen Shot 2017-02-04 at 9.34.31 am.png" descr="Screen Shot 2017-02-04 at 9.34.31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0135" y="3657600"/>
            <a:ext cx="11564530" cy="33899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edative-hypnotic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Sedative-hypnotic</a:t>
            </a:r>
          </a:p>
        </p:txBody>
      </p:sp>
      <p:pic>
        <p:nvPicPr>
          <p:cNvPr id="197" name="Screen Shot 2017-02-04 at 9.37.25 am.png" descr="Screen Shot 2017-02-04 at 9.37.25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6259" y="4748243"/>
            <a:ext cx="10252282" cy="19843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Hallucinogenic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Hallucinogenic</a:t>
            </a:r>
          </a:p>
        </p:txBody>
      </p:sp>
      <p:pic>
        <p:nvPicPr>
          <p:cNvPr id="200" name="Screen Shot 2017-02-04 at 9.38.43 am.png" descr="Screen Shot 2017-02-04 at 9.38.4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3186" y="4462064"/>
            <a:ext cx="10418428" cy="25566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Defini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Definition</a:t>
            </a:r>
          </a:p>
        </p:txBody>
      </p:sp>
      <p:sp>
        <p:nvSpPr>
          <p:cNvPr id="126" name="a science that deals with the adverse effects of chemicals on living organisms and assesses the probability of their occurrenc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</a:lstStyle>
          <a:p>
            <a:pPr/>
            <a:r>
              <a:t>a science that deals with the adverse effects of chemicals on living organisms and assesses the probability of their occurrence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Other toxidromes"/>
          <p:cNvSpPr txBox="1"/>
          <p:nvPr>
            <p:ph type="title"/>
          </p:nvPr>
        </p:nvSpPr>
        <p:spPr>
          <a:xfrm>
            <a:off x="952500" y="186265"/>
            <a:ext cx="11099800" cy="711997"/>
          </a:xfrm>
          <a:prstGeom prst="rect">
            <a:avLst/>
          </a:prstGeom>
        </p:spPr>
        <p:txBody>
          <a:bodyPr/>
          <a:lstStyle>
            <a:lvl1pPr defTabSz="297940">
              <a:defRPr sz="4000"/>
            </a:lvl1pPr>
          </a:lstStyle>
          <a:p>
            <a:pPr/>
            <a:r>
              <a:t>Other toxidromes</a:t>
            </a:r>
          </a:p>
        </p:txBody>
      </p:sp>
      <p:graphicFrame>
        <p:nvGraphicFramePr>
          <p:cNvPr id="203" name="Table"/>
          <p:cNvGraphicFramePr/>
          <p:nvPr/>
        </p:nvGraphicFramePr>
        <p:xfrm>
          <a:off x="1399148" y="1047269"/>
          <a:ext cx="10206502" cy="8470733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5103250"/>
                <a:gridCol w="5103250"/>
              </a:tblGrid>
              <a:tr h="491253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Toxidrome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T w="12700">
                      <a:solidFill>
                        <a:srgbClr val="FFFFFF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Examination finding 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</a:tcPr>
                </a:tc>
              </a:tr>
              <a:tr h="949073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Hypoglycemic(i.e.insulin)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altered mental status, diaphoresis, tachycardia, HT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FFFFFF"/>
                      </a:solidFill>
                      <a:miter lim="400000"/>
                    </a:lnR>
                  </a:tcPr>
                </a:tc>
              </a:tr>
              <a:tr h="1836746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Serotonin (i.e.SSRIs)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800"/>
                      </a:pPr>
                      <a:r>
                        <a:t>altered mental status, hyperreflexia, hypertonia(LL&gt;UL), </a:t>
                      </a:r>
                      <a:r>
                        <a:rPr>
                          <a:solidFill>
                            <a:srgbClr val="FF2600"/>
                          </a:solidFill>
                        </a:rPr>
                        <a:t>clonus</a:t>
                      </a:r>
                      <a:r>
                        <a:t>, tachycardia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FFFFFF"/>
                      </a:solidFill>
                      <a:miter lim="400000"/>
                    </a:lnR>
                  </a:tcPr>
                </a:tc>
              </a:tr>
              <a:tr h="1334945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Neuromuscular Malignant(i.e.antipsychotics)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800"/>
                      </a:pPr>
                      <a:r>
                        <a:t>sever muscle rigidity, </a:t>
                      </a:r>
                      <a:r>
                        <a:rPr>
                          <a:solidFill>
                            <a:srgbClr val="FF2600"/>
                          </a:solidFill>
                        </a:rPr>
                        <a:t>hyperpyrexia</a:t>
                      </a:r>
                      <a:r>
                        <a:t>, altered mental status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FFFFFF"/>
                      </a:solidFill>
                      <a:miter lim="400000"/>
                    </a:lnR>
                  </a:tcPr>
                </a:tc>
              </a:tr>
              <a:tr h="1013667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Extrapyramidal (i.e.haloperidol)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Dystonia, torticollis, muscle rigidity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FFFFFF"/>
                      </a:solidFill>
                      <a:miter lim="400000"/>
                    </a:lnR>
                  </a:tcPr>
                </a:tc>
              </a:tr>
              <a:tr h="1003547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Ethanol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CNS depression, ataxia, dysartheria, smell of ethanol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FFFFFF"/>
                      </a:solidFill>
                      <a:miter lim="400000"/>
                    </a:lnR>
                  </a:tcPr>
                </a:tc>
              </a:tr>
              <a:tr h="184150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Salicylate(i.e. Aspirin)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B w="127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AMS, Resp Alkalosis, Metabolic Acidosis, Tinnitus, Tachypnoea, Tachycardia, diaphoresis, nausea vomiting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FFFFFF"/>
                      </a:solidFill>
                      <a:miter lim="400000"/>
                    </a:lnR>
                    <a:lnB w="12700">
                      <a:solidFill>
                        <a:srgbClr val="FFFFFF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Diagnostic tes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Diagnostic tests</a:t>
            </a:r>
          </a:p>
        </p:txBody>
      </p:sp>
      <p:sp>
        <p:nvSpPr>
          <p:cNvPr id="206" name="Bedside 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i="1">
                <a:latin typeface="+mj-lt"/>
                <a:ea typeface="+mj-ea"/>
                <a:cs typeface="+mj-cs"/>
                <a:sym typeface="Helvetica"/>
              </a:defRPr>
            </a:pPr>
            <a:r>
              <a:t>Bedside</a:t>
            </a:r>
            <a:r>
              <a:rPr b="0" i="0">
                <a:latin typeface="Helvetica Light"/>
                <a:ea typeface="Helvetica Light"/>
                <a:cs typeface="Helvetica Light"/>
                <a:sym typeface="Helvetica Light"/>
              </a:rPr>
              <a:t> : </a:t>
            </a:r>
            <a:endParaRPr b="0" i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1" marL="0" indent="228600">
              <a:buSzTx/>
              <a:buNone/>
            </a:pPr>
            <a:r>
              <a:t>Blood Glucose level : hypoglycaemia</a:t>
            </a:r>
          </a:p>
          <a:p>
            <a:pPr lvl="1" marL="0" indent="228600">
              <a:buSzTx/>
              <a:buNone/>
            </a:pPr>
            <a:r>
              <a:t>ECG: Arrhythmias</a:t>
            </a:r>
          </a:p>
          <a:p>
            <a:pPr lvl="1" marL="0" indent="228600">
              <a:buSzTx/>
              <a:buNone/>
            </a:pPr>
            <a:r>
              <a:t>VBG: i.e. metabolic acidosis  —&gt; paracetamol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Diagnostic tes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Diagnostic tests</a:t>
            </a:r>
          </a:p>
        </p:txBody>
      </p:sp>
      <p:sp>
        <p:nvSpPr>
          <p:cNvPr id="209" name="Laboratory:…"/>
          <p:cNvSpPr txBox="1"/>
          <p:nvPr>
            <p:ph type="body" sz="half" idx="1"/>
          </p:nvPr>
        </p:nvSpPr>
        <p:spPr>
          <a:xfrm>
            <a:off x="952500" y="2590799"/>
            <a:ext cx="11099800" cy="2762186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  <a:lvl2pPr marL="0" indent="228600">
              <a:buSzTx/>
              <a:buNone/>
            </a:lvl2pPr>
          </a:lstStyle>
          <a:p>
            <a:pPr/>
            <a:r>
              <a:t>Laboratory:</a:t>
            </a:r>
          </a:p>
          <a:p>
            <a:pPr lvl="1"/>
            <a:r>
              <a:t>blood / urine drug level </a:t>
            </a:r>
          </a:p>
        </p:txBody>
      </p:sp>
      <p:pic>
        <p:nvPicPr>
          <p:cNvPr id="210" name="Screen Shot 2017-02-04 at 10.32.26 am.png" descr="Screen Shot 2017-02-04 at 10.32.26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1098" y="5287498"/>
            <a:ext cx="7691567" cy="39965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Diagnostic tests"/>
          <p:cNvSpPr txBox="1"/>
          <p:nvPr>
            <p:ph type="title"/>
          </p:nvPr>
        </p:nvSpPr>
        <p:spPr>
          <a:xfrm>
            <a:off x="952500" y="406399"/>
            <a:ext cx="11099800" cy="1233292"/>
          </a:xfrm>
          <a:prstGeom prst="rect">
            <a:avLst/>
          </a:prstGeom>
        </p:spPr>
        <p:txBody>
          <a:bodyPr/>
          <a:lstStyle>
            <a:lvl1pPr defTabSz="543305">
              <a:defRPr sz="7400"/>
            </a:lvl1pPr>
          </a:lstStyle>
          <a:p>
            <a:pPr/>
            <a:r>
              <a:t>Diagnostic tests</a:t>
            </a:r>
          </a:p>
        </p:txBody>
      </p:sp>
      <p:sp>
        <p:nvSpPr>
          <p:cNvPr id="213" name="what are the limitation of Drug screening assays?"/>
          <p:cNvSpPr txBox="1"/>
          <p:nvPr>
            <p:ph type="body" sz="half" idx="1"/>
          </p:nvPr>
        </p:nvSpPr>
        <p:spPr>
          <a:xfrm>
            <a:off x="952500" y="2201333"/>
            <a:ext cx="11099800" cy="307909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what are the limitation of Drug screening assays?</a:t>
            </a:r>
          </a:p>
        </p:txBody>
      </p:sp>
      <p:pic>
        <p:nvPicPr>
          <p:cNvPr id="214" name="Screen Shot 2017-02-04 at 10.36.17 am.png" descr="Screen Shot 2017-02-04 at 10.36.17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9938" y="3163565"/>
            <a:ext cx="7324925" cy="62159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Diagnostic tes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Diagnostic tests</a:t>
            </a:r>
          </a:p>
        </p:txBody>
      </p:sp>
      <p:sp>
        <p:nvSpPr>
          <p:cNvPr id="217" name="Electrolyte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Electrolytes: </a:t>
            </a:r>
          </a:p>
          <a:p>
            <a:pPr lvl="1" marL="0" indent="228600">
              <a:buSzTx/>
              <a:buNone/>
            </a:pPr>
            <a:r>
              <a:t>K level : i.e. hyperkalemia in digoxin overdose</a:t>
            </a:r>
          </a:p>
          <a:p>
            <a:pPr marL="0" indent="0">
              <a:buSzTx/>
              <a:buNone/>
            </a:pPr>
            <a:r>
              <a:t>LFT:</a:t>
            </a:r>
          </a:p>
          <a:p>
            <a:pPr lvl="1" marL="0" indent="228600">
              <a:buSzTx/>
              <a:buNone/>
            </a:pPr>
            <a:r>
              <a:t>elevated liver enzymes in Paracetamol toxicity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Management:"/>
          <p:cNvSpPr txBox="1"/>
          <p:nvPr>
            <p:ph type="title"/>
          </p:nvPr>
        </p:nvSpPr>
        <p:spPr>
          <a:xfrm>
            <a:off x="952500" y="3816350"/>
            <a:ext cx="11099800" cy="2120900"/>
          </a:xfrm>
          <a:prstGeom prst="rect">
            <a:avLst/>
          </a:prstGeom>
        </p:spPr>
        <p:txBody>
          <a:bodyPr/>
          <a:lstStyle/>
          <a:p>
            <a:pPr/>
            <a:r>
              <a:t>Management: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suscitation"/>
          <p:cNvSpPr txBox="1"/>
          <p:nvPr>
            <p:ph type="title"/>
          </p:nvPr>
        </p:nvSpPr>
        <p:spPr>
          <a:xfrm>
            <a:off x="952500" y="412749"/>
            <a:ext cx="11099800" cy="1130766"/>
          </a:xfrm>
          <a:prstGeom prst="rect">
            <a:avLst/>
          </a:prstGeom>
        </p:spPr>
        <p:txBody>
          <a:bodyPr/>
          <a:lstStyle>
            <a:lvl1pPr defTabSz="490727">
              <a:defRPr sz="6700"/>
            </a:lvl1pPr>
          </a:lstStyle>
          <a:p>
            <a:pPr/>
            <a:r>
              <a:t>Resuscitation</a:t>
            </a:r>
          </a:p>
        </p:txBody>
      </p:sp>
      <p:sp>
        <p:nvSpPr>
          <p:cNvPr id="222" name="Airway:…"/>
          <p:cNvSpPr txBox="1"/>
          <p:nvPr>
            <p:ph type="body" idx="1"/>
          </p:nvPr>
        </p:nvSpPr>
        <p:spPr>
          <a:xfrm>
            <a:off x="952500" y="1860813"/>
            <a:ext cx="11099800" cy="7016486"/>
          </a:xfrm>
          <a:prstGeom prst="rect">
            <a:avLst/>
          </a:prstGeom>
        </p:spPr>
        <p:txBody>
          <a:bodyPr/>
          <a:lstStyle/>
          <a:p>
            <a:pPr marL="0" indent="0" defTabSz="344676">
              <a:spcBef>
                <a:spcPts val="2400"/>
              </a:spcBef>
              <a:buSzTx/>
              <a:buNone/>
              <a:defRPr sz="2200"/>
            </a:pPr>
            <a:r>
              <a:t>Airway: </a:t>
            </a:r>
          </a:p>
          <a:p>
            <a:pPr lvl="1" marL="0" indent="134873" defTabSz="344676">
              <a:spcBef>
                <a:spcPts val="2400"/>
              </a:spcBef>
              <a:buSzTx/>
              <a:buNone/>
              <a:defRPr sz="2200"/>
            </a:pPr>
            <a:r>
              <a:t>intubation: if compromised </a:t>
            </a:r>
          </a:p>
          <a:p>
            <a:pPr marL="0" indent="0" defTabSz="344676">
              <a:spcBef>
                <a:spcPts val="2400"/>
              </a:spcBef>
              <a:buSzTx/>
              <a:buNone/>
              <a:defRPr sz="2200"/>
            </a:pPr>
            <a:r>
              <a:t>Breathing: </a:t>
            </a:r>
          </a:p>
          <a:p>
            <a:pPr lvl="1" marL="0" indent="134873" defTabSz="344676">
              <a:spcBef>
                <a:spcPts val="2400"/>
              </a:spcBef>
              <a:buSzTx/>
              <a:buNone/>
              <a:defRPr sz="2200"/>
            </a:pPr>
            <a:r>
              <a:t>O2 administration, if hypoxic (i.e. O2sat &lt;94%)</a:t>
            </a:r>
          </a:p>
          <a:p>
            <a:pPr lvl="1" marL="0" indent="134873" defTabSz="344676">
              <a:spcBef>
                <a:spcPts val="2400"/>
              </a:spcBef>
              <a:buSzTx/>
              <a:buNone/>
              <a:defRPr sz="2200"/>
            </a:pPr>
            <a:r>
              <a:t>mechanical ventilation if intubated</a:t>
            </a:r>
          </a:p>
          <a:p>
            <a:pPr marL="0" indent="0" defTabSz="344676">
              <a:spcBef>
                <a:spcPts val="2400"/>
              </a:spcBef>
              <a:buSzTx/>
              <a:buNone/>
              <a:defRPr sz="2200"/>
            </a:pPr>
            <a:r>
              <a:t>Circulation :</a:t>
            </a:r>
          </a:p>
          <a:p>
            <a:pPr lvl="1" marL="0" indent="134873" defTabSz="344676">
              <a:spcBef>
                <a:spcPts val="2400"/>
              </a:spcBef>
              <a:buSzTx/>
              <a:buNone/>
              <a:defRPr sz="2200"/>
            </a:pPr>
            <a:r>
              <a:t>hypotension </a:t>
            </a:r>
          </a:p>
          <a:p>
            <a:pPr lvl="2" marL="0" indent="269747" defTabSz="344676">
              <a:spcBef>
                <a:spcPts val="2400"/>
              </a:spcBef>
              <a:buSzTx/>
              <a:buNone/>
              <a:defRPr sz="2200"/>
            </a:pPr>
            <a:r>
              <a:t>IV fluid ( 10-20ml /Kg ) , avoid excess fluid administration </a:t>
            </a:r>
          </a:p>
          <a:p>
            <a:pPr lvl="2" marL="0" indent="269747" defTabSz="344676">
              <a:spcBef>
                <a:spcPts val="2400"/>
              </a:spcBef>
              <a:buSzTx/>
              <a:buNone/>
              <a:defRPr sz="2200"/>
            </a:pPr>
            <a:r>
              <a:t>specific antidote</a:t>
            </a:r>
          </a:p>
          <a:p>
            <a:pPr lvl="2" marL="0" indent="269747" defTabSz="344676">
              <a:spcBef>
                <a:spcPts val="2400"/>
              </a:spcBef>
              <a:buSzTx/>
              <a:buNone/>
              <a:defRPr sz="2200"/>
            </a:pPr>
            <a:r>
              <a:t>inotropic support ( i.e.Adrenaline infusion) </a:t>
            </a:r>
          </a:p>
          <a:p>
            <a:pPr lvl="2" marL="0" indent="269747" defTabSz="344676">
              <a:spcBef>
                <a:spcPts val="2400"/>
              </a:spcBef>
              <a:buSzTx/>
              <a:buNone/>
              <a:defRPr b="1" sz="2200">
                <a:solidFill>
                  <a:srgbClr val="3830EA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aim : systolic BP &gt; 90mmHg </a:t>
            </a:r>
            <a:r>
              <a:rPr i="1"/>
              <a:t>or</a:t>
            </a:r>
            <a:r>
              <a:t> MAP &gt;65 mmHg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Resuscitation"/>
          <p:cNvSpPr txBox="1"/>
          <p:nvPr>
            <p:ph type="title"/>
          </p:nvPr>
        </p:nvSpPr>
        <p:spPr>
          <a:xfrm>
            <a:off x="952500" y="406400"/>
            <a:ext cx="11099800" cy="1143000"/>
          </a:xfrm>
          <a:prstGeom prst="rect">
            <a:avLst/>
          </a:prstGeom>
        </p:spPr>
        <p:txBody>
          <a:bodyPr/>
          <a:lstStyle>
            <a:lvl1pPr algn="l" defTabSz="496569">
              <a:defRPr sz="6800"/>
            </a:lvl1pPr>
          </a:lstStyle>
          <a:p>
            <a:pPr/>
            <a:r>
              <a:t>Resuscitation</a:t>
            </a:r>
          </a:p>
        </p:txBody>
      </p:sp>
      <p:sp>
        <p:nvSpPr>
          <p:cNvPr id="225" name="Antidotes list"/>
          <p:cNvSpPr txBox="1"/>
          <p:nvPr>
            <p:ph type="body" sz="quarter" idx="1"/>
          </p:nvPr>
        </p:nvSpPr>
        <p:spPr>
          <a:xfrm>
            <a:off x="800100" y="3987270"/>
            <a:ext cx="11099800" cy="1779061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b="1" i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Antidotes list</a:t>
            </a:r>
          </a:p>
        </p:txBody>
      </p:sp>
      <p:pic>
        <p:nvPicPr>
          <p:cNvPr id="226" name="Screen Shot 2017-02-04 at 10.53.35 am.png" descr="Screen Shot 2017-02-04 at 10.53.35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97600" y="54662"/>
            <a:ext cx="4921906" cy="9644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Resusci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Resuscitation</a:t>
            </a:r>
          </a:p>
        </p:txBody>
      </p:sp>
      <p:sp>
        <p:nvSpPr>
          <p:cNvPr id="229" name="some specific presentation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some specific presentations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Hypoglycemi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Hypoglycemia</a:t>
            </a:r>
          </a:p>
        </p:txBody>
      </p:sp>
      <p:sp>
        <p:nvSpPr>
          <p:cNvPr id="232" name="BGL : &lt; 4mmo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BGL : &lt; 4mmol</a:t>
            </a:r>
          </a:p>
          <a:p>
            <a:pPr/>
            <a:r>
              <a:t>give IV dextrose (Glucose)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rminology"/>
          <p:cNvSpPr txBox="1"/>
          <p:nvPr>
            <p:ph type="title"/>
          </p:nvPr>
        </p:nvSpPr>
        <p:spPr>
          <a:xfrm>
            <a:off x="952500" y="4013200"/>
            <a:ext cx="11099800" cy="2120900"/>
          </a:xfrm>
          <a:prstGeom prst="rect">
            <a:avLst/>
          </a:prstGeom>
        </p:spPr>
        <p:txBody>
          <a:bodyPr/>
          <a:lstStyle/>
          <a:p>
            <a:pPr/>
            <a:r>
              <a:t>Terminology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ardiac Arrhythmia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Cardiac Arrhythmias</a:t>
            </a:r>
          </a:p>
        </p:txBody>
      </p:sp>
      <p:sp>
        <p:nvSpPr>
          <p:cNvPr id="235" name="Anti-arrythmic drugs are not first line treatment in toxin induced arrhythmia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Anti-arrythmic drugs are not first line treatment in toxin induced arrhythmias </a:t>
            </a:r>
          </a:p>
          <a:p>
            <a:pPr marL="0" indent="0">
              <a:buSzTx/>
              <a:buNone/>
            </a:pPr>
            <a:r>
              <a:t>treatment: </a:t>
            </a:r>
          </a:p>
          <a:p>
            <a:pPr lvl="1" marL="0" indent="228600">
              <a:buSzTx/>
              <a:buNone/>
            </a:pPr>
            <a:r>
              <a:t>O2 sat </a:t>
            </a:r>
          </a:p>
          <a:p>
            <a:pPr lvl="1" marL="0" indent="228600">
              <a:buSzTx/>
              <a:buNone/>
            </a:pPr>
            <a:r>
              <a:t>antidote (i.e. digoxin Fab in digoxin overdose)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eizu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Seizure </a:t>
            </a:r>
          </a:p>
        </p:txBody>
      </p:sp>
      <p:sp>
        <p:nvSpPr>
          <p:cNvPr id="238" name="treatment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treatment </a:t>
            </a:r>
          </a:p>
          <a:p>
            <a:pPr lvl="1" marL="0" indent="228600">
              <a:buSzTx/>
              <a:buNone/>
            </a:pPr>
            <a:r>
              <a:t>1st : IV benzodiazepine ( except in Isoniazed toxicity —&gt; Pyridoxine)</a:t>
            </a:r>
          </a:p>
          <a:p>
            <a:pPr lvl="1" marL="0" indent="228600">
              <a:buSzTx/>
              <a:buNone/>
            </a:pPr>
            <a:r>
              <a:t>2nd: Barbiturates</a:t>
            </a:r>
          </a:p>
          <a:p>
            <a:pPr marL="0" indent="0">
              <a:buSzTx/>
              <a:buNone/>
            </a:pPr>
            <a:r>
              <a:t>treat hypoglycaemia and hyponatremia </a:t>
            </a:r>
          </a:p>
          <a:p>
            <a:pPr marL="0" indent="0">
              <a:buSzTx/>
              <a:buNone/>
              <a:defRPr i="1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No rule for Phenytoin in toxin induced seizure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Agi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Agitation</a:t>
            </a:r>
          </a:p>
        </p:txBody>
      </p:sp>
      <p:sp>
        <p:nvSpPr>
          <p:cNvPr id="241" name="1st line treatment : benzodiazepi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1st line treatment : benzodiazepine</a:t>
            </a:r>
          </a:p>
          <a:p>
            <a:pPr marL="0" indent="0">
              <a:buSzTx/>
              <a:buNone/>
            </a:pPr>
            <a:r>
              <a:t>2nd line treatment : antipsychotic agents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Hyperthermia and hypothermia"/>
          <p:cNvSpPr txBox="1"/>
          <p:nvPr>
            <p:ph type="title"/>
          </p:nvPr>
        </p:nvSpPr>
        <p:spPr>
          <a:xfrm>
            <a:off x="952500" y="406400"/>
            <a:ext cx="11099800" cy="1327481"/>
          </a:xfrm>
          <a:prstGeom prst="rect">
            <a:avLst/>
          </a:prstGeom>
        </p:spPr>
        <p:txBody>
          <a:bodyPr/>
          <a:lstStyle>
            <a:lvl1pPr defTabSz="449833">
              <a:defRPr sz="6100"/>
            </a:lvl1pPr>
          </a:lstStyle>
          <a:p>
            <a:pPr/>
            <a:r>
              <a:t>Hyperthermia and hypothermia</a:t>
            </a:r>
          </a:p>
        </p:txBody>
      </p:sp>
      <p:sp>
        <p:nvSpPr>
          <p:cNvPr id="244" name="core temperature &gt; 39* —&gt; aggressive cool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core temperature &gt; 39* —&gt; aggressive cooling</a:t>
            </a:r>
          </a:p>
          <a:p>
            <a:pPr marL="0" indent="0">
              <a:buSzTx/>
              <a:buNone/>
            </a:pPr>
            <a:r>
              <a:t>core temperature &lt;32* —&gt; aggressive rewarming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Screen Shot 2017-02-04 at 11.26.06 am.png" descr="Screen Shot 2017-02-04 at 11.26.06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23547" y="2482850"/>
            <a:ext cx="6357706" cy="4787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Decontamin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Decontamination</a:t>
            </a:r>
          </a:p>
        </p:txBody>
      </p:sp>
      <p:sp>
        <p:nvSpPr>
          <p:cNvPr id="249" name="two way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two ways </a:t>
            </a:r>
          </a:p>
          <a:p>
            <a:pPr lvl="1" marL="0" indent="228600">
              <a:buSzTx/>
              <a:buNone/>
            </a:pPr>
            <a:r>
              <a:t>GIT Decontamination </a:t>
            </a:r>
          </a:p>
          <a:p>
            <a:pPr lvl="1" marL="0" indent="228600">
              <a:buSzTx/>
              <a:buNone/>
            </a:pPr>
            <a:r>
              <a:t>Enhanced Elimination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IT decontamin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GIT decontamination</a:t>
            </a:r>
          </a:p>
        </p:txBody>
      </p:sp>
      <p:sp>
        <p:nvSpPr>
          <p:cNvPr id="252" name="Activated Charcoa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Activated Charcoal</a:t>
            </a:r>
          </a:p>
          <a:p>
            <a:pPr marL="0" indent="0">
              <a:buSzTx/>
              <a:buNone/>
            </a:pPr>
            <a:r>
              <a:t>whole bowel irrigation (WBI)</a:t>
            </a:r>
          </a:p>
          <a:p>
            <a:pPr marL="0" indent="0">
              <a:buSzTx/>
              <a:buNone/>
            </a:pPr>
            <a:r>
              <a:t>Gastric lavage</a:t>
            </a:r>
          </a:p>
          <a:p>
            <a:pPr marL="0" indent="0">
              <a:buSzTx/>
              <a:buNone/>
            </a:pPr>
            <a:r>
              <a:t>Induced emesis ( Syrup or Ipecac)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Activated Charcoal (single dose)"/>
          <p:cNvSpPr txBox="1"/>
          <p:nvPr>
            <p:ph type="title"/>
          </p:nvPr>
        </p:nvSpPr>
        <p:spPr>
          <a:xfrm>
            <a:off x="952500" y="406400"/>
            <a:ext cx="7149704" cy="1749227"/>
          </a:xfrm>
          <a:prstGeom prst="rect">
            <a:avLst/>
          </a:prstGeom>
        </p:spPr>
        <p:txBody>
          <a:bodyPr/>
          <a:lstStyle>
            <a:lvl1pPr defTabSz="391413">
              <a:defRPr sz="5300"/>
            </a:lvl1pPr>
          </a:lstStyle>
          <a:p>
            <a:pPr/>
            <a:r>
              <a:t>Activated Charcoal (single dose) </a:t>
            </a:r>
          </a:p>
        </p:txBody>
      </p:sp>
      <p:pic>
        <p:nvPicPr>
          <p:cNvPr id="255" name="Screen Shot 2017-02-04 at 11.34.24 am.png" descr="Screen Shot 2017-02-04 at 11.34.2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6669" y="2942644"/>
            <a:ext cx="10271463" cy="62969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Screen Shot 2017-02-04 at 11.38.06 am.png" descr="Screen Shot 2017-02-04 at 11.38.06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77150" y="46069"/>
            <a:ext cx="2833170" cy="28542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Activated Charcoal (single dose)"/>
          <p:cNvSpPr txBox="1"/>
          <p:nvPr>
            <p:ph type="title"/>
          </p:nvPr>
        </p:nvSpPr>
        <p:spPr>
          <a:xfrm>
            <a:off x="952500" y="406399"/>
            <a:ext cx="11099800" cy="1586775"/>
          </a:xfrm>
          <a:prstGeom prst="rect">
            <a:avLst/>
          </a:prstGeom>
        </p:spPr>
        <p:txBody>
          <a:bodyPr/>
          <a:lstStyle>
            <a:lvl1pPr defTabSz="426466">
              <a:defRPr sz="5800"/>
            </a:lvl1pPr>
          </a:lstStyle>
          <a:p>
            <a:pPr/>
            <a:r>
              <a:t>Activated Charcoal (single dose) </a:t>
            </a:r>
          </a:p>
        </p:txBody>
      </p:sp>
      <p:pic>
        <p:nvPicPr>
          <p:cNvPr id="259" name="Screen Shot 2017-02-04 at 11.36.33 am.png" descr="Screen Shot 2017-02-04 at 11.36.3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6537" y="3999043"/>
            <a:ext cx="11391726" cy="34827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whole bowel irrig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whole bowel irrigation</a:t>
            </a:r>
          </a:p>
        </p:txBody>
      </p:sp>
      <p:pic>
        <p:nvPicPr>
          <p:cNvPr id="262" name="Screen Shot 2017-02-04 at 11.39.07 am.png" descr="Screen Shot 2017-02-04 at 11.39.07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0772" y="2832298"/>
            <a:ext cx="9823255" cy="58162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oxica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Toxicants</a:t>
            </a:r>
          </a:p>
        </p:txBody>
      </p:sp>
      <p:sp>
        <p:nvSpPr>
          <p:cNvPr id="131" name="substance that produce adverse biological effects of any natur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r>
              <a:t>substance that produce adverse biological effects of any nature </a:t>
            </a:r>
          </a:p>
          <a:p>
            <a:pPr marL="0" indent="0" algn="ctr">
              <a:buSzTx/>
              <a:buNone/>
            </a:pPr>
            <a:r>
              <a:t>it may be </a:t>
            </a:r>
            <a:r>
              <a:rPr b="1" i="1">
                <a:solidFill>
                  <a:srgbClr val="FF2504"/>
                </a:solidFill>
                <a:latin typeface="+mj-lt"/>
                <a:ea typeface="+mj-ea"/>
                <a:cs typeface="+mj-cs"/>
                <a:sym typeface="Helvetica"/>
              </a:rPr>
              <a:t>chemical or physical</a:t>
            </a:r>
            <a:r>
              <a:rPr>
                <a:solidFill>
                  <a:srgbClr val="FF2504"/>
                </a:solidFill>
              </a:rPr>
              <a:t> </a:t>
            </a:r>
            <a:endParaRPr>
              <a:solidFill>
                <a:srgbClr val="FF2504"/>
              </a:solidFill>
            </a:endParaRPr>
          </a:p>
          <a:p>
            <a:pPr marL="0" indent="0" algn="ctr">
              <a:buSzTx/>
              <a:buNone/>
            </a:pPr>
            <a:r>
              <a:t>effects may be </a:t>
            </a:r>
            <a:r>
              <a:rPr b="1" i="1">
                <a:latin typeface="+mj-lt"/>
                <a:ea typeface="+mj-ea"/>
                <a:cs typeface="+mj-cs"/>
                <a:sym typeface="Helvetica"/>
              </a:rPr>
              <a:t>a</a:t>
            </a:r>
            <a:r>
              <a:rPr b="1" i="1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rPr>
              <a:t>cute or chronic</a:t>
            </a:r>
            <a: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astric Lavage"/>
          <p:cNvSpPr txBox="1"/>
          <p:nvPr>
            <p:ph type="title"/>
          </p:nvPr>
        </p:nvSpPr>
        <p:spPr>
          <a:xfrm>
            <a:off x="952499" y="406400"/>
            <a:ext cx="7009278" cy="2120900"/>
          </a:xfrm>
          <a:prstGeom prst="rect">
            <a:avLst/>
          </a:prstGeom>
        </p:spPr>
        <p:txBody>
          <a:bodyPr/>
          <a:lstStyle>
            <a:lvl1pPr defTabSz="578358">
              <a:defRPr sz="7900"/>
            </a:lvl1pPr>
          </a:lstStyle>
          <a:p>
            <a:pPr/>
            <a:r>
              <a:t>Gastric Lavage</a:t>
            </a:r>
          </a:p>
        </p:txBody>
      </p:sp>
      <p:pic>
        <p:nvPicPr>
          <p:cNvPr id="265" name="Screen Shot 2017-02-04 at 11.41.18 am.png" descr="Screen Shot 2017-02-04 at 11.41.18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48197" y="191524"/>
            <a:ext cx="2111575" cy="28528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Screen Shot 2017-02-07 at 7.26.02 am.png" descr="Screen Shot 2017-02-07 at 7.26.02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3229" y="3221234"/>
            <a:ext cx="10358341" cy="56140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Induced emesis (Syrup or Ipecac)"/>
          <p:cNvSpPr txBox="1"/>
          <p:nvPr>
            <p:ph type="title"/>
          </p:nvPr>
        </p:nvSpPr>
        <p:spPr>
          <a:xfrm>
            <a:off x="952500" y="406400"/>
            <a:ext cx="11099800" cy="1379803"/>
          </a:xfrm>
          <a:prstGeom prst="rect">
            <a:avLst/>
          </a:prstGeom>
        </p:spPr>
        <p:txBody>
          <a:bodyPr/>
          <a:lstStyle>
            <a:lvl1pPr defTabSz="408940">
              <a:defRPr sz="5600"/>
            </a:lvl1pPr>
          </a:lstStyle>
          <a:p>
            <a:pPr/>
            <a:r>
              <a:t>Induced emesis (Syrup or Ipecac)</a:t>
            </a:r>
          </a:p>
        </p:txBody>
      </p:sp>
      <p:pic>
        <p:nvPicPr>
          <p:cNvPr id="269" name="Screen Shot 2017-02-04 at 11.42.19 am.png" descr="Screen Shot 2017-02-04 at 11.42.19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6900" y="3170567"/>
            <a:ext cx="11551000" cy="51396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Enhanced Elimin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Enhanced Elimination </a:t>
            </a:r>
          </a:p>
        </p:txBody>
      </p:sp>
      <p:sp>
        <p:nvSpPr>
          <p:cNvPr id="272" name="Multiple dose activated charcoa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Multiple dose activated charcoal </a:t>
            </a:r>
          </a:p>
          <a:p>
            <a:pPr marL="0" indent="0">
              <a:buSzTx/>
              <a:buNone/>
            </a:pPr>
            <a:r>
              <a:t>urine alkalisation</a:t>
            </a:r>
          </a:p>
          <a:p>
            <a:pPr marL="0" indent="0">
              <a:buSzTx/>
              <a:buNone/>
            </a:pPr>
            <a:r>
              <a:t>extracorporeal technique of elimination</a:t>
            </a:r>
          </a:p>
          <a:p>
            <a:pPr lvl="1" marL="0" indent="228600">
              <a:buSzTx/>
              <a:buNone/>
            </a:pPr>
            <a:r>
              <a:t>harm-dialysis and haemofiltration</a:t>
            </a:r>
          </a:p>
          <a:p>
            <a:pPr lvl="1" marL="0" indent="228600">
              <a:buSzTx/>
              <a:buNone/>
            </a:pPr>
            <a:r>
              <a:t>charcoal haemoperfusion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Multiple doses of AC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Multiple doses of AC</a:t>
            </a:r>
          </a:p>
        </p:txBody>
      </p:sp>
      <p:pic>
        <p:nvPicPr>
          <p:cNvPr id="275" name="Screen Shot 2017-02-04 at 11.45.11 am.png" descr="Screen Shot 2017-02-04 at 11.45.11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2635" y="2709530"/>
            <a:ext cx="10259531" cy="60617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Urinary Alkalinis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Urinary Alkalinisation</a:t>
            </a:r>
          </a:p>
        </p:txBody>
      </p:sp>
      <p:pic>
        <p:nvPicPr>
          <p:cNvPr id="278" name="Screen Shot 2017-02-04 at 11.46.23 am.png" descr="Screen Shot 2017-02-04 at 11.46.2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3269" y="2863287"/>
            <a:ext cx="10398261" cy="57542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Extracorporeal technique of elimin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  <a:defRPr sz="3800"/>
            </a:lvl1pPr>
          </a:lstStyle>
          <a:p>
            <a:pPr/>
            <a:r>
              <a:t>Extracorporeal technique of elimination</a:t>
            </a:r>
          </a:p>
        </p:txBody>
      </p:sp>
      <p:pic>
        <p:nvPicPr>
          <p:cNvPr id="281" name="Screen Shot 2017-02-04 at 11.49.46 am.png" descr="Screen Shot 2017-02-04 at 11.49.46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7515" y="3361001"/>
            <a:ext cx="11369771" cy="47460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Disposi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Disposition</a:t>
            </a:r>
          </a:p>
        </p:txBody>
      </p:sp>
      <p:sp>
        <p:nvSpPr>
          <p:cNvPr id="284" name="if asymptomatic for 6 hours in ED —&gt; discharg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r>
              <a:t>if asymptomatic for 6 hours in ED —&gt; discharge </a:t>
            </a:r>
          </a:p>
          <a:p>
            <a:pPr marL="0" indent="0" algn="ctr">
              <a:buSzTx/>
              <a:buNone/>
            </a:pPr>
            <a:r>
              <a:t>otherwise admission to hospital is required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Screen Shot 2017-02-04 at 11.54.12 am.png" descr="Screen Shot 2017-02-04 at 11.54.12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7968" y="1272760"/>
            <a:ext cx="11308864" cy="72080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hank Yo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 You </a:t>
            </a:r>
          </a:p>
        </p:txBody>
      </p:sp>
      <p:sp>
        <p:nvSpPr>
          <p:cNvPr id="289" name="All the best !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All the best !</a:t>
            </a:r>
          </a:p>
        </p:txBody>
      </p:sp>
      <p:pic>
        <p:nvPicPr>
          <p:cNvPr id="290" name="Screen Shot 2017-02-04 at 11.56.13 am.png" descr="Screen Shot 2017-02-04 at 11.56.1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92509" y="2466147"/>
            <a:ext cx="5985582" cy="48213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oxi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Toxins</a:t>
            </a:r>
          </a:p>
        </p:txBody>
      </p:sp>
      <p:sp>
        <p:nvSpPr>
          <p:cNvPr id="134" name="specific portions produced by living organisms (i.e. mushroom toxin or tetanus toxin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r>
              <a:t>specific portions produced by living organisms (i.e. mushroom toxin or tetanus toxin)</a:t>
            </a:r>
          </a:p>
          <a:p>
            <a:pPr marL="0" indent="0" algn="ctr">
              <a:buSzTx/>
              <a:buNone/>
            </a:pPr>
            <a:r>
              <a:t>most exhibit </a:t>
            </a:r>
            <a:r>
              <a:rPr b="1" i="1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rPr>
              <a:t>immediate effects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ois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Poisons</a:t>
            </a:r>
          </a:p>
        </p:txBody>
      </p:sp>
      <p:sp>
        <p:nvSpPr>
          <p:cNvPr id="137" name="Toxicants that cause immediate death or illness when experienced in very small amount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r>
              <a:t>Toxicants that cause </a:t>
            </a:r>
            <a:r>
              <a:rPr b="1" i="1">
                <a:latin typeface="+mj-lt"/>
                <a:ea typeface="+mj-ea"/>
                <a:cs typeface="+mj-cs"/>
                <a:sym typeface="Helvetica"/>
              </a:rPr>
              <a:t>immediate death or illness</a:t>
            </a:r>
            <a:r>
              <a:t> when experienced in very </a:t>
            </a:r>
            <a:r>
              <a:rPr b="1" i="1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rPr>
              <a:t>small amounts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oxic Ag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Toxic Agents </a:t>
            </a:r>
          </a:p>
        </p:txBody>
      </p:sp>
      <p:sp>
        <p:nvSpPr>
          <p:cNvPr id="140" name="anything that can produce an adverse biological effec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anything that can produce an adverse biological effect</a:t>
            </a:r>
          </a:p>
          <a:p>
            <a:pPr marL="0" indent="0">
              <a:buSzTx/>
              <a:buNone/>
              <a:defRPr b="1" i="1" u="sng">
                <a:latin typeface="+mj-lt"/>
                <a:ea typeface="+mj-ea"/>
                <a:cs typeface="+mj-cs"/>
                <a:sym typeface="Helvetica"/>
              </a:defRPr>
            </a:pPr>
            <a:r>
              <a:t>may be</a:t>
            </a:r>
            <a:r>
              <a:rPr b="0" i="0" u="none">
                <a:latin typeface="Helvetica Light"/>
                <a:ea typeface="Helvetica Light"/>
                <a:cs typeface="Helvetica Light"/>
                <a:sym typeface="Helvetica Light"/>
              </a:rPr>
              <a:t>:  </a:t>
            </a:r>
            <a:endParaRPr b="0" i="0" u="none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1" marL="0" indent="228600">
              <a:buSzTx/>
              <a:buNone/>
            </a:pPr>
            <a:r>
              <a:t>chemical ( i.e. Cyanide)</a:t>
            </a:r>
          </a:p>
          <a:p>
            <a:pPr lvl="1" marL="0" indent="228600">
              <a:buSzTx/>
              <a:buNone/>
            </a:pPr>
            <a:r>
              <a:t>Physical (i.e. radiation)</a:t>
            </a:r>
          </a:p>
          <a:p>
            <a:pPr lvl="1" marL="0" indent="228600">
              <a:buSzTx/>
              <a:buNone/>
            </a:pPr>
            <a:r>
              <a:t>Biological (i.e. snake venom)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oxic sub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Toxic substance</a:t>
            </a:r>
          </a:p>
        </p:txBody>
      </p:sp>
      <p:sp>
        <p:nvSpPr>
          <p:cNvPr id="143" name="a material which has toxic properti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</a:lstStyle>
          <a:p>
            <a:pPr/>
            <a:r>
              <a:t>a material which has toxic properties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FFFF"/>
      </a:dk1>
      <a:lt1>
        <a:srgbClr val="FF0000"/>
      </a:lt1>
      <a:dk2>
        <a:srgbClr val="A7A7A7"/>
      </a:dk2>
      <a:lt2>
        <a:srgbClr val="535353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