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73" r:id="rId4"/>
    <p:sldId id="258" r:id="rId5"/>
    <p:sldId id="259" r:id="rId6"/>
    <p:sldId id="272" r:id="rId7"/>
    <p:sldId id="260" r:id="rId8"/>
    <p:sldId id="271" r:id="rId9"/>
    <p:sldId id="274" r:id="rId10"/>
    <p:sldId id="262" r:id="rId11"/>
    <p:sldId id="276" r:id="rId12"/>
    <p:sldId id="263" r:id="rId13"/>
    <p:sldId id="264" r:id="rId14"/>
    <p:sldId id="265" r:id="rId15"/>
    <p:sldId id="266" r:id="rId16"/>
    <p:sldId id="267" r:id="rId17"/>
    <p:sldId id="278" r:id="rId18"/>
    <p:sldId id="281" r:id="rId19"/>
    <p:sldId id="280" r:id="rId20"/>
    <p:sldId id="282" r:id="rId21"/>
    <p:sldId id="284" r:id="rId22"/>
    <p:sldId id="285" r:id="rId23"/>
    <p:sldId id="286" r:id="rId24"/>
    <p:sldId id="287" r:id="rId25"/>
    <p:sldId id="288" r:id="rId26"/>
    <p:sldId id="289" r:id="rId27"/>
    <p:sldId id="29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08"/>
    <p:restoredTop sz="92954"/>
  </p:normalViewPr>
  <p:slideViewPr>
    <p:cSldViewPr snapToGrid="0" snapToObjects="1">
      <p:cViewPr varScale="1">
        <p:scale>
          <a:sx n="119" d="100"/>
          <a:sy n="119" d="100"/>
        </p:scale>
        <p:origin x="3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F150B-D0F5-B64F-85D9-877E17B5899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6376D-4248-5149-803F-887529360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2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Pre and post intubation management NAHCO3 and RR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C229E-7702-4D5B-A7F8-041793840320}" type="slidenum">
              <a:rPr lang="ar-SA" smtClean="0"/>
              <a:pPr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7593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Pulmonary and cerebral edema 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C229E-7702-4D5B-A7F8-041793840320}" type="slidenum">
              <a:rPr lang="ar-SA" smtClean="0"/>
              <a:pPr/>
              <a:t>20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925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1.5 to 2 of maintenance </a:t>
            </a:r>
          </a:p>
          <a:p>
            <a:pPr algn="l" rtl="0"/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C229E-7702-4D5B-A7F8-041793840320}" type="slidenum">
              <a:rPr lang="ar-SA" smtClean="0"/>
              <a:pPr/>
              <a:t>21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4432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Also dehydration which increase aspirin</a:t>
            </a:r>
            <a:r>
              <a:rPr lang="en-US" baseline="0" dirty="0"/>
              <a:t> toxicity 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C229E-7702-4D5B-A7F8-041793840320}" type="slidenum">
              <a:rPr lang="ar-SA" smtClean="0"/>
              <a:pPr/>
              <a:t>22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6984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1B748-E20E-2747-A22B-4DE823FA57E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F600-7628-F448-8BDC-0E5C4E7F6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3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1B748-E20E-2747-A22B-4DE823FA57E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F600-7628-F448-8BDC-0E5C4E7F6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6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1B748-E20E-2747-A22B-4DE823FA57E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F600-7628-F448-8BDC-0E5C4E7F6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08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1B748-E20E-2747-A22B-4DE823FA57E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F600-7628-F448-8BDC-0E5C4E7F6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4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1B748-E20E-2747-A22B-4DE823FA57E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F600-7628-F448-8BDC-0E5C4E7F6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0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1B748-E20E-2747-A22B-4DE823FA57E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F600-7628-F448-8BDC-0E5C4E7F6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05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1B748-E20E-2747-A22B-4DE823FA57E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F600-7628-F448-8BDC-0E5C4E7F6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1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1B748-E20E-2747-A22B-4DE823FA57E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F600-7628-F448-8BDC-0E5C4E7F6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44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1B748-E20E-2747-A22B-4DE823FA57E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F600-7628-F448-8BDC-0E5C4E7F6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83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1B748-E20E-2747-A22B-4DE823FA57E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F600-7628-F448-8BDC-0E5C4E7F6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6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1B748-E20E-2747-A22B-4DE823FA57E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F600-7628-F448-8BDC-0E5C4E7F6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4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1B748-E20E-2747-A22B-4DE823FA57E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FF600-7628-F448-8BDC-0E5C4E7F6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8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Aspirin toxicity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Mohammed Arafat</a:t>
            </a:r>
          </a:p>
          <a:p>
            <a:r>
              <a:rPr lang="en-US" dirty="0"/>
              <a:t>Emergency medicine consultant</a:t>
            </a:r>
          </a:p>
        </p:txBody>
      </p:sp>
    </p:spTree>
    <p:extLst>
      <p:ext uri="{BB962C8B-B14F-4D97-AF65-F5344CB8AC3E}">
        <p14:creationId xmlns:p14="http://schemas.microsoft.com/office/powerpoint/2010/main" val="514099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17381"/>
            <a:ext cx="8229600" cy="1143000"/>
          </a:xfrm>
        </p:spPr>
        <p:txBody>
          <a:bodyPr/>
          <a:lstStyle/>
          <a:p>
            <a:r>
              <a:rPr lang="en-US" dirty="0"/>
              <a:t>Clinical </a:t>
            </a:r>
            <a:r>
              <a:rPr lang="en-US" dirty="0" err="1"/>
              <a:t>feautures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11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i="1" dirty="0">
                <a:solidFill>
                  <a:schemeClr val="accent1">
                    <a:lumMod val="75000"/>
                  </a:schemeClr>
                </a:solidFill>
              </a:rPr>
              <a:t>Clinical Features</a:t>
            </a:r>
            <a:endParaRPr lang="ar-SA" sz="6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DR_TARIQ\Desktop\symptoms 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844824"/>
            <a:ext cx="3810000" cy="5013176"/>
          </a:xfrm>
          <a:prstGeom prst="rect">
            <a:avLst/>
          </a:prstGeom>
          <a:noFill/>
        </p:spPr>
      </p:pic>
      <p:pic>
        <p:nvPicPr>
          <p:cNvPr id="3" name="Picture 2" descr="C:\Users\DR_TARIQ\Desktop\aspirin symptoms 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628800"/>
            <a:ext cx="5004048" cy="522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57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s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81" t="4845" r="9692" b="29977"/>
          <a:stretch/>
        </p:blipFill>
        <p:spPr>
          <a:xfrm>
            <a:off x="0" y="274638"/>
            <a:ext cx="9020554" cy="6583361"/>
          </a:xfrm>
        </p:spPr>
      </p:pic>
    </p:spTree>
    <p:extLst>
      <p:ext uri="{BB962C8B-B14F-4D97-AF65-F5344CB8AC3E}">
        <p14:creationId xmlns:p14="http://schemas.microsoft.com/office/powerpoint/2010/main" val="5075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1808"/>
            <a:ext cx="8229600" cy="1143000"/>
          </a:xfrm>
        </p:spPr>
        <p:txBody>
          <a:bodyPr/>
          <a:lstStyle/>
          <a:p>
            <a:r>
              <a:rPr lang="en-US" dirty="0"/>
              <a:t>Differential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3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Sepsis</a:t>
            </a:r>
          </a:p>
          <a:p>
            <a:r>
              <a:rPr lang="en-US" dirty="0"/>
              <a:t>CNS infection</a:t>
            </a:r>
          </a:p>
          <a:p>
            <a:r>
              <a:rPr lang="en-US" dirty="0"/>
              <a:t>Withdrawal syndromes</a:t>
            </a:r>
          </a:p>
          <a:p>
            <a:r>
              <a:rPr lang="en-US" dirty="0"/>
              <a:t>Alcoholic or diabetic ketoacidosis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367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97534"/>
            <a:ext cx="8229600" cy="1143000"/>
          </a:xfrm>
        </p:spPr>
        <p:txBody>
          <a:bodyPr/>
          <a:lstStyle/>
          <a:p>
            <a:r>
              <a:rPr lang="en-US" dirty="0"/>
              <a:t>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90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keys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3892" y="2906864"/>
            <a:ext cx="2173799" cy="21740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aseline="30000" dirty="0"/>
              <a:t>The serum salicylate concentration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414116" y="2906864"/>
            <a:ext cx="2173799" cy="21740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aseline="30000" dirty="0"/>
              <a:t>acid-base status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264429" y="2906864"/>
            <a:ext cx="2173799" cy="21740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aseline="30000" dirty="0"/>
              <a:t>potassium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598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48680"/>
            <a:ext cx="741682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99592" y="4077072"/>
            <a:ext cx="741682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400" b="1" i="1" dirty="0">
                <a:solidFill>
                  <a:srgbClr val="C00000"/>
                </a:solidFill>
              </a:rPr>
              <a:t>Toxic dose of aspirin is 200 to 300 mg/kg, and ingestion of 500 mg/kg is potentially lethal.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5445224"/>
            <a:ext cx="763284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400" b="1" i="1" dirty="0">
                <a:solidFill>
                  <a:srgbClr val="C00000"/>
                </a:solidFill>
              </a:rPr>
              <a:t>Five </a:t>
            </a:r>
            <a:r>
              <a:rPr lang="en-US" sz="2400" b="1" i="1" dirty="0" err="1">
                <a:solidFill>
                  <a:srgbClr val="C00000"/>
                </a:solidFill>
              </a:rPr>
              <a:t>mL</a:t>
            </a:r>
            <a:r>
              <a:rPr lang="en-US" sz="2400" b="1" i="1" dirty="0">
                <a:solidFill>
                  <a:srgbClr val="C00000"/>
                </a:solidFill>
              </a:rPr>
              <a:t> of oil of wintergreen contains 7 g of aspirin and can be deadly to a toddler</a:t>
            </a:r>
            <a:endParaRPr lang="ar-SA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32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i="1" dirty="0">
                <a:solidFill>
                  <a:srgbClr val="C00000"/>
                </a:solidFill>
              </a:rPr>
              <a:t>Management</a:t>
            </a:r>
            <a:endParaRPr lang="ar-SA" sz="6600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200" dirty="0"/>
              <a:t>Specific treatment of </a:t>
            </a:r>
            <a:r>
              <a:rPr lang="en-US" sz="2200" dirty="0" err="1"/>
              <a:t>salicylate</a:t>
            </a:r>
            <a:r>
              <a:rPr lang="en-US" sz="2200" dirty="0"/>
              <a:t> toxicity has two main objectives:</a:t>
            </a:r>
          </a:p>
          <a:p>
            <a:pPr lvl="1" algn="l" rtl="0"/>
            <a:r>
              <a:rPr lang="en-US" sz="2000" dirty="0"/>
              <a:t>Correct fluid deficits and acid-base abnormalities</a:t>
            </a:r>
          </a:p>
          <a:p>
            <a:pPr lvl="1" algn="l" rtl="0"/>
            <a:r>
              <a:rPr lang="en-US" sz="2000" dirty="0"/>
              <a:t>Increase excretion</a:t>
            </a:r>
          </a:p>
          <a:p>
            <a:pPr algn="l" rtl="0"/>
            <a:endParaRPr lang="en-US" sz="2200" dirty="0"/>
          </a:p>
          <a:p>
            <a:pPr algn="l" rtl="0"/>
            <a:r>
              <a:rPr lang="en-US" sz="2200" dirty="0"/>
              <a:t>Intubation is indicated for patients with refractory shock, pulmonary or cerebral edema, or other manifestations of severe </a:t>
            </a:r>
            <a:r>
              <a:rPr lang="en-US" sz="2200" dirty="0" err="1"/>
              <a:t>salicylate</a:t>
            </a:r>
            <a:r>
              <a:rPr lang="en-US" sz="2200" dirty="0"/>
              <a:t> poisoning.</a:t>
            </a:r>
          </a:p>
          <a:p>
            <a:pPr algn="l" rtl="0">
              <a:buNone/>
            </a:pPr>
            <a:endParaRPr lang="en-US" sz="2200" dirty="0"/>
          </a:p>
          <a:p>
            <a:pPr algn="l" rtl="0"/>
            <a:r>
              <a:rPr lang="en-US" sz="2200" dirty="0"/>
              <a:t>Electrolyte values are helpful to guide replacement and to assess renal function necessary to excrete </a:t>
            </a:r>
            <a:r>
              <a:rPr lang="en-US" sz="2200" dirty="0" err="1"/>
              <a:t>salicylates</a:t>
            </a:r>
            <a:r>
              <a:rPr lang="en-US" sz="2200" dirty="0"/>
              <a:t>.</a:t>
            </a:r>
          </a:p>
          <a:p>
            <a:pPr algn="l" rtl="0"/>
            <a:endParaRPr lang="en-US" sz="2200" dirty="0"/>
          </a:p>
          <a:p>
            <a:pPr algn="l" rtl="0"/>
            <a:r>
              <a:rPr lang="en-US" sz="2200" dirty="0"/>
              <a:t>Serum </a:t>
            </a:r>
            <a:r>
              <a:rPr lang="en-US" sz="2200" dirty="0" err="1"/>
              <a:t>salicylate</a:t>
            </a:r>
            <a:r>
              <a:rPr lang="en-US" sz="2200" dirty="0"/>
              <a:t> levels should be repeated until they are decreasing to measure the effectiveness of treatment and to guide the decision for dialysis.</a:t>
            </a:r>
            <a:endParaRPr lang="ar-SA" sz="2200" dirty="0"/>
          </a:p>
        </p:txBody>
      </p:sp>
    </p:spTree>
    <p:extLst>
      <p:ext uri="{BB962C8B-B14F-4D97-AF65-F5344CB8AC3E}">
        <p14:creationId xmlns:p14="http://schemas.microsoft.com/office/powerpoint/2010/main" val="336680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>
                <a:solidFill>
                  <a:schemeClr val="accent1">
                    <a:lumMod val="75000"/>
                  </a:schemeClr>
                </a:solidFill>
              </a:rPr>
              <a:t>Activated Charcoal ?</a:t>
            </a:r>
            <a:endParaRPr lang="ar-SA" sz="5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212976"/>
            <a:ext cx="8229600" cy="1324744"/>
          </a:xfrm>
        </p:spPr>
        <p:txBody>
          <a:bodyPr>
            <a:normAutofit/>
          </a:bodyPr>
          <a:lstStyle/>
          <a:p>
            <a:pPr algn="ctr" rtl="0">
              <a:buNone/>
            </a:pPr>
            <a:r>
              <a:rPr lang="en-US" sz="4400" b="1" i="1" dirty="0">
                <a:solidFill>
                  <a:srgbClr val="C00000"/>
                </a:solidFill>
              </a:rPr>
              <a:t>no evidence of benefit</a:t>
            </a:r>
            <a:endParaRPr lang="ar-SA" sz="4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65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Aspirin, or acetylsalicylic acid, is widely consumed for its analgesic, anti-inflammatory, and antiplatelet effects.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5748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>
                <a:solidFill>
                  <a:srgbClr val="C00000"/>
                </a:solidFill>
              </a:rPr>
              <a:t>Intravenous Fluids</a:t>
            </a:r>
            <a:endParaRPr lang="ar-SA" sz="5400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Correct Potassium depletion.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Maintain urine output of 2 to 3 </a:t>
            </a:r>
            <a:r>
              <a:rPr lang="en-US" sz="2400" dirty="0" err="1"/>
              <a:t>mL</a:t>
            </a:r>
            <a:r>
              <a:rPr lang="en-US" sz="2400" dirty="0"/>
              <a:t>/kg/hr.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Avoid excessive fluid administration ( why ? )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Should contain dextrose, and the serum glucose level should be frequently monitored to prevent hypoglycemia.</a:t>
            </a:r>
          </a:p>
          <a:p>
            <a:pPr algn="l" rtl="0"/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94924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>
                <a:solidFill>
                  <a:srgbClr val="C00000"/>
                </a:solidFill>
              </a:rPr>
              <a:t>Urine </a:t>
            </a:r>
            <a:r>
              <a:rPr lang="en-US" sz="4800" b="1" i="1" dirty="0" err="1">
                <a:solidFill>
                  <a:srgbClr val="C00000"/>
                </a:solidFill>
              </a:rPr>
              <a:t>Alkalinization</a:t>
            </a:r>
            <a:endParaRPr lang="ar-SA" sz="4800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12568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Advisable in patients with:</a:t>
            </a:r>
          </a:p>
          <a:p>
            <a:pPr lvl="1" algn="l" rtl="0"/>
            <a:r>
              <a:rPr lang="en-US" dirty="0"/>
              <a:t> </a:t>
            </a:r>
            <a:r>
              <a:rPr lang="en-US" sz="2200" dirty="0" err="1"/>
              <a:t>salicylate</a:t>
            </a:r>
            <a:r>
              <a:rPr lang="en-US" sz="2200" dirty="0"/>
              <a:t> levels greater than 35 mg/</a:t>
            </a:r>
            <a:r>
              <a:rPr lang="en-US" sz="2200" dirty="0" err="1"/>
              <a:t>dL</a:t>
            </a:r>
            <a:r>
              <a:rPr lang="en-US" sz="2200" dirty="0"/>
              <a:t> </a:t>
            </a:r>
          </a:p>
          <a:p>
            <a:pPr lvl="1" algn="l" rtl="0"/>
            <a:r>
              <a:rPr lang="en-US" sz="2200" dirty="0"/>
              <a:t>Significant acid-base disturbance</a:t>
            </a:r>
          </a:p>
          <a:p>
            <a:pPr lvl="1" algn="l" rtl="0"/>
            <a:r>
              <a:rPr lang="en-US" sz="2200" dirty="0"/>
              <a:t>Increasing </a:t>
            </a:r>
            <a:r>
              <a:rPr lang="en-US" sz="2200" dirty="0" err="1"/>
              <a:t>salicylate</a:t>
            </a:r>
            <a:r>
              <a:rPr lang="en-US" sz="2200" dirty="0"/>
              <a:t> levels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/>
              <a:t>Urine pH of 7.5 to 8.0 is necessary to increase excretion.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/>
              <a:t>Sodium bicarbonate (1-2 </a:t>
            </a:r>
            <a:r>
              <a:rPr lang="en-US" sz="2800" dirty="0" err="1"/>
              <a:t>mEq</a:t>
            </a:r>
            <a:r>
              <a:rPr lang="en-US" sz="2800" dirty="0"/>
              <a:t>/kg) can be administered during 1 to 2 hours. ( how ? )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/>
              <a:t>Potassium depletion must be corrected ( why ? )</a:t>
            </a:r>
            <a:endParaRPr lang="ar-SA" sz="2600" dirty="0"/>
          </a:p>
        </p:txBody>
      </p:sp>
    </p:spTree>
    <p:extLst>
      <p:ext uri="{BB962C8B-B14F-4D97-AF65-F5344CB8AC3E}">
        <p14:creationId xmlns:p14="http://schemas.microsoft.com/office/powerpoint/2010/main" val="399487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>
                <a:solidFill>
                  <a:srgbClr val="C00000"/>
                </a:solidFill>
              </a:rPr>
              <a:t>Forced </a:t>
            </a:r>
            <a:r>
              <a:rPr lang="en-US" sz="5400" b="1" i="1" dirty="0" err="1">
                <a:solidFill>
                  <a:srgbClr val="C00000"/>
                </a:solidFill>
              </a:rPr>
              <a:t>diuresis</a:t>
            </a:r>
            <a:r>
              <a:rPr lang="en-US" sz="5400" b="1" i="1" dirty="0">
                <a:solidFill>
                  <a:srgbClr val="C00000"/>
                </a:solidFill>
              </a:rPr>
              <a:t> ?</a:t>
            </a:r>
            <a:endParaRPr lang="ar-SA" sz="5400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/>
          </a:p>
          <a:p>
            <a:pPr algn="l" rtl="0"/>
            <a:r>
              <a:rPr lang="en-US" dirty="0"/>
              <a:t>Forced </a:t>
            </a:r>
            <a:r>
              <a:rPr lang="en-US" dirty="0" err="1"/>
              <a:t>diuresis</a:t>
            </a:r>
            <a:r>
              <a:rPr lang="en-US" dirty="0"/>
              <a:t> does not significantly increase </a:t>
            </a:r>
            <a:r>
              <a:rPr lang="en-US" dirty="0" err="1"/>
              <a:t>salicylate</a:t>
            </a:r>
            <a:r>
              <a:rPr lang="en-US" dirty="0"/>
              <a:t> excretion and may potentiate cerebral and pulmonary edema.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9162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 err="1">
                <a:solidFill>
                  <a:srgbClr val="C00000"/>
                </a:solidFill>
              </a:rPr>
              <a:t>Hemodialysis</a:t>
            </a:r>
            <a:r>
              <a:rPr lang="en-US" sz="6000" b="1" i="1" dirty="0">
                <a:solidFill>
                  <a:srgbClr val="C00000"/>
                </a:solidFill>
              </a:rPr>
              <a:t> ?</a:t>
            </a:r>
            <a:endParaRPr lang="ar-SA" sz="6000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/>
              <a:t>Coma, seizure</a:t>
            </a:r>
          </a:p>
          <a:p>
            <a:pPr algn="l" rtl="0"/>
            <a:r>
              <a:rPr lang="en-US" sz="2400" dirty="0"/>
              <a:t>Renal, hepatic, or pulmonary failure</a:t>
            </a:r>
          </a:p>
          <a:p>
            <a:pPr algn="l" rtl="0"/>
            <a:r>
              <a:rPr lang="en-US" sz="2400" dirty="0"/>
              <a:t>Pulmonary edema</a:t>
            </a:r>
          </a:p>
          <a:p>
            <a:pPr algn="l" rtl="0"/>
            <a:r>
              <a:rPr lang="en-US" sz="2400" dirty="0"/>
              <a:t>Severe acid-base imbalance</a:t>
            </a:r>
          </a:p>
          <a:p>
            <a:pPr algn="l" rtl="0"/>
            <a:r>
              <a:rPr lang="en-US" sz="2400" dirty="0"/>
              <a:t>Deterioration in condition</a:t>
            </a:r>
          </a:p>
          <a:p>
            <a:pPr algn="l" rtl="0"/>
            <a:r>
              <a:rPr lang="en-US" sz="2400" dirty="0"/>
              <a:t>Serum </a:t>
            </a:r>
            <a:r>
              <a:rPr lang="en-US" sz="2400" dirty="0" err="1"/>
              <a:t>salicylate</a:t>
            </a:r>
            <a:r>
              <a:rPr lang="en-US" sz="2400" dirty="0"/>
              <a:t> concentration ≥ 100 mg/</a:t>
            </a:r>
            <a:r>
              <a:rPr lang="en-US" sz="2400" dirty="0" err="1"/>
              <a:t>dL</a:t>
            </a:r>
            <a:r>
              <a:rPr lang="en-US" sz="2400" dirty="0"/>
              <a:t> after acute ingestion</a:t>
            </a:r>
          </a:p>
          <a:p>
            <a:pPr algn="l" rtl="0"/>
            <a:r>
              <a:rPr lang="en-US" sz="2400" dirty="0"/>
              <a:t>Serum </a:t>
            </a:r>
            <a:r>
              <a:rPr lang="en-US" sz="2400" dirty="0" err="1"/>
              <a:t>salicylate</a:t>
            </a:r>
            <a:r>
              <a:rPr lang="en-US" sz="2400" dirty="0"/>
              <a:t> concentration ≥ 40 mg/</a:t>
            </a:r>
            <a:r>
              <a:rPr lang="en-US" sz="2400" dirty="0" err="1"/>
              <a:t>dL</a:t>
            </a:r>
            <a:r>
              <a:rPr lang="en-US" sz="2400" dirty="0"/>
              <a:t> after chronic ingestion</a:t>
            </a:r>
          </a:p>
          <a:p>
            <a:pPr algn="l" rtl="0"/>
            <a:r>
              <a:rPr lang="en-US" sz="2400" dirty="0"/>
              <a:t>Rapidly rising serum </a:t>
            </a:r>
            <a:r>
              <a:rPr lang="en-US" sz="2400" dirty="0" err="1"/>
              <a:t>salicylate</a:t>
            </a:r>
            <a:r>
              <a:rPr lang="en-US" sz="2400" dirty="0"/>
              <a:t> level</a:t>
            </a:r>
          </a:p>
          <a:p>
            <a:pPr algn="l" rtl="0"/>
            <a:r>
              <a:rPr lang="en-US" sz="2400" dirty="0"/>
              <a:t>Failure to respond to conservative treatment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91386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244" y="311972"/>
            <a:ext cx="8477026" cy="6372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57790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i="1" dirty="0">
                <a:solidFill>
                  <a:srgbClr val="C00000"/>
                </a:solidFill>
              </a:rPr>
              <a:t>Disposition</a:t>
            </a:r>
            <a:endParaRPr lang="ar-SA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algn="l" rtl="0"/>
            <a:r>
              <a:rPr lang="en-US" sz="2000" dirty="0"/>
              <a:t>A patient may be discharged from the ED if serial declining </a:t>
            </a:r>
            <a:r>
              <a:rPr lang="en-US" sz="2000" dirty="0" err="1"/>
              <a:t>salicylate</a:t>
            </a:r>
            <a:r>
              <a:rPr lang="en-US" sz="2000" dirty="0"/>
              <a:t> levels.</a:t>
            </a:r>
          </a:p>
          <a:p>
            <a:pPr algn="l" rtl="0"/>
            <a:endParaRPr lang="en-US" sz="2000" dirty="0"/>
          </a:p>
          <a:p>
            <a:pPr algn="l" rtl="0"/>
            <a:endParaRPr lang="en-US" sz="2000" dirty="0"/>
          </a:p>
          <a:p>
            <a:pPr algn="l" rtl="0"/>
            <a:r>
              <a:rPr lang="en-US" sz="2000" dirty="0"/>
              <a:t>Hospital admission is required for pulmonary edema, CNS symptoms, seizures, </a:t>
            </a:r>
            <a:r>
              <a:rPr lang="fr-FR" sz="2000" dirty="0" err="1"/>
              <a:t>acidosis</a:t>
            </a:r>
            <a:r>
              <a:rPr lang="fr-FR" sz="2000" dirty="0"/>
              <a:t>, </a:t>
            </a:r>
            <a:r>
              <a:rPr lang="fr-FR" sz="2000" dirty="0" err="1"/>
              <a:t>electrolyte</a:t>
            </a:r>
            <a:r>
              <a:rPr lang="fr-FR" sz="2000" dirty="0"/>
              <a:t> </a:t>
            </a:r>
            <a:r>
              <a:rPr lang="fr-FR" sz="2000" dirty="0" err="1"/>
              <a:t>disorders</a:t>
            </a:r>
            <a:r>
              <a:rPr lang="fr-FR" sz="2000" dirty="0"/>
              <a:t>, </a:t>
            </a:r>
            <a:r>
              <a:rPr lang="fr-FR" sz="2000" dirty="0" err="1"/>
              <a:t>dehydration</a:t>
            </a:r>
            <a:r>
              <a:rPr lang="fr-FR" sz="2000" dirty="0"/>
              <a:t>, </a:t>
            </a:r>
            <a:r>
              <a:rPr lang="fr-FR" sz="2000" dirty="0" err="1"/>
              <a:t>renal</a:t>
            </a:r>
            <a:r>
              <a:rPr lang="fr-FR" sz="2000" dirty="0"/>
              <a:t> </a:t>
            </a:r>
            <a:r>
              <a:rPr lang="fr-FR" sz="2000" dirty="0" err="1"/>
              <a:t>insufficiency</a:t>
            </a:r>
            <a:r>
              <a:rPr lang="fr-FR" sz="2000" dirty="0"/>
              <a:t>, </a:t>
            </a:r>
            <a:r>
              <a:rPr lang="en-US" sz="2000" dirty="0"/>
              <a:t>or increasing serum levels during serial testing.</a:t>
            </a:r>
          </a:p>
          <a:p>
            <a:pPr algn="l" rtl="0"/>
            <a:endParaRPr lang="en-US" sz="2000" dirty="0"/>
          </a:p>
          <a:p>
            <a:pPr algn="l" rtl="0"/>
            <a:endParaRPr lang="en-US" sz="2000" dirty="0"/>
          </a:p>
          <a:p>
            <a:pPr algn="l" rtl="0"/>
            <a:r>
              <a:rPr lang="en-US" sz="2000" dirty="0"/>
              <a:t>Overdosed of enteric-coated or modified-release preparations of aspirin should be treated and observed for approximately 24 hours, with serial serum </a:t>
            </a:r>
            <a:r>
              <a:rPr lang="en-US" sz="2000" dirty="0" err="1"/>
              <a:t>salicylate</a:t>
            </a:r>
            <a:r>
              <a:rPr lang="en-US" sz="2000" dirty="0"/>
              <a:t> concentrations.</a:t>
            </a:r>
          </a:p>
        </p:txBody>
      </p:sp>
    </p:spTree>
    <p:extLst>
      <p:ext uri="{BB962C8B-B14F-4D97-AF65-F5344CB8AC3E}">
        <p14:creationId xmlns:p14="http://schemas.microsoft.com/office/powerpoint/2010/main" val="279773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>
                <a:solidFill>
                  <a:srgbClr val="C00000"/>
                </a:solidFill>
              </a:rPr>
              <a:t>CONT…</a:t>
            </a:r>
            <a:endParaRPr lang="ar-SA" sz="5400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400" dirty="0"/>
              <a:t>Consultation with a clinical toxicologist  is recommended.</a:t>
            </a:r>
          </a:p>
          <a:p>
            <a:pPr algn="l" rtl="0"/>
            <a:endParaRPr lang="en-US" sz="2400" dirty="0"/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The mortality rate for chronic </a:t>
            </a:r>
            <a:r>
              <a:rPr lang="en-US" sz="2400" dirty="0" err="1"/>
              <a:t>salicylate</a:t>
            </a:r>
            <a:r>
              <a:rPr lang="en-US" sz="2400" dirty="0"/>
              <a:t> intoxication is 25%, compared with a mortality rate of 1% after acute </a:t>
            </a:r>
            <a:r>
              <a:rPr lang="en-US" sz="2400" dirty="0" err="1"/>
              <a:t>salicylate</a:t>
            </a:r>
            <a:r>
              <a:rPr lang="en-US" sz="2400" dirty="0"/>
              <a:t> intoxication.</a:t>
            </a:r>
          </a:p>
          <a:p>
            <a:pPr algn="l" rtl="0"/>
            <a:endParaRPr lang="en-US" sz="2400" dirty="0"/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With any case of intentional overdose, psychiatric evaluation is essential.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476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AE22A-8671-7C43-9C68-4EBF153A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32A30-3E8A-2C46-AA0C-85104A3CC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5400" dirty="0"/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2798760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0913" y="2690336"/>
            <a:ext cx="810588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Although its therapeutic use is wide, salicylate toxicity is not a benign condition and causes a complex set of life-threatening metabolic derangements with significant morbidity and mortality. </a:t>
            </a:r>
          </a:p>
        </p:txBody>
      </p:sp>
    </p:spTree>
    <p:extLst>
      <p:ext uri="{BB962C8B-B14F-4D97-AF65-F5344CB8AC3E}">
        <p14:creationId xmlns:p14="http://schemas.microsoft.com/office/powerpoint/2010/main" val="2099185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Salicylate containing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Aspirin (most common)</a:t>
            </a:r>
          </a:p>
          <a:p>
            <a:r>
              <a:rPr lang="en-US" dirty="0"/>
              <a:t>Topical salicylates</a:t>
            </a:r>
          </a:p>
          <a:p>
            <a:r>
              <a:rPr lang="en-US" dirty="0"/>
              <a:t>Oil of wintergreen, willow bark, and bismuth subsalicylate. </a:t>
            </a:r>
          </a:p>
          <a:p>
            <a:r>
              <a:rPr lang="en-US" dirty="0"/>
              <a:t>Ingestion of oil of wintergreen is of particular concern given that 1 mL of 98% solution contains the equivalent salicylate of 1.4 grams of aspirin.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865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S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047" b="-6047"/>
          <a:stretch>
            <a:fillRect/>
          </a:stretch>
        </p:blipFill>
        <p:spPr>
          <a:xfrm>
            <a:off x="972745" y="274638"/>
            <a:ext cx="7039991" cy="2951600"/>
          </a:xfrm>
        </p:spPr>
      </p:pic>
      <p:pic>
        <p:nvPicPr>
          <p:cNvPr id="5" name="Picture 4" descr="ASA 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300" y="3621752"/>
            <a:ext cx="2857500" cy="2857500"/>
          </a:xfrm>
          <a:prstGeom prst="rect">
            <a:avLst/>
          </a:prstGeom>
        </p:spPr>
      </p:pic>
      <p:pic>
        <p:nvPicPr>
          <p:cNvPr id="6" name="Picture 5" descr="ASA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745" y="3834085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343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8525"/>
            <a:ext cx="8229600" cy="1143000"/>
          </a:xfrm>
        </p:spPr>
        <p:txBody>
          <a:bodyPr/>
          <a:lstStyle/>
          <a:p>
            <a:r>
              <a:rPr lang="en-US" dirty="0"/>
              <a:t>Pathophysiology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92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1051"/>
            <a:ext cx="8229600" cy="5145654"/>
          </a:xfrm>
        </p:spPr>
        <p:txBody>
          <a:bodyPr>
            <a:normAutofit/>
          </a:bodyPr>
          <a:lstStyle/>
          <a:p>
            <a:r>
              <a:rPr lang="en-US" dirty="0"/>
              <a:t>Unpredictable GI absorption (2-4 hours, but can be longer – up to 12 hours)</a:t>
            </a:r>
          </a:p>
          <a:p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/>
              <a:t> In the intestinal wall, liver, and red blood cells, aspirin is hydrolyzed to free salicylic acid, which reversibly binds to albumin</a:t>
            </a:r>
          </a:p>
        </p:txBody>
      </p:sp>
    </p:spTree>
    <p:extLst>
      <p:ext uri="{BB962C8B-B14F-4D97-AF65-F5344CB8AC3E}">
        <p14:creationId xmlns:p14="http://schemas.microsoft.com/office/powerpoint/2010/main" val="4058510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Toxicity results primarily from salicylate interference with aerobic metabolism by uncoupling of mitochondrial oxidative phosphorylation. </a:t>
            </a:r>
          </a:p>
          <a:p>
            <a:endParaRPr lang="en-US" dirty="0"/>
          </a:p>
          <a:p>
            <a:r>
              <a:rPr lang="en-US" dirty="0"/>
              <a:t>Inhibition of the Krebs cycle increases production of pyruvic acid and increases conversion to lactic acid.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912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446DE-0A50-384E-85F4-13B5518FC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DD45F-1D50-8A40-9EBA-03EC5F0C4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/>
              <a:t>Metabolic rate increase → metabolic acidosis</a:t>
            </a:r>
          </a:p>
          <a:p>
            <a:pPr>
              <a:buFont typeface="Wingdings" charset="2"/>
              <a:buChar char="Ø"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/>
              <a:t>Tissue glycolysis → hypoglycemia and ketosis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596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673</Words>
  <Application>Microsoft Macintosh PowerPoint</Application>
  <PresentationFormat>On-screen Show (4:3)</PresentationFormat>
  <Paragraphs>104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Wingdings</vt:lpstr>
      <vt:lpstr>Office Theme</vt:lpstr>
      <vt:lpstr>Aspirin toxicity</vt:lpstr>
      <vt:lpstr>PowerPoint Presentation</vt:lpstr>
      <vt:lpstr>PowerPoint Presentation</vt:lpstr>
      <vt:lpstr>Salicylate containing products</vt:lpstr>
      <vt:lpstr>PowerPoint Presentation</vt:lpstr>
      <vt:lpstr>Pathophysiology</vt:lpstr>
      <vt:lpstr>PowerPoint Presentation</vt:lpstr>
      <vt:lpstr>PowerPoint Presentation</vt:lpstr>
      <vt:lpstr>PowerPoint Presentation</vt:lpstr>
      <vt:lpstr>Clinical feautures</vt:lpstr>
      <vt:lpstr>Clinical Features</vt:lpstr>
      <vt:lpstr>PowerPoint Presentation</vt:lpstr>
      <vt:lpstr>Differential diagnosis</vt:lpstr>
      <vt:lpstr>PowerPoint Presentation</vt:lpstr>
      <vt:lpstr>Diagnosis</vt:lpstr>
      <vt:lpstr>Diagnostic keys</vt:lpstr>
      <vt:lpstr>PowerPoint Presentation</vt:lpstr>
      <vt:lpstr>Management</vt:lpstr>
      <vt:lpstr>Activated Charcoal ?</vt:lpstr>
      <vt:lpstr>Intravenous Fluids</vt:lpstr>
      <vt:lpstr>Urine Alkalinization</vt:lpstr>
      <vt:lpstr>Forced diuresis ?</vt:lpstr>
      <vt:lpstr>Hemodialysis ?</vt:lpstr>
      <vt:lpstr>PowerPoint Presentation</vt:lpstr>
      <vt:lpstr>Disposition</vt:lpstr>
      <vt:lpstr>CONT…</vt:lpstr>
      <vt:lpstr>PowerPoint Presentation</vt:lpstr>
    </vt:vector>
  </TitlesOfParts>
  <Company>Home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Aspirin toxicity</dc:title>
  <dc:creator>Almas Malek</dc:creator>
  <cp:lastModifiedBy>mohammed saud</cp:lastModifiedBy>
  <cp:revision>10</cp:revision>
  <dcterms:created xsi:type="dcterms:W3CDTF">2018-03-21T07:47:45Z</dcterms:created>
  <dcterms:modified xsi:type="dcterms:W3CDTF">2018-03-21T11:43:55Z</dcterms:modified>
</cp:coreProperties>
</file>