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4"/>
  </p:notesMasterIdLst>
  <p:handoutMasterIdLst>
    <p:handoutMasterId r:id="rId75"/>
  </p:handoutMasterIdLst>
  <p:sldIdLst>
    <p:sldId id="1210" r:id="rId2"/>
    <p:sldId id="1214" r:id="rId3"/>
    <p:sldId id="1215" r:id="rId4"/>
    <p:sldId id="1216" r:id="rId5"/>
    <p:sldId id="2378" r:id="rId6"/>
    <p:sldId id="1218" r:id="rId7"/>
    <p:sldId id="1219" r:id="rId8"/>
    <p:sldId id="1220" r:id="rId9"/>
    <p:sldId id="1221" r:id="rId10"/>
    <p:sldId id="1222" r:id="rId11"/>
    <p:sldId id="1225" r:id="rId12"/>
    <p:sldId id="1226" r:id="rId13"/>
    <p:sldId id="1227" r:id="rId14"/>
    <p:sldId id="1228" r:id="rId15"/>
    <p:sldId id="2379" r:id="rId16"/>
    <p:sldId id="1229" r:id="rId17"/>
    <p:sldId id="2380" r:id="rId18"/>
    <p:sldId id="1230" r:id="rId19"/>
    <p:sldId id="1231" r:id="rId20"/>
    <p:sldId id="1232" r:id="rId21"/>
    <p:sldId id="1233" r:id="rId22"/>
    <p:sldId id="1234" r:id="rId23"/>
    <p:sldId id="1235" r:id="rId24"/>
    <p:sldId id="1236" r:id="rId25"/>
    <p:sldId id="1237" r:id="rId26"/>
    <p:sldId id="1238" r:id="rId27"/>
    <p:sldId id="1239" r:id="rId28"/>
    <p:sldId id="1240" r:id="rId29"/>
    <p:sldId id="1241" r:id="rId30"/>
    <p:sldId id="1242" r:id="rId31"/>
    <p:sldId id="1244" r:id="rId32"/>
    <p:sldId id="1250" r:id="rId33"/>
    <p:sldId id="1251" r:id="rId34"/>
    <p:sldId id="1253" r:id="rId35"/>
    <p:sldId id="1256" r:id="rId36"/>
    <p:sldId id="1257" r:id="rId37"/>
    <p:sldId id="1258" r:id="rId38"/>
    <p:sldId id="1260" r:id="rId39"/>
    <p:sldId id="1261" r:id="rId40"/>
    <p:sldId id="1262" r:id="rId41"/>
    <p:sldId id="1264" r:id="rId42"/>
    <p:sldId id="1265" r:id="rId43"/>
    <p:sldId id="1266" r:id="rId44"/>
    <p:sldId id="1267" r:id="rId45"/>
    <p:sldId id="1269" r:id="rId46"/>
    <p:sldId id="1272" r:id="rId47"/>
    <p:sldId id="1273" r:id="rId48"/>
    <p:sldId id="1274" r:id="rId49"/>
    <p:sldId id="1275" r:id="rId50"/>
    <p:sldId id="1276" r:id="rId51"/>
    <p:sldId id="1278" r:id="rId52"/>
    <p:sldId id="1280" r:id="rId53"/>
    <p:sldId id="1281" r:id="rId54"/>
    <p:sldId id="1284" r:id="rId55"/>
    <p:sldId id="1286" r:id="rId56"/>
    <p:sldId id="1288" r:id="rId57"/>
    <p:sldId id="1290" r:id="rId58"/>
    <p:sldId id="1291" r:id="rId59"/>
    <p:sldId id="1292" r:id="rId60"/>
    <p:sldId id="1294" r:id="rId61"/>
    <p:sldId id="1295" r:id="rId62"/>
    <p:sldId id="1296" r:id="rId63"/>
    <p:sldId id="2382" r:id="rId64"/>
    <p:sldId id="1297" r:id="rId65"/>
    <p:sldId id="1298" r:id="rId66"/>
    <p:sldId id="1299" r:id="rId67"/>
    <p:sldId id="1301" r:id="rId68"/>
    <p:sldId id="1302" r:id="rId69"/>
    <p:sldId id="1303" r:id="rId70"/>
    <p:sldId id="1304" r:id="rId71"/>
    <p:sldId id="1308" r:id="rId72"/>
    <p:sldId id="2383" r:id="rId7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EAF64C"/>
    <a:srgbClr val="0A0A9A"/>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3728" autoAdjust="0"/>
  </p:normalViewPr>
  <p:slideViewPr>
    <p:cSldViewPr>
      <p:cViewPr>
        <p:scale>
          <a:sx n="77" d="100"/>
          <a:sy n="77" d="100"/>
        </p:scale>
        <p:origin x="-318" y="96"/>
      </p:cViewPr>
      <p:guideLst>
        <p:guide orient="horz" pos="2160"/>
        <p:guide pos="2880"/>
      </p:guideLst>
    </p:cSldViewPr>
  </p:slideViewPr>
  <p:notesTextViewPr>
    <p:cViewPr>
      <p:scale>
        <a:sx n="100" d="100"/>
        <a:sy n="100" d="100"/>
      </p:scale>
      <p:origin x="0" y="0"/>
    </p:cViewPr>
  </p:notesTextViewPr>
  <p:sorterViewPr>
    <p:cViewPr>
      <p:scale>
        <a:sx n="51" d="100"/>
        <a:sy n="51"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913A428A-F276-4BAA-BE8D-69D511400E72}" type="datetimeFigureOut">
              <a:rPr lang="en-US"/>
              <a:pPr>
                <a:defRPr/>
              </a:pPr>
              <a:t>3/14/2018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64744B54-AB40-4A81-BFFC-2B8BE2F5F691}" type="slidenum">
              <a:rPr lang="en-US"/>
              <a:pPr>
                <a:defRPr/>
              </a:pPr>
              <a:t>‹#›</a:t>
            </a:fld>
            <a:endParaRPr lang="en-US"/>
          </a:p>
        </p:txBody>
      </p:sp>
    </p:spTree>
    <p:extLst>
      <p:ext uri="{BB962C8B-B14F-4D97-AF65-F5344CB8AC3E}">
        <p14:creationId xmlns:p14="http://schemas.microsoft.com/office/powerpoint/2010/main" val="85645156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3776F24D-8C35-4B19-B1FD-BDF82F43D1F9}" type="datetimeFigureOut">
              <a:rPr lang="en-US"/>
              <a:pPr>
                <a:defRPr/>
              </a:pPr>
              <a:t>3/14/2018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A658D706-3C55-43E1-A5AB-C5A7A351C09A}" type="slidenum">
              <a:rPr lang="en-US"/>
              <a:pPr>
                <a:defRPr/>
              </a:pPr>
              <a:t>‹#›</a:t>
            </a:fld>
            <a:endParaRPr lang="en-US"/>
          </a:p>
        </p:txBody>
      </p:sp>
    </p:spTree>
    <p:extLst>
      <p:ext uri="{BB962C8B-B14F-4D97-AF65-F5344CB8AC3E}">
        <p14:creationId xmlns:p14="http://schemas.microsoft.com/office/powerpoint/2010/main" val="3612314856"/>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smtClean="0"/>
          </a:p>
        </p:txBody>
      </p:sp>
      <p:sp>
        <p:nvSpPr>
          <p:cNvPr id="4" name="عنصر نائب للتذييل 3"/>
          <p:cNvSpPr>
            <a:spLocks noGrp="1"/>
          </p:cNvSpPr>
          <p:nvPr>
            <p:ph type="ftr" sz="quarter" idx="4"/>
          </p:nvPr>
        </p:nvSpPr>
        <p:spPr/>
        <p:txBody>
          <a:bodyPr/>
          <a:lstStyle/>
          <a:p>
            <a:pPr>
              <a:defRPr/>
            </a:pPr>
            <a:endParaRPr lang="en-US"/>
          </a:p>
        </p:txBody>
      </p:sp>
      <p:sp>
        <p:nvSpPr>
          <p:cNvPr id="5" name="عنصر نائب لرقم الشريحة 4"/>
          <p:cNvSpPr>
            <a:spLocks noGrp="1"/>
          </p:cNvSpPr>
          <p:nvPr>
            <p:ph type="sldNum" sz="quarter" idx="5"/>
          </p:nvPr>
        </p:nvSpPr>
        <p:spPr/>
        <p:txBody>
          <a:bodyPr/>
          <a:lstStyle/>
          <a:p>
            <a:pPr>
              <a:defRPr/>
            </a:pPr>
            <a:fld id="{5CBED4B5-8EB1-4A63-9E7F-BDC90FDF593C}" type="slidenum">
              <a:rPr lang="en-US" smtClean="0"/>
              <a:pPr>
                <a:defRPr/>
              </a:pPr>
              <a:t>27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smtClean="0"/>
          </a:p>
        </p:txBody>
      </p:sp>
      <p:sp>
        <p:nvSpPr>
          <p:cNvPr id="4" name="عنصر نائب للتذييل 3"/>
          <p:cNvSpPr>
            <a:spLocks noGrp="1"/>
          </p:cNvSpPr>
          <p:nvPr>
            <p:ph type="ftr" sz="quarter" idx="4"/>
          </p:nvPr>
        </p:nvSpPr>
        <p:spPr/>
        <p:txBody>
          <a:bodyPr/>
          <a:lstStyle/>
          <a:p>
            <a:pPr>
              <a:defRPr/>
            </a:pPr>
            <a:endParaRPr lang="en-US"/>
          </a:p>
        </p:txBody>
      </p:sp>
      <p:sp>
        <p:nvSpPr>
          <p:cNvPr id="5" name="عنصر نائب لرقم الشريحة 4"/>
          <p:cNvSpPr>
            <a:spLocks noGrp="1"/>
          </p:cNvSpPr>
          <p:nvPr>
            <p:ph type="sldNum" sz="quarter" idx="5"/>
          </p:nvPr>
        </p:nvSpPr>
        <p:spPr/>
        <p:txBody>
          <a:bodyPr/>
          <a:lstStyle/>
          <a:p>
            <a:pPr>
              <a:defRPr/>
            </a:pPr>
            <a:fld id="{B578DA0C-3D7F-45B5-8F9F-948B41635DD5}" type="slidenum">
              <a:rPr lang="en-US" smtClean="0"/>
              <a:pPr>
                <a:defRPr/>
              </a:pPr>
              <a:t>41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a:t>1/26/2011</a:t>
            </a:r>
          </a:p>
        </p:txBody>
      </p:sp>
      <p:sp>
        <p:nvSpPr>
          <p:cNvPr id="5" name="Footer Placeholder 2"/>
          <p:cNvSpPr>
            <a:spLocks noGrp="1"/>
          </p:cNvSpPr>
          <p:nvPr>
            <p:ph type="ftr" sz="quarter" idx="11"/>
          </p:nvPr>
        </p:nvSpPr>
        <p:spPr/>
        <p:txBody>
          <a:bodyPr/>
          <a:lstStyle>
            <a:lvl1pPr>
              <a:defRPr/>
            </a:lvl1pPr>
          </a:lstStyle>
          <a:p>
            <a:pPr>
              <a:defRPr/>
            </a:pPr>
            <a:r>
              <a:rPr lang="pt-BR"/>
              <a:t>Zohair Al Aseri MD,FRCPC EM &amp; CCM</a:t>
            </a:r>
            <a:endParaRPr lang="en-US"/>
          </a:p>
        </p:txBody>
      </p:sp>
      <p:sp>
        <p:nvSpPr>
          <p:cNvPr id="6" name="Slide Number Placeholder 22"/>
          <p:cNvSpPr>
            <a:spLocks noGrp="1"/>
          </p:cNvSpPr>
          <p:nvPr>
            <p:ph type="sldNum" sz="quarter" idx="12"/>
          </p:nvPr>
        </p:nvSpPr>
        <p:spPr/>
        <p:txBody>
          <a:bodyPr/>
          <a:lstStyle>
            <a:lvl1pPr>
              <a:defRPr/>
            </a:lvl1pPr>
          </a:lstStyle>
          <a:p>
            <a:pPr>
              <a:defRPr/>
            </a:pPr>
            <a:fld id="{BF99E8AD-8A52-47E1-8C15-1B94E6DEFAF1}" type="slidenum">
              <a:rPr lang="en-US"/>
              <a:pPr>
                <a:defRPr/>
              </a:pPr>
              <a:t>‹#›</a:t>
            </a:fld>
            <a:endParaRPr lang="en-US"/>
          </a:p>
        </p:txBody>
      </p:sp>
    </p:spTree>
    <p:extLst>
      <p:ext uri="{BB962C8B-B14F-4D97-AF65-F5344CB8AC3E}">
        <p14:creationId xmlns:p14="http://schemas.microsoft.com/office/powerpoint/2010/main" val="1996922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a:t>1/26/2011</a:t>
            </a:r>
          </a:p>
        </p:txBody>
      </p:sp>
      <p:sp>
        <p:nvSpPr>
          <p:cNvPr id="5" name="Footer Placeholder 2"/>
          <p:cNvSpPr>
            <a:spLocks noGrp="1"/>
          </p:cNvSpPr>
          <p:nvPr>
            <p:ph type="ftr" sz="quarter" idx="11"/>
          </p:nvPr>
        </p:nvSpPr>
        <p:spPr/>
        <p:txBody>
          <a:bodyPr/>
          <a:lstStyle>
            <a:lvl1pPr>
              <a:defRPr/>
            </a:lvl1pPr>
          </a:lstStyle>
          <a:p>
            <a:pPr>
              <a:defRPr/>
            </a:pPr>
            <a:r>
              <a:rPr lang="pt-BR"/>
              <a:t>Zohair Al Aseri MD,FRCPC EM &amp; CCM</a:t>
            </a:r>
            <a:endParaRPr lang="en-US"/>
          </a:p>
        </p:txBody>
      </p:sp>
      <p:sp>
        <p:nvSpPr>
          <p:cNvPr id="6" name="Slide Number Placeholder 22"/>
          <p:cNvSpPr>
            <a:spLocks noGrp="1"/>
          </p:cNvSpPr>
          <p:nvPr>
            <p:ph type="sldNum" sz="quarter" idx="12"/>
          </p:nvPr>
        </p:nvSpPr>
        <p:spPr/>
        <p:txBody>
          <a:bodyPr/>
          <a:lstStyle>
            <a:lvl1pPr>
              <a:defRPr/>
            </a:lvl1pPr>
          </a:lstStyle>
          <a:p>
            <a:pPr>
              <a:defRPr/>
            </a:pPr>
            <a:fld id="{E6A28963-F3B5-459E-BA97-44BC70D3B279}" type="slidenum">
              <a:rPr lang="en-US"/>
              <a:pPr>
                <a:defRPr/>
              </a:pPr>
              <a:t>‹#›</a:t>
            </a:fld>
            <a:endParaRPr lang="en-US"/>
          </a:p>
        </p:txBody>
      </p:sp>
    </p:spTree>
    <p:extLst>
      <p:ext uri="{BB962C8B-B14F-4D97-AF65-F5344CB8AC3E}">
        <p14:creationId xmlns:p14="http://schemas.microsoft.com/office/powerpoint/2010/main" val="3679247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5" name="Freeform 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5"/>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6"/>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9" name="Freeform 8"/>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0" name="Freeform 9"/>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1" name="Freeform 10"/>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Freeform 13"/>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5" name="Freeform 14"/>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6" name="Freeform 15"/>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7" name="Freeform 16"/>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8" name="Freeform 17"/>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9" name="Rectangle 18"/>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0" name="Rectangle 19"/>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1" name="Rectangle 20"/>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2" name="Rectangle 21"/>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3" name="Rectangle 22"/>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4" name="Rectangle 23"/>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en-US" smtClean="0"/>
              <a:t>Click to edit Master title style</a:t>
            </a:r>
            <a:endParaRPr lang="en-US"/>
          </a:p>
        </p:txBody>
      </p:sp>
      <p:sp>
        <p:nvSpPr>
          <p:cNvPr id="25" name="Date Placeholder 3"/>
          <p:cNvSpPr>
            <a:spLocks noGrp="1"/>
          </p:cNvSpPr>
          <p:nvPr>
            <p:ph type="dt" sz="half" idx="10"/>
          </p:nvPr>
        </p:nvSpPr>
        <p:spPr/>
        <p:txBody>
          <a:bodyPr/>
          <a:lstStyle>
            <a:lvl1pPr>
              <a:defRPr/>
            </a:lvl1pPr>
            <a:extLst/>
          </a:lstStyle>
          <a:p>
            <a:pPr>
              <a:defRPr/>
            </a:pPr>
            <a:r>
              <a:rPr lang="en-US"/>
              <a:t>1/26/2011</a:t>
            </a:r>
          </a:p>
        </p:txBody>
      </p:sp>
      <p:sp>
        <p:nvSpPr>
          <p:cNvPr id="26" name="Footer Placeholder 4"/>
          <p:cNvSpPr>
            <a:spLocks noGrp="1"/>
          </p:cNvSpPr>
          <p:nvPr>
            <p:ph type="ftr" sz="quarter" idx="11"/>
          </p:nvPr>
        </p:nvSpPr>
        <p:spPr/>
        <p:txBody>
          <a:bodyPr/>
          <a:lstStyle>
            <a:lvl1pPr>
              <a:defRPr/>
            </a:lvl1pPr>
            <a:extLst/>
          </a:lstStyle>
          <a:p>
            <a:pPr>
              <a:defRPr/>
            </a:pPr>
            <a:r>
              <a:rPr lang="pt-BR"/>
              <a:t>Zohair Al Aseri MD,FRCPC EM &amp; CCM</a:t>
            </a:r>
            <a:endParaRPr lang="en-US"/>
          </a:p>
        </p:txBody>
      </p:sp>
      <p:sp>
        <p:nvSpPr>
          <p:cNvPr id="27" name="Slide Number Placeholder 5"/>
          <p:cNvSpPr>
            <a:spLocks noGrp="1"/>
          </p:cNvSpPr>
          <p:nvPr>
            <p:ph type="sldNum" sz="quarter" idx="12"/>
          </p:nvPr>
        </p:nvSpPr>
        <p:spPr/>
        <p:txBody>
          <a:bodyPr/>
          <a:lstStyle>
            <a:lvl1pPr>
              <a:defRPr/>
            </a:lvl1pPr>
            <a:extLst/>
          </a:lstStyle>
          <a:p>
            <a:pPr>
              <a:defRPr/>
            </a:pPr>
            <a:fld id="{C134100E-9B03-4C2D-B233-89505F7D925C}" type="slidenum">
              <a:rPr lang="en-US"/>
              <a:pPr>
                <a:defRPr/>
              </a:pPr>
              <a:t>‹#›</a:t>
            </a:fld>
            <a:endParaRPr lang="en-US"/>
          </a:p>
        </p:txBody>
      </p:sp>
    </p:spTree>
    <p:extLst>
      <p:ext uri="{BB962C8B-B14F-4D97-AF65-F5344CB8AC3E}">
        <p14:creationId xmlns:p14="http://schemas.microsoft.com/office/powerpoint/2010/main" val="1562066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r>
              <a:rPr lang="en-US"/>
              <a:t>1/26/2011</a:t>
            </a:r>
          </a:p>
        </p:txBody>
      </p:sp>
      <p:sp>
        <p:nvSpPr>
          <p:cNvPr id="6" name="Footer Placeholder 5"/>
          <p:cNvSpPr>
            <a:spLocks noGrp="1"/>
          </p:cNvSpPr>
          <p:nvPr>
            <p:ph type="ftr" sz="quarter" idx="11"/>
          </p:nvPr>
        </p:nvSpPr>
        <p:spPr/>
        <p:txBody>
          <a:bodyPr/>
          <a:lstStyle>
            <a:lvl1pPr>
              <a:defRPr/>
            </a:lvl1pPr>
            <a:extLst/>
          </a:lstStyle>
          <a:p>
            <a:pPr>
              <a:defRPr/>
            </a:pPr>
            <a:r>
              <a:rPr lang="pt-BR"/>
              <a:t>Zohair Al Aseri MD,FRCPC EM &amp; CCM</a:t>
            </a: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56B798C5-285E-4B95-8936-E562C8042387}" type="slidenum">
              <a:rPr lang="en-US"/>
              <a:pPr>
                <a:defRPr/>
              </a:pPr>
              <a:t>‹#›</a:t>
            </a:fld>
            <a:endParaRPr lang="en-US"/>
          </a:p>
        </p:txBody>
      </p:sp>
    </p:spTree>
    <p:extLst>
      <p:ext uri="{BB962C8B-B14F-4D97-AF65-F5344CB8AC3E}">
        <p14:creationId xmlns:p14="http://schemas.microsoft.com/office/powerpoint/2010/main" val="537336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6"/>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Rectangle 7"/>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9" name="Rectangle 8"/>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0" name="Rectangle 9"/>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Rectangle 10"/>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2" name="Rectangle 11"/>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3" name="Rectangle 12"/>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4" name="Rectangle 13"/>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5" name="Rectangle 14"/>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6" name="Rectangle 15"/>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extLst/>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p:txBody>
          <a:bodyPr/>
          <a:lstStyle>
            <a:lvl1pPr>
              <a:defRPr/>
            </a:lvl1pPr>
            <a:extLst/>
          </a:lstStyle>
          <a:p>
            <a:pPr>
              <a:defRPr/>
            </a:pPr>
            <a:r>
              <a:rPr lang="en-US"/>
              <a:t>1/26/2011</a:t>
            </a:r>
          </a:p>
        </p:txBody>
      </p:sp>
      <p:sp>
        <p:nvSpPr>
          <p:cNvPr id="18" name="Footer Placeholder 7"/>
          <p:cNvSpPr>
            <a:spLocks noGrp="1"/>
          </p:cNvSpPr>
          <p:nvPr>
            <p:ph type="ftr" sz="quarter" idx="11"/>
          </p:nvPr>
        </p:nvSpPr>
        <p:spPr/>
        <p:txBody>
          <a:bodyPr/>
          <a:lstStyle>
            <a:lvl1pPr>
              <a:defRPr/>
            </a:lvl1pPr>
            <a:extLst/>
          </a:lstStyle>
          <a:p>
            <a:pPr>
              <a:defRPr/>
            </a:pPr>
            <a:r>
              <a:rPr lang="pt-BR"/>
              <a:t>Zohair Al Aseri MD,FRCPC EM &amp; CCM</a:t>
            </a:r>
            <a:endParaRPr lang="en-US"/>
          </a:p>
        </p:txBody>
      </p:sp>
      <p:sp>
        <p:nvSpPr>
          <p:cNvPr id="19" name="Slide Number Placeholder 8"/>
          <p:cNvSpPr>
            <a:spLocks noGrp="1"/>
          </p:cNvSpPr>
          <p:nvPr>
            <p:ph type="sldNum" sz="quarter" idx="12"/>
          </p:nvPr>
        </p:nvSpPr>
        <p:spPr/>
        <p:txBody>
          <a:bodyPr/>
          <a:lstStyle>
            <a:lvl1pPr>
              <a:defRPr/>
            </a:lvl1pPr>
            <a:extLst/>
          </a:lstStyle>
          <a:p>
            <a:pPr>
              <a:defRPr/>
            </a:pPr>
            <a:fld id="{F95BC2E3-84C9-47D0-A6DF-6B96B0078A1E}" type="slidenum">
              <a:rPr lang="en-US"/>
              <a:pPr>
                <a:defRPr/>
              </a:pPr>
              <a:t>‹#›</a:t>
            </a:fld>
            <a:endParaRPr lang="en-US"/>
          </a:p>
        </p:txBody>
      </p:sp>
    </p:spTree>
    <p:extLst>
      <p:ext uri="{BB962C8B-B14F-4D97-AF65-F5344CB8AC3E}">
        <p14:creationId xmlns:p14="http://schemas.microsoft.com/office/powerpoint/2010/main" val="705812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r>
              <a:rPr lang="en-US"/>
              <a:t>1/26/2011</a:t>
            </a:r>
          </a:p>
        </p:txBody>
      </p:sp>
      <p:sp>
        <p:nvSpPr>
          <p:cNvPr id="4" name="Footer Placeholder 2"/>
          <p:cNvSpPr>
            <a:spLocks noGrp="1"/>
          </p:cNvSpPr>
          <p:nvPr>
            <p:ph type="ftr" sz="quarter" idx="11"/>
          </p:nvPr>
        </p:nvSpPr>
        <p:spPr/>
        <p:txBody>
          <a:bodyPr/>
          <a:lstStyle>
            <a:lvl1pPr>
              <a:defRPr/>
            </a:lvl1pPr>
          </a:lstStyle>
          <a:p>
            <a:pPr>
              <a:defRPr/>
            </a:pPr>
            <a:r>
              <a:rPr lang="pt-BR"/>
              <a:t>Zohair Al Aseri MD,FRCPC EM &amp; CCM</a:t>
            </a:r>
            <a:endParaRPr lang="en-US"/>
          </a:p>
        </p:txBody>
      </p:sp>
      <p:sp>
        <p:nvSpPr>
          <p:cNvPr id="5" name="Slide Number Placeholder 22"/>
          <p:cNvSpPr>
            <a:spLocks noGrp="1"/>
          </p:cNvSpPr>
          <p:nvPr>
            <p:ph type="sldNum" sz="quarter" idx="12"/>
          </p:nvPr>
        </p:nvSpPr>
        <p:spPr/>
        <p:txBody>
          <a:bodyPr/>
          <a:lstStyle>
            <a:lvl1pPr>
              <a:defRPr/>
            </a:lvl1pPr>
          </a:lstStyle>
          <a:p>
            <a:pPr>
              <a:defRPr/>
            </a:pPr>
            <a:fld id="{7DD2C201-18C6-4F5B-A963-C5EB94E27B05}" type="slidenum">
              <a:rPr lang="en-US"/>
              <a:pPr>
                <a:defRPr/>
              </a:pPr>
              <a:t>‹#›</a:t>
            </a:fld>
            <a:endParaRPr lang="en-US"/>
          </a:p>
        </p:txBody>
      </p:sp>
    </p:spTree>
    <p:extLst>
      <p:ext uri="{BB962C8B-B14F-4D97-AF65-F5344CB8AC3E}">
        <p14:creationId xmlns:p14="http://schemas.microsoft.com/office/powerpoint/2010/main" val="208980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extLst/>
          </a:lstStyle>
          <a:p>
            <a:pPr>
              <a:defRPr/>
            </a:pPr>
            <a:r>
              <a:rPr lang="en-US"/>
              <a:t>1/26/2011</a:t>
            </a:r>
          </a:p>
        </p:txBody>
      </p:sp>
      <p:sp>
        <p:nvSpPr>
          <p:cNvPr id="3" name="Footer Placeholder 2"/>
          <p:cNvSpPr>
            <a:spLocks noGrp="1"/>
          </p:cNvSpPr>
          <p:nvPr>
            <p:ph type="ftr" sz="quarter" idx="11"/>
          </p:nvPr>
        </p:nvSpPr>
        <p:spPr/>
        <p:txBody>
          <a:bodyPr/>
          <a:lstStyle>
            <a:lvl1pPr>
              <a:defRPr/>
            </a:lvl1pPr>
            <a:extLst/>
          </a:lstStyle>
          <a:p>
            <a:pPr>
              <a:defRPr/>
            </a:pPr>
            <a:r>
              <a:rPr lang="pt-BR"/>
              <a:t>Zohair Al Aseri MD,FRCPC EM &amp; CCM</a:t>
            </a:r>
            <a:endParaRPr lang="en-US"/>
          </a:p>
        </p:txBody>
      </p:sp>
      <p:sp>
        <p:nvSpPr>
          <p:cNvPr id="4" name="Slide Number Placeholder 3"/>
          <p:cNvSpPr>
            <a:spLocks noGrp="1"/>
          </p:cNvSpPr>
          <p:nvPr>
            <p:ph type="sldNum" sz="quarter" idx="12"/>
          </p:nvPr>
        </p:nvSpPr>
        <p:spPr/>
        <p:txBody>
          <a:bodyPr/>
          <a:lstStyle>
            <a:lvl1pPr>
              <a:defRPr/>
            </a:lvl1pPr>
            <a:extLst/>
          </a:lstStyle>
          <a:p>
            <a:pPr>
              <a:defRPr/>
            </a:pPr>
            <a:fld id="{F9BA60DE-8BB8-4D45-BA2A-90CAA4B8D0FE}" type="slidenum">
              <a:rPr lang="en-US"/>
              <a:pPr>
                <a:defRPr/>
              </a:pPr>
              <a:t>‹#›</a:t>
            </a:fld>
            <a:endParaRPr lang="en-US"/>
          </a:p>
        </p:txBody>
      </p:sp>
    </p:spTree>
    <p:extLst>
      <p:ext uri="{BB962C8B-B14F-4D97-AF65-F5344CB8AC3E}">
        <p14:creationId xmlns:p14="http://schemas.microsoft.com/office/powerpoint/2010/main" val="524615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lang="en-US" smtClean="0"/>
              <a:t>Click to edit Master title style</a:t>
            </a:r>
            <a:endParaRPr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r>
              <a:rPr lang="en-US"/>
              <a:t>1/26/2011</a:t>
            </a:r>
          </a:p>
        </p:txBody>
      </p:sp>
      <p:sp>
        <p:nvSpPr>
          <p:cNvPr id="6" name="Footer Placeholder 2"/>
          <p:cNvSpPr>
            <a:spLocks noGrp="1"/>
          </p:cNvSpPr>
          <p:nvPr>
            <p:ph type="ftr" sz="quarter" idx="11"/>
          </p:nvPr>
        </p:nvSpPr>
        <p:spPr/>
        <p:txBody>
          <a:bodyPr/>
          <a:lstStyle>
            <a:lvl1pPr>
              <a:defRPr/>
            </a:lvl1pPr>
          </a:lstStyle>
          <a:p>
            <a:pPr>
              <a:defRPr/>
            </a:pPr>
            <a:r>
              <a:rPr lang="pt-BR"/>
              <a:t>Zohair Al Aseri MD,FRCPC EM &amp; CCM</a:t>
            </a:r>
            <a:endParaRPr lang="en-US"/>
          </a:p>
        </p:txBody>
      </p:sp>
      <p:sp>
        <p:nvSpPr>
          <p:cNvPr id="7" name="Slide Number Placeholder 22"/>
          <p:cNvSpPr>
            <a:spLocks noGrp="1"/>
          </p:cNvSpPr>
          <p:nvPr>
            <p:ph type="sldNum" sz="quarter" idx="12"/>
          </p:nvPr>
        </p:nvSpPr>
        <p:spPr/>
        <p:txBody>
          <a:bodyPr/>
          <a:lstStyle>
            <a:lvl1pPr>
              <a:defRPr/>
            </a:lvl1pPr>
          </a:lstStyle>
          <a:p>
            <a:pPr>
              <a:defRPr/>
            </a:pPr>
            <a:fld id="{88573620-6AA4-4117-994B-D9E267F2C95C}" type="slidenum">
              <a:rPr lang="en-US"/>
              <a:pPr>
                <a:defRPr/>
              </a:pPr>
              <a:t>‹#›</a:t>
            </a:fld>
            <a:endParaRPr lang="en-US"/>
          </a:p>
        </p:txBody>
      </p:sp>
    </p:spTree>
    <p:extLst>
      <p:ext uri="{BB962C8B-B14F-4D97-AF65-F5344CB8AC3E}">
        <p14:creationId xmlns:p14="http://schemas.microsoft.com/office/powerpoint/2010/main" val="1473489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6" name="Straight Connector 5"/>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19"/>
          <p:cNvGrpSpPr>
            <a:grpSpLocks/>
          </p:cNvGrpSpPr>
          <p:nvPr/>
        </p:nvGrpSpPr>
        <p:grpSpPr bwMode="auto">
          <a:xfrm rot="5400000">
            <a:off x="8515351" y="1219200"/>
            <a:ext cx="131762" cy="128587"/>
            <a:chOff x="6668087" y="1297746"/>
            <a:chExt cx="161840" cy="156602"/>
          </a:xfrm>
        </p:grpSpPr>
        <p:cxnSp>
          <p:nvCxnSpPr>
            <p:cNvPr id="8" name="Straight Connector 7"/>
            <p:cNvCxnSpPr/>
            <p:nvPr/>
          </p:nvCxnSpPr>
          <p:spPr>
            <a:xfrm rot="16200000">
              <a:off x="6663593" y="1157239"/>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flipH="1">
              <a:off x="6744513" y="1156263"/>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25"/>
          <p:cNvGrpSpPr>
            <a:grpSpLocks/>
          </p:cNvGrpSpPr>
          <p:nvPr/>
        </p:nvGrpSpPr>
        <p:grpSpPr bwMode="auto">
          <a:xfrm rot="5400000">
            <a:off x="8667751" y="1371600"/>
            <a:ext cx="131762" cy="128587"/>
            <a:chOff x="6668087" y="1297746"/>
            <a:chExt cx="161840" cy="156602"/>
          </a:xfrm>
        </p:grpSpPr>
        <p:cxnSp>
          <p:nvCxnSpPr>
            <p:cNvPr id="12" name="Straight Connector 11"/>
            <p:cNvCxnSpPr/>
            <p:nvPr/>
          </p:nvCxnSpPr>
          <p:spPr>
            <a:xfrm rot="16200000">
              <a:off x="6663593" y="1157239"/>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a:off x="6744513" y="1156263"/>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29"/>
          <p:cNvGrpSpPr>
            <a:grpSpLocks/>
          </p:cNvGrpSpPr>
          <p:nvPr/>
        </p:nvGrpSpPr>
        <p:grpSpPr bwMode="auto">
          <a:xfrm rot="5400000">
            <a:off x="8320087" y="1474788"/>
            <a:ext cx="131763" cy="128588"/>
            <a:chOff x="6668087" y="1297746"/>
            <a:chExt cx="161840" cy="156602"/>
          </a:xfrm>
        </p:grpSpPr>
        <p:cxnSp>
          <p:nvCxnSpPr>
            <p:cNvPr id="16" name="Straight Connector 15"/>
            <p:cNvCxnSpPr/>
            <p:nvPr/>
          </p:nvCxnSpPr>
          <p:spPr>
            <a:xfrm rot="16200000">
              <a:off x="6663592" y="1157239"/>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flipH="1">
              <a:off x="6744512" y="1156264"/>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9" name="Date Placeholder 4"/>
          <p:cNvSpPr>
            <a:spLocks noGrp="1"/>
          </p:cNvSpPr>
          <p:nvPr>
            <p:ph type="dt" sz="half" idx="10"/>
          </p:nvPr>
        </p:nvSpPr>
        <p:spPr>
          <a:xfrm>
            <a:off x="6477000" y="55563"/>
            <a:ext cx="2133600" cy="365125"/>
          </a:xfrm>
        </p:spPr>
        <p:txBody>
          <a:bodyPr/>
          <a:lstStyle>
            <a:lvl1pPr>
              <a:defRPr/>
            </a:lvl1pPr>
            <a:extLst/>
          </a:lstStyle>
          <a:p>
            <a:pPr>
              <a:defRPr/>
            </a:pPr>
            <a:r>
              <a:rPr lang="en-US"/>
              <a:t>1/26/2011</a:t>
            </a:r>
          </a:p>
        </p:txBody>
      </p:sp>
      <p:sp>
        <p:nvSpPr>
          <p:cNvPr id="20" name="Footer Placeholder 5"/>
          <p:cNvSpPr>
            <a:spLocks noGrp="1"/>
          </p:cNvSpPr>
          <p:nvPr>
            <p:ph type="ftr" sz="quarter" idx="11"/>
          </p:nvPr>
        </p:nvSpPr>
        <p:spPr>
          <a:xfrm>
            <a:off x="914400" y="55563"/>
            <a:ext cx="5562600" cy="365125"/>
          </a:xfrm>
        </p:spPr>
        <p:txBody>
          <a:bodyPr/>
          <a:lstStyle>
            <a:lvl1pPr>
              <a:defRPr/>
            </a:lvl1pPr>
            <a:extLst/>
          </a:lstStyle>
          <a:p>
            <a:pPr>
              <a:defRPr/>
            </a:pPr>
            <a:r>
              <a:rPr lang="pt-BR"/>
              <a:t>Zohair Al Aseri MD,FRCPC EM &amp; CCM</a:t>
            </a:r>
            <a:endParaRPr lang="en-US"/>
          </a:p>
        </p:txBody>
      </p:sp>
      <p:sp>
        <p:nvSpPr>
          <p:cNvPr id="21" name="Slide Number Placeholder 6"/>
          <p:cNvSpPr>
            <a:spLocks noGrp="1"/>
          </p:cNvSpPr>
          <p:nvPr>
            <p:ph type="sldNum" sz="quarter" idx="12"/>
          </p:nvPr>
        </p:nvSpPr>
        <p:spPr>
          <a:xfrm>
            <a:off x="8610600" y="55563"/>
            <a:ext cx="457200" cy="365125"/>
          </a:xfrm>
        </p:spPr>
        <p:txBody>
          <a:bodyPr/>
          <a:lstStyle>
            <a:lvl1pPr>
              <a:defRPr/>
            </a:lvl1pPr>
            <a:extLst/>
          </a:lstStyle>
          <a:p>
            <a:pPr>
              <a:defRPr/>
            </a:pPr>
            <a:fld id="{E20BB995-E04A-4565-A879-B39B9BE5F85F}" type="slidenum">
              <a:rPr lang="en-US"/>
              <a:pPr>
                <a:defRPr/>
              </a:pPr>
              <a:t>‹#›</a:t>
            </a:fld>
            <a:endParaRPr lang="en-US"/>
          </a:p>
        </p:txBody>
      </p:sp>
    </p:spTree>
    <p:extLst>
      <p:ext uri="{BB962C8B-B14F-4D97-AF65-F5344CB8AC3E}">
        <p14:creationId xmlns:p14="http://schemas.microsoft.com/office/powerpoint/2010/main" val="1210700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a:t>1/26/2011</a:t>
            </a:r>
          </a:p>
        </p:txBody>
      </p:sp>
      <p:sp>
        <p:nvSpPr>
          <p:cNvPr id="5" name="Footer Placeholder 2"/>
          <p:cNvSpPr>
            <a:spLocks noGrp="1"/>
          </p:cNvSpPr>
          <p:nvPr>
            <p:ph type="ftr" sz="quarter" idx="11"/>
          </p:nvPr>
        </p:nvSpPr>
        <p:spPr/>
        <p:txBody>
          <a:bodyPr/>
          <a:lstStyle>
            <a:lvl1pPr>
              <a:defRPr/>
            </a:lvl1pPr>
          </a:lstStyle>
          <a:p>
            <a:pPr>
              <a:defRPr/>
            </a:pPr>
            <a:r>
              <a:rPr lang="pt-BR"/>
              <a:t>Zohair Al Aseri MD,FRCPC EM &amp; CCM</a:t>
            </a:r>
            <a:endParaRPr lang="en-US"/>
          </a:p>
        </p:txBody>
      </p:sp>
      <p:sp>
        <p:nvSpPr>
          <p:cNvPr id="6" name="Slide Number Placeholder 22"/>
          <p:cNvSpPr>
            <a:spLocks noGrp="1"/>
          </p:cNvSpPr>
          <p:nvPr>
            <p:ph type="sldNum" sz="quarter" idx="12"/>
          </p:nvPr>
        </p:nvSpPr>
        <p:spPr/>
        <p:txBody>
          <a:bodyPr/>
          <a:lstStyle>
            <a:lvl1pPr>
              <a:defRPr/>
            </a:lvl1pPr>
          </a:lstStyle>
          <a:p>
            <a:pPr>
              <a:defRPr/>
            </a:pPr>
            <a:fld id="{76E78A3A-17C8-4DFA-9DF7-5DC8DCBF9D3E}" type="slidenum">
              <a:rPr lang="en-US"/>
              <a:pPr>
                <a:defRPr/>
              </a:pPr>
              <a:t>‹#›</a:t>
            </a:fld>
            <a:endParaRPr lang="en-US"/>
          </a:p>
        </p:txBody>
      </p:sp>
    </p:spTree>
    <p:extLst>
      <p:ext uri="{BB962C8B-B14F-4D97-AF65-F5344CB8AC3E}">
        <p14:creationId xmlns:p14="http://schemas.microsoft.com/office/powerpoint/2010/main" val="1202490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Rectangle 7"/>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9" name="Rectangle 8"/>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0" name="Rectangle 9"/>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Rectangle 10"/>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2" name="Rectangle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5" name="Rectangle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6" name="Rectangle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7" name="Rectangle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2" name="Title Placeholder 21"/>
          <p:cNvSpPr>
            <a:spLocks noGrp="1"/>
          </p:cNvSpPr>
          <p:nvPr>
            <p:ph type="title"/>
          </p:nvPr>
        </p:nvSpPr>
        <p:spPr>
          <a:xfrm>
            <a:off x="914400" y="512763"/>
            <a:ext cx="7772400" cy="914400"/>
          </a:xfrm>
          <a:prstGeom prst="rect">
            <a:avLst/>
          </a:prstGeom>
        </p:spPr>
        <p:txBody>
          <a:bodyPr vert="horz" anchor="t">
            <a:noAutofit/>
          </a:bodyPr>
          <a:lstStyle>
            <a:extLst/>
          </a:lstStyle>
          <a:p>
            <a:r>
              <a:rPr lang="en-US" smtClean="0"/>
              <a:t>Click to edit Master title style</a:t>
            </a:r>
            <a:endParaRPr lang="en-US"/>
          </a:p>
        </p:txBody>
      </p:sp>
      <p:sp>
        <p:nvSpPr>
          <p:cNvPr id="1036" name="Text Placeholder 12"/>
          <p:cNvSpPr>
            <a:spLocks noGrp="1"/>
          </p:cNvSpPr>
          <p:nvPr>
            <p:ph type="body" idx="1"/>
          </p:nvPr>
        </p:nvSpPr>
        <p:spPr bwMode="auto">
          <a:xfrm>
            <a:off x="914400" y="178435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fontAlgn="auto" latinLnBrk="0" hangingPunct="1">
              <a:spcBef>
                <a:spcPts val="0"/>
              </a:spcBef>
              <a:spcAft>
                <a:spcPts val="0"/>
              </a:spcAft>
              <a:defRPr kumimoji="0" sz="1100">
                <a:solidFill>
                  <a:schemeClr val="tx2"/>
                </a:solidFill>
                <a:latin typeface="+mn-lt"/>
                <a:cs typeface="+mn-cs"/>
              </a:defRPr>
            </a:lvl1pPr>
            <a:extLst/>
          </a:lstStyle>
          <a:p>
            <a:pPr>
              <a:defRPr/>
            </a:pPr>
            <a:r>
              <a:rPr lang="en-US"/>
              <a:t>1/26/2011</a:t>
            </a:r>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fontAlgn="auto" latinLnBrk="0" hangingPunct="1">
              <a:spcBef>
                <a:spcPts val="0"/>
              </a:spcBef>
              <a:spcAft>
                <a:spcPts val="0"/>
              </a:spcAft>
              <a:defRPr kumimoji="0" sz="1100">
                <a:solidFill>
                  <a:schemeClr val="tx2"/>
                </a:solidFill>
                <a:latin typeface="+mn-lt"/>
                <a:cs typeface="+mn-cs"/>
              </a:defRPr>
            </a:lvl1pPr>
            <a:extLst/>
          </a:lstStyle>
          <a:p>
            <a:pPr>
              <a:defRPr/>
            </a:pPr>
            <a:r>
              <a:rPr lang="pt-BR"/>
              <a:t>Zohair Al Aseri MD,FRCPC EM &amp; CCM</a:t>
            </a:r>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fontAlgn="auto" latinLnBrk="0" hangingPunct="1">
              <a:spcBef>
                <a:spcPts val="0"/>
              </a:spcBef>
              <a:spcAft>
                <a:spcPts val="0"/>
              </a:spcAft>
              <a:defRPr kumimoji="0" sz="1200">
                <a:solidFill>
                  <a:schemeClr val="tx2"/>
                </a:solidFill>
                <a:latin typeface="+mn-lt"/>
                <a:cs typeface="+mn-cs"/>
              </a:defRPr>
            </a:lvl1pPr>
            <a:extLst/>
          </a:lstStyle>
          <a:p>
            <a:pPr>
              <a:defRPr/>
            </a:pPr>
            <a:fld id="{D2CB756E-ADB0-43B9-B8C9-4FEC0E6A886E}"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812" r:id="rId1"/>
    <p:sldLayoutId id="2147484817" r:id="rId2"/>
    <p:sldLayoutId id="2147484818" r:id="rId3"/>
    <p:sldLayoutId id="2147484819" r:id="rId4"/>
    <p:sldLayoutId id="2147484813" r:id="rId5"/>
    <p:sldLayoutId id="2147484820" r:id="rId6"/>
    <p:sldLayoutId id="2147484814" r:id="rId7"/>
    <p:sldLayoutId id="2147484821" r:id="rId8"/>
    <p:sldLayoutId id="2147484815" r:id="rId9"/>
    <p:sldLayoutId id="2147484816" r:id="rId10"/>
  </p:sldLayoutIdLst>
  <p:hf sldNum="0" hdr="0" dt="0"/>
  <p:txStyles>
    <p:titleStyle>
      <a:lvl1pPr algn="l" rtl="0" eaLnBrk="0" fontAlgn="base" hangingPunct="0">
        <a:spcBef>
          <a:spcPct val="0"/>
        </a:spcBef>
        <a:spcAft>
          <a:spcPct val="0"/>
        </a:spcAft>
        <a:defRPr sz="4000" kern="1200" spc="-100">
          <a:solidFill>
            <a:srgbClr val="F4F1DA"/>
          </a:solidFill>
          <a:latin typeface="+mj-lt"/>
          <a:ea typeface="+mj-ea"/>
          <a:cs typeface="+mj-cs"/>
        </a:defRPr>
      </a:lvl1pPr>
      <a:lvl2pPr algn="l" rtl="0" eaLnBrk="0" fontAlgn="base" hangingPunct="0">
        <a:spcBef>
          <a:spcPct val="0"/>
        </a:spcBef>
        <a:spcAft>
          <a:spcPct val="0"/>
        </a:spcAft>
        <a:defRPr sz="4000">
          <a:solidFill>
            <a:srgbClr val="F4F1DA"/>
          </a:solidFill>
          <a:latin typeface="Arial" charset="0"/>
        </a:defRPr>
      </a:lvl2pPr>
      <a:lvl3pPr algn="l" rtl="0" eaLnBrk="0" fontAlgn="base" hangingPunct="0">
        <a:spcBef>
          <a:spcPct val="0"/>
        </a:spcBef>
        <a:spcAft>
          <a:spcPct val="0"/>
        </a:spcAft>
        <a:defRPr sz="4000">
          <a:solidFill>
            <a:srgbClr val="F4F1DA"/>
          </a:solidFill>
          <a:latin typeface="Arial" charset="0"/>
        </a:defRPr>
      </a:lvl3pPr>
      <a:lvl4pPr algn="l" rtl="0" eaLnBrk="0" fontAlgn="base" hangingPunct="0">
        <a:spcBef>
          <a:spcPct val="0"/>
        </a:spcBef>
        <a:spcAft>
          <a:spcPct val="0"/>
        </a:spcAft>
        <a:defRPr sz="4000">
          <a:solidFill>
            <a:srgbClr val="F4F1DA"/>
          </a:solidFill>
          <a:latin typeface="Arial" charset="0"/>
        </a:defRPr>
      </a:lvl4pPr>
      <a:lvl5pPr algn="l" rtl="0" eaLnBrk="0" fontAlgn="base" hangingPunct="0">
        <a:spcBef>
          <a:spcPct val="0"/>
        </a:spcBef>
        <a:spcAft>
          <a:spcPct val="0"/>
        </a:spcAft>
        <a:defRPr sz="4000">
          <a:solidFill>
            <a:srgbClr val="F4F1DA"/>
          </a:solidFill>
          <a:latin typeface="Arial" charset="0"/>
        </a:defRPr>
      </a:lvl5pPr>
      <a:lvl6pPr marL="457200" algn="l" rtl="0" fontAlgn="base">
        <a:spcBef>
          <a:spcPct val="0"/>
        </a:spcBef>
        <a:spcAft>
          <a:spcPct val="0"/>
        </a:spcAft>
        <a:defRPr sz="4000">
          <a:solidFill>
            <a:srgbClr val="F4F1DA"/>
          </a:solidFill>
          <a:latin typeface="Arial" charset="0"/>
        </a:defRPr>
      </a:lvl6pPr>
      <a:lvl7pPr marL="914400" algn="l" rtl="0" fontAlgn="base">
        <a:spcBef>
          <a:spcPct val="0"/>
        </a:spcBef>
        <a:spcAft>
          <a:spcPct val="0"/>
        </a:spcAft>
        <a:defRPr sz="4000">
          <a:solidFill>
            <a:srgbClr val="F4F1DA"/>
          </a:solidFill>
          <a:latin typeface="Arial" charset="0"/>
        </a:defRPr>
      </a:lvl7pPr>
      <a:lvl8pPr marL="1371600" algn="l" rtl="0" fontAlgn="base">
        <a:spcBef>
          <a:spcPct val="0"/>
        </a:spcBef>
        <a:spcAft>
          <a:spcPct val="0"/>
        </a:spcAft>
        <a:defRPr sz="4000">
          <a:solidFill>
            <a:srgbClr val="F4F1DA"/>
          </a:solidFill>
          <a:latin typeface="Arial" charset="0"/>
        </a:defRPr>
      </a:lvl8pPr>
      <a:lvl9pPr marL="1828800" algn="l" rtl="0" fontAlgn="base">
        <a:spcBef>
          <a:spcPct val="0"/>
        </a:spcBef>
        <a:spcAft>
          <a:spcPct val="0"/>
        </a:spcAft>
        <a:defRPr sz="4000">
          <a:solidFill>
            <a:srgbClr val="F4F1DA"/>
          </a:solidFill>
          <a:latin typeface="Arial" charset="0"/>
        </a:defRPr>
      </a:lvl9pPr>
      <a:extLst/>
    </p:titleStyle>
    <p:bodyStyle>
      <a:lvl1pPr marL="411163" indent="-342900" algn="l" rtl="0" eaLnBrk="0" fontAlgn="base" hangingPunct="0">
        <a:spcBef>
          <a:spcPts val="700"/>
        </a:spcBef>
        <a:spcAft>
          <a:spcPct val="0"/>
        </a:spcAft>
        <a:buClr>
          <a:schemeClr val="tx2"/>
        </a:buClr>
        <a:buSzPct val="95000"/>
        <a:buFont typeface="Wingdings" pitchFamily="2" charset="2"/>
        <a:buChar char=""/>
        <a:defRPr sz="3000" kern="1200">
          <a:solidFill>
            <a:schemeClr val="tx1"/>
          </a:solidFill>
          <a:latin typeface="+mn-lt"/>
          <a:ea typeface="+mn-ea"/>
          <a:cs typeface="+mn-cs"/>
        </a:defRPr>
      </a:lvl1pPr>
      <a:lvl2pPr marL="739775" indent="-285750" algn="l" rtl="0" eaLnBrk="0" fontAlgn="base" hangingPunct="0">
        <a:spcBef>
          <a:spcPct val="20000"/>
        </a:spcBef>
        <a:spcAft>
          <a:spcPct val="0"/>
        </a:spcAft>
        <a:buClr>
          <a:schemeClr val="accent2"/>
        </a:buClr>
        <a:buSzPct val="90000"/>
        <a:buFont typeface="Wingdings" pitchFamily="2" charset="2"/>
        <a:buChar char=""/>
        <a:defRPr sz="2600" kern="1200">
          <a:solidFill>
            <a:schemeClr val="tx1"/>
          </a:solidFill>
          <a:latin typeface="+mn-lt"/>
          <a:ea typeface="+mn-ea"/>
          <a:cs typeface="+mn-cs"/>
        </a:defRPr>
      </a:lvl2pPr>
      <a:lvl3pPr marL="995363"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260475" indent="-228600" algn="l" rtl="0" eaLnBrk="0" fontAlgn="base" hangingPunct="0">
        <a:spcBef>
          <a:spcPct val="20000"/>
        </a:spcBef>
        <a:spcAft>
          <a:spcPct val="0"/>
        </a:spcAft>
        <a:buClr>
          <a:srgbClr val="9BBB59"/>
        </a:buClr>
        <a:buFont typeface="Wingdings 3" pitchFamily="18" charset="2"/>
        <a:buChar char=""/>
        <a:defRPr sz="2200" kern="1200">
          <a:solidFill>
            <a:schemeClr val="tx1"/>
          </a:solidFill>
          <a:latin typeface="+mn-lt"/>
          <a:ea typeface="+mn-ea"/>
          <a:cs typeface="+mn-cs"/>
        </a:defRPr>
      </a:lvl4pPr>
      <a:lvl5pPr marL="1481138" indent="-209550" algn="l" rtl="0" eaLnBrk="0" fontAlgn="base" hangingPunct="0">
        <a:spcBef>
          <a:spcPct val="20000"/>
        </a:spcBef>
        <a:spcAft>
          <a:spcPct val="0"/>
        </a:spcAft>
        <a:buClr>
          <a:srgbClr val="9BBB59"/>
        </a:buClr>
        <a:buFont typeface="Wingdings 2"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7171"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9"/>
          <p:cNvSpPr>
            <a:spLocks noGrp="1"/>
          </p:cNvSpPr>
          <p:nvPr>
            <p:ph type="ftr" sz="quarter" idx="11"/>
          </p:nvPr>
        </p:nvSpPr>
        <p:spPr>
          <a:xfrm>
            <a:off x="914400" y="3962400"/>
            <a:ext cx="5562600" cy="838200"/>
          </a:xfrm>
        </p:spPr>
        <p:txBody>
          <a:bodyPr/>
          <a:lstStyle/>
          <a:p>
            <a:pPr>
              <a:defRPr/>
            </a:pPr>
            <a:r>
              <a:rPr lang="pt-BR" sz="2400" dirty="0" smtClean="0"/>
              <a:t>Hossam Hassan</a:t>
            </a:r>
            <a:endParaRPr lang="en-US" sz="2400" dirty="0"/>
          </a:p>
        </p:txBody>
      </p:sp>
      <p:sp>
        <p:nvSpPr>
          <p:cNvPr id="7" name="Title 3"/>
          <p:cNvSpPr>
            <a:spLocks noGrp="1"/>
          </p:cNvSpPr>
          <p:nvPr>
            <p:ph type="title"/>
          </p:nvPr>
        </p:nvSpPr>
        <p:spPr>
          <a:xfrm>
            <a:off x="1066800" y="2362200"/>
            <a:ext cx="7620000" cy="1676400"/>
          </a:xfrm>
        </p:spPr>
        <p:txBody>
          <a:bodyPr wrap="square" lIns="91440" tIns="45720" rIns="91440" bIns="45720" numCol="1" anchorCtr="0" compatLnSpc="1">
            <a:prstTxWarp prst="textNoShape">
              <a:avLst/>
            </a:prstTxWarp>
          </a:bodyPr>
          <a:lstStyle/>
          <a:p>
            <a:pPr algn="ctr" eaLnBrk="1" hangingPunct="1">
              <a:defRPr/>
            </a:pPr>
            <a:r>
              <a:rPr lang="en-US" b="1" dirty="0" smtClean="0"/>
              <a:t> </a:t>
            </a:r>
            <a:r>
              <a:rPr lang="en-US" dirty="0" smtClean="0"/>
              <a:t> </a:t>
            </a:r>
            <a:r>
              <a:rPr lang="en-US" b="1" dirty="0" smtClean="0">
                <a:solidFill>
                  <a:srgbClr val="FFFF00"/>
                </a:solidFill>
              </a:rPr>
              <a:t>Cocaine and Other </a:t>
            </a:r>
            <a:r>
              <a:rPr lang="en-US" b="1" dirty="0" err="1" smtClean="0">
                <a:solidFill>
                  <a:srgbClr val="FFFF00"/>
                </a:solidFill>
              </a:rPr>
              <a:t>Sympathomimetics</a:t>
            </a:r>
            <a:endParaRPr lang="en-US" b="1" dirty="0" smtClean="0">
              <a:solidFill>
                <a:srgbClr val="FFFF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16387"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Rectangle 5"/>
          <p:cNvSpPr>
            <a:spLocks noGrp="1"/>
          </p:cNvSpPr>
          <p:nvPr>
            <p:ph type="body" idx="1"/>
          </p:nvPr>
        </p:nvSpPr>
        <p:spPr>
          <a:xfrm>
            <a:off x="609600" y="1371600"/>
            <a:ext cx="8305800" cy="4648200"/>
          </a:xfrm>
        </p:spPr>
        <p:txBody>
          <a:bodyPr/>
          <a:lstStyle/>
          <a:p>
            <a:pPr algn="just"/>
            <a:r>
              <a:rPr lang="en-US" sz="2800" smtClean="0"/>
              <a:t>Benzoyl ecgonine is a metabolite found in the plasma and is the metabolite identified by urine toxicology screens. </a:t>
            </a:r>
          </a:p>
          <a:p>
            <a:pPr algn="just"/>
            <a:r>
              <a:rPr lang="en-US" sz="2800" smtClean="0"/>
              <a:t>The use of ethanol with cocaine may form coca ethylene, a metabolite that may potentiate the drug's stimulatory effects.</a:t>
            </a:r>
          </a:p>
        </p:txBody>
      </p:sp>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0" y="0"/>
            <a:ext cx="6172200" cy="1077913"/>
          </a:xfrm>
          <a:prstGeom prst="rect">
            <a:avLst/>
          </a:prstGeom>
          <a:solidFill>
            <a:schemeClr val="bg1"/>
          </a:solidFill>
        </p:spPr>
        <p:txBody>
          <a:bodyPr>
            <a:spAutoFit/>
          </a:bodyPr>
          <a:lstStyle/>
          <a:p>
            <a:pPr>
              <a:defRPr/>
            </a:pPr>
            <a:r>
              <a:rPr lang="en-US" sz="3200" dirty="0">
                <a:solidFill>
                  <a:srgbClr val="FFFF00"/>
                </a:solidFill>
                <a:latin typeface="Arial"/>
                <a:cs typeface="+mn-cs"/>
              </a:rPr>
              <a:t>PRINCIPLES OF DISEASE</a:t>
            </a:r>
          </a:p>
          <a:p>
            <a:pPr>
              <a:defRPr/>
            </a:pPr>
            <a:r>
              <a:rPr lang="en-US" sz="3200" dirty="0">
                <a:solidFill>
                  <a:srgbClr val="FFFF00"/>
                </a:solidFill>
                <a:latin typeface="Arial"/>
                <a:cs typeface="+mn-cs"/>
              </a:rPr>
              <a:t>Pathophysiology of Cocaine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17411"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9"/>
          <p:cNvSpPr>
            <a:spLocks noGrp="1"/>
          </p:cNvSpPr>
          <p:nvPr>
            <p:ph type="ftr" sz="quarter" idx="11"/>
          </p:nvPr>
        </p:nvSpPr>
        <p:spPr/>
        <p:txBody>
          <a:bodyPr/>
          <a:lstStyle/>
          <a:p>
            <a:pPr>
              <a:defRPr/>
            </a:pPr>
            <a:endParaRPr lang="en-US" dirty="0"/>
          </a:p>
        </p:txBody>
      </p:sp>
      <p:sp>
        <p:nvSpPr>
          <p:cNvPr id="17413" name="Content Placeholder 5"/>
          <p:cNvSpPr>
            <a:spLocks noGrp="1"/>
          </p:cNvSpPr>
          <p:nvPr>
            <p:ph idx="1"/>
          </p:nvPr>
        </p:nvSpPr>
        <p:spPr>
          <a:xfrm>
            <a:off x="762000" y="228600"/>
            <a:ext cx="7772400" cy="914400"/>
          </a:xfrm>
        </p:spPr>
        <p:txBody>
          <a:bodyPr/>
          <a:lstStyle/>
          <a:p>
            <a:pPr algn="ctr">
              <a:buFont typeface="Wingdings" pitchFamily="2" charset="2"/>
              <a:buNone/>
            </a:pPr>
            <a:r>
              <a:rPr lang="en-US" sz="3200" smtClean="0">
                <a:solidFill>
                  <a:srgbClr val="FFFF00"/>
                </a:solidFill>
              </a:rPr>
              <a:t>Cocaine Pharmacology by Route of Administration</a:t>
            </a:r>
          </a:p>
          <a:p>
            <a:endParaRPr lang="en-US" smtClean="0"/>
          </a:p>
        </p:txBody>
      </p:sp>
      <p:pic>
        <p:nvPicPr>
          <p:cNvPr id="1741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828800"/>
            <a:ext cx="670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18435"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Rectangle 5"/>
          <p:cNvSpPr>
            <a:spLocks noGrp="1"/>
          </p:cNvSpPr>
          <p:nvPr>
            <p:ph type="body" idx="1"/>
          </p:nvPr>
        </p:nvSpPr>
        <p:spPr>
          <a:xfrm>
            <a:off x="609600" y="1066800"/>
            <a:ext cx="8305800" cy="5334000"/>
          </a:xfrm>
        </p:spPr>
        <p:txBody>
          <a:bodyPr/>
          <a:lstStyle/>
          <a:p>
            <a:pPr algn="just"/>
            <a:r>
              <a:rPr lang="en-US" sz="2800" smtClean="0"/>
              <a:t>excitation of the sympathetic nervous system.</a:t>
            </a:r>
          </a:p>
          <a:p>
            <a:pPr algn="just"/>
            <a:r>
              <a:rPr lang="en-US" sz="2800" smtClean="0"/>
              <a:t>Patients with moderate toxicity are alert and awake but may have diaphoresis, tachycardia, mydriasis, and hypertension without organ damage. </a:t>
            </a:r>
          </a:p>
          <a:p>
            <a:pPr algn="just"/>
            <a:r>
              <a:rPr lang="en-US" sz="2800" smtClean="0"/>
              <a:t>A more severely intoxicated patient may present agitated, combative, and hyperthermic. </a:t>
            </a:r>
          </a:p>
          <a:p>
            <a:pPr algn="just"/>
            <a:r>
              <a:rPr lang="en-US" sz="2800" smtClean="0"/>
              <a:t>Signs and symptoms of end-organ damage may be present, including acute hypertensive emergencies. </a:t>
            </a:r>
          </a:p>
        </p:txBody>
      </p:sp>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1066800" y="228600"/>
            <a:ext cx="5791200" cy="584200"/>
          </a:xfrm>
          <a:prstGeom prst="rect">
            <a:avLst/>
          </a:prstGeom>
        </p:spPr>
        <p:txBody>
          <a:bodyPr>
            <a:spAutoFit/>
          </a:bodyPr>
          <a:lstStyle/>
          <a:p>
            <a:pPr>
              <a:defRPr/>
            </a:pPr>
            <a:r>
              <a:rPr lang="en-US" sz="3200" dirty="0">
                <a:solidFill>
                  <a:srgbClr val="FFFF00"/>
                </a:solidFill>
                <a:latin typeface="Arial"/>
                <a:cs typeface="+mn-cs"/>
              </a:rPr>
              <a:t>CLINICAL FEATURES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19459"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Rectangle 5"/>
          <p:cNvSpPr>
            <a:spLocks noGrp="1"/>
          </p:cNvSpPr>
          <p:nvPr>
            <p:ph type="body" idx="1"/>
          </p:nvPr>
        </p:nvSpPr>
        <p:spPr>
          <a:xfrm>
            <a:off x="609600" y="1143000"/>
            <a:ext cx="8305800" cy="4876800"/>
          </a:xfrm>
        </p:spPr>
        <p:txBody>
          <a:bodyPr/>
          <a:lstStyle/>
          <a:p>
            <a:pPr algn="just"/>
            <a:r>
              <a:rPr lang="en-US" sz="2800" smtClean="0"/>
              <a:t>Patients may present with focal, acute pain syndromes; circulatory abnormalities; delirium; or seizures. </a:t>
            </a:r>
          </a:p>
          <a:p>
            <a:pPr algn="just"/>
            <a:r>
              <a:rPr lang="en-US" sz="2800" smtClean="0"/>
              <a:t>The clinical presentation depends on the dose, route of administration, and time to presentation after drug use. </a:t>
            </a:r>
          </a:p>
          <a:p>
            <a:pPr algn="just">
              <a:buFont typeface="Wingdings" pitchFamily="2" charset="2"/>
              <a:buNone/>
            </a:pPr>
            <a:r>
              <a:rPr lang="en-US" sz="2800" smtClean="0"/>
              <a:t/>
            </a:r>
            <a:br>
              <a:rPr lang="en-US" sz="2800" smtClean="0"/>
            </a:br>
            <a:endParaRPr lang="en-US" sz="2800" smtClean="0"/>
          </a:p>
          <a:p>
            <a:pPr algn="just"/>
            <a:endParaRPr lang="en-US" sz="2800" smtClean="0"/>
          </a:p>
        </p:txBody>
      </p:sp>
      <p:sp>
        <p:nvSpPr>
          <p:cNvPr id="10" name="Footer Placeholder 9"/>
          <p:cNvSpPr>
            <a:spLocks noGrp="1"/>
          </p:cNvSpPr>
          <p:nvPr>
            <p:ph type="ftr" sz="quarter" idx="11"/>
          </p:nvPr>
        </p:nvSpPr>
        <p:spPr/>
        <p:txBody>
          <a:bodyPr/>
          <a:lstStyle/>
          <a:p>
            <a:pPr>
              <a:defRPr/>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20483"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4" name="Rectangle 5"/>
          <p:cNvSpPr>
            <a:spLocks noGrp="1"/>
          </p:cNvSpPr>
          <p:nvPr>
            <p:ph type="body" idx="1"/>
          </p:nvPr>
        </p:nvSpPr>
        <p:spPr>
          <a:xfrm>
            <a:off x="609600" y="1143000"/>
            <a:ext cx="8305800" cy="4648200"/>
          </a:xfrm>
        </p:spPr>
        <p:txBody>
          <a:bodyPr/>
          <a:lstStyle/>
          <a:p>
            <a:pPr algn="just"/>
            <a:r>
              <a:rPr lang="en-US" sz="2800" smtClean="0"/>
              <a:t>Patients who are “speed balling,” using IV heroin and cocaine together, may be initially sedated, and administration of naloxone may reveal the underlying cocaine intoxication.</a:t>
            </a:r>
          </a:p>
          <a:p>
            <a:pPr algn="just"/>
            <a:r>
              <a:rPr lang="en-US" sz="2800" smtClean="0"/>
              <a:t>Mortality is high with  temperatures greater than 41.1°C. </a:t>
            </a:r>
          </a:p>
          <a:p>
            <a:pPr algn="just">
              <a:buFont typeface="Wingdings" pitchFamily="2" charset="2"/>
              <a:buNone/>
            </a:pPr>
            <a:r>
              <a:rPr lang="en-US" sz="2800" smtClean="0"/>
              <a:t/>
            </a:r>
            <a:br>
              <a:rPr lang="en-US" sz="2800" smtClean="0"/>
            </a:br>
            <a:endParaRPr lang="en-US" sz="2800" smtClean="0"/>
          </a:p>
          <a:p>
            <a:pPr algn="just"/>
            <a:endParaRPr lang="en-US" sz="2800" smtClean="0"/>
          </a:p>
        </p:txBody>
      </p:sp>
      <p:sp>
        <p:nvSpPr>
          <p:cNvPr id="10" name="Footer Placeholder 9"/>
          <p:cNvSpPr>
            <a:spLocks noGrp="1"/>
          </p:cNvSpPr>
          <p:nvPr>
            <p:ph type="ftr" sz="quarter" idx="11"/>
          </p:nvPr>
        </p:nvSpPr>
        <p:spPr/>
        <p:txBody>
          <a:bodyPr/>
          <a:lstStyle/>
          <a:p>
            <a:pPr>
              <a:defRPr/>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21507"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Rectangle 5"/>
          <p:cNvSpPr>
            <a:spLocks noGrp="1"/>
          </p:cNvSpPr>
          <p:nvPr>
            <p:ph type="body" idx="1"/>
          </p:nvPr>
        </p:nvSpPr>
        <p:spPr>
          <a:xfrm>
            <a:off x="457200" y="1447800"/>
            <a:ext cx="8305800" cy="3200400"/>
          </a:xfrm>
        </p:spPr>
        <p:txBody>
          <a:bodyPr/>
          <a:lstStyle/>
          <a:p>
            <a:pPr algn="just">
              <a:buFont typeface="Wingdings" pitchFamily="2" charset="2"/>
              <a:buNone/>
            </a:pPr>
            <a:r>
              <a:rPr lang="en-US" sz="2800" smtClean="0"/>
              <a:t>Initial assessment and treatment should focus on rapidly fatal complications</a:t>
            </a:r>
          </a:p>
          <a:p>
            <a:pPr algn="just"/>
            <a:endParaRPr lang="en-US" sz="2800" smtClean="0"/>
          </a:p>
          <a:p>
            <a:pPr algn="just"/>
            <a:endParaRPr lang="en-US" sz="2800" smtClean="0"/>
          </a:p>
          <a:p>
            <a:pPr algn="just"/>
            <a:r>
              <a:rPr lang="en-US" sz="2800" smtClean="0"/>
              <a:t>Hyperthermia</a:t>
            </a:r>
          </a:p>
          <a:p>
            <a:pPr algn="just"/>
            <a:r>
              <a:rPr lang="en-US" sz="2800" smtClean="0"/>
              <a:t>hypertensive emergencies</a:t>
            </a:r>
          </a:p>
          <a:p>
            <a:pPr algn="just"/>
            <a:r>
              <a:rPr lang="en-US" sz="2800" smtClean="0"/>
              <a:t>cardiac dysrhythmias.</a:t>
            </a:r>
          </a:p>
          <a:p>
            <a:pPr algn="just"/>
            <a:r>
              <a:rPr lang="en-US" sz="2800" smtClean="0"/>
              <a:t>Seizure</a:t>
            </a:r>
          </a:p>
          <a:p>
            <a:pPr algn="just">
              <a:buFont typeface="Wingdings" pitchFamily="2" charset="2"/>
              <a:buNone/>
            </a:pPr>
            <a:r>
              <a:rPr lang="en-US" sz="2800" smtClean="0"/>
              <a:t/>
            </a:r>
            <a:br>
              <a:rPr lang="en-US" sz="2800" smtClean="0"/>
            </a:br>
            <a:endParaRPr lang="en-US" sz="2800" smtClean="0"/>
          </a:p>
          <a:p>
            <a:pPr algn="just"/>
            <a:endParaRPr lang="en-US" sz="2800" smtClean="0"/>
          </a:p>
        </p:txBody>
      </p:sp>
      <p:sp>
        <p:nvSpPr>
          <p:cNvPr id="10" name="Footer Placeholder 9"/>
          <p:cNvSpPr>
            <a:spLocks noGrp="1"/>
          </p:cNvSpPr>
          <p:nvPr>
            <p:ph type="ftr" sz="quarter" idx="11"/>
          </p:nvPr>
        </p:nvSpPr>
        <p:spPr/>
        <p:txBody>
          <a:bodyPr/>
          <a:lstStyle/>
          <a:p>
            <a:pPr>
              <a:defRPr/>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22531"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Rectangle 5"/>
          <p:cNvSpPr>
            <a:spLocks noGrp="1"/>
          </p:cNvSpPr>
          <p:nvPr>
            <p:ph type="body" idx="1"/>
          </p:nvPr>
        </p:nvSpPr>
        <p:spPr>
          <a:xfrm>
            <a:off x="381000" y="1066800"/>
            <a:ext cx="8763000" cy="4953000"/>
          </a:xfrm>
        </p:spPr>
        <p:txBody>
          <a:bodyPr/>
          <a:lstStyle/>
          <a:p>
            <a:pPr algn="just"/>
            <a:r>
              <a:rPr lang="en-US" sz="2800" smtClean="0"/>
              <a:t>agitation with delirium increases the risk of hyperthermia.  </a:t>
            </a:r>
          </a:p>
          <a:p>
            <a:pPr algn="just"/>
            <a:r>
              <a:rPr lang="en-US" sz="2800" smtClean="0"/>
              <a:t>Vasoconstriction and dehydration can compromise cooling, resulting in life-threatening hyperthermia with core temperatures exceeding 106 F (41.1 C). </a:t>
            </a:r>
          </a:p>
          <a:p>
            <a:pPr algn="just"/>
            <a:r>
              <a:rPr lang="en-US" sz="2800" smtClean="0"/>
              <a:t>Delay in recognition result in death. </a:t>
            </a:r>
          </a:p>
          <a:p>
            <a:pPr algn="just"/>
            <a:r>
              <a:rPr lang="en-US" sz="2800" smtClean="0"/>
              <a:t>Increased motor tone can release intramuscular (CK) with rhabdomyolysis and renal and electrolyte complications.</a:t>
            </a:r>
          </a:p>
        </p:txBody>
      </p:sp>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1066800" y="381000"/>
            <a:ext cx="4572000" cy="584200"/>
          </a:xfrm>
          <a:prstGeom prst="rect">
            <a:avLst/>
          </a:prstGeom>
        </p:spPr>
        <p:txBody>
          <a:bodyPr>
            <a:spAutoFit/>
          </a:bodyPr>
          <a:lstStyle/>
          <a:p>
            <a:pPr>
              <a:defRPr/>
            </a:pPr>
            <a:r>
              <a:rPr lang="en-US" sz="3200" dirty="0">
                <a:solidFill>
                  <a:srgbClr val="FFFF00"/>
                </a:solidFill>
                <a:latin typeface="Arial"/>
                <a:cs typeface="+mn-cs"/>
              </a:rPr>
              <a:t>Hyperthermia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23555"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Rectangle 5"/>
          <p:cNvSpPr>
            <a:spLocks noGrp="1"/>
          </p:cNvSpPr>
          <p:nvPr>
            <p:ph type="body" idx="1"/>
          </p:nvPr>
        </p:nvSpPr>
        <p:spPr>
          <a:xfrm>
            <a:off x="457200" y="1143000"/>
            <a:ext cx="8534400" cy="5257800"/>
          </a:xfrm>
        </p:spPr>
        <p:txBody>
          <a:bodyPr/>
          <a:lstStyle/>
          <a:p>
            <a:pPr algn="just"/>
            <a:r>
              <a:rPr lang="en-US" sz="2800" smtClean="0"/>
              <a:t>sequelae include </a:t>
            </a:r>
          </a:p>
          <a:p>
            <a:pPr algn="just"/>
            <a:r>
              <a:rPr lang="en-US" sz="2800" smtClean="0"/>
              <a:t>  aortic dissection</a:t>
            </a:r>
          </a:p>
          <a:p>
            <a:pPr algn="just"/>
            <a:r>
              <a:rPr lang="en-US" sz="2800" smtClean="0"/>
              <a:t>  pulmonary edema</a:t>
            </a:r>
          </a:p>
          <a:p>
            <a:pPr algn="just"/>
            <a:r>
              <a:rPr lang="en-US" sz="2800" smtClean="0"/>
              <a:t>  myocardial ischemia and infarction</a:t>
            </a:r>
          </a:p>
          <a:p>
            <a:pPr algn="just"/>
            <a:r>
              <a:rPr lang="en-US" sz="2800" smtClean="0"/>
              <a:t>  intracranial hemorrhage, strokes</a:t>
            </a:r>
          </a:p>
          <a:p>
            <a:pPr algn="just"/>
            <a:r>
              <a:rPr lang="en-US" sz="2800" smtClean="0"/>
              <a:t>  infarction of the anterior spinal artery. </a:t>
            </a:r>
          </a:p>
        </p:txBody>
      </p:sp>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1066800" y="381000"/>
            <a:ext cx="5486400" cy="584200"/>
          </a:xfrm>
          <a:prstGeom prst="rect">
            <a:avLst/>
          </a:prstGeom>
        </p:spPr>
        <p:txBody>
          <a:bodyPr>
            <a:spAutoFit/>
          </a:bodyPr>
          <a:lstStyle/>
          <a:p>
            <a:pPr>
              <a:defRPr/>
            </a:pPr>
            <a:r>
              <a:rPr lang="en-US" sz="3200" dirty="0">
                <a:solidFill>
                  <a:srgbClr val="FFFF00"/>
                </a:solidFill>
                <a:latin typeface="Arial"/>
                <a:cs typeface="+mn-cs"/>
              </a:rPr>
              <a:t>Hypertensive Emergencies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24579"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0" name="Rectangle 5"/>
          <p:cNvSpPr>
            <a:spLocks noGrp="1"/>
          </p:cNvSpPr>
          <p:nvPr>
            <p:ph type="body" idx="1"/>
          </p:nvPr>
        </p:nvSpPr>
        <p:spPr>
          <a:xfrm>
            <a:off x="457200" y="1143000"/>
            <a:ext cx="8534400" cy="5257800"/>
          </a:xfrm>
        </p:spPr>
        <p:txBody>
          <a:bodyPr/>
          <a:lstStyle/>
          <a:p>
            <a:pPr algn="just">
              <a:buFont typeface="Wingdings" pitchFamily="2" charset="2"/>
              <a:buNone/>
            </a:pPr>
            <a:r>
              <a:rPr lang="en-US" sz="2800" smtClean="0"/>
              <a:t>Vasospasm can compromise perfusion to various organs. Intestinal infarctions and mesenteric ischemia can occur, particularly in body packers with large oral ingestions. Other local ischemic events include retinal vasospasm, renal infarctions, and placental insufficiency and infarction in the gravid uterus.</a:t>
            </a:r>
          </a:p>
        </p:txBody>
      </p:sp>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1066800" y="381000"/>
            <a:ext cx="5486400" cy="584200"/>
          </a:xfrm>
          <a:prstGeom prst="rect">
            <a:avLst/>
          </a:prstGeom>
        </p:spPr>
        <p:txBody>
          <a:bodyPr>
            <a:spAutoFit/>
          </a:bodyPr>
          <a:lstStyle/>
          <a:p>
            <a:pPr>
              <a:defRPr/>
            </a:pPr>
            <a:r>
              <a:rPr lang="en-US" sz="3200" dirty="0">
                <a:solidFill>
                  <a:srgbClr val="FFFF00"/>
                </a:solidFill>
                <a:latin typeface="Arial"/>
                <a:cs typeface="+mn-cs"/>
              </a:rPr>
              <a:t>Hypertensive Emergencies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25603"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Rectangle 5"/>
          <p:cNvSpPr>
            <a:spLocks noGrp="1"/>
          </p:cNvSpPr>
          <p:nvPr>
            <p:ph type="body" idx="1"/>
          </p:nvPr>
        </p:nvSpPr>
        <p:spPr>
          <a:xfrm>
            <a:off x="457200" y="1371600"/>
            <a:ext cx="8534400" cy="5029200"/>
          </a:xfrm>
        </p:spPr>
        <p:txBody>
          <a:bodyPr/>
          <a:lstStyle/>
          <a:p>
            <a:pPr algn="just"/>
            <a:r>
              <a:rPr lang="en-US" sz="2800" smtClean="0"/>
              <a:t>may not be noted until cardiac output abruptly diminishes, and the patient suddenly loses consciousness. </a:t>
            </a:r>
          </a:p>
          <a:p>
            <a:pPr algn="just"/>
            <a:endParaRPr lang="en-US" sz="2800" smtClean="0"/>
          </a:p>
          <a:p>
            <a:pPr algn="just"/>
            <a:r>
              <a:rPr lang="en-US" sz="2800" smtClean="0"/>
              <a:t>sinus tachycardia is most common</a:t>
            </a:r>
          </a:p>
          <a:p>
            <a:pPr algn="just"/>
            <a:endParaRPr lang="en-US" sz="2800" smtClean="0"/>
          </a:p>
          <a:p>
            <a:pPr algn="just"/>
            <a:r>
              <a:rPr lang="en-US" sz="2800" smtClean="0"/>
              <a:t>atrial fibrillation and other supraventricular tachycardias</a:t>
            </a:r>
          </a:p>
        </p:txBody>
      </p:sp>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1066800" y="381000"/>
            <a:ext cx="5486400" cy="584200"/>
          </a:xfrm>
          <a:prstGeom prst="rect">
            <a:avLst/>
          </a:prstGeom>
        </p:spPr>
        <p:txBody>
          <a:bodyPr>
            <a:spAutoFit/>
          </a:bodyPr>
          <a:lstStyle/>
          <a:p>
            <a:pPr>
              <a:defRPr/>
            </a:pPr>
            <a:r>
              <a:rPr lang="en-US" sz="3200" dirty="0">
                <a:solidFill>
                  <a:srgbClr val="FFFF00"/>
                </a:solidFill>
                <a:latin typeface="Arial"/>
                <a:cs typeface="+mn-cs"/>
              </a:rPr>
              <a:t>Cardiac </a:t>
            </a:r>
            <a:r>
              <a:rPr lang="en-US" sz="3200" dirty="0" err="1">
                <a:solidFill>
                  <a:srgbClr val="FFFF00"/>
                </a:solidFill>
                <a:latin typeface="Arial"/>
                <a:cs typeface="+mn-cs"/>
              </a:rPr>
              <a:t>Dysrhythmias</a:t>
            </a:r>
            <a:endParaRPr lang="en-US" sz="3200" dirty="0">
              <a:solidFill>
                <a:srgbClr val="FFFF00"/>
              </a:solidFill>
              <a:latin typeface="Arial"/>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8195"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Rectangle 5"/>
          <p:cNvSpPr>
            <a:spLocks noGrp="1"/>
          </p:cNvSpPr>
          <p:nvPr>
            <p:ph type="body" idx="1"/>
          </p:nvPr>
        </p:nvSpPr>
        <p:spPr>
          <a:xfrm>
            <a:off x="609600" y="1371600"/>
            <a:ext cx="8305800" cy="4953000"/>
          </a:xfrm>
        </p:spPr>
        <p:txBody>
          <a:bodyPr/>
          <a:lstStyle/>
          <a:p>
            <a:pPr algn="just"/>
            <a:r>
              <a:rPr lang="en-US" sz="2800" smtClean="0"/>
              <a:t>Cocaine, amphetamines, and derivatives of amphetamines are called </a:t>
            </a:r>
            <a:r>
              <a:rPr lang="en-US" sz="2800" i="1" smtClean="0"/>
              <a:t>sympathomimetics</a:t>
            </a:r>
            <a:r>
              <a:rPr lang="en-US" sz="2800" smtClean="0"/>
              <a:t>. </a:t>
            </a:r>
          </a:p>
          <a:p>
            <a:pPr algn="just"/>
            <a:r>
              <a:rPr lang="en-US" sz="2800" smtClean="0"/>
              <a:t>These agents cause central nervous system (CNS) stimulation and a cascade of physiologic effects.</a:t>
            </a:r>
          </a:p>
        </p:txBody>
      </p:sp>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914400" y="457200"/>
            <a:ext cx="3962400" cy="584200"/>
          </a:xfrm>
          <a:prstGeom prst="rect">
            <a:avLst/>
          </a:prstGeom>
        </p:spPr>
        <p:txBody>
          <a:bodyPr>
            <a:spAutoFit/>
          </a:bodyPr>
          <a:lstStyle/>
          <a:p>
            <a:pPr>
              <a:defRPr/>
            </a:pPr>
            <a:r>
              <a:rPr lang="en-US" sz="3200" dirty="0">
                <a:solidFill>
                  <a:srgbClr val="FFFF00"/>
                </a:solidFill>
                <a:latin typeface="Arial"/>
                <a:cs typeface="+mn-cs"/>
              </a:rPr>
              <a:t>PERSPECTIVE</a:t>
            </a:r>
            <a:r>
              <a:rPr lang="en-US" sz="3200" dirty="0"/>
              <a:t> </a:t>
            </a:r>
            <a:endParaRPr lang="en-US" sz="3200" dirty="0">
              <a:solidFill>
                <a:srgbClr val="FFFF00"/>
              </a:solidFill>
              <a:latin typeface="Arial"/>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26627"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8" name="Rectangle 5"/>
          <p:cNvSpPr>
            <a:spLocks noGrp="1"/>
          </p:cNvSpPr>
          <p:nvPr>
            <p:ph type="body" idx="1"/>
          </p:nvPr>
        </p:nvSpPr>
        <p:spPr>
          <a:xfrm>
            <a:off x="457200" y="990600"/>
            <a:ext cx="8382000" cy="4343400"/>
          </a:xfrm>
        </p:spPr>
        <p:txBody>
          <a:bodyPr/>
          <a:lstStyle/>
          <a:p>
            <a:pPr algn="just"/>
            <a:r>
              <a:rPr lang="en-US" sz="2800" smtClean="0"/>
              <a:t>Torsades de pointes or wide-complex tachycardias from blockade of fast sodium channels on the myocardium may deteriorate into poorly perfusing or fatal ventricular rhythms. </a:t>
            </a:r>
          </a:p>
          <a:p>
            <a:pPr algn="just"/>
            <a:endParaRPr lang="en-US" sz="2800" smtClean="0"/>
          </a:p>
          <a:p>
            <a:pPr algn="just"/>
            <a:r>
              <a:rPr lang="en-US" sz="2800" smtClean="0"/>
              <a:t>Hyperkalemia from rhabdomyolysis and myocardial ischemia can also cause dysrhythmias.</a:t>
            </a:r>
          </a:p>
        </p:txBody>
      </p:sp>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1066800" y="381000"/>
            <a:ext cx="5486400" cy="584200"/>
          </a:xfrm>
          <a:prstGeom prst="rect">
            <a:avLst/>
          </a:prstGeom>
        </p:spPr>
        <p:txBody>
          <a:bodyPr>
            <a:spAutoFit/>
          </a:bodyPr>
          <a:lstStyle/>
          <a:p>
            <a:pPr>
              <a:defRPr/>
            </a:pPr>
            <a:r>
              <a:rPr lang="en-US" sz="3200" dirty="0">
                <a:solidFill>
                  <a:srgbClr val="FFFF00"/>
                </a:solidFill>
                <a:latin typeface="Arial"/>
                <a:cs typeface="+mn-cs"/>
              </a:rPr>
              <a:t>Cardiac </a:t>
            </a:r>
            <a:r>
              <a:rPr lang="en-US" sz="3200" dirty="0" err="1">
                <a:solidFill>
                  <a:srgbClr val="FFFF00"/>
                </a:solidFill>
                <a:latin typeface="Arial"/>
                <a:cs typeface="+mn-cs"/>
              </a:rPr>
              <a:t>Dysrhythmias</a:t>
            </a:r>
            <a:endParaRPr lang="en-US" sz="3200" dirty="0">
              <a:solidFill>
                <a:srgbClr val="FFFF00"/>
              </a:solidFill>
              <a:latin typeface="Arial"/>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27651"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2" name="Rectangle 5"/>
          <p:cNvSpPr>
            <a:spLocks noGrp="1"/>
          </p:cNvSpPr>
          <p:nvPr>
            <p:ph type="body" idx="1"/>
          </p:nvPr>
        </p:nvSpPr>
        <p:spPr>
          <a:xfrm>
            <a:off x="457200" y="1371600"/>
            <a:ext cx="8534400" cy="4495800"/>
          </a:xfrm>
        </p:spPr>
        <p:txBody>
          <a:bodyPr/>
          <a:lstStyle/>
          <a:p>
            <a:pPr algn="just"/>
            <a:r>
              <a:rPr lang="en-US" sz="2800" smtClean="0"/>
              <a:t>People who binge with continuous use causes catecholamine depletion, dehydration, and poor nutrition.</a:t>
            </a:r>
          </a:p>
          <a:p>
            <a:pPr algn="just"/>
            <a:endParaRPr lang="en-US" sz="2800" smtClean="0"/>
          </a:p>
          <a:p>
            <a:pPr algn="just"/>
            <a:r>
              <a:rPr lang="en-US" sz="2800" smtClean="0"/>
              <a:t>After the acute effects of cocaine have subsided, these patients with “cocaine washout” are profoundly sleepy but arousable and oriented, with normal vital signs or a mild sinus bradycardia.</a:t>
            </a:r>
          </a:p>
        </p:txBody>
      </p:sp>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1066800" y="381000"/>
            <a:ext cx="5486400" cy="584200"/>
          </a:xfrm>
          <a:prstGeom prst="rect">
            <a:avLst/>
          </a:prstGeom>
        </p:spPr>
        <p:txBody>
          <a:bodyPr>
            <a:spAutoFit/>
          </a:bodyPr>
          <a:lstStyle/>
          <a:p>
            <a:pPr>
              <a:defRPr/>
            </a:pPr>
            <a:r>
              <a:rPr lang="en-US" sz="3200" dirty="0">
                <a:solidFill>
                  <a:srgbClr val="FFFF00"/>
                </a:solidFill>
                <a:latin typeface="Arial"/>
                <a:cs typeface="+mn-cs"/>
              </a:rPr>
              <a:t>Other Complications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28675"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6" name="Rectangle 5"/>
          <p:cNvSpPr>
            <a:spLocks noGrp="1"/>
          </p:cNvSpPr>
          <p:nvPr>
            <p:ph type="body" idx="1"/>
          </p:nvPr>
        </p:nvSpPr>
        <p:spPr>
          <a:xfrm>
            <a:off x="457200" y="1371600"/>
            <a:ext cx="8382000" cy="4343400"/>
          </a:xfrm>
        </p:spPr>
        <p:txBody>
          <a:bodyPr/>
          <a:lstStyle/>
          <a:p>
            <a:pPr algn="just"/>
            <a:r>
              <a:rPr lang="en-US" sz="2800" smtClean="0"/>
              <a:t>“crack dancing,” a transient choreoathetoid movement disorder </a:t>
            </a:r>
          </a:p>
          <a:p>
            <a:pPr algn="just"/>
            <a:endParaRPr lang="en-US" sz="2800" smtClean="0"/>
          </a:p>
          <a:p>
            <a:pPr algn="just"/>
            <a:r>
              <a:rPr lang="en-US" sz="2800" smtClean="0"/>
              <a:t>DVT is reported with cocaine use, probably secondary to effects on coagulation. </a:t>
            </a:r>
          </a:p>
          <a:p>
            <a:pPr algn="just"/>
            <a:r>
              <a:rPr lang="en-US" sz="2800" smtClean="0"/>
              <a:t>oropharyngeal burns from the high temperature required to volatilize the drug.</a:t>
            </a:r>
          </a:p>
          <a:p>
            <a:pPr algn="just"/>
            <a:endParaRPr lang="en-US" sz="2800" smtClean="0"/>
          </a:p>
          <a:p>
            <a:pPr algn="just"/>
            <a:endParaRPr lang="en-US" sz="2800" smtClean="0"/>
          </a:p>
          <a:p>
            <a:pPr algn="just"/>
            <a:endParaRPr lang="en-US" sz="2800" smtClean="0"/>
          </a:p>
        </p:txBody>
      </p:sp>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1066800" y="381000"/>
            <a:ext cx="5486400" cy="584200"/>
          </a:xfrm>
          <a:prstGeom prst="rect">
            <a:avLst/>
          </a:prstGeom>
        </p:spPr>
        <p:txBody>
          <a:bodyPr>
            <a:spAutoFit/>
          </a:bodyPr>
          <a:lstStyle/>
          <a:p>
            <a:pPr>
              <a:defRPr/>
            </a:pPr>
            <a:r>
              <a:rPr lang="en-US" sz="3200" dirty="0">
                <a:solidFill>
                  <a:srgbClr val="FFFF00"/>
                </a:solidFill>
                <a:latin typeface="Arial"/>
                <a:cs typeface="+mn-cs"/>
              </a:rPr>
              <a:t>Other Complications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29699"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0" name="Rectangle 5"/>
          <p:cNvSpPr>
            <a:spLocks noGrp="1"/>
          </p:cNvSpPr>
          <p:nvPr>
            <p:ph type="body" idx="1"/>
          </p:nvPr>
        </p:nvSpPr>
        <p:spPr>
          <a:xfrm>
            <a:off x="457200" y="1219200"/>
            <a:ext cx="8382000" cy="5181600"/>
          </a:xfrm>
        </p:spPr>
        <p:txBody>
          <a:bodyPr/>
          <a:lstStyle/>
          <a:p>
            <a:pPr algn="just"/>
            <a:r>
              <a:rPr lang="en-US" sz="2800" smtClean="0"/>
              <a:t>Pneumothorax, pneumopericardium, and pneumomediastinum occur from inhalational barotrauma. </a:t>
            </a:r>
          </a:p>
          <a:p>
            <a:pPr algn="just"/>
            <a:r>
              <a:rPr lang="en-US" sz="2800" smtClean="0"/>
              <a:t>Intranasalcocaine use is associated with sinusitis and naso palatine necrosis or perforation. </a:t>
            </a:r>
          </a:p>
        </p:txBody>
      </p:sp>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1066800" y="381000"/>
            <a:ext cx="5486400" cy="584200"/>
          </a:xfrm>
          <a:prstGeom prst="rect">
            <a:avLst/>
          </a:prstGeom>
        </p:spPr>
        <p:txBody>
          <a:bodyPr>
            <a:spAutoFit/>
          </a:bodyPr>
          <a:lstStyle/>
          <a:p>
            <a:pPr>
              <a:defRPr/>
            </a:pPr>
            <a:r>
              <a:rPr lang="en-US" sz="3200" dirty="0">
                <a:solidFill>
                  <a:srgbClr val="FFFF00"/>
                </a:solidFill>
                <a:latin typeface="Arial"/>
                <a:cs typeface="+mn-cs"/>
              </a:rPr>
              <a:t>Other Complications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30723"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4" name="Rectangle 5"/>
          <p:cNvSpPr>
            <a:spLocks noGrp="1"/>
          </p:cNvSpPr>
          <p:nvPr>
            <p:ph type="body" idx="1"/>
          </p:nvPr>
        </p:nvSpPr>
        <p:spPr>
          <a:xfrm>
            <a:off x="457200" y="1371600"/>
            <a:ext cx="8382000" cy="4343400"/>
          </a:xfrm>
        </p:spPr>
        <p:txBody>
          <a:bodyPr/>
          <a:lstStyle/>
          <a:p>
            <a:pPr algn="just"/>
            <a:r>
              <a:rPr lang="en-US" sz="2800" smtClean="0"/>
              <a:t>Transdermal injection of cocaine, or “skin popping,” has similar types of complications. </a:t>
            </a:r>
          </a:p>
          <a:p>
            <a:pPr algn="just"/>
            <a:r>
              <a:rPr lang="en-US" sz="2800" smtClean="0"/>
              <a:t>Intravenous users have a high risk of infection with blood-borne viruses, local abscesses, and systemic bacterial infections, including botulism, and endocarditis. </a:t>
            </a:r>
          </a:p>
          <a:p>
            <a:pPr algn="just"/>
            <a:endParaRPr lang="en-US" sz="2800" smtClean="0"/>
          </a:p>
          <a:p>
            <a:pPr algn="just"/>
            <a:endParaRPr lang="en-US" sz="2800" smtClean="0"/>
          </a:p>
          <a:p>
            <a:pPr algn="just"/>
            <a:endParaRPr lang="en-US" sz="2800" smtClean="0"/>
          </a:p>
        </p:txBody>
      </p:sp>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1066800" y="381000"/>
            <a:ext cx="5486400" cy="584200"/>
          </a:xfrm>
          <a:prstGeom prst="rect">
            <a:avLst/>
          </a:prstGeom>
        </p:spPr>
        <p:txBody>
          <a:bodyPr>
            <a:spAutoFit/>
          </a:bodyPr>
          <a:lstStyle/>
          <a:p>
            <a:pPr>
              <a:defRPr/>
            </a:pPr>
            <a:r>
              <a:rPr lang="en-US" sz="3200" dirty="0">
                <a:solidFill>
                  <a:srgbClr val="FFFF00"/>
                </a:solidFill>
                <a:latin typeface="Arial"/>
                <a:cs typeface="+mn-cs"/>
              </a:rPr>
              <a:t>Other Complications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31747"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8" name="Rectangle 5"/>
          <p:cNvSpPr>
            <a:spLocks noGrp="1"/>
          </p:cNvSpPr>
          <p:nvPr>
            <p:ph type="body" idx="1"/>
          </p:nvPr>
        </p:nvSpPr>
        <p:spPr>
          <a:xfrm>
            <a:off x="457200" y="1371600"/>
            <a:ext cx="8534400" cy="4495800"/>
          </a:xfrm>
        </p:spPr>
        <p:txBody>
          <a:bodyPr/>
          <a:lstStyle/>
          <a:p>
            <a:pPr algn="just"/>
            <a:r>
              <a:rPr lang="en-US" sz="2800" smtClean="0"/>
              <a:t>Urine drug screening is unlikely to change treatment because it measures a cocaine metabolite (benzoyl ecgonine) that is typically present for 3 days after last use. </a:t>
            </a:r>
          </a:p>
        </p:txBody>
      </p:sp>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1066800" y="381000"/>
            <a:ext cx="5486400" cy="584200"/>
          </a:xfrm>
          <a:prstGeom prst="rect">
            <a:avLst/>
          </a:prstGeom>
        </p:spPr>
        <p:txBody>
          <a:bodyPr>
            <a:spAutoFit/>
          </a:bodyPr>
          <a:lstStyle/>
          <a:p>
            <a:pPr>
              <a:defRPr/>
            </a:pPr>
            <a:r>
              <a:rPr lang="en-US" sz="3200" dirty="0">
                <a:solidFill>
                  <a:srgbClr val="FFFF00"/>
                </a:solidFill>
                <a:latin typeface="Arial"/>
                <a:cs typeface="+mn-cs"/>
              </a:rPr>
              <a:t>DIAGNOSTIC STRATEGIES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32771"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2" name="Rectangle 5"/>
          <p:cNvSpPr>
            <a:spLocks noGrp="1"/>
          </p:cNvSpPr>
          <p:nvPr>
            <p:ph type="body" idx="1"/>
          </p:nvPr>
        </p:nvSpPr>
        <p:spPr>
          <a:xfrm>
            <a:off x="457200" y="1066800"/>
            <a:ext cx="8382000" cy="4343400"/>
          </a:xfrm>
        </p:spPr>
        <p:txBody>
          <a:bodyPr/>
          <a:lstStyle/>
          <a:p>
            <a:pPr algn="just">
              <a:buFont typeface="Wingdings" pitchFamily="2" charset="2"/>
              <a:buNone/>
            </a:pPr>
            <a:r>
              <a:rPr lang="en-US" sz="2800" smtClean="0"/>
              <a:t>Urine drug screening may be beneficial in</a:t>
            </a:r>
          </a:p>
          <a:p>
            <a:pPr algn="just"/>
            <a:r>
              <a:rPr lang="en-US" sz="2800" smtClean="0"/>
              <a:t>(1) to document possible abuse</a:t>
            </a:r>
          </a:p>
          <a:p>
            <a:pPr algn="just"/>
            <a:r>
              <a:rPr lang="en-US" sz="2800" smtClean="0"/>
              <a:t>(2) to confirm cocaine as the unknown substance in body packers</a:t>
            </a:r>
          </a:p>
          <a:p>
            <a:pPr algn="just"/>
            <a:r>
              <a:rPr lang="en-US" sz="2800" smtClean="0"/>
              <a:t>(3) to differentiate paranoia from drug-induced or psychiatric causes.</a:t>
            </a:r>
          </a:p>
          <a:p>
            <a:pPr algn="just"/>
            <a:r>
              <a:rPr lang="en-US" sz="2800" smtClean="0"/>
              <a:t>ECG </a:t>
            </a:r>
          </a:p>
          <a:p>
            <a:pPr algn="just"/>
            <a:r>
              <a:rPr lang="en-US" sz="2800" smtClean="0"/>
              <a:t>    sinus tachycardia ,wide complex tachycardia</a:t>
            </a:r>
          </a:p>
          <a:p>
            <a:pPr algn="just"/>
            <a:endParaRPr lang="en-US" sz="2800" smtClean="0"/>
          </a:p>
          <a:p>
            <a:pPr algn="just"/>
            <a:endParaRPr lang="en-US" sz="2800" smtClean="0"/>
          </a:p>
          <a:p>
            <a:pPr algn="just"/>
            <a:endParaRPr lang="en-US" sz="2800" smtClean="0"/>
          </a:p>
          <a:p>
            <a:pPr algn="just"/>
            <a:endParaRPr lang="en-US" sz="2800" smtClean="0"/>
          </a:p>
          <a:p>
            <a:pPr algn="just"/>
            <a:endParaRPr lang="en-US" sz="2800" smtClean="0"/>
          </a:p>
          <a:p>
            <a:pPr algn="just"/>
            <a:endParaRPr lang="en-US" sz="2800" smtClean="0"/>
          </a:p>
          <a:p>
            <a:pPr algn="just"/>
            <a:r>
              <a:rPr lang="en-US" sz="2800" smtClean="0"/>
              <a:t>ECG screens for dysrhythmias and conduction abnormalities from ischemia, hyperkalemia, or, more precipitously, QRS</a:t>
            </a:r>
          </a:p>
          <a:p>
            <a:pPr algn="just"/>
            <a:endParaRPr lang="en-US" sz="2800" smtClean="0"/>
          </a:p>
        </p:txBody>
      </p:sp>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1066800" y="381000"/>
            <a:ext cx="5486400" cy="584200"/>
          </a:xfrm>
          <a:prstGeom prst="rect">
            <a:avLst/>
          </a:prstGeom>
        </p:spPr>
        <p:txBody>
          <a:bodyPr>
            <a:spAutoFit/>
          </a:bodyPr>
          <a:lstStyle/>
          <a:p>
            <a:pPr>
              <a:defRPr/>
            </a:pPr>
            <a:r>
              <a:rPr lang="en-US" sz="3200" dirty="0">
                <a:solidFill>
                  <a:srgbClr val="FFFF00"/>
                </a:solidFill>
                <a:latin typeface="Arial"/>
                <a:cs typeface="+mn-cs"/>
              </a:rPr>
              <a:t>DIAGNOSTIC STRATEGIES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33795" name="Picture 1" descr="KSU_Logo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6" name="Rectangle 5"/>
          <p:cNvSpPr>
            <a:spLocks noGrp="1"/>
          </p:cNvSpPr>
          <p:nvPr>
            <p:ph type="body" idx="1"/>
          </p:nvPr>
        </p:nvSpPr>
        <p:spPr>
          <a:xfrm>
            <a:off x="457200" y="1371600"/>
            <a:ext cx="8382000" cy="4343400"/>
          </a:xfrm>
        </p:spPr>
        <p:txBody>
          <a:bodyPr/>
          <a:lstStyle/>
          <a:p>
            <a:pPr algn="just"/>
            <a:r>
              <a:rPr lang="en-US" sz="2800" smtClean="0"/>
              <a:t>Cyclic antidepressants and cocaine share class Ia antidysrhythmic effects. </a:t>
            </a:r>
          </a:p>
          <a:p>
            <a:pPr algn="just"/>
            <a:r>
              <a:rPr lang="en-US" sz="2800" smtClean="0"/>
              <a:t>Accurate diagnosis of chest pain is problematic. ST segment elevation is confounded by the presence of early repolarization. </a:t>
            </a:r>
          </a:p>
          <a:p>
            <a:pPr algn="just"/>
            <a:r>
              <a:rPr lang="en-US" sz="2800" smtClean="0"/>
              <a:t>Serial ECGs may be helpful.</a:t>
            </a:r>
          </a:p>
        </p:txBody>
      </p:sp>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1066800" y="381000"/>
            <a:ext cx="5486400" cy="584200"/>
          </a:xfrm>
          <a:prstGeom prst="rect">
            <a:avLst/>
          </a:prstGeom>
        </p:spPr>
        <p:txBody>
          <a:bodyPr>
            <a:spAutoFit/>
          </a:bodyPr>
          <a:lstStyle/>
          <a:p>
            <a:pPr>
              <a:defRPr/>
            </a:pPr>
            <a:r>
              <a:rPr lang="en-US" sz="3200" dirty="0">
                <a:solidFill>
                  <a:srgbClr val="FFFF00"/>
                </a:solidFill>
                <a:latin typeface="Arial"/>
                <a:cs typeface="+mn-cs"/>
              </a:rPr>
              <a:t>DIAGNOSTIC STRATEGIES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34819"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0" name="Rectangle 5"/>
          <p:cNvSpPr>
            <a:spLocks noGrp="1"/>
          </p:cNvSpPr>
          <p:nvPr>
            <p:ph type="body" idx="1"/>
          </p:nvPr>
        </p:nvSpPr>
        <p:spPr>
          <a:xfrm>
            <a:off x="457200" y="1143000"/>
            <a:ext cx="8382000" cy="4724400"/>
          </a:xfrm>
        </p:spPr>
        <p:txBody>
          <a:bodyPr/>
          <a:lstStyle/>
          <a:p>
            <a:pPr algn="just"/>
            <a:r>
              <a:rPr lang="en-US" sz="2800" smtClean="0"/>
              <a:t>Creatine kinase (CK)</a:t>
            </a:r>
          </a:p>
          <a:p>
            <a:pPr algn="just"/>
            <a:r>
              <a:rPr lang="en-US" sz="2800" smtClean="0"/>
              <a:t>serum CK-MB fraction, troponin I, and troponin T are more specific in patients with atherogenic coronary disease. </a:t>
            </a:r>
          </a:p>
          <a:p>
            <a:pPr algn="just"/>
            <a:endParaRPr lang="en-US" sz="2800" smtClean="0"/>
          </a:p>
        </p:txBody>
      </p:sp>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1066800" y="381000"/>
            <a:ext cx="5486400" cy="584200"/>
          </a:xfrm>
          <a:prstGeom prst="rect">
            <a:avLst/>
          </a:prstGeom>
        </p:spPr>
        <p:txBody>
          <a:bodyPr>
            <a:spAutoFit/>
          </a:bodyPr>
          <a:lstStyle/>
          <a:p>
            <a:pPr>
              <a:defRPr/>
            </a:pPr>
            <a:r>
              <a:rPr lang="en-US" sz="3200" dirty="0">
                <a:solidFill>
                  <a:srgbClr val="FFFF00"/>
                </a:solidFill>
                <a:latin typeface="Arial"/>
                <a:cs typeface="+mn-cs"/>
              </a:rPr>
              <a:t>DIAGNOSTIC STRATEGIES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35843"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4" name="Rectangle 5"/>
          <p:cNvSpPr>
            <a:spLocks noGrp="1"/>
          </p:cNvSpPr>
          <p:nvPr>
            <p:ph type="body" idx="1"/>
          </p:nvPr>
        </p:nvSpPr>
        <p:spPr>
          <a:xfrm>
            <a:off x="457200" y="533400"/>
            <a:ext cx="8382000" cy="4953000"/>
          </a:xfrm>
        </p:spPr>
        <p:txBody>
          <a:bodyPr/>
          <a:lstStyle/>
          <a:p>
            <a:pPr algn="just"/>
            <a:endParaRPr lang="en-US" sz="2800" smtClean="0"/>
          </a:p>
          <a:p>
            <a:pPr algn="just"/>
            <a:r>
              <a:rPr lang="en-US" sz="2800" smtClean="0"/>
              <a:t>Severe, persistent headache despite normalization of blood pressure may occur with a SAH and warrants head CT and, if the scan is negative, lumbar puncture.  </a:t>
            </a:r>
          </a:p>
          <a:p>
            <a:pPr algn="just"/>
            <a:r>
              <a:rPr lang="en-US" sz="2800" smtClean="0"/>
              <a:t>Urinalysis should be checked for myoglobin, which indicates rhabdomyolysis.</a:t>
            </a:r>
          </a:p>
        </p:txBody>
      </p:sp>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1066800" y="381000"/>
            <a:ext cx="5486400" cy="584200"/>
          </a:xfrm>
          <a:prstGeom prst="rect">
            <a:avLst/>
          </a:prstGeom>
        </p:spPr>
        <p:txBody>
          <a:bodyPr>
            <a:spAutoFit/>
          </a:bodyPr>
          <a:lstStyle/>
          <a:p>
            <a:pPr>
              <a:defRPr/>
            </a:pPr>
            <a:r>
              <a:rPr lang="en-US" sz="3200" dirty="0">
                <a:solidFill>
                  <a:srgbClr val="FFFF00"/>
                </a:solidFill>
                <a:latin typeface="Arial"/>
                <a:cs typeface="+mn-cs"/>
              </a:rPr>
              <a:t>DIAGNOSTIC STRATEGIES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9219"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1143000" y="457200"/>
            <a:ext cx="7010400" cy="461963"/>
          </a:xfrm>
          <a:prstGeom prst="rect">
            <a:avLst/>
          </a:prstGeom>
        </p:spPr>
        <p:txBody>
          <a:bodyPr>
            <a:spAutoFit/>
          </a:bodyPr>
          <a:lstStyle/>
          <a:p>
            <a:pPr>
              <a:defRPr/>
            </a:pPr>
            <a:r>
              <a:rPr lang="en-US" sz="2400" dirty="0">
                <a:solidFill>
                  <a:srgbClr val="FFFF00"/>
                </a:solidFill>
                <a:latin typeface="Arial"/>
                <a:cs typeface="+mn-cs"/>
              </a:rPr>
              <a:t>CLINICAL EFFECTS OF SYMPATHOMIMETICS</a:t>
            </a:r>
          </a:p>
        </p:txBody>
      </p:sp>
      <p:pic>
        <p:nvPicPr>
          <p:cNvPr id="922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295400"/>
            <a:ext cx="685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36867"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8" name="Rectangle 5"/>
          <p:cNvSpPr>
            <a:spLocks noGrp="1"/>
          </p:cNvSpPr>
          <p:nvPr>
            <p:ph type="body" idx="1"/>
          </p:nvPr>
        </p:nvSpPr>
        <p:spPr>
          <a:xfrm>
            <a:off x="1219200" y="2286000"/>
            <a:ext cx="7620000" cy="2667000"/>
          </a:xfrm>
        </p:spPr>
        <p:txBody>
          <a:bodyPr/>
          <a:lstStyle/>
          <a:p>
            <a:pPr algn="just"/>
            <a:r>
              <a:rPr lang="en-US" sz="2800" smtClean="0"/>
              <a:t>Sedative-hypnotic withdrawal</a:t>
            </a:r>
          </a:p>
          <a:p>
            <a:pPr algn="just"/>
            <a:r>
              <a:rPr lang="en-US" sz="2800" smtClean="0"/>
              <a:t>Amphetamines and its  derivatives</a:t>
            </a:r>
          </a:p>
          <a:p>
            <a:pPr algn="just"/>
            <a:r>
              <a:rPr lang="en-US" sz="2800" smtClean="0"/>
              <a:t>Heatstroke. </a:t>
            </a:r>
          </a:p>
          <a:p>
            <a:pPr algn="just"/>
            <a:r>
              <a:rPr lang="en-US" sz="2800" smtClean="0"/>
              <a:t>Infection should be considered in all hyperthermic patients.</a:t>
            </a:r>
          </a:p>
          <a:p>
            <a:pPr algn="just"/>
            <a:endParaRPr lang="en-US" sz="2800" smtClean="0"/>
          </a:p>
        </p:txBody>
      </p:sp>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914400" y="457200"/>
            <a:ext cx="7162800" cy="584200"/>
          </a:xfrm>
          <a:prstGeom prst="rect">
            <a:avLst/>
          </a:prstGeom>
        </p:spPr>
        <p:txBody>
          <a:bodyPr>
            <a:spAutoFit/>
          </a:bodyPr>
          <a:lstStyle/>
          <a:p>
            <a:pPr>
              <a:defRPr/>
            </a:pPr>
            <a:r>
              <a:rPr lang="en-US" sz="3200" dirty="0">
                <a:solidFill>
                  <a:srgbClr val="FFFF00"/>
                </a:solidFill>
                <a:latin typeface="Arial"/>
                <a:cs typeface="+mn-cs"/>
              </a:rPr>
              <a:t>DIFFERENTIAL CONSIDERATIONS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37891"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914400" y="457200"/>
            <a:ext cx="7162800" cy="830263"/>
          </a:xfrm>
          <a:prstGeom prst="rect">
            <a:avLst/>
          </a:prstGeom>
        </p:spPr>
        <p:txBody>
          <a:bodyPr>
            <a:spAutoFit/>
          </a:bodyPr>
          <a:lstStyle/>
          <a:p>
            <a:pPr algn="ctr">
              <a:defRPr/>
            </a:pPr>
            <a:r>
              <a:rPr lang="en-US" sz="2400" dirty="0">
                <a:solidFill>
                  <a:srgbClr val="FFFF00"/>
                </a:solidFill>
                <a:latin typeface="Arial"/>
                <a:cs typeface="+mn-cs"/>
              </a:rPr>
              <a:t>DIFFERENTIAL DIAGNOSIS OF AGITATED DELIRIUM</a:t>
            </a:r>
          </a:p>
        </p:txBody>
      </p:sp>
      <p:pic>
        <p:nvPicPr>
          <p:cNvPr id="37894"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676400"/>
            <a:ext cx="7696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38915"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914400" y="457200"/>
            <a:ext cx="7086600" cy="830263"/>
          </a:xfrm>
          <a:prstGeom prst="rect">
            <a:avLst/>
          </a:prstGeom>
        </p:spPr>
        <p:txBody>
          <a:bodyPr>
            <a:spAutoFit/>
          </a:bodyPr>
          <a:lstStyle/>
          <a:p>
            <a:pPr algn="ctr">
              <a:defRPr/>
            </a:pPr>
            <a:r>
              <a:rPr lang="en-US" sz="2400" dirty="0">
                <a:solidFill>
                  <a:srgbClr val="FFFF00"/>
                </a:solidFill>
                <a:latin typeface="Arial"/>
                <a:cs typeface="+mn-cs"/>
              </a:rPr>
              <a:t>INITIAL EVALUATION OF PATIENTS WITH SYMPATHETIC STIMULATION</a:t>
            </a:r>
          </a:p>
        </p:txBody>
      </p:sp>
      <p:pic>
        <p:nvPicPr>
          <p:cNvPr id="38918"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905000"/>
            <a:ext cx="74676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39939"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0" name="Rectangle 5"/>
          <p:cNvSpPr>
            <a:spLocks noGrp="1"/>
          </p:cNvSpPr>
          <p:nvPr>
            <p:ph type="body" idx="1"/>
          </p:nvPr>
        </p:nvSpPr>
        <p:spPr>
          <a:xfrm>
            <a:off x="457200" y="533400"/>
            <a:ext cx="8382000" cy="5334000"/>
          </a:xfrm>
        </p:spPr>
        <p:txBody>
          <a:bodyPr/>
          <a:lstStyle/>
          <a:p>
            <a:pPr algn="just"/>
            <a:endParaRPr lang="en-US" sz="2800" smtClean="0"/>
          </a:p>
          <a:p>
            <a:pPr algn="just"/>
            <a:r>
              <a:rPr lang="en-US" sz="2800" smtClean="0"/>
              <a:t>After initial airway assessment</a:t>
            </a:r>
          </a:p>
          <a:p>
            <a:pPr algn="just"/>
            <a:r>
              <a:rPr lang="en-US" sz="2800" smtClean="0"/>
              <a:t>physical restraints to obtain complete vital signs and to secure IV access. </a:t>
            </a:r>
          </a:p>
          <a:p>
            <a:pPr algn="just"/>
            <a:r>
              <a:rPr lang="en-US" sz="2800" smtClean="0"/>
              <a:t>Empirical therapy with IV dextrose and thiamine or assessment with a bedside blood glucose monitor. </a:t>
            </a:r>
          </a:p>
          <a:p>
            <a:pPr algn="just"/>
            <a:r>
              <a:rPr lang="en-US" sz="2800" smtClean="0"/>
              <a:t>IV benzodiazepines may be necessary</a:t>
            </a:r>
          </a:p>
        </p:txBody>
      </p:sp>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914400" y="457200"/>
            <a:ext cx="5410200" cy="584200"/>
          </a:xfrm>
          <a:prstGeom prst="rect">
            <a:avLst/>
          </a:prstGeom>
        </p:spPr>
        <p:txBody>
          <a:bodyPr>
            <a:spAutoFit/>
          </a:bodyPr>
          <a:lstStyle/>
          <a:p>
            <a:pPr>
              <a:defRPr/>
            </a:pPr>
            <a:r>
              <a:rPr lang="en-US" sz="3200" dirty="0">
                <a:solidFill>
                  <a:srgbClr val="FFFF00"/>
                </a:solidFill>
                <a:latin typeface="Arial"/>
                <a:cs typeface="+mn-cs"/>
              </a:rPr>
              <a:t>MANAGEMENT</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40963"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4" name="Rectangle 5"/>
          <p:cNvSpPr>
            <a:spLocks noGrp="1"/>
          </p:cNvSpPr>
          <p:nvPr>
            <p:ph type="body" idx="1"/>
          </p:nvPr>
        </p:nvSpPr>
        <p:spPr>
          <a:xfrm>
            <a:off x="609600" y="1219200"/>
            <a:ext cx="8229600" cy="5181600"/>
          </a:xfrm>
        </p:spPr>
        <p:txBody>
          <a:bodyPr/>
          <a:lstStyle/>
          <a:p>
            <a:pPr algn="just"/>
            <a:r>
              <a:rPr lang="en-US" sz="2800" smtClean="0"/>
              <a:t>In adults, IV diazepam can be administered in increments of 10 mg every 5 minutes until sedation is achieved. </a:t>
            </a:r>
          </a:p>
          <a:p>
            <a:pPr algn="just"/>
            <a:endParaRPr lang="en-US" sz="2800" smtClean="0"/>
          </a:p>
          <a:p>
            <a:pPr algn="just"/>
            <a:r>
              <a:rPr lang="en-US" sz="2800" smtClean="0"/>
              <a:t>In wildly agitated patients in whom 20 to 30 mg of diazepam has no notable effect, the increments may be increased carefully by 20 mg each subsequent dose with close monitoring. </a:t>
            </a:r>
          </a:p>
          <a:p>
            <a:pPr algn="just"/>
            <a:endParaRPr lang="en-US" sz="2800" smtClean="0"/>
          </a:p>
        </p:txBody>
      </p:sp>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914400" y="457200"/>
            <a:ext cx="5410200" cy="584200"/>
          </a:xfrm>
          <a:prstGeom prst="rect">
            <a:avLst/>
          </a:prstGeom>
        </p:spPr>
        <p:txBody>
          <a:bodyPr>
            <a:spAutoFit/>
          </a:bodyPr>
          <a:lstStyle/>
          <a:p>
            <a:pPr>
              <a:defRPr/>
            </a:pPr>
            <a:r>
              <a:rPr lang="en-US" sz="3200" dirty="0">
                <a:solidFill>
                  <a:srgbClr val="FFFF00"/>
                </a:solidFill>
                <a:latin typeface="Arial"/>
                <a:cs typeface="+mn-cs"/>
              </a:rPr>
              <a:t>Pharmacologic Sedation</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41987"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8" name="Rectangle 5"/>
          <p:cNvSpPr>
            <a:spLocks noGrp="1"/>
          </p:cNvSpPr>
          <p:nvPr>
            <p:ph type="body" idx="1"/>
          </p:nvPr>
        </p:nvSpPr>
        <p:spPr>
          <a:xfrm>
            <a:off x="609600" y="1219200"/>
            <a:ext cx="8229600" cy="5181600"/>
          </a:xfrm>
        </p:spPr>
        <p:txBody>
          <a:bodyPr/>
          <a:lstStyle/>
          <a:p>
            <a:pPr algn="just"/>
            <a:r>
              <a:rPr lang="en-US" sz="2800" smtClean="0"/>
              <a:t>rapid cooling. </a:t>
            </a:r>
          </a:p>
          <a:p>
            <a:pPr algn="just"/>
            <a:r>
              <a:rPr lang="en-US" sz="2800" smtClean="0"/>
              <a:t>Patients who sustain elevated core temperatures greater than (41 C) for more than 20 minutes are likely to stabilize transiently, then develop fatal multisystem organ failure, often heralded by DIC.</a:t>
            </a:r>
          </a:p>
          <a:p>
            <a:pPr algn="just"/>
            <a:r>
              <a:rPr lang="en-US" sz="2800" smtClean="0"/>
              <a:t>Patients should have continuous monitoring of core temperature with a rectal probe. </a:t>
            </a:r>
          </a:p>
        </p:txBody>
      </p:sp>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914400" y="457200"/>
            <a:ext cx="5410200" cy="584200"/>
          </a:xfrm>
          <a:prstGeom prst="rect">
            <a:avLst/>
          </a:prstGeom>
        </p:spPr>
        <p:txBody>
          <a:bodyPr>
            <a:spAutoFit/>
          </a:bodyPr>
          <a:lstStyle/>
          <a:p>
            <a:pPr>
              <a:defRPr/>
            </a:pPr>
            <a:r>
              <a:rPr lang="en-US" sz="3200" dirty="0">
                <a:solidFill>
                  <a:srgbClr val="FFFF00"/>
                </a:solidFill>
                <a:latin typeface="Arial"/>
                <a:cs typeface="+mn-cs"/>
              </a:rPr>
              <a:t>Hyperthermia</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43011"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2" name="Rectangle 5"/>
          <p:cNvSpPr>
            <a:spLocks noGrp="1"/>
          </p:cNvSpPr>
          <p:nvPr>
            <p:ph type="body" idx="1"/>
          </p:nvPr>
        </p:nvSpPr>
        <p:spPr>
          <a:xfrm>
            <a:off x="533400" y="457200"/>
            <a:ext cx="7772400" cy="5181600"/>
          </a:xfrm>
        </p:spPr>
        <p:txBody>
          <a:bodyPr/>
          <a:lstStyle/>
          <a:p>
            <a:pPr algn="just"/>
            <a:endParaRPr lang="en-US" sz="2800" smtClean="0"/>
          </a:p>
          <a:p>
            <a:pPr algn="just"/>
            <a:r>
              <a:rPr lang="en-US" sz="2800" smtClean="0"/>
              <a:t>It is crucial to reduce core temperature to (38.8? C) within 20 minutes. </a:t>
            </a:r>
          </a:p>
          <a:p>
            <a:pPr algn="just"/>
            <a:r>
              <a:rPr lang="en-US" sz="2800" smtClean="0"/>
              <a:t>Cooling blankets are insufficient. Ice water, wet sheets with large fans, and packing the entire body in ice with continuous monitoring of core temperature can be used. </a:t>
            </a:r>
          </a:p>
          <a:p>
            <a:pPr algn="just"/>
            <a:r>
              <a:rPr lang="en-US" sz="2800" smtClean="0"/>
              <a:t>These patients often require aggressive fluid resuscitation.</a:t>
            </a:r>
          </a:p>
        </p:txBody>
      </p:sp>
      <p:sp>
        <p:nvSpPr>
          <p:cNvPr id="10" name="Footer Placeholder 9"/>
          <p:cNvSpPr>
            <a:spLocks noGrp="1"/>
          </p:cNvSpPr>
          <p:nvPr>
            <p:ph type="ftr" sz="quarter" idx="11"/>
          </p:nvPr>
        </p:nvSpPr>
        <p:spPr/>
        <p:txBody>
          <a:bodyPr/>
          <a:lstStyle/>
          <a:p>
            <a:pPr>
              <a:defRPr/>
            </a:pPr>
            <a:endParaRPr lang="pt-BR" dirty="0" smtClean="0"/>
          </a:p>
        </p:txBody>
      </p:sp>
      <p:sp>
        <p:nvSpPr>
          <p:cNvPr id="6" name="Rectangle 5"/>
          <p:cNvSpPr/>
          <p:nvPr/>
        </p:nvSpPr>
        <p:spPr>
          <a:xfrm>
            <a:off x="914400" y="457200"/>
            <a:ext cx="5410200" cy="584200"/>
          </a:xfrm>
          <a:prstGeom prst="rect">
            <a:avLst/>
          </a:prstGeom>
        </p:spPr>
        <p:txBody>
          <a:bodyPr>
            <a:spAutoFit/>
          </a:bodyPr>
          <a:lstStyle/>
          <a:p>
            <a:pPr>
              <a:defRPr/>
            </a:pPr>
            <a:r>
              <a:rPr lang="en-US" sz="3200" dirty="0">
                <a:solidFill>
                  <a:srgbClr val="FFFF00"/>
                </a:solidFill>
                <a:latin typeface="Arial"/>
                <a:cs typeface="+mn-cs"/>
              </a:rPr>
              <a:t>Hyperthermia</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44035"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914400" y="457200"/>
            <a:ext cx="7315200" cy="830263"/>
          </a:xfrm>
          <a:prstGeom prst="rect">
            <a:avLst/>
          </a:prstGeom>
        </p:spPr>
        <p:txBody>
          <a:bodyPr>
            <a:spAutoFit/>
          </a:bodyPr>
          <a:lstStyle/>
          <a:p>
            <a:pPr algn="ctr">
              <a:defRPr/>
            </a:pPr>
            <a:r>
              <a:rPr lang="en-US" sz="2400" dirty="0">
                <a:solidFill>
                  <a:srgbClr val="FFFF00"/>
                </a:solidFill>
                <a:latin typeface="Arial"/>
                <a:cs typeface="+mn-cs"/>
              </a:rPr>
              <a:t>MANAGEMENT OF STIMULANT-INDUCED HYPERTHERMIA</a:t>
            </a:r>
          </a:p>
        </p:txBody>
      </p:sp>
      <p:pic>
        <p:nvPicPr>
          <p:cNvPr id="44038"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752600"/>
            <a:ext cx="76962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45059"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0" name="Rectangle 5"/>
          <p:cNvSpPr>
            <a:spLocks noGrp="1"/>
          </p:cNvSpPr>
          <p:nvPr>
            <p:ph type="body" idx="1"/>
          </p:nvPr>
        </p:nvSpPr>
        <p:spPr>
          <a:xfrm>
            <a:off x="609600" y="1219200"/>
            <a:ext cx="8229600" cy="5181600"/>
          </a:xfrm>
        </p:spPr>
        <p:txBody>
          <a:bodyPr/>
          <a:lstStyle/>
          <a:p>
            <a:pPr algn="just"/>
            <a:r>
              <a:rPr lang="en-US" sz="2800" smtClean="0"/>
              <a:t>Benzodiazepines restore the CNS inhibitory tone on the peripheral nervous system. </a:t>
            </a:r>
          </a:p>
          <a:p>
            <a:pPr algn="just"/>
            <a:endParaRPr lang="en-US" sz="2800" smtClean="0"/>
          </a:p>
          <a:p>
            <a:pPr algn="just"/>
            <a:r>
              <a:rPr lang="en-US" sz="2800" smtClean="0"/>
              <a:t>With evidence of end-organ damage, IV nitroglycerin or nitroprusside can be used.</a:t>
            </a:r>
          </a:p>
          <a:p>
            <a:pPr algn="just"/>
            <a:endParaRPr lang="en-US" sz="2800" smtClean="0"/>
          </a:p>
        </p:txBody>
      </p:sp>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914400" y="457200"/>
            <a:ext cx="5410200" cy="584200"/>
          </a:xfrm>
          <a:prstGeom prst="rect">
            <a:avLst/>
          </a:prstGeom>
        </p:spPr>
        <p:txBody>
          <a:bodyPr>
            <a:spAutoFit/>
          </a:bodyPr>
          <a:lstStyle/>
          <a:p>
            <a:pPr>
              <a:defRPr/>
            </a:pPr>
            <a:r>
              <a:rPr lang="en-US" sz="3200" dirty="0">
                <a:solidFill>
                  <a:srgbClr val="FFFF00"/>
                </a:solidFill>
                <a:latin typeface="Arial"/>
                <a:cs typeface="+mn-cs"/>
              </a:rPr>
              <a:t>Hypertensive Emergencies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46083"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4" name="Rectangle 5"/>
          <p:cNvSpPr>
            <a:spLocks noGrp="1"/>
          </p:cNvSpPr>
          <p:nvPr>
            <p:ph type="body" idx="1"/>
          </p:nvPr>
        </p:nvSpPr>
        <p:spPr>
          <a:xfrm>
            <a:off x="304800" y="990600"/>
            <a:ext cx="8686800" cy="5410200"/>
          </a:xfrm>
        </p:spPr>
        <p:txBody>
          <a:bodyPr/>
          <a:lstStyle/>
          <a:p>
            <a:pPr algn="just"/>
            <a:r>
              <a:rPr lang="en-US" sz="2800" smtClean="0"/>
              <a:t>Phentolamine, a direct alpha-adrenergic antagonist, is the antihypertensive of choice.</a:t>
            </a:r>
          </a:p>
          <a:p>
            <a:pPr algn="just"/>
            <a:r>
              <a:rPr lang="en-US" sz="2800" smtClean="0"/>
              <a:t>It can be titrated slowly using repeat IV doses of 1 to 5 mg with blood pressure monitoring. </a:t>
            </a:r>
          </a:p>
          <a:p>
            <a:pPr algn="just"/>
            <a:endParaRPr lang="en-US" sz="2800" smtClean="0"/>
          </a:p>
        </p:txBody>
      </p:sp>
      <p:sp>
        <p:nvSpPr>
          <p:cNvPr id="10" name="Footer Placeholder 9"/>
          <p:cNvSpPr>
            <a:spLocks noGrp="1"/>
          </p:cNvSpPr>
          <p:nvPr>
            <p:ph type="ftr" sz="quarter" idx="11"/>
          </p:nvPr>
        </p:nvSpPr>
        <p:spPr/>
        <p:txBody>
          <a:bodyPr/>
          <a:lstStyle/>
          <a:p>
            <a:pPr>
              <a:defRPr/>
            </a:pPr>
            <a:endParaRPr lang="pt-BR" dirty="0" smtClean="0"/>
          </a:p>
        </p:txBody>
      </p:sp>
      <p:sp>
        <p:nvSpPr>
          <p:cNvPr id="6" name="Rectangle 5"/>
          <p:cNvSpPr/>
          <p:nvPr/>
        </p:nvSpPr>
        <p:spPr>
          <a:xfrm>
            <a:off x="914400" y="457200"/>
            <a:ext cx="5410200" cy="584200"/>
          </a:xfrm>
          <a:prstGeom prst="rect">
            <a:avLst/>
          </a:prstGeom>
        </p:spPr>
        <p:txBody>
          <a:bodyPr>
            <a:spAutoFit/>
          </a:bodyPr>
          <a:lstStyle/>
          <a:p>
            <a:pPr>
              <a:defRPr/>
            </a:pPr>
            <a:r>
              <a:rPr lang="en-US" sz="3200" dirty="0">
                <a:solidFill>
                  <a:srgbClr val="FFFF00"/>
                </a:solidFill>
                <a:latin typeface="Arial"/>
                <a:cs typeface="+mn-cs"/>
              </a:rPr>
              <a:t>Hypertensive Emergencies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10243"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Rectangle 5"/>
          <p:cNvSpPr>
            <a:spLocks noGrp="1"/>
          </p:cNvSpPr>
          <p:nvPr>
            <p:ph type="body" idx="1"/>
          </p:nvPr>
        </p:nvSpPr>
        <p:spPr>
          <a:xfrm>
            <a:off x="609600" y="2362200"/>
            <a:ext cx="8305800" cy="3657600"/>
          </a:xfrm>
        </p:spPr>
        <p:txBody>
          <a:bodyPr/>
          <a:lstStyle/>
          <a:p>
            <a:pPr algn="just"/>
            <a:r>
              <a:rPr lang="en-US" sz="2800" smtClean="0"/>
              <a:t>Acute cocaine use causes release of dopamine, epinephrine, norepinephrine, and serotonin. </a:t>
            </a:r>
          </a:p>
          <a:p>
            <a:pPr algn="just"/>
            <a:r>
              <a:rPr lang="en-US" sz="2800" smtClean="0"/>
              <a:t>most important effects are adrenergic stimulation by norepinephrine and epinephrine.  </a:t>
            </a:r>
          </a:p>
          <a:p>
            <a:pPr algn="just"/>
            <a:r>
              <a:rPr lang="en-US" sz="2800" smtClean="0"/>
              <a:t>Norepinephrine causes vasoconstriction by stimulating alpha-adrenergic receptors on vascular smooth muscle.</a:t>
            </a:r>
          </a:p>
        </p:txBody>
      </p:sp>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914400" y="457200"/>
            <a:ext cx="6172200" cy="1570038"/>
          </a:xfrm>
          <a:prstGeom prst="rect">
            <a:avLst/>
          </a:prstGeom>
        </p:spPr>
        <p:txBody>
          <a:bodyPr>
            <a:spAutoFit/>
          </a:bodyPr>
          <a:lstStyle/>
          <a:p>
            <a:pPr>
              <a:defRPr/>
            </a:pPr>
            <a:r>
              <a:rPr lang="en-US" sz="3200" dirty="0">
                <a:solidFill>
                  <a:srgbClr val="FFFF00"/>
                </a:solidFill>
                <a:latin typeface="Arial"/>
                <a:cs typeface="+mn-cs"/>
              </a:rPr>
              <a:t>PRINCIPLES OF DISEASE</a:t>
            </a:r>
          </a:p>
          <a:p>
            <a:pPr>
              <a:defRPr/>
            </a:pPr>
            <a:r>
              <a:rPr lang="en-US" sz="3200" dirty="0">
                <a:solidFill>
                  <a:srgbClr val="FFFF00"/>
                </a:solidFill>
                <a:latin typeface="Arial"/>
                <a:cs typeface="+mn-cs"/>
              </a:rPr>
              <a:t> </a:t>
            </a:r>
          </a:p>
          <a:p>
            <a:pPr>
              <a:defRPr/>
            </a:pPr>
            <a:r>
              <a:rPr lang="en-US" sz="3200" dirty="0">
                <a:solidFill>
                  <a:srgbClr val="FFFF00"/>
                </a:solidFill>
                <a:latin typeface="Arial"/>
                <a:cs typeface="+mn-cs"/>
              </a:rPr>
              <a:t>Pathophysiology of Cocaine</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47107"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8" name="Rectangle 5"/>
          <p:cNvSpPr>
            <a:spLocks noGrp="1"/>
          </p:cNvSpPr>
          <p:nvPr>
            <p:ph type="body" idx="1"/>
          </p:nvPr>
        </p:nvSpPr>
        <p:spPr>
          <a:xfrm>
            <a:off x="609600" y="1066800"/>
            <a:ext cx="8001000" cy="5257800"/>
          </a:xfrm>
        </p:spPr>
        <p:txBody>
          <a:bodyPr/>
          <a:lstStyle/>
          <a:p>
            <a:pPr algn="just"/>
            <a:r>
              <a:rPr lang="en-US" sz="2800" smtClean="0"/>
              <a:t>Beta Blockers may cause paradoxical hypertension with cocaine. </a:t>
            </a:r>
          </a:p>
          <a:p>
            <a:pPr algn="just"/>
            <a:r>
              <a:rPr lang="en-US" sz="2800" smtClean="0"/>
              <a:t>Beta Blockers use in cocaine-related chest pain syndromes should be avoided.</a:t>
            </a:r>
          </a:p>
          <a:p>
            <a:pPr algn="just">
              <a:buFont typeface="Wingdings" pitchFamily="2" charset="2"/>
              <a:buNone/>
            </a:pPr>
            <a:endParaRPr lang="en-US" sz="2800" smtClean="0"/>
          </a:p>
        </p:txBody>
      </p:sp>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914400" y="457200"/>
            <a:ext cx="5410200" cy="584200"/>
          </a:xfrm>
          <a:prstGeom prst="rect">
            <a:avLst/>
          </a:prstGeom>
        </p:spPr>
        <p:txBody>
          <a:bodyPr>
            <a:spAutoFit/>
          </a:bodyPr>
          <a:lstStyle/>
          <a:p>
            <a:pPr>
              <a:defRPr/>
            </a:pPr>
            <a:r>
              <a:rPr lang="en-US" sz="3200" dirty="0">
                <a:solidFill>
                  <a:srgbClr val="FFFF00"/>
                </a:solidFill>
                <a:latin typeface="Arial"/>
                <a:cs typeface="+mn-cs"/>
              </a:rPr>
              <a:t>Hypertensive Emergencies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48131" name="Picture 1" descr="KSU_Logo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2" name="Rectangle 5"/>
          <p:cNvSpPr>
            <a:spLocks noGrp="1"/>
          </p:cNvSpPr>
          <p:nvPr>
            <p:ph type="body" idx="1"/>
          </p:nvPr>
        </p:nvSpPr>
        <p:spPr>
          <a:xfrm>
            <a:off x="609600" y="1219200"/>
            <a:ext cx="8229600" cy="5181600"/>
          </a:xfrm>
        </p:spPr>
        <p:txBody>
          <a:bodyPr/>
          <a:lstStyle/>
          <a:p>
            <a:pPr algn="just"/>
            <a:r>
              <a:rPr lang="en-US" sz="2800" smtClean="0"/>
              <a:t>atrial or ventricular. </a:t>
            </a:r>
          </a:p>
          <a:p>
            <a:pPr algn="just"/>
            <a:r>
              <a:rPr lang="en-US" sz="2800" smtClean="0"/>
              <a:t>Atrial fibrillation and supraventricular tachycardias are likely due to sympathetic stimulation and often respond to benzodiazepines. Beta-adrenergic antagonists should be avoided.</a:t>
            </a:r>
          </a:p>
          <a:p>
            <a:pPr algn="just"/>
            <a:r>
              <a:rPr lang="en-US" sz="2800" smtClean="0"/>
              <a:t>When the cause of a wide-complex tachycardia from cocaine is unknown, an empirical sodium bicarbonate, 1 to 2 mEq/kg IV bolus</a:t>
            </a:r>
          </a:p>
          <a:p>
            <a:pPr algn="just"/>
            <a:r>
              <a:rPr lang="en-US" sz="2800" smtClean="0"/>
              <a:t>treats sodium channel blockade and potential cardiotoxicity from hyperkalemia.</a:t>
            </a:r>
          </a:p>
        </p:txBody>
      </p:sp>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914400" y="457200"/>
            <a:ext cx="5410200" cy="584200"/>
          </a:xfrm>
          <a:prstGeom prst="rect">
            <a:avLst/>
          </a:prstGeom>
        </p:spPr>
        <p:txBody>
          <a:bodyPr>
            <a:spAutoFit/>
          </a:bodyPr>
          <a:lstStyle/>
          <a:p>
            <a:pPr>
              <a:defRPr/>
            </a:pPr>
            <a:r>
              <a:rPr lang="en-US" sz="3200" dirty="0" err="1">
                <a:solidFill>
                  <a:srgbClr val="FFFF00"/>
                </a:solidFill>
                <a:latin typeface="Arial"/>
                <a:cs typeface="+mn-cs"/>
              </a:rPr>
              <a:t>Dysrhythmias</a:t>
            </a:r>
            <a:endParaRPr lang="en-US" sz="3200" dirty="0">
              <a:solidFill>
                <a:srgbClr val="FFFF00"/>
              </a:solidFill>
              <a:latin typeface="Arial"/>
              <a:cs typeface="+mn-cs"/>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49155"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56" name="Rectangle 5"/>
          <p:cNvSpPr>
            <a:spLocks noGrp="1"/>
          </p:cNvSpPr>
          <p:nvPr>
            <p:ph type="body" idx="1"/>
          </p:nvPr>
        </p:nvSpPr>
        <p:spPr>
          <a:xfrm>
            <a:off x="533400" y="609600"/>
            <a:ext cx="7848600" cy="4800600"/>
          </a:xfrm>
        </p:spPr>
        <p:txBody>
          <a:bodyPr/>
          <a:lstStyle/>
          <a:p>
            <a:pPr algn="just">
              <a:buFont typeface="Wingdings" pitchFamily="2" charset="2"/>
              <a:buNone/>
            </a:pPr>
            <a:r>
              <a:rPr lang="en-US" sz="2800" i="1" smtClean="0">
                <a:solidFill>
                  <a:srgbClr val="FFFF00"/>
                </a:solidFill>
              </a:rPr>
              <a:t>Lidocaine</a:t>
            </a:r>
          </a:p>
          <a:p>
            <a:pPr algn="just"/>
            <a:r>
              <a:rPr lang="en-US" sz="2800" smtClean="0"/>
              <a:t>may increase seizure risk and mortality and is therefore reserved for patients with ventricular dysrhythmias for whom bicarbonate therapy has failed and who have already received benzodiazepines</a:t>
            </a:r>
          </a:p>
          <a:p>
            <a:pPr algn="just"/>
            <a:r>
              <a:rPr lang="en-US" sz="2800" smtClean="0"/>
              <a:t>most useful for ventricular dysrhythmias with cocaine-associated MI. </a:t>
            </a:r>
          </a:p>
          <a:p>
            <a:pPr algn="just">
              <a:buFont typeface="Wingdings" pitchFamily="2" charset="2"/>
              <a:buNone/>
            </a:pPr>
            <a:r>
              <a:rPr lang="en-US" sz="2800" i="1" smtClean="0">
                <a:solidFill>
                  <a:srgbClr val="FFFF00"/>
                </a:solidFill>
              </a:rPr>
              <a:t>Amiodarone</a:t>
            </a:r>
            <a:r>
              <a:rPr lang="en-US" sz="2800" smtClean="0"/>
              <a:t> </a:t>
            </a:r>
          </a:p>
          <a:p>
            <a:pPr algn="just">
              <a:buFont typeface="Wingdings" pitchFamily="2" charset="2"/>
              <a:buNone/>
            </a:pPr>
            <a:r>
              <a:rPr lang="en-US" sz="2800" smtClean="0"/>
              <a:t>  is not well studied, but may be beneficial for ventricular dysrhythmias. </a:t>
            </a:r>
          </a:p>
          <a:p>
            <a:pPr algn="just">
              <a:buFont typeface="Wingdings" pitchFamily="2" charset="2"/>
              <a:buNone/>
            </a:pPr>
            <a:endParaRPr lang="en-US" sz="2400" i="1" smtClean="0">
              <a:solidFill>
                <a:srgbClr val="FFFF00"/>
              </a:solidFill>
            </a:endParaRPr>
          </a:p>
        </p:txBody>
      </p:sp>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762000" y="0"/>
            <a:ext cx="5410200" cy="584200"/>
          </a:xfrm>
          <a:prstGeom prst="rect">
            <a:avLst/>
          </a:prstGeom>
        </p:spPr>
        <p:txBody>
          <a:bodyPr>
            <a:spAutoFit/>
          </a:bodyPr>
          <a:lstStyle/>
          <a:p>
            <a:pPr>
              <a:defRPr/>
            </a:pPr>
            <a:r>
              <a:rPr lang="en-US" sz="3200" dirty="0" err="1">
                <a:solidFill>
                  <a:srgbClr val="FFFF00"/>
                </a:solidFill>
                <a:latin typeface="Arial"/>
                <a:cs typeface="+mn-cs"/>
              </a:rPr>
              <a:t>Dysrhythmias</a:t>
            </a:r>
            <a:endParaRPr lang="en-US" sz="3200" dirty="0">
              <a:solidFill>
                <a:srgbClr val="FFFF00"/>
              </a:solidFill>
              <a:latin typeface="Arial"/>
              <a:cs typeface="+mn-cs"/>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50179"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0" name="Rectangle 5"/>
          <p:cNvSpPr>
            <a:spLocks noGrp="1"/>
          </p:cNvSpPr>
          <p:nvPr>
            <p:ph type="body" idx="1"/>
          </p:nvPr>
        </p:nvSpPr>
        <p:spPr>
          <a:xfrm>
            <a:off x="609600" y="1219200"/>
            <a:ext cx="8229600" cy="5181600"/>
          </a:xfrm>
        </p:spPr>
        <p:txBody>
          <a:bodyPr/>
          <a:lstStyle/>
          <a:p>
            <a:pPr algn="just">
              <a:buFont typeface="Wingdings" pitchFamily="2" charset="2"/>
              <a:buNone/>
            </a:pPr>
            <a:r>
              <a:rPr lang="en-US" sz="2800" smtClean="0">
                <a:solidFill>
                  <a:srgbClr val="FFFF00"/>
                </a:solidFill>
              </a:rPr>
              <a:t>chest radiograph to identify </a:t>
            </a:r>
          </a:p>
          <a:p>
            <a:pPr algn="just"/>
            <a:r>
              <a:rPr lang="en-US" sz="2800" smtClean="0"/>
              <a:t>aspirated foreign bodies </a:t>
            </a:r>
          </a:p>
          <a:p>
            <a:pPr algn="just"/>
            <a:r>
              <a:rPr lang="en-US" sz="2800" smtClean="0"/>
              <a:t>pneumothorax or pneumomediastinum from inhalational barotrauma. </a:t>
            </a:r>
          </a:p>
          <a:p>
            <a:pPr algn="just"/>
            <a:endParaRPr lang="en-US" sz="2800" smtClean="0"/>
          </a:p>
          <a:p>
            <a:pPr algn="just"/>
            <a:r>
              <a:rPr lang="en-US" sz="2800" smtClean="0"/>
              <a:t>Fever and shortness of breath should prompt consideration of pneumonia, pulmonary infarction, or endocarditis with septic pulmonary emboli in IV drug abuse.</a:t>
            </a:r>
          </a:p>
        </p:txBody>
      </p:sp>
      <p:sp>
        <p:nvSpPr>
          <p:cNvPr id="10" name="Footer Placeholder 9"/>
          <p:cNvSpPr>
            <a:spLocks noGrp="1"/>
          </p:cNvSpPr>
          <p:nvPr>
            <p:ph type="ftr" sz="quarter" idx="11"/>
          </p:nvPr>
        </p:nvSpPr>
        <p:spPr>
          <a:xfrm>
            <a:off x="990600" y="5791200"/>
            <a:ext cx="5562600" cy="365125"/>
          </a:xfrm>
        </p:spPr>
        <p:txBody>
          <a:bodyPr/>
          <a:lstStyle/>
          <a:p>
            <a:pPr>
              <a:defRPr/>
            </a:pPr>
            <a:endParaRPr lang="en-US" dirty="0"/>
          </a:p>
        </p:txBody>
      </p:sp>
      <p:sp>
        <p:nvSpPr>
          <p:cNvPr id="6" name="Rectangle 5"/>
          <p:cNvSpPr/>
          <p:nvPr/>
        </p:nvSpPr>
        <p:spPr>
          <a:xfrm>
            <a:off x="914400" y="457200"/>
            <a:ext cx="5410200" cy="584200"/>
          </a:xfrm>
          <a:prstGeom prst="rect">
            <a:avLst/>
          </a:prstGeom>
        </p:spPr>
        <p:txBody>
          <a:bodyPr>
            <a:spAutoFit/>
          </a:bodyPr>
          <a:lstStyle/>
          <a:p>
            <a:pPr>
              <a:defRPr/>
            </a:pPr>
            <a:r>
              <a:rPr lang="en-US" sz="3200" dirty="0">
                <a:solidFill>
                  <a:srgbClr val="FFFF00"/>
                </a:solidFill>
                <a:latin typeface="Arial"/>
                <a:cs typeface="+mn-cs"/>
              </a:rPr>
              <a:t>Cocaine-Related Chest Pain</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51203"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914400" y="457200"/>
            <a:ext cx="7162800" cy="461963"/>
          </a:xfrm>
          <a:prstGeom prst="rect">
            <a:avLst/>
          </a:prstGeom>
        </p:spPr>
        <p:txBody>
          <a:bodyPr>
            <a:spAutoFit/>
          </a:bodyPr>
          <a:lstStyle/>
          <a:p>
            <a:pPr>
              <a:defRPr/>
            </a:pPr>
            <a:r>
              <a:rPr lang="en-US" sz="2400" dirty="0">
                <a:solidFill>
                  <a:srgbClr val="FFFF00"/>
                </a:solidFill>
                <a:latin typeface="Arial"/>
                <a:cs typeface="+mn-cs"/>
              </a:rPr>
              <a:t>CAUSES OF STIMULANT-INDUCED CHEST PAIN</a:t>
            </a:r>
          </a:p>
        </p:txBody>
      </p:sp>
      <p:pic>
        <p:nvPicPr>
          <p:cNvPr id="5120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219200"/>
            <a:ext cx="746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52227"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8" name="Rectangle 5"/>
          <p:cNvSpPr>
            <a:spLocks noGrp="1"/>
          </p:cNvSpPr>
          <p:nvPr>
            <p:ph type="body" idx="1"/>
          </p:nvPr>
        </p:nvSpPr>
        <p:spPr>
          <a:xfrm>
            <a:off x="609600" y="1219200"/>
            <a:ext cx="8305800" cy="4800600"/>
          </a:xfrm>
        </p:spPr>
        <p:txBody>
          <a:bodyPr/>
          <a:lstStyle/>
          <a:p>
            <a:pPr algn="just"/>
            <a:r>
              <a:rPr lang="en-US" sz="2800" smtClean="0"/>
              <a:t>Cocaine induces coronary vasoconstriction and increase myocardial oxygen demand. </a:t>
            </a:r>
          </a:p>
          <a:p>
            <a:pPr algn="just"/>
            <a:endParaRPr lang="en-US" sz="2800" smtClean="0"/>
          </a:p>
          <a:p>
            <a:pPr algn="just"/>
            <a:r>
              <a:rPr lang="en-US" sz="2800" smtClean="0"/>
              <a:t>Platelet aggregation is enhanced through prothrombogenic and antifibrinolytic pathways. </a:t>
            </a:r>
          </a:p>
          <a:p>
            <a:pPr algn="just"/>
            <a:endParaRPr lang="en-US" sz="2800" smtClean="0"/>
          </a:p>
          <a:p>
            <a:pPr algn="just">
              <a:buFont typeface="Wingdings" pitchFamily="2" charset="2"/>
              <a:buNone/>
            </a:pPr>
            <a:r>
              <a:rPr lang="en-US" sz="2800" smtClean="0"/>
              <a:t> </a:t>
            </a:r>
          </a:p>
        </p:txBody>
      </p:sp>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914400" y="457200"/>
            <a:ext cx="5410200" cy="584200"/>
          </a:xfrm>
          <a:prstGeom prst="rect">
            <a:avLst/>
          </a:prstGeom>
        </p:spPr>
        <p:txBody>
          <a:bodyPr>
            <a:spAutoFit/>
          </a:bodyPr>
          <a:lstStyle/>
          <a:p>
            <a:pPr>
              <a:defRPr/>
            </a:pPr>
            <a:r>
              <a:rPr lang="en-US" sz="3200" dirty="0">
                <a:solidFill>
                  <a:srgbClr val="FFFF00"/>
                </a:solidFill>
                <a:latin typeface="Arial"/>
                <a:cs typeface="+mn-cs"/>
              </a:rPr>
              <a:t>Cocaine-Related Chest Pain</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53251"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52" name="Rectangle 5"/>
          <p:cNvSpPr>
            <a:spLocks noGrp="1"/>
          </p:cNvSpPr>
          <p:nvPr>
            <p:ph type="body" idx="1"/>
          </p:nvPr>
        </p:nvSpPr>
        <p:spPr>
          <a:xfrm>
            <a:off x="609600" y="1219200"/>
            <a:ext cx="8305800" cy="4800600"/>
          </a:xfrm>
        </p:spPr>
        <p:txBody>
          <a:bodyPr/>
          <a:lstStyle/>
          <a:p>
            <a:pPr algn="just"/>
            <a:r>
              <a:rPr lang="en-US" sz="2800" smtClean="0"/>
              <a:t>Patients with positive serum enzymes for MI have significant angiographic stenosis</a:t>
            </a:r>
          </a:p>
        </p:txBody>
      </p:sp>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914400" y="457200"/>
            <a:ext cx="5410200" cy="584200"/>
          </a:xfrm>
          <a:prstGeom prst="rect">
            <a:avLst/>
          </a:prstGeom>
        </p:spPr>
        <p:txBody>
          <a:bodyPr>
            <a:spAutoFit/>
          </a:bodyPr>
          <a:lstStyle/>
          <a:p>
            <a:pPr>
              <a:defRPr/>
            </a:pPr>
            <a:r>
              <a:rPr lang="en-US" sz="3200" dirty="0">
                <a:solidFill>
                  <a:srgbClr val="FFFF00"/>
                </a:solidFill>
                <a:latin typeface="Arial"/>
                <a:cs typeface="+mn-cs"/>
              </a:rPr>
              <a:t>Cocaine-Related Chest Pain</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54275"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76" name="Rectangle 5"/>
          <p:cNvSpPr>
            <a:spLocks noGrp="1"/>
          </p:cNvSpPr>
          <p:nvPr>
            <p:ph type="body" idx="1"/>
          </p:nvPr>
        </p:nvSpPr>
        <p:spPr>
          <a:xfrm>
            <a:off x="609600" y="1219200"/>
            <a:ext cx="8305800" cy="4800600"/>
          </a:xfrm>
        </p:spPr>
        <p:txBody>
          <a:bodyPr/>
          <a:lstStyle/>
          <a:p>
            <a:pPr algn="just"/>
            <a:r>
              <a:rPr lang="en-US" sz="2800" smtClean="0"/>
              <a:t>18% still have significant disease by angiogram. </a:t>
            </a:r>
          </a:p>
          <a:p>
            <a:pPr algn="just"/>
            <a:r>
              <a:rPr lang="en-US" sz="2800" smtClean="0"/>
              <a:t>Other predictors of significant disease in this group included elevated cholesterol and prior diagnosis of coronary disease or MI. </a:t>
            </a:r>
          </a:p>
          <a:p>
            <a:pPr algn="just"/>
            <a:r>
              <a:rPr lang="en-US" sz="2800" smtClean="0"/>
              <a:t>Patients with a history of coronary stent placement are at a high risk of thrombosis with cocaine use</a:t>
            </a:r>
          </a:p>
        </p:txBody>
      </p:sp>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914400" y="457200"/>
            <a:ext cx="5410200" cy="584200"/>
          </a:xfrm>
          <a:prstGeom prst="rect">
            <a:avLst/>
          </a:prstGeom>
        </p:spPr>
        <p:txBody>
          <a:bodyPr>
            <a:spAutoFit/>
          </a:bodyPr>
          <a:lstStyle/>
          <a:p>
            <a:pPr>
              <a:defRPr/>
            </a:pPr>
            <a:r>
              <a:rPr lang="en-US" sz="3200" dirty="0">
                <a:solidFill>
                  <a:srgbClr val="FFFF00"/>
                </a:solidFill>
                <a:latin typeface="Arial"/>
                <a:cs typeface="+mn-cs"/>
              </a:rPr>
              <a:t>Cocaine-Related Chest Pain</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55299"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300" name="Rectangle 5"/>
          <p:cNvSpPr>
            <a:spLocks noGrp="1"/>
          </p:cNvSpPr>
          <p:nvPr>
            <p:ph type="body" idx="1"/>
          </p:nvPr>
        </p:nvSpPr>
        <p:spPr>
          <a:xfrm>
            <a:off x="609600" y="1219200"/>
            <a:ext cx="8305800" cy="4800600"/>
          </a:xfrm>
        </p:spPr>
        <p:txBody>
          <a:bodyPr/>
          <a:lstStyle/>
          <a:p>
            <a:pPr algn="just"/>
            <a:r>
              <a:rPr lang="en-US" sz="2800" smtClean="0"/>
              <a:t>benzodiazepines decrease myocardial oxygen demand by limiting peripheral stimulation and should be given early. </a:t>
            </a:r>
          </a:p>
          <a:p>
            <a:pPr algn="just"/>
            <a:endParaRPr lang="en-US" sz="2800" smtClean="0"/>
          </a:p>
          <a:p>
            <a:pPr algn="just"/>
            <a:r>
              <a:rPr lang="en-US" sz="2800" smtClean="0"/>
              <a:t>Aspirin and nitrates also should be administered. In patients meeting ECG criteria for MI with persistent chest pain and hypertension and a clear history of acute cocaine intoxication, </a:t>
            </a:r>
          </a:p>
          <a:p>
            <a:pPr algn="just"/>
            <a:endParaRPr lang="en-US" sz="2800" smtClean="0"/>
          </a:p>
          <a:p>
            <a:pPr algn="just"/>
            <a:r>
              <a:rPr lang="en-US" sz="2800" smtClean="0"/>
              <a:t>coronary vasodilation with IV phentolamine (1 mg) given slowly should be considered. </a:t>
            </a:r>
          </a:p>
        </p:txBody>
      </p:sp>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914400" y="457200"/>
            <a:ext cx="5410200" cy="584200"/>
          </a:xfrm>
          <a:prstGeom prst="rect">
            <a:avLst/>
          </a:prstGeom>
        </p:spPr>
        <p:txBody>
          <a:bodyPr>
            <a:spAutoFit/>
          </a:bodyPr>
          <a:lstStyle/>
          <a:p>
            <a:pPr>
              <a:defRPr/>
            </a:pPr>
            <a:r>
              <a:rPr lang="en-US" sz="3200" dirty="0">
                <a:solidFill>
                  <a:srgbClr val="FFFF00"/>
                </a:solidFill>
                <a:latin typeface="Arial"/>
                <a:cs typeface="+mn-cs"/>
              </a:rPr>
              <a:t>Cocaine-Related Chest Pain</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56323"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4" name="Rectangle 5"/>
          <p:cNvSpPr>
            <a:spLocks noGrp="1"/>
          </p:cNvSpPr>
          <p:nvPr>
            <p:ph type="body" idx="1"/>
          </p:nvPr>
        </p:nvSpPr>
        <p:spPr>
          <a:xfrm>
            <a:off x="609600" y="1219200"/>
            <a:ext cx="8305800" cy="4800600"/>
          </a:xfrm>
        </p:spPr>
        <p:txBody>
          <a:bodyPr/>
          <a:lstStyle/>
          <a:p>
            <a:pPr algn="just"/>
            <a:r>
              <a:rPr lang="en-US" sz="2800" smtClean="0"/>
              <a:t>Morphine sulfate also can be used to treat pain. </a:t>
            </a:r>
          </a:p>
          <a:p>
            <a:pPr algn="just"/>
            <a:endParaRPr lang="en-US" sz="2800" smtClean="0"/>
          </a:p>
          <a:p>
            <a:pPr algn="just"/>
            <a:r>
              <a:rPr lang="en-US" sz="2800" smtClean="0"/>
              <a:t>Patients with persistent chest pain and ST segments strongly suggestive of MI can be considered for percutaneous intervention in the catheterization laboratory or thrombolytic therapy, assuming there are no contraindications such as uncontrolled severe hypertension.</a:t>
            </a:r>
          </a:p>
        </p:txBody>
      </p:sp>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914400" y="457200"/>
            <a:ext cx="5410200" cy="584200"/>
          </a:xfrm>
          <a:prstGeom prst="rect">
            <a:avLst/>
          </a:prstGeom>
        </p:spPr>
        <p:txBody>
          <a:bodyPr>
            <a:spAutoFit/>
          </a:bodyPr>
          <a:lstStyle/>
          <a:p>
            <a:pPr>
              <a:defRPr/>
            </a:pPr>
            <a:r>
              <a:rPr lang="en-US" sz="3200" dirty="0">
                <a:solidFill>
                  <a:srgbClr val="FFFF00"/>
                </a:solidFill>
                <a:latin typeface="Arial"/>
                <a:cs typeface="+mn-cs"/>
              </a:rPr>
              <a:t>Cocaine-Related Chest Pain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11267"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0" y="0"/>
            <a:ext cx="6172200" cy="1570038"/>
          </a:xfrm>
          <a:prstGeom prst="rect">
            <a:avLst/>
          </a:prstGeom>
          <a:solidFill>
            <a:schemeClr val="bg1"/>
          </a:solidFill>
        </p:spPr>
        <p:txBody>
          <a:bodyPr>
            <a:spAutoFit/>
          </a:bodyPr>
          <a:lstStyle/>
          <a:p>
            <a:pPr>
              <a:defRPr/>
            </a:pPr>
            <a:r>
              <a:rPr lang="en-US" sz="3200" dirty="0">
                <a:solidFill>
                  <a:srgbClr val="FFFF00"/>
                </a:solidFill>
                <a:latin typeface="Arial"/>
                <a:cs typeface="+mn-cs"/>
              </a:rPr>
              <a:t>PRINCIPLES OF DISEASE</a:t>
            </a:r>
          </a:p>
          <a:p>
            <a:pPr>
              <a:defRPr/>
            </a:pPr>
            <a:r>
              <a:rPr lang="en-US" sz="3200" dirty="0">
                <a:solidFill>
                  <a:srgbClr val="FFFF00"/>
                </a:solidFill>
                <a:latin typeface="Arial"/>
                <a:cs typeface="+mn-cs"/>
              </a:rPr>
              <a:t> </a:t>
            </a:r>
          </a:p>
          <a:p>
            <a:pPr>
              <a:defRPr/>
            </a:pPr>
            <a:r>
              <a:rPr lang="en-US" sz="3200" dirty="0">
                <a:solidFill>
                  <a:srgbClr val="FFFF00"/>
                </a:solidFill>
                <a:latin typeface="Arial"/>
                <a:cs typeface="+mn-cs"/>
              </a:rPr>
              <a:t>Pathophysiology of Cocaine</a:t>
            </a:r>
          </a:p>
        </p:txBody>
      </p:sp>
      <p:sp>
        <p:nvSpPr>
          <p:cNvPr id="8" name="Rectangle 5"/>
          <p:cNvSpPr txBox="1">
            <a:spLocks/>
          </p:cNvSpPr>
          <p:nvPr/>
        </p:nvSpPr>
        <p:spPr bwMode="auto">
          <a:xfrm>
            <a:off x="457200" y="1524000"/>
            <a:ext cx="8305800" cy="4800600"/>
          </a:xfrm>
          <a:prstGeom prst="rect">
            <a:avLst/>
          </a:prstGeom>
          <a:noFill/>
          <a:ln w="9525">
            <a:noFill/>
            <a:miter lim="800000"/>
            <a:headEnd/>
            <a:tailEnd/>
          </a:ln>
        </p:spPr>
        <p:txBody>
          <a:bodyPr/>
          <a:lstStyle/>
          <a:p>
            <a:pPr marL="411163" indent="-342900" algn="just" eaLnBrk="0" hangingPunct="0">
              <a:spcBef>
                <a:spcPts val="700"/>
              </a:spcBef>
              <a:buClr>
                <a:schemeClr val="tx2"/>
              </a:buClr>
              <a:buSzPct val="95000"/>
              <a:buFont typeface="Wingdings" pitchFamily="2" charset="2"/>
              <a:buChar char=""/>
              <a:defRPr/>
            </a:pPr>
            <a:r>
              <a:rPr lang="en-US" sz="2800" dirty="0">
                <a:latin typeface="+mn-lt"/>
                <a:cs typeface="+mn-cs"/>
              </a:rPr>
              <a:t>Epinephrine increases myocardial contractility and heart rate through stimulation of beta</a:t>
            </a:r>
            <a:r>
              <a:rPr lang="en-US" sz="2800" baseline="-25000" dirty="0">
                <a:latin typeface="+mn-lt"/>
                <a:cs typeface="+mn-cs"/>
              </a:rPr>
              <a:t>1</a:t>
            </a:r>
            <a:r>
              <a:rPr lang="en-US" sz="2800" dirty="0">
                <a:latin typeface="+mn-lt"/>
                <a:cs typeface="+mn-cs"/>
              </a:rPr>
              <a:t>-adrenergic receptors. </a:t>
            </a:r>
          </a:p>
          <a:p>
            <a:pPr marL="411163" indent="-342900" algn="just" eaLnBrk="0" hangingPunct="0">
              <a:spcBef>
                <a:spcPts val="700"/>
              </a:spcBef>
              <a:buClr>
                <a:schemeClr val="tx2"/>
              </a:buClr>
              <a:buSzPct val="95000"/>
              <a:buFont typeface="Wingdings" pitchFamily="2" charset="2"/>
              <a:buChar char=""/>
              <a:defRPr/>
            </a:pPr>
            <a:r>
              <a:rPr lang="en-US" sz="2800" dirty="0">
                <a:latin typeface="+mn-lt"/>
                <a:cs typeface="+mn-cs"/>
              </a:rPr>
              <a:t>In addition to causing catecholamine release, the reuptake of these stimulatory neurotransmitters from synaptic clefts is inhibited, altering the normal balance between excitatory and inhibitory tone in the CNS. </a:t>
            </a:r>
          </a:p>
          <a:p>
            <a:pPr marL="411163" indent="-342900" algn="just" eaLnBrk="0" hangingPunct="0">
              <a:spcBef>
                <a:spcPts val="700"/>
              </a:spcBef>
              <a:buClr>
                <a:schemeClr val="tx2"/>
              </a:buClr>
              <a:buSzPct val="95000"/>
              <a:defRPr/>
            </a:pPr>
            <a:endParaRPr lang="en-US" sz="2800" dirty="0">
              <a:latin typeface="+mn-lt"/>
              <a:cs typeface="+mn-cs"/>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57347"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8" name="Rectangle 5"/>
          <p:cNvSpPr>
            <a:spLocks noGrp="1"/>
          </p:cNvSpPr>
          <p:nvPr>
            <p:ph type="body" idx="1"/>
          </p:nvPr>
        </p:nvSpPr>
        <p:spPr>
          <a:xfrm>
            <a:off x="609600" y="1219200"/>
            <a:ext cx="8305800" cy="4800600"/>
          </a:xfrm>
        </p:spPr>
        <p:txBody>
          <a:bodyPr/>
          <a:lstStyle/>
          <a:p>
            <a:pPr algn="just"/>
            <a:r>
              <a:rPr lang="en-US" sz="2800" smtClean="0"/>
              <a:t>beta-adrenergic antagonists, including labetalol, are contraindicated during acute cocaine toxicity</a:t>
            </a:r>
          </a:p>
        </p:txBody>
      </p:sp>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914400" y="457200"/>
            <a:ext cx="5410200" cy="584200"/>
          </a:xfrm>
          <a:prstGeom prst="rect">
            <a:avLst/>
          </a:prstGeom>
        </p:spPr>
        <p:txBody>
          <a:bodyPr>
            <a:spAutoFit/>
          </a:bodyPr>
          <a:lstStyle/>
          <a:p>
            <a:pPr>
              <a:defRPr/>
            </a:pPr>
            <a:r>
              <a:rPr lang="en-US" sz="3200" dirty="0">
                <a:solidFill>
                  <a:srgbClr val="FFFF00"/>
                </a:solidFill>
                <a:latin typeface="Arial"/>
                <a:cs typeface="+mn-cs"/>
              </a:rPr>
              <a:t>Cocaine-Related Chest Pain</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58371"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2" name="Rectangle 5"/>
          <p:cNvSpPr>
            <a:spLocks noGrp="1"/>
          </p:cNvSpPr>
          <p:nvPr>
            <p:ph type="body" idx="1"/>
          </p:nvPr>
        </p:nvSpPr>
        <p:spPr>
          <a:xfrm>
            <a:off x="533400" y="1143000"/>
            <a:ext cx="8382000" cy="5105400"/>
          </a:xfrm>
        </p:spPr>
        <p:txBody>
          <a:bodyPr/>
          <a:lstStyle/>
          <a:p>
            <a:pPr algn="just"/>
            <a:endParaRPr lang="en-US" sz="2800" smtClean="0"/>
          </a:p>
          <a:p>
            <a:pPr algn="just"/>
            <a:r>
              <a:rPr lang="en-US" sz="2800" smtClean="0"/>
              <a:t>Patients with cocaine-related chest pain without other risk factors who have normal ECGs and cardiac enzymes are at low risk for myocardial infarction. </a:t>
            </a:r>
          </a:p>
        </p:txBody>
      </p:sp>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914400" y="457200"/>
            <a:ext cx="5410200" cy="584200"/>
          </a:xfrm>
          <a:prstGeom prst="rect">
            <a:avLst/>
          </a:prstGeom>
        </p:spPr>
        <p:txBody>
          <a:bodyPr>
            <a:spAutoFit/>
          </a:bodyPr>
          <a:lstStyle/>
          <a:p>
            <a:pPr>
              <a:defRPr/>
            </a:pPr>
            <a:r>
              <a:rPr lang="en-US" sz="3200" dirty="0">
                <a:solidFill>
                  <a:srgbClr val="FFFF00"/>
                </a:solidFill>
                <a:latin typeface="Arial"/>
                <a:cs typeface="+mn-cs"/>
              </a:rPr>
              <a:t>Cocaine-Related Chest Pain</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59395"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396" name="Rectangle 5"/>
          <p:cNvSpPr>
            <a:spLocks noGrp="1"/>
          </p:cNvSpPr>
          <p:nvPr>
            <p:ph type="body" idx="1"/>
          </p:nvPr>
        </p:nvSpPr>
        <p:spPr>
          <a:xfrm>
            <a:off x="533400" y="609600"/>
            <a:ext cx="8229600" cy="5181600"/>
          </a:xfrm>
        </p:spPr>
        <p:txBody>
          <a:bodyPr/>
          <a:lstStyle/>
          <a:p>
            <a:pPr algn="just"/>
            <a:r>
              <a:rPr lang="en-US" sz="2800" smtClean="0"/>
              <a:t>Before crossing international borders, “body packers” ingest cocaine that has been wrapped tightly into condoms or other latex products and sometimes coated in wax. </a:t>
            </a:r>
          </a:p>
          <a:p>
            <a:pPr algn="just"/>
            <a:r>
              <a:rPr lang="en-US" sz="2800" smtClean="0"/>
              <a:t>Each packet can contain approximately 10 g of cocaine, and packers may swallow as many as 150 packets. </a:t>
            </a:r>
          </a:p>
          <a:p>
            <a:pPr algn="just"/>
            <a:r>
              <a:rPr lang="en-US" sz="2800" smtClean="0"/>
              <a:t>Body packers are likely to know the exact number of packets they ingested.</a:t>
            </a:r>
          </a:p>
        </p:txBody>
      </p:sp>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381000" y="0"/>
            <a:ext cx="5410200" cy="584200"/>
          </a:xfrm>
          <a:prstGeom prst="rect">
            <a:avLst/>
          </a:prstGeom>
        </p:spPr>
        <p:txBody>
          <a:bodyPr>
            <a:spAutoFit/>
          </a:bodyPr>
          <a:lstStyle/>
          <a:p>
            <a:pPr>
              <a:defRPr/>
            </a:pPr>
            <a:r>
              <a:rPr lang="en-US" sz="3200" dirty="0">
                <a:solidFill>
                  <a:srgbClr val="FFFF00"/>
                </a:solidFill>
                <a:latin typeface="Arial"/>
                <a:cs typeface="+mn-cs"/>
              </a:rPr>
              <a:t>Cocaine Body Packers</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60419"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20" name="Rectangle 5"/>
          <p:cNvSpPr>
            <a:spLocks noGrp="1"/>
          </p:cNvSpPr>
          <p:nvPr>
            <p:ph type="body" idx="1"/>
          </p:nvPr>
        </p:nvSpPr>
        <p:spPr>
          <a:xfrm>
            <a:off x="228600" y="914400"/>
            <a:ext cx="8229600" cy="5181600"/>
          </a:xfrm>
        </p:spPr>
        <p:txBody>
          <a:bodyPr/>
          <a:lstStyle/>
          <a:p>
            <a:pPr algn="just"/>
            <a:r>
              <a:rPr lang="en-US" sz="2800" smtClean="0"/>
              <a:t>A body packer may present without symptoms to the ED. </a:t>
            </a:r>
          </a:p>
          <a:p>
            <a:pPr algn="just"/>
            <a:r>
              <a:rPr lang="en-US" sz="2800" smtClean="0"/>
              <a:t>The body packer should be placed immediately on continuous cardiac monitoring, with large-bore IV access. </a:t>
            </a:r>
          </a:p>
          <a:p>
            <a:pPr algn="just"/>
            <a:r>
              <a:rPr lang="en-US" sz="2800" smtClean="0"/>
              <a:t>An abdominal radiograph may confirm foreign bodies</a:t>
            </a:r>
          </a:p>
          <a:p>
            <a:pPr algn="just"/>
            <a:r>
              <a:rPr lang="en-US" sz="2800" smtClean="0"/>
              <a:t>When uncertainty persists, a contrast study is warranted. </a:t>
            </a:r>
          </a:p>
        </p:txBody>
      </p:sp>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381000" y="0"/>
            <a:ext cx="5410200" cy="584200"/>
          </a:xfrm>
          <a:prstGeom prst="rect">
            <a:avLst/>
          </a:prstGeom>
        </p:spPr>
        <p:txBody>
          <a:bodyPr>
            <a:spAutoFit/>
          </a:bodyPr>
          <a:lstStyle/>
          <a:p>
            <a:pPr>
              <a:defRPr/>
            </a:pPr>
            <a:r>
              <a:rPr lang="en-US" sz="3200" dirty="0">
                <a:solidFill>
                  <a:srgbClr val="FFFF00"/>
                </a:solidFill>
                <a:latin typeface="Arial"/>
                <a:cs typeface="+mn-cs"/>
              </a:rPr>
              <a:t>Cocaine Body Packers</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61443"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44" name="Rectangle 5"/>
          <p:cNvSpPr>
            <a:spLocks noGrp="1"/>
          </p:cNvSpPr>
          <p:nvPr>
            <p:ph type="body" idx="1"/>
          </p:nvPr>
        </p:nvSpPr>
        <p:spPr>
          <a:xfrm>
            <a:off x="609600" y="1371600"/>
            <a:ext cx="8229600" cy="4419600"/>
          </a:xfrm>
        </p:spPr>
        <p:txBody>
          <a:bodyPr/>
          <a:lstStyle/>
          <a:p>
            <a:pPr algn="just"/>
            <a:r>
              <a:rPr lang="en-US" sz="2800" smtClean="0"/>
              <a:t>When evidence of cocaine toxicity is manifest, rapid transportation to the operating room may be the only way to save these patients.</a:t>
            </a:r>
          </a:p>
          <a:p>
            <a:pPr algn="just"/>
            <a:endParaRPr lang="en-US" sz="2800" smtClean="0"/>
          </a:p>
          <a:p>
            <a:pPr algn="just"/>
            <a:r>
              <a:rPr lang="en-US" sz="2800" smtClean="0"/>
              <a:t>Benzodiazepines, neuromuscular blockade, or sodium bicarbonate administration may be required en route.</a:t>
            </a:r>
          </a:p>
        </p:txBody>
      </p:sp>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381000" y="0"/>
            <a:ext cx="5410200" cy="584200"/>
          </a:xfrm>
          <a:prstGeom prst="rect">
            <a:avLst/>
          </a:prstGeom>
        </p:spPr>
        <p:txBody>
          <a:bodyPr>
            <a:spAutoFit/>
          </a:bodyPr>
          <a:lstStyle/>
          <a:p>
            <a:pPr>
              <a:defRPr/>
            </a:pPr>
            <a:r>
              <a:rPr lang="en-US" sz="3200" dirty="0">
                <a:solidFill>
                  <a:srgbClr val="FFFF00"/>
                </a:solidFill>
                <a:latin typeface="Arial"/>
                <a:cs typeface="+mn-cs"/>
              </a:rPr>
              <a:t>Cocaine Body Packers</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62467"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68" name="Rectangle 5"/>
          <p:cNvSpPr>
            <a:spLocks noGrp="1"/>
          </p:cNvSpPr>
          <p:nvPr>
            <p:ph type="body" idx="1"/>
          </p:nvPr>
        </p:nvSpPr>
        <p:spPr>
          <a:xfrm>
            <a:off x="609600" y="1219200"/>
            <a:ext cx="8229600" cy="5181600"/>
          </a:xfrm>
        </p:spPr>
        <p:txBody>
          <a:bodyPr/>
          <a:lstStyle/>
          <a:p>
            <a:pPr algn="just"/>
            <a:r>
              <a:rPr lang="en-US" sz="2800" smtClean="0"/>
              <a:t>CT and contrast abdominal radiographs may fail to detect isolated packets that contain potentially fatal quantities of cocaine. </a:t>
            </a:r>
          </a:p>
          <a:p>
            <a:pPr algn="just"/>
            <a:endParaRPr lang="en-US" sz="2800" smtClean="0"/>
          </a:p>
          <a:p>
            <a:pPr algn="just"/>
            <a:endParaRPr lang="en-US" sz="2800" smtClean="0"/>
          </a:p>
          <a:p>
            <a:pPr algn="just"/>
            <a:r>
              <a:rPr lang="en-US" sz="2800" smtClean="0"/>
              <a:t>Endoscopic retrieval is discouraged because of concern over packet rupture during the procedure.</a:t>
            </a:r>
          </a:p>
        </p:txBody>
      </p:sp>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381000" y="0"/>
            <a:ext cx="5410200" cy="584200"/>
          </a:xfrm>
          <a:prstGeom prst="rect">
            <a:avLst/>
          </a:prstGeom>
        </p:spPr>
        <p:txBody>
          <a:bodyPr>
            <a:spAutoFit/>
          </a:bodyPr>
          <a:lstStyle/>
          <a:p>
            <a:pPr>
              <a:defRPr/>
            </a:pPr>
            <a:r>
              <a:rPr lang="en-US" sz="3200" dirty="0">
                <a:solidFill>
                  <a:srgbClr val="FFFF00"/>
                </a:solidFill>
                <a:latin typeface="Arial"/>
                <a:cs typeface="+mn-cs"/>
              </a:rPr>
              <a:t>Cocaine Body Packers</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63491"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492" name="Rectangle 5"/>
          <p:cNvSpPr>
            <a:spLocks noGrp="1"/>
          </p:cNvSpPr>
          <p:nvPr>
            <p:ph type="body" idx="1"/>
          </p:nvPr>
        </p:nvSpPr>
        <p:spPr>
          <a:xfrm>
            <a:off x="457200" y="990600"/>
            <a:ext cx="8229600" cy="5181600"/>
          </a:xfrm>
        </p:spPr>
        <p:txBody>
          <a:bodyPr/>
          <a:lstStyle/>
          <a:p>
            <a:pPr algn="just"/>
            <a:r>
              <a:rPr lang="en-US" sz="2800" smtClean="0"/>
              <a:t>A “body stuffer” is an individual who attempts to conceal evidence of cocaine possession by swallowing the drug while pursued by law enforcement officials. </a:t>
            </a:r>
          </a:p>
          <a:p>
            <a:pPr algn="just"/>
            <a:endParaRPr lang="en-US" sz="2800" smtClean="0"/>
          </a:p>
          <a:p>
            <a:pPr algn="just"/>
            <a:r>
              <a:rPr lang="en-US" sz="2800" smtClean="0"/>
              <a:t>These are usually unplanned events with generally small quantities of drug intended for personal use. </a:t>
            </a:r>
          </a:p>
          <a:p>
            <a:pPr algn="just"/>
            <a:endParaRPr lang="en-US" sz="2800" smtClean="0"/>
          </a:p>
          <a:p>
            <a:pPr algn="just"/>
            <a:r>
              <a:rPr lang="en-US" sz="2800" smtClean="0"/>
              <a:t> </a:t>
            </a:r>
          </a:p>
        </p:txBody>
      </p:sp>
      <p:sp>
        <p:nvSpPr>
          <p:cNvPr id="10" name="Footer Placeholder 9"/>
          <p:cNvSpPr>
            <a:spLocks noGrp="1"/>
          </p:cNvSpPr>
          <p:nvPr>
            <p:ph type="ftr" sz="quarter" idx="11"/>
          </p:nvPr>
        </p:nvSpPr>
        <p:spPr/>
        <p:txBody>
          <a:bodyPr/>
          <a:lstStyle/>
          <a:p>
            <a:pPr>
              <a:defRPr/>
            </a:pPr>
            <a:endParaRPr lang="en-US" dirty="0"/>
          </a:p>
        </p:txBody>
      </p:sp>
      <p:sp>
        <p:nvSpPr>
          <p:cNvPr id="7" name="Rectangle 6"/>
          <p:cNvSpPr/>
          <p:nvPr/>
        </p:nvSpPr>
        <p:spPr>
          <a:xfrm>
            <a:off x="914400" y="457200"/>
            <a:ext cx="5410200" cy="584200"/>
          </a:xfrm>
          <a:prstGeom prst="rect">
            <a:avLst/>
          </a:prstGeom>
        </p:spPr>
        <p:txBody>
          <a:bodyPr>
            <a:spAutoFit/>
          </a:bodyPr>
          <a:lstStyle/>
          <a:p>
            <a:pPr>
              <a:defRPr/>
            </a:pPr>
            <a:r>
              <a:rPr lang="en-US" sz="3200" dirty="0">
                <a:solidFill>
                  <a:srgbClr val="FFFF00"/>
                </a:solidFill>
                <a:latin typeface="Arial"/>
                <a:cs typeface="+mn-cs"/>
              </a:rPr>
              <a:t>Body Stuffers</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64515"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516" name="Rectangle 5"/>
          <p:cNvSpPr>
            <a:spLocks noGrp="1"/>
          </p:cNvSpPr>
          <p:nvPr>
            <p:ph type="body" idx="1"/>
          </p:nvPr>
        </p:nvSpPr>
        <p:spPr>
          <a:xfrm>
            <a:off x="609600" y="1219200"/>
            <a:ext cx="8229600" cy="5181600"/>
          </a:xfrm>
        </p:spPr>
        <p:txBody>
          <a:bodyPr/>
          <a:lstStyle/>
          <a:p>
            <a:pPr algn="just"/>
            <a:r>
              <a:rPr lang="en-US" sz="2800" smtClean="0"/>
              <a:t>can be discharged after the acute intoxication resolves. These patients may be extremely sleepy from catecholamine depletion, and it is best to discharge them with a responsible adult. </a:t>
            </a:r>
          </a:p>
          <a:p>
            <a:pPr algn="just"/>
            <a:endParaRPr lang="en-US" sz="2800" smtClean="0"/>
          </a:p>
          <a:p>
            <a:pPr algn="just"/>
            <a:endParaRPr lang="en-US" sz="2800" smtClean="0"/>
          </a:p>
          <a:p>
            <a:pPr algn="just"/>
            <a:r>
              <a:rPr lang="en-US" sz="2800" smtClean="0"/>
              <a:t>Patients who develop complications should be </a:t>
            </a:r>
          </a:p>
          <a:p>
            <a:pPr algn="just"/>
            <a:r>
              <a:rPr lang="en-US" sz="2800" smtClean="0"/>
              <a:t>amitted to the intensive care unit for further treatment.</a:t>
            </a:r>
          </a:p>
        </p:txBody>
      </p:sp>
      <p:sp>
        <p:nvSpPr>
          <p:cNvPr id="10" name="Footer Placeholder 9"/>
          <p:cNvSpPr>
            <a:spLocks noGrp="1"/>
          </p:cNvSpPr>
          <p:nvPr>
            <p:ph type="ftr" sz="quarter" idx="11"/>
          </p:nvPr>
        </p:nvSpPr>
        <p:spPr/>
        <p:txBody>
          <a:bodyPr/>
          <a:lstStyle/>
          <a:p>
            <a:pPr>
              <a:defRPr/>
            </a:pPr>
            <a:endParaRPr lang="en-US" dirty="0"/>
          </a:p>
        </p:txBody>
      </p:sp>
      <p:sp>
        <p:nvSpPr>
          <p:cNvPr id="7" name="Rectangle 6"/>
          <p:cNvSpPr/>
          <p:nvPr/>
        </p:nvSpPr>
        <p:spPr>
          <a:xfrm>
            <a:off x="914400" y="457200"/>
            <a:ext cx="5410200" cy="584200"/>
          </a:xfrm>
          <a:prstGeom prst="rect">
            <a:avLst/>
          </a:prstGeom>
        </p:spPr>
        <p:txBody>
          <a:bodyPr>
            <a:spAutoFit/>
          </a:bodyPr>
          <a:lstStyle/>
          <a:p>
            <a:pPr>
              <a:defRPr/>
            </a:pPr>
            <a:r>
              <a:rPr lang="en-US" sz="3200" dirty="0">
                <a:solidFill>
                  <a:srgbClr val="FFFF00"/>
                </a:solidFill>
                <a:latin typeface="Arial"/>
                <a:cs typeface="+mn-cs"/>
              </a:rPr>
              <a:t>DISPOSITION</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65539"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5540" name="Rectangle 5"/>
          <p:cNvSpPr>
            <a:spLocks noGrp="1"/>
          </p:cNvSpPr>
          <p:nvPr>
            <p:ph type="body" idx="1"/>
          </p:nvPr>
        </p:nvSpPr>
        <p:spPr>
          <a:xfrm>
            <a:off x="609600" y="1295400"/>
            <a:ext cx="8229600" cy="4648200"/>
          </a:xfrm>
        </p:spPr>
        <p:txBody>
          <a:bodyPr/>
          <a:lstStyle/>
          <a:p>
            <a:pPr algn="just"/>
            <a:r>
              <a:rPr lang="en-US" sz="2800" smtClean="0"/>
              <a:t>Patients with chest pain who are acutely intoxicated and who show dynamic changes on the ECG, dysrhythmias, or congestive heart failure or patients requiring vasodilators or reperfusion should be admitted.  </a:t>
            </a:r>
          </a:p>
          <a:p>
            <a:pPr algn="just"/>
            <a:r>
              <a:rPr lang="en-US" sz="2800" smtClean="0"/>
              <a:t>These patients require further evaluation of the extent of preexisting reversible ischemia and intervention to encourage cessation of drug use.</a:t>
            </a:r>
          </a:p>
        </p:txBody>
      </p:sp>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914400" y="457200"/>
            <a:ext cx="5410200" cy="584200"/>
          </a:xfrm>
          <a:prstGeom prst="rect">
            <a:avLst/>
          </a:prstGeom>
        </p:spPr>
        <p:txBody>
          <a:bodyPr>
            <a:spAutoFit/>
          </a:bodyPr>
          <a:lstStyle/>
          <a:p>
            <a:pPr>
              <a:defRPr/>
            </a:pPr>
            <a:r>
              <a:rPr lang="en-US" sz="3200" dirty="0">
                <a:solidFill>
                  <a:srgbClr val="FFFF00"/>
                </a:solidFill>
                <a:latin typeface="Arial"/>
                <a:cs typeface="+mn-cs"/>
              </a:rPr>
              <a:t>DISPOSITION</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66563"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9"/>
          <p:cNvSpPr>
            <a:spLocks noGrp="1"/>
          </p:cNvSpPr>
          <p:nvPr>
            <p:ph type="ftr" sz="quarter" idx="11"/>
          </p:nvPr>
        </p:nvSpPr>
        <p:spPr/>
        <p:txBody>
          <a:bodyPr/>
          <a:lstStyle/>
          <a:p>
            <a:pPr>
              <a:defRPr/>
            </a:pPr>
            <a:endParaRPr lang="en-US" dirty="0"/>
          </a:p>
        </p:txBody>
      </p:sp>
      <p:sp>
        <p:nvSpPr>
          <p:cNvPr id="7" name="Rectangle 6"/>
          <p:cNvSpPr/>
          <p:nvPr/>
        </p:nvSpPr>
        <p:spPr>
          <a:xfrm>
            <a:off x="1447800" y="228600"/>
            <a:ext cx="6553200" cy="830263"/>
          </a:xfrm>
          <a:prstGeom prst="rect">
            <a:avLst/>
          </a:prstGeom>
        </p:spPr>
        <p:txBody>
          <a:bodyPr>
            <a:spAutoFit/>
          </a:bodyPr>
          <a:lstStyle/>
          <a:p>
            <a:pPr algn="ctr">
              <a:defRPr/>
            </a:pPr>
            <a:r>
              <a:rPr lang="en-US" sz="2400" dirty="0">
                <a:solidFill>
                  <a:srgbClr val="FFFF00"/>
                </a:solidFill>
                <a:latin typeface="Arial"/>
                <a:cs typeface="+mn-cs"/>
              </a:rPr>
              <a:t>ADMISSION CRITERIA FOR COCAINE-RELATED CHEST PAIN</a:t>
            </a:r>
          </a:p>
        </p:txBody>
      </p:sp>
      <p:pic>
        <p:nvPicPr>
          <p:cNvPr id="6656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447800"/>
            <a:ext cx="7696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12291"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9"/>
          <p:cNvSpPr>
            <a:spLocks noGrp="1"/>
          </p:cNvSpPr>
          <p:nvPr>
            <p:ph type="ftr" sz="quarter" idx="11"/>
          </p:nvPr>
        </p:nvSpPr>
        <p:spPr/>
        <p:txBody>
          <a:bodyPr/>
          <a:lstStyle/>
          <a:p>
            <a:pPr>
              <a:defRPr/>
            </a:pPr>
            <a:endParaRPr lang="en-US" dirty="0"/>
          </a:p>
        </p:txBody>
      </p:sp>
      <p:pic>
        <p:nvPicPr>
          <p:cNvPr id="12293"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447800"/>
            <a:ext cx="7172325" cy="478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1143000" y="457200"/>
            <a:ext cx="7010400" cy="830263"/>
          </a:xfrm>
          <a:prstGeom prst="rect">
            <a:avLst/>
          </a:prstGeom>
        </p:spPr>
        <p:txBody>
          <a:bodyPr>
            <a:spAutoFit/>
          </a:bodyPr>
          <a:lstStyle/>
          <a:p>
            <a:pPr>
              <a:defRPr/>
            </a:pPr>
            <a:r>
              <a:rPr lang="en-US" sz="2400" dirty="0">
                <a:solidFill>
                  <a:srgbClr val="FFFF00"/>
                </a:solidFill>
                <a:latin typeface="Arial"/>
                <a:cs typeface="+mn-cs"/>
              </a:rPr>
              <a:t>How cocaine increases sympathetic tone by increasing neurotransmitters in the synapse.</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67587"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588" name="Rectangle 5"/>
          <p:cNvSpPr>
            <a:spLocks noGrp="1"/>
          </p:cNvSpPr>
          <p:nvPr>
            <p:ph type="body" idx="1"/>
          </p:nvPr>
        </p:nvSpPr>
        <p:spPr>
          <a:xfrm>
            <a:off x="609600" y="1295400"/>
            <a:ext cx="8229600" cy="4648200"/>
          </a:xfrm>
        </p:spPr>
        <p:txBody>
          <a:bodyPr/>
          <a:lstStyle/>
          <a:p>
            <a:pPr algn="just"/>
            <a:r>
              <a:rPr lang="en-US" sz="2800" smtClean="0"/>
              <a:t>After a 12-hour monitored observation period, patients with a benign clinical course and negative serum enzyme markers can be discharged.</a:t>
            </a:r>
          </a:p>
        </p:txBody>
      </p:sp>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914400" y="457200"/>
            <a:ext cx="5410200" cy="584200"/>
          </a:xfrm>
          <a:prstGeom prst="rect">
            <a:avLst/>
          </a:prstGeom>
        </p:spPr>
        <p:txBody>
          <a:bodyPr>
            <a:spAutoFit/>
          </a:bodyPr>
          <a:lstStyle/>
          <a:p>
            <a:pPr>
              <a:defRPr/>
            </a:pPr>
            <a:r>
              <a:rPr lang="en-US" sz="3200" dirty="0">
                <a:solidFill>
                  <a:srgbClr val="FFFF00"/>
                </a:solidFill>
                <a:latin typeface="Arial"/>
                <a:cs typeface="+mn-cs"/>
              </a:rPr>
              <a:t>DISPOSITION</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68611"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12" name="Rectangle 5"/>
          <p:cNvSpPr>
            <a:spLocks noGrp="1"/>
          </p:cNvSpPr>
          <p:nvPr>
            <p:ph type="body" idx="1"/>
          </p:nvPr>
        </p:nvSpPr>
        <p:spPr>
          <a:xfrm>
            <a:off x="609600" y="1295400"/>
            <a:ext cx="8229600" cy="4648200"/>
          </a:xfrm>
        </p:spPr>
        <p:txBody>
          <a:bodyPr/>
          <a:lstStyle/>
          <a:p>
            <a:pPr algn="just"/>
            <a:r>
              <a:rPr lang="en-US" sz="2800" smtClean="0"/>
              <a:t>Body packers need to be observed until all packets have passed. </a:t>
            </a:r>
          </a:p>
          <a:p>
            <a:pPr algn="just"/>
            <a:r>
              <a:rPr lang="en-US" sz="2800" smtClean="0"/>
              <a:t>Ideally, these patients have had three packet-free stools, a reliable packet count consistent with the ingestion, and a negative contrast radiographic study. </a:t>
            </a:r>
          </a:p>
        </p:txBody>
      </p:sp>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914400" y="457200"/>
            <a:ext cx="5410200" cy="584200"/>
          </a:xfrm>
          <a:prstGeom prst="rect">
            <a:avLst/>
          </a:prstGeom>
        </p:spPr>
        <p:txBody>
          <a:bodyPr>
            <a:spAutoFit/>
          </a:bodyPr>
          <a:lstStyle/>
          <a:p>
            <a:pPr>
              <a:defRPr/>
            </a:pPr>
            <a:r>
              <a:rPr lang="en-US" sz="3200" dirty="0">
                <a:solidFill>
                  <a:srgbClr val="FFFF00"/>
                </a:solidFill>
                <a:latin typeface="Arial"/>
                <a:cs typeface="+mn-cs"/>
              </a:rPr>
              <a:t>DISPOSITION</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69635"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636" name="Rectangle 5"/>
          <p:cNvSpPr>
            <a:spLocks noGrp="1"/>
          </p:cNvSpPr>
          <p:nvPr>
            <p:ph type="body" idx="1"/>
          </p:nvPr>
        </p:nvSpPr>
        <p:spPr>
          <a:xfrm>
            <a:off x="457200" y="1981200"/>
            <a:ext cx="8229600" cy="4038600"/>
          </a:xfrm>
        </p:spPr>
        <p:txBody>
          <a:bodyPr/>
          <a:lstStyle/>
          <a:p>
            <a:pPr algn="just"/>
            <a:r>
              <a:rPr lang="en-US" sz="2800" smtClean="0"/>
              <a:t>Enhance release of catecholamines from presynaptic nerve terminals</a:t>
            </a:r>
          </a:p>
          <a:p>
            <a:pPr algn="just"/>
            <a:r>
              <a:rPr lang="en-US" sz="2800" smtClean="0"/>
              <a:t>Usually taken as pills, but occasionally are crushed and injected. </a:t>
            </a:r>
          </a:p>
          <a:p>
            <a:pPr algn="just"/>
            <a:endParaRPr lang="en-US" sz="2800" smtClean="0"/>
          </a:p>
          <a:p>
            <a:pPr algn="just"/>
            <a:r>
              <a:rPr lang="en-US" sz="2800" smtClean="0"/>
              <a:t>CNS stimulation results in nearly identical sympathomimetic effects to those from cocaine, but not with the same frequency or intensity.</a:t>
            </a:r>
          </a:p>
        </p:txBody>
      </p:sp>
      <p:sp>
        <p:nvSpPr>
          <p:cNvPr id="10" name="Footer Placeholder 9"/>
          <p:cNvSpPr>
            <a:spLocks noGrp="1"/>
          </p:cNvSpPr>
          <p:nvPr>
            <p:ph type="ftr" sz="quarter" idx="11"/>
          </p:nvPr>
        </p:nvSpPr>
        <p:spPr/>
        <p:txBody>
          <a:bodyPr/>
          <a:lstStyle/>
          <a:p>
            <a:pPr>
              <a:defRPr/>
            </a:pPr>
            <a:endParaRPr lang="en-US" dirty="0"/>
          </a:p>
        </p:txBody>
      </p:sp>
      <p:sp>
        <p:nvSpPr>
          <p:cNvPr id="7" name="Rectangle 6"/>
          <p:cNvSpPr/>
          <p:nvPr/>
        </p:nvSpPr>
        <p:spPr>
          <a:xfrm>
            <a:off x="381000" y="0"/>
            <a:ext cx="5410200" cy="1077913"/>
          </a:xfrm>
          <a:prstGeom prst="rect">
            <a:avLst/>
          </a:prstGeom>
        </p:spPr>
        <p:txBody>
          <a:bodyPr>
            <a:spAutoFit/>
          </a:bodyPr>
          <a:lstStyle/>
          <a:p>
            <a:pPr>
              <a:defRPr/>
            </a:pPr>
            <a:r>
              <a:rPr lang="en-US" sz="3200" dirty="0">
                <a:solidFill>
                  <a:srgbClr val="FFFF00"/>
                </a:solidFill>
                <a:latin typeface="Arial"/>
                <a:cs typeface="+mn-cs"/>
              </a:rPr>
              <a:t>OTHER STIMULANTS </a:t>
            </a:r>
          </a:p>
          <a:p>
            <a:pPr>
              <a:defRPr/>
            </a:pPr>
            <a:r>
              <a:rPr lang="en-US" sz="3200" dirty="0">
                <a:solidFill>
                  <a:srgbClr val="FFFF00"/>
                </a:solidFill>
                <a:latin typeface="Arial"/>
                <a:cs typeface="+mn-cs"/>
              </a:rPr>
              <a:t>Amphetamines</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70659"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0660" name="Rectangle 5"/>
          <p:cNvSpPr>
            <a:spLocks noGrp="1"/>
          </p:cNvSpPr>
          <p:nvPr>
            <p:ph type="body" idx="1"/>
          </p:nvPr>
        </p:nvSpPr>
        <p:spPr>
          <a:xfrm>
            <a:off x="609600" y="990600"/>
            <a:ext cx="8229600" cy="5410200"/>
          </a:xfrm>
        </p:spPr>
        <p:txBody>
          <a:bodyPr/>
          <a:lstStyle/>
          <a:p>
            <a:pPr algn="just">
              <a:buFont typeface="Wingdings" pitchFamily="2" charset="2"/>
              <a:buNone/>
            </a:pPr>
            <a:r>
              <a:rPr lang="en-US" sz="2800" smtClean="0"/>
              <a:t>Patients are at risk for </a:t>
            </a:r>
          </a:p>
          <a:p>
            <a:pPr algn="just"/>
            <a:r>
              <a:rPr lang="en-US" sz="2800" smtClean="0"/>
              <a:t>Hyperthermia</a:t>
            </a:r>
          </a:p>
          <a:p>
            <a:pPr algn="just"/>
            <a:r>
              <a:rPr lang="en-US" sz="2800" smtClean="0"/>
              <a:t>hypertensive emergencies</a:t>
            </a:r>
          </a:p>
          <a:p>
            <a:pPr algn="just"/>
            <a:r>
              <a:rPr lang="en-US" sz="2800" smtClean="0"/>
              <a:t>Dysrhythmias</a:t>
            </a:r>
          </a:p>
          <a:p>
            <a:pPr algn="just"/>
            <a:r>
              <a:rPr lang="en-US" sz="2800" smtClean="0"/>
              <a:t>myocardial ischemia</a:t>
            </a:r>
          </a:p>
          <a:p>
            <a:pPr algn="just"/>
            <a:r>
              <a:rPr lang="en-US" sz="2800" smtClean="0"/>
              <a:t>hyperkalemia associated with rhabdomyolysis. </a:t>
            </a:r>
          </a:p>
          <a:p>
            <a:pPr algn="just"/>
            <a:endParaRPr lang="en-US" sz="2800" smtClean="0"/>
          </a:p>
          <a:p>
            <a:pPr algn="just"/>
            <a:r>
              <a:rPr lang="en-US" sz="2800" smtClean="0"/>
              <a:t>do not block sodium channels and only minimally affect presynaptic reuptake of catecholamines. </a:t>
            </a:r>
          </a:p>
        </p:txBody>
      </p:sp>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381000" y="0"/>
            <a:ext cx="5410200" cy="1077913"/>
          </a:xfrm>
          <a:prstGeom prst="rect">
            <a:avLst/>
          </a:prstGeom>
        </p:spPr>
        <p:txBody>
          <a:bodyPr>
            <a:spAutoFit/>
          </a:bodyPr>
          <a:lstStyle/>
          <a:p>
            <a:pPr>
              <a:defRPr/>
            </a:pPr>
            <a:r>
              <a:rPr lang="en-US" sz="3200" dirty="0">
                <a:solidFill>
                  <a:srgbClr val="FFFF00"/>
                </a:solidFill>
                <a:latin typeface="Arial"/>
                <a:cs typeface="+mn-cs"/>
              </a:rPr>
              <a:t>OTHER STIMULANTS </a:t>
            </a:r>
          </a:p>
          <a:p>
            <a:pPr>
              <a:defRPr/>
            </a:pPr>
            <a:r>
              <a:rPr lang="en-US" sz="3200" dirty="0">
                <a:solidFill>
                  <a:srgbClr val="FFFF00"/>
                </a:solidFill>
                <a:latin typeface="Arial"/>
                <a:cs typeface="+mn-cs"/>
              </a:rPr>
              <a:t>Amphetamines</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71683"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684" name="Rectangle 5"/>
          <p:cNvSpPr>
            <a:spLocks noGrp="1"/>
          </p:cNvSpPr>
          <p:nvPr>
            <p:ph type="body" idx="1"/>
          </p:nvPr>
        </p:nvSpPr>
        <p:spPr>
          <a:xfrm>
            <a:off x="609600" y="1447800"/>
            <a:ext cx="8229600" cy="5410200"/>
          </a:xfrm>
        </p:spPr>
        <p:txBody>
          <a:bodyPr/>
          <a:lstStyle/>
          <a:p>
            <a:pPr algn="just"/>
            <a:r>
              <a:rPr lang="en-US" sz="2800" smtClean="0"/>
              <a:t>Although urine drug screens can identify amphetamines, they are of little utility in treating an intoxicated patient. </a:t>
            </a:r>
          </a:p>
          <a:p>
            <a:pPr algn="just"/>
            <a:r>
              <a:rPr lang="en-US" sz="2800" smtClean="0"/>
              <a:t>The management follows the same guidelines as for cocaine, although the duration of toxicity tends to be longer for amphetamines.</a:t>
            </a:r>
          </a:p>
        </p:txBody>
      </p:sp>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381000" y="0"/>
            <a:ext cx="5410200" cy="1077913"/>
          </a:xfrm>
          <a:prstGeom prst="rect">
            <a:avLst/>
          </a:prstGeom>
        </p:spPr>
        <p:txBody>
          <a:bodyPr>
            <a:spAutoFit/>
          </a:bodyPr>
          <a:lstStyle/>
          <a:p>
            <a:pPr>
              <a:defRPr/>
            </a:pPr>
            <a:r>
              <a:rPr lang="en-US" sz="3200" dirty="0">
                <a:solidFill>
                  <a:srgbClr val="FFFF00"/>
                </a:solidFill>
                <a:latin typeface="Arial"/>
                <a:cs typeface="+mn-cs"/>
              </a:rPr>
              <a:t>OTHER STIMULANTS </a:t>
            </a:r>
          </a:p>
          <a:p>
            <a:pPr>
              <a:defRPr/>
            </a:pPr>
            <a:r>
              <a:rPr lang="en-US" sz="3200" dirty="0">
                <a:solidFill>
                  <a:srgbClr val="FFFF00"/>
                </a:solidFill>
                <a:latin typeface="Arial"/>
                <a:cs typeface="+mn-cs"/>
              </a:rPr>
              <a:t>Amphetamines</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72707"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708" name="Rectangle 5"/>
          <p:cNvSpPr>
            <a:spLocks noGrp="1"/>
          </p:cNvSpPr>
          <p:nvPr>
            <p:ph type="body" idx="1"/>
          </p:nvPr>
        </p:nvSpPr>
        <p:spPr>
          <a:xfrm>
            <a:off x="533400" y="1143000"/>
            <a:ext cx="8229600" cy="4038600"/>
          </a:xfrm>
        </p:spPr>
        <p:txBody>
          <a:bodyPr/>
          <a:lstStyle/>
          <a:p>
            <a:pPr algn="just"/>
            <a:r>
              <a:rPr lang="en-US" sz="2800" smtClean="0"/>
              <a:t>Methylenedioxymethamphetamine (MDMA—“Ecstasy,” XTC, Adam) is a chemically modified amphetamine originally taken orally at all-night dance parties, or “raves.” Patients describe the euphoria allowing “closeness to others,” so it is sometimes called the “love drug.” </a:t>
            </a:r>
          </a:p>
          <a:p>
            <a:pPr algn="just"/>
            <a:endParaRPr lang="en-US" sz="2800" smtClean="0"/>
          </a:p>
        </p:txBody>
      </p:sp>
      <p:sp>
        <p:nvSpPr>
          <p:cNvPr id="10" name="Footer Placeholder 9"/>
          <p:cNvSpPr>
            <a:spLocks noGrp="1"/>
          </p:cNvSpPr>
          <p:nvPr>
            <p:ph type="ftr" sz="quarter" idx="11"/>
          </p:nvPr>
        </p:nvSpPr>
        <p:spPr/>
        <p:txBody>
          <a:bodyPr/>
          <a:lstStyle/>
          <a:p>
            <a:pPr>
              <a:defRPr/>
            </a:pPr>
            <a:endParaRPr lang="en-US" dirty="0"/>
          </a:p>
        </p:txBody>
      </p:sp>
      <p:sp>
        <p:nvSpPr>
          <p:cNvPr id="7" name="Rectangle 6"/>
          <p:cNvSpPr/>
          <p:nvPr/>
        </p:nvSpPr>
        <p:spPr>
          <a:xfrm>
            <a:off x="914400" y="457200"/>
            <a:ext cx="7239000" cy="584200"/>
          </a:xfrm>
          <a:prstGeom prst="rect">
            <a:avLst/>
          </a:prstGeom>
        </p:spPr>
        <p:txBody>
          <a:bodyPr>
            <a:spAutoFit/>
          </a:bodyPr>
          <a:lstStyle/>
          <a:p>
            <a:pPr>
              <a:defRPr/>
            </a:pPr>
            <a:r>
              <a:rPr lang="en-US" sz="3200" dirty="0" err="1">
                <a:solidFill>
                  <a:srgbClr val="FFFF00"/>
                </a:solidFill>
                <a:latin typeface="Arial"/>
                <a:cs typeface="+mn-cs"/>
              </a:rPr>
              <a:t>Methylenedioxymethamphetamine</a:t>
            </a:r>
            <a:endParaRPr lang="en-US" sz="3200" dirty="0">
              <a:solidFill>
                <a:srgbClr val="FFFF00"/>
              </a:solidFill>
              <a:latin typeface="Arial"/>
              <a:cs typeface="+mn-cs"/>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73731"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32" name="Rectangle 5"/>
          <p:cNvSpPr>
            <a:spLocks noGrp="1"/>
          </p:cNvSpPr>
          <p:nvPr>
            <p:ph type="body" idx="1"/>
          </p:nvPr>
        </p:nvSpPr>
        <p:spPr>
          <a:xfrm>
            <a:off x="609600" y="990600"/>
            <a:ext cx="8229600" cy="5410200"/>
          </a:xfrm>
        </p:spPr>
        <p:txBody>
          <a:bodyPr/>
          <a:lstStyle/>
          <a:p>
            <a:pPr algn="just"/>
            <a:r>
              <a:rPr lang="en-US" sz="2800" smtClean="0"/>
              <a:t>life-threatening hyponatremia</a:t>
            </a:r>
          </a:p>
          <a:p>
            <a:pPr algn="just"/>
            <a:r>
              <a:rPr lang="en-US" sz="2800" smtClean="0"/>
              <a:t>may alter release of endogenous stores of vasopressin. </a:t>
            </a:r>
          </a:p>
          <a:p>
            <a:pPr algn="just"/>
            <a:r>
              <a:rPr lang="en-US" sz="2800" smtClean="0"/>
              <a:t>urine samples with a relatively high urine sodium level, similar to SAIDH. </a:t>
            </a:r>
          </a:p>
          <a:p>
            <a:pPr algn="just"/>
            <a:r>
              <a:rPr lang="en-US" sz="2800" smtClean="0"/>
              <a:t>Unless seizures or other neurologic events are present, patients can be treated supportively with fluid restriction. </a:t>
            </a:r>
          </a:p>
          <a:p>
            <a:pPr algn="just"/>
            <a:endParaRPr lang="en-US" sz="2800" smtClean="0"/>
          </a:p>
        </p:txBody>
      </p:sp>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914400" y="457200"/>
            <a:ext cx="7239000" cy="584200"/>
          </a:xfrm>
          <a:prstGeom prst="rect">
            <a:avLst/>
          </a:prstGeom>
        </p:spPr>
        <p:txBody>
          <a:bodyPr>
            <a:spAutoFit/>
          </a:bodyPr>
          <a:lstStyle/>
          <a:p>
            <a:pPr>
              <a:defRPr/>
            </a:pPr>
            <a:r>
              <a:rPr lang="en-US" sz="3200" dirty="0" err="1">
                <a:solidFill>
                  <a:srgbClr val="FFFF00"/>
                </a:solidFill>
                <a:latin typeface="Arial"/>
                <a:cs typeface="+mn-cs"/>
              </a:rPr>
              <a:t>Methylenedioxymethamphetamine</a:t>
            </a:r>
            <a:endParaRPr lang="en-US" sz="3200" dirty="0">
              <a:solidFill>
                <a:srgbClr val="FFFF00"/>
              </a:solidFill>
              <a:latin typeface="Arial"/>
              <a:cs typeface="+mn-cs"/>
            </a:endParaRPr>
          </a:p>
        </p:txBody>
      </p:sp>
      <p:sp>
        <p:nvSpPr>
          <p:cNvPr id="7" name="Rectangle 6"/>
          <p:cNvSpPr/>
          <p:nvPr/>
        </p:nvSpPr>
        <p:spPr>
          <a:xfrm>
            <a:off x="7086600" y="533400"/>
            <a:ext cx="1282700" cy="523875"/>
          </a:xfrm>
          <a:prstGeom prst="rect">
            <a:avLst/>
          </a:prstGeom>
        </p:spPr>
        <p:txBody>
          <a:bodyPr wrap="none">
            <a:spAutoFit/>
          </a:bodyPr>
          <a:lstStyle/>
          <a:p>
            <a:pPr>
              <a:defRPr/>
            </a:pPr>
            <a:r>
              <a:rPr lang="en-US" sz="2800" dirty="0">
                <a:solidFill>
                  <a:prstClr val="white"/>
                </a:solidFill>
                <a:latin typeface="Arial"/>
                <a:cs typeface="+mn-cs"/>
              </a:rPr>
              <a:t>MDMA</a:t>
            </a:r>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74755"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756" name="Rectangle 5"/>
          <p:cNvSpPr>
            <a:spLocks noGrp="1"/>
          </p:cNvSpPr>
          <p:nvPr>
            <p:ph type="body" idx="1"/>
          </p:nvPr>
        </p:nvSpPr>
        <p:spPr>
          <a:xfrm>
            <a:off x="609600" y="1219200"/>
            <a:ext cx="8229600" cy="5181600"/>
          </a:xfrm>
        </p:spPr>
        <p:txBody>
          <a:bodyPr/>
          <a:lstStyle/>
          <a:p>
            <a:pPr algn="just"/>
            <a:r>
              <a:rPr lang="en-US" sz="2800" smtClean="0"/>
              <a:t>Normal saline or other crystalloids may worsen the hyponatremia because these patients are likely to retain more free water than sodium. </a:t>
            </a:r>
          </a:p>
          <a:p>
            <a:pPr algn="just"/>
            <a:r>
              <a:rPr lang="en-US" sz="2800" smtClean="0"/>
              <a:t>Their fluid intake should be restricted unless severe hypovolemia exists, and they should be treated with hypertonic saline for neurologic impairment. </a:t>
            </a:r>
          </a:p>
        </p:txBody>
      </p:sp>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914400" y="457200"/>
            <a:ext cx="7239000" cy="584200"/>
          </a:xfrm>
          <a:prstGeom prst="rect">
            <a:avLst/>
          </a:prstGeom>
        </p:spPr>
        <p:txBody>
          <a:bodyPr>
            <a:spAutoFit/>
          </a:bodyPr>
          <a:lstStyle/>
          <a:p>
            <a:pPr>
              <a:defRPr/>
            </a:pPr>
            <a:r>
              <a:rPr lang="en-US" sz="3200" dirty="0" err="1">
                <a:solidFill>
                  <a:srgbClr val="FFFF00"/>
                </a:solidFill>
                <a:latin typeface="Arial"/>
                <a:cs typeface="+mn-cs"/>
              </a:rPr>
              <a:t>Methylenedioxymethamphetamine</a:t>
            </a:r>
            <a:endParaRPr lang="en-US" sz="3200" dirty="0">
              <a:solidFill>
                <a:srgbClr val="FFFF00"/>
              </a:solidFill>
              <a:latin typeface="Arial"/>
              <a:cs typeface="+mn-cs"/>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75779"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5780" name="Rectangle 5"/>
          <p:cNvSpPr>
            <a:spLocks noGrp="1"/>
          </p:cNvSpPr>
          <p:nvPr>
            <p:ph type="body" idx="1"/>
          </p:nvPr>
        </p:nvSpPr>
        <p:spPr>
          <a:xfrm>
            <a:off x="609600" y="990600"/>
            <a:ext cx="8229600" cy="5410200"/>
          </a:xfrm>
        </p:spPr>
        <p:txBody>
          <a:bodyPr/>
          <a:lstStyle/>
          <a:p>
            <a:pPr algn="just"/>
            <a:endParaRPr lang="en-US" sz="2800" smtClean="0"/>
          </a:p>
          <a:p>
            <a:pPr algn="just"/>
            <a:r>
              <a:rPr lang="en-US" sz="2800" smtClean="0"/>
              <a:t>In contrast to other amphetamines, chronic MDMA use causes potentially irreversible neurologic damage to serotoninergic neurons. </a:t>
            </a:r>
          </a:p>
        </p:txBody>
      </p:sp>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914400" y="457200"/>
            <a:ext cx="7239000" cy="584200"/>
          </a:xfrm>
          <a:prstGeom prst="rect">
            <a:avLst/>
          </a:prstGeom>
        </p:spPr>
        <p:txBody>
          <a:bodyPr>
            <a:spAutoFit/>
          </a:bodyPr>
          <a:lstStyle/>
          <a:p>
            <a:pPr>
              <a:defRPr/>
            </a:pPr>
            <a:r>
              <a:rPr lang="en-US" sz="3200" dirty="0" err="1">
                <a:solidFill>
                  <a:srgbClr val="FFFF00"/>
                </a:solidFill>
                <a:latin typeface="Arial"/>
                <a:cs typeface="+mn-cs"/>
              </a:rPr>
              <a:t>Methylenedioxymethamphetamine</a:t>
            </a:r>
            <a:endParaRPr lang="en-US" sz="3200" dirty="0">
              <a:solidFill>
                <a:srgbClr val="FFFF00"/>
              </a:solidFill>
              <a:latin typeface="Arial"/>
              <a:cs typeface="+mn-cs"/>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76803"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804" name="Rectangle 5"/>
          <p:cNvSpPr>
            <a:spLocks noGrp="1"/>
          </p:cNvSpPr>
          <p:nvPr>
            <p:ph type="body" idx="1"/>
          </p:nvPr>
        </p:nvSpPr>
        <p:spPr>
          <a:xfrm>
            <a:off x="762000" y="1447800"/>
            <a:ext cx="8229600" cy="4038600"/>
          </a:xfrm>
        </p:spPr>
        <p:txBody>
          <a:bodyPr/>
          <a:lstStyle/>
          <a:p>
            <a:pPr algn="just"/>
            <a:r>
              <a:rPr lang="en-US" sz="2800" smtClean="0"/>
              <a:t>Methamphetamine, known as “crank” and “crystal meth,” is a fat-soluble, smokable, designer amphetamine. </a:t>
            </a:r>
          </a:p>
          <a:p>
            <a:pPr algn="just"/>
            <a:r>
              <a:rPr lang="en-US" sz="2800" smtClean="0"/>
              <a:t>Complications from methamphetamine use are similar to those from other sympathomimetics. </a:t>
            </a:r>
          </a:p>
        </p:txBody>
      </p:sp>
      <p:sp>
        <p:nvSpPr>
          <p:cNvPr id="10" name="Footer Placeholder 9"/>
          <p:cNvSpPr>
            <a:spLocks noGrp="1"/>
          </p:cNvSpPr>
          <p:nvPr>
            <p:ph type="ftr" sz="quarter" idx="11"/>
          </p:nvPr>
        </p:nvSpPr>
        <p:spPr/>
        <p:txBody>
          <a:bodyPr/>
          <a:lstStyle/>
          <a:p>
            <a:pPr>
              <a:defRPr/>
            </a:pPr>
            <a:endParaRPr lang="en-US" dirty="0"/>
          </a:p>
        </p:txBody>
      </p:sp>
      <p:sp>
        <p:nvSpPr>
          <p:cNvPr id="7" name="Rectangle 6"/>
          <p:cNvSpPr/>
          <p:nvPr/>
        </p:nvSpPr>
        <p:spPr>
          <a:xfrm>
            <a:off x="914400" y="457200"/>
            <a:ext cx="4495800" cy="584200"/>
          </a:xfrm>
          <a:prstGeom prst="rect">
            <a:avLst/>
          </a:prstGeom>
        </p:spPr>
        <p:txBody>
          <a:bodyPr>
            <a:spAutoFit/>
          </a:bodyPr>
          <a:lstStyle/>
          <a:p>
            <a:pPr>
              <a:defRPr/>
            </a:pPr>
            <a:r>
              <a:rPr lang="en-US" sz="3200" dirty="0">
                <a:solidFill>
                  <a:srgbClr val="FFFF00"/>
                </a:solidFill>
                <a:latin typeface="Arial"/>
                <a:cs typeface="+mn-cs"/>
              </a:rPr>
              <a:t>Methamphetamine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13315"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Rectangle 5"/>
          <p:cNvSpPr>
            <a:spLocks noGrp="1"/>
          </p:cNvSpPr>
          <p:nvPr>
            <p:ph type="body" idx="1"/>
          </p:nvPr>
        </p:nvSpPr>
        <p:spPr>
          <a:xfrm>
            <a:off x="457200" y="1447800"/>
            <a:ext cx="8305800" cy="4648200"/>
          </a:xfrm>
        </p:spPr>
        <p:txBody>
          <a:bodyPr/>
          <a:lstStyle/>
          <a:p>
            <a:pPr algn="just"/>
            <a:r>
              <a:rPr lang="en-US" sz="2800" smtClean="0"/>
              <a:t>Cocaine also is a local anesthetic agent, slowing nerve impulses from neuronal pain fibers by blocking the inward movement of sodium across cell membranes (phase 0 of the action potential).</a:t>
            </a:r>
          </a:p>
          <a:p>
            <a:pPr algn="just"/>
            <a:endParaRPr lang="en-US" sz="2800" smtClean="0"/>
          </a:p>
          <a:p>
            <a:pPr algn="just"/>
            <a:r>
              <a:rPr lang="en-US" sz="2800" smtClean="0"/>
              <a:t>Sodium channel blockade across myocardial cells, similar to the class IA antidysrhythmic agents, is responsible for the occasional conduction abnormality with acute cocaine toxicity.</a:t>
            </a:r>
          </a:p>
        </p:txBody>
      </p:sp>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0" y="0"/>
            <a:ext cx="6172200" cy="1077913"/>
          </a:xfrm>
          <a:prstGeom prst="rect">
            <a:avLst/>
          </a:prstGeom>
          <a:solidFill>
            <a:schemeClr val="bg1"/>
          </a:solidFill>
        </p:spPr>
        <p:txBody>
          <a:bodyPr>
            <a:spAutoFit/>
          </a:bodyPr>
          <a:lstStyle/>
          <a:p>
            <a:pPr>
              <a:defRPr/>
            </a:pPr>
            <a:r>
              <a:rPr lang="en-US" sz="3200" dirty="0">
                <a:solidFill>
                  <a:srgbClr val="FFFF00"/>
                </a:solidFill>
                <a:latin typeface="Arial"/>
                <a:cs typeface="+mn-cs"/>
              </a:rPr>
              <a:t>PRINCIPLES OF DISEASE</a:t>
            </a:r>
          </a:p>
          <a:p>
            <a:pPr>
              <a:defRPr/>
            </a:pPr>
            <a:r>
              <a:rPr lang="en-US" sz="3200" dirty="0" err="1">
                <a:solidFill>
                  <a:srgbClr val="FFFF00"/>
                </a:solidFill>
                <a:latin typeface="Arial"/>
                <a:cs typeface="+mn-cs"/>
              </a:rPr>
              <a:t>Pathophysiology</a:t>
            </a:r>
            <a:r>
              <a:rPr lang="en-US" sz="3200" dirty="0">
                <a:solidFill>
                  <a:srgbClr val="FFFF00"/>
                </a:solidFill>
                <a:latin typeface="Arial"/>
                <a:cs typeface="+mn-cs"/>
              </a:rPr>
              <a:t> of Cocaine</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77827"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7828" name="Rectangle 5"/>
          <p:cNvSpPr>
            <a:spLocks noGrp="1"/>
          </p:cNvSpPr>
          <p:nvPr>
            <p:ph type="body" idx="1"/>
          </p:nvPr>
        </p:nvSpPr>
        <p:spPr>
          <a:xfrm>
            <a:off x="762000" y="1295400"/>
            <a:ext cx="8229600" cy="4191000"/>
          </a:xfrm>
        </p:spPr>
        <p:txBody>
          <a:bodyPr/>
          <a:lstStyle/>
          <a:p>
            <a:pPr algn="just"/>
            <a:r>
              <a:rPr lang="en-US" sz="2800" smtClean="0"/>
              <a:t>The duration of action can be significantly longer, however, with some paranoid delusions persisting for 15 hours. </a:t>
            </a:r>
          </a:p>
          <a:p>
            <a:pPr algn="just"/>
            <a:endParaRPr lang="en-US" sz="2800" smtClean="0"/>
          </a:p>
        </p:txBody>
      </p:sp>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914400" y="457200"/>
            <a:ext cx="4495800" cy="584200"/>
          </a:xfrm>
          <a:prstGeom prst="rect">
            <a:avLst/>
          </a:prstGeom>
        </p:spPr>
        <p:txBody>
          <a:bodyPr>
            <a:spAutoFit/>
          </a:bodyPr>
          <a:lstStyle/>
          <a:p>
            <a:pPr>
              <a:defRPr/>
            </a:pPr>
            <a:r>
              <a:rPr lang="en-US" sz="3200" dirty="0">
                <a:solidFill>
                  <a:srgbClr val="FFFF00"/>
                </a:solidFill>
                <a:latin typeface="Arial"/>
                <a:cs typeface="+mn-cs"/>
              </a:rPr>
              <a:t>Methamphetamine</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78851"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9"/>
          <p:cNvSpPr>
            <a:spLocks noGrp="1"/>
          </p:cNvSpPr>
          <p:nvPr>
            <p:ph type="ftr" sz="quarter" idx="11"/>
          </p:nvPr>
        </p:nvSpPr>
        <p:spPr/>
        <p:txBody>
          <a:bodyPr/>
          <a:lstStyle/>
          <a:p>
            <a:pPr>
              <a:defRPr/>
            </a:pPr>
            <a:endParaRPr lang="en-US" dirty="0"/>
          </a:p>
        </p:txBody>
      </p:sp>
      <p:pic>
        <p:nvPicPr>
          <p:cNvPr id="7885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219200"/>
            <a:ext cx="7467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a:xfrm>
            <a:off x="706438" y="1350963"/>
            <a:ext cx="5718175" cy="977900"/>
          </a:xfrm>
        </p:spPr>
        <p:txBody>
          <a:bodyPr/>
          <a:lstStyle/>
          <a:p>
            <a:pPr>
              <a:defRPr/>
            </a:pPr>
            <a:r>
              <a:rPr lang="en-US" dirty="0" smtClean="0"/>
              <a:t>                                             </a:t>
            </a:r>
          </a:p>
          <a:p>
            <a:pPr>
              <a:defRPr/>
            </a:pPr>
            <a:endParaRPr lang="en-US" dirty="0" smtClean="0"/>
          </a:p>
          <a:p>
            <a:pPr>
              <a:defRPr/>
            </a:pPr>
            <a:endParaRPr lang="en-US" dirty="0" smtClean="0"/>
          </a:p>
          <a:p>
            <a:pPr>
              <a:defRPr/>
            </a:pPr>
            <a:endParaRPr lang="en-US" dirty="0" smtClean="0"/>
          </a:p>
          <a:p>
            <a:pPr>
              <a:defRPr/>
            </a:pPr>
            <a:endParaRPr lang="en-US" dirty="0" smtClean="0"/>
          </a:p>
          <a:p>
            <a:pPr>
              <a:defRPr/>
            </a:pPr>
            <a:endParaRPr lang="en-US" dirty="0" smtClean="0"/>
          </a:p>
          <a:p>
            <a:pPr>
              <a:defRPr/>
            </a:pPr>
            <a:r>
              <a:rPr lang="en-US" dirty="0" smtClean="0"/>
              <a:t>                                                 </a:t>
            </a:r>
            <a:r>
              <a:rPr lang="en-US" sz="2400" b="1" dirty="0" smtClean="0"/>
              <a:t>THANK YOU</a:t>
            </a:r>
            <a:endParaRPr lang="ar-SA" sz="2400" b="1" dirty="0"/>
          </a:p>
        </p:txBody>
      </p:sp>
      <p:sp>
        <p:nvSpPr>
          <p:cNvPr id="3" name="عنوان 2"/>
          <p:cNvSpPr>
            <a:spLocks noGrp="1"/>
          </p:cNvSpPr>
          <p:nvPr>
            <p:ph type="title"/>
          </p:nvPr>
        </p:nvSpPr>
        <p:spPr>
          <a:xfrm>
            <a:off x="706438" y="512763"/>
            <a:ext cx="8156575" cy="776287"/>
          </a:xfrm>
        </p:spPr>
        <p:txBody>
          <a:bodyPr/>
          <a:lstStyle/>
          <a:p>
            <a:pPr>
              <a:defRPr/>
            </a:pPr>
            <a:endParaRPr lang="ar-SA"/>
          </a:p>
        </p:txBody>
      </p:sp>
      <p:sp>
        <p:nvSpPr>
          <p:cNvPr id="4" name="عنصر نائب للتذييل 3"/>
          <p:cNvSpPr>
            <a:spLocks noGrp="1"/>
          </p:cNvSpPr>
          <p:nvPr>
            <p:ph type="ftr" sz="quarter" idx="11"/>
          </p:nvPr>
        </p:nvSpPr>
        <p:spPr/>
        <p:txBody>
          <a:bodyPr/>
          <a:lstStyle/>
          <a:p>
            <a:pPr>
              <a:defRPr/>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14339"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0" name="Rectangle 5"/>
          <p:cNvSpPr>
            <a:spLocks noGrp="1"/>
          </p:cNvSpPr>
          <p:nvPr>
            <p:ph type="body" idx="1"/>
          </p:nvPr>
        </p:nvSpPr>
        <p:spPr>
          <a:xfrm>
            <a:off x="609600" y="1371600"/>
            <a:ext cx="8305800" cy="4648200"/>
          </a:xfrm>
        </p:spPr>
        <p:txBody>
          <a:bodyPr/>
          <a:lstStyle/>
          <a:p>
            <a:pPr algn="just"/>
            <a:r>
              <a:rPr lang="en-US" sz="2800" smtClean="0"/>
              <a:t>Cocaine metabolism occurs in the liver and the plasma. </a:t>
            </a:r>
          </a:p>
          <a:p>
            <a:pPr algn="just"/>
            <a:r>
              <a:rPr lang="en-US" sz="2800" smtClean="0"/>
              <a:t>In the liver, primarily to the active metabolite norcocaine, which potentiates the parent drug. </a:t>
            </a:r>
          </a:p>
          <a:p>
            <a:pPr algn="just"/>
            <a:r>
              <a:rPr lang="en-US" sz="2800" smtClean="0"/>
              <a:t>In the plasma, to ecgonine methyl ester via pseudocholinesterase (plasma cholinesterase). </a:t>
            </a:r>
          </a:p>
          <a:p>
            <a:pPr algn="just"/>
            <a:endParaRPr lang="en-US" sz="2800" smtClean="0"/>
          </a:p>
          <a:p>
            <a:pPr algn="just"/>
            <a:endParaRPr lang="en-US" sz="2800" smtClean="0"/>
          </a:p>
        </p:txBody>
      </p:sp>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0" y="0"/>
            <a:ext cx="6172200" cy="1077913"/>
          </a:xfrm>
          <a:prstGeom prst="rect">
            <a:avLst/>
          </a:prstGeom>
          <a:solidFill>
            <a:schemeClr val="bg1"/>
          </a:solidFill>
        </p:spPr>
        <p:txBody>
          <a:bodyPr>
            <a:spAutoFit/>
          </a:bodyPr>
          <a:lstStyle/>
          <a:p>
            <a:pPr>
              <a:defRPr/>
            </a:pPr>
            <a:r>
              <a:rPr lang="en-US" sz="3200" dirty="0">
                <a:solidFill>
                  <a:srgbClr val="FFFF00"/>
                </a:solidFill>
                <a:latin typeface="Arial"/>
                <a:cs typeface="+mn-cs"/>
              </a:rPr>
              <a:t>PRINCIPLES OF DISEASE</a:t>
            </a:r>
          </a:p>
          <a:p>
            <a:pPr>
              <a:defRPr/>
            </a:pPr>
            <a:r>
              <a:rPr lang="en-US" sz="3200" dirty="0">
                <a:solidFill>
                  <a:srgbClr val="FFFF00"/>
                </a:solidFill>
                <a:latin typeface="Arial"/>
                <a:cs typeface="+mn-cs"/>
              </a:rPr>
              <a:t>Pathophysiology of Cocaine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SA"/>
          </a:p>
        </p:txBody>
      </p:sp>
      <p:pic>
        <p:nvPicPr>
          <p:cNvPr id="15363" name="Picture 1" descr="KSU_Logo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0"/>
            <a:ext cx="762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Rectangle 5"/>
          <p:cNvSpPr>
            <a:spLocks noGrp="1"/>
          </p:cNvSpPr>
          <p:nvPr>
            <p:ph type="body" idx="1"/>
          </p:nvPr>
        </p:nvSpPr>
        <p:spPr>
          <a:xfrm>
            <a:off x="609600" y="1447800"/>
            <a:ext cx="8305800" cy="4572000"/>
          </a:xfrm>
        </p:spPr>
        <p:txBody>
          <a:bodyPr/>
          <a:lstStyle/>
          <a:p>
            <a:pPr algn="just"/>
            <a:r>
              <a:rPr lang="en-US" sz="2800" smtClean="0"/>
              <a:t>Ecgonine methyl ester may be protective because it is a vasodilator. </a:t>
            </a:r>
          </a:p>
          <a:p>
            <a:pPr algn="just"/>
            <a:endParaRPr lang="en-US" sz="2800" smtClean="0"/>
          </a:p>
          <a:p>
            <a:pPr algn="just"/>
            <a:endParaRPr lang="en-US" sz="2800" smtClean="0"/>
          </a:p>
        </p:txBody>
      </p:sp>
      <p:sp>
        <p:nvSpPr>
          <p:cNvPr id="10" name="Footer Placeholder 9"/>
          <p:cNvSpPr>
            <a:spLocks noGrp="1"/>
          </p:cNvSpPr>
          <p:nvPr>
            <p:ph type="ftr" sz="quarter" idx="11"/>
          </p:nvPr>
        </p:nvSpPr>
        <p:spPr/>
        <p:txBody>
          <a:bodyPr/>
          <a:lstStyle/>
          <a:p>
            <a:pPr>
              <a:defRPr/>
            </a:pPr>
            <a:endParaRPr lang="en-US" dirty="0"/>
          </a:p>
        </p:txBody>
      </p:sp>
      <p:sp>
        <p:nvSpPr>
          <p:cNvPr id="6" name="Rectangle 5"/>
          <p:cNvSpPr/>
          <p:nvPr/>
        </p:nvSpPr>
        <p:spPr>
          <a:xfrm>
            <a:off x="0" y="0"/>
            <a:ext cx="6172200" cy="1077913"/>
          </a:xfrm>
          <a:prstGeom prst="rect">
            <a:avLst/>
          </a:prstGeom>
          <a:solidFill>
            <a:schemeClr val="bg1"/>
          </a:solidFill>
        </p:spPr>
        <p:txBody>
          <a:bodyPr>
            <a:spAutoFit/>
          </a:bodyPr>
          <a:lstStyle/>
          <a:p>
            <a:pPr>
              <a:defRPr/>
            </a:pPr>
            <a:r>
              <a:rPr lang="en-US" sz="3200" dirty="0">
                <a:solidFill>
                  <a:srgbClr val="FFFF00"/>
                </a:solidFill>
                <a:latin typeface="Arial"/>
                <a:cs typeface="+mn-cs"/>
              </a:rPr>
              <a:t>PRINCIPLES OF DISEASE</a:t>
            </a:r>
          </a:p>
          <a:p>
            <a:pPr>
              <a:defRPr/>
            </a:pPr>
            <a:r>
              <a:rPr lang="en-US" sz="3200" dirty="0">
                <a:solidFill>
                  <a:srgbClr val="FFFF00"/>
                </a:solidFill>
                <a:latin typeface="Arial"/>
                <a:cs typeface="+mn-cs"/>
              </a:rPr>
              <a:t>Pathophysiology of Cocaine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13600</TotalTime>
  <Words>2314</Words>
  <Application>Microsoft Office PowerPoint</Application>
  <PresentationFormat>On-screen Show (4:3)</PresentationFormat>
  <Paragraphs>292</Paragraphs>
  <Slides>72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72</vt:i4>
      </vt:variant>
    </vt:vector>
  </HeadingPairs>
  <TitlesOfParts>
    <vt:vector size="78" baseType="lpstr">
      <vt:lpstr>Arial</vt:lpstr>
      <vt:lpstr>Wingdings</vt:lpstr>
      <vt:lpstr>Wingdings 2</vt:lpstr>
      <vt:lpstr>Wingdings 3</vt:lpstr>
      <vt:lpstr>Calibri</vt:lpstr>
      <vt:lpstr>Metro</vt:lpstr>
      <vt:lpstr>  Cocaine and Other Sympathomimetics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KKUH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Zohair Al-Aseri</dc:creator>
  <cp:lastModifiedBy>3422</cp:lastModifiedBy>
  <cp:revision>1807</cp:revision>
  <dcterms:created xsi:type="dcterms:W3CDTF">2010-12-06T04:20:11Z</dcterms:created>
  <dcterms:modified xsi:type="dcterms:W3CDTF">2018-03-14T11:01:27Z</dcterms:modified>
</cp:coreProperties>
</file>