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29" r:id="rId2"/>
    <p:sldId id="330" r:id="rId3"/>
    <p:sldId id="320" r:id="rId4"/>
    <p:sldId id="331" r:id="rId5"/>
    <p:sldId id="332" r:id="rId6"/>
    <p:sldId id="333" r:id="rId7"/>
    <p:sldId id="321" r:id="rId8"/>
    <p:sldId id="334" r:id="rId9"/>
    <p:sldId id="335" r:id="rId10"/>
    <p:sldId id="324" r:id="rId11"/>
    <p:sldId id="337" r:id="rId12"/>
    <p:sldId id="336" r:id="rId13"/>
    <p:sldId id="322" r:id="rId14"/>
    <p:sldId id="323" r:id="rId15"/>
    <p:sldId id="325" r:id="rId16"/>
    <p:sldId id="326" r:id="rId17"/>
    <p:sldId id="327" r:id="rId18"/>
    <p:sldId id="276" r:id="rId19"/>
    <p:sldId id="277" r:id="rId20"/>
    <p:sldId id="278" r:id="rId21"/>
    <p:sldId id="286" r:id="rId22"/>
    <p:sldId id="288" r:id="rId23"/>
    <p:sldId id="290" r:id="rId24"/>
    <p:sldId id="291" r:id="rId25"/>
    <p:sldId id="292" r:id="rId26"/>
    <p:sldId id="293" r:id="rId27"/>
    <p:sldId id="304" r:id="rId28"/>
    <p:sldId id="303" r:id="rId29"/>
    <p:sldId id="311" r:id="rId30"/>
    <p:sldId id="309" r:id="rId31"/>
    <p:sldId id="308" r:id="rId32"/>
    <p:sldId id="298" r:id="rId33"/>
    <p:sldId id="318" r:id="rId34"/>
    <p:sldId id="317" r:id="rId35"/>
    <p:sldId id="316" r:id="rId36"/>
    <p:sldId id="344" r:id="rId37"/>
    <p:sldId id="259" r:id="rId38"/>
    <p:sldId id="338" r:id="rId39"/>
    <p:sldId id="339" r:id="rId40"/>
    <p:sldId id="340" r:id="rId41"/>
    <p:sldId id="341" r:id="rId42"/>
    <p:sldId id="342" r:id="rId43"/>
    <p:sldId id="34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6" autoAdjust="0"/>
    <p:restoredTop sz="94953"/>
  </p:normalViewPr>
  <p:slideViewPr>
    <p:cSldViewPr snapToGrid="0">
      <p:cViewPr>
        <p:scale>
          <a:sx n="60" d="100"/>
          <a:sy n="60" d="100"/>
        </p:scale>
        <p:origin x="-186"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6C1C4A3-6415-4F80-851A-41E73E0ED514}" type="datetimeFigureOut">
              <a:rPr lang="ar-SA" smtClean="0"/>
              <a:pPr/>
              <a:t>26/12/1438</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172C81C-CA23-426F-85A5-97C7198CB708}" type="slidenum">
              <a:rPr lang="ar-SA" smtClean="0"/>
              <a:pPr/>
              <a:t>‹#›</a:t>
            </a:fld>
            <a:endParaRPr lang="ar-SA"/>
          </a:p>
        </p:txBody>
      </p:sp>
    </p:spTree>
    <p:extLst>
      <p:ext uri="{BB962C8B-B14F-4D97-AF65-F5344CB8AC3E}">
        <p14:creationId xmlns:p14="http://schemas.microsoft.com/office/powerpoint/2010/main" val="32375256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5172C81C-CA23-426F-85A5-97C7198CB708}" type="slidenum">
              <a:rPr lang="ar-SA" smtClean="0"/>
              <a:pPr/>
              <a:t>21</a:t>
            </a:fld>
            <a:endParaRPr lang="ar-SA"/>
          </a:p>
        </p:txBody>
      </p:sp>
    </p:spTree>
    <p:extLst>
      <p:ext uri="{BB962C8B-B14F-4D97-AF65-F5344CB8AC3E}">
        <p14:creationId xmlns:p14="http://schemas.microsoft.com/office/powerpoint/2010/main" val="33355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3FEECE-3658-4897-ADA5-2F0F09CE9203}"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000E5-E17E-415E-8C18-C8104B7DFA4F}" type="slidenum">
              <a:rPr lang="en-US" smtClean="0"/>
              <a:pPr/>
              <a:t>‹#›</a:t>
            </a:fld>
            <a:endParaRPr lang="en-US"/>
          </a:p>
        </p:txBody>
      </p:sp>
    </p:spTree>
    <p:extLst>
      <p:ext uri="{BB962C8B-B14F-4D97-AF65-F5344CB8AC3E}">
        <p14:creationId xmlns:p14="http://schemas.microsoft.com/office/powerpoint/2010/main" val="45022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FEECE-3658-4897-ADA5-2F0F09CE9203}"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000E5-E17E-415E-8C18-C8104B7DFA4F}" type="slidenum">
              <a:rPr lang="en-US" smtClean="0"/>
              <a:pPr/>
              <a:t>‹#›</a:t>
            </a:fld>
            <a:endParaRPr lang="en-US"/>
          </a:p>
        </p:txBody>
      </p:sp>
    </p:spTree>
    <p:extLst>
      <p:ext uri="{BB962C8B-B14F-4D97-AF65-F5344CB8AC3E}">
        <p14:creationId xmlns:p14="http://schemas.microsoft.com/office/powerpoint/2010/main" val="363481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FEECE-3658-4897-ADA5-2F0F09CE9203}"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000E5-E17E-415E-8C18-C8104B7DFA4F}" type="slidenum">
              <a:rPr lang="en-US" smtClean="0"/>
              <a:pPr/>
              <a:t>‹#›</a:t>
            </a:fld>
            <a:endParaRPr lang="en-US"/>
          </a:p>
        </p:txBody>
      </p:sp>
    </p:spTree>
    <p:extLst>
      <p:ext uri="{BB962C8B-B14F-4D97-AF65-F5344CB8AC3E}">
        <p14:creationId xmlns:p14="http://schemas.microsoft.com/office/powerpoint/2010/main" val="194164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FEECE-3658-4897-ADA5-2F0F09CE9203}"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000E5-E17E-415E-8C18-C8104B7DFA4F}" type="slidenum">
              <a:rPr lang="en-US" smtClean="0"/>
              <a:pPr/>
              <a:t>‹#›</a:t>
            </a:fld>
            <a:endParaRPr lang="en-US"/>
          </a:p>
        </p:txBody>
      </p:sp>
    </p:spTree>
    <p:extLst>
      <p:ext uri="{BB962C8B-B14F-4D97-AF65-F5344CB8AC3E}">
        <p14:creationId xmlns:p14="http://schemas.microsoft.com/office/powerpoint/2010/main" val="309235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FEECE-3658-4897-ADA5-2F0F09CE9203}"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000E5-E17E-415E-8C18-C8104B7DFA4F}" type="slidenum">
              <a:rPr lang="en-US" smtClean="0"/>
              <a:pPr/>
              <a:t>‹#›</a:t>
            </a:fld>
            <a:endParaRPr lang="en-US"/>
          </a:p>
        </p:txBody>
      </p:sp>
    </p:spTree>
    <p:extLst>
      <p:ext uri="{BB962C8B-B14F-4D97-AF65-F5344CB8AC3E}">
        <p14:creationId xmlns:p14="http://schemas.microsoft.com/office/powerpoint/2010/main" val="242865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3FEECE-3658-4897-ADA5-2F0F09CE9203}"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000E5-E17E-415E-8C18-C8104B7DFA4F}" type="slidenum">
              <a:rPr lang="en-US" smtClean="0"/>
              <a:pPr/>
              <a:t>‹#›</a:t>
            </a:fld>
            <a:endParaRPr lang="en-US"/>
          </a:p>
        </p:txBody>
      </p:sp>
    </p:spTree>
    <p:extLst>
      <p:ext uri="{BB962C8B-B14F-4D97-AF65-F5344CB8AC3E}">
        <p14:creationId xmlns:p14="http://schemas.microsoft.com/office/powerpoint/2010/main" val="406221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3FEECE-3658-4897-ADA5-2F0F09CE9203}" type="datetimeFigureOut">
              <a:rPr lang="en-US" smtClean="0"/>
              <a:pPr/>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000E5-E17E-415E-8C18-C8104B7DFA4F}" type="slidenum">
              <a:rPr lang="en-US" smtClean="0"/>
              <a:pPr/>
              <a:t>‹#›</a:t>
            </a:fld>
            <a:endParaRPr lang="en-US"/>
          </a:p>
        </p:txBody>
      </p:sp>
    </p:spTree>
    <p:extLst>
      <p:ext uri="{BB962C8B-B14F-4D97-AF65-F5344CB8AC3E}">
        <p14:creationId xmlns:p14="http://schemas.microsoft.com/office/powerpoint/2010/main" val="215865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3FEECE-3658-4897-ADA5-2F0F09CE9203}" type="datetimeFigureOut">
              <a:rPr lang="en-US" smtClean="0"/>
              <a:pPr/>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000E5-E17E-415E-8C18-C8104B7DFA4F}" type="slidenum">
              <a:rPr lang="en-US" smtClean="0"/>
              <a:pPr/>
              <a:t>‹#›</a:t>
            </a:fld>
            <a:endParaRPr lang="en-US"/>
          </a:p>
        </p:txBody>
      </p:sp>
    </p:spTree>
    <p:extLst>
      <p:ext uri="{BB962C8B-B14F-4D97-AF65-F5344CB8AC3E}">
        <p14:creationId xmlns:p14="http://schemas.microsoft.com/office/powerpoint/2010/main" val="67949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FEECE-3658-4897-ADA5-2F0F09CE9203}" type="datetimeFigureOut">
              <a:rPr lang="en-US" smtClean="0"/>
              <a:pPr/>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8000E5-E17E-415E-8C18-C8104B7DFA4F}" type="slidenum">
              <a:rPr lang="en-US" smtClean="0"/>
              <a:pPr/>
              <a:t>‹#›</a:t>
            </a:fld>
            <a:endParaRPr lang="en-US"/>
          </a:p>
        </p:txBody>
      </p:sp>
    </p:spTree>
    <p:extLst>
      <p:ext uri="{BB962C8B-B14F-4D97-AF65-F5344CB8AC3E}">
        <p14:creationId xmlns:p14="http://schemas.microsoft.com/office/powerpoint/2010/main" val="225634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3FEECE-3658-4897-ADA5-2F0F09CE9203}"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000E5-E17E-415E-8C18-C8104B7DFA4F}" type="slidenum">
              <a:rPr lang="en-US" smtClean="0"/>
              <a:pPr/>
              <a:t>‹#›</a:t>
            </a:fld>
            <a:endParaRPr lang="en-US"/>
          </a:p>
        </p:txBody>
      </p:sp>
    </p:spTree>
    <p:extLst>
      <p:ext uri="{BB962C8B-B14F-4D97-AF65-F5344CB8AC3E}">
        <p14:creationId xmlns:p14="http://schemas.microsoft.com/office/powerpoint/2010/main" val="9398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3FEECE-3658-4897-ADA5-2F0F09CE9203}"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000E5-E17E-415E-8C18-C8104B7DFA4F}" type="slidenum">
              <a:rPr lang="en-US" smtClean="0"/>
              <a:pPr/>
              <a:t>‹#›</a:t>
            </a:fld>
            <a:endParaRPr lang="en-US"/>
          </a:p>
        </p:txBody>
      </p:sp>
    </p:spTree>
    <p:extLst>
      <p:ext uri="{BB962C8B-B14F-4D97-AF65-F5344CB8AC3E}">
        <p14:creationId xmlns:p14="http://schemas.microsoft.com/office/powerpoint/2010/main" val="307531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FEECE-3658-4897-ADA5-2F0F09CE9203}" type="datetimeFigureOut">
              <a:rPr lang="en-US" smtClean="0"/>
              <a:pPr/>
              <a:t>9/17/2017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000E5-E17E-415E-8C18-C8104B7DFA4F}" type="slidenum">
              <a:rPr lang="en-US" smtClean="0"/>
              <a:pPr/>
              <a:t>‹#›</a:t>
            </a:fld>
            <a:endParaRPr lang="en-US"/>
          </a:p>
        </p:txBody>
      </p:sp>
    </p:spTree>
    <p:extLst>
      <p:ext uri="{BB962C8B-B14F-4D97-AF65-F5344CB8AC3E}">
        <p14:creationId xmlns:p14="http://schemas.microsoft.com/office/powerpoint/2010/main" val="2979798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jpg"/><Relationship Id="rId4" Type="http://schemas.openxmlformats.org/officeDocument/2006/relationships/image" Target="../media/image6.tiff"/><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hyperlink" Target="https://drive.google.com/drive/folders/0B0kXGsUOtp6qQnJ4VEZobW1lRm8?usp=sharing"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15221" y="3869836"/>
            <a:ext cx="5770358" cy="707886"/>
          </a:xfrm>
          <a:prstGeom prst="rect">
            <a:avLst/>
          </a:prstGeom>
          <a:noFill/>
        </p:spPr>
        <p:txBody>
          <a:bodyPr wrap="square" rtlCol="0">
            <a:spAutoFit/>
          </a:bodyPr>
          <a:lstStyle/>
          <a:p>
            <a:pPr algn="ctr"/>
            <a:r>
              <a:rPr lang="en-US" sz="4000" b="1" dirty="0" smtClean="0">
                <a:solidFill>
                  <a:srgbClr val="969D3F"/>
                </a:solidFill>
                <a:latin typeface="Adobe Devanagari" charset="0"/>
                <a:ea typeface="Adobe Devanagari" charset="0"/>
                <a:cs typeface="Adobe Devanagari" charset="0"/>
              </a:rPr>
              <a:t>Introduction to </a:t>
            </a:r>
            <a:r>
              <a:rPr lang="en-US" sz="4000" b="1" smtClean="0">
                <a:solidFill>
                  <a:srgbClr val="969D3F"/>
                </a:solidFill>
                <a:latin typeface="Adobe Devanagari" charset="0"/>
                <a:ea typeface="Adobe Devanagari" charset="0"/>
                <a:cs typeface="Adobe Devanagari" charset="0"/>
              </a:rPr>
              <a:t>the 3</a:t>
            </a:r>
            <a:r>
              <a:rPr lang="en-US" sz="4000" b="1" baseline="30000" smtClean="0">
                <a:solidFill>
                  <a:srgbClr val="969D3F"/>
                </a:solidFill>
                <a:latin typeface="Adobe Devanagari" charset="0"/>
                <a:ea typeface="Adobe Devanagari" charset="0"/>
                <a:cs typeface="Adobe Devanagari" charset="0"/>
              </a:rPr>
              <a:t>rd</a:t>
            </a:r>
            <a:r>
              <a:rPr lang="en-US" sz="4000" b="1" smtClean="0">
                <a:solidFill>
                  <a:srgbClr val="969D3F"/>
                </a:solidFill>
                <a:latin typeface="Adobe Devanagari" charset="0"/>
                <a:ea typeface="Adobe Devanagari" charset="0"/>
                <a:cs typeface="Adobe Devanagari" charset="0"/>
              </a:rPr>
              <a:t> </a:t>
            </a:r>
            <a:r>
              <a:rPr lang="en-US" sz="4000" b="1" dirty="0" smtClean="0">
                <a:solidFill>
                  <a:srgbClr val="969D3F"/>
                </a:solidFill>
                <a:latin typeface="Adobe Devanagari" charset="0"/>
                <a:ea typeface="Adobe Devanagari" charset="0"/>
                <a:cs typeface="Adobe Devanagari" charset="0"/>
              </a:rPr>
              <a:t>year</a:t>
            </a:r>
            <a:endParaRPr lang="en-US" sz="4000" b="1" dirty="0">
              <a:solidFill>
                <a:srgbClr val="969D3F"/>
              </a:solidFill>
              <a:latin typeface="Adobe Devanagari" charset="0"/>
              <a:ea typeface="Adobe Devanagari" charset="0"/>
              <a:cs typeface="Adobe Devanagari" charset="0"/>
            </a:endParaRPr>
          </a:p>
        </p:txBody>
      </p:sp>
    </p:spTree>
    <p:extLst>
      <p:ext uri="{BB962C8B-B14F-4D97-AF65-F5344CB8AC3E}">
        <p14:creationId xmlns:p14="http://schemas.microsoft.com/office/powerpoint/2010/main" val="1848506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878" y="239154"/>
            <a:ext cx="10652165" cy="1720215"/>
          </a:xfrm>
          <a:prstGeom prst="rect">
            <a:avLst/>
          </a:prstGeom>
        </p:spPr>
        <p:txBody>
          <a:bodyPr wrap="square">
            <a:spAutoFit/>
          </a:bodyPr>
          <a:lstStyle/>
          <a:p>
            <a:pPr algn="ctr">
              <a:lnSpc>
                <a:spcPct val="115000"/>
              </a:lnSpc>
            </a:pPr>
            <a:r>
              <a:rPr lang="en-US" sz="4800" b="1" dirty="0" smtClean="0">
                <a:solidFill>
                  <a:schemeClr val="accent1">
                    <a:lumMod val="50000"/>
                  </a:schemeClr>
                </a:solidFill>
                <a:ea typeface="Calibri"/>
                <a:cs typeface="Arial"/>
              </a:rPr>
              <a:t>Research Methodology &amp; Biostatistics</a:t>
            </a:r>
            <a:r>
              <a:rPr lang="en-US" sz="4000" dirty="0">
                <a:solidFill>
                  <a:schemeClr val="accent1">
                    <a:lumMod val="50000"/>
                  </a:schemeClr>
                </a:solidFill>
                <a:ea typeface="Calibri"/>
                <a:cs typeface="Arial"/>
              </a:rPr>
              <a:t> </a:t>
            </a:r>
            <a:r>
              <a:rPr lang="en-US" sz="4000" dirty="0" smtClean="0">
                <a:solidFill>
                  <a:schemeClr val="accent1">
                    <a:lumMod val="50000"/>
                  </a:schemeClr>
                </a:solidFill>
                <a:ea typeface="Calibri"/>
                <a:cs typeface="Arial"/>
              </a:rPr>
              <a:t> </a:t>
            </a:r>
            <a:r>
              <a:rPr lang="en-US" sz="4800" b="1" dirty="0" smtClean="0">
                <a:solidFill>
                  <a:schemeClr val="accent1">
                    <a:lumMod val="50000"/>
                  </a:schemeClr>
                </a:solidFill>
                <a:ea typeface="Calibri"/>
                <a:cs typeface="Arial"/>
              </a:rPr>
              <a:t>(CMED 305)</a:t>
            </a:r>
            <a:endParaRPr lang="en-US" sz="4000" dirty="0">
              <a:solidFill>
                <a:schemeClr val="accent1">
                  <a:lumMod val="50000"/>
                </a:schemeClr>
              </a:solidFill>
              <a:ea typeface="Calibri"/>
              <a:cs typeface="Arial"/>
            </a:endParaRPr>
          </a:p>
        </p:txBody>
      </p:sp>
      <p:sp>
        <p:nvSpPr>
          <p:cNvPr id="6" name="Rectangle 5"/>
          <p:cNvSpPr/>
          <p:nvPr/>
        </p:nvSpPr>
        <p:spPr>
          <a:xfrm>
            <a:off x="1235034" y="2185000"/>
            <a:ext cx="8894617" cy="4462760"/>
          </a:xfrm>
          <a:prstGeom prst="rect">
            <a:avLst/>
          </a:prstGeom>
        </p:spPr>
        <p:txBody>
          <a:bodyPr wrap="square">
            <a:spAutoFit/>
          </a:bodyPr>
          <a:lstStyle/>
          <a:p>
            <a:r>
              <a:rPr lang="en-US" sz="2400" b="1" dirty="0" smtClean="0">
                <a:solidFill>
                  <a:schemeClr val="accent1">
                    <a:lumMod val="50000"/>
                  </a:schemeClr>
                </a:solidFill>
              </a:rPr>
              <a:t>1-Credit: </a:t>
            </a:r>
            <a:r>
              <a:rPr lang="en-US" sz="2400" b="1" u="sng" dirty="0" smtClean="0">
                <a:solidFill>
                  <a:schemeClr val="accent1">
                    <a:lumMod val="50000"/>
                  </a:schemeClr>
                </a:solidFill>
              </a:rPr>
              <a:t>6 Hours</a:t>
            </a:r>
          </a:p>
          <a:p>
            <a:endParaRPr lang="en-US" sz="2400" b="1" dirty="0">
              <a:solidFill>
                <a:schemeClr val="accent1">
                  <a:lumMod val="50000"/>
                </a:schemeClr>
              </a:solidFill>
            </a:endParaRPr>
          </a:p>
          <a:p>
            <a:r>
              <a:rPr lang="en-US" sz="2400" b="1" dirty="0">
                <a:solidFill>
                  <a:schemeClr val="accent1">
                    <a:lumMod val="50000"/>
                  </a:schemeClr>
                </a:solidFill>
              </a:rPr>
              <a:t>2-Marks </a:t>
            </a:r>
            <a:r>
              <a:rPr lang="en-US" sz="2400" b="1" dirty="0" smtClean="0">
                <a:solidFill>
                  <a:schemeClr val="accent1">
                    <a:lumMod val="50000"/>
                  </a:schemeClr>
                </a:solidFill>
              </a:rPr>
              <a:t>distribution:</a:t>
            </a:r>
          </a:p>
          <a:p>
            <a:pPr>
              <a:buFont typeface="Wingdings" pitchFamily="2" charset="2"/>
              <a:buChar char="ü"/>
            </a:pPr>
            <a:r>
              <a:rPr lang="en-US" sz="2000" dirty="0">
                <a:solidFill>
                  <a:schemeClr val="accent1">
                    <a:lumMod val="50000"/>
                  </a:schemeClr>
                </a:solidFill>
                <a:latin typeface="+mj-lt"/>
                <a:cs typeface="Times New Roman"/>
              </a:rPr>
              <a:t>MCQs: </a:t>
            </a:r>
            <a:r>
              <a:rPr lang="en-US" sz="2000" dirty="0" smtClean="0">
                <a:solidFill>
                  <a:schemeClr val="accent1">
                    <a:lumMod val="50000"/>
                  </a:schemeClr>
                </a:solidFill>
                <a:latin typeface="+mj-lt"/>
                <a:cs typeface="Times New Roman"/>
              </a:rPr>
              <a:t> 40 </a:t>
            </a:r>
            <a:r>
              <a:rPr lang="en-US" sz="2000" dirty="0">
                <a:solidFill>
                  <a:schemeClr val="accent1">
                    <a:lumMod val="50000"/>
                  </a:schemeClr>
                </a:solidFill>
                <a:latin typeface="+mj-lt"/>
                <a:cs typeface="Times New Roman"/>
              </a:rPr>
              <a:t>(mid: 15 / final: 25)</a:t>
            </a:r>
          </a:p>
          <a:p>
            <a:pPr>
              <a:buFont typeface="Wingdings" pitchFamily="2" charset="2"/>
              <a:buChar char="ü"/>
            </a:pPr>
            <a:r>
              <a:rPr lang="en-US" sz="2000" dirty="0">
                <a:solidFill>
                  <a:schemeClr val="accent1">
                    <a:lumMod val="50000"/>
                  </a:schemeClr>
                </a:solidFill>
                <a:latin typeface="+mj-lt"/>
                <a:cs typeface="Times New Roman"/>
              </a:rPr>
              <a:t>Continuous Assessment (60%):</a:t>
            </a:r>
          </a:p>
          <a:p>
            <a:r>
              <a:rPr lang="en-US" sz="2000" dirty="0">
                <a:solidFill>
                  <a:schemeClr val="accent1">
                    <a:lumMod val="50000"/>
                  </a:schemeClr>
                </a:solidFill>
              </a:rPr>
              <a:t> </a:t>
            </a:r>
            <a:r>
              <a:rPr lang="en-US" sz="1400" dirty="0">
                <a:solidFill>
                  <a:schemeClr val="accent1">
                    <a:lumMod val="50000"/>
                  </a:schemeClr>
                </a:solidFill>
              </a:rPr>
              <a:t>   </a:t>
            </a:r>
            <a:r>
              <a:rPr lang="en-US" sz="2000" dirty="0">
                <a:solidFill>
                  <a:schemeClr val="accent1">
                    <a:lumMod val="50000"/>
                  </a:schemeClr>
                </a:solidFill>
              </a:rPr>
              <a:t>1. </a:t>
            </a:r>
            <a:r>
              <a:rPr lang="en-US" sz="2000" u="sng" dirty="0">
                <a:solidFill>
                  <a:schemeClr val="accent1">
                    <a:lumMod val="50000"/>
                  </a:schemeClr>
                </a:solidFill>
              </a:rPr>
              <a:t>Research Project (40%): </a:t>
            </a:r>
          </a:p>
          <a:p>
            <a:pPr lvl="2"/>
            <a:r>
              <a:rPr lang="en-US" sz="1400" dirty="0">
                <a:solidFill>
                  <a:schemeClr val="accent1">
                    <a:lumMod val="50000"/>
                  </a:schemeClr>
                </a:solidFill>
              </a:rPr>
              <a:t>Research protocol by supervisor (10%); </a:t>
            </a:r>
          </a:p>
          <a:p>
            <a:pPr lvl="2"/>
            <a:r>
              <a:rPr lang="en-US" sz="1400" dirty="0">
                <a:solidFill>
                  <a:schemeClr val="accent1">
                    <a:lumMod val="50000"/>
                  </a:schemeClr>
                </a:solidFill>
              </a:rPr>
              <a:t>Ethical Review Committee Clearance (5%); </a:t>
            </a:r>
          </a:p>
          <a:p>
            <a:pPr lvl="2"/>
            <a:r>
              <a:rPr lang="en-US" sz="1400" dirty="0">
                <a:solidFill>
                  <a:schemeClr val="accent1">
                    <a:lumMod val="50000"/>
                  </a:schemeClr>
                </a:solidFill>
              </a:rPr>
              <a:t>Final report by supervisor (10%); &amp; CM unit review committee </a:t>
            </a:r>
            <a:r>
              <a:rPr lang="en-US" sz="1400" dirty="0" smtClean="0">
                <a:solidFill>
                  <a:schemeClr val="accent1">
                    <a:lumMod val="50000"/>
                  </a:schemeClr>
                </a:solidFill>
              </a:rPr>
              <a:t>(10</a:t>
            </a:r>
            <a:r>
              <a:rPr lang="en-US" sz="1400" dirty="0">
                <a:solidFill>
                  <a:schemeClr val="accent1">
                    <a:lumMod val="50000"/>
                  </a:schemeClr>
                </a:solidFill>
              </a:rPr>
              <a:t>%);</a:t>
            </a:r>
          </a:p>
          <a:p>
            <a:pPr lvl="2"/>
            <a:r>
              <a:rPr lang="en-US" sz="1400" dirty="0">
                <a:solidFill>
                  <a:schemeClr val="accent1">
                    <a:lumMod val="50000"/>
                  </a:schemeClr>
                </a:solidFill>
              </a:rPr>
              <a:t>Oral Presentation  by assigned evaluators (5%);</a:t>
            </a:r>
          </a:p>
          <a:p>
            <a:r>
              <a:rPr lang="en-US" sz="2000" dirty="0">
                <a:solidFill>
                  <a:schemeClr val="accent1">
                    <a:lumMod val="50000"/>
                  </a:schemeClr>
                </a:solidFill>
              </a:rPr>
              <a:t>    2.  </a:t>
            </a:r>
            <a:r>
              <a:rPr lang="en-US" sz="2000" u="sng" dirty="0">
                <a:solidFill>
                  <a:schemeClr val="accent1">
                    <a:lumMod val="50000"/>
                  </a:schemeClr>
                </a:solidFill>
              </a:rPr>
              <a:t>Other (20%): </a:t>
            </a:r>
          </a:p>
          <a:p>
            <a:pPr lvl="2"/>
            <a:r>
              <a:rPr lang="en-US" sz="1400" dirty="0">
                <a:solidFill>
                  <a:schemeClr val="accent1">
                    <a:lumMod val="50000"/>
                  </a:schemeClr>
                </a:solidFill>
              </a:rPr>
              <a:t>Assignments (10%)</a:t>
            </a:r>
          </a:p>
          <a:p>
            <a:pPr lvl="2"/>
            <a:r>
              <a:rPr lang="en-US" sz="1400" dirty="0">
                <a:solidFill>
                  <a:schemeClr val="accent1">
                    <a:lumMod val="50000"/>
                  </a:schemeClr>
                </a:solidFill>
              </a:rPr>
              <a:t>Quizzes (10%) </a:t>
            </a:r>
          </a:p>
          <a:p>
            <a:endParaRPr lang="en-US" sz="2400" dirty="0">
              <a:solidFill>
                <a:schemeClr val="accent1">
                  <a:lumMod val="50000"/>
                </a:schemeClr>
              </a:solidFill>
            </a:endParaRPr>
          </a:p>
          <a:p>
            <a:r>
              <a:rPr lang="en-US" sz="2400" b="1" dirty="0" smtClean="0">
                <a:solidFill>
                  <a:schemeClr val="accent1">
                    <a:lumMod val="50000"/>
                  </a:schemeClr>
                </a:solidFill>
              </a:rPr>
              <a:t>3-Refrences: </a:t>
            </a:r>
            <a:r>
              <a:rPr lang="en-US" sz="2400" dirty="0" smtClean="0">
                <a:solidFill>
                  <a:schemeClr val="accent1">
                    <a:lumMod val="50000"/>
                  </a:schemeClr>
                </a:solidFill>
              </a:rPr>
              <a:t>slides </a:t>
            </a:r>
            <a:endParaRPr lang="en-US" sz="2400" dirty="0">
              <a:solidFill>
                <a:schemeClr val="accent1">
                  <a:lumMod val="50000"/>
                </a:schemeClr>
              </a:solidFill>
            </a:endParaRPr>
          </a:p>
        </p:txBody>
      </p:sp>
    </p:spTree>
    <p:extLst>
      <p:ext uri="{BB962C8B-B14F-4D97-AF65-F5344CB8AC3E}">
        <p14:creationId xmlns:p14="http://schemas.microsoft.com/office/powerpoint/2010/main" val="110435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111" y="1618436"/>
            <a:ext cx="8819408" cy="2932085"/>
          </a:xfrm>
          <a:prstGeom prst="rect">
            <a:avLst/>
          </a:prstGeom>
        </p:spPr>
        <p:txBody>
          <a:bodyPr wrap="square">
            <a:spAutoFit/>
          </a:bodyPr>
          <a:lstStyle/>
          <a:p>
            <a:pPr marL="228600" indent="-228600">
              <a:lnSpc>
                <a:spcPct val="90000"/>
              </a:lnSpc>
              <a:spcBef>
                <a:spcPts val="1000"/>
              </a:spcBef>
              <a:buFont typeface="Arial"/>
              <a:buChar char="•"/>
            </a:pPr>
            <a:r>
              <a:rPr lang="en-US" sz="2800" b="1" u="sng" dirty="0">
                <a:solidFill>
                  <a:schemeClr val="accent1">
                    <a:lumMod val="50000"/>
                  </a:schemeClr>
                </a:solidFill>
              </a:rPr>
              <a:t>24 lectures</a:t>
            </a:r>
            <a:r>
              <a:rPr lang="en-US" sz="2800" dirty="0">
                <a:solidFill>
                  <a:schemeClr val="accent1">
                    <a:lumMod val="50000"/>
                  </a:schemeClr>
                </a:solidFill>
              </a:rPr>
              <a:t>.</a:t>
            </a:r>
          </a:p>
          <a:p>
            <a:pPr marL="228600" indent="-228600">
              <a:lnSpc>
                <a:spcPct val="90000"/>
              </a:lnSpc>
              <a:spcBef>
                <a:spcPts val="1000"/>
              </a:spcBef>
              <a:buFont typeface="Arial"/>
              <a:buChar char="•"/>
            </a:pPr>
            <a:r>
              <a:rPr lang="en-US" sz="2800" dirty="0">
                <a:solidFill>
                  <a:schemeClr val="accent1">
                    <a:lumMod val="50000"/>
                  </a:schemeClr>
                </a:solidFill>
              </a:rPr>
              <a:t>After some lecture there will be practical sessions in the same topic.</a:t>
            </a:r>
          </a:p>
          <a:p>
            <a:pPr marL="228600" indent="-228600">
              <a:lnSpc>
                <a:spcPct val="90000"/>
              </a:lnSpc>
              <a:spcBef>
                <a:spcPts val="1000"/>
              </a:spcBef>
              <a:buFont typeface="Arial"/>
              <a:buChar char="•"/>
            </a:pPr>
            <a:r>
              <a:rPr lang="en-US" sz="2800" dirty="0">
                <a:solidFill>
                  <a:schemeClr val="accent1">
                    <a:lumMod val="50000"/>
                  </a:schemeClr>
                </a:solidFill>
              </a:rPr>
              <a:t>Quizzes.</a:t>
            </a:r>
          </a:p>
          <a:p>
            <a:pPr marL="228600" indent="-228600">
              <a:lnSpc>
                <a:spcPct val="90000"/>
              </a:lnSpc>
              <a:spcBef>
                <a:spcPts val="1000"/>
              </a:spcBef>
              <a:buFont typeface="Arial"/>
              <a:buChar char="•"/>
            </a:pPr>
            <a:r>
              <a:rPr lang="en-US" sz="2800" dirty="0">
                <a:solidFill>
                  <a:schemeClr val="accent1">
                    <a:lumMod val="50000"/>
                  </a:schemeClr>
                </a:solidFill>
              </a:rPr>
              <a:t>Final exam is on the </a:t>
            </a:r>
            <a:r>
              <a:rPr lang="en-US" sz="2800" b="1" dirty="0">
                <a:solidFill>
                  <a:schemeClr val="accent1">
                    <a:lumMod val="50000"/>
                  </a:schemeClr>
                </a:solidFill>
              </a:rPr>
              <a:t>end of the first semester</a:t>
            </a:r>
            <a:r>
              <a:rPr lang="en-US" sz="2800" dirty="0">
                <a:solidFill>
                  <a:schemeClr val="accent1">
                    <a:lumMod val="50000"/>
                  </a:schemeClr>
                </a:solidFill>
              </a:rPr>
              <a:t>.</a:t>
            </a:r>
          </a:p>
          <a:p>
            <a:pPr marL="228600" indent="-228600">
              <a:lnSpc>
                <a:spcPct val="90000"/>
              </a:lnSpc>
              <a:spcBef>
                <a:spcPts val="1000"/>
              </a:spcBef>
              <a:buFont typeface="Arial"/>
              <a:buChar char="•"/>
            </a:pPr>
            <a:r>
              <a:rPr lang="en-US" sz="2800" dirty="0">
                <a:solidFill>
                  <a:schemeClr val="accent1">
                    <a:lumMod val="50000"/>
                  </a:schemeClr>
                </a:solidFill>
              </a:rPr>
              <a:t>The last 6 lectures will discuss </a:t>
            </a:r>
            <a:r>
              <a:rPr lang="en-US" sz="2800" b="1" dirty="0">
                <a:solidFill>
                  <a:schemeClr val="accent1">
                    <a:lumMod val="50000"/>
                  </a:schemeClr>
                </a:solidFill>
              </a:rPr>
              <a:t>Biostatistics</a:t>
            </a:r>
            <a:r>
              <a:rPr lang="en-US" sz="2800" b="1" dirty="0" smtClean="0">
                <a:solidFill>
                  <a:schemeClr val="accent1">
                    <a:lumMod val="50000"/>
                  </a:schemeClr>
                </a:solidFill>
              </a:rPr>
              <a:t>.</a:t>
            </a:r>
            <a:endParaRPr lang="en-US" sz="2800" dirty="0">
              <a:solidFill>
                <a:schemeClr val="accent1">
                  <a:lumMod val="50000"/>
                </a:schemeClr>
              </a:solidFill>
            </a:endParaRPr>
          </a:p>
        </p:txBody>
      </p:sp>
      <p:sp>
        <p:nvSpPr>
          <p:cNvPr id="3" name="TextBox 2"/>
          <p:cNvSpPr txBox="1"/>
          <p:nvPr/>
        </p:nvSpPr>
        <p:spPr>
          <a:xfrm>
            <a:off x="2394857" y="498764"/>
            <a:ext cx="5632862" cy="646331"/>
          </a:xfrm>
          <a:prstGeom prst="rect">
            <a:avLst/>
          </a:prstGeom>
          <a:noFill/>
        </p:spPr>
        <p:txBody>
          <a:bodyPr wrap="square" rtlCol="1">
            <a:spAutoFit/>
          </a:bodyPr>
          <a:lstStyle/>
          <a:p>
            <a:r>
              <a:rPr lang="en-US" sz="3600" b="1" dirty="0">
                <a:solidFill>
                  <a:schemeClr val="accent1">
                    <a:lumMod val="50000"/>
                  </a:schemeClr>
                </a:solidFill>
              </a:rPr>
              <a:t>Theory part of research</a:t>
            </a:r>
            <a:endParaRPr lang="ar-SA" sz="3600" dirty="0">
              <a:solidFill>
                <a:schemeClr val="accent1">
                  <a:lumMod val="50000"/>
                </a:schemeClr>
              </a:solidFill>
            </a:endParaRPr>
          </a:p>
        </p:txBody>
      </p:sp>
    </p:spTree>
    <p:extLst>
      <p:ext uri="{BB962C8B-B14F-4D97-AF65-F5344CB8AC3E}">
        <p14:creationId xmlns:p14="http://schemas.microsoft.com/office/powerpoint/2010/main" val="120466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746" y="1241975"/>
            <a:ext cx="9920731" cy="4849011"/>
          </a:xfrm>
          <a:prstGeom prst="rect">
            <a:avLst/>
          </a:prstGeom>
        </p:spPr>
      </p:pic>
    </p:spTree>
    <p:extLst>
      <p:ext uri="{BB962C8B-B14F-4D97-AF65-F5344CB8AC3E}">
        <p14:creationId xmlns:p14="http://schemas.microsoft.com/office/powerpoint/2010/main" val="2528071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1906" y="507628"/>
            <a:ext cx="7273145" cy="758669"/>
          </a:xfrm>
          <a:prstGeom prst="rect">
            <a:avLst/>
          </a:prstGeom>
        </p:spPr>
        <p:txBody>
          <a:bodyPr wrap="none">
            <a:spAutoFit/>
          </a:bodyPr>
          <a:lstStyle/>
          <a:p>
            <a:pPr algn="ctr">
              <a:lnSpc>
                <a:spcPct val="115000"/>
              </a:lnSpc>
            </a:pPr>
            <a:r>
              <a:rPr lang="en-US" sz="4000" b="1" dirty="0">
                <a:solidFill>
                  <a:schemeClr val="accent1">
                    <a:lumMod val="50000"/>
                  </a:schemeClr>
                </a:solidFill>
                <a:ea typeface="Calibri"/>
                <a:cs typeface="Arial"/>
              </a:rPr>
              <a:t>Community Medicine (CMED311)</a:t>
            </a:r>
            <a:endParaRPr lang="en-US" sz="4000" dirty="0">
              <a:solidFill>
                <a:schemeClr val="accent1">
                  <a:lumMod val="50000"/>
                </a:schemeClr>
              </a:solidFill>
              <a:ea typeface="Calibri"/>
              <a:cs typeface="Arial"/>
            </a:endParaRPr>
          </a:p>
        </p:txBody>
      </p:sp>
      <p:sp>
        <p:nvSpPr>
          <p:cNvPr id="6" name="Rectangle 5"/>
          <p:cNvSpPr/>
          <p:nvPr/>
        </p:nvSpPr>
        <p:spPr>
          <a:xfrm>
            <a:off x="1147947" y="1747054"/>
            <a:ext cx="6096000" cy="3477875"/>
          </a:xfrm>
          <a:prstGeom prst="rect">
            <a:avLst/>
          </a:prstGeom>
        </p:spPr>
        <p:txBody>
          <a:bodyPr>
            <a:spAutoFit/>
          </a:bodyPr>
          <a:lstStyle/>
          <a:p>
            <a:r>
              <a:rPr lang="en-US" sz="2800" b="1" dirty="0" smtClean="0">
                <a:solidFill>
                  <a:schemeClr val="accent1">
                    <a:lumMod val="50000"/>
                  </a:schemeClr>
                </a:solidFill>
              </a:rPr>
              <a:t>1-Credit: </a:t>
            </a:r>
            <a:r>
              <a:rPr lang="en-US" sz="2800" b="1" u="sng" dirty="0" smtClean="0">
                <a:solidFill>
                  <a:schemeClr val="accent1">
                    <a:lumMod val="50000"/>
                  </a:schemeClr>
                </a:solidFill>
              </a:rPr>
              <a:t>4 Hours</a:t>
            </a:r>
          </a:p>
          <a:p>
            <a:endParaRPr lang="en-US" sz="2800" b="1" u="sng" dirty="0">
              <a:solidFill>
                <a:schemeClr val="accent1">
                  <a:lumMod val="50000"/>
                </a:schemeClr>
              </a:solidFill>
            </a:endParaRPr>
          </a:p>
          <a:p>
            <a:r>
              <a:rPr lang="en-US" sz="2800" b="1" dirty="0">
                <a:solidFill>
                  <a:schemeClr val="accent1">
                    <a:lumMod val="50000"/>
                  </a:schemeClr>
                </a:solidFill>
              </a:rPr>
              <a:t>2-Marks </a:t>
            </a:r>
            <a:r>
              <a:rPr lang="en-US" sz="2800" b="1" dirty="0" smtClean="0">
                <a:solidFill>
                  <a:schemeClr val="accent1">
                    <a:lumMod val="50000"/>
                  </a:schemeClr>
                </a:solidFill>
              </a:rPr>
              <a:t>distribution:</a:t>
            </a:r>
          </a:p>
          <a:p>
            <a:pPr marL="342900" indent="-342900">
              <a:buFont typeface="Wingdings" panose="05000000000000000000" pitchFamily="2" charset="2"/>
              <a:buChar char="v"/>
            </a:pPr>
            <a:r>
              <a:rPr lang="en-US" sz="2000" dirty="0">
                <a:solidFill>
                  <a:schemeClr val="accent1">
                    <a:lumMod val="50000"/>
                  </a:schemeClr>
                </a:solidFill>
              </a:rPr>
              <a:t>Mid-term Examination : </a:t>
            </a:r>
            <a:r>
              <a:rPr lang="en-US" sz="2000" dirty="0" smtClean="0">
                <a:solidFill>
                  <a:schemeClr val="accent1">
                    <a:lumMod val="50000"/>
                  </a:schemeClr>
                </a:solidFill>
              </a:rPr>
              <a:t>40</a:t>
            </a:r>
            <a:endParaRPr lang="en-US" sz="2000" dirty="0">
              <a:solidFill>
                <a:schemeClr val="accent1">
                  <a:lumMod val="50000"/>
                </a:schemeClr>
              </a:solidFill>
            </a:endParaRPr>
          </a:p>
          <a:p>
            <a:pPr marL="342900" indent="-342900">
              <a:buFont typeface="Wingdings" panose="05000000000000000000" pitchFamily="2" charset="2"/>
              <a:buChar char="v"/>
            </a:pPr>
            <a:r>
              <a:rPr lang="en-US" sz="2000" dirty="0">
                <a:solidFill>
                  <a:schemeClr val="accent1">
                    <a:lumMod val="50000"/>
                  </a:schemeClr>
                </a:solidFill>
              </a:rPr>
              <a:t>Final Examination: 40 </a:t>
            </a:r>
          </a:p>
          <a:p>
            <a:pPr marL="342900" indent="-342900">
              <a:buFont typeface="Wingdings" panose="05000000000000000000" pitchFamily="2" charset="2"/>
              <a:buChar char="v"/>
            </a:pPr>
            <a:r>
              <a:rPr lang="en-US" sz="2000" dirty="0">
                <a:solidFill>
                  <a:schemeClr val="accent1">
                    <a:lumMod val="50000"/>
                  </a:schemeClr>
                </a:solidFill>
              </a:rPr>
              <a:t>Quizzes : </a:t>
            </a:r>
            <a:r>
              <a:rPr lang="en-US" sz="2000" dirty="0" smtClean="0">
                <a:solidFill>
                  <a:schemeClr val="accent1">
                    <a:lumMod val="50000"/>
                  </a:schemeClr>
                </a:solidFill>
              </a:rPr>
              <a:t>5 </a:t>
            </a:r>
            <a:endParaRPr lang="en-US" sz="2000" dirty="0">
              <a:solidFill>
                <a:schemeClr val="accent1">
                  <a:lumMod val="50000"/>
                </a:schemeClr>
              </a:solidFill>
            </a:endParaRPr>
          </a:p>
          <a:p>
            <a:pPr marL="342900" indent="-342900">
              <a:buFont typeface="Wingdings" panose="05000000000000000000" pitchFamily="2" charset="2"/>
              <a:buChar char="v"/>
            </a:pPr>
            <a:r>
              <a:rPr lang="en-US" sz="2000" dirty="0">
                <a:solidFill>
                  <a:schemeClr val="accent1">
                    <a:lumMod val="50000"/>
                  </a:schemeClr>
                </a:solidFill>
              </a:rPr>
              <a:t>Seminar </a:t>
            </a:r>
            <a:r>
              <a:rPr lang="en-US" sz="2000" dirty="0" smtClean="0">
                <a:solidFill>
                  <a:schemeClr val="accent1">
                    <a:lumMod val="50000"/>
                  </a:schemeClr>
                </a:solidFill>
              </a:rPr>
              <a:t>presentation </a:t>
            </a:r>
            <a:r>
              <a:rPr lang="en-US" sz="2000" dirty="0">
                <a:solidFill>
                  <a:schemeClr val="accent1">
                    <a:lumMod val="50000"/>
                  </a:schemeClr>
                </a:solidFill>
              </a:rPr>
              <a:t>: </a:t>
            </a:r>
            <a:r>
              <a:rPr lang="en-US" sz="2000" dirty="0" smtClean="0">
                <a:solidFill>
                  <a:schemeClr val="accent1">
                    <a:lumMod val="50000"/>
                  </a:schemeClr>
                </a:solidFill>
              </a:rPr>
              <a:t>15</a:t>
            </a:r>
            <a:endParaRPr lang="en-US" sz="2000" dirty="0">
              <a:solidFill>
                <a:schemeClr val="accent1">
                  <a:lumMod val="50000"/>
                </a:schemeClr>
              </a:solidFill>
            </a:endParaRPr>
          </a:p>
          <a:p>
            <a:endParaRPr lang="en-US" sz="2800" dirty="0">
              <a:solidFill>
                <a:schemeClr val="accent1">
                  <a:lumMod val="50000"/>
                </a:schemeClr>
              </a:solidFill>
            </a:endParaRPr>
          </a:p>
          <a:p>
            <a:r>
              <a:rPr lang="en-US" sz="2800" b="1" dirty="0" smtClean="0">
                <a:solidFill>
                  <a:schemeClr val="accent1">
                    <a:lumMod val="50000"/>
                  </a:schemeClr>
                </a:solidFill>
              </a:rPr>
              <a:t>3-Refrences: </a:t>
            </a:r>
            <a:r>
              <a:rPr lang="en-US" sz="2800" dirty="0" smtClean="0">
                <a:solidFill>
                  <a:schemeClr val="accent1">
                    <a:lumMod val="50000"/>
                  </a:schemeClr>
                </a:solidFill>
              </a:rPr>
              <a:t>Slides ( &amp;seminars)</a:t>
            </a:r>
          </a:p>
        </p:txBody>
      </p:sp>
    </p:spTree>
    <p:extLst>
      <p:ext uri="{BB962C8B-B14F-4D97-AF65-F5344CB8AC3E}">
        <p14:creationId xmlns:p14="http://schemas.microsoft.com/office/powerpoint/2010/main" val="101228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9387" y="333096"/>
            <a:ext cx="9085613" cy="1508105"/>
          </a:xfrm>
          <a:prstGeom prst="rect">
            <a:avLst/>
          </a:prstGeom>
        </p:spPr>
        <p:txBody>
          <a:bodyPr wrap="square">
            <a:spAutoFit/>
          </a:bodyPr>
          <a:lstStyle/>
          <a:p>
            <a:pPr algn="ctr">
              <a:lnSpc>
                <a:spcPct val="115000"/>
              </a:lnSpc>
            </a:pPr>
            <a:r>
              <a:rPr lang="en-US" sz="4000" b="1" dirty="0">
                <a:solidFill>
                  <a:schemeClr val="accent1">
                    <a:lumMod val="50000"/>
                  </a:schemeClr>
                </a:solidFill>
                <a:ea typeface="Calibri"/>
                <a:cs typeface="Arial"/>
              </a:rPr>
              <a:t>Medical Radiology and Body Imaging</a:t>
            </a:r>
            <a:endParaRPr lang="en-US" sz="4000" dirty="0">
              <a:solidFill>
                <a:schemeClr val="accent1">
                  <a:lumMod val="50000"/>
                </a:schemeClr>
              </a:solidFill>
              <a:ea typeface="Calibri"/>
              <a:cs typeface="Arial"/>
            </a:endParaRPr>
          </a:p>
          <a:p>
            <a:pPr algn="ctr">
              <a:lnSpc>
                <a:spcPct val="115000"/>
              </a:lnSpc>
            </a:pPr>
            <a:r>
              <a:rPr lang="en-US" sz="4000" b="1" dirty="0">
                <a:solidFill>
                  <a:schemeClr val="accent1">
                    <a:lumMod val="50000"/>
                  </a:schemeClr>
                </a:solidFill>
                <a:ea typeface="Calibri"/>
                <a:cs typeface="Arial"/>
              </a:rPr>
              <a:t>(RAD 365)</a:t>
            </a:r>
            <a:endParaRPr lang="en-US" sz="4000" dirty="0">
              <a:solidFill>
                <a:schemeClr val="accent1">
                  <a:lumMod val="50000"/>
                </a:schemeClr>
              </a:solidFill>
              <a:ea typeface="Calibri"/>
              <a:cs typeface="Arial"/>
            </a:endParaRPr>
          </a:p>
        </p:txBody>
      </p:sp>
      <p:sp>
        <p:nvSpPr>
          <p:cNvPr id="6" name="Rectangle 5"/>
          <p:cNvSpPr/>
          <p:nvPr/>
        </p:nvSpPr>
        <p:spPr>
          <a:xfrm>
            <a:off x="1029194" y="2144070"/>
            <a:ext cx="6844145" cy="3108543"/>
          </a:xfrm>
          <a:prstGeom prst="rect">
            <a:avLst/>
          </a:prstGeom>
        </p:spPr>
        <p:txBody>
          <a:bodyPr wrap="square">
            <a:spAutoFit/>
          </a:bodyPr>
          <a:lstStyle/>
          <a:p>
            <a:r>
              <a:rPr lang="en-US" sz="2800" b="1" dirty="0" smtClean="0">
                <a:solidFill>
                  <a:schemeClr val="accent1">
                    <a:lumMod val="50000"/>
                  </a:schemeClr>
                </a:solidFill>
              </a:rPr>
              <a:t>1-Credit: </a:t>
            </a:r>
            <a:r>
              <a:rPr lang="en-US" sz="2800" u="sng" dirty="0" smtClean="0">
                <a:solidFill>
                  <a:schemeClr val="accent1">
                    <a:lumMod val="50000"/>
                  </a:schemeClr>
                </a:solidFill>
              </a:rPr>
              <a:t>2 Hours</a:t>
            </a:r>
          </a:p>
          <a:p>
            <a:endParaRPr lang="en-US" sz="2800" u="sng" dirty="0">
              <a:solidFill>
                <a:schemeClr val="accent1">
                  <a:lumMod val="50000"/>
                </a:schemeClr>
              </a:solidFill>
            </a:endParaRPr>
          </a:p>
          <a:p>
            <a:r>
              <a:rPr lang="en-US" sz="2800" b="1" dirty="0">
                <a:solidFill>
                  <a:schemeClr val="accent1">
                    <a:lumMod val="50000"/>
                  </a:schemeClr>
                </a:solidFill>
              </a:rPr>
              <a:t>2-Marks </a:t>
            </a:r>
            <a:r>
              <a:rPr lang="en-US" sz="2800" b="1" dirty="0" smtClean="0">
                <a:solidFill>
                  <a:schemeClr val="accent1">
                    <a:lumMod val="50000"/>
                  </a:schemeClr>
                </a:solidFill>
              </a:rPr>
              <a:t>distribution:</a:t>
            </a:r>
          </a:p>
          <a:p>
            <a:pPr marL="457200" indent="-457200">
              <a:buFontTx/>
              <a:buChar char="-"/>
            </a:pPr>
            <a:r>
              <a:rPr lang="en-US" sz="2800" dirty="0" smtClean="0">
                <a:solidFill>
                  <a:schemeClr val="accent1">
                    <a:lumMod val="50000"/>
                  </a:schemeClr>
                </a:solidFill>
              </a:rPr>
              <a:t>MCQs:	Mid-term: 50	Final: 40</a:t>
            </a:r>
          </a:p>
          <a:p>
            <a:pPr marL="457200" indent="-457200">
              <a:buFontTx/>
              <a:buChar char="-"/>
            </a:pPr>
            <a:r>
              <a:rPr lang="en-US" sz="2800" dirty="0" smtClean="0">
                <a:solidFill>
                  <a:schemeClr val="accent1">
                    <a:lumMod val="50000"/>
                  </a:schemeClr>
                </a:solidFill>
              </a:rPr>
              <a:t>Quizzes: 10 (5 each)</a:t>
            </a:r>
          </a:p>
          <a:p>
            <a:pPr marL="457200" indent="-457200">
              <a:buFontTx/>
              <a:buChar char="-"/>
            </a:pPr>
            <a:endParaRPr lang="en-US" sz="2800" dirty="0">
              <a:solidFill>
                <a:schemeClr val="accent1">
                  <a:lumMod val="50000"/>
                </a:schemeClr>
              </a:solidFill>
            </a:endParaRPr>
          </a:p>
          <a:p>
            <a:r>
              <a:rPr lang="en-US" sz="2800" b="1" dirty="0" smtClean="0">
                <a:solidFill>
                  <a:schemeClr val="accent1">
                    <a:lumMod val="50000"/>
                  </a:schemeClr>
                </a:solidFill>
              </a:rPr>
              <a:t>3-Refrences: </a:t>
            </a:r>
            <a:r>
              <a:rPr lang="en-US" sz="2800" dirty="0" smtClean="0">
                <a:solidFill>
                  <a:schemeClr val="accent1">
                    <a:lumMod val="50000"/>
                  </a:schemeClr>
                </a:solidFill>
              </a:rPr>
              <a:t>Slides</a:t>
            </a:r>
            <a:endParaRPr lang="en-US" sz="2800" dirty="0">
              <a:solidFill>
                <a:schemeClr val="accent1">
                  <a:lumMod val="50000"/>
                </a:schemeClr>
              </a:solidFill>
            </a:endParaRPr>
          </a:p>
        </p:txBody>
      </p:sp>
      <p:pic>
        <p:nvPicPr>
          <p:cNvPr id="4" name="Picture 3" descr="EHEP00257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064" y="4326510"/>
            <a:ext cx="2137871" cy="2394416"/>
          </a:xfrm>
          <a:prstGeom prst="rect">
            <a:avLst/>
          </a:prstGeom>
        </p:spPr>
      </p:pic>
      <p:sp>
        <p:nvSpPr>
          <p:cNvPr id="2" name="TextBox 1"/>
          <p:cNvSpPr txBox="1"/>
          <p:nvPr/>
        </p:nvSpPr>
        <p:spPr>
          <a:xfrm>
            <a:off x="8818417" y="3864596"/>
            <a:ext cx="1413163" cy="369332"/>
          </a:xfrm>
          <a:prstGeom prst="rect">
            <a:avLst/>
          </a:prstGeom>
          <a:noFill/>
        </p:spPr>
        <p:txBody>
          <a:bodyPr wrap="square" rtlCol="1">
            <a:spAutoFit/>
          </a:bodyPr>
          <a:lstStyle/>
          <a:p>
            <a:pPr algn="ctr"/>
            <a:r>
              <a:rPr lang="en-US" dirty="0" smtClean="0">
                <a:solidFill>
                  <a:schemeClr val="accent1">
                    <a:lumMod val="50000"/>
                  </a:schemeClr>
                </a:solidFill>
              </a:rPr>
              <a:t>Book</a:t>
            </a:r>
            <a:endParaRPr lang="ar-SA" dirty="0">
              <a:solidFill>
                <a:schemeClr val="accent1">
                  <a:lumMod val="50000"/>
                </a:schemeClr>
              </a:solidFill>
            </a:endParaRPr>
          </a:p>
        </p:txBody>
      </p:sp>
    </p:spTree>
    <p:extLst>
      <p:ext uri="{BB962C8B-B14F-4D97-AF65-F5344CB8AC3E}">
        <p14:creationId xmlns:p14="http://schemas.microsoft.com/office/powerpoint/2010/main" val="311395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5038" y="409670"/>
            <a:ext cx="7036863" cy="758669"/>
          </a:xfrm>
          <a:prstGeom prst="rect">
            <a:avLst/>
          </a:prstGeom>
        </p:spPr>
        <p:txBody>
          <a:bodyPr wrap="none">
            <a:spAutoFit/>
          </a:bodyPr>
          <a:lstStyle/>
          <a:p>
            <a:pPr algn="ctr">
              <a:lnSpc>
                <a:spcPct val="115000"/>
              </a:lnSpc>
            </a:pPr>
            <a:r>
              <a:rPr lang="en-US" sz="4000" b="1" dirty="0">
                <a:solidFill>
                  <a:schemeClr val="accent1">
                    <a:lumMod val="50000"/>
                  </a:schemeClr>
                </a:solidFill>
                <a:ea typeface="Calibri"/>
                <a:cs typeface="Arial"/>
              </a:rPr>
              <a:t>Medical </a:t>
            </a:r>
            <a:r>
              <a:rPr lang="en-US" sz="4000" b="1" dirty="0" smtClean="0">
                <a:solidFill>
                  <a:schemeClr val="accent1">
                    <a:lumMod val="50000"/>
                  </a:schemeClr>
                </a:solidFill>
                <a:ea typeface="Calibri"/>
                <a:cs typeface="Arial"/>
              </a:rPr>
              <a:t>Informatics </a:t>
            </a:r>
            <a:r>
              <a:rPr lang="en-US" sz="4000" b="1" dirty="0">
                <a:solidFill>
                  <a:schemeClr val="accent1">
                    <a:lumMod val="50000"/>
                  </a:schemeClr>
                </a:solidFill>
                <a:ea typeface="Calibri"/>
                <a:cs typeface="Arial"/>
              </a:rPr>
              <a:t>(CMED 301)</a:t>
            </a:r>
            <a:endParaRPr lang="en-US" sz="4000" dirty="0">
              <a:solidFill>
                <a:schemeClr val="accent1">
                  <a:lumMod val="50000"/>
                </a:schemeClr>
              </a:solidFill>
              <a:ea typeface="Calibri"/>
              <a:cs typeface="Arial"/>
            </a:endParaRPr>
          </a:p>
        </p:txBody>
      </p:sp>
      <p:sp>
        <p:nvSpPr>
          <p:cNvPr id="6" name="Rectangle 5"/>
          <p:cNvSpPr/>
          <p:nvPr/>
        </p:nvSpPr>
        <p:spPr>
          <a:xfrm>
            <a:off x="1485038" y="1849375"/>
            <a:ext cx="6096000" cy="3539430"/>
          </a:xfrm>
          <a:prstGeom prst="rect">
            <a:avLst/>
          </a:prstGeom>
        </p:spPr>
        <p:txBody>
          <a:bodyPr>
            <a:spAutoFit/>
          </a:bodyPr>
          <a:lstStyle/>
          <a:p>
            <a:r>
              <a:rPr lang="en-US" sz="2800" b="1" dirty="0" smtClean="0">
                <a:solidFill>
                  <a:schemeClr val="accent1">
                    <a:lumMod val="50000"/>
                  </a:schemeClr>
                </a:solidFill>
              </a:rPr>
              <a:t>1-Credit: </a:t>
            </a:r>
            <a:r>
              <a:rPr lang="en-US" sz="2800" u="sng" dirty="0" smtClean="0">
                <a:solidFill>
                  <a:schemeClr val="accent1">
                    <a:lumMod val="50000"/>
                  </a:schemeClr>
                </a:solidFill>
              </a:rPr>
              <a:t>2 Hours</a:t>
            </a:r>
          </a:p>
          <a:p>
            <a:endParaRPr lang="en-US" sz="2800" u="sng" dirty="0" smtClean="0">
              <a:solidFill>
                <a:schemeClr val="accent1">
                  <a:lumMod val="50000"/>
                </a:schemeClr>
              </a:solidFill>
            </a:endParaRPr>
          </a:p>
          <a:p>
            <a:r>
              <a:rPr lang="en-US" sz="2800" b="1" dirty="0" smtClean="0">
                <a:solidFill>
                  <a:schemeClr val="accent1">
                    <a:lumMod val="50000"/>
                  </a:schemeClr>
                </a:solidFill>
              </a:rPr>
              <a:t>2-Marks distribution:</a:t>
            </a:r>
          </a:p>
          <a:p>
            <a:pPr marL="457200" indent="-457200">
              <a:buFontTx/>
              <a:buChar char="-"/>
            </a:pPr>
            <a:r>
              <a:rPr lang="en-US" sz="2800" dirty="0" smtClean="0">
                <a:solidFill>
                  <a:schemeClr val="accent1">
                    <a:lumMod val="50000"/>
                  </a:schemeClr>
                </a:solidFill>
              </a:rPr>
              <a:t>MCQs:	Midterm: 20	Final:40</a:t>
            </a:r>
          </a:p>
          <a:p>
            <a:pPr marL="457200" indent="-457200">
              <a:buFontTx/>
              <a:buChar char="-"/>
            </a:pPr>
            <a:r>
              <a:rPr lang="en-US" sz="2800" dirty="0" smtClean="0">
                <a:solidFill>
                  <a:schemeClr val="accent1">
                    <a:lumMod val="50000"/>
                  </a:schemeClr>
                </a:solidFill>
              </a:rPr>
              <a:t>Quizzes (online) : ?</a:t>
            </a:r>
          </a:p>
          <a:p>
            <a:pPr marL="457200" indent="-457200">
              <a:buFontTx/>
              <a:buChar char="-"/>
            </a:pPr>
            <a:r>
              <a:rPr lang="en-US" sz="2800" dirty="0" smtClean="0">
                <a:solidFill>
                  <a:schemeClr val="accent1">
                    <a:lumMod val="50000"/>
                  </a:schemeClr>
                </a:solidFill>
              </a:rPr>
              <a:t>CIS Project: ?</a:t>
            </a:r>
            <a:endParaRPr lang="en-US" sz="2800" dirty="0">
              <a:solidFill>
                <a:schemeClr val="accent1">
                  <a:lumMod val="50000"/>
                </a:schemeClr>
              </a:solidFill>
            </a:endParaRPr>
          </a:p>
          <a:p>
            <a:endParaRPr lang="en-US" sz="2800" dirty="0" smtClean="0">
              <a:solidFill>
                <a:schemeClr val="accent1">
                  <a:lumMod val="50000"/>
                </a:schemeClr>
              </a:solidFill>
            </a:endParaRPr>
          </a:p>
          <a:p>
            <a:r>
              <a:rPr lang="en-US" sz="2800" b="1" dirty="0" smtClean="0">
                <a:solidFill>
                  <a:schemeClr val="accent1">
                    <a:lumMod val="50000"/>
                  </a:schemeClr>
                </a:solidFill>
              </a:rPr>
              <a:t>3-Refrences: </a:t>
            </a:r>
            <a:r>
              <a:rPr lang="en-US" sz="2800" dirty="0" smtClean="0">
                <a:solidFill>
                  <a:schemeClr val="accent1">
                    <a:lumMod val="50000"/>
                  </a:schemeClr>
                </a:solidFill>
              </a:rPr>
              <a:t>slides</a:t>
            </a:r>
            <a:endParaRPr lang="en-US" sz="2800" dirty="0">
              <a:solidFill>
                <a:schemeClr val="accent1">
                  <a:lumMod val="50000"/>
                </a:schemeClr>
              </a:solidFill>
            </a:endParaRPr>
          </a:p>
        </p:txBody>
      </p:sp>
    </p:spTree>
    <p:extLst>
      <p:ext uri="{BB962C8B-B14F-4D97-AF65-F5344CB8AC3E}">
        <p14:creationId xmlns:p14="http://schemas.microsoft.com/office/powerpoint/2010/main" val="51951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138" y="662008"/>
            <a:ext cx="9488384" cy="740972"/>
          </a:xfrm>
          <a:prstGeom prst="rect">
            <a:avLst/>
          </a:prstGeom>
        </p:spPr>
        <p:txBody>
          <a:bodyPr wrap="square">
            <a:spAutoFit/>
          </a:bodyPr>
          <a:lstStyle/>
          <a:p>
            <a:pPr algn="ctr">
              <a:lnSpc>
                <a:spcPct val="115000"/>
              </a:lnSpc>
            </a:pPr>
            <a:r>
              <a:rPr lang="en-US" sz="4000" b="1" dirty="0">
                <a:solidFill>
                  <a:schemeClr val="accent1">
                    <a:lumMod val="50000"/>
                  </a:schemeClr>
                </a:solidFill>
                <a:ea typeface="Calibri"/>
                <a:cs typeface="Arial"/>
              </a:rPr>
              <a:t>Medical </a:t>
            </a:r>
            <a:r>
              <a:rPr lang="en-US" sz="4000" b="1" dirty="0" smtClean="0">
                <a:solidFill>
                  <a:schemeClr val="accent1">
                    <a:lumMod val="50000"/>
                  </a:schemeClr>
                </a:solidFill>
                <a:ea typeface="Calibri"/>
                <a:cs typeface="Arial"/>
              </a:rPr>
              <a:t>Ethics</a:t>
            </a:r>
            <a:r>
              <a:rPr lang="en-US" sz="4000" dirty="0">
                <a:solidFill>
                  <a:schemeClr val="accent1">
                    <a:lumMod val="50000"/>
                  </a:schemeClr>
                </a:solidFill>
                <a:ea typeface="Calibri"/>
                <a:cs typeface="Arial"/>
              </a:rPr>
              <a:t> </a:t>
            </a:r>
            <a:r>
              <a:rPr lang="en-US" sz="4000" b="1" dirty="0" smtClean="0">
                <a:solidFill>
                  <a:schemeClr val="accent1">
                    <a:lumMod val="50000"/>
                  </a:schemeClr>
                </a:solidFill>
                <a:ea typeface="Calibri"/>
                <a:cs typeface="Arial"/>
              </a:rPr>
              <a:t>(CMED </a:t>
            </a:r>
            <a:r>
              <a:rPr lang="en-US" sz="4000" b="1" dirty="0">
                <a:solidFill>
                  <a:schemeClr val="accent1">
                    <a:lumMod val="50000"/>
                  </a:schemeClr>
                </a:solidFill>
                <a:ea typeface="Calibri"/>
                <a:cs typeface="Arial"/>
              </a:rPr>
              <a:t>395)</a:t>
            </a:r>
            <a:endParaRPr lang="en-US" sz="4000" dirty="0">
              <a:solidFill>
                <a:schemeClr val="accent1">
                  <a:lumMod val="50000"/>
                </a:schemeClr>
              </a:solidFill>
              <a:ea typeface="Calibri"/>
              <a:cs typeface="Arial"/>
            </a:endParaRPr>
          </a:p>
        </p:txBody>
      </p:sp>
      <p:sp>
        <p:nvSpPr>
          <p:cNvPr id="6" name="Rectangle 5"/>
          <p:cNvSpPr/>
          <p:nvPr/>
        </p:nvSpPr>
        <p:spPr>
          <a:xfrm>
            <a:off x="1399309" y="1884791"/>
            <a:ext cx="9525990" cy="3108543"/>
          </a:xfrm>
          <a:prstGeom prst="rect">
            <a:avLst/>
          </a:prstGeom>
        </p:spPr>
        <p:txBody>
          <a:bodyPr wrap="square">
            <a:spAutoFit/>
          </a:bodyPr>
          <a:lstStyle/>
          <a:p>
            <a:r>
              <a:rPr lang="en-US" sz="2800" b="1" dirty="0" smtClean="0">
                <a:solidFill>
                  <a:schemeClr val="accent1">
                    <a:lumMod val="50000"/>
                  </a:schemeClr>
                </a:solidFill>
              </a:rPr>
              <a:t>1-Credit: </a:t>
            </a:r>
            <a:r>
              <a:rPr lang="en-US" sz="2800" u="sng" dirty="0" smtClean="0">
                <a:solidFill>
                  <a:schemeClr val="accent1">
                    <a:lumMod val="50000"/>
                  </a:schemeClr>
                </a:solidFill>
              </a:rPr>
              <a:t>3 Hours</a:t>
            </a:r>
            <a:endParaRPr lang="en-US" sz="2800" u="sng" dirty="0">
              <a:solidFill>
                <a:schemeClr val="accent1">
                  <a:lumMod val="50000"/>
                </a:schemeClr>
              </a:solidFill>
            </a:endParaRPr>
          </a:p>
          <a:p>
            <a:endParaRPr lang="en-US" sz="2800" b="1" dirty="0" smtClean="0">
              <a:solidFill>
                <a:schemeClr val="accent1">
                  <a:lumMod val="50000"/>
                </a:schemeClr>
              </a:solidFill>
            </a:endParaRPr>
          </a:p>
          <a:p>
            <a:r>
              <a:rPr lang="en-US" sz="2800" b="1" dirty="0" smtClean="0">
                <a:solidFill>
                  <a:schemeClr val="accent1">
                    <a:lumMod val="50000"/>
                  </a:schemeClr>
                </a:solidFill>
              </a:rPr>
              <a:t>2-Marks distribution:</a:t>
            </a:r>
          </a:p>
          <a:p>
            <a:pPr marL="457200" indent="-457200">
              <a:buFontTx/>
              <a:buChar char="-"/>
            </a:pPr>
            <a:r>
              <a:rPr lang="en-US" sz="2800" dirty="0" smtClean="0">
                <a:solidFill>
                  <a:schemeClr val="accent1">
                    <a:lumMod val="50000"/>
                  </a:schemeClr>
                </a:solidFill>
              </a:rPr>
              <a:t>MCQs:	Midterm: 30	Final:40</a:t>
            </a:r>
          </a:p>
          <a:p>
            <a:pPr marL="457200" indent="-457200">
              <a:buFontTx/>
              <a:buChar char="-"/>
            </a:pPr>
            <a:r>
              <a:rPr lang="en-US" sz="2800" dirty="0" smtClean="0">
                <a:solidFill>
                  <a:schemeClr val="accent1">
                    <a:lumMod val="50000"/>
                  </a:schemeClr>
                </a:solidFill>
              </a:rPr>
              <a:t>Ethical case:	Writing: 20		Presentation: 10</a:t>
            </a:r>
          </a:p>
          <a:p>
            <a:endParaRPr lang="en-US" sz="2800" dirty="0" smtClean="0">
              <a:solidFill>
                <a:schemeClr val="accent1">
                  <a:lumMod val="50000"/>
                </a:schemeClr>
              </a:solidFill>
            </a:endParaRPr>
          </a:p>
          <a:p>
            <a:r>
              <a:rPr lang="en-US" sz="2800" b="1" dirty="0" smtClean="0">
                <a:solidFill>
                  <a:schemeClr val="accent1">
                    <a:lumMod val="50000"/>
                  </a:schemeClr>
                </a:solidFill>
              </a:rPr>
              <a:t>3-Refrences: </a:t>
            </a:r>
            <a:r>
              <a:rPr lang="en-US" sz="2800" dirty="0" smtClean="0">
                <a:solidFill>
                  <a:schemeClr val="accent1">
                    <a:lumMod val="50000"/>
                  </a:schemeClr>
                </a:solidFill>
              </a:rPr>
              <a:t>slides &amp; Department Notes (on Blackboard)</a:t>
            </a:r>
          </a:p>
        </p:txBody>
      </p:sp>
    </p:spTree>
    <p:extLst>
      <p:ext uri="{BB962C8B-B14F-4D97-AF65-F5344CB8AC3E}">
        <p14:creationId xmlns:p14="http://schemas.microsoft.com/office/powerpoint/2010/main" val="662826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8145" y="426161"/>
            <a:ext cx="9048998" cy="1508105"/>
          </a:xfrm>
          <a:prstGeom prst="rect">
            <a:avLst/>
          </a:prstGeom>
        </p:spPr>
        <p:txBody>
          <a:bodyPr wrap="square">
            <a:spAutoFit/>
          </a:bodyPr>
          <a:lstStyle/>
          <a:p>
            <a:pPr algn="ctr">
              <a:lnSpc>
                <a:spcPct val="115000"/>
              </a:lnSpc>
            </a:pPr>
            <a:r>
              <a:rPr lang="en-US" sz="4000" b="1" dirty="0">
                <a:solidFill>
                  <a:schemeClr val="accent1">
                    <a:lumMod val="50000"/>
                  </a:schemeClr>
                </a:solidFill>
                <a:ea typeface="Calibri"/>
                <a:cs typeface="Arial"/>
              </a:rPr>
              <a:t>Forensic Medicine and Toxicology</a:t>
            </a:r>
            <a:endParaRPr lang="en-US" sz="4000" dirty="0">
              <a:solidFill>
                <a:schemeClr val="accent1">
                  <a:lumMod val="50000"/>
                </a:schemeClr>
              </a:solidFill>
              <a:ea typeface="Calibri"/>
              <a:cs typeface="Arial"/>
            </a:endParaRPr>
          </a:p>
          <a:p>
            <a:pPr algn="ctr">
              <a:lnSpc>
                <a:spcPct val="115000"/>
              </a:lnSpc>
            </a:pPr>
            <a:r>
              <a:rPr lang="en-US" sz="4000" b="1" dirty="0">
                <a:solidFill>
                  <a:schemeClr val="accent1">
                    <a:lumMod val="50000"/>
                  </a:schemeClr>
                </a:solidFill>
                <a:ea typeface="Calibri"/>
                <a:cs typeface="Arial"/>
              </a:rPr>
              <a:t>(FORM 321)</a:t>
            </a:r>
            <a:endParaRPr lang="en-US" sz="4000" dirty="0">
              <a:solidFill>
                <a:schemeClr val="accent1">
                  <a:lumMod val="50000"/>
                </a:schemeClr>
              </a:solidFill>
              <a:ea typeface="Calibri"/>
              <a:cs typeface="Arial"/>
            </a:endParaRPr>
          </a:p>
        </p:txBody>
      </p:sp>
      <p:sp>
        <p:nvSpPr>
          <p:cNvPr id="6" name="Rectangle 5"/>
          <p:cNvSpPr/>
          <p:nvPr/>
        </p:nvSpPr>
        <p:spPr>
          <a:xfrm>
            <a:off x="1347850" y="2172202"/>
            <a:ext cx="6543304" cy="3108543"/>
          </a:xfrm>
          <a:prstGeom prst="rect">
            <a:avLst/>
          </a:prstGeom>
        </p:spPr>
        <p:txBody>
          <a:bodyPr wrap="square">
            <a:spAutoFit/>
          </a:bodyPr>
          <a:lstStyle/>
          <a:p>
            <a:r>
              <a:rPr lang="en-US" sz="2800" b="1" dirty="0" smtClean="0">
                <a:solidFill>
                  <a:schemeClr val="accent1">
                    <a:lumMod val="50000"/>
                  </a:schemeClr>
                </a:solidFill>
              </a:rPr>
              <a:t>1-Credit: </a:t>
            </a:r>
            <a:r>
              <a:rPr lang="en-US" sz="2800" u="sng" dirty="0" smtClean="0">
                <a:solidFill>
                  <a:schemeClr val="accent1">
                    <a:lumMod val="50000"/>
                  </a:schemeClr>
                </a:solidFill>
              </a:rPr>
              <a:t>2 Hours</a:t>
            </a:r>
          </a:p>
          <a:p>
            <a:endParaRPr lang="en-US" sz="2800" b="1" u="sng" dirty="0" smtClean="0">
              <a:solidFill>
                <a:schemeClr val="accent1">
                  <a:lumMod val="50000"/>
                </a:schemeClr>
              </a:solidFill>
            </a:endParaRPr>
          </a:p>
          <a:p>
            <a:r>
              <a:rPr lang="en-US" sz="2800" b="1" dirty="0" smtClean="0">
                <a:solidFill>
                  <a:schemeClr val="accent1">
                    <a:lumMod val="50000"/>
                  </a:schemeClr>
                </a:solidFill>
              </a:rPr>
              <a:t>2-Marks distribution:</a:t>
            </a:r>
          </a:p>
          <a:p>
            <a:pPr marL="457200" indent="-457200">
              <a:buFontTx/>
              <a:buChar char="-"/>
            </a:pPr>
            <a:r>
              <a:rPr lang="en-US" sz="2800" dirty="0" smtClean="0">
                <a:solidFill>
                  <a:schemeClr val="accent1">
                    <a:lumMod val="50000"/>
                  </a:schemeClr>
                </a:solidFill>
              </a:rPr>
              <a:t>50% Toxicology</a:t>
            </a:r>
          </a:p>
          <a:p>
            <a:pPr marL="457200" indent="-457200">
              <a:buFontTx/>
              <a:buChar char="-"/>
            </a:pPr>
            <a:r>
              <a:rPr lang="en-US" sz="2800" dirty="0" smtClean="0">
                <a:solidFill>
                  <a:schemeClr val="accent1">
                    <a:lumMod val="50000"/>
                  </a:schemeClr>
                </a:solidFill>
              </a:rPr>
              <a:t>50% Forensic</a:t>
            </a:r>
          </a:p>
          <a:p>
            <a:endParaRPr lang="en-US" sz="2800" dirty="0">
              <a:solidFill>
                <a:schemeClr val="accent1">
                  <a:lumMod val="50000"/>
                </a:schemeClr>
              </a:solidFill>
            </a:endParaRPr>
          </a:p>
          <a:p>
            <a:r>
              <a:rPr lang="en-US" sz="2800" b="1" dirty="0" smtClean="0">
                <a:solidFill>
                  <a:schemeClr val="accent1">
                    <a:lumMod val="50000"/>
                  </a:schemeClr>
                </a:solidFill>
              </a:rPr>
              <a:t>3-Refrences: </a:t>
            </a:r>
            <a:r>
              <a:rPr lang="en-US" sz="2800" dirty="0" smtClean="0">
                <a:solidFill>
                  <a:schemeClr val="accent1">
                    <a:lumMod val="50000"/>
                  </a:schemeClr>
                </a:solidFill>
              </a:rPr>
              <a:t>Slides and the book </a:t>
            </a:r>
          </a:p>
        </p:txBody>
      </p:sp>
    </p:spTree>
    <p:extLst>
      <p:ext uri="{BB962C8B-B14F-4D97-AF65-F5344CB8AC3E}">
        <p14:creationId xmlns:p14="http://schemas.microsoft.com/office/powerpoint/2010/main" val="2591842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20586" y="305922"/>
            <a:ext cx="9196252" cy="707886"/>
          </a:xfrm>
          <a:prstGeom prst="rect">
            <a:avLst/>
          </a:prstGeom>
        </p:spPr>
        <p:txBody>
          <a:bodyPr wrap="square">
            <a:spAutoFit/>
          </a:bodyPr>
          <a:lstStyle/>
          <a:p>
            <a:pPr algn="ctr"/>
            <a:r>
              <a:rPr lang="en-US" sz="4000" b="1" dirty="0" smtClean="0">
                <a:ln w="0"/>
                <a:solidFill>
                  <a:schemeClr val="accent1"/>
                </a:solidFill>
                <a:effectLst>
                  <a:outerShdw blurRad="38100" dist="25400" dir="5400000" algn="ctr" rotWithShape="0">
                    <a:srgbClr val="6E747A">
                      <a:alpha val="43000"/>
                    </a:srgbClr>
                  </a:outerShdw>
                </a:effectLst>
              </a:rPr>
              <a:t>General notes for all subjects</a:t>
            </a:r>
            <a:endParaRPr lang="ar-SA" sz="4000" b="1" dirty="0">
              <a:ln w="0"/>
              <a:solidFill>
                <a:schemeClr val="accent1"/>
              </a:solidFill>
              <a:effectLst>
                <a:outerShdw blurRad="38100" dist="25400" dir="5400000" algn="ctr" rotWithShape="0">
                  <a:srgbClr val="6E747A">
                    <a:alpha val="43000"/>
                  </a:srgbClr>
                </a:outerShdw>
              </a:effectLst>
            </a:endParaRPr>
          </a:p>
        </p:txBody>
      </p:sp>
      <p:sp>
        <p:nvSpPr>
          <p:cNvPr id="5" name="مستطيل 4"/>
          <p:cNvSpPr/>
          <p:nvPr/>
        </p:nvSpPr>
        <p:spPr>
          <a:xfrm>
            <a:off x="456012" y="1576583"/>
            <a:ext cx="10489474" cy="3970318"/>
          </a:xfrm>
          <a:prstGeom prst="rect">
            <a:avLst/>
          </a:prstGeom>
        </p:spPr>
        <p:txBody>
          <a:bodyPr wrap="square">
            <a:spAutoFit/>
          </a:bodyPr>
          <a:lstStyle/>
          <a:p>
            <a:pPr marL="571500" indent="-571500">
              <a:buFont typeface="Arial" panose="020B0604020202020204" pitchFamily="34" charset="0"/>
              <a:buChar char="•"/>
            </a:pPr>
            <a:r>
              <a:rPr lang="en-US" sz="3600" dirty="0" smtClean="0"/>
              <a:t>Focus on clinical aspects</a:t>
            </a:r>
          </a:p>
          <a:p>
            <a:endParaRPr lang="en-US" sz="3600" dirty="0" smtClean="0"/>
          </a:p>
          <a:p>
            <a:pPr marL="571500" indent="-571500">
              <a:buFont typeface="Arial" panose="020B0604020202020204" pitchFamily="34" charset="0"/>
              <a:buChar char="•"/>
            </a:pPr>
            <a:r>
              <a:rPr lang="en-US" sz="3600" dirty="0" smtClean="0"/>
              <a:t>After studying, you may like to go through sample questions such as those in books (surgical recall, medical recall, USMLE books...etc)</a:t>
            </a:r>
          </a:p>
          <a:p>
            <a:endParaRPr lang="en-US" sz="3600" dirty="0" smtClean="0"/>
          </a:p>
        </p:txBody>
      </p:sp>
    </p:spTree>
    <p:extLst>
      <p:ext uri="{BB962C8B-B14F-4D97-AF65-F5344CB8AC3E}">
        <p14:creationId xmlns:p14="http://schemas.microsoft.com/office/powerpoint/2010/main" val="3205409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27463" y="992777"/>
            <a:ext cx="9640388" cy="6001643"/>
          </a:xfrm>
          <a:prstGeom prst="rect">
            <a:avLst/>
          </a:prstGeom>
        </p:spPr>
        <p:txBody>
          <a:bodyPr wrap="square">
            <a:spAutoFit/>
          </a:bodyPr>
          <a:lstStyle/>
          <a:p>
            <a:pPr algn="ctr"/>
            <a:r>
              <a:rPr lang="en-US" sz="6000" b="1" dirty="0" smtClean="0">
                <a:ln w="22225">
                  <a:solidFill>
                    <a:schemeClr val="accent2"/>
                  </a:solidFill>
                  <a:prstDash val="solid"/>
                </a:ln>
                <a:solidFill>
                  <a:schemeClr val="accent5">
                    <a:lumMod val="60000"/>
                    <a:lumOff val="40000"/>
                  </a:schemeClr>
                </a:solidFill>
              </a:rPr>
              <a:t>What is:</a:t>
            </a:r>
            <a:r>
              <a:rPr lang="en-US" sz="5400" dirty="0" smtClean="0">
                <a:ln w="0"/>
                <a:solidFill>
                  <a:schemeClr val="accent1">
                    <a:lumMod val="60000"/>
                    <a:lumOff val="40000"/>
                  </a:schemeClr>
                </a:solidFill>
                <a:effectLst>
                  <a:outerShdw blurRad="38100" dist="38100" dir="2700000" algn="tl">
                    <a:srgbClr val="000000">
                      <a:alpha val="43137"/>
                    </a:srgbClr>
                  </a:outerShdw>
                </a:effectLst>
              </a:rPr>
              <a:t/>
            </a:r>
            <a:br>
              <a:rPr lang="en-US" sz="5400" dirty="0" smtClean="0">
                <a:ln w="0"/>
                <a:solidFill>
                  <a:schemeClr val="accent1">
                    <a:lumMod val="60000"/>
                    <a:lumOff val="40000"/>
                  </a:schemeClr>
                </a:solidFill>
                <a:effectLst>
                  <a:outerShdw blurRad="38100" dist="38100" dir="2700000" algn="tl">
                    <a:srgbClr val="000000">
                      <a:alpha val="43137"/>
                    </a:srgbClr>
                  </a:outerShdw>
                </a:effectLst>
              </a:rPr>
            </a:br>
            <a:r>
              <a:rPr lang="en-US" sz="5400" dirty="0" smtClean="0">
                <a:ln w="0"/>
                <a:gradFill>
                  <a:gsLst>
                    <a:gs pos="21000">
                      <a:srgbClr val="006666"/>
                    </a:gs>
                    <a:gs pos="88000">
                      <a:schemeClr val="bg1">
                        <a:lumMod val="50000"/>
                      </a:schemeClr>
                    </a:gs>
                  </a:gsLst>
                  <a:lin ang="5400000"/>
                </a:gradFill>
              </a:rPr>
              <a:t> </a:t>
            </a:r>
            <a:br>
              <a:rPr lang="en-US" sz="5400" dirty="0" smtClean="0">
                <a:ln w="0"/>
                <a:gradFill>
                  <a:gsLst>
                    <a:gs pos="21000">
                      <a:srgbClr val="006666"/>
                    </a:gs>
                    <a:gs pos="88000">
                      <a:schemeClr val="bg1">
                        <a:lumMod val="50000"/>
                      </a:schemeClr>
                    </a:gs>
                  </a:gsLst>
                  <a:lin ang="5400000"/>
                </a:gradFill>
              </a:rPr>
            </a:br>
            <a:r>
              <a:rPr lang="en-US" sz="5400" dirty="0" smtClean="0">
                <a:ln w="0"/>
                <a:gradFill>
                  <a:gsLst>
                    <a:gs pos="21000">
                      <a:srgbClr val="006666"/>
                    </a:gs>
                    <a:gs pos="88000">
                      <a:schemeClr val="bg1">
                        <a:lumMod val="50000"/>
                      </a:schemeClr>
                    </a:gs>
                  </a:gsLst>
                  <a:lin ang="5400000"/>
                </a:gradFill>
              </a:rPr>
              <a:t> </a:t>
            </a:r>
            <a:r>
              <a:rPr lang="en-US" sz="5400" dirty="0" smtClean="0">
                <a:ln w="0"/>
                <a:solidFill>
                  <a:schemeClr val="accent1"/>
                </a:solidFill>
                <a:effectLst>
                  <a:outerShdw blurRad="38100" dist="25400" dir="5400000" algn="ctr" rotWithShape="0">
                    <a:srgbClr val="6E747A">
                      <a:alpha val="43000"/>
                    </a:srgbClr>
                  </a:outerShdw>
                </a:effectLst>
              </a:rPr>
              <a:t>BST (Bed-Side Teaching)?</a:t>
            </a:r>
            <a:br>
              <a:rPr lang="en-US" sz="5400" dirty="0" smtClean="0">
                <a:ln w="0"/>
                <a:solidFill>
                  <a:schemeClr val="accent1"/>
                </a:solidFill>
                <a:effectLst>
                  <a:outerShdw blurRad="38100" dist="25400" dir="5400000" algn="ctr" rotWithShape="0">
                    <a:srgbClr val="6E747A">
                      <a:alpha val="43000"/>
                    </a:srgbClr>
                  </a:outerShdw>
                </a:effectLst>
              </a:rPr>
            </a:br>
            <a:r>
              <a:rPr lang="en-US" sz="5400" dirty="0" smtClean="0">
                <a:ln w="0"/>
                <a:solidFill>
                  <a:schemeClr val="accent1"/>
                </a:solidFill>
                <a:effectLst>
                  <a:outerShdw blurRad="38100" dist="25400" dir="5400000" algn="ctr" rotWithShape="0">
                    <a:srgbClr val="6E747A">
                      <a:alpha val="43000"/>
                    </a:srgbClr>
                  </a:outerShdw>
                </a:effectLst>
              </a:rPr>
              <a:t> CBL (Case-Based Learning)? </a:t>
            </a:r>
            <a:br>
              <a:rPr lang="en-US" sz="5400" dirty="0" smtClean="0">
                <a:ln w="0"/>
                <a:solidFill>
                  <a:schemeClr val="accent1"/>
                </a:solidFill>
                <a:effectLst>
                  <a:outerShdw blurRad="38100" dist="25400" dir="5400000" algn="ctr" rotWithShape="0">
                    <a:srgbClr val="6E747A">
                      <a:alpha val="43000"/>
                    </a:srgbClr>
                  </a:outerShdw>
                </a:effectLst>
              </a:rPr>
            </a:br>
            <a:r>
              <a:rPr lang="en-US" sz="5400" dirty="0" smtClean="0">
                <a:ln w="0"/>
                <a:solidFill>
                  <a:schemeClr val="accent1"/>
                </a:solidFill>
                <a:effectLst>
                  <a:outerShdw blurRad="38100" dist="25400" dir="5400000" algn="ctr" rotWithShape="0">
                    <a:srgbClr val="6E747A">
                      <a:alpha val="43000"/>
                    </a:srgbClr>
                  </a:outerShdw>
                </a:effectLst>
              </a:rPr>
              <a:t>TBL (Task-Based Learning)? </a:t>
            </a:r>
            <a:r>
              <a:rPr lang="en-US" sz="5400" dirty="0" smtClean="0">
                <a:ln w="0"/>
                <a:gradFill>
                  <a:gsLst>
                    <a:gs pos="21000">
                      <a:srgbClr val="006666"/>
                    </a:gs>
                    <a:gs pos="88000">
                      <a:schemeClr val="bg1">
                        <a:lumMod val="50000"/>
                      </a:schemeClr>
                    </a:gs>
                  </a:gsLst>
                  <a:lin ang="5400000"/>
                </a:gradFill>
              </a:rPr>
              <a:t/>
            </a:r>
            <a:br>
              <a:rPr lang="en-US" sz="5400" dirty="0" smtClean="0">
                <a:ln w="0"/>
                <a:gradFill>
                  <a:gsLst>
                    <a:gs pos="21000">
                      <a:srgbClr val="006666"/>
                    </a:gs>
                    <a:gs pos="88000">
                      <a:schemeClr val="bg1">
                        <a:lumMod val="50000"/>
                      </a:schemeClr>
                    </a:gs>
                  </a:gsLst>
                  <a:lin ang="5400000"/>
                </a:gradFill>
              </a:rPr>
            </a:br>
            <a:r>
              <a:rPr lang="x-none" sz="5400" dirty="0" smtClean="0">
                <a:ln w="0"/>
                <a:gradFill>
                  <a:gsLst>
                    <a:gs pos="21000">
                      <a:srgbClr val="006666"/>
                    </a:gs>
                    <a:gs pos="88000">
                      <a:schemeClr val="bg1">
                        <a:lumMod val="50000"/>
                      </a:schemeClr>
                    </a:gs>
                  </a:gsLst>
                  <a:lin ang="5400000"/>
                </a:gradFill>
              </a:rPr>
              <a:t/>
            </a:r>
            <a:br>
              <a:rPr lang="x-none" sz="5400" dirty="0" smtClean="0">
                <a:ln w="0"/>
                <a:gradFill>
                  <a:gsLst>
                    <a:gs pos="21000">
                      <a:srgbClr val="006666"/>
                    </a:gs>
                    <a:gs pos="88000">
                      <a:schemeClr val="bg1">
                        <a:lumMod val="50000"/>
                      </a:schemeClr>
                    </a:gs>
                  </a:gsLst>
                  <a:lin ang="5400000"/>
                </a:gradFill>
              </a:rPr>
            </a:br>
            <a:endParaRPr lang="ar-SA" sz="5400" dirty="0"/>
          </a:p>
        </p:txBody>
      </p:sp>
    </p:spTree>
    <p:extLst>
      <p:ext uri="{BB962C8B-B14F-4D97-AF65-F5344CB8AC3E}">
        <p14:creationId xmlns:p14="http://schemas.microsoft.com/office/powerpoint/2010/main" val="3205409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863476" y="1240970"/>
            <a:ext cx="163286" cy="45393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1887" y="1240971"/>
            <a:ext cx="5535384" cy="4539344"/>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600" dirty="0">
              <a:solidFill>
                <a:schemeClr val="accent1">
                  <a:lumMod val="20000"/>
                  <a:lumOff val="80000"/>
                </a:schemeClr>
              </a:solidFill>
            </a:endParaRPr>
          </a:p>
        </p:txBody>
      </p:sp>
      <p:sp>
        <p:nvSpPr>
          <p:cNvPr id="4" name="Rectangle 3"/>
          <p:cNvSpPr/>
          <p:nvPr/>
        </p:nvSpPr>
        <p:spPr>
          <a:xfrm>
            <a:off x="6253843" y="1240970"/>
            <a:ext cx="5535385" cy="4539346"/>
          </a:xfrm>
          <a:prstGeom prst="rect">
            <a:avLst/>
          </a:prstGeom>
          <a:solidFill>
            <a:schemeClr val="accent5">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1583871" y="620482"/>
            <a:ext cx="2971800" cy="584775"/>
          </a:xfrm>
          <a:prstGeom prst="rect">
            <a:avLst/>
          </a:prstGeom>
          <a:noFill/>
        </p:spPr>
        <p:txBody>
          <a:bodyPr wrap="square" rtlCol="0">
            <a:spAutoFit/>
          </a:bodyPr>
          <a:lstStyle/>
          <a:p>
            <a:pPr algn="ctr"/>
            <a:r>
              <a:rPr lang="en-US" sz="3200" dirty="0">
                <a:solidFill>
                  <a:schemeClr val="dk1"/>
                </a:solidFill>
              </a:rPr>
              <a:t>First Semester </a:t>
            </a:r>
          </a:p>
        </p:txBody>
      </p:sp>
      <p:sp>
        <p:nvSpPr>
          <p:cNvPr id="6" name="TextBox 5"/>
          <p:cNvSpPr txBox="1"/>
          <p:nvPr/>
        </p:nvSpPr>
        <p:spPr>
          <a:xfrm>
            <a:off x="6908469" y="568796"/>
            <a:ext cx="3869872" cy="584775"/>
          </a:xfrm>
          <a:prstGeom prst="rect">
            <a:avLst/>
          </a:prstGeom>
          <a:noFill/>
        </p:spPr>
        <p:txBody>
          <a:bodyPr wrap="square" rtlCol="0">
            <a:spAutoFit/>
          </a:bodyPr>
          <a:lstStyle/>
          <a:p>
            <a:pPr algn="ctr"/>
            <a:r>
              <a:rPr lang="en-US" sz="3200" dirty="0">
                <a:solidFill>
                  <a:schemeClr val="dk1"/>
                </a:solidFill>
              </a:rPr>
              <a:t>Second Semester </a:t>
            </a:r>
          </a:p>
        </p:txBody>
      </p:sp>
      <p:sp>
        <p:nvSpPr>
          <p:cNvPr id="7" name="Rectangle 6"/>
          <p:cNvSpPr/>
          <p:nvPr/>
        </p:nvSpPr>
        <p:spPr>
          <a:xfrm>
            <a:off x="391886" y="1404257"/>
            <a:ext cx="11397342" cy="483043"/>
          </a:xfrm>
          <a:prstGeom prst="rect">
            <a:avLst/>
          </a:prstGeom>
          <a:solidFill>
            <a:schemeClr val="accent3">
              <a:lumMod val="20000"/>
              <a:lumOff val="80000"/>
              <a:alpha val="56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Medicine</a:t>
            </a:r>
            <a:endParaRPr lang="en-US" sz="2800" dirty="0"/>
          </a:p>
        </p:txBody>
      </p:sp>
      <p:sp>
        <p:nvSpPr>
          <p:cNvPr id="8" name="Rectangle 7"/>
          <p:cNvSpPr/>
          <p:nvPr/>
        </p:nvSpPr>
        <p:spPr>
          <a:xfrm>
            <a:off x="391886" y="2027445"/>
            <a:ext cx="11397342" cy="483043"/>
          </a:xfrm>
          <a:prstGeom prst="rect">
            <a:avLst/>
          </a:prstGeom>
          <a:solidFill>
            <a:schemeClr val="accent3">
              <a:lumMod val="20000"/>
              <a:lumOff val="80000"/>
              <a:alpha val="56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Surgery</a:t>
            </a:r>
            <a:endParaRPr lang="en-US" sz="2800" dirty="0"/>
          </a:p>
        </p:txBody>
      </p:sp>
      <p:sp>
        <p:nvSpPr>
          <p:cNvPr id="9" name="Rectangle 8"/>
          <p:cNvSpPr/>
          <p:nvPr/>
        </p:nvSpPr>
        <p:spPr>
          <a:xfrm>
            <a:off x="391886" y="2634360"/>
            <a:ext cx="11397342" cy="483043"/>
          </a:xfrm>
          <a:prstGeom prst="rect">
            <a:avLst/>
          </a:prstGeom>
          <a:solidFill>
            <a:schemeClr val="accent3">
              <a:lumMod val="20000"/>
              <a:lumOff val="80000"/>
              <a:alpha val="56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Radiology</a:t>
            </a:r>
            <a:endParaRPr lang="en-US" sz="2800" dirty="0"/>
          </a:p>
        </p:txBody>
      </p:sp>
      <p:sp>
        <p:nvSpPr>
          <p:cNvPr id="10" name="Rectangle 9"/>
          <p:cNvSpPr/>
          <p:nvPr/>
        </p:nvSpPr>
        <p:spPr>
          <a:xfrm>
            <a:off x="391886" y="3238518"/>
            <a:ext cx="11397342" cy="483043"/>
          </a:xfrm>
          <a:prstGeom prst="rect">
            <a:avLst/>
          </a:prstGeom>
          <a:solidFill>
            <a:schemeClr val="accent3">
              <a:lumMod val="20000"/>
              <a:lumOff val="80000"/>
              <a:alpha val="56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Community medicine</a:t>
            </a:r>
            <a:endParaRPr lang="en-US" sz="2800" dirty="0"/>
          </a:p>
        </p:txBody>
      </p:sp>
      <p:sp>
        <p:nvSpPr>
          <p:cNvPr id="11" name="Rectangle 10"/>
          <p:cNvSpPr/>
          <p:nvPr/>
        </p:nvSpPr>
        <p:spPr>
          <a:xfrm>
            <a:off x="391886" y="3842676"/>
            <a:ext cx="5535385" cy="499374"/>
          </a:xfrm>
          <a:prstGeom prst="rect">
            <a:avLst/>
          </a:prstGeom>
          <a:solidFill>
            <a:schemeClr val="accent6">
              <a:lumMod val="75000"/>
              <a:alpha val="56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Research (Theory)</a:t>
            </a:r>
            <a:endParaRPr lang="en-US" sz="2800" dirty="0"/>
          </a:p>
        </p:txBody>
      </p:sp>
      <p:sp>
        <p:nvSpPr>
          <p:cNvPr id="12" name="Rectangle 11"/>
          <p:cNvSpPr/>
          <p:nvPr/>
        </p:nvSpPr>
        <p:spPr>
          <a:xfrm>
            <a:off x="391886" y="4461812"/>
            <a:ext cx="11397342" cy="483043"/>
          </a:xfrm>
          <a:prstGeom prst="rect">
            <a:avLst/>
          </a:prstGeom>
          <a:solidFill>
            <a:schemeClr val="accent3">
              <a:lumMod val="20000"/>
              <a:lumOff val="80000"/>
              <a:alpha val="56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Research </a:t>
            </a:r>
            <a:r>
              <a:rPr lang="en-US" sz="2800" smtClean="0"/>
              <a:t>(Project)</a:t>
            </a:r>
            <a:endParaRPr lang="en-US" sz="2800" dirty="0"/>
          </a:p>
        </p:txBody>
      </p:sp>
      <p:sp>
        <p:nvSpPr>
          <p:cNvPr id="13" name="Rectangle 12"/>
          <p:cNvSpPr/>
          <p:nvPr/>
        </p:nvSpPr>
        <p:spPr>
          <a:xfrm>
            <a:off x="391886" y="5095219"/>
            <a:ext cx="5535385" cy="470125"/>
          </a:xfrm>
          <a:prstGeom prst="rect">
            <a:avLst/>
          </a:prstGeom>
          <a:solidFill>
            <a:schemeClr val="accent6">
              <a:lumMod val="75000"/>
              <a:alpha val="56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Informatics</a:t>
            </a:r>
            <a:endParaRPr lang="en-US" sz="2800" dirty="0"/>
          </a:p>
        </p:txBody>
      </p:sp>
      <p:sp>
        <p:nvSpPr>
          <p:cNvPr id="14" name="Rectangle 13"/>
          <p:cNvSpPr/>
          <p:nvPr/>
        </p:nvSpPr>
        <p:spPr>
          <a:xfrm>
            <a:off x="6253843" y="5095220"/>
            <a:ext cx="5535385" cy="470124"/>
          </a:xfrm>
          <a:prstGeom prst="rect">
            <a:avLst/>
          </a:prstGeom>
          <a:solidFill>
            <a:schemeClr val="accent2">
              <a:lumMod val="60000"/>
              <a:lumOff val="40000"/>
              <a:alpha val="56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Forensic and toxicology</a:t>
            </a:r>
            <a:endParaRPr lang="en-US" sz="2800" dirty="0"/>
          </a:p>
        </p:txBody>
      </p:sp>
      <p:sp>
        <p:nvSpPr>
          <p:cNvPr id="15" name="Rectangle 14"/>
          <p:cNvSpPr/>
          <p:nvPr/>
        </p:nvSpPr>
        <p:spPr>
          <a:xfrm>
            <a:off x="6253843" y="3850165"/>
            <a:ext cx="5535385" cy="491884"/>
          </a:xfrm>
          <a:prstGeom prst="rect">
            <a:avLst/>
          </a:prstGeom>
          <a:solidFill>
            <a:schemeClr val="accent2">
              <a:lumMod val="60000"/>
              <a:lumOff val="40000"/>
              <a:alpha val="56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Ethics</a:t>
            </a:r>
            <a:endParaRPr lang="en-US" sz="2800" dirty="0"/>
          </a:p>
        </p:txBody>
      </p:sp>
    </p:spTree>
    <p:extLst>
      <p:ext uri="{BB962C8B-B14F-4D97-AF65-F5344CB8AC3E}">
        <p14:creationId xmlns:p14="http://schemas.microsoft.com/office/powerpoint/2010/main" val="85534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ppt_y</p:attrName>
                                        </p:attrNameLst>
                                      </p:cBhvr>
                                      <p:tavLst>
                                        <p:tav tm="0">
                                          <p:val>
                                            <p:strVal val="#ppt_y+#ppt_h*1.125000"/>
                                          </p:val>
                                        </p:tav>
                                        <p:tav tm="100000">
                                          <p:val>
                                            <p:strVal val="#ppt_y"/>
                                          </p:val>
                                        </p:tav>
                                      </p:tavLst>
                                    </p:anim>
                                    <p:animEffect transition="in" filter="wipe(up)">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p:tgtEl>
                                          <p:spTgt spid="15"/>
                                        </p:tgtEl>
                                        <p:attrNameLst>
                                          <p:attrName>ppt_y</p:attrName>
                                        </p:attrNameLst>
                                      </p:cBhvr>
                                      <p:tavLst>
                                        <p:tav tm="0">
                                          <p:val>
                                            <p:strVal val="#ppt_y+#ppt_h*1.125000"/>
                                          </p:val>
                                        </p:tav>
                                        <p:tav tm="100000">
                                          <p:val>
                                            <p:strVal val="#ppt_y"/>
                                          </p:val>
                                        </p:tav>
                                      </p:tavLst>
                                    </p:anim>
                                    <p:animEffect transition="in" filter="wipe(up)">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ppt_y</p:attrName>
                                        </p:attrNameLst>
                                      </p:cBhvr>
                                      <p:tavLst>
                                        <p:tav tm="0">
                                          <p:val>
                                            <p:strVal val="#ppt_y+#ppt_h*1.125000"/>
                                          </p:val>
                                        </p:tav>
                                        <p:tav tm="100000">
                                          <p:val>
                                            <p:strVal val="#ppt_y"/>
                                          </p:val>
                                        </p:tav>
                                      </p:tavLst>
                                    </p:anim>
                                    <p:animEffect transition="in" filter="wipe(up)">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53589" y="0"/>
            <a:ext cx="9235440" cy="769441"/>
          </a:xfrm>
          <a:prstGeom prst="rect">
            <a:avLst/>
          </a:prstGeom>
        </p:spPr>
        <p:txBody>
          <a:bodyPr wrap="square">
            <a:spAutoFit/>
          </a:bodyPr>
          <a:lstStyle/>
          <a:p>
            <a:pPr algn="ctr"/>
            <a:r>
              <a:rPr lang="en-US" sz="4400" b="1" dirty="0" smtClean="0">
                <a:ln w="0"/>
                <a:solidFill>
                  <a:schemeClr val="accent1"/>
                </a:solidFill>
                <a:effectLst>
                  <a:outerShdw blurRad="38100" dist="25400" dir="5400000" algn="ctr" rotWithShape="0">
                    <a:srgbClr val="6E747A">
                      <a:alpha val="43000"/>
                    </a:srgbClr>
                  </a:outerShdw>
                </a:effectLst>
              </a:rPr>
              <a:t>BST: bed-side teaching</a:t>
            </a:r>
            <a:endParaRPr lang="ar-SA" sz="4400" b="1" dirty="0">
              <a:ln w="0"/>
              <a:solidFill>
                <a:schemeClr val="accent1"/>
              </a:solidFill>
              <a:effectLst>
                <a:outerShdw blurRad="38100" dist="25400" dir="5400000" algn="ctr" rotWithShape="0">
                  <a:srgbClr val="6E747A">
                    <a:alpha val="43000"/>
                  </a:srgbClr>
                </a:outerShdw>
              </a:effectLst>
            </a:endParaRPr>
          </a:p>
        </p:txBody>
      </p:sp>
      <p:sp>
        <p:nvSpPr>
          <p:cNvPr id="5" name="مستطيل 4"/>
          <p:cNvSpPr/>
          <p:nvPr/>
        </p:nvSpPr>
        <p:spPr>
          <a:xfrm>
            <a:off x="195942" y="694607"/>
            <a:ext cx="10711543" cy="5693866"/>
          </a:xfrm>
          <a:prstGeom prst="rect">
            <a:avLst/>
          </a:prstGeom>
        </p:spPr>
        <p:txBody>
          <a:bodyPr wrap="square">
            <a:spAutoFit/>
          </a:bodyPr>
          <a:lstStyle/>
          <a:p>
            <a:endParaRPr lang="en-US" sz="2800" b="1" dirty="0" smtClean="0"/>
          </a:p>
          <a:p>
            <a:pPr marL="914400" lvl="1" indent="-457200">
              <a:buFont typeface="Arial" panose="020B0604020202020204" pitchFamily="34" charset="0"/>
              <a:buChar char="•"/>
            </a:pPr>
            <a:r>
              <a:rPr lang="en-US" sz="2800" dirty="0" smtClean="0"/>
              <a:t>It’s in medicine + surgery</a:t>
            </a:r>
          </a:p>
          <a:p>
            <a:pPr marL="914400" lvl="1"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r>
              <a:rPr lang="en-US" sz="2800" dirty="0" smtClean="0"/>
              <a:t>It is a 2-3 hours session with a doctor</a:t>
            </a:r>
          </a:p>
          <a:p>
            <a:pPr marL="914400" lvl="1"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r>
              <a:rPr lang="en-US" sz="2800" dirty="0" smtClean="0"/>
              <a:t>The batch is divided into 8-10 sub-groups</a:t>
            </a:r>
          </a:p>
          <a:p>
            <a:pPr marL="914400" lvl="1"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r>
              <a:rPr lang="en-US" sz="2800" dirty="0" smtClean="0"/>
              <a:t>Each subgroup has a leader (communicates with the doctor of the session &amp; with the students of the group  )</a:t>
            </a:r>
          </a:p>
          <a:p>
            <a:pPr marL="914400" lvl="1"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r>
              <a:rPr lang="en-US" sz="2800" dirty="0" smtClean="0"/>
              <a:t>The session’s contents depend on the doctor (whether he/she prefers to just talk, or go to the patient, or wants you to take history first then come to him/her... </a:t>
            </a:r>
            <a:r>
              <a:rPr lang="en-US" sz="2800" dirty="0" err="1" smtClean="0"/>
              <a:t>Etc</a:t>
            </a:r>
            <a:r>
              <a:rPr lang="en-US" sz="2800" dirty="0" smtClean="0"/>
              <a:t>)</a:t>
            </a:r>
            <a:endParaRPr lang="x-none" sz="2800" dirty="0"/>
          </a:p>
        </p:txBody>
      </p:sp>
    </p:spTree>
    <p:extLst>
      <p:ext uri="{BB962C8B-B14F-4D97-AF65-F5344CB8AC3E}">
        <p14:creationId xmlns:p14="http://schemas.microsoft.com/office/powerpoint/2010/main" val="3205409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82187" y="181958"/>
            <a:ext cx="8712925" cy="707886"/>
          </a:xfrm>
          <a:prstGeom prst="rect">
            <a:avLst/>
          </a:prstGeom>
        </p:spPr>
        <p:txBody>
          <a:bodyPr wrap="square">
            <a:spAutoFit/>
          </a:bodyPr>
          <a:lstStyle/>
          <a:p>
            <a:pPr algn="ctr"/>
            <a:r>
              <a:rPr lang="en-US" sz="4000" b="1" dirty="0" smtClean="0">
                <a:ln w="0"/>
                <a:solidFill>
                  <a:schemeClr val="accent1"/>
                </a:solidFill>
                <a:effectLst>
                  <a:outerShdw blurRad="38100" dist="25400" dir="5400000" algn="ctr" rotWithShape="0">
                    <a:srgbClr val="6E747A">
                      <a:alpha val="43000"/>
                    </a:srgbClr>
                  </a:outerShdw>
                </a:effectLst>
              </a:rPr>
              <a:t>Tips for starting taking history</a:t>
            </a:r>
            <a:endParaRPr lang="ar-SA" sz="4000" b="1" dirty="0">
              <a:ln w="0"/>
              <a:solidFill>
                <a:schemeClr val="accent1"/>
              </a:solidFill>
              <a:effectLst>
                <a:outerShdw blurRad="38100" dist="25400" dir="5400000" algn="ctr" rotWithShape="0">
                  <a:srgbClr val="6E747A">
                    <a:alpha val="43000"/>
                  </a:srgbClr>
                </a:outerShdw>
              </a:effectLst>
            </a:endParaRPr>
          </a:p>
        </p:txBody>
      </p:sp>
      <p:sp>
        <p:nvSpPr>
          <p:cNvPr id="5" name="مستطيل 4"/>
          <p:cNvSpPr/>
          <p:nvPr/>
        </p:nvSpPr>
        <p:spPr>
          <a:xfrm>
            <a:off x="300443" y="1257979"/>
            <a:ext cx="10476411" cy="6247864"/>
          </a:xfrm>
          <a:prstGeom prst="rect">
            <a:avLst/>
          </a:prstGeom>
        </p:spPr>
        <p:txBody>
          <a:bodyPr wrap="square">
            <a:spAutoFit/>
          </a:bodyPr>
          <a:lstStyle/>
          <a:p>
            <a:pPr marL="342900" indent="-342900">
              <a:buFont typeface="Arial" panose="020B0604020202020204" pitchFamily="34" charset="0"/>
              <a:buChar char="•"/>
            </a:pPr>
            <a:r>
              <a:rPr lang="en-US" sz="2400" dirty="0"/>
              <a:t>History </a:t>
            </a:r>
            <a:r>
              <a:rPr lang="en-US" sz="2400" dirty="0" smtClean="0"/>
              <a:t>taking </a:t>
            </a:r>
            <a:r>
              <a:rPr lang="en-US" sz="2400" dirty="0"/>
              <a:t>is the main </a:t>
            </a:r>
            <a:r>
              <a:rPr lang="en-US" sz="2400" dirty="0" smtClean="0"/>
              <a:t>course!</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400" b="1" dirty="0" smtClean="0"/>
              <a:t>You can prepare the list of questions</a:t>
            </a:r>
            <a:r>
              <a:rPr lang="en-US" sz="2400" dirty="0" smtClean="0"/>
              <a:t> you need to ask, and take them with you to ask the patient. (or have them printed and take them with you)... </a:t>
            </a:r>
            <a:endParaRPr lang="en-US" sz="2400"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sz="2400" dirty="0" smtClean="0"/>
              <a:t>Be confidant and </a:t>
            </a:r>
            <a:r>
              <a:rPr lang="en-US" sz="2400" b="1" dirty="0" smtClean="0"/>
              <a:t>break the ice</a:t>
            </a:r>
            <a:r>
              <a:rPr lang="en-US" sz="2400" dirty="0" smtClean="0"/>
              <a: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b="1" dirty="0" smtClean="0"/>
              <a:t>GO SYSTEMATICALLY </a:t>
            </a:r>
            <a:r>
              <a:rPr lang="en-US" sz="2400" dirty="0" smtClean="0"/>
              <a:t>to reach a list of differential diagnosis.</a:t>
            </a:r>
          </a:p>
          <a:p>
            <a:pPr marL="342900" indent="-342900">
              <a:buFont typeface="Arial" panose="020B0604020202020204" pitchFamily="34" charset="0"/>
              <a:buChar char="•"/>
            </a:pPr>
            <a:r>
              <a:rPr lang="en-US" sz="2400" dirty="0" smtClean="0"/>
              <a:t>Practice makes perfect, try to practice it alone, or with one friend and let her evaluate you.</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sz="2400" dirty="0" smtClean="0"/>
              <a:t>If you have spare time (e.g.: at the end of the day), try to go and take history from a random patient.</a:t>
            </a:r>
          </a:p>
          <a:p>
            <a:pPr marL="342900" indent="-342900">
              <a:buFont typeface="Arial" panose="020B0604020202020204" pitchFamily="34" charset="0"/>
              <a:buChar char="•"/>
            </a:pPr>
            <a:endParaRPr lang="en-US" sz="2000" dirty="0" smtClean="0"/>
          </a:p>
          <a:p>
            <a:pPr marL="3543300" lvl="7" indent="-342900">
              <a:buFont typeface="Arial" panose="020B0604020202020204" pitchFamily="34" charset="0"/>
              <a:buChar char="•"/>
            </a:pPr>
            <a:r>
              <a:rPr lang="en-US" sz="2400" dirty="0"/>
              <a:t>What to do after </a:t>
            </a:r>
            <a:r>
              <a:rPr lang="en-US" sz="2400" dirty="0" smtClean="0"/>
              <a:t>history taking? </a:t>
            </a:r>
          </a:p>
          <a:p>
            <a:endParaRPr lang="x-none" sz="2400" dirty="0"/>
          </a:p>
        </p:txBody>
      </p:sp>
    </p:spTree>
    <p:extLst>
      <p:ext uri="{BB962C8B-B14F-4D97-AF65-F5344CB8AC3E}">
        <p14:creationId xmlns:p14="http://schemas.microsoft.com/office/powerpoint/2010/main" val="3205409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5029" y="179755"/>
            <a:ext cx="9144000" cy="1323439"/>
          </a:xfrm>
          <a:prstGeom prst="rect">
            <a:avLst/>
          </a:prstGeom>
        </p:spPr>
        <p:txBody>
          <a:bodyPr wrap="square">
            <a:spAutoFit/>
          </a:bodyPr>
          <a:lstStyle/>
          <a:p>
            <a:pPr algn="ctr"/>
            <a:r>
              <a:rPr lang="en-US" sz="4000" b="1" dirty="0" smtClean="0">
                <a:ln w="0"/>
                <a:solidFill>
                  <a:schemeClr val="accent1"/>
                </a:solidFill>
                <a:effectLst>
                  <a:outerShdw blurRad="38100" dist="25400" dir="5400000" algn="ctr" rotWithShape="0">
                    <a:srgbClr val="6E747A">
                      <a:alpha val="43000"/>
                    </a:srgbClr>
                  </a:outerShdw>
                </a:effectLst>
              </a:rPr>
              <a:t>CBL: Case-Based Learning</a:t>
            </a:r>
            <a:br>
              <a:rPr lang="en-US" sz="4000" b="1" dirty="0" smtClean="0">
                <a:ln w="0"/>
                <a:solidFill>
                  <a:schemeClr val="accent1"/>
                </a:solidFill>
                <a:effectLst>
                  <a:outerShdw blurRad="38100" dist="25400" dir="5400000" algn="ctr" rotWithShape="0">
                    <a:srgbClr val="6E747A">
                      <a:alpha val="43000"/>
                    </a:srgbClr>
                  </a:outerShdw>
                </a:effectLst>
              </a:rPr>
            </a:br>
            <a:endParaRPr lang="ar-SA" sz="4000" b="1" dirty="0">
              <a:ln w="0"/>
              <a:solidFill>
                <a:schemeClr val="accent1"/>
              </a:solidFill>
              <a:effectLst>
                <a:outerShdw blurRad="38100" dist="25400" dir="5400000" algn="ctr" rotWithShape="0">
                  <a:srgbClr val="6E747A">
                    <a:alpha val="43000"/>
                  </a:srgbClr>
                </a:outerShdw>
              </a:effectLst>
            </a:endParaRPr>
          </a:p>
        </p:txBody>
      </p:sp>
      <p:sp>
        <p:nvSpPr>
          <p:cNvPr id="5" name="مستطيل 4"/>
          <p:cNvSpPr/>
          <p:nvPr/>
        </p:nvSpPr>
        <p:spPr>
          <a:xfrm>
            <a:off x="245819" y="719525"/>
            <a:ext cx="10267406" cy="6370975"/>
          </a:xfrm>
          <a:prstGeom prst="rect">
            <a:avLst/>
          </a:prstGeom>
        </p:spPr>
        <p:txBody>
          <a:bodyPr wrap="square">
            <a:spAutoFit/>
          </a:bodyPr>
          <a:lstStyle/>
          <a:p>
            <a:endParaRPr lang="en-US" sz="2400" b="1" dirty="0" smtClean="0"/>
          </a:p>
          <a:p>
            <a:pPr marL="800100" lvl="1" indent="-342900">
              <a:buFont typeface="Arial" panose="020B0604020202020204" pitchFamily="34" charset="0"/>
              <a:buChar char="•"/>
            </a:pPr>
            <a:r>
              <a:rPr lang="en-US" sz="2400" dirty="0" smtClean="0"/>
              <a:t>It’s only in </a:t>
            </a:r>
            <a:r>
              <a:rPr lang="en-US" sz="2400" b="1" u="sng" dirty="0" smtClean="0"/>
              <a:t>medicine</a:t>
            </a:r>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r>
              <a:rPr lang="en-US" sz="2400" dirty="0" smtClean="0"/>
              <a:t>It is a 2-3 hours session with a doctor </a:t>
            </a:r>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r>
              <a:rPr lang="en-US" sz="2400" dirty="0" smtClean="0"/>
              <a:t>The batch is divided the same as in BST (same groups)</a:t>
            </a:r>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r>
              <a:rPr lang="en-US" sz="2400" dirty="0" smtClean="0"/>
              <a:t>The department will provide you all the cases at the beginning of the semester (one case per session)</a:t>
            </a:r>
          </a:p>
          <a:p>
            <a:pPr lvl="1"/>
            <a:endParaRPr lang="en-US" sz="2400" dirty="0" smtClean="0"/>
          </a:p>
          <a:p>
            <a:pPr marL="800100" lvl="1" indent="-342900">
              <a:buFont typeface="Arial" panose="020B0604020202020204" pitchFamily="34" charset="0"/>
              <a:buChar char="•"/>
            </a:pPr>
            <a:r>
              <a:rPr lang="en-US" sz="2400" dirty="0" smtClean="0"/>
              <a:t>It’s very similar to PBL (you have a case and discuss it with the doctor), except that here you have no learning issues to give a presentation about next session + you must have previous knowledge about the topic discussed in the case.</a:t>
            </a:r>
          </a:p>
          <a:p>
            <a:pPr lvl="1"/>
            <a:endParaRPr lang="en-US" sz="2400" dirty="0" smtClean="0"/>
          </a:p>
          <a:p>
            <a:pPr lvl="1"/>
            <a:endParaRPr lang="en-US" sz="2400" dirty="0" smtClean="0"/>
          </a:p>
          <a:p>
            <a:pPr lvl="1"/>
            <a:endParaRPr lang="en-US" sz="2400" dirty="0" smtClean="0"/>
          </a:p>
        </p:txBody>
      </p:sp>
    </p:spTree>
    <p:extLst>
      <p:ext uri="{BB962C8B-B14F-4D97-AF65-F5344CB8AC3E}">
        <p14:creationId xmlns:p14="http://schemas.microsoft.com/office/powerpoint/2010/main" val="3205409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92332" y="174563"/>
            <a:ext cx="9457508" cy="646331"/>
          </a:xfrm>
          <a:prstGeom prst="rect">
            <a:avLst/>
          </a:prstGeom>
        </p:spPr>
        <p:txBody>
          <a:bodyPr wrap="square">
            <a:spAutoFit/>
          </a:bodyPr>
          <a:lstStyle/>
          <a:p>
            <a:pPr algn="ctr"/>
            <a:r>
              <a:rPr lang="en-US" sz="3600" b="1" dirty="0" smtClean="0">
                <a:ln w="0"/>
                <a:solidFill>
                  <a:schemeClr val="accent1"/>
                </a:solidFill>
                <a:effectLst>
                  <a:outerShdw blurRad="38100" dist="25400" dir="5400000" algn="ctr" rotWithShape="0">
                    <a:srgbClr val="6E747A">
                      <a:alpha val="43000"/>
                    </a:srgbClr>
                  </a:outerShdw>
                </a:effectLst>
              </a:rPr>
              <a:t>TBL: Task-Based Learning</a:t>
            </a:r>
            <a:endParaRPr lang="ar-SA" sz="3600" b="1" dirty="0">
              <a:ln w="0"/>
              <a:solidFill>
                <a:schemeClr val="accent1"/>
              </a:solidFill>
              <a:effectLst>
                <a:outerShdw blurRad="38100" dist="25400" dir="5400000" algn="ctr" rotWithShape="0">
                  <a:srgbClr val="6E747A">
                    <a:alpha val="43000"/>
                  </a:srgbClr>
                </a:outerShdw>
              </a:effectLst>
            </a:endParaRPr>
          </a:p>
        </p:txBody>
      </p:sp>
      <p:sp>
        <p:nvSpPr>
          <p:cNvPr id="5" name="مستطيل 4"/>
          <p:cNvSpPr/>
          <p:nvPr/>
        </p:nvSpPr>
        <p:spPr>
          <a:xfrm>
            <a:off x="313510" y="911152"/>
            <a:ext cx="10123714" cy="4462760"/>
          </a:xfrm>
          <a:prstGeom prst="rect">
            <a:avLst/>
          </a:prstGeom>
        </p:spPr>
        <p:txBody>
          <a:bodyPr wrap="square">
            <a:spAutoFit/>
          </a:bodyPr>
          <a:lstStyle/>
          <a:p>
            <a:endParaRPr lang="en-US" sz="2400" b="1" dirty="0" smtClean="0"/>
          </a:p>
          <a:p>
            <a:pPr marL="800100" lvl="1" indent="-342900">
              <a:buFont typeface="Arial" panose="020B0604020202020204" pitchFamily="34" charset="0"/>
              <a:buChar char="•"/>
            </a:pPr>
            <a:r>
              <a:rPr lang="en-US" sz="2400" dirty="0" smtClean="0"/>
              <a:t>It is not under any subject</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Sessions are in medical education, discussing history taking and physical examination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u="sng" dirty="0" smtClean="0"/>
              <a:t>No Marks</a:t>
            </a:r>
            <a:r>
              <a:rPr lang="en-US" sz="2400" dirty="0" smtClean="0"/>
              <a:t>, but they sign the </a:t>
            </a:r>
            <a:r>
              <a:rPr lang="en-US" sz="2400" u="sng" dirty="0" smtClean="0"/>
              <a:t>attendance</a:t>
            </a:r>
            <a:r>
              <a:rPr lang="en-US" sz="2400" dirty="0" smtClean="0"/>
              <a:t> in the logbook</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Group will be divided into 3 groups, each session a group should attend, so will end up each group has took the same thing (instructions will be given by medical education) </a:t>
            </a:r>
          </a:p>
          <a:p>
            <a:pPr lvl="1"/>
            <a:endParaRPr lang="en-US" sz="2000" dirty="0" smtClean="0"/>
          </a:p>
        </p:txBody>
      </p:sp>
    </p:spTree>
    <p:extLst>
      <p:ext uri="{BB962C8B-B14F-4D97-AF65-F5344CB8AC3E}">
        <p14:creationId xmlns:p14="http://schemas.microsoft.com/office/powerpoint/2010/main" val="3205409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24395" y="415632"/>
            <a:ext cx="9000308" cy="707886"/>
          </a:xfrm>
          <a:prstGeom prst="rect">
            <a:avLst/>
          </a:prstGeom>
        </p:spPr>
        <p:txBody>
          <a:bodyPr wrap="square">
            <a:spAutoFit/>
          </a:bodyPr>
          <a:lstStyle/>
          <a:p>
            <a:pPr algn="ctr"/>
            <a:r>
              <a:rPr lang="en-US" sz="3600" b="1" dirty="0" smtClean="0">
                <a:ln w="0"/>
                <a:solidFill>
                  <a:schemeClr val="accent1"/>
                </a:solidFill>
                <a:effectLst>
                  <a:outerShdw blurRad="38100" dist="25400" dir="5400000" algn="ctr" rotWithShape="0">
                    <a:srgbClr val="6E747A">
                      <a:alpha val="43000"/>
                    </a:srgbClr>
                  </a:outerShdw>
                </a:effectLst>
              </a:rPr>
              <a:t>Clinical</a:t>
            </a:r>
            <a:r>
              <a:rPr lang="en-US" sz="4000" b="1" dirty="0" smtClean="0">
                <a:ln w="0"/>
                <a:solidFill>
                  <a:schemeClr val="accent1"/>
                </a:solidFill>
                <a:effectLst>
                  <a:outerShdw blurRad="38100" dist="25400" dir="5400000" algn="ctr" rotWithShape="0">
                    <a:srgbClr val="6E747A">
                      <a:alpha val="43000"/>
                    </a:srgbClr>
                  </a:outerShdw>
                </a:effectLst>
              </a:rPr>
              <a:t> skills </a:t>
            </a:r>
            <a:endParaRPr lang="ar-SA" sz="4000" b="1" dirty="0">
              <a:ln w="0"/>
              <a:solidFill>
                <a:schemeClr val="accent1"/>
              </a:solidFill>
              <a:effectLst>
                <a:outerShdw blurRad="38100" dist="25400" dir="5400000" algn="ctr" rotWithShape="0">
                  <a:srgbClr val="6E747A">
                    <a:alpha val="43000"/>
                  </a:srgbClr>
                </a:outerShdw>
              </a:effectLst>
            </a:endParaRPr>
          </a:p>
        </p:txBody>
      </p:sp>
      <p:sp>
        <p:nvSpPr>
          <p:cNvPr id="5" name="مستطيل 4"/>
          <p:cNvSpPr/>
          <p:nvPr/>
        </p:nvSpPr>
        <p:spPr>
          <a:xfrm>
            <a:off x="167442" y="1355518"/>
            <a:ext cx="10515600" cy="4278094"/>
          </a:xfrm>
          <a:prstGeom prst="rect">
            <a:avLst/>
          </a:prstGeom>
        </p:spPr>
        <p:txBody>
          <a:bodyPr wrap="square">
            <a:spAutoFit/>
          </a:bodyPr>
          <a:lstStyle/>
          <a:p>
            <a:pPr marL="914400" lvl="1" indent="-457200">
              <a:buFont typeface="Arial" panose="020B0604020202020204" pitchFamily="34" charset="0"/>
              <a:buChar char="•"/>
            </a:pPr>
            <a:r>
              <a:rPr lang="en-US" sz="3200" dirty="0" smtClean="0"/>
              <a:t> </a:t>
            </a:r>
            <a:r>
              <a:rPr lang="en-US" sz="2400" dirty="0" smtClean="0"/>
              <a:t>In these sessions various procedures will be given (like Urinary catheterization, IV cannulation, Nasogastric tube insertion,,,)</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smtClean="0"/>
              <a:t>It is </a:t>
            </a:r>
            <a:r>
              <a:rPr lang="en-US" sz="2400" b="1" dirty="0" smtClean="0"/>
              <a:t>very important</a:t>
            </a:r>
            <a:r>
              <a:rPr lang="en-US" sz="2400" dirty="0" smtClean="0"/>
              <a:t> to attend these session ( Some of them come in surgery OSCE  </a:t>
            </a:r>
            <a:r>
              <a:rPr lang="en-US" sz="2400" u="sng" dirty="0" smtClean="0">
                <a:solidFill>
                  <a:srgbClr val="FF0000"/>
                </a:solidFill>
              </a:rPr>
              <a:t>For sure</a:t>
            </a:r>
            <a:r>
              <a:rPr lang="en-US" sz="2400" dirty="0" smtClean="0"/>
              <a:t>)</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smtClean="0"/>
              <a:t>Will be in </a:t>
            </a:r>
            <a:r>
              <a:rPr lang="en-US" sz="2400" dirty="0"/>
              <a:t>M</a:t>
            </a:r>
            <a:r>
              <a:rPr lang="en-US" sz="2400" dirty="0" smtClean="0"/>
              <a:t>edical education </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smtClean="0"/>
              <a:t>Group is divided into two groups (instructions will be given)</a:t>
            </a:r>
          </a:p>
          <a:p>
            <a:pPr marL="914400" lvl="1" indent="-457200">
              <a:buFont typeface="Arial" panose="020B0604020202020204" pitchFamily="34" charset="0"/>
              <a:buChar char="•"/>
            </a:pPr>
            <a:endParaRPr lang="en-US" sz="2400" dirty="0" smtClean="0"/>
          </a:p>
          <a:p>
            <a:pPr marL="914400" lvl="1" indent="-457200">
              <a:buFont typeface="Arial" panose="020B0604020202020204" pitchFamily="34" charset="0"/>
              <a:buChar char="•"/>
            </a:pPr>
            <a:r>
              <a:rPr lang="en-US" sz="2400" u="sng" dirty="0" smtClean="0"/>
              <a:t>No marks</a:t>
            </a:r>
            <a:r>
              <a:rPr lang="en-US" sz="2400" dirty="0" smtClean="0"/>
              <a:t>, but signed in logbook for </a:t>
            </a:r>
            <a:r>
              <a:rPr lang="en-US" sz="2400" u="sng" dirty="0" smtClean="0"/>
              <a:t>attendance</a:t>
            </a:r>
            <a:r>
              <a:rPr lang="en-US" sz="2400" dirty="0" smtClean="0"/>
              <a:t> )</a:t>
            </a:r>
            <a:endParaRPr lang="en-US" sz="2400" dirty="0"/>
          </a:p>
        </p:txBody>
      </p:sp>
    </p:spTree>
    <p:extLst>
      <p:ext uri="{BB962C8B-B14F-4D97-AF65-F5344CB8AC3E}">
        <p14:creationId xmlns:p14="http://schemas.microsoft.com/office/powerpoint/2010/main" val="3205409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61257" y="502070"/>
            <a:ext cx="10907486" cy="4985980"/>
          </a:xfrm>
          <a:prstGeom prst="rect">
            <a:avLst/>
          </a:prstGeom>
        </p:spPr>
        <p:txBody>
          <a:bodyPr wrap="square">
            <a:spAutoFit/>
          </a:bodyPr>
          <a:lstStyle/>
          <a:p>
            <a:pPr algn="ctr"/>
            <a:r>
              <a:rPr lang="en-US" sz="4800" b="1" dirty="0" smtClean="0">
                <a:ln w="0"/>
                <a:solidFill>
                  <a:schemeClr val="accent1"/>
                </a:solidFill>
                <a:effectLst>
                  <a:outerShdw blurRad="38100" dist="25400" dir="5400000" algn="ctr" rotWithShape="0">
                    <a:srgbClr val="6E747A">
                      <a:alpha val="43000"/>
                    </a:srgbClr>
                  </a:outerShdw>
                </a:effectLst>
              </a:rPr>
              <a:t>The Logbook?</a:t>
            </a:r>
            <a:r>
              <a:rPr lang="en-US" sz="2800" b="1" dirty="0" smtClean="0">
                <a:ln w="0"/>
                <a:solidFill>
                  <a:schemeClr val="accent1"/>
                </a:solidFill>
                <a:effectLst>
                  <a:outerShdw blurRad="38100" dist="25400" dir="5400000" algn="ctr" rotWithShape="0">
                    <a:srgbClr val="6E747A">
                      <a:alpha val="43000"/>
                    </a:srgbClr>
                  </a:outerShdw>
                </a:effectLst>
              </a:rPr>
              <a:t/>
            </a:r>
            <a:br>
              <a:rPr lang="en-US" sz="2800" b="1" dirty="0" smtClean="0">
                <a:ln w="0"/>
                <a:solidFill>
                  <a:schemeClr val="accent1"/>
                </a:solidFill>
                <a:effectLst>
                  <a:outerShdw blurRad="38100" dist="25400" dir="5400000" algn="ctr" rotWithShape="0">
                    <a:srgbClr val="6E747A">
                      <a:alpha val="43000"/>
                    </a:srgbClr>
                  </a:outerShdw>
                </a:effectLst>
              </a:rPr>
            </a:br>
            <a:r>
              <a:rPr lang="x-none" sz="2800" b="1" dirty="0" smtClean="0">
                <a:ln w="0"/>
                <a:solidFill>
                  <a:schemeClr val="accent1"/>
                </a:solidFill>
                <a:effectLst>
                  <a:outerShdw blurRad="38100" dist="25400" dir="5400000" algn="ctr" rotWithShape="0">
                    <a:srgbClr val="6E747A">
                      <a:alpha val="43000"/>
                    </a:srgbClr>
                  </a:outerShdw>
                </a:effectLst>
              </a:rPr>
              <a:t/>
            </a:r>
            <a:br>
              <a:rPr lang="x-none" sz="2800" b="1" dirty="0" smtClean="0">
                <a:ln w="0"/>
                <a:solidFill>
                  <a:schemeClr val="accent1"/>
                </a:solidFill>
                <a:effectLst>
                  <a:outerShdw blurRad="38100" dist="25400" dir="5400000" algn="ctr" rotWithShape="0">
                    <a:srgbClr val="6E747A">
                      <a:alpha val="43000"/>
                    </a:srgbClr>
                  </a:outerShdw>
                </a:effectLst>
              </a:rPr>
            </a:br>
            <a:r>
              <a:rPr lang="x-none" sz="2800" b="1" dirty="0" smtClean="0">
                <a:ln w="0"/>
                <a:solidFill>
                  <a:schemeClr val="accent1"/>
                </a:solidFill>
                <a:effectLst>
                  <a:outerShdw blurRad="38100" dist="25400" dir="5400000" algn="ctr" rotWithShape="0">
                    <a:srgbClr val="6E747A">
                      <a:alpha val="43000"/>
                    </a:srgbClr>
                  </a:outerShdw>
                </a:effectLst>
              </a:rPr>
              <a:t/>
            </a:r>
            <a:br>
              <a:rPr lang="x-none" sz="2800" b="1" dirty="0" smtClean="0">
                <a:ln w="0"/>
                <a:solidFill>
                  <a:schemeClr val="accent1"/>
                </a:solidFill>
                <a:effectLst>
                  <a:outerShdw blurRad="38100" dist="25400" dir="5400000" algn="ctr" rotWithShape="0">
                    <a:srgbClr val="6E747A">
                      <a:alpha val="43000"/>
                    </a:srgbClr>
                  </a:outerShdw>
                </a:effectLst>
              </a:rPr>
            </a:br>
            <a:r>
              <a:rPr lang="x-none" sz="2800" b="1" dirty="0" smtClean="0">
                <a:ln w="0"/>
                <a:solidFill>
                  <a:schemeClr val="accent1"/>
                </a:solidFill>
                <a:effectLst>
                  <a:outerShdw blurRad="38100" dist="25400" dir="5400000" algn="ctr" rotWithShape="0">
                    <a:srgbClr val="6E747A">
                      <a:alpha val="43000"/>
                    </a:srgbClr>
                  </a:outerShdw>
                </a:effectLst>
              </a:rPr>
              <a:t/>
            </a:r>
            <a:br>
              <a:rPr lang="x-none" sz="2800" b="1" dirty="0" smtClean="0">
                <a:ln w="0"/>
                <a:solidFill>
                  <a:schemeClr val="accent1"/>
                </a:solidFill>
                <a:effectLst>
                  <a:outerShdw blurRad="38100" dist="25400" dir="5400000" algn="ctr" rotWithShape="0">
                    <a:srgbClr val="6E747A">
                      <a:alpha val="43000"/>
                    </a:srgbClr>
                  </a:outerShdw>
                </a:effectLst>
              </a:rPr>
            </a:br>
            <a:r>
              <a:rPr lang="x-none" sz="2800" b="1" dirty="0" smtClean="0">
                <a:ln w="0"/>
                <a:solidFill>
                  <a:schemeClr val="accent1"/>
                </a:solidFill>
                <a:effectLst>
                  <a:outerShdw blurRad="38100" dist="25400" dir="5400000" algn="ctr" rotWithShape="0">
                    <a:srgbClr val="6E747A">
                      <a:alpha val="43000"/>
                    </a:srgbClr>
                  </a:outerShdw>
                </a:effectLst>
              </a:rPr>
              <a:t/>
            </a:r>
            <a:br>
              <a:rPr lang="x-none" sz="2800" b="1" dirty="0" smtClean="0">
                <a:ln w="0"/>
                <a:solidFill>
                  <a:schemeClr val="accent1"/>
                </a:solidFill>
                <a:effectLst>
                  <a:outerShdw blurRad="38100" dist="25400" dir="5400000" algn="ctr" rotWithShape="0">
                    <a:srgbClr val="6E747A">
                      <a:alpha val="43000"/>
                    </a:srgbClr>
                  </a:outerShdw>
                </a:effectLst>
              </a:rPr>
            </a:br>
            <a:r>
              <a:rPr lang="x-none" sz="2800" b="1" dirty="0" smtClean="0">
                <a:ln w="0"/>
                <a:solidFill>
                  <a:schemeClr val="accent1"/>
                </a:solidFill>
                <a:effectLst>
                  <a:outerShdw blurRad="38100" dist="25400" dir="5400000" algn="ctr" rotWithShape="0">
                    <a:srgbClr val="6E747A">
                      <a:alpha val="43000"/>
                    </a:srgbClr>
                  </a:outerShdw>
                </a:effectLst>
              </a:rPr>
              <a:t/>
            </a:r>
            <a:br>
              <a:rPr lang="x-none" sz="2800" b="1" dirty="0" smtClean="0">
                <a:ln w="0"/>
                <a:solidFill>
                  <a:schemeClr val="accent1"/>
                </a:solidFill>
                <a:effectLst>
                  <a:outerShdw blurRad="38100" dist="25400" dir="5400000" algn="ctr" rotWithShape="0">
                    <a:srgbClr val="6E747A">
                      <a:alpha val="43000"/>
                    </a:srgbClr>
                  </a:outerShdw>
                </a:effectLst>
              </a:rPr>
            </a:br>
            <a:r>
              <a:rPr lang="x-none" sz="2800" b="1" dirty="0" smtClean="0">
                <a:ln w="0"/>
                <a:solidFill>
                  <a:schemeClr val="accent1"/>
                </a:solidFill>
                <a:effectLst>
                  <a:outerShdw blurRad="38100" dist="25400" dir="5400000" algn="ctr" rotWithShape="0">
                    <a:srgbClr val="6E747A">
                      <a:alpha val="43000"/>
                    </a:srgbClr>
                  </a:outerShdw>
                </a:effectLst>
              </a:rPr>
              <a:t/>
            </a:r>
            <a:br>
              <a:rPr lang="x-none" sz="2800" b="1" dirty="0" smtClean="0">
                <a:ln w="0"/>
                <a:solidFill>
                  <a:schemeClr val="accent1"/>
                </a:solidFill>
                <a:effectLst>
                  <a:outerShdw blurRad="38100" dist="25400" dir="5400000" algn="ctr" rotWithShape="0">
                    <a:srgbClr val="6E747A">
                      <a:alpha val="43000"/>
                    </a:srgbClr>
                  </a:outerShdw>
                </a:effectLst>
              </a:rPr>
            </a:br>
            <a:r>
              <a:rPr lang="x-none" sz="2800" b="1" dirty="0" smtClean="0">
                <a:ln w="0"/>
                <a:solidFill>
                  <a:schemeClr val="accent1"/>
                </a:solidFill>
                <a:effectLst>
                  <a:outerShdw blurRad="38100" dist="25400" dir="5400000" algn="ctr" rotWithShape="0">
                    <a:srgbClr val="6E747A">
                      <a:alpha val="43000"/>
                    </a:srgbClr>
                  </a:outerShdw>
                </a:effectLst>
              </a:rPr>
              <a:t/>
            </a:r>
            <a:br>
              <a:rPr lang="x-none" sz="2800" b="1" dirty="0" smtClean="0">
                <a:ln w="0"/>
                <a:solidFill>
                  <a:schemeClr val="accent1"/>
                </a:solidFill>
                <a:effectLst>
                  <a:outerShdw blurRad="38100" dist="25400" dir="5400000" algn="ctr" rotWithShape="0">
                    <a:srgbClr val="6E747A">
                      <a:alpha val="43000"/>
                    </a:srgbClr>
                  </a:outerShdw>
                </a:effectLst>
              </a:rPr>
            </a:br>
            <a:r>
              <a:rPr lang="x-none" sz="2800" b="1" dirty="0" smtClean="0">
                <a:ln w="0"/>
                <a:solidFill>
                  <a:schemeClr val="accent1"/>
                </a:solidFill>
                <a:effectLst>
                  <a:outerShdw blurRad="38100" dist="25400" dir="5400000" algn="ctr" rotWithShape="0">
                    <a:srgbClr val="6E747A">
                      <a:alpha val="43000"/>
                    </a:srgbClr>
                  </a:outerShdw>
                </a:effectLst>
              </a:rPr>
              <a:t/>
            </a:r>
            <a:br>
              <a:rPr lang="x-none" sz="2800" b="1" dirty="0" smtClean="0">
                <a:ln w="0"/>
                <a:solidFill>
                  <a:schemeClr val="accent1"/>
                </a:solidFill>
                <a:effectLst>
                  <a:outerShdw blurRad="38100" dist="25400" dir="5400000" algn="ctr" rotWithShape="0">
                    <a:srgbClr val="6E747A">
                      <a:alpha val="43000"/>
                    </a:srgbClr>
                  </a:outerShdw>
                </a:effectLst>
              </a:rPr>
            </a:br>
            <a:r>
              <a:rPr lang="x-none" sz="2800" b="1" dirty="0" smtClean="0">
                <a:ln w="0"/>
                <a:solidFill>
                  <a:schemeClr val="accent1"/>
                </a:solidFill>
                <a:effectLst>
                  <a:outerShdw blurRad="38100" dist="25400" dir="5400000" algn="ctr" rotWithShape="0">
                    <a:srgbClr val="6E747A">
                      <a:alpha val="43000"/>
                    </a:srgbClr>
                  </a:outerShdw>
                </a:effectLst>
              </a:rPr>
              <a:t/>
            </a:r>
            <a:br>
              <a:rPr lang="x-none" sz="2800" b="1" dirty="0" smtClean="0">
                <a:ln w="0"/>
                <a:solidFill>
                  <a:schemeClr val="accent1"/>
                </a:solidFill>
                <a:effectLst>
                  <a:outerShdw blurRad="38100" dist="25400" dir="5400000" algn="ctr" rotWithShape="0">
                    <a:srgbClr val="6E747A">
                      <a:alpha val="43000"/>
                    </a:srgbClr>
                  </a:outerShdw>
                </a:effectLst>
              </a:rPr>
            </a:br>
            <a:endParaRPr lang="ar-SA" b="1" dirty="0">
              <a:ln w="0"/>
              <a:solidFill>
                <a:schemeClr val="accent1"/>
              </a:solidFill>
              <a:effectLst>
                <a:outerShdw blurRad="38100" dist="25400" dir="5400000" algn="ctr" rotWithShape="0">
                  <a:srgbClr val="6E747A">
                    <a:alpha val="43000"/>
                  </a:srgbClr>
                </a:outerShdw>
              </a:effectLst>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3827"/>
          <a:stretch/>
        </p:blipFill>
        <p:spPr>
          <a:xfrm>
            <a:off x="3725333" y="1655847"/>
            <a:ext cx="3979333" cy="4572139"/>
          </a:xfrm>
          <a:prstGeom prst="rect">
            <a:avLst/>
          </a:prstGeom>
        </p:spPr>
      </p:pic>
    </p:spTree>
    <p:extLst>
      <p:ext uri="{BB962C8B-B14F-4D97-AF65-F5344CB8AC3E}">
        <p14:creationId xmlns:p14="http://schemas.microsoft.com/office/powerpoint/2010/main" val="3205409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68087" y="439387"/>
            <a:ext cx="8739051" cy="769441"/>
          </a:xfrm>
          <a:prstGeom prst="rect">
            <a:avLst/>
          </a:prstGeom>
        </p:spPr>
        <p:txBody>
          <a:bodyPr wrap="square">
            <a:spAutoFit/>
          </a:bodyPr>
          <a:lstStyle/>
          <a:p>
            <a:pPr algn="ctr"/>
            <a:r>
              <a:rPr lang="en-US" sz="4400" b="1" dirty="0" smtClean="0">
                <a:ln w="0"/>
                <a:solidFill>
                  <a:schemeClr val="accent1"/>
                </a:solidFill>
                <a:effectLst>
                  <a:outerShdw blurRad="38100" dist="25400" dir="5400000" algn="ctr" rotWithShape="0">
                    <a:srgbClr val="6E747A">
                      <a:alpha val="43000"/>
                    </a:srgbClr>
                  </a:outerShdw>
                </a:effectLst>
              </a:rPr>
              <a:t>The logbook</a:t>
            </a:r>
            <a:endParaRPr lang="ar-SA" sz="4400" b="1" dirty="0">
              <a:ln w="0"/>
              <a:solidFill>
                <a:schemeClr val="accent1"/>
              </a:solidFill>
              <a:effectLst>
                <a:outerShdw blurRad="38100" dist="25400" dir="5400000" algn="ctr" rotWithShape="0">
                  <a:srgbClr val="6E747A">
                    <a:alpha val="43000"/>
                  </a:srgbClr>
                </a:outerShdw>
              </a:effectLst>
            </a:endParaRPr>
          </a:p>
        </p:txBody>
      </p:sp>
      <p:sp>
        <p:nvSpPr>
          <p:cNvPr id="5" name="مستطيل 4"/>
          <p:cNvSpPr/>
          <p:nvPr/>
        </p:nvSpPr>
        <p:spPr>
          <a:xfrm>
            <a:off x="692331" y="1208828"/>
            <a:ext cx="9090562" cy="5632311"/>
          </a:xfrm>
          <a:prstGeom prst="rect">
            <a:avLst/>
          </a:prstGeom>
        </p:spPr>
        <p:txBody>
          <a:bodyPr wrap="square">
            <a:spAutoFit/>
          </a:bodyPr>
          <a:lstStyle/>
          <a:p>
            <a:pPr algn="ctr"/>
            <a:r>
              <a:rPr lang="en-US" sz="2400" dirty="0" smtClean="0"/>
              <a:t>BST (Medicine &amp; Surgery) + TBL + Clinical Skills</a:t>
            </a:r>
          </a:p>
          <a:p>
            <a:endParaRPr lang="en-US" sz="2400" dirty="0" smtClean="0"/>
          </a:p>
          <a:p>
            <a:endParaRPr lang="en-US" sz="2400" dirty="0" smtClean="0"/>
          </a:p>
          <a:p>
            <a:pPr marL="342900" indent="-342900">
              <a:buFont typeface="Arial" panose="020B0604020202020204" pitchFamily="34" charset="0"/>
              <a:buChar char="•"/>
            </a:pPr>
            <a:r>
              <a:rPr lang="en-US" sz="2400" dirty="0" smtClean="0"/>
              <a:t>It’s a small notebook</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You keep it with you so the doctor signs it at the end of a session (it is proof of attendance)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Make sure the </a:t>
            </a:r>
            <a:r>
              <a:rPr lang="en-US" sz="2400" b="1" u="sng" dirty="0" smtClean="0"/>
              <a:t>doctor signs it</a:t>
            </a:r>
            <a:r>
              <a:rPr lang="en-US" sz="2400" dirty="0" smtClean="0"/>
              <a:t>, remind him/her at the </a:t>
            </a:r>
            <a:r>
              <a:rPr lang="en-US" sz="2400" b="1" dirty="0" smtClean="0"/>
              <a:t>end of the session </a:t>
            </a:r>
            <a:r>
              <a:rPr lang="en-US" sz="2400" dirty="0" smtClean="0"/>
              <a:t>before you leave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evaluation box is not important as long as you got your </a:t>
            </a:r>
            <a:r>
              <a:rPr lang="en-US" sz="2400" b="1" dirty="0" smtClean="0"/>
              <a:t>attendance</a:t>
            </a:r>
            <a:r>
              <a:rPr lang="en-US" sz="2400" dirty="0" smtClean="0"/>
              <a:t> box signed.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u="sng" dirty="0" smtClean="0">
                <a:solidFill>
                  <a:srgbClr val="FF0000"/>
                </a:solidFill>
              </a:rPr>
              <a:t>5 Marks in surgery is for logbook, please be careful</a:t>
            </a:r>
            <a:endParaRPr lang="x-none" sz="2400" b="1" u="sng" dirty="0">
              <a:solidFill>
                <a:srgbClr val="FF0000"/>
              </a:solidFill>
            </a:endParaRPr>
          </a:p>
        </p:txBody>
      </p:sp>
    </p:spTree>
    <p:extLst>
      <p:ext uri="{BB962C8B-B14F-4D97-AF65-F5344CB8AC3E}">
        <p14:creationId xmlns:p14="http://schemas.microsoft.com/office/powerpoint/2010/main" val="320540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364377" y="2017153"/>
            <a:ext cx="6840000" cy="2646878"/>
          </a:xfrm>
          <a:prstGeom prst="rect">
            <a:avLst/>
          </a:prstGeom>
        </p:spPr>
        <p:txBody>
          <a:bodyPr wrap="square">
            <a:spAutoFit/>
          </a:bodyPr>
          <a:lstStyle/>
          <a:p>
            <a:pPr algn="ctr"/>
            <a:r>
              <a:rPr lang="en-US" sz="16600" b="1" dirty="0" smtClean="0">
                <a:ln w="0"/>
                <a:solidFill>
                  <a:schemeClr val="accent1"/>
                </a:solidFill>
                <a:effectLst>
                  <a:outerShdw blurRad="38100" dist="25400" dir="5400000" algn="ctr" rotWithShape="0">
                    <a:srgbClr val="6E747A">
                      <a:alpha val="43000"/>
                    </a:srgbClr>
                  </a:outerShdw>
                </a:effectLst>
              </a:rPr>
              <a:t>DXR</a:t>
            </a:r>
            <a:endParaRPr lang="ar-SA" sz="166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05409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952205" y="0"/>
            <a:ext cx="5590903" cy="1015663"/>
          </a:xfrm>
          <a:prstGeom prst="rect">
            <a:avLst/>
          </a:prstGeom>
        </p:spPr>
        <p:txBody>
          <a:bodyPr wrap="square">
            <a:spAutoFit/>
          </a:bodyPr>
          <a:lstStyle/>
          <a:p>
            <a:pPr algn="ctr"/>
            <a:r>
              <a:rPr lang="en-US" sz="6000" b="1" dirty="0" smtClean="0">
                <a:ln w="0"/>
                <a:solidFill>
                  <a:schemeClr val="accent1"/>
                </a:solidFill>
                <a:effectLst>
                  <a:outerShdw blurRad="38100" dist="25400" dir="5400000" algn="ctr" rotWithShape="0">
                    <a:srgbClr val="6E747A">
                      <a:alpha val="43000"/>
                    </a:srgbClr>
                  </a:outerShdw>
                </a:effectLst>
              </a:rPr>
              <a:t>DXR</a:t>
            </a:r>
            <a:endParaRPr lang="ar-SA" sz="6000" b="1" dirty="0"/>
          </a:p>
        </p:txBody>
      </p:sp>
      <p:sp>
        <p:nvSpPr>
          <p:cNvPr id="5" name="مستطيل 4"/>
          <p:cNvSpPr/>
          <p:nvPr/>
        </p:nvSpPr>
        <p:spPr>
          <a:xfrm>
            <a:off x="650769" y="1348800"/>
            <a:ext cx="9823268" cy="5509200"/>
          </a:xfrm>
          <a:prstGeom prst="rect">
            <a:avLst/>
          </a:prstGeom>
        </p:spPr>
        <p:txBody>
          <a:bodyPr wrap="square">
            <a:spAutoFit/>
          </a:bodyPr>
          <a:lstStyle/>
          <a:p>
            <a:pPr marL="457200" indent="-457200">
              <a:buFont typeface="Arial" panose="020B0604020202020204" pitchFamily="34" charset="0"/>
              <a:buChar char="•"/>
            </a:pPr>
            <a:r>
              <a:rPr lang="en-US" sz="3200" dirty="0" smtClean="0"/>
              <a:t>It is a website that requires you to log in</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In every theme in medicine, there are cases</a:t>
            </a: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a:t>A schedule was sent by the medical </a:t>
            </a:r>
            <a:r>
              <a:rPr lang="en-US" sz="3200" dirty="0" smtClean="0"/>
              <a:t>education </a:t>
            </a:r>
            <a:r>
              <a:rPr lang="en-US" sz="3200" dirty="0"/>
              <a:t>department which contained how many cases we have to solve for every theme </a:t>
            </a: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dirty="0">
                <a:solidFill>
                  <a:srgbClr val="FF0000"/>
                </a:solidFill>
              </a:rPr>
              <a:t>DXR : 5 marks in </a:t>
            </a:r>
            <a:r>
              <a:rPr lang="en-US" sz="3200" b="1" dirty="0" smtClean="0">
                <a:solidFill>
                  <a:srgbClr val="FF0000"/>
                </a:solidFill>
              </a:rPr>
              <a:t>Medicine </a:t>
            </a:r>
            <a:r>
              <a:rPr lang="en-US" sz="3200" b="1" dirty="0">
                <a:solidFill>
                  <a:srgbClr val="FF0000"/>
                </a:solidFill>
              </a:rPr>
              <a:t>only</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p:txBody>
      </p:sp>
    </p:spTree>
    <p:extLst>
      <p:ext uri="{BB962C8B-B14F-4D97-AF65-F5344CB8AC3E}">
        <p14:creationId xmlns:p14="http://schemas.microsoft.com/office/powerpoint/2010/main" val="3205409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25.png"/>
          <p:cNvPicPr/>
          <p:nvPr/>
        </p:nvPicPr>
        <p:blipFill>
          <a:blip r:embed="rId2">
            <a:extLst/>
          </a:blip>
          <a:srcRect l="16876" r="13945"/>
          <a:stretch>
            <a:fillRect/>
          </a:stretch>
        </p:blipFill>
        <p:spPr>
          <a:xfrm>
            <a:off x="1092531" y="475013"/>
            <a:ext cx="8939006" cy="5909613"/>
          </a:xfrm>
          <a:prstGeom prst="rect">
            <a:avLst/>
          </a:prstGeom>
          <a:ln w="12700">
            <a:miter lim="400000"/>
          </a:ln>
        </p:spPr>
      </p:pic>
    </p:spTree>
    <p:extLst>
      <p:ext uri="{BB962C8B-B14F-4D97-AF65-F5344CB8AC3E}">
        <p14:creationId xmlns:p14="http://schemas.microsoft.com/office/powerpoint/2010/main" val="320540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0150" y="182583"/>
            <a:ext cx="8467107" cy="1508105"/>
          </a:xfrm>
          <a:prstGeom prst="rect">
            <a:avLst/>
          </a:prstGeom>
        </p:spPr>
        <p:txBody>
          <a:bodyPr wrap="square">
            <a:spAutoFit/>
          </a:bodyPr>
          <a:lstStyle/>
          <a:p>
            <a:pPr algn="ctr">
              <a:lnSpc>
                <a:spcPct val="115000"/>
              </a:lnSpc>
            </a:pPr>
            <a:r>
              <a:rPr lang="en-US" sz="4000" b="1" dirty="0">
                <a:solidFill>
                  <a:schemeClr val="accent1">
                    <a:lumMod val="50000"/>
                  </a:schemeClr>
                </a:solidFill>
                <a:ea typeface="Calibri"/>
                <a:cs typeface="Arial"/>
              </a:rPr>
              <a:t>Internal Medicine</a:t>
            </a:r>
            <a:endParaRPr lang="en-US" sz="2800" dirty="0">
              <a:solidFill>
                <a:schemeClr val="accent1">
                  <a:lumMod val="50000"/>
                </a:schemeClr>
              </a:solidFill>
              <a:ea typeface="Calibri"/>
              <a:cs typeface="Arial"/>
            </a:endParaRPr>
          </a:p>
          <a:p>
            <a:pPr algn="ctr">
              <a:lnSpc>
                <a:spcPct val="115000"/>
              </a:lnSpc>
            </a:pPr>
            <a:r>
              <a:rPr lang="en-US" sz="4000" b="1" dirty="0">
                <a:solidFill>
                  <a:schemeClr val="accent1">
                    <a:lumMod val="50000"/>
                  </a:schemeClr>
                </a:solidFill>
                <a:ea typeface="Calibri"/>
                <a:cs typeface="Arial"/>
              </a:rPr>
              <a:t>(MED 341)</a:t>
            </a:r>
            <a:endParaRPr lang="en-US" sz="2800" dirty="0">
              <a:solidFill>
                <a:schemeClr val="accent1">
                  <a:lumMod val="50000"/>
                </a:schemeClr>
              </a:solidFill>
              <a:ea typeface="Calibri"/>
              <a:cs typeface="Arial"/>
            </a:endParaRPr>
          </a:p>
        </p:txBody>
      </p:sp>
      <p:sp>
        <p:nvSpPr>
          <p:cNvPr id="6" name="TextBox 5"/>
          <p:cNvSpPr txBox="1"/>
          <p:nvPr/>
        </p:nvSpPr>
        <p:spPr>
          <a:xfrm>
            <a:off x="896092" y="1843595"/>
            <a:ext cx="8811491" cy="4462760"/>
          </a:xfrm>
          <a:prstGeom prst="rect">
            <a:avLst/>
          </a:prstGeom>
          <a:noFill/>
        </p:spPr>
        <p:txBody>
          <a:bodyPr wrap="square" rtlCol="1">
            <a:spAutoFit/>
          </a:bodyPr>
          <a:lstStyle/>
          <a:p>
            <a:r>
              <a:rPr lang="en-US" sz="3600" b="1" dirty="0" smtClean="0">
                <a:solidFill>
                  <a:schemeClr val="accent1">
                    <a:lumMod val="50000"/>
                  </a:schemeClr>
                </a:solidFill>
              </a:rPr>
              <a:t>1-Credit : </a:t>
            </a:r>
            <a:r>
              <a:rPr lang="en-US" sz="3600" b="1" u="sng" dirty="0" smtClean="0">
                <a:solidFill>
                  <a:schemeClr val="accent1">
                    <a:lumMod val="50000"/>
                  </a:schemeClr>
                </a:solidFill>
              </a:rPr>
              <a:t>10 Hours</a:t>
            </a:r>
          </a:p>
          <a:p>
            <a:endParaRPr lang="en-US" sz="2400" dirty="0">
              <a:solidFill>
                <a:schemeClr val="accent1">
                  <a:lumMod val="50000"/>
                </a:schemeClr>
              </a:solidFill>
            </a:endParaRPr>
          </a:p>
          <a:p>
            <a:r>
              <a:rPr lang="en-US" sz="3200" b="1" dirty="0" smtClean="0">
                <a:solidFill>
                  <a:schemeClr val="accent1">
                    <a:lumMod val="50000"/>
                  </a:schemeClr>
                </a:solidFill>
              </a:rPr>
              <a:t>2-Marks distribution:</a:t>
            </a:r>
          </a:p>
          <a:p>
            <a:r>
              <a:rPr lang="en-US" sz="3200" dirty="0" smtClean="0">
                <a:solidFill>
                  <a:schemeClr val="accent1">
                    <a:lumMod val="50000"/>
                  </a:schemeClr>
                </a:solidFill>
                <a:effectLst>
                  <a:outerShdw blurRad="38100" dist="38100" dir="2700000" algn="tl">
                    <a:srgbClr val="000000">
                      <a:alpha val="43137"/>
                    </a:srgbClr>
                  </a:outerShdw>
                </a:effectLst>
              </a:rPr>
              <a:t>a-MCQs:	Mid-term: 20		Final: 30</a:t>
            </a:r>
            <a:endParaRPr lang="en-US" sz="3200" spc="-150" dirty="0">
              <a:solidFill>
                <a:schemeClr val="accent1">
                  <a:lumMod val="50000"/>
                </a:schemeClr>
              </a:solidFill>
              <a:effectLst>
                <a:outerShdw blurRad="38100" dist="38100" dir="2700000" algn="tl">
                  <a:srgbClr val="000000">
                    <a:alpha val="43137"/>
                  </a:srgbClr>
                </a:outerShdw>
              </a:effectLst>
            </a:endParaRPr>
          </a:p>
          <a:p>
            <a:r>
              <a:rPr lang="en-US" sz="3200" dirty="0" smtClean="0">
                <a:solidFill>
                  <a:schemeClr val="accent1">
                    <a:lumMod val="50000"/>
                  </a:schemeClr>
                </a:solidFill>
                <a:effectLst>
                  <a:outerShdw blurRad="38100" dist="38100" dir="2700000" algn="tl">
                    <a:srgbClr val="000000">
                      <a:alpha val="43137"/>
                    </a:srgbClr>
                  </a:outerShdw>
                </a:effectLst>
              </a:rPr>
              <a:t>b-OSCE: Final 30</a:t>
            </a:r>
            <a:endParaRPr lang="en-US" sz="3200" dirty="0">
              <a:solidFill>
                <a:schemeClr val="accent1">
                  <a:lumMod val="50000"/>
                </a:schemeClr>
              </a:solidFill>
              <a:effectLst>
                <a:outerShdw blurRad="38100" dist="38100" dir="2700000" algn="tl">
                  <a:srgbClr val="000000">
                    <a:alpha val="43137"/>
                  </a:srgbClr>
                </a:outerShdw>
              </a:effectLst>
            </a:endParaRPr>
          </a:p>
          <a:p>
            <a:r>
              <a:rPr lang="en-US" sz="3200" dirty="0" smtClean="0">
                <a:solidFill>
                  <a:schemeClr val="accent1">
                    <a:lumMod val="50000"/>
                  </a:schemeClr>
                </a:solidFill>
                <a:effectLst>
                  <a:outerShdw blurRad="38100" dist="38100" dir="2700000" algn="tl">
                    <a:srgbClr val="000000">
                      <a:alpha val="43137"/>
                    </a:srgbClr>
                  </a:outerShdw>
                </a:effectLst>
              </a:rPr>
              <a:t>c-Longcase: 15</a:t>
            </a:r>
            <a:endParaRPr lang="en-US" sz="3200" dirty="0">
              <a:solidFill>
                <a:schemeClr val="accent1">
                  <a:lumMod val="50000"/>
                </a:schemeClr>
              </a:solidFill>
              <a:effectLst>
                <a:outerShdw blurRad="38100" dist="38100" dir="2700000" algn="tl">
                  <a:srgbClr val="000000">
                    <a:alpha val="43137"/>
                  </a:srgbClr>
                </a:outerShdw>
              </a:effectLst>
            </a:endParaRPr>
          </a:p>
          <a:p>
            <a:r>
              <a:rPr lang="en-US" sz="3200" dirty="0" smtClean="0">
                <a:solidFill>
                  <a:schemeClr val="accent1">
                    <a:lumMod val="50000"/>
                  </a:schemeClr>
                </a:solidFill>
                <a:effectLst>
                  <a:outerShdw blurRad="38100" dist="38100" dir="2700000" algn="tl">
                    <a:srgbClr val="000000">
                      <a:alpha val="43137"/>
                    </a:srgbClr>
                  </a:outerShdw>
                </a:effectLst>
              </a:rPr>
              <a:t>d-DXR: 5</a:t>
            </a:r>
          </a:p>
          <a:p>
            <a:endParaRPr lang="en-US" sz="3200" b="1" dirty="0">
              <a:solidFill>
                <a:schemeClr val="accent1">
                  <a:lumMod val="50000"/>
                </a:schemeClr>
              </a:solidFill>
            </a:endParaRPr>
          </a:p>
          <a:p>
            <a:r>
              <a:rPr lang="en-US" sz="3200" b="1" dirty="0" smtClean="0">
                <a:solidFill>
                  <a:schemeClr val="accent1">
                    <a:lumMod val="50000"/>
                  </a:schemeClr>
                </a:solidFill>
              </a:rPr>
              <a:t>Total= 100</a:t>
            </a:r>
          </a:p>
        </p:txBody>
      </p:sp>
      <p:pic>
        <p:nvPicPr>
          <p:cNvPr id="8" name="Content Placeholder 4" descr="4545459_orig.gif"/>
          <p:cNvPicPr>
            <a:picLocks noChangeAspect="1"/>
          </p:cNvPicPr>
          <p:nvPr/>
        </p:nvPicPr>
        <p:blipFill>
          <a:blip r:embed="rId2" cstate="print">
            <a:extLst>
              <a:ext uri="{28A0092B-C50C-407E-A947-70E740481C1C}">
                <a14:useLocalDpi xmlns:a14="http://schemas.microsoft.com/office/drawing/2010/main" val="0"/>
              </a:ext>
            </a:extLst>
          </a:blip>
          <a:srcRect l="-70832" r="-70832"/>
          <a:stretch>
            <a:fillRect/>
          </a:stretch>
        </p:blipFill>
        <p:spPr>
          <a:xfrm>
            <a:off x="6464812" y="233067"/>
            <a:ext cx="3242771" cy="1381168"/>
          </a:xfrm>
          <a:prstGeom prst="rect">
            <a:avLst/>
          </a:prstGeom>
        </p:spPr>
      </p:pic>
      <p:sp>
        <p:nvSpPr>
          <p:cNvPr id="9" name="TextBox 8"/>
          <p:cNvSpPr txBox="1"/>
          <p:nvPr/>
        </p:nvSpPr>
        <p:spPr>
          <a:xfrm>
            <a:off x="7896597" y="1690688"/>
            <a:ext cx="2731324" cy="923330"/>
          </a:xfrm>
          <a:prstGeom prst="rect">
            <a:avLst/>
          </a:prstGeom>
          <a:noFill/>
        </p:spPr>
        <p:txBody>
          <a:bodyPr wrap="square" rtlCol="1">
            <a:spAutoFit/>
          </a:bodyPr>
          <a:lstStyle/>
          <a:p>
            <a:r>
              <a:rPr lang="en-US" i="1" u="sng" dirty="0" smtClean="0"/>
              <a:t>Students should check every course organizer for main references</a:t>
            </a:r>
            <a:endParaRPr lang="ar-SA" i="1" u="sng" dirty="0"/>
          </a:p>
        </p:txBody>
      </p:sp>
    </p:spTree>
    <p:extLst>
      <p:ext uri="{BB962C8B-B14F-4D97-AF65-F5344CB8AC3E}">
        <p14:creationId xmlns:p14="http://schemas.microsoft.com/office/powerpoint/2010/main" val="4045352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21411" y="2179845"/>
            <a:ext cx="4791696" cy="2400657"/>
          </a:xfrm>
          <a:prstGeom prst="rect">
            <a:avLst/>
          </a:prstGeom>
        </p:spPr>
        <p:txBody>
          <a:bodyPr wrap="none">
            <a:spAutoFit/>
          </a:bodyPr>
          <a:lstStyle/>
          <a:p>
            <a:r>
              <a:rPr lang="en-US" sz="15000" b="1" dirty="0" smtClean="0">
                <a:ln w="0"/>
                <a:solidFill>
                  <a:schemeClr val="accent1"/>
                </a:solidFill>
                <a:effectLst>
                  <a:outerShdw blurRad="38100" dist="25400" dir="5400000" algn="ctr" rotWithShape="0">
                    <a:srgbClr val="6E747A">
                      <a:alpha val="43000"/>
                    </a:srgbClr>
                  </a:outerShdw>
                </a:effectLst>
              </a:rPr>
              <a:t>OSCE</a:t>
            </a:r>
            <a:endParaRPr lang="ar-SA" sz="150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05409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98021" y="11875"/>
            <a:ext cx="9405257" cy="1015663"/>
          </a:xfrm>
          <a:prstGeom prst="rect">
            <a:avLst/>
          </a:prstGeom>
        </p:spPr>
        <p:txBody>
          <a:bodyPr wrap="square">
            <a:spAutoFit/>
          </a:bodyPr>
          <a:lstStyle/>
          <a:p>
            <a:pPr algn="ctr"/>
            <a:r>
              <a:rPr lang="en-US" sz="6000" b="1" dirty="0" smtClean="0">
                <a:ln w="0"/>
                <a:solidFill>
                  <a:schemeClr val="accent1"/>
                </a:solidFill>
                <a:effectLst>
                  <a:outerShdw blurRad="38100" dist="25400" dir="5400000" algn="ctr" rotWithShape="0">
                    <a:srgbClr val="6E747A">
                      <a:alpha val="43000"/>
                    </a:srgbClr>
                  </a:outerShdw>
                </a:effectLst>
              </a:rPr>
              <a:t>OSCE</a:t>
            </a:r>
            <a:endParaRPr lang="ar-SA" sz="6000" b="1" dirty="0"/>
          </a:p>
        </p:txBody>
      </p:sp>
      <p:sp>
        <p:nvSpPr>
          <p:cNvPr id="5" name="مستطيل 4"/>
          <p:cNvSpPr/>
          <p:nvPr/>
        </p:nvSpPr>
        <p:spPr>
          <a:xfrm>
            <a:off x="395447" y="1164134"/>
            <a:ext cx="10489475" cy="5693866"/>
          </a:xfrm>
          <a:prstGeom prst="rect">
            <a:avLst/>
          </a:prstGeom>
        </p:spPr>
        <p:txBody>
          <a:bodyPr wrap="square">
            <a:spAutoFit/>
          </a:bodyPr>
          <a:lstStyle/>
          <a:p>
            <a:pPr marL="457200" indent="-457200">
              <a:buFont typeface="Arial" panose="020B0604020202020204" pitchFamily="34" charset="0"/>
              <a:buChar char="•"/>
            </a:pPr>
            <a:r>
              <a:rPr lang="en-US" sz="2800" dirty="0" smtClean="0"/>
              <a:t>OSCE = Objective Structured Clinical Examination</a:t>
            </a:r>
          </a:p>
          <a:p>
            <a:endParaRPr lang="en-US" sz="2800" dirty="0" smtClean="0"/>
          </a:p>
          <a:p>
            <a:pPr marL="457200" indent="-457200">
              <a:buFont typeface="Arial" panose="020B0604020202020204" pitchFamily="34" charset="0"/>
              <a:buChar char="•"/>
            </a:pPr>
            <a:r>
              <a:rPr lang="en-US" sz="2800" dirty="0" smtClean="0"/>
              <a:t>Multiple stations (rooms)</a:t>
            </a:r>
          </a:p>
          <a:p>
            <a:endParaRPr lang="en-US" sz="2800" dirty="0" smtClean="0"/>
          </a:p>
          <a:p>
            <a:r>
              <a:rPr lang="en-US" sz="2800" dirty="0" smtClean="0"/>
              <a:t>In every station, there is a doctor who evaluates you</a:t>
            </a:r>
          </a:p>
          <a:p>
            <a:endParaRPr lang="en-US" sz="2800" dirty="0" smtClean="0"/>
          </a:p>
          <a:p>
            <a:pPr marL="457200" indent="-457200">
              <a:buFont typeface="Arial" panose="020B0604020202020204" pitchFamily="34" charset="0"/>
              <a:buChar char="•"/>
            </a:pPr>
            <a:r>
              <a:rPr lang="en-US" sz="2800" dirty="0" smtClean="0"/>
              <a:t>You are required to do a task, and sometimes answer some questions, tasks could be:</a:t>
            </a:r>
          </a:p>
          <a:p>
            <a:pPr lvl="1"/>
            <a:r>
              <a:rPr lang="en-US" sz="2800" dirty="0" smtClean="0"/>
              <a:t>- Take history from a patient complaining of </a:t>
            </a:r>
            <a:r>
              <a:rPr lang="en-US" sz="2800" dirty="0" err="1" smtClean="0"/>
              <a:t>bla</a:t>
            </a:r>
            <a:r>
              <a:rPr lang="en-US" sz="2800" dirty="0" smtClean="0"/>
              <a:t> </a:t>
            </a:r>
            <a:r>
              <a:rPr lang="en-US" sz="2800" dirty="0" err="1" smtClean="0"/>
              <a:t>bla</a:t>
            </a:r>
            <a:endParaRPr lang="en-US" sz="2800" dirty="0" smtClean="0"/>
          </a:p>
          <a:p>
            <a:pPr lvl="1"/>
            <a:r>
              <a:rPr lang="en-US" sz="2800" dirty="0" smtClean="0"/>
              <a:t>- Perform a physical examination on a patient (simulated patient)</a:t>
            </a:r>
          </a:p>
          <a:p>
            <a:pPr lvl="1"/>
            <a:r>
              <a:rPr lang="en-US" sz="2800" dirty="0" smtClean="0"/>
              <a:t>- Perform a clinical skill (</a:t>
            </a:r>
            <a:r>
              <a:rPr lang="en-US" sz="2800" dirty="0" err="1" smtClean="0"/>
              <a:t>eg</a:t>
            </a:r>
            <a:r>
              <a:rPr lang="en-US" sz="2800" dirty="0" smtClean="0"/>
              <a:t>: insert IV cannula, insert catheter... Etc)</a:t>
            </a:r>
          </a:p>
        </p:txBody>
      </p:sp>
    </p:spTree>
    <p:extLst>
      <p:ext uri="{BB962C8B-B14F-4D97-AF65-F5344CB8AC3E}">
        <p14:creationId xmlns:p14="http://schemas.microsoft.com/office/powerpoint/2010/main" val="3205409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76549" y="1426163"/>
            <a:ext cx="8507288" cy="452596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sz="1600"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R="0" lvl="1" algn="l" defTabSz="914400" rtl="0" eaLnBrk="1" fontAlgn="auto" latinLnBrk="0" hangingPunct="1">
              <a:lnSpc>
                <a:spcPct val="90000"/>
              </a:lnSpc>
              <a:spcBef>
                <a:spcPts val="500"/>
              </a:spcBef>
              <a:spcAft>
                <a:spcPts val="0"/>
              </a:spcAft>
              <a:buClrTx/>
              <a:buSzTx/>
              <a:tabLst/>
              <a:defRPr/>
            </a:pPr>
            <a:endParaRPr lang="en-US" sz="1600" dirty="0"/>
          </a:p>
        </p:txBody>
      </p:sp>
      <p:pic>
        <p:nvPicPr>
          <p:cNvPr id="5" name="Picture 2" descr="http://www.oscehome.com/images/sp-pt-doc.jpg"/>
          <p:cNvPicPr>
            <a:picLocks noChangeAspect="1" noChangeArrowheads="1"/>
          </p:cNvPicPr>
          <p:nvPr/>
        </p:nvPicPr>
        <p:blipFill>
          <a:blip r:embed="rId2" cstate="print"/>
          <a:srcRect/>
          <a:stretch>
            <a:fillRect/>
          </a:stretch>
        </p:blipFill>
        <p:spPr bwMode="auto">
          <a:xfrm>
            <a:off x="3267872" y="1498171"/>
            <a:ext cx="4814907" cy="3629701"/>
          </a:xfrm>
          <a:prstGeom prst="rect">
            <a:avLst/>
          </a:prstGeom>
          <a:noFill/>
        </p:spPr>
      </p:pic>
      <p:sp>
        <p:nvSpPr>
          <p:cNvPr id="6" name="TextBox 4"/>
          <p:cNvSpPr txBox="1"/>
          <p:nvPr/>
        </p:nvSpPr>
        <p:spPr>
          <a:xfrm>
            <a:off x="1093067" y="1897503"/>
            <a:ext cx="2016224" cy="923330"/>
          </a:xfrm>
          <a:prstGeom prst="rect">
            <a:avLst/>
          </a:prstGeom>
          <a:noFill/>
        </p:spPr>
        <p:txBody>
          <a:bodyPr wrap="square" rtlCol="1">
            <a:spAutoFit/>
          </a:bodyPr>
          <a:lstStyle/>
          <a:p>
            <a:pPr algn="ctr"/>
            <a:r>
              <a:rPr lang="en-US" b="1" dirty="0" smtClean="0"/>
              <a:t>Evaluator (consultant usually)</a:t>
            </a:r>
            <a:endParaRPr lang="x-none" b="1" dirty="0"/>
          </a:p>
        </p:txBody>
      </p:sp>
      <p:sp>
        <p:nvSpPr>
          <p:cNvPr id="8" name="TextBox 5"/>
          <p:cNvSpPr txBox="1"/>
          <p:nvPr/>
        </p:nvSpPr>
        <p:spPr>
          <a:xfrm>
            <a:off x="4667213" y="673917"/>
            <a:ext cx="2016224" cy="369332"/>
          </a:xfrm>
          <a:prstGeom prst="rect">
            <a:avLst/>
          </a:prstGeom>
          <a:noFill/>
        </p:spPr>
        <p:txBody>
          <a:bodyPr wrap="square" rtlCol="1">
            <a:spAutoFit/>
          </a:bodyPr>
          <a:lstStyle/>
          <a:p>
            <a:pPr algn="ctr"/>
            <a:r>
              <a:rPr lang="en-US" b="1" dirty="0" smtClean="0"/>
              <a:t>Simulated Patient</a:t>
            </a:r>
            <a:endParaRPr lang="x-none" b="1" dirty="0"/>
          </a:p>
        </p:txBody>
      </p:sp>
      <p:sp>
        <p:nvSpPr>
          <p:cNvPr id="9" name="TextBox 6"/>
          <p:cNvSpPr txBox="1"/>
          <p:nvPr/>
        </p:nvSpPr>
        <p:spPr>
          <a:xfrm>
            <a:off x="8036882" y="1641477"/>
            <a:ext cx="2016224" cy="646331"/>
          </a:xfrm>
          <a:prstGeom prst="rect">
            <a:avLst/>
          </a:prstGeom>
          <a:noFill/>
        </p:spPr>
        <p:txBody>
          <a:bodyPr wrap="square" rtlCol="1">
            <a:spAutoFit/>
          </a:bodyPr>
          <a:lstStyle/>
          <a:p>
            <a:pPr algn="ctr"/>
            <a:r>
              <a:rPr lang="en-US" b="1" dirty="0" smtClean="0"/>
              <a:t>YOU! </a:t>
            </a:r>
          </a:p>
          <a:p>
            <a:pPr algn="ctr"/>
            <a:r>
              <a:rPr lang="en-US" b="1" dirty="0" smtClean="0"/>
              <a:t>Yes, YOU!</a:t>
            </a:r>
            <a:endParaRPr lang="x-none" b="1" dirty="0"/>
          </a:p>
        </p:txBody>
      </p:sp>
      <p:cxnSp>
        <p:nvCxnSpPr>
          <p:cNvPr id="10" name="Straight Arrow Connector 8"/>
          <p:cNvCxnSpPr/>
          <p:nvPr/>
        </p:nvCxnSpPr>
        <p:spPr>
          <a:xfrm flipH="1" flipV="1">
            <a:off x="2848509" y="2446187"/>
            <a:ext cx="504056"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9"/>
          <p:cNvCxnSpPr/>
          <p:nvPr/>
        </p:nvCxnSpPr>
        <p:spPr>
          <a:xfrm flipH="1" flipV="1">
            <a:off x="5675325" y="1415534"/>
            <a:ext cx="10662"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719720" y="2063400"/>
            <a:ext cx="639688" cy="2244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409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06780" y="151180"/>
            <a:ext cx="8177348" cy="1323439"/>
          </a:xfrm>
          <a:prstGeom prst="rect">
            <a:avLst/>
          </a:prstGeom>
        </p:spPr>
        <p:txBody>
          <a:bodyPr wrap="square">
            <a:spAutoFit/>
          </a:bodyPr>
          <a:lstStyle/>
          <a:p>
            <a:pPr algn="ctr"/>
            <a:r>
              <a:rPr lang="en-US" sz="4000" b="1" dirty="0" smtClean="0">
                <a:ln w="0"/>
                <a:solidFill>
                  <a:schemeClr val="accent1"/>
                </a:solidFill>
                <a:effectLst>
                  <a:outerShdw blurRad="38100" dist="25400" dir="5400000" algn="ctr" rotWithShape="0">
                    <a:srgbClr val="6E747A">
                      <a:alpha val="43000"/>
                    </a:srgbClr>
                  </a:outerShdw>
                </a:effectLst>
              </a:rPr>
              <a:t>Some golden quick tips for the OSCEs</a:t>
            </a:r>
            <a:endParaRPr lang="ar-SA" sz="4000" b="1" dirty="0">
              <a:ln w="0"/>
              <a:solidFill>
                <a:schemeClr val="accent1"/>
              </a:solidFill>
              <a:effectLst>
                <a:outerShdw blurRad="38100" dist="25400" dir="5400000" algn="ctr" rotWithShape="0">
                  <a:srgbClr val="6E747A">
                    <a:alpha val="43000"/>
                  </a:srgbClr>
                </a:outerShdw>
              </a:effectLst>
            </a:endParaRPr>
          </a:p>
        </p:txBody>
      </p:sp>
      <p:sp>
        <p:nvSpPr>
          <p:cNvPr id="5" name="مستطيل 4"/>
          <p:cNvSpPr/>
          <p:nvPr/>
        </p:nvSpPr>
        <p:spPr>
          <a:xfrm>
            <a:off x="182879" y="1474619"/>
            <a:ext cx="10371909" cy="5262979"/>
          </a:xfrm>
          <a:prstGeom prst="rect">
            <a:avLst/>
          </a:prstGeom>
        </p:spPr>
        <p:txBody>
          <a:bodyPr wrap="square">
            <a:spAutoFit/>
          </a:bodyPr>
          <a:lstStyle/>
          <a:p>
            <a:pPr marL="457200" indent="-457200">
              <a:buFont typeface="Arial" panose="020B0604020202020204" pitchFamily="34" charset="0"/>
              <a:buChar char="•"/>
            </a:pPr>
            <a:r>
              <a:rPr lang="en-US" sz="2800" dirty="0" smtClean="0"/>
              <a:t>Prepare for the OSCEs &amp; (Longcase) from the beginning of the year, not just a few days before it!</a:t>
            </a:r>
          </a:p>
          <a:p>
            <a:endParaRPr lang="en-US" sz="2800" dirty="0" smtClean="0"/>
          </a:p>
          <a:p>
            <a:pPr marL="457200" indent="-457200">
              <a:buFont typeface="Arial" panose="020B0604020202020204" pitchFamily="34" charset="0"/>
              <a:buChar char="•"/>
            </a:pPr>
            <a:r>
              <a:rPr lang="en-US" sz="2800" dirty="0" smtClean="0"/>
              <a:t>In other words; </a:t>
            </a:r>
            <a:r>
              <a:rPr lang="en-US" sz="2800" dirty="0"/>
              <a:t>P</a:t>
            </a:r>
            <a:r>
              <a:rPr lang="en-US" sz="2800" dirty="0" smtClean="0"/>
              <a:t>ractice skills during the year (watch videos, apply on yourself/family/patients), </a:t>
            </a:r>
            <a:r>
              <a:rPr lang="en-US" sz="2800" b="1" u="sng" dirty="0" smtClean="0"/>
              <a:t>throughout the year</a:t>
            </a:r>
          </a:p>
          <a:p>
            <a:endParaRPr lang="en-US" sz="2800" b="1" u="sng" dirty="0" smtClean="0"/>
          </a:p>
          <a:p>
            <a:pPr marL="457200" indent="-457200">
              <a:buFont typeface="Arial" panose="020B0604020202020204" pitchFamily="34" charset="0"/>
              <a:buChar char="•"/>
            </a:pPr>
            <a:r>
              <a:rPr lang="en-US" sz="2800" dirty="0" smtClean="0"/>
              <a:t>Don’t say </a:t>
            </a:r>
            <a:r>
              <a:rPr lang="en-US" sz="2800" b="1" dirty="0" smtClean="0"/>
              <a:t>you know it </a:t>
            </a:r>
            <a:r>
              <a:rPr lang="en-US" sz="2800" dirty="0" smtClean="0"/>
              <a:t>before you actually </a:t>
            </a:r>
            <a:r>
              <a:rPr lang="en-US" sz="2800" b="1" dirty="0" smtClean="0"/>
              <a:t>DO IT</a:t>
            </a:r>
            <a:r>
              <a:rPr lang="en-US" sz="2800" dirty="0" smtClean="0"/>
              <a:t>... Because then you discover that you don’t really know it, or you know it a little bit :D</a:t>
            </a:r>
          </a:p>
          <a:p>
            <a:endParaRPr lang="en-US" sz="2800" dirty="0" smtClean="0"/>
          </a:p>
          <a:p>
            <a:pPr marL="457200" indent="-457200">
              <a:buFont typeface="Arial" panose="020B0604020202020204" pitchFamily="34" charset="0"/>
              <a:buChar char="•"/>
            </a:pPr>
            <a:r>
              <a:rPr lang="en-US" sz="2800" b="1" dirty="0" smtClean="0"/>
              <a:t>“Group practice” </a:t>
            </a:r>
            <a:r>
              <a:rPr lang="en-US" sz="2800" dirty="0" smtClean="0"/>
              <a:t>is a good ide</a:t>
            </a:r>
          </a:p>
          <a:p>
            <a:pPr marL="457200" indent="-457200">
              <a:buFont typeface="Arial" panose="020B0604020202020204" pitchFamily="34" charset="0"/>
              <a:buChar char="•"/>
            </a:pPr>
            <a:r>
              <a:rPr lang="en-US" sz="2800" dirty="0" smtClean="0"/>
              <a:t>What you </a:t>
            </a:r>
            <a:r>
              <a:rPr lang="en-US" sz="2800" b="1" u="sng" dirty="0" smtClean="0"/>
              <a:t>read</a:t>
            </a:r>
            <a:r>
              <a:rPr lang="en-US" sz="2800" dirty="0" smtClean="0"/>
              <a:t> is not like what you </a:t>
            </a:r>
            <a:r>
              <a:rPr lang="en-US" sz="2800" b="1" u="sng" dirty="0" smtClean="0"/>
              <a:t>see</a:t>
            </a:r>
            <a:r>
              <a:rPr lang="en-US" sz="2800" dirty="0" smtClean="0"/>
              <a:t>.</a:t>
            </a:r>
          </a:p>
        </p:txBody>
      </p:sp>
    </p:spTree>
    <p:extLst>
      <p:ext uri="{BB962C8B-B14F-4D97-AF65-F5344CB8AC3E}">
        <p14:creationId xmlns:p14="http://schemas.microsoft.com/office/powerpoint/2010/main" val="3205409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86196" y="451263"/>
            <a:ext cx="10332719" cy="646331"/>
          </a:xfrm>
          <a:prstGeom prst="rect">
            <a:avLst/>
          </a:prstGeom>
        </p:spPr>
        <p:txBody>
          <a:bodyPr wrap="square">
            <a:spAutoFit/>
          </a:bodyPr>
          <a:lstStyle/>
          <a:p>
            <a:pPr algn="ctr"/>
            <a:r>
              <a:rPr lang="en-US" sz="3600" b="1" dirty="0" smtClean="0">
                <a:ln w="0"/>
                <a:solidFill>
                  <a:schemeClr val="accent1"/>
                </a:solidFill>
                <a:effectLst>
                  <a:outerShdw blurRad="38100" dist="25400" dir="5400000" algn="ctr" rotWithShape="0">
                    <a:srgbClr val="6E747A">
                      <a:alpha val="43000"/>
                    </a:srgbClr>
                  </a:outerShdw>
                </a:effectLst>
              </a:rPr>
              <a:t>Quick Sources for the OSCE</a:t>
            </a:r>
            <a:endParaRPr lang="ar-SA" sz="3600" b="1" dirty="0">
              <a:ln w="0"/>
              <a:solidFill>
                <a:schemeClr val="accent1"/>
              </a:solidFill>
              <a:effectLst>
                <a:outerShdw blurRad="38100" dist="25400" dir="5400000" algn="ctr" rotWithShape="0">
                  <a:srgbClr val="6E747A">
                    <a:alpha val="43000"/>
                  </a:srgbClr>
                </a:outerShdw>
              </a:effectLst>
            </a:endParaRPr>
          </a:p>
        </p:txBody>
      </p:sp>
      <p:sp>
        <p:nvSpPr>
          <p:cNvPr id="5" name="TextBox 4"/>
          <p:cNvSpPr txBox="1"/>
          <p:nvPr/>
        </p:nvSpPr>
        <p:spPr>
          <a:xfrm>
            <a:off x="178130" y="3943552"/>
            <a:ext cx="5391397"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marL="457200" indent="-457200">
              <a:buFontTx/>
              <a:buChar char="-"/>
            </a:pPr>
            <a:r>
              <a:rPr lang="en-US" sz="2800" b="1" dirty="0" err="1" smtClean="0">
                <a:solidFill>
                  <a:schemeClr val="accent1">
                    <a:lumMod val="50000"/>
                  </a:schemeClr>
                </a:solidFill>
                <a:latin typeface="Times New Roman"/>
                <a:cs typeface="Times New Roman"/>
              </a:rPr>
              <a:t>Du’aa</a:t>
            </a:r>
            <a:r>
              <a:rPr lang="en-US" sz="2800" b="1" dirty="0" smtClean="0">
                <a:solidFill>
                  <a:schemeClr val="accent1">
                    <a:lumMod val="50000"/>
                  </a:schemeClr>
                </a:solidFill>
                <a:latin typeface="Times New Roman"/>
                <a:cs typeface="Times New Roman"/>
              </a:rPr>
              <a:t> 429 booklet (medicine)</a:t>
            </a:r>
          </a:p>
          <a:p>
            <a:pPr marL="457200" indent="-457200">
              <a:buFontTx/>
              <a:buChar char="-"/>
            </a:pPr>
            <a:r>
              <a:rPr lang="en-US" sz="2800" b="1" dirty="0" smtClean="0">
                <a:solidFill>
                  <a:schemeClr val="accent1">
                    <a:lumMod val="50000"/>
                  </a:schemeClr>
                </a:solidFill>
                <a:latin typeface="Times New Roman"/>
                <a:cs typeface="Times New Roman"/>
              </a:rPr>
              <a:t>428 Surgery booklet</a:t>
            </a:r>
          </a:p>
          <a:p>
            <a:r>
              <a:rPr lang="en-US" sz="2800" b="1" dirty="0" smtClean="0">
                <a:solidFill>
                  <a:schemeClr val="accent1">
                    <a:lumMod val="50000"/>
                  </a:schemeClr>
                </a:solidFill>
                <a:latin typeface="Times New Roman"/>
                <a:cs typeface="Times New Roman"/>
              </a:rPr>
              <a:t>-  Summer clinical </a:t>
            </a:r>
            <a:r>
              <a:rPr lang="en-US" sz="2800" b="1" dirty="0" err="1" smtClean="0">
                <a:solidFill>
                  <a:schemeClr val="accent1">
                    <a:lumMod val="50000"/>
                  </a:schemeClr>
                </a:solidFill>
                <a:latin typeface="Times New Roman"/>
                <a:cs typeface="Times New Roman"/>
              </a:rPr>
              <a:t>skils</a:t>
            </a:r>
            <a:r>
              <a:rPr lang="en-US" sz="2800" b="1" dirty="0" smtClean="0">
                <a:solidFill>
                  <a:schemeClr val="accent1">
                    <a:lumMod val="50000"/>
                  </a:schemeClr>
                </a:solidFill>
                <a:latin typeface="Times New Roman"/>
                <a:cs typeface="Times New Roman"/>
              </a:rPr>
              <a:t> notes</a:t>
            </a:r>
            <a:endParaRPr lang="ar-SA" sz="2800" b="1" dirty="0">
              <a:solidFill>
                <a:schemeClr val="accent1">
                  <a:lumMod val="50000"/>
                </a:schemeClr>
              </a:solidFill>
            </a:endParaRPr>
          </a:p>
        </p:txBody>
      </p:sp>
      <p:pic>
        <p:nvPicPr>
          <p:cNvPr id="6" name="Picture 5" descr="Main-site-logo@2x-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84" y="1278134"/>
            <a:ext cx="3707792" cy="1936684"/>
          </a:xfrm>
          <a:prstGeom prst="rect">
            <a:avLst/>
          </a:prstGeom>
        </p:spPr>
      </p:pic>
      <p:pic>
        <p:nvPicPr>
          <p:cNvPr id="7" name="Picture 6" descr="Screen Shot 2016-08-26 at 5.09.10 PM.png"/>
          <p:cNvPicPr>
            <a:picLocks noChangeAspect="1"/>
          </p:cNvPicPr>
          <p:nvPr/>
        </p:nvPicPr>
        <p:blipFill rotWithShape="1">
          <a:blip r:embed="rId3" cstate="print">
            <a:extLst>
              <a:ext uri="{28A0092B-C50C-407E-A947-70E740481C1C}">
                <a14:useLocalDpi xmlns:a14="http://schemas.microsoft.com/office/drawing/2010/main" val="0"/>
              </a:ext>
            </a:extLst>
          </a:blip>
          <a:srcRect l="6875" t="11911" r="6875" b="8585"/>
          <a:stretch/>
        </p:blipFill>
        <p:spPr>
          <a:xfrm>
            <a:off x="5232837" y="1601563"/>
            <a:ext cx="4346112" cy="1877908"/>
          </a:xfrm>
          <a:prstGeom prst="rect">
            <a:avLst/>
          </a:prstGeom>
        </p:spPr>
      </p:pic>
      <p:sp>
        <p:nvSpPr>
          <p:cNvPr id="2" name="TextBox 1"/>
          <p:cNvSpPr txBox="1"/>
          <p:nvPr/>
        </p:nvSpPr>
        <p:spPr>
          <a:xfrm>
            <a:off x="6388925" y="1164912"/>
            <a:ext cx="2256312" cy="369332"/>
          </a:xfrm>
          <a:prstGeom prst="rect">
            <a:avLst/>
          </a:prstGeom>
          <a:noFill/>
        </p:spPr>
        <p:txBody>
          <a:bodyPr wrap="square" rtlCol="1">
            <a:spAutoFit/>
          </a:bodyPr>
          <a:lstStyle/>
          <a:p>
            <a:r>
              <a:rPr lang="en-US" dirty="0">
                <a:latin typeface="Times New Roman"/>
                <a:cs typeface="Times New Roman"/>
              </a:rPr>
              <a:t>OSCEstop.com: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550" y="3943552"/>
            <a:ext cx="2143125" cy="2143125"/>
          </a:xfrm>
          <a:prstGeom prst="rect">
            <a:avLst/>
          </a:prstGeom>
        </p:spPr>
      </p:pic>
      <p:pic>
        <p:nvPicPr>
          <p:cNvPr id="9" name="Picture 8" descr="978072957872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98" y="3943552"/>
            <a:ext cx="1861134" cy="2143125"/>
          </a:xfrm>
          <a:prstGeom prst="rect">
            <a:avLst/>
          </a:prstGeom>
        </p:spPr>
      </p:pic>
    </p:spTree>
    <p:extLst>
      <p:ext uri="{BB962C8B-B14F-4D97-AF65-F5344CB8AC3E}">
        <p14:creationId xmlns:p14="http://schemas.microsoft.com/office/powerpoint/2010/main" val="3205409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13463" y="161500"/>
            <a:ext cx="5865223" cy="769441"/>
          </a:xfrm>
          <a:prstGeom prst="rect">
            <a:avLst/>
          </a:prstGeom>
        </p:spPr>
        <p:txBody>
          <a:bodyPr wrap="square">
            <a:spAutoFit/>
          </a:bodyPr>
          <a:lstStyle/>
          <a:p>
            <a:pPr algn="ctr"/>
            <a:r>
              <a:rPr lang="en-US" sz="4400" b="1" dirty="0" smtClean="0">
                <a:ln w="0"/>
                <a:solidFill>
                  <a:schemeClr val="accent1"/>
                </a:solidFill>
                <a:effectLst>
                  <a:outerShdw blurRad="38100" dist="25400" dir="5400000" algn="ctr" rotWithShape="0">
                    <a:srgbClr val="6E747A">
                      <a:alpha val="43000"/>
                    </a:srgbClr>
                  </a:outerShdw>
                </a:effectLst>
              </a:rPr>
              <a:t>Last word</a:t>
            </a:r>
            <a:endParaRPr lang="ar-SA" sz="4400" b="1" dirty="0">
              <a:ln w="0"/>
              <a:solidFill>
                <a:schemeClr val="accent1"/>
              </a:solidFill>
              <a:effectLst>
                <a:outerShdw blurRad="38100" dist="25400" dir="5400000" algn="ctr" rotWithShape="0">
                  <a:srgbClr val="6E747A">
                    <a:alpha val="43000"/>
                  </a:srgbClr>
                </a:outerShdw>
              </a:effectLst>
            </a:endParaRPr>
          </a:p>
        </p:txBody>
      </p:sp>
      <p:sp>
        <p:nvSpPr>
          <p:cNvPr id="5" name="مستطيل 4"/>
          <p:cNvSpPr/>
          <p:nvPr/>
        </p:nvSpPr>
        <p:spPr>
          <a:xfrm>
            <a:off x="279070" y="1332959"/>
            <a:ext cx="10345783" cy="5262979"/>
          </a:xfrm>
          <a:prstGeom prst="rect">
            <a:avLst/>
          </a:prstGeom>
        </p:spPr>
        <p:txBody>
          <a:bodyPr wrap="square">
            <a:spAutoFit/>
          </a:bodyPr>
          <a:lstStyle/>
          <a:p>
            <a:pPr marL="457200" indent="-457200">
              <a:buFont typeface="Arial" panose="020B0604020202020204" pitchFamily="34" charset="0"/>
              <a:buChar char="•"/>
            </a:pPr>
            <a:r>
              <a:rPr lang="en-US" sz="2800" dirty="0" smtClean="0"/>
              <a:t>Enjoy the journey.</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Form your </a:t>
            </a:r>
            <a:r>
              <a:rPr lang="en-US" sz="2800" b="1" dirty="0" smtClean="0"/>
              <a:t>own</a:t>
            </a:r>
            <a:r>
              <a:rPr lang="en-US" sz="2800" dirty="0" smtClean="0"/>
              <a:t> opinion regarding this year</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The reference that we mention are just there to make things easier for you. You may explore other references and make sure you tell each other (and tell us, too) if you find new good references.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We do not expect you to absorb everything we gave you in this orientation. You can refer back to it later many times</a:t>
            </a:r>
          </a:p>
          <a:p>
            <a:endParaRPr lang="en-US" sz="2800" dirty="0" smtClean="0"/>
          </a:p>
        </p:txBody>
      </p:sp>
    </p:spTree>
    <p:extLst>
      <p:ext uri="{BB962C8B-B14F-4D97-AF65-F5344CB8AC3E}">
        <p14:creationId xmlns:p14="http://schemas.microsoft.com/office/powerpoint/2010/main" val="3205409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094" y="1606456"/>
            <a:ext cx="10237694" cy="2479675"/>
          </a:xfrm>
        </p:spPr>
        <p:txBody>
          <a:bodyPr/>
          <a:lstStyle/>
          <a:p>
            <a:pPr algn="ctr" defTabSz="914400" rtl="0" eaLnBrk="1" latinLnBrk="0" hangingPunct="1">
              <a:lnSpc>
                <a:spcPct val="90000"/>
              </a:lnSpc>
              <a:spcBef>
                <a:spcPct val="0"/>
              </a:spcBef>
              <a:buNone/>
            </a:pPr>
            <a:r>
              <a:rPr lang="en-US" b="1" u="sng" dirty="0" smtClean="0"/>
              <a:t>Experiences are NOT Facts</a:t>
            </a:r>
            <a:endParaRPr lang="en-US" b="1" u="sng" dirty="0"/>
          </a:p>
        </p:txBody>
      </p:sp>
    </p:spTree>
    <p:extLst>
      <p:ext uri="{BB962C8B-B14F-4D97-AF65-F5344CB8AC3E}">
        <p14:creationId xmlns:p14="http://schemas.microsoft.com/office/powerpoint/2010/main" val="2009855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832033" y="3658598"/>
            <a:ext cx="3816626" cy="2308324"/>
          </a:xfrm>
          <a:prstGeom prst="rect">
            <a:avLst/>
          </a:prstGeom>
          <a:noFill/>
        </p:spPr>
        <p:txBody>
          <a:bodyPr wrap="square" rtlCol="0">
            <a:spAutoFit/>
          </a:bodyPr>
          <a:lstStyle/>
          <a:p>
            <a:pPr algn="ctr"/>
            <a:r>
              <a:rPr lang="en-US" sz="2400" b="1" dirty="0" smtClean="0">
                <a:solidFill>
                  <a:srgbClr val="8D7967"/>
                </a:solidFill>
              </a:rPr>
              <a:t>Done by:</a:t>
            </a:r>
          </a:p>
          <a:p>
            <a:pPr algn="ctr"/>
            <a:r>
              <a:rPr lang="en-US" sz="2400" b="1" dirty="0">
                <a:solidFill>
                  <a:srgbClr val="969D3F"/>
                </a:solidFill>
              </a:rPr>
              <a:t>Mohammed </a:t>
            </a:r>
            <a:r>
              <a:rPr lang="en-US" sz="2400" b="1" dirty="0" err="1" smtClean="0">
                <a:solidFill>
                  <a:srgbClr val="969D3F"/>
                </a:solidFill>
              </a:rPr>
              <a:t>Almahmoud</a:t>
            </a:r>
            <a:endParaRPr lang="en-US" sz="2400" b="1" dirty="0" smtClean="0">
              <a:solidFill>
                <a:srgbClr val="969D3F"/>
              </a:solidFill>
            </a:endParaRPr>
          </a:p>
          <a:p>
            <a:pPr algn="ctr"/>
            <a:endParaRPr lang="en-US" sz="2400" dirty="0" smtClean="0"/>
          </a:p>
          <a:p>
            <a:pPr algn="ctr"/>
            <a:r>
              <a:rPr lang="en-US" sz="2400" b="1" dirty="0" smtClean="0">
                <a:solidFill>
                  <a:srgbClr val="8D7967"/>
                </a:solidFill>
              </a:rPr>
              <a:t>Presented by:</a:t>
            </a:r>
          </a:p>
          <a:p>
            <a:pPr algn="ctr"/>
            <a:r>
              <a:rPr lang="en-US" sz="2400" b="1" dirty="0">
                <a:solidFill>
                  <a:srgbClr val="969D3F"/>
                </a:solidFill>
              </a:rPr>
              <a:t>Mohammed </a:t>
            </a:r>
            <a:r>
              <a:rPr lang="en-US" sz="2400" b="1" dirty="0" err="1">
                <a:solidFill>
                  <a:srgbClr val="969D3F"/>
                </a:solidFill>
              </a:rPr>
              <a:t>Almahmoud</a:t>
            </a:r>
            <a:endParaRPr lang="en-US" sz="2400" b="1" dirty="0">
              <a:solidFill>
                <a:srgbClr val="969D3F"/>
              </a:solidFill>
            </a:endParaRPr>
          </a:p>
          <a:p>
            <a:pPr algn="ctr"/>
            <a:r>
              <a:rPr lang="en-US" sz="2400" b="1" dirty="0">
                <a:solidFill>
                  <a:srgbClr val="969D3F"/>
                </a:solidFill>
              </a:rPr>
              <a:t>Salman </a:t>
            </a:r>
            <a:r>
              <a:rPr lang="en-US" sz="2400" b="1" dirty="0" err="1" smtClean="0">
                <a:solidFill>
                  <a:srgbClr val="969D3F"/>
                </a:solidFill>
              </a:rPr>
              <a:t>AlQazlan</a:t>
            </a:r>
            <a:endParaRPr lang="en-US" sz="2400" b="1" dirty="0" smtClean="0">
              <a:solidFill>
                <a:srgbClr val="969D3F"/>
              </a:solidFill>
            </a:endParaRPr>
          </a:p>
        </p:txBody>
      </p:sp>
    </p:spTree>
    <p:extLst>
      <p:ext uri="{BB962C8B-B14F-4D97-AF65-F5344CB8AC3E}">
        <p14:creationId xmlns:p14="http://schemas.microsoft.com/office/powerpoint/2010/main" val="3975368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9929" cy="6858000"/>
          </a:xfrm>
          <a:prstGeom prst="rect">
            <a:avLst/>
          </a:prstGeom>
        </p:spPr>
      </p:pic>
    </p:spTree>
    <p:extLst>
      <p:ext uri="{BB962C8B-B14F-4D97-AF65-F5344CB8AC3E}">
        <p14:creationId xmlns:p14="http://schemas.microsoft.com/office/powerpoint/2010/main" val="9397813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7930"/>
          </a:xfrm>
          <a:prstGeom prst="rect">
            <a:avLst/>
          </a:prstGeom>
        </p:spPr>
      </p:pic>
      <p:sp>
        <p:nvSpPr>
          <p:cNvPr id="2" name="TextBox 1"/>
          <p:cNvSpPr txBox="1"/>
          <p:nvPr/>
        </p:nvSpPr>
        <p:spPr>
          <a:xfrm>
            <a:off x="5370285" y="442947"/>
            <a:ext cx="6096000" cy="769441"/>
          </a:xfrm>
          <a:prstGeom prst="rect">
            <a:avLst/>
          </a:prstGeom>
          <a:noFill/>
        </p:spPr>
        <p:txBody>
          <a:bodyPr wrap="square" rtlCol="0">
            <a:spAutoFit/>
          </a:bodyPr>
          <a:lstStyle/>
          <a:p>
            <a:pPr marL="0" algn="ctr" defTabSz="914400" rtl="1" eaLnBrk="1" latinLnBrk="0" hangingPunct="1"/>
            <a:r>
              <a:rPr lang="x-none" sz="4400" b="1" dirty="0">
                <a:solidFill>
                  <a:srgbClr val="5F3E85"/>
                </a:solidFill>
                <a:ea typeface="Calibri" charset="0"/>
                <a:cs typeface="Mishafi" charset="-78"/>
              </a:rPr>
              <a:t>عن وحدة الجودة الاكاديمية </a:t>
            </a:r>
            <a:endParaRPr lang="en-US" sz="4400" b="1" dirty="0">
              <a:solidFill>
                <a:srgbClr val="5F3E85"/>
              </a:solidFill>
              <a:ea typeface="Calibri" charset="0"/>
              <a:cs typeface="Mishafi" charset="-78"/>
            </a:endParaRPr>
          </a:p>
        </p:txBody>
      </p:sp>
      <p:sp>
        <p:nvSpPr>
          <p:cNvPr id="4" name="Text Box 2"/>
          <p:cNvSpPr txBox="1"/>
          <p:nvPr/>
        </p:nvSpPr>
        <p:spPr>
          <a:xfrm>
            <a:off x="3400425" y="1505807"/>
            <a:ext cx="5556250" cy="495214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gn="r" rtl="1">
              <a:spcBef>
                <a:spcPts val="0"/>
              </a:spcBef>
              <a:spcAft>
                <a:spcPts val="0"/>
              </a:spcAft>
              <a:buSzPts val="2000"/>
              <a:buFont typeface="Symbol" charset="2"/>
              <a:buChar char=""/>
            </a:pPr>
            <a:r>
              <a:rPr lang="x-none" sz="2800" b="1" dirty="0">
                <a:solidFill>
                  <a:srgbClr val="D2AF65"/>
                </a:solidFill>
                <a:effectLst/>
                <a:ea typeface="Calibri" charset="0"/>
                <a:cs typeface="Mishafi" charset="-78"/>
              </a:rPr>
              <a:t>رؤية الوحدة:</a:t>
            </a:r>
            <a:endParaRPr lang="en-US" sz="1200" dirty="0">
              <a:effectLst/>
              <a:ea typeface="Calibri" charset="0"/>
              <a:cs typeface="Arial" charset="0"/>
            </a:endParaRPr>
          </a:p>
          <a:p>
            <a:pPr marL="457200" marR="0" algn="r" rtl="1">
              <a:spcBef>
                <a:spcPts val="0"/>
              </a:spcBef>
              <a:spcAft>
                <a:spcPts val="0"/>
              </a:spcAft>
            </a:pPr>
            <a:r>
              <a:rPr lang="x-none" sz="1600" b="1" dirty="0">
                <a:solidFill>
                  <a:srgbClr val="533576"/>
                </a:solidFill>
                <a:effectLst/>
                <a:ea typeface="Calibri" charset="0"/>
                <a:cs typeface="Al Tarikh" charset="-78"/>
              </a:rPr>
              <a:t>الوصول إلى مستويات عالمية في الجودة والتميز الأكاديمي لكلية الطب.</a:t>
            </a:r>
            <a:endParaRPr lang="en-US" sz="1200" dirty="0">
              <a:effectLst/>
              <a:ea typeface="Calibri" charset="0"/>
              <a:cs typeface="Arial" charset="0"/>
            </a:endParaRPr>
          </a:p>
          <a:p>
            <a:pPr marL="0" marR="0" algn="r" rtl="1">
              <a:spcBef>
                <a:spcPts val="0"/>
              </a:spcBef>
              <a:spcAft>
                <a:spcPts val="0"/>
              </a:spcAft>
            </a:pPr>
            <a:r>
              <a:rPr lang="x-none" sz="1600" dirty="0">
                <a:solidFill>
                  <a:srgbClr val="0B5394"/>
                </a:solidFill>
                <a:effectLst/>
                <a:ea typeface="Calibri" charset="0"/>
                <a:cs typeface="MingLiU" charset="-120"/>
              </a:rPr>
              <a:t> </a:t>
            </a:r>
            <a:endParaRPr lang="en-US" sz="1200" dirty="0">
              <a:effectLst/>
              <a:ea typeface="Calibri" charset="0"/>
              <a:cs typeface="Arial" charset="0"/>
            </a:endParaRPr>
          </a:p>
          <a:p>
            <a:pPr marL="0" marR="0" algn="r" rtl="1">
              <a:spcBef>
                <a:spcPts val="0"/>
              </a:spcBef>
              <a:spcAft>
                <a:spcPts val="0"/>
              </a:spcAft>
            </a:pPr>
            <a:r>
              <a:rPr lang="x-none" sz="1600" dirty="0">
                <a:solidFill>
                  <a:srgbClr val="D2AF65"/>
                </a:solidFill>
                <a:effectLst/>
                <a:ea typeface="Calibri" charset="0"/>
                <a:cs typeface="MingLiU" charset="-120"/>
              </a:rPr>
              <a:t> </a:t>
            </a:r>
            <a:endParaRPr lang="en-US" sz="1200" dirty="0">
              <a:effectLst/>
              <a:ea typeface="Calibri" charset="0"/>
              <a:cs typeface="Arial" charset="0"/>
            </a:endParaRPr>
          </a:p>
          <a:p>
            <a:pPr marL="342900" marR="0" lvl="0" indent="-342900" algn="r" rtl="1">
              <a:spcBef>
                <a:spcPts val="0"/>
              </a:spcBef>
              <a:spcAft>
                <a:spcPts val="0"/>
              </a:spcAft>
              <a:buSzPts val="2000"/>
              <a:buFont typeface="Symbol" charset="2"/>
              <a:buChar char=""/>
            </a:pPr>
            <a:r>
              <a:rPr lang="x-none" sz="2800" b="1" dirty="0">
                <a:solidFill>
                  <a:srgbClr val="D2AF65"/>
                </a:solidFill>
                <a:effectLst/>
                <a:ea typeface="Calibri" charset="0"/>
                <a:cs typeface="Mishafi" charset="-78"/>
              </a:rPr>
              <a:t>رسالة الوحدة:</a:t>
            </a:r>
            <a:endParaRPr lang="en-US" sz="1200" dirty="0">
              <a:effectLst/>
              <a:ea typeface="Calibri" charset="0"/>
              <a:cs typeface="Arial" charset="0"/>
            </a:endParaRPr>
          </a:p>
          <a:p>
            <a:pPr marL="457200" marR="0" algn="r" rtl="1">
              <a:spcBef>
                <a:spcPts val="0"/>
              </a:spcBef>
              <a:spcAft>
                <a:spcPts val="0"/>
              </a:spcAft>
            </a:pPr>
            <a:r>
              <a:rPr lang="x-none" sz="1600" b="1" dirty="0">
                <a:solidFill>
                  <a:srgbClr val="533576"/>
                </a:solidFill>
                <a:effectLst/>
                <a:ea typeface="Calibri" charset="0"/>
                <a:cs typeface="Al Tarikh" charset="-78"/>
              </a:rPr>
              <a:t>خلق وتعزيز ثقافة الجودة والتميز الأكاديمي في كلية الطب بجامعة الملك سعود من خلال متابعة جودة و  رصد تطور الأنشطة الأكاديمية .</a:t>
            </a:r>
            <a:r>
              <a:rPr lang="x-none" sz="1600" b="1" dirty="0">
                <a:solidFill>
                  <a:srgbClr val="0B5394"/>
                </a:solidFill>
                <a:effectLst/>
                <a:ea typeface="Calibri" charset="0"/>
                <a:cs typeface="MingLiU" charset="-120"/>
              </a:rPr>
              <a:t/>
            </a:r>
            <a:br>
              <a:rPr lang="x-none" sz="1600" b="1" dirty="0">
                <a:solidFill>
                  <a:srgbClr val="0B5394"/>
                </a:solidFill>
                <a:effectLst/>
                <a:ea typeface="Calibri" charset="0"/>
                <a:cs typeface="MingLiU" charset="-120"/>
              </a:rPr>
            </a:br>
            <a:endParaRPr lang="en-US" sz="1200" dirty="0">
              <a:effectLst/>
              <a:ea typeface="Calibri" charset="0"/>
              <a:cs typeface="Arial" charset="0"/>
            </a:endParaRPr>
          </a:p>
          <a:p>
            <a:pPr marL="0" marR="0" algn="r" rtl="1">
              <a:spcBef>
                <a:spcPts val="0"/>
              </a:spcBef>
              <a:spcAft>
                <a:spcPts val="0"/>
              </a:spcAft>
            </a:pPr>
            <a:r>
              <a:rPr lang="x-none" sz="1600" dirty="0">
                <a:solidFill>
                  <a:srgbClr val="0B5394"/>
                </a:solidFill>
                <a:effectLst/>
                <a:ea typeface="Calibri" charset="0"/>
                <a:cs typeface="MingLiU" charset="-120"/>
              </a:rPr>
              <a:t> </a:t>
            </a:r>
            <a:endParaRPr lang="en-US" sz="1200" dirty="0">
              <a:effectLst/>
              <a:ea typeface="Calibri" charset="0"/>
              <a:cs typeface="Arial" charset="0"/>
            </a:endParaRPr>
          </a:p>
          <a:p>
            <a:pPr marL="342900" marR="0" lvl="0" indent="-342900" algn="r" rtl="1">
              <a:spcBef>
                <a:spcPts val="0"/>
              </a:spcBef>
              <a:spcAft>
                <a:spcPts val="0"/>
              </a:spcAft>
              <a:buFont typeface="Symbol" charset="2"/>
              <a:buChar char=""/>
            </a:pPr>
            <a:r>
              <a:rPr lang="x-none" sz="2800" b="1" dirty="0">
                <a:solidFill>
                  <a:srgbClr val="D2AF65"/>
                </a:solidFill>
                <a:effectLst/>
                <a:ea typeface="Calibri" charset="0"/>
                <a:cs typeface="Mishafi" charset="-78"/>
              </a:rPr>
              <a:t>الأهداف العامة للوحدة: </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دعم ومتابعة الخطة الاستراتيجية لكلية الطب.</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نشر ثقافة الجودة بين منسوبي وطلاب كلية الطب. </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متابعة جودة التدريس والتعليم للطلاب الجامعيين وطلاب الدراسات العليا بكلية الطب. </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متابعة جودة البحث العلمي والحرص على أن يكون موافقا لأنظمة أخلاقيات البحث العالمية.</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قيادة ودعم ومتابعة الاعتماد الأكاديمي لكلية الطب واستثماره كدافع للتطوير. </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متابعة جودة الأعمال الإدارية الهامة والمؤثرة بكلية الطب. </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اقتراح ودعم وتنظيم وتقييم جميع المبادرات الجديدة لتطوير الجودة الأكاديمية بكلية الطب.</a:t>
            </a:r>
            <a:endParaRPr lang="en-US" sz="1200" dirty="0">
              <a:effectLst/>
              <a:ea typeface="Calibri" charset="0"/>
              <a:cs typeface="Arial" charset="0"/>
            </a:endParaRPr>
          </a:p>
          <a:p>
            <a:pPr marL="0" marR="0">
              <a:spcBef>
                <a:spcPts val="0"/>
              </a:spcBef>
              <a:spcAft>
                <a:spcPts val="0"/>
              </a:spcAft>
            </a:pPr>
            <a:r>
              <a:rPr lang="en-US" sz="1600" dirty="0">
                <a:effectLst/>
                <a:ea typeface="Calibri" charset="0"/>
                <a:cs typeface="Arial" charset="0"/>
              </a:rPr>
              <a:t> </a:t>
            </a:r>
            <a:endParaRPr lang="en-US" sz="1200" dirty="0">
              <a:effectLst/>
              <a:ea typeface="Calibri" charset="0"/>
              <a:cs typeface="Arial" charset="0"/>
            </a:endParaRPr>
          </a:p>
        </p:txBody>
      </p:sp>
    </p:spTree>
    <p:extLst>
      <p:ext uri="{BB962C8B-B14F-4D97-AF65-F5344CB8AC3E}">
        <p14:creationId xmlns:p14="http://schemas.microsoft.com/office/powerpoint/2010/main" val="163261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43844" y="463138"/>
            <a:ext cx="3621974" cy="2066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smtClean="0">
                <a:solidFill>
                  <a:schemeClr val="tx1"/>
                </a:solidFill>
              </a:rPr>
              <a:t>Medicine Teaching</a:t>
            </a:r>
            <a:endParaRPr lang="ar-SA" sz="4000" dirty="0">
              <a:solidFill>
                <a:schemeClr val="tx1"/>
              </a:solidFill>
            </a:endParaRPr>
          </a:p>
        </p:txBody>
      </p:sp>
      <p:cxnSp>
        <p:nvCxnSpPr>
          <p:cNvPr id="4" name="Elbow Connector 3"/>
          <p:cNvCxnSpPr>
            <a:stCxn id="2" idx="2"/>
          </p:cNvCxnSpPr>
          <p:nvPr/>
        </p:nvCxnSpPr>
        <p:spPr>
          <a:xfrm rot="5400000">
            <a:off x="2995551" y="1196438"/>
            <a:ext cx="926275" cy="359228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237018" y="3443844"/>
            <a:ext cx="3764478" cy="23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62545" y="3467595"/>
            <a:ext cx="0" cy="570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54832" y="3455719"/>
            <a:ext cx="0" cy="510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01496" y="3467595"/>
            <a:ext cx="0" cy="57001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35329" y="3930731"/>
            <a:ext cx="2054431" cy="1805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ln w="0"/>
                <a:solidFill>
                  <a:schemeClr val="tx1"/>
                </a:solidFill>
                <a:effectLst>
                  <a:outerShdw blurRad="38100" dist="19050" dir="2700000" algn="tl" rotWithShape="0">
                    <a:schemeClr val="dk1">
                      <a:alpha val="40000"/>
                    </a:schemeClr>
                  </a:outerShdw>
                </a:effectLst>
              </a:rPr>
              <a:t>Lectures</a:t>
            </a:r>
            <a:endParaRPr lang="ar-SA" dirty="0">
              <a:ln w="0"/>
              <a:solidFill>
                <a:schemeClr val="tx1"/>
              </a:solidFill>
              <a:effectLst>
                <a:outerShdw blurRad="38100" dist="19050" dir="2700000" algn="tl" rotWithShape="0">
                  <a:schemeClr val="dk1">
                    <a:alpha val="40000"/>
                  </a:schemeClr>
                </a:outerShdw>
              </a:effectLst>
            </a:endParaRPr>
          </a:p>
        </p:txBody>
      </p:sp>
      <p:sp>
        <p:nvSpPr>
          <p:cNvPr id="14" name="Rounded Rectangle 13"/>
          <p:cNvSpPr/>
          <p:nvPr/>
        </p:nvSpPr>
        <p:spPr>
          <a:xfrm>
            <a:off x="3954483" y="3966358"/>
            <a:ext cx="2565070" cy="1757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2800" dirty="0">
                <a:ln w="0"/>
                <a:solidFill>
                  <a:schemeClr val="tx1"/>
                </a:solidFill>
                <a:effectLst>
                  <a:outerShdw blurRad="38100" dist="19050" dir="2700000" algn="tl" rotWithShape="0">
                    <a:schemeClr val="dk1">
                      <a:alpha val="40000"/>
                    </a:schemeClr>
                  </a:outerShdw>
                </a:effectLst>
              </a:rPr>
              <a:t>Bed-side teaching (BST)</a:t>
            </a:r>
          </a:p>
        </p:txBody>
      </p:sp>
      <p:sp>
        <p:nvSpPr>
          <p:cNvPr id="15" name="Rounded Rectangle 14"/>
          <p:cNvSpPr/>
          <p:nvPr/>
        </p:nvSpPr>
        <p:spPr>
          <a:xfrm>
            <a:off x="7784276" y="4061361"/>
            <a:ext cx="2428503" cy="1638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2800" dirty="0">
                <a:ln w="0"/>
                <a:solidFill>
                  <a:schemeClr val="tx1"/>
                </a:solidFill>
                <a:effectLst>
                  <a:outerShdw blurRad="38100" dist="19050" dir="2700000" algn="tl" rotWithShape="0">
                    <a:schemeClr val="dk1">
                      <a:alpha val="40000"/>
                    </a:schemeClr>
                  </a:outerShdw>
                </a:effectLst>
              </a:rPr>
              <a:t>Case-Based learning (CBL)</a:t>
            </a:r>
          </a:p>
        </p:txBody>
      </p:sp>
    </p:spTree>
    <p:extLst>
      <p:ext uri="{BB962C8B-B14F-4D97-AF65-F5344CB8AC3E}">
        <p14:creationId xmlns:p14="http://schemas.microsoft.com/office/powerpoint/2010/main" val="3026476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7930"/>
          </a:xfrm>
          <a:prstGeom prst="rect">
            <a:avLst/>
          </a:prstGeom>
        </p:spPr>
      </p:pic>
      <p:sp>
        <p:nvSpPr>
          <p:cNvPr id="3" name="TextBox 2"/>
          <p:cNvSpPr txBox="1"/>
          <p:nvPr/>
        </p:nvSpPr>
        <p:spPr>
          <a:xfrm>
            <a:off x="5370285" y="442947"/>
            <a:ext cx="6096000" cy="769441"/>
          </a:xfrm>
          <a:prstGeom prst="rect">
            <a:avLst/>
          </a:prstGeom>
          <a:noFill/>
        </p:spPr>
        <p:txBody>
          <a:bodyPr wrap="square" rtlCol="0">
            <a:spAutoFit/>
          </a:bodyPr>
          <a:lstStyle/>
          <a:p>
            <a:pPr marL="0" algn="ctr" defTabSz="914400" rtl="1" eaLnBrk="1" latinLnBrk="0" hangingPunct="1"/>
            <a:r>
              <a:rPr lang="en-US" sz="4400" b="1" dirty="0" smtClean="0">
                <a:solidFill>
                  <a:srgbClr val="5F3E85"/>
                </a:solidFill>
                <a:ea typeface="Calibri" charset="0"/>
                <a:cs typeface="Mishafi" charset="-78"/>
              </a:rPr>
              <a:t>YouTube Video </a:t>
            </a:r>
            <a:endParaRPr lang="en-US" sz="4400" b="1" dirty="0">
              <a:solidFill>
                <a:srgbClr val="5F3E85"/>
              </a:solidFill>
              <a:ea typeface="Calibri" charset="0"/>
              <a:cs typeface="Mishafi" charset="-78"/>
            </a:endParaRPr>
          </a:p>
        </p:txBody>
      </p:sp>
      <p:sp>
        <p:nvSpPr>
          <p:cNvPr id="4" name="Rectangle 3"/>
          <p:cNvSpPr/>
          <p:nvPr/>
        </p:nvSpPr>
        <p:spPr>
          <a:xfrm>
            <a:off x="1884815" y="3162355"/>
            <a:ext cx="8422370" cy="523220"/>
          </a:xfrm>
          <a:prstGeom prst="rect">
            <a:avLst/>
          </a:prstGeom>
        </p:spPr>
        <p:txBody>
          <a:bodyPr wrap="none">
            <a:spAutoFit/>
          </a:bodyPr>
          <a:lstStyle/>
          <a:p>
            <a:pPr algn="l" rtl="0"/>
            <a:r>
              <a:rPr lang="en-US" sz="2800" dirty="0"/>
              <a:t>https://</a:t>
            </a:r>
            <a:r>
              <a:rPr lang="en-US" sz="2800" dirty="0" err="1"/>
              <a:t>www.youtube.com</a:t>
            </a:r>
            <a:r>
              <a:rPr lang="en-US" sz="2800" dirty="0"/>
              <a:t>/</a:t>
            </a:r>
            <a:r>
              <a:rPr lang="en-US" sz="2800" dirty="0" err="1"/>
              <a:t>watch?v</a:t>
            </a:r>
            <a:r>
              <a:rPr lang="en-US" sz="2800" dirty="0"/>
              <a:t>=</a:t>
            </a:r>
            <a:r>
              <a:rPr lang="en-US" sz="2800" dirty="0" err="1"/>
              <a:t>twIXzPdgIog&amp;t</a:t>
            </a:r>
            <a:r>
              <a:rPr lang="en-US" sz="2800" dirty="0"/>
              <a:t>=13s</a:t>
            </a:r>
          </a:p>
        </p:txBody>
      </p:sp>
    </p:spTree>
    <p:extLst>
      <p:ext uri="{BB962C8B-B14F-4D97-AF65-F5344CB8AC3E}">
        <p14:creationId xmlns:p14="http://schemas.microsoft.com/office/powerpoint/2010/main" val="1606220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7930"/>
          </a:xfrm>
          <a:prstGeom prst="rect">
            <a:avLst/>
          </a:prstGeom>
        </p:spPr>
      </p:pic>
      <p:sp>
        <p:nvSpPr>
          <p:cNvPr id="2" name="TextBox 1"/>
          <p:cNvSpPr txBox="1"/>
          <p:nvPr/>
        </p:nvSpPr>
        <p:spPr>
          <a:xfrm>
            <a:off x="1245705" y="2285191"/>
            <a:ext cx="9369287" cy="2677656"/>
          </a:xfrm>
          <a:prstGeom prst="rect">
            <a:avLst/>
          </a:prstGeom>
          <a:noFill/>
        </p:spPr>
        <p:txBody>
          <a:bodyPr wrap="square" rtlCol="0">
            <a:spAutoFit/>
          </a:bodyPr>
          <a:lstStyle/>
          <a:p>
            <a:pPr marL="0" algn="ctr" defTabSz="914400" rtl="1" eaLnBrk="1" latinLnBrk="0" hangingPunct="1"/>
            <a:r>
              <a:rPr lang="x-none" sz="8000" b="1" dirty="0" smtClean="0">
                <a:solidFill>
                  <a:srgbClr val="5F3E85"/>
                </a:solidFill>
                <a:ea typeface="Calibri" charset="0"/>
                <a:cs typeface="Mishafi" charset="-78"/>
              </a:rPr>
              <a:t>ليش أقي</a:t>
            </a:r>
            <a:r>
              <a:rPr lang="ar-SA" sz="8000" b="1" dirty="0" smtClean="0">
                <a:solidFill>
                  <a:srgbClr val="5F3E85"/>
                </a:solidFill>
                <a:ea typeface="Calibri" charset="0"/>
                <a:cs typeface="Mishafi" charset="-78"/>
              </a:rPr>
              <a:t>ّ</a:t>
            </a:r>
            <a:r>
              <a:rPr lang="x-none" sz="8000" b="1" dirty="0" smtClean="0">
                <a:solidFill>
                  <a:srgbClr val="5F3E85"/>
                </a:solidFill>
                <a:ea typeface="Calibri" charset="0"/>
                <a:cs typeface="Mishafi" charset="-78"/>
              </a:rPr>
              <a:t>م ؟</a:t>
            </a:r>
            <a:endParaRPr lang="ar-SA" sz="8000" b="1" dirty="0" smtClean="0">
              <a:solidFill>
                <a:srgbClr val="5F3E85"/>
              </a:solidFill>
              <a:ea typeface="Calibri" charset="0"/>
              <a:cs typeface="Mishafi" charset="-78"/>
            </a:endParaRPr>
          </a:p>
          <a:p>
            <a:pPr marL="0" algn="ctr" defTabSz="914400" rtl="1" eaLnBrk="1" latinLnBrk="0" hangingPunct="1"/>
            <a:r>
              <a:rPr lang="ar-SA" sz="4400" b="1" dirty="0" smtClean="0">
                <a:solidFill>
                  <a:srgbClr val="5F3E85"/>
                </a:solidFill>
                <a:ea typeface="Calibri" charset="0"/>
                <a:cs typeface="Mishafi" charset="-78"/>
              </a:rPr>
              <a:t>أقيّم عشان نرفع الجودة  الأكاديمية  للكلية، ورفع مستوى المقررات وجعلها مميزة، بالإضافة إلى رفع مستوى الكادر الأكاديمي لجميع المقررات وتحسين أو إزالة أي سلبيات متعلقة بالمناهج</a:t>
            </a:r>
            <a:r>
              <a:rPr lang="x-none" sz="4400" b="1" dirty="0" smtClean="0">
                <a:solidFill>
                  <a:srgbClr val="5F3E85"/>
                </a:solidFill>
                <a:ea typeface="Calibri" charset="0"/>
                <a:cs typeface="Mishafi" charset="-78"/>
              </a:rPr>
              <a:t> </a:t>
            </a:r>
            <a:endParaRPr lang="en-US" sz="4400" b="1" dirty="0">
              <a:solidFill>
                <a:srgbClr val="5F3E85"/>
              </a:solidFill>
              <a:ea typeface="Calibri" charset="0"/>
              <a:cs typeface="Mishafi" charset="-78"/>
            </a:endParaRPr>
          </a:p>
        </p:txBody>
      </p:sp>
    </p:spTree>
    <p:extLst>
      <p:ext uri="{BB962C8B-B14F-4D97-AF65-F5344CB8AC3E}">
        <p14:creationId xmlns:p14="http://schemas.microsoft.com/office/powerpoint/2010/main" val="1872046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7930"/>
          </a:xfrm>
          <a:prstGeom prst="rect">
            <a:avLst/>
          </a:prstGeom>
        </p:spPr>
      </p:pic>
      <p:sp>
        <p:nvSpPr>
          <p:cNvPr id="2" name="TextBox 1"/>
          <p:cNvSpPr txBox="1"/>
          <p:nvPr/>
        </p:nvSpPr>
        <p:spPr>
          <a:xfrm>
            <a:off x="1245705" y="2285191"/>
            <a:ext cx="9369287" cy="3354765"/>
          </a:xfrm>
          <a:prstGeom prst="rect">
            <a:avLst/>
          </a:prstGeom>
          <a:noFill/>
        </p:spPr>
        <p:txBody>
          <a:bodyPr wrap="square" rtlCol="0">
            <a:spAutoFit/>
          </a:bodyPr>
          <a:lstStyle/>
          <a:p>
            <a:pPr marL="0" algn="ctr" defTabSz="914400" rtl="1" eaLnBrk="1" latinLnBrk="0" hangingPunct="1"/>
            <a:r>
              <a:rPr lang="ar-SA" sz="8000" b="1" dirty="0" smtClean="0">
                <a:solidFill>
                  <a:srgbClr val="5F3E85"/>
                </a:solidFill>
                <a:ea typeface="Calibri" charset="0"/>
                <a:cs typeface="Mishafi" charset="-78"/>
              </a:rPr>
              <a:t>ماهي التقييمات المطلوبة؟</a:t>
            </a:r>
          </a:p>
          <a:p>
            <a:pPr marL="0" algn="ctr" defTabSz="914400" rtl="1" eaLnBrk="1" latinLnBrk="0" hangingPunct="1"/>
            <a:r>
              <a:rPr lang="ar-SA" sz="4400" b="1" dirty="0" smtClean="0">
                <a:solidFill>
                  <a:srgbClr val="5F3E85"/>
                </a:solidFill>
                <a:ea typeface="Calibri" charset="0"/>
                <a:cs typeface="Mishafi" charset="-78"/>
              </a:rPr>
              <a:t>١. أعضاء هيئة التدريس</a:t>
            </a:r>
          </a:p>
          <a:p>
            <a:pPr marL="0" algn="ctr" defTabSz="914400" rtl="1" eaLnBrk="1" latinLnBrk="0" hangingPunct="1"/>
            <a:r>
              <a:rPr lang="ar-SA" sz="4400" b="1" dirty="0" smtClean="0">
                <a:solidFill>
                  <a:srgbClr val="5F3E85"/>
                </a:solidFill>
                <a:ea typeface="Calibri" charset="0"/>
                <a:cs typeface="Mishafi" charset="-78"/>
              </a:rPr>
              <a:t>٢. المقرر</a:t>
            </a:r>
          </a:p>
          <a:p>
            <a:pPr marL="0" algn="ctr" defTabSz="914400" rtl="1" eaLnBrk="1" latinLnBrk="0" hangingPunct="1"/>
            <a:r>
              <a:rPr lang="ar-SA" sz="4400" b="1" dirty="0" smtClean="0">
                <a:solidFill>
                  <a:srgbClr val="5F3E85"/>
                </a:solidFill>
                <a:ea typeface="Calibri" charset="0"/>
                <a:cs typeface="Mishafi" charset="-78"/>
              </a:rPr>
              <a:t>٣. الاختبار</a:t>
            </a:r>
            <a:endParaRPr lang="en-US" sz="4400" b="1" dirty="0">
              <a:solidFill>
                <a:srgbClr val="5F3E85"/>
              </a:solidFill>
              <a:ea typeface="Calibri" charset="0"/>
              <a:cs typeface="Mishafi" charset="-78"/>
            </a:endParaRPr>
          </a:p>
        </p:txBody>
      </p:sp>
    </p:spTree>
    <p:extLst>
      <p:ext uri="{BB962C8B-B14F-4D97-AF65-F5344CB8AC3E}">
        <p14:creationId xmlns:p14="http://schemas.microsoft.com/office/powerpoint/2010/main" val="708025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7930"/>
          </a:xfrm>
          <a:prstGeom prst="rect">
            <a:avLst/>
          </a:prstGeo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512" y="3995738"/>
            <a:ext cx="3810000" cy="3810000"/>
          </a:xfrm>
          <a:prstGeom prst="rect">
            <a:avLst/>
          </a:prstGeom>
        </p:spPr>
      </p:pic>
    </p:spTree>
    <p:extLst>
      <p:ext uri="{BB962C8B-B14F-4D97-AF65-F5344CB8AC3E}">
        <p14:creationId xmlns:p14="http://schemas.microsoft.com/office/powerpoint/2010/main" val="57192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3231" y="142504"/>
            <a:ext cx="3526971" cy="707886"/>
          </a:xfrm>
          <a:prstGeom prst="rect">
            <a:avLst/>
          </a:prstGeom>
          <a:noFill/>
        </p:spPr>
        <p:txBody>
          <a:bodyPr wrap="square" rtlCol="1">
            <a:spAutoFit/>
          </a:bodyPr>
          <a:lstStyle/>
          <a:p>
            <a:r>
              <a:rPr lang="en-US" sz="4000" b="1" dirty="0" smtClean="0">
                <a:solidFill>
                  <a:schemeClr val="accent1">
                    <a:lumMod val="50000"/>
                  </a:schemeClr>
                </a:solidFill>
                <a:ea typeface="Calibri"/>
                <a:cs typeface="Arial"/>
              </a:rPr>
              <a:t>References</a:t>
            </a:r>
            <a:endParaRPr lang="ar-SA" sz="4000" b="1" dirty="0">
              <a:solidFill>
                <a:schemeClr val="accent1">
                  <a:lumMod val="50000"/>
                </a:schemeClr>
              </a:solidFill>
              <a:ea typeface="Calibri"/>
              <a:cs typeface="Arial"/>
            </a:endParaRPr>
          </a:p>
        </p:txBody>
      </p:sp>
      <p:sp>
        <p:nvSpPr>
          <p:cNvPr id="3" name="TextBox 2"/>
          <p:cNvSpPr txBox="1"/>
          <p:nvPr/>
        </p:nvSpPr>
        <p:spPr>
          <a:xfrm>
            <a:off x="1586630" y="857632"/>
            <a:ext cx="1472540" cy="369332"/>
          </a:xfrm>
          <a:prstGeom prst="rect">
            <a:avLst/>
          </a:prstGeom>
          <a:noFill/>
        </p:spPr>
        <p:txBody>
          <a:bodyPr wrap="square" rtlCol="1">
            <a:spAutoFit/>
          </a:bodyPr>
          <a:lstStyle/>
          <a:p>
            <a:r>
              <a:rPr lang="en-US" dirty="0" smtClean="0"/>
              <a:t>Textbook</a:t>
            </a:r>
            <a:endParaRPr lang="ar-SA" dirty="0"/>
          </a:p>
        </p:txBody>
      </p:sp>
      <p:pic>
        <p:nvPicPr>
          <p:cNvPr id="4" name="image4.jpeg" descr="http://2.bp.blogspot.com/-ROdO9UNSFIQ/VDmdy8OLroI/AAAAAAAAC_I/CsILE9giYwY/s1600/Davidson's%2BPrinciples%2Band%2BPractice%2Bof%2BMedicine%2B22nd%2BEdition%2BDownload%2Bpdf.JPG"/>
          <p:cNvPicPr/>
          <p:nvPr/>
        </p:nvPicPr>
        <p:blipFill>
          <a:blip r:embed="rId2">
            <a:extLst/>
          </a:blip>
          <a:stretch>
            <a:fillRect/>
          </a:stretch>
        </p:blipFill>
        <p:spPr>
          <a:xfrm>
            <a:off x="649152" y="1456610"/>
            <a:ext cx="1583409" cy="1884568"/>
          </a:xfrm>
          <a:prstGeom prst="rect">
            <a:avLst/>
          </a:prstGeom>
          <a:ln w="28575" cap="sq">
            <a:solidFill>
              <a:srgbClr val="FF0000"/>
            </a:solidFill>
            <a:miter/>
          </a:ln>
          <a:effectLst>
            <a:outerShdw blurRad="63500" dist="50800" dir="2700000" rotWithShape="0">
              <a:srgbClr val="000000">
                <a:alpha val="40000"/>
              </a:srgbClr>
            </a:outerShdw>
          </a:effectLst>
        </p:spPr>
      </p:pic>
      <p:pic>
        <p:nvPicPr>
          <p:cNvPr id="5" name="Picture 4" descr="Kumar-and-Clark-s-Clinical-Medicine-International-Edition--With-STUDENTCONSULT-online-access-8th-Edition-medical-books-24-April-2016-10-31-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00" y="1456611"/>
            <a:ext cx="1479386" cy="1884568"/>
          </a:xfrm>
          <a:prstGeom prst="rect">
            <a:avLst/>
          </a:prstGeom>
        </p:spPr>
      </p:pic>
      <p:sp>
        <p:nvSpPr>
          <p:cNvPr id="6" name="TextBox 5"/>
          <p:cNvSpPr txBox="1"/>
          <p:nvPr/>
        </p:nvSpPr>
        <p:spPr>
          <a:xfrm>
            <a:off x="7217679" y="872719"/>
            <a:ext cx="1983179" cy="369332"/>
          </a:xfrm>
          <a:prstGeom prst="rect">
            <a:avLst/>
          </a:prstGeom>
          <a:noFill/>
        </p:spPr>
        <p:txBody>
          <a:bodyPr wrap="square" rtlCol="1">
            <a:spAutoFit/>
          </a:bodyPr>
          <a:lstStyle/>
          <a:p>
            <a:r>
              <a:rPr lang="en-US" dirty="0" smtClean="0"/>
              <a:t>Short textbook</a:t>
            </a:r>
            <a:endParaRPr lang="ar-SA" dirty="0"/>
          </a:p>
        </p:txBody>
      </p:sp>
      <p:pic>
        <p:nvPicPr>
          <p:cNvPr id="7" name="Picture 6"/>
          <p:cNvPicPr>
            <a:picLocks noChangeAspect="1"/>
          </p:cNvPicPr>
          <p:nvPr/>
        </p:nvPicPr>
        <p:blipFill>
          <a:blip r:embed="rId4"/>
          <a:stretch>
            <a:fillRect/>
          </a:stretch>
        </p:blipFill>
        <p:spPr>
          <a:xfrm>
            <a:off x="8345975" y="1469715"/>
            <a:ext cx="1884568" cy="188456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6250" y="1456610"/>
            <a:ext cx="1433018" cy="1862196"/>
          </a:xfrm>
          <a:prstGeom prst="rect">
            <a:avLst/>
          </a:prstGeom>
        </p:spPr>
      </p:pic>
      <p:sp>
        <p:nvSpPr>
          <p:cNvPr id="10" name="TextBox 9"/>
          <p:cNvSpPr txBox="1"/>
          <p:nvPr/>
        </p:nvSpPr>
        <p:spPr>
          <a:xfrm>
            <a:off x="1355969" y="3990108"/>
            <a:ext cx="2446317" cy="369332"/>
          </a:xfrm>
          <a:prstGeom prst="rect">
            <a:avLst/>
          </a:prstGeom>
          <a:noFill/>
        </p:spPr>
        <p:txBody>
          <a:bodyPr wrap="square" rtlCol="1">
            <a:spAutoFit/>
          </a:bodyPr>
          <a:lstStyle/>
          <a:p>
            <a:r>
              <a:rPr lang="en-US" dirty="0" smtClean="0"/>
              <a:t>Review (notes) </a:t>
            </a:r>
            <a:endParaRPr lang="ar-SA" dirty="0"/>
          </a:p>
        </p:txBody>
      </p:sp>
      <p:pic>
        <p:nvPicPr>
          <p:cNvPr id="11" name="Picture 10"/>
          <p:cNvPicPr>
            <a:picLocks noChangeAspect="1"/>
          </p:cNvPicPr>
          <p:nvPr/>
        </p:nvPicPr>
        <p:blipFill>
          <a:blip r:embed="rId6"/>
          <a:stretch>
            <a:fillRect/>
          </a:stretch>
        </p:blipFill>
        <p:spPr>
          <a:xfrm>
            <a:off x="626129" y="4587104"/>
            <a:ext cx="1459680" cy="1896823"/>
          </a:xfrm>
          <a:prstGeom prst="rect">
            <a:avLst/>
          </a:prstGeom>
        </p:spPr>
      </p:pic>
      <p:pic>
        <p:nvPicPr>
          <p:cNvPr id="12" name="Picture 11" descr="infectiousdiseasesch070_jnv.jpg"/>
          <p:cNvPicPr>
            <a:picLocks noChangeAspect="1"/>
          </p:cNvPicPr>
          <p:nvPr/>
        </p:nvPicPr>
        <p:blipFill rotWithShape="1">
          <a:blip r:embed="rId7" cstate="print">
            <a:extLst>
              <a:ext uri="{28A0092B-C50C-407E-A947-70E740481C1C}">
                <a14:useLocalDpi xmlns:a14="http://schemas.microsoft.com/office/drawing/2010/main" val="0"/>
              </a:ext>
            </a:extLst>
          </a:blip>
          <a:srcRect l="22898" r="22236"/>
          <a:stretch/>
        </p:blipFill>
        <p:spPr>
          <a:xfrm>
            <a:off x="2322900" y="4587103"/>
            <a:ext cx="1560331" cy="1896823"/>
          </a:xfrm>
          <a:prstGeom prst="rect">
            <a:avLst/>
          </a:prstGeom>
        </p:spPr>
      </p:pic>
      <p:sp>
        <p:nvSpPr>
          <p:cNvPr id="14" name="TextBox 13"/>
          <p:cNvSpPr txBox="1"/>
          <p:nvPr/>
        </p:nvSpPr>
        <p:spPr>
          <a:xfrm>
            <a:off x="8126191" y="3990108"/>
            <a:ext cx="1199408" cy="369332"/>
          </a:xfrm>
          <a:prstGeom prst="rect">
            <a:avLst/>
          </a:prstGeom>
          <a:noFill/>
        </p:spPr>
        <p:txBody>
          <a:bodyPr wrap="square" rtlCol="1">
            <a:spAutoFit/>
          </a:bodyPr>
          <a:lstStyle/>
          <a:p>
            <a:r>
              <a:rPr lang="en-US" dirty="0" smtClean="0"/>
              <a:t>MCQs</a:t>
            </a:r>
            <a:endParaRPr lang="ar-SA" dirty="0"/>
          </a:p>
        </p:txBody>
      </p:sp>
      <p:pic>
        <p:nvPicPr>
          <p:cNvPr id="15" name="Picture 14" descr="51WsrRsKmGL._SY344_BO1,204,203,200_.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6250" y="4587104"/>
            <a:ext cx="1458384" cy="1896823"/>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03253" y="4587103"/>
            <a:ext cx="1570012" cy="1896823"/>
          </a:xfrm>
          <a:prstGeom prst="rect">
            <a:avLst/>
          </a:prstGeom>
        </p:spPr>
      </p:pic>
      <p:sp>
        <p:nvSpPr>
          <p:cNvPr id="17" name="TextBox 16"/>
          <p:cNvSpPr txBox="1"/>
          <p:nvPr/>
        </p:nvSpPr>
        <p:spPr>
          <a:xfrm>
            <a:off x="4286992" y="3467594"/>
            <a:ext cx="1983179" cy="584775"/>
          </a:xfrm>
          <a:prstGeom prst="rect">
            <a:avLst/>
          </a:prstGeom>
          <a:noFill/>
        </p:spPr>
        <p:txBody>
          <a:bodyPr wrap="square" rtlCol="1">
            <a:spAutoFit/>
          </a:bodyPr>
          <a:lstStyle/>
          <a:p>
            <a:pPr algn="ctr"/>
            <a:r>
              <a:rPr lang="en-US" sz="3200" b="1" dirty="0" smtClean="0">
                <a:solidFill>
                  <a:schemeClr val="accent1">
                    <a:lumMod val="50000"/>
                  </a:schemeClr>
                </a:solidFill>
              </a:rPr>
              <a:t>Theory</a:t>
            </a:r>
            <a:endParaRPr lang="ar-SA" sz="3200" b="1" dirty="0">
              <a:solidFill>
                <a:schemeClr val="accent1">
                  <a:lumMod val="50000"/>
                </a:schemeClr>
              </a:solidFill>
            </a:endParaRPr>
          </a:p>
        </p:txBody>
      </p:sp>
    </p:spTree>
    <p:extLst>
      <p:ext uri="{BB962C8B-B14F-4D97-AF65-F5344CB8AC3E}">
        <p14:creationId xmlns:p14="http://schemas.microsoft.com/office/powerpoint/2010/main" val="1369039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7585" y="308757"/>
            <a:ext cx="4393870" cy="707886"/>
          </a:xfrm>
          <a:prstGeom prst="rect">
            <a:avLst/>
          </a:prstGeom>
          <a:noFill/>
        </p:spPr>
        <p:txBody>
          <a:bodyPr wrap="square" rtlCol="1">
            <a:spAutoFit/>
          </a:bodyPr>
          <a:lstStyle/>
          <a:p>
            <a:pPr algn="ctr"/>
            <a:r>
              <a:rPr lang="en-US" sz="4000" b="1" dirty="0" smtClean="0">
                <a:solidFill>
                  <a:schemeClr val="accent1">
                    <a:lumMod val="50000"/>
                  </a:schemeClr>
                </a:solidFill>
                <a:ea typeface="Calibri"/>
                <a:cs typeface="Arial"/>
              </a:rPr>
              <a:t>References </a:t>
            </a:r>
            <a:endParaRPr lang="ar-SA" sz="4000" b="1" dirty="0">
              <a:solidFill>
                <a:schemeClr val="accent1">
                  <a:lumMod val="50000"/>
                </a:schemeClr>
              </a:solidFill>
              <a:ea typeface="Calibri"/>
              <a:cs typeface="Arial"/>
            </a:endParaRPr>
          </a:p>
        </p:txBody>
      </p:sp>
      <p:sp>
        <p:nvSpPr>
          <p:cNvPr id="3" name="TextBox 2"/>
          <p:cNvSpPr txBox="1"/>
          <p:nvPr/>
        </p:nvSpPr>
        <p:spPr>
          <a:xfrm>
            <a:off x="4251367" y="1135396"/>
            <a:ext cx="2066305" cy="461665"/>
          </a:xfrm>
          <a:prstGeom prst="rect">
            <a:avLst/>
          </a:prstGeom>
          <a:noFill/>
        </p:spPr>
        <p:txBody>
          <a:bodyPr wrap="square" rtlCol="1">
            <a:spAutoFit/>
          </a:bodyPr>
          <a:lstStyle/>
          <a:p>
            <a:r>
              <a:rPr lang="en-US" sz="2400" b="1" dirty="0" err="1" smtClean="0">
                <a:solidFill>
                  <a:schemeClr val="accent1">
                    <a:lumMod val="50000"/>
                  </a:schemeClr>
                </a:solidFill>
              </a:rPr>
              <a:t>Hx</a:t>
            </a:r>
            <a:r>
              <a:rPr lang="en-US" sz="2400" b="1" dirty="0" smtClean="0">
                <a:solidFill>
                  <a:schemeClr val="accent1">
                    <a:lumMod val="50000"/>
                  </a:schemeClr>
                </a:solidFill>
              </a:rPr>
              <a:t> AND </a:t>
            </a:r>
            <a:r>
              <a:rPr lang="en-US" sz="2400" b="1" dirty="0" err="1" smtClean="0">
                <a:solidFill>
                  <a:schemeClr val="accent1">
                    <a:lumMod val="50000"/>
                  </a:schemeClr>
                </a:solidFill>
              </a:rPr>
              <a:t>Px</a:t>
            </a:r>
            <a:endParaRPr lang="ar-SA" sz="2400" b="1" dirty="0">
              <a:solidFill>
                <a:schemeClr val="accent1">
                  <a:lumMod val="50000"/>
                </a:schemeClr>
              </a:solidFill>
            </a:endParaRPr>
          </a:p>
        </p:txBody>
      </p:sp>
      <p:pic>
        <p:nvPicPr>
          <p:cNvPr id="4" name="Picture 3" descr="Talley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202" y="1927752"/>
            <a:ext cx="2238535" cy="2311740"/>
          </a:xfrm>
          <a:prstGeom prst="rect">
            <a:avLst/>
          </a:prstGeom>
        </p:spPr>
      </p:pic>
      <p:pic>
        <p:nvPicPr>
          <p:cNvPr id="5" name="Picture 4" descr="97807295787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263" y="1952975"/>
            <a:ext cx="2007562" cy="23117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424" y="1841758"/>
            <a:ext cx="1766269" cy="2397733"/>
          </a:xfrm>
          <a:prstGeom prst="rect">
            <a:avLst/>
          </a:prstGeom>
        </p:spPr>
      </p:pic>
      <p:sp>
        <p:nvSpPr>
          <p:cNvPr id="8" name="TextBox 7"/>
          <p:cNvSpPr txBox="1"/>
          <p:nvPr/>
        </p:nvSpPr>
        <p:spPr>
          <a:xfrm>
            <a:off x="635879" y="1597061"/>
            <a:ext cx="1674421" cy="369332"/>
          </a:xfrm>
          <a:prstGeom prst="rect">
            <a:avLst/>
          </a:prstGeom>
          <a:noFill/>
        </p:spPr>
        <p:txBody>
          <a:bodyPr wrap="square" rtlCol="1">
            <a:spAutoFit/>
          </a:bodyPr>
          <a:lstStyle/>
          <a:p>
            <a:pPr algn="ctr"/>
            <a:r>
              <a:rPr lang="en-US" dirty="0" smtClean="0"/>
              <a:t>(Talley) </a:t>
            </a:r>
            <a:endParaRPr lang="ar-SA" dirty="0"/>
          </a:p>
        </p:txBody>
      </p:sp>
      <p:sp>
        <p:nvSpPr>
          <p:cNvPr id="9" name="TextBox 8"/>
          <p:cNvSpPr txBox="1"/>
          <p:nvPr/>
        </p:nvSpPr>
        <p:spPr>
          <a:xfrm>
            <a:off x="391886" y="4845132"/>
            <a:ext cx="5391397"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sz="2800" b="1" dirty="0" smtClean="0">
                <a:solidFill>
                  <a:schemeClr val="accent1">
                    <a:lumMod val="50000"/>
                  </a:schemeClr>
                </a:solidFill>
                <a:latin typeface="Times New Roman"/>
                <a:cs typeface="Times New Roman"/>
              </a:rPr>
              <a:t>- </a:t>
            </a:r>
            <a:r>
              <a:rPr lang="en-US" sz="2800" b="1" dirty="0" err="1" smtClean="0">
                <a:solidFill>
                  <a:schemeClr val="accent1">
                    <a:lumMod val="50000"/>
                  </a:schemeClr>
                </a:solidFill>
                <a:latin typeface="Times New Roman"/>
                <a:cs typeface="Times New Roman"/>
              </a:rPr>
              <a:t>Du’aa</a:t>
            </a:r>
            <a:r>
              <a:rPr lang="en-US" sz="2800" b="1" dirty="0" smtClean="0">
                <a:solidFill>
                  <a:schemeClr val="accent1">
                    <a:lumMod val="50000"/>
                  </a:schemeClr>
                </a:solidFill>
                <a:latin typeface="Times New Roman"/>
                <a:cs typeface="Times New Roman"/>
              </a:rPr>
              <a:t> 429 booklet </a:t>
            </a:r>
          </a:p>
          <a:p>
            <a:r>
              <a:rPr lang="en-US" sz="2800" b="1" dirty="0" smtClean="0">
                <a:solidFill>
                  <a:schemeClr val="accent1">
                    <a:lumMod val="50000"/>
                  </a:schemeClr>
                </a:solidFill>
                <a:latin typeface="Times New Roman"/>
                <a:cs typeface="Times New Roman"/>
              </a:rPr>
              <a:t>- Summer clinical skills notes</a:t>
            </a:r>
            <a:endParaRPr lang="ar-SA" sz="2800" b="1" dirty="0">
              <a:solidFill>
                <a:schemeClr val="accent1">
                  <a:lumMod val="50000"/>
                </a:schemeClr>
              </a:solidFill>
            </a:endParaRPr>
          </a:p>
        </p:txBody>
      </p:sp>
      <p:pic>
        <p:nvPicPr>
          <p:cNvPr id="10" name="Picture 9" descr="Main-site-logo@2x-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1219" y="4353843"/>
            <a:ext cx="3707792" cy="193668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9292" y="2281145"/>
            <a:ext cx="2303813" cy="1281452"/>
          </a:xfrm>
          <a:prstGeom prst="rect">
            <a:avLst/>
          </a:prstGeom>
        </p:spPr>
      </p:pic>
      <p:sp>
        <p:nvSpPr>
          <p:cNvPr id="6" name="TextBox 5"/>
          <p:cNvSpPr txBox="1"/>
          <p:nvPr/>
        </p:nvSpPr>
        <p:spPr>
          <a:xfrm>
            <a:off x="332316" y="5967361"/>
            <a:ext cx="5510538" cy="646331"/>
          </a:xfrm>
          <a:prstGeom prst="rect">
            <a:avLst/>
          </a:prstGeom>
          <a:noFill/>
        </p:spPr>
        <p:txBody>
          <a:bodyPr wrap="square" rtlCol="0">
            <a:spAutoFit/>
          </a:bodyPr>
          <a:lstStyle/>
          <a:p>
            <a:r>
              <a:rPr lang="en-US" dirty="0">
                <a:hlinkClick r:id="rId7"/>
              </a:rPr>
              <a:t>https://drive.google.com/drive/folders/0B0kXGsUOtp6qQnJ4VEZobW1lRm8?usp=sharing</a:t>
            </a:r>
            <a:endParaRPr lang="en-US" dirty="0"/>
          </a:p>
        </p:txBody>
      </p:sp>
    </p:spTree>
    <p:extLst>
      <p:ext uri="{BB962C8B-B14F-4D97-AF65-F5344CB8AC3E}">
        <p14:creationId xmlns:p14="http://schemas.microsoft.com/office/powerpoint/2010/main" val="317091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5781" y="240441"/>
            <a:ext cx="8979205" cy="1508105"/>
          </a:xfrm>
          <a:prstGeom prst="rect">
            <a:avLst/>
          </a:prstGeom>
        </p:spPr>
        <p:txBody>
          <a:bodyPr wrap="square">
            <a:spAutoFit/>
          </a:bodyPr>
          <a:lstStyle/>
          <a:p>
            <a:pPr algn="ctr" rtl="1">
              <a:lnSpc>
                <a:spcPct val="115000"/>
              </a:lnSpc>
              <a:spcAft>
                <a:spcPts val="0"/>
              </a:spcAft>
            </a:pPr>
            <a:r>
              <a:rPr lang="en-US" sz="4000" b="1" dirty="0">
                <a:solidFill>
                  <a:schemeClr val="accent1">
                    <a:lumMod val="50000"/>
                  </a:schemeClr>
                </a:solidFill>
                <a:ea typeface="Calibri"/>
                <a:cs typeface="Arial"/>
              </a:rPr>
              <a:t>General Surgery</a:t>
            </a:r>
            <a:endParaRPr lang="en-US" sz="4000" dirty="0">
              <a:solidFill>
                <a:schemeClr val="accent1">
                  <a:lumMod val="50000"/>
                </a:schemeClr>
              </a:solidFill>
              <a:ea typeface="Calibri"/>
              <a:cs typeface="Arial"/>
            </a:endParaRPr>
          </a:p>
          <a:p>
            <a:pPr algn="ctr" rtl="1">
              <a:lnSpc>
                <a:spcPct val="115000"/>
              </a:lnSpc>
              <a:spcAft>
                <a:spcPts val="0"/>
              </a:spcAft>
            </a:pPr>
            <a:r>
              <a:rPr lang="en-US" sz="4000" b="1" dirty="0">
                <a:solidFill>
                  <a:schemeClr val="accent1">
                    <a:lumMod val="50000"/>
                  </a:schemeClr>
                </a:solidFill>
                <a:ea typeface="Calibri"/>
                <a:cs typeface="Arial"/>
              </a:rPr>
              <a:t>(SURG 351)</a:t>
            </a:r>
            <a:endParaRPr lang="en-US" sz="4000" dirty="0">
              <a:solidFill>
                <a:schemeClr val="accent1">
                  <a:lumMod val="50000"/>
                </a:schemeClr>
              </a:solidFill>
              <a:ea typeface="Calibri"/>
              <a:cs typeface="Arial"/>
            </a:endParaRPr>
          </a:p>
        </p:txBody>
      </p:sp>
      <p:sp>
        <p:nvSpPr>
          <p:cNvPr id="7" name="Rectangle 6"/>
          <p:cNvSpPr/>
          <p:nvPr/>
        </p:nvSpPr>
        <p:spPr>
          <a:xfrm>
            <a:off x="1056903" y="1974223"/>
            <a:ext cx="9244691" cy="4585871"/>
          </a:xfrm>
          <a:prstGeom prst="rect">
            <a:avLst/>
          </a:prstGeom>
        </p:spPr>
        <p:txBody>
          <a:bodyPr wrap="square">
            <a:spAutoFit/>
          </a:bodyPr>
          <a:lstStyle/>
          <a:p>
            <a:r>
              <a:rPr lang="en-US" sz="3600" b="1" dirty="0">
                <a:solidFill>
                  <a:schemeClr val="accent1">
                    <a:lumMod val="50000"/>
                  </a:schemeClr>
                </a:solidFill>
              </a:rPr>
              <a:t>1-Credit : </a:t>
            </a:r>
            <a:r>
              <a:rPr lang="en-US" sz="3600" b="1" u="sng" dirty="0">
                <a:solidFill>
                  <a:schemeClr val="accent1">
                    <a:lumMod val="50000"/>
                  </a:schemeClr>
                </a:solidFill>
              </a:rPr>
              <a:t>8 Hours</a:t>
            </a:r>
          </a:p>
          <a:p>
            <a:endParaRPr lang="en-US" sz="3600" b="1" dirty="0">
              <a:solidFill>
                <a:schemeClr val="accent1">
                  <a:lumMod val="50000"/>
                </a:schemeClr>
              </a:solidFill>
            </a:endParaRPr>
          </a:p>
          <a:p>
            <a:r>
              <a:rPr lang="en-US" sz="3200" b="1" dirty="0">
                <a:solidFill>
                  <a:schemeClr val="accent1">
                    <a:lumMod val="50000"/>
                  </a:schemeClr>
                </a:solidFill>
              </a:rPr>
              <a:t>2-Marks distribution</a:t>
            </a:r>
            <a:r>
              <a:rPr lang="en-US" sz="3200" b="1" dirty="0" smtClean="0">
                <a:solidFill>
                  <a:schemeClr val="accent1">
                    <a:lumMod val="50000"/>
                  </a:schemeClr>
                </a:solidFill>
              </a:rPr>
              <a:t>:</a:t>
            </a:r>
            <a:endParaRPr lang="en-US" sz="3600" b="1" dirty="0">
              <a:solidFill>
                <a:schemeClr val="accent1">
                  <a:lumMod val="50000"/>
                </a:schemeClr>
              </a:solidFill>
            </a:endParaRPr>
          </a:p>
          <a:p>
            <a:r>
              <a:rPr lang="en-US" sz="2800" dirty="0">
                <a:solidFill>
                  <a:schemeClr val="accent1">
                    <a:lumMod val="50000"/>
                  </a:schemeClr>
                </a:solidFill>
                <a:effectLst>
                  <a:outerShdw blurRad="38100" dist="38100" dir="2700000" algn="tl">
                    <a:srgbClr val="000000">
                      <a:alpha val="43137"/>
                    </a:srgbClr>
                  </a:outerShdw>
                </a:effectLst>
              </a:rPr>
              <a:t>a-MCQs:	Mid-term: 20		Final: 20</a:t>
            </a:r>
          </a:p>
          <a:p>
            <a:r>
              <a:rPr lang="en-US" sz="2800" dirty="0">
                <a:solidFill>
                  <a:schemeClr val="accent1">
                    <a:lumMod val="50000"/>
                  </a:schemeClr>
                </a:solidFill>
                <a:effectLst>
                  <a:outerShdw blurRad="38100" dist="38100" dir="2700000" algn="tl">
                    <a:srgbClr val="000000">
                      <a:alpha val="43137"/>
                    </a:srgbClr>
                  </a:outerShdw>
                </a:effectLst>
              </a:rPr>
              <a:t>b-OSCE:	Mid-term: 15		Final: 40</a:t>
            </a:r>
          </a:p>
          <a:p>
            <a:r>
              <a:rPr lang="en-US" sz="2800" dirty="0">
                <a:solidFill>
                  <a:schemeClr val="accent1">
                    <a:lumMod val="50000"/>
                  </a:schemeClr>
                </a:solidFill>
                <a:effectLst>
                  <a:outerShdw blurRad="38100" dist="38100" dir="2700000" algn="tl">
                    <a:srgbClr val="000000">
                      <a:alpha val="43137"/>
                    </a:srgbClr>
                  </a:outerShdw>
                </a:effectLst>
              </a:rPr>
              <a:t>c- logbook: 5 </a:t>
            </a:r>
          </a:p>
          <a:p>
            <a:endParaRPr lang="en-US" sz="2400" dirty="0" smtClean="0">
              <a:solidFill>
                <a:schemeClr val="accent1">
                  <a:lumMod val="50000"/>
                </a:schemeClr>
              </a:solidFill>
            </a:endParaRPr>
          </a:p>
          <a:p>
            <a:endParaRPr lang="en-US" sz="2400" dirty="0" smtClean="0">
              <a:solidFill>
                <a:schemeClr val="accent1">
                  <a:lumMod val="50000"/>
                </a:schemeClr>
              </a:solidFill>
            </a:endParaRPr>
          </a:p>
          <a:p>
            <a:r>
              <a:rPr lang="en-US" sz="3200" b="1" dirty="0">
                <a:solidFill>
                  <a:schemeClr val="accent1">
                    <a:lumMod val="50000"/>
                  </a:schemeClr>
                </a:solidFill>
              </a:rPr>
              <a:t>Total : 100</a:t>
            </a:r>
          </a:p>
          <a:p>
            <a:endParaRPr lang="en-US" sz="2400" dirty="0" smtClean="0">
              <a:solidFill>
                <a:schemeClr val="accent1">
                  <a:lumMod val="50000"/>
                </a:schemeClr>
              </a:solidFill>
            </a:endParaRPr>
          </a:p>
        </p:txBody>
      </p:sp>
      <p:sp>
        <p:nvSpPr>
          <p:cNvPr id="8" name="TextBox 7"/>
          <p:cNvSpPr txBox="1"/>
          <p:nvPr/>
        </p:nvSpPr>
        <p:spPr>
          <a:xfrm>
            <a:off x="8172169" y="1831130"/>
            <a:ext cx="2731324" cy="923330"/>
          </a:xfrm>
          <a:prstGeom prst="rect">
            <a:avLst/>
          </a:prstGeom>
          <a:noFill/>
        </p:spPr>
        <p:txBody>
          <a:bodyPr wrap="square" rtlCol="1">
            <a:spAutoFit/>
          </a:bodyPr>
          <a:lstStyle/>
          <a:p>
            <a:r>
              <a:rPr lang="en-US" i="1" u="sng" dirty="0" smtClean="0"/>
              <a:t>Students should check every course organizer for main references</a:t>
            </a:r>
            <a:endParaRPr lang="ar-SA" i="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448" y="240442"/>
            <a:ext cx="1508105" cy="1508105"/>
          </a:xfrm>
          <a:prstGeom prst="rect">
            <a:avLst/>
          </a:prstGeom>
        </p:spPr>
      </p:pic>
    </p:spTree>
    <p:extLst>
      <p:ext uri="{BB962C8B-B14F-4D97-AF65-F5344CB8AC3E}">
        <p14:creationId xmlns:p14="http://schemas.microsoft.com/office/powerpoint/2010/main" val="3892742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43844" y="463138"/>
            <a:ext cx="3621974" cy="2066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smtClean="0">
                <a:solidFill>
                  <a:schemeClr val="tx1"/>
                </a:solidFill>
              </a:rPr>
              <a:t>Surgery Teaching</a:t>
            </a:r>
            <a:endParaRPr lang="ar-SA" sz="4000" dirty="0">
              <a:solidFill>
                <a:schemeClr val="tx1"/>
              </a:solidFill>
            </a:endParaRPr>
          </a:p>
        </p:txBody>
      </p:sp>
      <p:cxnSp>
        <p:nvCxnSpPr>
          <p:cNvPr id="4" name="Elbow Connector 3"/>
          <p:cNvCxnSpPr>
            <a:stCxn id="2" idx="2"/>
          </p:cNvCxnSpPr>
          <p:nvPr/>
        </p:nvCxnSpPr>
        <p:spPr>
          <a:xfrm rot="5400000">
            <a:off x="2995551" y="1196438"/>
            <a:ext cx="926275" cy="359228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237018" y="3443844"/>
            <a:ext cx="3764478" cy="23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62545" y="3467595"/>
            <a:ext cx="0" cy="570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54832" y="3455719"/>
            <a:ext cx="0" cy="510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01496" y="3467595"/>
            <a:ext cx="0" cy="57001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35329" y="3930731"/>
            <a:ext cx="2054431" cy="1805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ln w="0"/>
                <a:solidFill>
                  <a:schemeClr val="tx1"/>
                </a:solidFill>
                <a:effectLst>
                  <a:outerShdw blurRad="38100" dist="19050" dir="2700000" algn="tl" rotWithShape="0">
                    <a:schemeClr val="dk1">
                      <a:alpha val="40000"/>
                    </a:schemeClr>
                  </a:outerShdw>
                </a:effectLst>
              </a:rPr>
              <a:t>Lectures</a:t>
            </a:r>
            <a:endParaRPr lang="ar-SA" dirty="0">
              <a:ln w="0"/>
              <a:solidFill>
                <a:schemeClr val="tx1"/>
              </a:solidFill>
              <a:effectLst>
                <a:outerShdw blurRad="38100" dist="19050" dir="2700000" algn="tl" rotWithShape="0">
                  <a:schemeClr val="dk1">
                    <a:alpha val="40000"/>
                  </a:schemeClr>
                </a:outerShdw>
              </a:effectLst>
            </a:endParaRPr>
          </a:p>
        </p:txBody>
      </p:sp>
      <p:sp>
        <p:nvSpPr>
          <p:cNvPr id="14" name="Rounded Rectangle 13"/>
          <p:cNvSpPr/>
          <p:nvPr/>
        </p:nvSpPr>
        <p:spPr>
          <a:xfrm>
            <a:off x="3954483" y="3966358"/>
            <a:ext cx="2565070" cy="1757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2800" dirty="0">
                <a:ln w="0"/>
                <a:solidFill>
                  <a:schemeClr val="tx1"/>
                </a:solidFill>
                <a:effectLst>
                  <a:outerShdw blurRad="38100" dist="19050" dir="2700000" algn="tl" rotWithShape="0">
                    <a:schemeClr val="dk1">
                      <a:alpha val="40000"/>
                    </a:schemeClr>
                  </a:outerShdw>
                </a:effectLst>
              </a:rPr>
              <a:t>Bed-side teaching (BST)</a:t>
            </a:r>
          </a:p>
        </p:txBody>
      </p:sp>
      <p:sp>
        <p:nvSpPr>
          <p:cNvPr id="15" name="Rounded Rectangle 14"/>
          <p:cNvSpPr/>
          <p:nvPr/>
        </p:nvSpPr>
        <p:spPr>
          <a:xfrm>
            <a:off x="7784276" y="4061361"/>
            <a:ext cx="2428503" cy="1638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2800" dirty="0">
                <a:ln w="0"/>
                <a:solidFill>
                  <a:schemeClr val="tx1"/>
                </a:solidFill>
                <a:effectLst>
                  <a:outerShdw blurRad="38100" dist="19050" dir="2700000" algn="tl" rotWithShape="0">
                    <a:schemeClr val="dk1">
                      <a:alpha val="40000"/>
                    </a:schemeClr>
                  </a:outerShdw>
                </a:effectLst>
              </a:rPr>
              <a:t>Case-Based learning (CBL)</a:t>
            </a:r>
          </a:p>
        </p:txBody>
      </p:sp>
      <p:cxnSp>
        <p:nvCxnSpPr>
          <p:cNvPr id="5" name="Straight Connector 4"/>
          <p:cNvCxnSpPr/>
          <p:nvPr/>
        </p:nvCxnSpPr>
        <p:spPr>
          <a:xfrm flipH="1">
            <a:off x="7469579" y="3645725"/>
            <a:ext cx="2933205" cy="2434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469579" y="3883231"/>
            <a:ext cx="3099460" cy="1995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560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7094" y="0"/>
            <a:ext cx="4393870" cy="707886"/>
          </a:xfrm>
          <a:prstGeom prst="rect">
            <a:avLst/>
          </a:prstGeom>
          <a:noFill/>
        </p:spPr>
        <p:txBody>
          <a:bodyPr wrap="square" rtlCol="1">
            <a:spAutoFit/>
          </a:bodyPr>
          <a:lstStyle/>
          <a:p>
            <a:pPr algn="ctr"/>
            <a:r>
              <a:rPr lang="en-US" sz="4000" b="1" dirty="0" smtClean="0">
                <a:solidFill>
                  <a:schemeClr val="accent1">
                    <a:lumMod val="50000"/>
                  </a:schemeClr>
                </a:solidFill>
                <a:ea typeface="Calibri"/>
                <a:cs typeface="Arial"/>
              </a:rPr>
              <a:t>References </a:t>
            </a:r>
            <a:endParaRPr lang="ar-SA" sz="4000" b="1" dirty="0">
              <a:solidFill>
                <a:schemeClr val="accent1">
                  <a:lumMod val="50000"/>
                </a:schemeClr>
              </a:solidFill>
              <a:ea typeface="Calibri"/>
              <a:cs typeface="Arial"/>
            </a:endParaRPr>
          </a:p>
        </p:txBody>
      </p:sp>
      <p:pic>
        <p:nvPicPr>
          <p:cNvPr id="3" name="Picture 2" descr="Screen Shot 2016-08-26 at 5.00.14 PM.png"/>
          <p:cNvPicPr>
            <a:picLocks noChangeAspect="1"/>
          </p:cNvPicPr>
          <p:nvPr/>
        </p:nvPicPr>
        <p:blipFill rotWithShape="1">
          <a:blip r:embed="rId2" cstate="print">
            <a:extLst>
              <a:ext uri="{28A0092B-C50C-407E-A947-70E740481C1C}">
                <a14:useLocalDpi xmlns:a14="http://schemas.microsoft.com/office/drawing/2010/main" val="0"/>
              </a:ext>
            </a:extLst>
          </a:blip>
          <a:srcRect l="24449" t="10658" r="46211" b="23922"/>
          <a:stretch/>
        </p:blipFill>
        <p:spPr>
          <a:xfrm>
            <a:off x="2478038" y="1194574"/>
            <a:ext cx="2185436" cy="2407649"/>
          </a:xfrm>
          <a:prstGeom prst="rect">
            <a:avLst/>
          </a:prstGeom>
        </p:spPr>
      </p:pic>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28" y="1194575"/>
            <a:ext cx="2237287" cy="2407649"/>
          </a:xfrm>
          <a:prstGeom prst="rect">
            <a:avLst/>
          </a:prstGeom>
        </p:spPr>
      </p:pic>
      <p:sp>
        <p:nvSpPr>
          <p:cNvPr id="5" name="TextBox 4"/>
          <p:cNvSpPr txBox="1"/>
          <p:nvPr/>
        </p:nvSpPr>
        <p:spPr>
          <a:xfrm>
            <a:off x="3111336" y="707886"/>
            <a:ext cx="918841" cy="369332"/>
          </a:xfrm>
          <a:prstGeom prst="rect">
            <a:avLst/>
          </a:prstGeom>
          <a:noFill/>
        </p:spPr>
        <p:txBody>
          <a:bodyPr wrap="none" rtlCol="1">
            <a:spAutoFit/>
          </a:bodyPr>
          <a:lstStyle/>
          <a:p>
            <a:r>
              <a:rPr lang="en-US" dirty="0" err="1" smtClean="0"/>
              <a:t>Raslan</a:t>
            </a:r>
            <a:r>
              <a:rPr lang="en-US" dirty="0" smtClean="0"/>
              <a:t> </a:t>
            </a:r>
            <a:endParaRPr lang="ar-SA" dirty="0"/>
          </a:p>
        </p:txBody>
      </p:sp>
      <p:sp>
        <p:nvSpPr>
          <p:cNvPr id="6" name="TextBox 5"/>
          <p:cNvSpPr txBox="1"/>
          <p:nvPr/>
        </p:nvSpPr>
        <p:spPr>
          <a:xfrm>
            <a:off x="539154" y="715126"/>
            <a:ext cx="1116281" cy="369332"/>
          </a:xfrm>
          <a:prstGeom prst="rect">
            <a:avLst/>
          </a:prstGeom>
          <a:noFill/>
        </p:spPr>
        <p:txBody>
          <a:bodyPr wrap="square" rtlCol="1">
            <a:spAutoFit/>
          </a:bodyPr>
          <a:lstStyle/>
          <a:p>
            <a:r>
              <a:rPr lang="en-US" dirty="0" smtClean="0"/>
              <a:t>Davidson</a:t>
            </a:r>
            <a:endParaRPr lang="ar-SA" dirty="0"/>
          </a:p>
        </p:txBody>
      </p:sp>
      <p:pic>
        <p:nvPicPr>
          <p:cNvPr id="8" name="Picture 7"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10" y="4499243"/>
            <a:ext cx="2031000" cy="23779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8379" y="4506483"/>
            <a:ext cx="1900040" cy="2377963"/>
          </a:xfrm>
          <a:prstGeom prst="rect">
            <a:avLst/>
          </a:prstGeom>
        </p:spPr>
      </p:pic>
      <p:pic>
        <p:nvPicPr>
          <p:cNvPr id="11" name="Picture 10" descr="978144414603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9981" y="1194574"/>
            <a:ext cx="2616184" cy="2506591"/>
          </a:xfrm>
          <a:prstGeom prst="rect">
            <a:avLst/>
          </a:prstGeom>
        </p:spPr>
      </p:pic>
      <p:sp>
        <p:nvSpPr>
          <p:cNvPr id="12" name="TextBox 11"/>
          <p:cNvSpPr txBox="1"/>
          <p:nvPr/>
        </p:nvSpPr>
        <p:spPr>
          <a:xfrm>
            <a:off x="6902819" y="4083045"/>
            <a:ext cx="3276859" cy="523220"/>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sz="2800" b="1" dirty="0">
                <a:solidFill>
                  <a:schemeClr val="accent1">
                    <a:lumMod val="50000"/>
                  </a:schemeClr>
                </a:solidFill>
                <a:latin typeface="Times New Roman"/>
                <a:cs typeface="Times New Roman"/>
              </a:rPr>
              <a:t>428 Surgery booklet</a:t>
            </a:r>
            <a:endParaRPr lang="ar-SA" sz="2800" b="1" dirty="0">
              <a:solidFill>
                <a:schemeClr val="accent1">
                  <a:lumMod val="50000"/>
                </a:schemeClr>
              </a:solidFill>
              <a:latin typeface="Times New Roman"/>
              <a:cs typeface="Times New Roman"/>
            </a:endParaRPr>
          </a:p>
        </p:txBody>
      </p:sp>
      <p:sp>
        <p:nvSpPr>
          <p:cNvPr id="13" name="TextBox 12"/>
          <p:cNvSpPr txBox="1"/>
          <p:nvPr/>
        </p:nvSpPr>
        <p:spPr>
          <a:xfrm>
            <a:off x="7395029" y="503410"/>
            <a:ext cx="1679787" cy="461665"/>
          </a:xfrm>
          <a:prstGeom prst="rect">
            <a:avLst/>
          </a:prstGeom>
          <a:noFill/>
        </p:spPr>
        <p:txBody>
          <a:bodyPr wrap="square" rtlCol="1">
            <a:spAutoFit/>
          </a:bodyPr>
          <a:lstStyle/>
          <a:p>
            <a:r>
              <a:rPr lang="en-US" sz="2400" b="1" dirty="0" err="1" smtClean="0">
                <a:solidFill>
                  <a:schemeClr val="accent1">
                    <a:lumMod val="50000"/>
                  </a:schemeClr>
                </a:solidFill>
              </a:rPr>
              <a:t>Hx</a:t>
            </a:r>
            <a:r>
              <a:rPr lang="en-US" sz="2400" b="1" dirty="0" smtClean="0">
                <a:solidFill>
                  <a:schemeClr val="accent1">
                    <a:lumMod val="50000"/>
                  </a:schemeClr>
                </a:solidFill>
              </a:rPr>
              <a:t> and </a:t>
            </a:r>
            <a:r>
              <a:rPr lang="en-US" sz="2400" b="1" dirty="0" err="1" smtClean="0">
                <a:solidFill>
                  <a:schemeClr val="accent1">
                    <a:lumMod val="50000"/>
                  </a:schemeClr>
                </a:solidFill>
              </a:rPr>
              <a:t>Px</a:t>
            </a:r>
            <a:endParaRPr lang="ar-SA" sz="2400" b="1" dirty="0">
              <a:solidFill>
                <a:schemeClr val="accent1">
                  <a:lumMod val="50000"/>
                </a:schemeClr>
              </a:solidFill>
            </a:endParaRPr>
          </a:p>
        </p:txBody>
      </p:sp>
      <p:sp>
        <p:nvSpPr>
          <p:cNvPr id="14" name="TextBox 13"/>
          <p:cNvSpPr txBox="1"/>
          <p:nvPr/>
        </p:nvSpPr>
        <p:spPr>
          <a:xfrm>
            <a:off x="1688712" y="253461"/>
            <a:ext cx="1310143" cy="461665"/>
          </a:xfrm>
          <a:prstGeom prst="rect">
            <a:avLst/>
          </a:prstGeom>
          <a:noFill/>
        </p:spPr>
        <p:txBody>
          <a:bodyPr wrap="square" rtlCol="1">
            <a:spAutoFit/>
          </a:bodyPr>
          <a:lstStyle/>
          <a:p>
            <a:r>
              <a:rPr lang="en-US" sz="2400" b="1" dirty="0" smtClean="0">
                <a:solidFill>
                  <a:schemeClr val="accent1">
                    <a:lumMod val="50000"/>
                  </a:schemeClr>
                </a:solidFill>
              </a:rPr>
              <a:t>Theory</a:t>
            </a:r>
            <a:endParaRPr lang="ar-SA" sz="2400" b="1" dirty="0">
              <a:solidFill>
                <a:schemeClr val="accent1">
                  <a:lumMod val="50000"/>
                </a:schemeClr>
              </a:solidFill>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6879" y="1459098"/>
            <a:ext cx="2143125" cy="2143125"/>
          </a:xfrm>
          <a:prstGeom prst="rect">
            <a:avLst/>
          </a:prstGeom>
        </p:spPr>
      </p:pic>
      <p:cxnSp>
        <p:nvCxnSpPr>
          <p:cNvPr id="17" name="Straight Connector 16"/>
          <p:cNvCxnSpPr>
            <a:stCxn id="2" idx="2"/>
          </p:cNvCxnSpPr>
          <p:nvPr/>
        </p:nvCxnSpPr>
        <p:spPr>
          <a:xfrm>
            <a:off x="5454029" y="707886"/>
            <a:ext cx="0" cy="32822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1528" y="3811980"/>
            <a:ext cx="5292501"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2" name="Picture 21" descr="Main-site-logo@2x-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5756" y="4988145"/>
            <a:ext cx="2570409" cy="1342597"/>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27771" y="5190599"/>
            <a:ext cx="2303813" cy="1281452"/>
          </a:xfrm>
          <a:prstGeom prst="rect">
            <a:avLst/>
          </a:prstGeom>
        </p:spPr>
      </p:pic>
      <p:cxnSp>
        <p:nvCxnSpPr>
          <p:cNvPr id="25" name="Straight Connector 24"/>
          <p:cNvCxnSpPr/>
          <p:nvPr/>
        </p:nvCxnSpPr>
        <p:spPr>
          <a:xfrm>
            <a:off x="5454029" y="3984103"/>
            <a:ext cx="0" cy="27001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03175" y="3928399"/>
            <a:ext cx="2167581" cy="461665"/>
          </a:xfrm>
          <a:prstGeom prst="rect">
            <a:avLst/>
          </a:prstGeom>
          <a:noFill/>
        </p:spPr>
        <p:txBody>
          <a:bodyPr wrap="none" rtlCol="1">
            <a:spAutoFit/>
          </a:bodyPr>
          <a:lstStyle/>
          <a:p>
            <a:r>
              <a:rPr lang="en-US" sz="2400" b="1" dirty="0">
                <a:solidFill>
                  <a:schemeClr val="accent1">
                    <a:lumMod val="50000"/>
                  </a:schemeClr>
                </a:solidFill>
              </a:rPr>
              <a:t>Short &amp; Notes</a:t>
            </a:r>
            <a:endParaRPr lang="ar-SA" sz="2400" b="1" dirty="0">
              <a:solidFill>
                <a:schemeClr val="accent1">
                  <a:lumMod val="50000"/>
                </a:schemeClr>
              </a:solidFill>
            </a:endParaRPr>
          </a:p>
        </p:txBody>
      </p:sp>
    </p:spTree>
    <p:extLst>
      <p:ext uri="{BB962C8B-B14F-4D97-AF65-F5344CB8AC3E}">
        <p14:creationId xmlns:p14="http://schemas.microsoft.com/office/powerpoint/2010/main" val="2848691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1" id="{287CA13F-C913-498E-B25A-3449BD8E7D61}" vid="{81B69BC1-E563-43B6-BE90-B44740B6607C}"/>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1096</TotalTime>
  <Words>1375</Words>
  <Application>Microsoft Office PowerPoint</Application>
  <PresentationFormat>Custom</PresentationFormat>
  <Paragraphs>293</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Experiences are NOT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Sara Al-Anazy</dc:creator>
  <cp:lastModifiedBy>3422</cp:lastModifiedBy>
  <cp:revision>69</cp:revision>
  <dcterms:created xsi:type="dcterms:W3CDTF">2015-07-08T22:46:55Z</dcterms:created>
  <dcterms:modified xsi:type="dcterms:W3CDTF">2017-09-17T06:55:46Z</dcterms:modified>
</cp:coreProperties>
</file>