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6"/>
  </p:notesMasterIdLst>
  <p:sldIdLst>
    <p:sldId id="331" r:id="rId2"/>
    <p:sldId id="332" r:id="rId3"/>
    <p:sldId id="351" r:id="rId4"/>
    <p:sldId id="450" r:id="rId5"/>
    <p:sldId id="451" r:id="rId6"/>
    <p:sldId id="452" r:id="rId7"/>
    <p:sldId id="380" r:id="rId8"/>
    <p:sldId id="407" r:id="rId9"/>
    <p:sldId id="370" r:id="rId10"/>
    <p:sldId id="372" r:id="rId11"/>
    <p:sldId id="408" r:id="rId12"/>
    <p:sldId id="409" r:id="rId13"/>
    <p:sldId id="454" r:id="rId14"/>
    <p:sldId id="410" r:id="rId15"/>
    <p:sldId id="455" r:id="rId16"/>
    <p:sldId id="412" r:id="rId17"/>
    <p:sldId id="413" r:id="rId18"/>
    <p:sldId id="458" r:id="rId19"/>
    <p:sldId id="459" r:id="rId20"/>
    <p:sldId id="457" r:id="rId21"/>
    <p:sldId id="462" r:id="rId22"/>
    <p:sldId id="456" r:id="rId23"/>
    <p:sldId id="463" r:id="rId24"/>
    <p:sldId id="464" r:id="rId25"/>
  </p:sldIdLst>
  <p:sldSz cx="11979275" cy="6858000"/>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6" autoAdjust="0"/>
    <p:restoredTop sz="92747" autoAdjust="0"/>
  </p:normalViewPr>
  <p:slideViewPr>
    <p:cSldViewPr>
      <p:cViewPr varScale="1">
        <p:scale>
          <a:sx n="51" d="100"/>
          <a:sy n="51" d="100"/>
        </p:scale>
        <p:origin x="-108" y="-582"/>
      </p:cViewPr>
      <p:guideLst>
        <p:guide orient="horz" pos="2160"/>
        <p:guide pos="3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DADA9285-8FB9-4257-966E-7420D47ECE10}" srcId="{28194523-E3B2-4DDD-812B-6C030147D749}" destId="{6B915419-B3B4-41A7-8111-F3E0AE788BE4}" srcOrd="0" destOrd="0" parTransId="{17908580-F3AD-441F-840D-F5377432F798}" sibTransId="{31E222F6-BB2A-4533-A143-EA21F6929195}"/>
    <dgm:cxn modelId="{A1F67545-A59D-4452-8B89-3C89C512BBD3}" type="presOf" srcId="{0BD1C513-6863-40DC-8213-96DC5276BFD1}" destId="{91F15EF0-00C2-491E-99E5-2515B25D1A80}" srcOrd="0" destOrd="0" presId="urn:microsoft.com/office/officeart/2008/layout/HalfCircleOrganizationChart"/>
    <dgm:cxn modelId="{20874277-EE09-49AB-9B8E-CC95BADFCEB6}" srcId="{F77B5DB4-A4B9-4F4D-A44E-4FE62766F522}" destId="{28194523-E3B2-4DDD-812B-6C030147D749}" srcOrd="0" destOrd="0" parTransId="{79A0FC54-BF9A-433F-AC96-065D99A1C674}" sibTransId="{492EB9B5-2118-41AE-80CC-2FCC8DAF3D50}"/>
    <dgm:cxn modelId="{1407871C-F0A2-437B-ABB6-4CD3F84FF90E}" type="presOf" srcId="{E445D0D5-13FE-49A0-8961-678181737E8B}" destId="{5059262C-DFA7-4289-A1A0-5DB2B95EC1EE}"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F5387BC6-7FD5-480B-B69C-5EA93E676735}" type="presOf" srcId="{6B915419-B3B4-41A7-8111-F3E0AE788BE4}" destId="{FAB4226C-8611-4EBF-B537-E1A2331409E8}" srcOrd="0"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D6D951B0-5BBE-4F8B-B8EB-D7EFFA38BB8F}" type="presOf" srcId="{28194523-E3B2-4DDD-812B-6C030147D749}" destId="{C68A79D0-CBDE-4798-8DF9-270307B6D86D}" srcOrd="1"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3848100" y="1543343"/>
          <a:ext cx="1864299" cy="647112"/>
        </a:xfrm>
        <a:custGeom>
          <a:avLst/>
          <a:gdLst/>
          <a:ahLst/>
          <a:cxnLst/>
          <a:rect l="0" t="0" r="0" b="0"/>
          <a:pathLst>
            <a:path>
              <a:moveTo>
                <a:pt x="0" y="0"/>
              </a:moveTo>
              <a:lnTo>
                <a:pt x="0" y="323556"/>
              </a:lnTo>
              <a:lnTo>
                <a:pt x="1864299" y="323556"/>
              </a:lnTo>
              <a:lnTo>
                <a:pt x="1864299" y="64711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983800" y="1543343"/>
          <a:ext cx="1864299" cy="647112"/>
        </a:xfrm>
        <a:custGeom>
          <a:avLst/>
          <a:gdLst/>
          <a:ahLst/>
          <a:cxnLst/>
          <a:rect l="0" t="0" r="0" b="0"/>
          <a:pathLst>
            <a:path>
              <a:moveTo>
                <a:pt x="1864299" y="0"/>
              </a:moveTo>
              <a:lnTo>
                <a:pt x="1864299" y="323556"/>
              </a:lnTo>
              <a:lnTo>
                <a:pt x="0" y="323556"/>
              </a:lnTo>
              <a:lnTo>
                <a:pt x="0" y="64711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3077728" y="2600"/>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3077728" y="2600"/>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2307356" y="279934"/>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Screened population</a:t>
          </a:r>
          <a:endParaRPr lang="en-US" sz="3700" kern="1200" dirty="0"/>
        </a:p>
      </dsp:txBody>
      <dsp:txXfrm>
        <a:off x="2307356" y="279934"/>
        <a:ext cx="3081486" cy="986075"/>
      </dsp:txXfrm>
    </dsp:sp>
    <dsp:sp modelId="{67664103-CCCF-42AA-A85B-81CCE7847DAD}">
      <dsp:nvSpPr>
        <dsp:cNvPr id="0" name=""/>
        <dsp:cNvSpPr/>
      </dsp:nvSpPr>
      <dsp:spPr>
        <a:xfrm>
          <a:off x="1213429" y="2190456"/>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1213429" y="2190456"/>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443057" y="2467789"/>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443057" y="2467789"/>
        <a:ext cx="3081486" cy="986075"/>
      </dsp:txXfrm>
    </dsp:sp>
    <dsp:sp modelId="{2982B250-F428-43B8-8785-7D399448C7AA}">
      <dsp:nvSpPr>
        <dsp:cNvPr id="0" name=""/>
        <dsp:cNvSpPr/>
      </dsp:nvSpPr>
      <dsp:spPr>
        <a:xfrm>
          <a:off x="4942027" y="2190456"/>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4942027" y="2190456"/>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4171656" y="2467789"/>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4171656" y="2467789"/>
        <a:ext cx="3081486" cy="98607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457200" y="695325"/>
            <a:ext cx="60706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95325"/>
            <a:ext cx="60706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094646" y="4038600"/>
            <a:ext cx="848532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a:xfrm>
            <a:off x="99827" y="6068699"/>
            <a:ext cx="2695337"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12/3/2017</a:t>
            </a:fld>
            <a:endParaRPr lang="en-US" sz="2000" dirty="0">
              <a:solidFill>
                <a:srgbClr val="FFFFFF"/>
              </a:solidFill>
            </a:endParaRPr>
          </a:p>
        </p:txBody>
      </p:sp>
      <p:sp>
        <p:nvSpPr>
          <p:cNvPr id="17" name="Footer Placeholder 16"/>
          <p:cNvSpPr>
            <a:spLocks noGrp="1"/>
          </p:cNvSpPr>
          <p:nvPr>
            <p:ph type="ftr" sz="quarter" idx="11"/>
          </p:nvPr>
        </p:nvSpPr>
        <p:spPr>
          <a:xfrm>
            <a:off x="2732010" y="236539"/>
            <a:ext cx="7686701"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10481866" y="228600"/>
            <a:ext cx="10981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5147" y="609601"/>
            <a:ext cx="2695337"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98964" y="609600"/>
            <a:ext cx="7287392"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585147" y="6248403"/>
            <a:ext cx="2894991" cy="365125"/>
          </a:xfrm>
        </p:spPr>
        <p:txBody>
          <a:bodyPr/>
          <a:lstStyle/>
          <a:p>
            <a:fld id="{23A271A1-F6D6-438B-A432-4747EE7ECD40}" type="datetimeFigureOut">
              <a:rPr lang="en-US" smtClean="0"/>
              <a:pPr/>
              <a:t>12/3/2017</a:t>
            </a:fld>
            <a:endParaRPr lang="en-US" dirty="0"/>
          </a:p>
        </p:txBody>
      </p:sp>
      <p:sp>
        <p:nvSpPr>
          <p:cNvPr id="5" name="Footer Placeholder 4"/>
          <p:cNvSpPr>
            <a:spLocks noGrp="1"/>
          </p:cNvSpPr>
          <p:nvPr>
            <p:ph type="ftr" sz="quarter" idx="11"/>
          </p:nvPr>
        </p:nvSpPr>
        <p:spPr>
          <a:xfrm>
            <a:off x="598966" y="6248208"/>
            <a:ext cx="7301650" cy="365125"/>
          </a:xfrm>
        </p:spPr>
        <p:txBody>
          <a:bodyPr/>
          <a:lstStyle/>
          <a:p>
            <a:endParaRPr kumimoji="0" lang="en-US" dirty="0"/>
          </a:p>
        </p:txBody>
      </p:sp>
      <p:sp>
        <p:nvSpPr>
          <p:cNvPr id="7" name="Rectangle 6"/>
          <p:cNvSpPr/>
          <p:nvPr/>
        </p:nvSpPr>
        <p:spPr bwMode="white">
          <a:xfrm>
            <a:off x="7986600" y="0"/>
            <a:ext cx="4192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046496" y="609600"/>
            <a:ext cx="299482"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046496" y="0"/>
            <a:ext cx="299482"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7929537" y="106560"/>
            <a:ext cx="533400" cy="320281"/>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2612" y="228600"/>
            <a:ext cx="1068152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802612" y="1600200"/>
            <a:ext cx="1068152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6892" y="2743200"/>
            <a:ext cx="933177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197927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697064"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796891" y="1600200"/>
            <a:ext cx="10182384"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796891" y="1600200"/>
            <a:ext cx="9982729"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12/3/2017</a:t>
            </a:fld>
            <a:endParaRPr lang="en-US"/>
          </a:p>
        </p:txBody>
      </p:sp>
      <p:sp>
        <p:nvSpPr>
          <p:cNvPr id="13" name="Slide Number Placeholder 12"/>
          <p:cNvSpPr>
            <a:spLocks noGrp="1"/>
          </p:cNvSpPr>
          <p:nvPr>
            <p:ph type="sldNum" sz="quarter" idx="11"/>
          </p:nvPr>
        </p:nvSpPr>
        <p:spPr>
          <a:xfrm>
            <a:off x="0" y="1752600"/>
            <a:ext cx="1697064"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798618"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347157"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12/3/2017</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8791" y="273050"/>
            <a:ext cx="1068152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798618"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289119"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12/3/2017</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798618" y="1752600"/>
            <a:ext cx="5091192"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289119" y="1752600"/>
            <a:ext cx="5091192"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698791"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8618" y="273050"/>
            <a:ext cx="10581693"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798618" y="1752600"/>
            <a:ext cx="2096373"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094646" y="1752600"/>
            <a:ext cx="8385493"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096373" y="5486400"/>
            <a:ext cx="958342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1979" y="4572000"/>
            <a:ext cx="1197927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1979" y="4663440"/>
            <a:ext cx="191668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24497" y="4654296"/>
            <a:ext cx="995477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096373" y="4648200"/>
            <a:ext cx="958342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896719" y="0"/>
            <a:ext cx="13177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185838" y="6248401"/>
            <a:ext cx="3493955" cy="365125"/>
          </a:xfrm>
        </p:spPr>
        <p:txBody>
          <a:bodyPr rtlCol="0"/>
          <a:lstStyle/>
          <a:p>
            <a:fld id="{23A271A1-F6D6-438B-A432-4747EE7ECD40}" type="datetimeFigureOut">
              <a:rPr lang="en-US" smtClean="0"/>
              <a:pPr/>
              <a:t>12/3/2017</a:t>
            </a:fld>
            <a:endParaRPr lang="en-US"/>
          </a:p>
        </p:txBody>
      </p:sp>
      <p:sp>
        <p:nvSpPr>
          <p:cNvPr id="13" name="Slide Number Placeholder 12"/>
          <p:cNvSpPr>
            <a:spLocks noGrp="1"/>
          </p:cNvSpPr>
          <p:nvPr>
            <p:ph type="sldNum" sz="quarter" idx="11"/>
          </p:nvPr>
        </p:nvSpPr>
        <p:spPr>
          <a:xfrm>
            <a:off x="0" y="4667249"/>
            <a:ext cx="1896719"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2096373" y="6248207"/>
            <a:ext cx="5989638" cy="365125"/>
          </a:xfrm>
        </p:spPr>
        <p:txBody>
          <a:bodyPr rtlCol="0"/>
          <a:lstStyle/>
          <a:p>
            <a:endParaRPr kumimoji="0" lang="en-US" dirty="0"/>
          </a:p>
        </p:txBody>
      </p:sp>
      <p:sp>
        <p:nvSpPr>
          <p:cNvPr id="3" name="Picture Placeholder 2"/>
          <p:cNvSpPr>
            <a:spLocks noGrp="1"/>
          </p:cNvSpPr>
          <p:nvPr>
            <p:ph type="pic" idx="1"/>
          </p:nvPr>
        </p:nvSpPr>
        <p:spPr>
          <a:xfrm>
            <a:off x="2044463" y="0"/>
            <a:ext cx="993481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98618" y="228600"/>
            <a:ext cx="1068152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02612" y="1600200"/>
            <a:ext cx="1068152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986183" y="6248401"/>
            <a:ext cx="3493955"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12/3/2017</a:t>
            </a:fld>
            <a:endParaRPr lang="en-US" sz="1400" dirty="0">
              <a:solidFill>
                <a:schemeClr val="tx2"/>
              </a:solidFill>
            </a:endParaRPr>
          </a:p>
        </p:txBody>
      </p:sp>
      <p:sp>
        <p:nvSpPr>
          <p:cNvPr id="3" name="Footer Placeholder 2"/>
          <p:cNvSpPr>
            <a:spLocks noGrp="1"/>
          </p:cNvSpPr>
          <p:nvPr>
            <p:ph type="ftr" sz="quarter" idx="3"/>
          </p:nvPr>
        </p:nvSpPr>
        <p:spPr>
          <a:xfrm>
            <a:off x="798619" y="6248207"/>
            <a:ext cx="7101995"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197927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698791"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73662" y="1280160"/>
            <a:ext cx="11205613"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698791"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5164" y="3581400"/>
            <a:ext cx="848532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3094646" y="6050037"/>
            <a:ext cx="8784802" cy="685800"/>
          </a:xfrm>
        </p:spPr>
        <p:txBody>
          <a:bodyPr>
            <a:normAutofit/>
          </a:bodyPr>
          <a:lstStyle/>
          <a:p>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66128" y="-1886691"/>
            <a:ext cx="798618" cy="5181600"/>
          </a:xfrm>
          <a:solidFill>
            <a:schemeClr val="bg1"/>
          </a:solidFill>
          <a:effectLst>
            <a:softEdge rad="127000"/>
          </a:effectLst>
        </p:spPr>
        <p:txBody>
          <a:bodyPr vert="vert270">
            <a:normAutofit/>
          </a:bodyPr>
          <a:lstStyle/>
          <a:p>
            <a:pPr algn="ctr"/>
            <a:r>
              <a:rPr lang="en-US" sz="2800" dirty="0" smtClean="0">
                <a:solidFill>
                  <a:schemeClr val="tx1"/>
                </a:solidFill>
              </a:rPr>
              <a:t>USES OF SCREENING TESTS</a:t>
            </a:r>
            <a:endParaRPr lang="en-US" sz="2800" dirty="0">
              <a:solidFill>
                <a:schemeClr val="tx1"/>
              </a:solidFill>
            </a:endParaRPr>
          </a:p>
        </p:txBody>
      </p:sp>
      <p:sp>
        <p:nvSpPr>
          <p:cNvPr id="4" name="Content Placeholder 3"/>
          <p:cNvSpPr>
            <a:spLocks noGrp="1"/>
          </p:cNvSpPr>
          <p:nvPr>
            <p:ph sz="quarter" idx="1"/>
          </p:nvPr>
        </p:nvSpPr>
        <p:spPr>
          <a:xfrm>
            <a:off x="898445" y="1371600"/>
            <a:ext cx="10781348"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18528" y="-16580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TYPES OF SCREENING PROGRAMS</a:t>
            </a:r>
            <a:endParaRPr lang="en-US" sz="2400" dirty="0">
              <a:solidFill>
                <a:schemeClr val="tx1"/>
              </a:solidFill>
            </a:endParaRPr>
          </a:p>
        </p:txBody>
      </p:sp>
      <p:sp>
        <p:nvSpPr>
          <p:cNvPr id="4" name="Content Placeholder 3"/>
          <p:cNvSpPr>
            <a:spLocks noGrp="1"/>
          </p:cNvSpPr>
          <p:nvPr>
            <p:ph sz="quarter" idx="1"/>
          </p:nvPr>
        </p:nvSpPr>
        <p:spPr>
          <a:xfrm>
            <a:off x="898445" y="1752600"/>
            <a:ext cx="10781348"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304800"/>
            <a:ext cx="10439400" cy="6248400"/>
          </a:xfrm>
        </p:spPr>
        <p:txBody>
          <a:bodyPr>
            <a:noAutofit/>
          </a:bodyPr>
          <a:lstStyle/>
          <a:p>
            <a:pPr marL="0" indent="0" algn="justLow">
              <a:lnSpc>
                <a:spcPct val="150000"/>
              </a:lnSpc>
              <a:spcBef>
                <a:spcPts val="1200"/>
              </a:spcBef>
              <a:spcAft>
                <a:spcPts val="1200"/>
              </a:spcAft>
              <a:buNone/>
            </a:pPr>
            <a:r>
              <a:rPr lang="en-US" sz="2400" dirty="0" smtClean="0"/>
              <a:t>Eligible conditions for screening</a:t>
            </a:r>
          </a:p>
          <a:p>
            <a:pPr algn="justLow">
              <a:lnSpc>
                <a:spcPct val="150000"/>
              </a:lnSpc>
              <a:spcBef>
                <a:spcPts val="0"/>
              </a:spcBef>
              <a:spcAft>
                <a:spcPts val="600"/>
              </a:spcAft>
              <a:buFont typeface="Arial" pitchFamily="34" charset="0"/>
              <a:buChar char="•"/>
            </a:pPr>
            <a:r>
              <a:rPr lang="en-US" sz="2400" dirty="0" smtClean="0"/>
              <a:t>Major public health problem and/or have serious consequences</a:t>
            </a:r>
          </a:p>
          <a:p>
            <a:pPr algn="justLow">
              <a:lnSpc>
                <a:spcPct val="150000"/>
              </a:lnSpc>
              <a:spcBef>
                <a:spcPts val="0"/>
              </a:spcBef>
              <a:spcAft>
                <a:spcPts val="600"/>
              </a:spcAft>
              <a:buFont typeface="Arial" pitchFamily="34" charset="0"/>
              <a:buChar char="•"/>
            </a:pPr>
            <a:r>
              <a:rPr lang="en-US" sz="2400" dirty="0" smtClean="0"/>
              <a:t>High prevalence among screened population</a:t>
            </a:r>
          </a:p>
          <a:p>
            <a:pPr algn="justLow">
              <a:lnSpc>
                <a:spcPct val="150000"/>
              </a:lnSpc>
              <a:spcBef>
                <a:spcPts val="0"/>
              </a:spcBef>
              <a:spcAft>
                <a:spcPts val="600"/>
              </a:spcAft>
              <a:buFont typeface="Arial" pitchFamily="34" charset="0"/>
              <a:buChar char="•"/>
            </a:pPr>
            <a:r>
              <a:rPr lang="en-US" sz="2400" dirty="0" smtClean="0"/>
              <a:t>Have a detectable pre-clinical phase </a:t>
            </a:r>
          </a:p>
          <a:p>
            <a:pPr algn="justLow">
              <a:lnSpc>
                <a:spcPct val="150000"/>
              </a:lnSpc>
              <a:spcBef>
                <a:spcPts val="0"/>
              </a:spcBef>
              <a:spcAft>
                <a:spcPts val="600"/>
              </a:spcAft>
              <a:buFont typeface="Arial" pitchFamily="34" charset="0"/>
              <a:buChar char="•"/>
            </a:pPr>
            <a:r>
              <a:rPr lang="en-US" sz="2400" dirty="0" smtClean="0"/>
              <a:t>Availability of test for detection in pre-clinical phase</a:t>
            </a:r>
          </a:p>
          <a:p>
            <a:pPr algn="justLow">
              <a:lnSpc>
                <a:spcPct val="150000"/>
              </a:lnSpc>
              <a:spcBef>
                <a:spcPts val="0"/>
              </a:spcBef>
              <a:spcAft>
                <a:spcPts val="600"/>
              </a:spcAft>
              <a:buFont typeface="Arial" pitchFamily="34" charset="0"/>
              <a:buChar char="•"/>
            </a:pPr>
            <a:r>
              <a:rPr lang="en-US" sz="2400" dirty="0" smtClean="0"/>
              <a:t>Evidence that early detection reduces morbidity and mortality</a:t>
            </a:r>
          </a:p>
          <a:p>
            <a:pPr algn="justLow">
              <a:lnSpc>
                <a:spcPct val="150000"/>
              </a:lnSpc>
              <a:spcBef>
                <a:spcPts val="0"/>
              </a:spcBef>
              <a:spcAft>
                <a:spcPts val="600"/>
              </a:spcAft>
              <a:buFont typeface="Arial" pitchFamily="34" charset="0"/>
              <a:buChar char="•"/>
            </a:pPr>
            <a:r>
              <a:rPr lang="en-US" sz="2400" dirty="0"/>
              <a:t>Available facilities for the confirmation of the diagnosis</a:t>
            </a:r>
          </a:p>
          <a:p>
            <a:pPr algn="justLow">
              <a:lnSpc>
                <a:spcPct val="150000"/>
              </a:lnSpc>
              <a:spcBef>
                <a:spcPts val="0"/>
              </a:spcBef>
              <a:spcAft>
                <a:spcPts val="600"/>
              </a:spcAft>
              <a:buFont typeface="Arial" pitchFamily="34" charset="0"/>
              <a:buChar char="•"/>
            </a:pPr>
            <a:r>
              <a:rPr lang="en-US" sz="2400" dirty="0"/>
              <a:t>Agreed-on policy whom to treat as a patient</a:t>
            </a:r>
          </a:p>
          <a:p>
            <a:pPr algn="justLow">
              <a:lnSpc>
                <a:spcPct val="150000"/>
              </a:lnSpc>
              <a:spcBef>
                <a:spcPts val="0"/>
              </a:spcBef>
              <a:spcAft>
                <a:spcPts val="600"/>
              </a:spcAft>
              <a:buFont typeface="Arial" pitchFamily="34" charset="0"/>
              <a:buChar char="•"/>
            </a:pPr>
            <a:r>
              <a:rPr lang="en-US" sz="2400" dirty="0"/>
              <a:t>Available of effective treatment for the disease if identified </a:t>
            </a:r>
          </a:p>
          <a:p>
            <a:pPr algn="justLow">
              <a:lnSpc>
                <a:spcPct val="150000"/>
              </a:lnSpc>
              <a:spcBef>
                <a:spcPts val="0"/>
              </a:spcBef>
              <a:spcAft>
                <a:spcPts val="600"/>
              </a:spcAft>
              <a:buFont typeface="Arial" pitchFamily="34" charset="0"/>
              <a:buChar char="•"/>
            </a:pPr>
            <a:r>
              <a:rPr lang="en-US" sz="2400" dirty="0"/>
              <a:t>Expected benefits of early detection out-weight the risks and costs of screening</a:t>
            </a:r>
          </a:p>
          <a:p>
            <a:pPr algn="justLow">
              <a:lnSpc>
                <a:spcPct val="150000"/>
              </a:lnSpc>
              <a:spcBef>
                <a:spcPts val="0"/>
              </a:spcBef>
              <a:spcAft>
                <a:spcPts val="600"/>
              </a:spcAft>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685800"/>
            <a:ext cx="10781348" cy="5486400"/>
          </a:xfrm>
        </p:spPr>
        <p:txBody>
          <a:bodyPr>
            <a:noAutofit/>
          </a:bodyPr>
          <a:lstStyle/>
          <a:p>
            <a:pPr marL="0" indent="0" algn="justLow">
              <a:lnSpc>
                <a:spcPct val="150000"/>
              </a:lnSpc>
              <a:spcBef>
                <a:spcPts val="0"/>
              </a:spcBef>
              <a:spcAft>
                <a:spcPts val="600"/>
              </a:spcAft>
              <a:buNone/>
            </a:pPr>
            <a:r>
              <a:rPr lang="en-US" sz="2400" dirty="0" smtClean="0"/>
              <a:t>Example of screening programs</a:t>
            </a:r>
          </a:p>
          <a:p>
            <a:pPr algn="justLow">
              <a:lnSpc>
                <a:spcPct val="150000"/>
              </a:lnSpc>
              <a:spcBef>
                <a:spcPts val="0"/>
              </a:spcBef>
              <a:spcAft>
                <a:spcPts val="600"/>
              </a:spcAft>
              <a:buFont typeface="Arial" pitchFamily="34" charset="0"/>
              <a:buChar char="•"/>
            </a:pPr>
            <a:r>
              <a:rPr lang="en-US" sz="2400" dirty="0" smtClean="0"/>
              <a:t>Blood </a:t>
            </a:r>
            <a:r>
              <a:rPr lang="en-US" sz="2400" dirty="0"/>
              <a:t>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for prostatic cancer</a:t>
            </a:r>
          </a:p>
          <a:p>
            <a:pPr algn="justLow">
              <a:lnSpc>
                <a:spcPct val="150000"/>
              </a:lnSpc>
              <a:spcBef>
                <a:spcPts val="0"/>
              </a:spcBef>
              <a:spcAft>
                <a:spcPts val="600"/>
              </a:spcAft>
              <a:buFont typeface="Arial" pitchFamily="34" charset="0"/>
              <a:buChar char="•"/>
            </a:pPr>
            <a:r>
              <a:rPr lang="en-US" sz="2400" dirty="0" smtClean="0"/>
              <a:t>Elisa followed by RIBA 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val="742365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79437" y="228600"/>
            <a:ext cx="10886493" cy="6096000"/>
          </a:xfrm>
        </p:spPr>
        <p:txBody>
          <a:bodyPr>
            <a:noAutofit/>
          </a:bodyPr>
          <a:lstStyle/>
          <a:p>
            <a:pPr algn="justLow">
              <a:lnSpc>
                <a:spcPct val="114000"/>
              </a:lnSpc>
              <a:spcBef>
                <a:spcPts val="600"/>
              </a:spcBef>
              <a:spcAft>
                <a:spcPts val="600"/>
              </a:spcAft>
              <a:buNone/>
            </a:pPr>
            <a:r>
              <a:rPr lang="en-US" sz="2400" dirty="0" smtClean="0"/>
              <a:t>Characteristics of an ideal screening tool</a:t>
            </a:r>
          </a:p>
          <a:p>
            <a:pPr algn="justLow">
              <a:lnSpc>
                <a:spcPct val="114000"/>
              </a:lnSpc>
              <a:spcBef>
                <a:spcPts val="600"/>
              </a:spcBef>
              <a:spcAft>
                <a:spcPts val="600"/>
              </a:spcAft>
              <a:buNone/>
            </a:pPr>
            <a:r>
              <a:rPr lang="en-US" sz="2400" dirty="0" smtClean="0"/>
              <a:t>Feasibility </a:t>
            </a:r>
            <a:endParaRPr lang="en-US" sz="2400" dirty="0"/>
          </a:p>
          <a:p>
            <a:pPr algn="justLow">
              <a:lnSpc>
                <a:spcPct val="114000"/>
              </a:lnSpc>
              <a:spcBef>
                <a:spcPts val="0"/>
              </a:spcBef>
              <a:spcAft>
                <a:spcPts val="600"/>
              </a:spcAft>
              <a:buFontTx/>
              <a:buNone/>
            </a:pPr>
            <a:r>
              <a:rPr lang="en-US" sz="2800" dirty="0"/>
              <a:t>	</a:t>
            </a:r>
            <a:r>
              <a:rPr lang="en-US" sz="2400" dirty="0" smtClean="0"/>
              <a:t>Simple, inexpensive, capable of wide application</a:t>
            </a:r>
          </a:p>
          <a:p>
            <a:pPr algn="justLow">
              <a:lnSpc>
                <a:spcPct val="114000"/>
              </a:lnSpc>
              <a:spcBef>
                <a:spcPts val="0"/>
              </a:spcBef>
              <a:spcAft>
                <a:spcPts val="600"/>
              </a:spcAft>
              <a:buFontTx/>
              <a:buNone/>
            </a:pPr>
            <a:endParaRPr lang="en-US" sz="1800" dirty="0"/>
          </a:p>
          <a:p>
            <a:pPr algn="justLow">
              <a:lnSpc>
                <a:spcPct val="114000"/>
              </a:lnSpc>
              <a:spcBef>
                <a:spcPts val="0"/>
              </a:spcBef>
              <a:spcAft>
                <a:spcPts val="600"/>
              </a:spcAft>
              <a:buNone/>
            </a:pPr>
            <a:r>
              <a:rPr lang="en-US" sz="2400" dirty="0" smtClean="0"/>
              <a:t>Acceptability </a:t>
            </a:r>
          </a:p>
          <a:p>
            <a:pPr algn="justLow">
              <a:lnSpc>
                <a:spcPct val="114000"/>
              </a:lnSpc>
              <a:spcBef>
                <a:spcPts val="0"/>
              </a:spcBef>
              <a:spcAft>
                <a:spcPts val="600"/>
              </a:spcAft>
              <a:buFontTx/>
              <a:buNone/>
            </a:pPr>
            <a:r>
              <a:rPr lang="en-US" sz="2800" dirty="0" smtClean="0"/>
              <a:t>	</a:t>
            </a:r>
            <a:r>
              <a:rPr lang="en-US" sz="2400" dirty="0" smtClean="0"/>
              <a:t>Acceptable by the people to whom it is intend to be applied</a:t>
            </a:r>
          </a:p>
          <a:p>
            <a:pPr algn="justLow">
              <a:spcBef>
                <a:spcPts val="0"/>
              </a:spcBef>
              <a:buFontTx/>
              <a:buNone/>
            </a:pPr>
            <a:endParaRPr lang="en-US" sz="1800" dirty="0" smtClean="0"/>
          </a:p>
          <a:p>
            <a:pPr algn="justLow">
              <a:lnSpc>
                <a:spcPct val="114000"/>
              </a:lnSpc>
              <a:spcBef>
                <a:spcPts val="0"/>
              </a:spcBef>
              <a:buNone/>
            </a:pPr>
            <a:r>
              <a:rPr lang="en-US" sz="2400" dirty="0" smtClean="0"/>
              <a:t>Reliability (precision)</a:t>
            </a:r>
          </a:p>
          <a:p>
            <a:pPr algn="justLow">
              <a:lnSpc>
                <a:spcPct val="114000"/>
              </a:lnSpc>
              <a:spcBef>
                <a:spcPts val="0"/>
              </a:spcBef>
              <a:spcAft>
                <a:spcPts val="600"/>
              </a:spcAft>
              <a:buFontTx/>
              <a:buNone/>
            </a:pPr>
            <a:r>
              <a:rPr lang="en-US" sz="2800" dirty="0" smtClean="0"/>
              <a:t>	C</a:t>
            </a:r>
            <a:r>
              <a:rPr lang="en-US" sz="2400" dirty="0" smtClean="0"/>
              <a:t>onsistent results on repeated application on the same individual under same circumstances</a:t>
            </a:r>
          </a:p>
          <a:p>
            <a:pPr algn="justLow">
              <a:lnSpc>
                <a:spcPct val="114000"/>
              </a:lnSpc>
              <a:spcBef>
                <a:spcPts val="0"/>
              </a:spcBef>
              <a:spcAft>
                <a:spcPts val="600"/>
              </a:spcAft>
              <a:buFontTx/>
              <a:buNone/>
            </a:pPr>
            <a:endParaRPr lang="en-US" sz="1800" dirty="0" smtClean="0"/>
          </a:p>
          <a:p>
            <a:pPr algn="justLow">
              <a:lnSpc>
                <a:spcPct val="114000"/>
              </a:lnSpc>
              <a:spcBef>
                <a:spcPts val="0"/>
              </a:spcBef>
              <a:buNone/>
            </a:pPr>
            <a:r>
              <a:rPr lang="en-US" sz="2400" dirty="0" smtClean="0"/>
              <a:t>Validity (accuracy)</a:t>
            </a:r>
          </a:p>
          <a:p>
            <a:pPr algn="justLow">
              <a:lnSpc>
                <a:spcPct val="114000"/>
              </a:lnSpc>
              <a:spcBef>
                <a:spcPts val="0"/>
              </a:spcBef>
              <a:spcAft>
                <a:spcPts val="600"/>
              </a:spcAft>
              <a:buFontTx/>
              <a:buNone/>
            </a:pPr>
            <a:r>
              <a:rPr lang="en-US" sz="2800" dirty="0" smtClean="0"/>
              <a:t>	</a:t>
            </a:r>
            <a:r>
              <a:rPr lang="en-US" sz="24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960437" y="1676400"/>
            <a:ext cx="10581693"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 gold standard.</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truly have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truly don’t have 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962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16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3740122460"/>
              </p:ext>
            </p:extLst>
          </p:nvPr>
        </p:nvGraphicFramePr>
        <p:xfrm>
          <a:off x="1697064" y="762000"/>
          <a:ext cx="8285666" cy="2133600"/>
        </p:xfrm>
        <a:graphic>
          <a:graphicData uri="http://schemas.openxmlformats.org/drawingml/2006/table">
            <a:tbl>
              <a:tblPr/>
              <a:tblGrid>
                <a:gridCol w="2180497"/>
                <a:gridCol w="2180497"/>
                <a:gridCol w="2127781"/>
                <a:gridCol w="1796891"/>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1036637" y="3352800"/>
                <a:ext cx="1051560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1036637" y="3352800"/>
                <a:ext cx="10515600" cy="3199466"/>
              </a:xfrm>
              <a:prstGeom prst="rect">
                <a:avLst/>
              </a:prstGeom>
              <a:blipFill rotWithShape="1">
                <a:blip r:embed="rId2"/>
                <a:stretch>
                  <a:fillRect l="-870"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930816917"/>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mc:Choice xmlns:a14="http://schemas.microsoft.com/office/drawing/2010/main" Requires="a14">
          <p:sp>
            <p:nvSpPr>
              <p:cNvPr id="13" name="Content Placeholder 3"/>
              <p:cNvSpPr>
                <a:spLocks noGrp="1"/>
              </p:cNvSpPr>
              <p:nvPr>
                <p:ph sz="quarter" idx="1"/>
              </p:nvPr>
            </p:nvSpPr>
            <p:spPr>
              <a:xfrm>
                <a:off x="6065837" y="838200"/>
                <a:ext cx="5537756" cy="5029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the test was capable to identify correctly 90% of the those who have the condition</a:t>
                </a:r>
              </a:p>
              <a:p>
                <a:pPr lvl="1" algn="justLow">
                  <a:lnSpc>
                    <a:spcPct val="150000"/>
                  </a:lnSpc>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lnSpc>
                    <a:spcPct val="150000"/>
                  </a:lnSpc>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a:t>
                </a:r>
                <a:r>
                  <a:rPr lang="en-US" sz="2100"/>
                  <a:t>only </a:t>
                </a:r>
                <a:r>
                  <a:rPr lang="en-US" sz="2100" smtClean="0"/>
                  <a:t>2% </a:t>
                </a:r>
                <a:endParaRPr lang="en-US" sz="2100" dirty="0"/>
              </a:p>
              <a:p>
                <a:pPr marL="365760" lvl="1" indent="0" algn="justLow">
                  <a:lnSpc>
                    <a:spcPct val="150000"/>
                  </a:lnSpc>
                  <a:spcBef>
                    <a:spcPts val="0"/>
                  </a:spcBef>
                  <a:buNone/>
                </a:pPr>
                <a:endParaRPr lang="en-US" sz="2100" dirty="0"/>
              </a:p>
            </p:txBody>
          </p:sp>
        </mc:Choice>
        <mc:Fallback>
          <p:sp>
            <p:nvSpPr>
              <p:cNvPr id="13" name="Content Placeholder 3"/>
              <p:cNvSpPr>
                <a:spLocks noGrp="1" noRot="1" noChangeAspect="1" noMove="1" noResize="1" noEditPoints="1" noAdjustHandles="1" noChangeArrowheads="1" noChangeShapeType="1" noTextEdit="1"/>
              </p:cNvSpPr>
              <p:nvPr>
                <p:ph sz="quarter" idx="1"/>
              </p:nvPr>
            </p:nvSpPr>
            <p:spPr>
              <a:xfrm>
                <a:off x="6065837" y="838200"/>
                <a:ext cx="5537756" cy="5029200"/>
              </a:xfrm>
              <a:blipFill rotWithShape="1">
                <a:blip r:embed="rId2"/>
                <a:stretch>
                  <a:fillRect l="-110" r="-2753" b="-84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680937461"/>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684837" y="838200"/>
            <a:ext cx="5918756" cy="41148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314575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84237" y="533400"/>
                <a:ext cx="10581693"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2100" dirty="0" smtClean="0"/>
              </a:p>
              <a:p>
                <a:pPr lvl="1" algn="justLow">
                  <a:lnSpc>
                    <a:spcPct val="114000"/>
                  </a:lnSpc>
                  <a:spcBef>
                    <a:spcPts val="0"/>
                  </a:spcBef>
                  <a:spcAft>
                    <a:spcPts val="600"/>
                  </a:spcAft>
                  <a:buFont typeface="Arial" pitchFamily="34" charset="0"/>
                  <a:buChar char="•"/>
                </a:pPr>
                <a:r>
                  <a:rPr lang="en-US" sz="2400" dirty="0"/>
                  <a:t>Predictive value positive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000" i="1" dirty="0" err="1" smtClean="0"/>
                  <a:t>Pv-ve</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84237" y="533400"/>
                <a:ext cx="10581693" cy="5791200"/>
              </a:xfrm>
              <a:blipFill rotWithShape="1">
                <a:blip r:embed="rId2"/>
                <a:stretch>
                  <a:fillRect l="-58" r="-1728"/>
                </a:stretch>
              </a:blipFill>
            </p:spPr>
            <p:txBody>
              <a:bodyPr/>
              <a:lstStyle/>
              <a:p>
                <a:r>
                  <a:rPr lang="en-US">
                    <a:noFill/>
                  </a:rPr>
                  <a:t> </a:t>
                </a:r>
              </a:p>
            </p:txBody>
          </p:sp>
        </mc:Fallback>
      </mc:AlternateContent>
    </p:spTree>
    <p:extLst>
      <p:ext uri="{BB962C8B-B14F-4D97-AF65-F5344CB8AC3E}">
        <p14:creationId xmlns:p14="http://schemas.microsoft.com/office/powerpoint/2010/main" val="391333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50836" y="838200"/>
            <a:ext cx="11328957" cy="5105400"/>
          </a:xfrm>
        </p:spPr>
        <p:txBody>
          <a:bodyPr>
            <a:noAutofit/>
          </a:bodyPr>
          <a:lstStyle/>
          <a:p>
            <a:pPr marL="0" lvl="0" indent="0">
              <a:spcBef>
                <a:spcPts val="1800"/>
              </a:spcBef>
              <a:buNone/>
            </a:pPr>
            <a:r>
              <a:rPr lang="en-US" sz="2400" dirty="0" smtClean="0"/>
              <a:t>Learning objectives</a:t>
            </a:r>
          </a:p>
          <a:p>
            <a:pPr lvl="0">
              <a:spcBef>
                <a:spcPts val="1800"/>
              </a:spcBef>
              <a:buFont typeface="Arial" pitchFamily="34" charset="0"/>
              <a:buChar char="•"/>
            </a:pPr>
            <a:r>
              <a:rPr lang="en-US" sz="2400" dirty="0" smtClean="0"/>
              <a:t>Define 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20</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153368157"/>
              </p:ext>
            </p:extLst>
          </p:nvPr>
        </p:nvGraphicFramePr>
        <p:xfrm>
          <a:off x="399309" y="990600"/>
          <a:ext cx="4828329" cy="4008120"/>
        </p:xfrm>
        <a:graphic>
          <a:graphicData uri="http://schemas.openxmlformats.org/drawingml/2006/table">
            <a:tbl>
              <a:tblPr/>
              <a:tblGrid>
                <a:gridCol w="1208775"/>
                <a:gridCol w="147737"/>
                <a:gridCol w="960290"/>
                <a:gridCol w="1108027"/>
                <a:gridCol w="14035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913437" y="838200"/>
            <a:ext cx="5537756" cy="50292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were 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 were 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81399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731837" y="914400"/>
            <a:ext cx="10581693" cy="4953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269673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PREVALENCE &amp; PREDICTIVE VALUE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22</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777911514"/>
              </p:ext>
            </p:extLst>
          </p:nvPr>
        </p:nvGraphicFramePr>
        <p:xfrm>
          <a:off x="484211" y="990600"/>
          <a:ext cx="11068025" cy="4236720"/>
        </p:xfrm>
        <a:graphic>
          <a:graphicData uri="http://schemas.openxmlformats.org/drawingml/2006/table">
            <a:tbl>
              <a:tblPr/>
              <a:tblGrid>
                <a:gridCol w="1402594"/>
                <a:gridCol w="262507"/>
                <a:gridCol w="1159989"/>
                <a:gridCol w="1402594"/>
                <a:gridCol w="1186809"/>
                <a:gridCol w="310441"/>
                <a:gridCol w="1404931"/>
                <a:gridCol w="226681"/>
                <a:gridCol w="1193851"/>
                <a:gridCol w="1271002"/>
                <a:gridCol w="12466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dirty="0" smtClean="0">
                          <a:latin typeface="Calibri"/>
                          <a:ea typeface="Times New Roman"/>
                          <a:cs typeface="Times New Roman"/>
                        </a:rPr>
                        <a:t>90.00%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100 </a:t>
                      </a:r>
                      <a:r>
                        <a:rPr lang="en-US" sz="2000" dirty="0" smtClean="0">
                          <a:latin typeface="Calibri"/>
                          <a:ea typeface="Times New Roman"/>
                          <a:cs typeface="Times New Roman"/>
                        </a:rPr>
                        <a:t>=</a:t>
                      </a:r>
                      <a:r>
                        <a:rPr lang="en-US" sz="2000" baseline="0" dirty="0" smtClean="0">
                          <a:latin typeface="Calibri"/>
                          <a:ea typeface="Times New Roman"/>
                          <a:cs typeface="Times New Roman"/>
                        </a:rPr>
                        <a:t> </a:t>
                      </a: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 </a:t>
                      </a:r>
                      <a:r>
                        <a:rPr lang="en-US" sz="2000" dirty="0" smtClean="0">
                          <a:latin typeface="Calibri"/>
                          <a:ea typeface="Times New Roman"/>
                          <a:cs typeface="Times New Roman"/>
                        </a:rPr>
                        <a:t>95.00%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100 = 66.67%</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 98.84%</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6835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731837" y="1371600"/>
            <a:ext cx="10581693"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7474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1828800"/>
            <a:ext cx="10581693"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639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036637" y="1447800"/>
            <a:ext cx="10138702" cy="4343400"/>
          </a:xfrm>
        </p:spPr>
        <p:txBody>
          <a:bodyPr>
            <a:normAutofit/>
          </a:bodyPr>
          <a:lstStyle/>
          <a:p>
            <a:pPr marL="0" indent="0">
              <a:buNone/>
            </a:pPr>
            <a:r>
              <a:rPr lang="en-US" sz="2400" dirty="0" smtClean="0"/>
              <a:t>Performance objectives</a:t>
            </a:r>
          </a:p>
          <a:p>
            <a:pPr marL="0" indent="0">
              <a:buNone/>
            </a:pPr>
            <a:endParaRPr lang="en-US" sz="2400" dirty="0" smtClean="0"/>
          </a:p>
          <a:p>
            <a:pPr>
              <a:buFont typeface="Arial" pitchFamily="34" charset="0"/>
              <a:buChar char="•"/>
            </a:pPr>
            <a:r>
              <a:rPr lang="en-US" sz="2400" dirty="0" smtClean="0"/>
              <a:t>Compute 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884236" y="1219200"/>
            <a:ext cx="10481866" cy="4419600"/>
          </a:xfrm>
        </p:spPr>
        <p:txBody>
          <a:bodyPr rtlCol="0">
            <a:normAutofit fontScale="92500" lnSpcReduction="1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a:t>
            </a:r>
            <a:r>
              <a:rPr lang="en-US" sz="26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r>
              <a:rPr lang="en-US" sz="2600" dirty="0" smtClean="0"/>
              <a:t>Tools maybe </a:t>
            </a:r>
          </a:p>
          <a:p>
            <a:pPr marL="777240" indent="-457200">
              <a:buFont typeface="Arial" pitchFamily="34" charset="0"/>
              <a:buChar char="•"/>
              <a:defRPr/>
            </a:pPr>
            <a:r>
              <a:rPr lang="en-US" sz="2600" dirty="0" smtClean="0"/>
              <a:t>Test consisting a series of questions</a:t>
            </a:r>
          </a:p>
          <a:p>
            <a:pPr marL="777240" indent="-457200">
              <a:buFont typeface="Arial" pitchFamily="34" charset="0"/>
              <a:buChar char="•"/>
              <a:defRPr/>
            </a:pPr>
            <a:r>
              <a:rPr lang="en-US" sz="2600" dirty="0" smtClean="0"/>
              <a:t>Instrument to measure a parameter</a:t>
            </a:r>
          </a:p>
          <a:p>
            <a:pPr marL="777240" indent="-457200">
              <a:buFont typeface="Arial" pitchFamily="34" charset="0"/>
              <a:buChar char="•"/>
              <a:defRPr/>
            </a:pPr>
            <a:r>
              <a:rPr lang="en-US" sz="2600" dirty="0" smtClean="0"/>
              <a:t>Medical examination </a:t>
            </a:r>
          </a:p>
          <a:p>
            <a:pPr marL="777240" indent="-457200">
              <a:buFont typeface="Arial" pitchFamily="34" charset="0"/>
              <a:buChar char="•"/>
              <a:defRPr/>
            </a:pPr>
            <a:r>
              <a:rPr lang="en-US" sz="2600" dirty="0" smtClean="0"/>
              <a:t>Radiological test</a:t>
            </a:r>
          </a:p>
          <a:p>
            <a:pPr marL="777240" indent="-457200">
              <a:buFont typeface="Arial" pitchFamily="34" charset="0"/>
              <a:buChar char="•"/>
              <a:defRPr/>
            </a:pPr>
            <a:r>
              <a:rPr lang="en-US" sz="2600" dirty="0" smtClean="0"/>
              <a:t>Laboratory test </a:t>
            </a:r>
          </a:p>
        </p:txBody>
      </p:sp>
    </p:spTree>
    <p:extLst>
      <p:ext uri="{BB962C8B-B14F-4D97-AF65-F5344CB8AC3E}">
        <p14:creationId xmlns:p14="http://schemas.microsoft.com/office/powerpoint/2010/main" val="3938583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191491" y="-19628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OUTCOME OF SCREENING</a:t>
            </a:r>
            <a:endParaRPr lang="en-US" sz="2400" dirty="0">
              <a:solidFill>
                <a:schemeClr val="tx1"/>
              </a:solidFill>
            </a:endParaRPr>
          </a:p>
        </p:txBody>
      </p:sp>
      <p:graphicFrame>
        <p:nvGraphicFramePr>
          <p:cNvPr id="5" name="Diagram 4"/>
          <p:cNvGraphicFramePr/>
          <p:nvPr>
            <p:extLst>
              <p:ext uri="{D42A27DB-BD31-4B8C-83A1-F6EECF244321}">
                <p14:modId xmlns:p14="http://schemas.microsoft.com/office/powerpoint/2010/main" val="2604799396"/>
              </p:ext>
            </p:extLst>
          </p:nvPr>
        </p:nvGraphicFramePr>
        <p:xfrm>
          <a:off x="2027238" y="914400"/>
          <a:ext cx="7696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589837" y="5366265"/>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2332037" y="5365480"/>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3856037"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357838"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19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770" y="1508760"/>
            <a:ext cx="1002506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txBox="1">
            <a:spLocks/>
          </p:cNvSpPr>
          <p:nvPr/>
        </p:nvSpPr>
        <p:spPr>
          <a:xfrm rot="5400000">
            <a:off x="5474904" y="-4306424"/>
            <a:ext cx="798618" cy="10289248"/>
          </a:xfrm>
          <a:prstGeom prst="rect">
            <a:avLst/>
          </a:prstGeom>
          <a:solidFill>
            <a:schemeClr val="bg1"/>
          </a:solidFill>
          <a:ln w="50800" cap="sq" cmpd="dbl" algn="ctr">
            <a:solidFill>
              <a:schemeClr val="accent2"/>
            </a:solidFill>
            <a:prstDash val="solid"/>
            <a:miter lim="800000"/>
          </a:ln>
          <a:effectLst>
            <a:softEdge rad="127000"/>
          </a:effectLst>
        </p:spPr>
        <p:txBody>
          <a:bodyPr vert="vert270" lIns="137160" tIns="182880" rIns="137160" bIns="91440">
            <a:normAutofit fontScale="55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NATURAL HISTORY OF DISEASE AND LEVELS OF PREVENTION</a:t>
            </a:r>
            <a:endParaRPr lang="en-US" sz="5400" dirty="0">
              <a:solidFill>
                <a:schemeClr val="tx1"/>
              </a:solidFill>
            </a:endParaRPr>
          </a:p>
        </p:txBody>
      </p:sp>
    </p:spTree>
    <p:extLst>
      <p:ext uri="{BB962C8B-B14F-4D97-AF65-F5344CB8AC3E}">
        <p14:creationId xmlns:p14="http://schemas.microsoft.com/office/powerpoint/2010/main" val="318614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42328" y="-1810491"/>
            <a:ext cx="798618" cy="5181600"/>
          </a:xfrm>
          <a:solidFill>
            <a:schemeClr val="bg1"/>
          </a:solidFill>
          <a:effectLst>
            <a:softEdge rad="127000"/>
          </a:effectLst>
        </p:spPr>
        <p:txBody>
          <a:bodyPr vert="vert270">
            <a:noAutofit/>
          </a:bodyPr>
          <a:lstStyle/>
          <a:p>
            <a:pPr algn="ctr"/>
            <a:r>
              <a:rPr lang="en-US" sz="2800" dirty="0" smtClean="0">
                <a:solidFill>
                  <a:schemeClr val="tx1"/>
                </a:solidFill>
              </a:rPr>
              <a:t>CONCEPT OF LEAD TIME</a:t>
            </a:r>
            <a:endParaRPr lang="en-US" sz="2800" dirty="0">
              <a:solidFill>
                <a:schemeClr val="tx1"/>
              </a:solidFill>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798619" y="1828800"/>
            <a:ext cx="10891573" cy="4229100"/>
          </a:xfrm>
          <a:prstGeom prst="rect">
            <a:avLst/>
          </a:prstGeom>
          <a:noFill/>
          <a:ln w="9525">
            <a:noFill/>
            <a:miter lim="800000"/>
            <a:headEnd/>
            <a:tailEnd/>
          </a:ln>
        </p:spPr>
      </p:pic>
      <p:sp>
        <p:nvSpPr>
          <p:cNvPr id="4" name="Oval 3"/>
          <p:cNvSpPr/>
          <p:nvPr/>
        </p:nvSpPr>
        <p:spPr>
          <a:xfrm>
            <a:off x="10866437" y="4267200"/>
            <a:ext cx="671355"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427037" y="609600"/>
            <a:ext cx="11277600" cy="5791200"/>
          </a:xfrm>
        </p:spPr>
        <p:txBody>
          <a:bodyPr rtlCol="0">
            <a:normAutofit fontScale="85000" lnSpcReduction="10000"/>
          </a:bodyPr>
          <a:lstStyle/>
          <a:p>
            <a:pPr>
              <a:lnSpc>
                <a:spcPct val="150000"/>
              </a:lnSpc>
              <a:buNone/>
            </a:pPr>
            <a:r>
              <a:rPr lang="en-US" sz="2400" b="1" dirty="0" smtClean="0"/>
              <a:t>Periodic examination</a:t>
            </a:r>
          </a:p>
          <a:p>
            <a:pPr>
              <a:lnSpc>
                <a:spcPct val="150000"/>
              </a:lnSpc>
              <a:spcBef>
                <a:spcPts val="1200"/>
              </a:spcBef>
              <a:spcAft>
                <a:spcPts val="1200"/>
              </a:spcAft>
              <a:buFontTx/>
              <a:buNone/>
            </a:pPr>
            <a:r>
              <a:rPr lang="en-US" sz="2400" b="1" dirty="0" smtClean="0"/>
              <a:t>	</a:t>
            </a:r>
            <a:r>
              <a:rPr lang="en-US" sz="2400" dirty="0" smtClean="0"/>
              <a:t>Seeking of medical care at intervals to evaluate health status and to detect any health problem without the presence of any complaint. In periodic examination, different systems are looked at and a series of investigations are applied.</a:t>
            </a:r>
          </a:p>
          <a:p>
            <a:pPr>
              <a:buNone/>
            </a:pPr>
            <a:r>
              <a:rPr lang="en-US" sz="2400" b="1" dirty="0"/>
              <a:t>Case finding </a:t>
            </a:r>
            <a:endParaRPr lang="en-US" sz="2400" dirty="0"/>
          </a:p>
          <a:p>
            <a:pPr algn="justLow">
              <a:lnSpc>
                <a:spcPct val="150000"/>
              </a:lnSpc>
              <a:spcBef>
                <a:spcPts val="1200"/>
              </a:spcBef>
              <a:spcAft>
                <a:spcPts val="1200"/>
              </a:spcAft>
              <a:buFontTx/>
              <a:buNone/>
            </a:pPr>
            <a:r>
              <a:rPr lang="en-US" sz="2400" dirty="0"/>
              <a:t>	The use of a clinical, laboratory or non laboratory test to detect disease in individuals seeking health care for other reasons. The aim of identifying diabetes among pregnant women is an example of case finding. </a:t>
            </a:r>
            <a:endParaRPr lang="en-US" sz="2400" dirty="0" smtClean="0"/>
          </a:p>
          <a:p>
            <a:pPr algn="justLow">
              <a:lnSpc>
                <a:spcPct val="150000"/>
              </a:lnSpc>
              <a:spcBef>
                <a:spcPts val="1200"/>
              </a:spcBef>
              <a:buNone/>
            </a:pPr>
            <a:r>
              <a:rPr lang="en-US" sz="2400" b="1" dirty="0"/>
              <a:t>Diagnosis</a:t>
            </a:r>
            <a:endParaRPr lang="en-US" sz="2400" dirty="0"/>
          </a:p>
          <a:p>
            <a:pPr algn="justLow">
              <a:lnSpc>
                <a:spcPct val="150000"/>
              </a:lnSpc>
              <a:spcBef>
                <a:spcPts val="1200"/>
              </a:spcBef>
              <a:spcAft>
                <a:spcPts val="1200"/>
              </a:spcAft>
              <a:buFontTx/>
              <a:buNone/>
            </a:pPr>
            <a:r>
              <a:rPr lang="en-US" sz="2400" dirty="0"/>
              <a:t>	A procedure to confirm or refute the existence of a disease or abnormality among those seeking medical care with a specific complaint. Achieved by obtaining medical history, clinical examination and the application of laboratory or non laboratory tests. </a:t>
            </a:r>
          </a:p>
          <a:p>
            <a:pPr algn="justLow">
              <a:lnSpc>
                <a:spcPct val="150000"/>
              </a:lnSpc>
              <a:spcBef>
                <a:spcPts val="1200"/>
              </a:spcBef>
              <a:spcAft>
                <a:spcPts val="1200"/>
              </a:spcAft>
              <a:buFontTx/>
              <a:buNone/>
            </a:pPr>
            <a:endParaRPr lang="en-US" sz="2400" dirty="0"/>
          </a:p>
          <a:p>
            <a:pPr>
              <a:lnSpc>
                <a:spcPct val="150000"/>
              </a:lnSpc>
              <a:spcBef>
                <a:spcPts val="1200"/>
              </a:spcBef>
              <a:spcAft>
                <a:spcPts val="1200"/>
              </a:spcAft>
              <a:buFontTx/>
              <a:buNone/>
            </a:pPr>
            <a:endParaRPr lang="en-US" sz="2400" dirty="0" smtClean="0"/>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42328" y="-18104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SCREENING &amp; DIAGNOSTIC TEST</a:t>
            </a:r>
            <a:endParaRPr lang="en-US" sz="2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68876499"/>
              </p:ext>
            </p:extLst>
          </p:nvPr>
        </p:nvGraphicFramePr>
        <p:xfrm>
          <a:off x="1036637" y="1828800"/>
          <a:ext cx="10481863" cy="4770400"/>
        </p:xfrm>
        <a:graphic>
          <a:graphicData uri="http://schemas.openxmlformats.org/drawingml/2006/table">
            <a:tbl>
              <a:tblPr/>
              <a:tblGrid>
                <a:gridCol w="4948540"/>
                <a:gridCol w="524210"/>
                <a:gridCol w="5009113"/>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89845" marR="89845"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2455</TotalTime>
  <Words>1409</Words>
  <Application>Microsoft Office PowerPoint</Application>
  <PresentationFormat>Custom</PresentationFormat>
  <Paragraphs>319</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SCREENING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3422</cp:lastModifiedBy>
  <cp:revision>195</cp:revision>
  <dcterms:created xsi:type="dcterms:W3CDTF">2007-09-20T19:20:17Z</dcterms:created>
  <dcterms:modified xsi:type="dcterms:W3CDTF">2017-12-03T08:36:26Z</dcterms:modified>
</cp:coreProperties>
</file>