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70" r:id="rId6"/>
    <p:sldId id="259" r:id="rId7"/>
    <p:sldId id="271" r:id="rId8"/>
    <p:sldId id="272" r:id="rId9"/>
    <p:sldId id="273" r:id="rId10"/>
    <p:sldId id="288" r:id="rId11"/>
    <p:sldId id="260" r:id="rId12"/>
    <p:sldId id="261" r:id="rId13"/>
    <p:sldId id="269" r:id="rId14"/>
    <p:sldId id="287" r:id="rId15"/>
    <p:sldId id="262" r:id="rId16"/>
    <p:sldId id="278" r:id="rId17"/>
    <p:sldId id="283" r:id="rId18"/>
    <p:sldId id="28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1604"/>
  </p:normalViewPr>
  <p:slideViewPr>
    <p:cSldViewPr snapToGrid="0" snapToObjects="1">
      <p:cViewPr>
        <p:scale>
          <a:sx n="73" d="100"/>
          <a:sy n="73" d="100"/>
        </p:scale>
        <p:origin x="186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8F17-F7D1-6E49-9035-377B5AAD830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FC0B-A365-114A-BE39-0A403AA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not spread through the air or by water, or in general, by food. However, in Africa, Ebola may be spread as a result of handling </a:t>
            </a:r>
            <a:r>
              <a:rPr lang="en-US" dirty="0" err="1" smtClean="0"/>
              <a:t>bushmeat</a:t>
            </a:r>
            <a:r>
              <a:rPr lang="en-US" dirty="0" smtClean="0"/>
              <a:t> (wild animals hunted for food) and contact with infected bats. There is no evidence that mosquitos or other insects can transmit Ebola virus. Only a few species of mammals (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1200" dirty="0" smtClean="0">
                <a:latin typeface="Arial" charset="0"/>
              </a:rPr>
              <a:t>Diagnosing Ebola can be difficult at first since early symptoms, such as fever, are nonspecific to Ebola infection.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050" dirty="0" smtClean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200" dirty="0" smtClean="0">
                <a:latin typeface="Arial" charset="0"/>
              </a:rPr>
              <a:t>However, if a person has the early symptoms and has had contact with Ebola they should be isolated and public health professionals notified.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People who recover from Ebola develop antibodies that last for at least 10 years, possibly longer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dobe Hebrew"/>
                <a:cs typeface="Adobe Hebrew"/>
              </a:rPr>
              <a:t>dispose in puncture-proof, sealed containers.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Environmental surfaces and equipment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Textiles and laundry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Food utensils and dishware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PPE during environmental cleaning and disinfection.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FC0B-A365-114A-BE39-0A403AA2FB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3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C643EC-D225-834F-AFFA-215785E9CB6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2ECC-BC3F-3C48-81ED-C6E8DAB3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5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vhf/ebola/treatment/" TargetMode="External"/><Relationship Id="rId3" Type="http://schemas.openxmlformats.org/officeDocument/2006/relationships/hyperlink" Target="http://www.who.int/mediacentre/factsheets/fs103/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يجة بحث الصور عن ‪ebola prevention pp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1" y="2368615"/>
            <a:ext cx="5807243" cy="33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751" y="510898"/>
            <a:ext cx="9050248" cy="1729381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Ebola </a:t>
            </a:r>
            <a:r>
              <a:rPr lang="en-US" sz="80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Virus Disease </a:t>
            </a:r>
            <a:endParaRPr lang="en-US" sz="8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5707821"/>
            <a:ext cx="6018213" cy="861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Afnan</a:t>
            </a:r>
            <a:r>
              <a:rPr lang="en-US" sz="2800" dirty="0" smtClean="0"/>
              <a:t> </a:t>
            </a:r>
            <a:r>
              <a:rPr lang="en-US" sz="2800" dirty="0" err="1" smtClean="0"/>
              <a:t>Younis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2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ebola-at-ri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01" y="581887"/>
            <a:ext cx="8612745" cy="574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Signs</a:t>
            </a:r>
            <a:r>
              <a:rPr lang="en-US" dirty="0" smtClean="0"/>
              <a:t> </a:t>
            </a:r>
            <a:r>
              <a:rPr lang="en-US" sz="4800" b="1" dirty="0"/>
              <a:t>and</a:t>
            </a:r>
            <a:r>
              <a:rPr lang="en-US" dirty="0" smtClean="0"/>
              <a:t> </a:t>
            </a:r>
            <a:r>
              <a:rPr lang="en-US" sz="4800" b="1" dirty="0"/>
              <a:t>symptoms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50" y="4988647"/>
            <a:ext cx="10364449" cy="13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Incubation period: </a:t>
            </a:r>
            <a:r>
              <a:rPr lang="en-US" sz="2800" dirty="0" smtClean="0"/>
              <a:t>Symptoms may appear anywhere from </a:t>
            </a:r>
            <a:r>
              <a:rPr lang="en-US" sz="2800" b="1" dirty="0" smtClean="0"/>
              <a:t>2 to 21 </a:t>
            </a:r>
            <a:r>
              <a:rPr lang="en-US" sz="2800" dirty="0" smtClean="0"/>
              <a:t>days after exposure to the virus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86107"/>
              </p:ext>
            </p:extLst>
          </p:nvPr>
        </p:nvGraphicFramePr>
        <p:xfrm>
          <a:off x="1162568" y="1690688"/>
          <a:ext cx="9570388" cy="309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194"/>
                <a:gridCol w="4785194"/>
              </a:tblGrid>
              <a:tr h="619145"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Fever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Severe headache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45"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Fatigue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Muscle pain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45"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Weakness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Diarrhea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45"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Vomiting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Stomach pain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45">
                <a:tc gridSpan="2"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Unexplained bleeding or bruising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57200" indent="-457200">
                        <a:buFont typeface="Arial" charset="0"/>
                        <a:buChar char="•"/>
                      </a:pPr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/>
          <a:lstStyle/>
          <a:p>
            <a:r>
              <a:rPr lang="en-US" sz="4800" b="1" dirty="0"/>
              <a:t>Clinical</a:t>
            </a:r>
            <a:r>
              <a:rPr lang="en-US" dirty="0" smtClean="0"/>
              <a:t> </a:t>
            </a:r>
            <a:r>
              <a:rPr lang="en-US" sz="4800" b="1" dirty="0"/>
              <a:t>progression</a:t>
            </a:r>
            <a:r>
              <a:rPr lang="en-US" dirty="0" smtClean="0"/>
              <a:t> </a:t>
            </a:r>
            <a:r>
              <a:rPr lang="en-US" sz="4800" b="1" dirty="0"/>
              <a:t>of</a:t>
            </a:r>
            <a:r>
              <a:rPr lang="en-US" dirty="0" smtClean="0"/>
              <a:t> </a:t>
            </a:r>
            <a:r>
              <a:rPr lang="en-US" sz="4800" b="1" dirty="0"/>
              <a:t>Ebola</a:t>
            </a: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406381"/>
            <a:ext cx="10242884" cy="502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70043" y="6456278"/>
            <a:ext cx="678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dirty="0"/>
              <a:t>Source:  Jonathan B. </a:t>
            </a:r>
            <a:r>
              <a:rPr lang="en-US" altLang="en-US" sz="1400" dirty="0" err="1"/>
              <a:t>Perlin</a:t>
            </a:r>
            <a:r>
              <a:rPr lang="en-US" altLang="en-US" sz="1100" dirty="0"/>
              <a:t>, MD, PhD and </a:t>
            </a:r>
            <a:r>
              <a:rPr lang="en-US" altLang="en-US" sz="1100" i="1" dirty="0">
                <a:solidFill>
                  <a:srgbClr val="000000"/>
                </a:solidFill>
              </a:rPr>
              <a:t>HCA Clinical Excellence Knowledge Center, </a:t>
            </a:r>
            <a:r>
              <a:rPr lang="en-US" altLang="en-US" sz="1100" dirty="0">
                <a:solidFill>
                  <a:srgbClr val="00000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061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Diagnosis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" y="1892967"/>
            <a:ext cx="10515600" cy="3940511"/>
          </a:xfrm>
        </p:spPr>
        <p:txBody>
          <a:bodyPr>
            <a:normAutofit/>
          </a:bodyPr>
          <a:lstStyle/>
          <a:p>
            <a:r>
              <a:rPr lang="en-US" sz="2800" dirty="0"/>
              <a:t>Blood tests can identify </a:t>
            </a:r>
            <a:r>
              <a:rPr lang="en-US" sz="2800" b="1" dirty="0"/>
              <a:t>antibodies</a:t>
            </a:r>
            <a:r>
              <a:rPr lang="en-US" sz="2800" dirty="0"/>
              <a:t> of the Ebola </a:t>
            </a:r>
            <a:r>
              <a:rPr lang="en-US" sz="2800" dirty="0" smtClean="0"/>
              <a:t>virus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E</a:t>
            </a:r>
            <a:r>
              <a:rPr lang="en-US" sz="2800" dirty="0" smtClean="0"/>
              <a:t>ither </a:t>
            </a:r>
            <a:r>
              <a:rPr lang="en-US" sz="2800" dirty="0"/>
              <a:t>unusually low or high white blood cell counts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L</a:t>
            </a:r>
            <a:r>
              <a:rPr lang="en-US" sz="2800" dirty="0" smtClean="0"/>
              <a:t>ow </a:t>
            </a:r>
            <a:r>
              <a:rPr lang="en-US" sz="2800" dirty="0"/>
              <a:t>platelet counts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E</a:t>
            </a:r>
            <a:r>
              <a:rPr lang="en-US" sz="2800" dirty="0" smtClean="0"/>
              <a:t>levated </a:t>
            </a:r>
            <a:r>
              <a:rPr lang="en-US" sz="2800" dirty="0"/>
              <a:t>liver enzymes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 </a:t>
            </a:r>
            <a:r>
              <a:rPr lang="en-US" sz="2800" dirty="0"/>
              <a:t>coagulation factor levels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Treatment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03" y="2052918"/>
            <a:ext cx="10695965" cy="419548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/>
              <a:t>There is </a:t>
            </a:r>
            <a:r>
              <a:rPr lang="en-US" sz="2800" b="1" dirty="0" smtClean="0"/>
              <a:t>no approved treatment </a:t>
            </a:r>
            <a:r>
              <a:rPr lang="en-US" sz="2800" dirty="0" smtClean="0"/>
              <a:t>for Ebola</a:t>
            </a: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Mainly </a:t>
            </a:r>
            <a:r>
              <a:rPr lang="en-US" sz="2800" b="1" dirty="0" smtClean="0"/>
              <a:t>treat Symptoms and </a:t>
            </a:r>
            <a:r>
              <a:rPr lang="en-US" sz="2800" b="1" dirty="0"/>
              <a:t>complications </a:t>
            </a:r>
            <a:r>
              <a:rPr lang="en-US" sz="2800" dirty="0" smtClean="0"/>
              <a:t>as </a:t>
            </a:r>
            <a:r>
              <a:rPr lang="en-US" sz="2800" dirty="0"/>
              <a:t>they appear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Providing </a:t>
            </a:r>
            <a:r>
              <a:rPr lang="en-US" sz="2800" dirty="0"/>
              <a:t>intravenous fluids and balancing electrolytes (body </a:t>
            </a:r>
            <a:r>
              <a:rPr lang="en-US" sz="2800" dirty="0" smtClean="0"/>
              <a:t>salts</a:t>
            </a:r>
            <a:r>
              <a:rPr lang="en-US" sz="2800" dirty="0"/>
              <a:t>)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Maintaining oxygen status and blood </a:t>
            </a:r>
            <a:r>
              <a:rPr lang="en-US" sz="2800" dirty="0" smtClean="0"/>
              <a:t>pressure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Treating </a:t>
            </a:r>
            <a:r>
              <a:rPr lang="en-US" sz="2800" dirty="0" smtClean="0"/>
              <a:t>other </a:t>
            </a:r>
            <a:r>
              <a:rPr lang="en-US" sz="2800" dirty="0"/>
              <a:t>infections if they occur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30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Prevention</a:t>
            </a:r>
            <a:r>
              <a:rPr lang="en-US" dirty="0" smtClean="0"/>
              <a:t> </a:t>
            </a:r>
            <a:r>
              <a:rPr lang="en-US" sz="4800" b="1" dirty="0"/>
              <a:t>and</a:t>
            </a:r>
            <a:r>
              <a:rPr lang="en-US" dirty="0" smtClean="0"/>
              <a:t> </a:t>
            </a:r>
            <a:r>
              <a:rPr lang="en-US" sz="4800" b="1" dirty="0"/>
              <a:t>control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578642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There is </a:t>
            </a:r>
            <a:r>
              <a:rPr lang="en-US" sz="2800" b="1" dirty="0"/>
              <a:t>no FDA-approved vaccine </a:t>
            </a:r>
            <a:r>
              <a:rPr lang="en-US" sz="2800" dirty="0"/>
              <a:t>available for Ebola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406189" cy="40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221"/>
          </a:xfrm>
        </p:spPr>
        <p:txBody>
          <a:bodyPr>
            <a:normAutofit/>
          </a:bodyPr>
          <a:lstStyle/>
          <a:p>
            <a:r>
              <a:rPr lang="en-US" sz="4800" b="1" dirty="0"/>
              <a:t>Prevention</a:t>
            </a:r>
            <a:r>
              <a:rPr lang="en-US" dirty="0"/>
              <a:t> </a:t>
            </a:r>
            <a:r>
              <a:rPr lang="en-US" sz="4800" b="1" dirty="0"/>
              <a:t>and</a:t>
            </a:r>
            <a:r>
              <a:rPr lang="en-US" dirty="0"/>
              <a:t> </a:t>
            </a:r>
            <a:r>
              <a:rPr lang="en-US" sz="4800" b="1" dirty="0"/>
              <a:t>control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9" y="1551025"/>
            <a:ext cx="11447584" cy="476661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Place patient in </a:t>
            </a: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solation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 unit (doors closed, restricted movement in/out unit).</a:t>
            </a:r>
          </a:p>
          <a:p>
            <a:r>
              <a:rPr lang="en-US" alt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Restrict </a:t>
            </a:r>
            <a:r>
              <a:rPr lang="en-US" altLang="en-US" sz="2800" b="1" dirty="0">
                <a:latin typeface="Century Gothic" charset="0"/>
                <a:ea typeface="Century Gothic" charset="0"/>
                <a:cs typeface="Century Gothic" charset="0"/>
              </a:rPr>
              <a:t>entry </a:t>
            </a:r>
            <a:r>
              <a:rPr lang="en-US" altLang="en-US" sz="2800" dirty="0">
                <a:latin typeface="Century Gothic" charset="0"/>
                <a:ea typeface="Century Gothic" charset="0"/>
                <a:cs typeface="Century Gothic" charset="0"/>
              </a:rPr>
              <a:t>to only those considered essential</a:t>
            </a:r>
            <a:r>
              <a:rPr lang="en-US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All persons entering the patient room should wear </a:t>
            </a:r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personal protective equipment (PPE):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gloves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gown, eye protection, face mask.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Limit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the use of </a:t>
            </a: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needles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and dispose appropriately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r>
              <a:rPr lang="en-US" altLang="en-US" sz="2800" dirty="0">
                <a:latin typeface="Century Gothic" charset="0"/>
                <a:ea typeface="Century Gothic" charset="0"/>
                <a:cs typeface="Century Gothic" charset="0"/>
              </a:rPr>
              <a:t>Diligent </a:t>
            </a:r>
            <a:r>
              <a:rPr lang="en-US" altLang="en-US" sz="2800" b="1" dirty="0">
                <a:latin typeface="Century Gothic" charset="0"/>
                <a:ea typeface="Century Gothic" charset="0"/>
                <a:cs typeface="Century Gothic" charset="0"/>
              </a:rPr>
              <a:t>environmental cleaning and disinfection </a:t>
            </a:r>
            <a:r>
              <a:rPr lang="en-US" altLang="en-US" sz="2800" dirty="0">
                <a:latin typeface="Century Gothic" charset="0"/>
                <a:ea typeface="Century Gothic" charset="0"/>
                <a:cs typeface="Century Gothic" charset="0"/>
              </a:rPr>
              <a:t>and safe handling of potentially contaminated materials.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2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6042"/>
            <a:ext cx="5393410" cy="68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9237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2" y="0"/>
            <a:ext cx="5297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044" y="0"/>
            <a:ext cx="529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r>
              <a:rPr lang="en-US" altLang="en-US" dirty="0">
                <a:ea typeface="ＭＳ Ｐゴシック" charset="-128"/>
              </a:rPr>
              <a:t>Ebola (Ebola Virus Disease).  Centers for Disease Control and Prevention website </a:t>
            </a:r>
            <a:r>
              <a:rPr lang="en-US" altLang="en-US" u="sng" dirty="0">
                <a:ea typeface="ＭＳ Ｐゴシック" charset="-128"/>
                <a:hlinkClick r:id="rId2"/>
              </a:rPr>
              <a:t>http://www.cdc.gov/vhf/ebola/</a:t>
            </a:r>
            <a:r>
              <a:rPr lang="en-US" altLang="en-US" dirty="0">
                <a:ea typeface="ＭＳ Ｐゴシック" charset="-128"/>
              </a:rPr>
              <a:t>. Updated October </a:t>
            </a:r>
            <a:r>
              <a:rPr lang="en-US" altLang="en-US" dirty="0" smtClean="0">
                <a:ea typeface="ＭＳ Ｐゴシック" charset="-128"/>
              </a:rPr>
              <a:t>18, 2017.</a:t>
            </a:r>
            <a:r>
              <a:rPr lang="en-US" altLang="en-US" dirty="0">
                <a:ea typeface="ＭＳ Ｐゴシック" charset="-128"/>
              </a:rPr>
              <a:t>  Accessed </a:t>
            </a:r>
            <a:r>
              <a:rPr lang="en-US" altLang="en-US" dirty="0" smtClean="0">
                <a:ea typeface="ＭＳ Ｐゴシック" charset="-128"/>
              </a:rPr>
              <a:t>November 20, 2017.</a:t>
            </a:r>
          </a:p>
          <a:p>
            <a:r>
              <a:rPr lang="en-US" dirty="0" smtClean="0"/>
              <a:t>WHO, 2015. Ebola </a:t>
            </a:r>
            <a:r>
              <a:rPr lang="en-US" dirty="0"/>
              <a:t>virus </a:t>
            </a:r>
            <a:r>
              <a:rPr lang="en-US" dirty="0" smtClean="0"/>
              <a:t>disease. </a:t>
            </a:r>
            <a:r>
              <a:rPr lang="en-US" i="1" dirty="0" smtClean="0"/>
              <a:t>World </a:t>
            </a:r>
            <a:r>
              <a:rPr lang="en-US" i="1" dirty="0"/>
              <a:t>Health Organization</a:t>
            </a:r>
            <a:r>
              <a:rPr lang="en-US" dirty="0"/>
              <a:t>, p. 1. </a:t>
            </a:r>
            <a:r>
              <a:rPr lang="en-US" dirty="0">
                <a:hlinkClick r:id="rId3"/>
              </a:rPr>
              <a:t>http://www.who.int/mediacentre/factsheets/fs103/en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2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Objectives: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Epidemiology of Ebola infection (reservoir)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linical picture</a:t>
            </a:r>
          </a:p>
          <a:p>
            <a:r>
              <a:rPr lang="en-US" sz="2800" dirty="0" smtClean="0"/>
              <a:t>Mode of transmission</a:t>
            </a:r>
          </a:p>
          <a:p>
            <a:r>
              <a:rPr lang="en-US" sz="2800" dirty="0" smtClean="0"/>
              <a:t>Risk factors</a:t>
            </a:r>
          </a:p>
          <a:p>
            <a:r>
              <a:rPr lang="en-US" sz="2800" dirty="0" smtClean="0"/>
              <a:t>Prevention and control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37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9699"/>
            <a:ext cx="5498432" cy="46690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Ebola is a rare and </a:t>
            </a:r>
            <a:r>
              <a:rPr lang="en-US" sz="2800" b="1" dirty="0" smtClean="0"/>
              <a:t>deadly</a:t>
            </a:r>
            <a:r>
              <a:rPr lang="en-US" sz="2800" dirty="0" smtClean="0"/>
              <a:t> disease caused by infection with one of the </a:t>
            </a:r>
            <a:r>
              <a:rPr lang="en-US" sz="2800" b="1" dirty="0" smtClean="0"/>
              <a:t>Ebola virus </a:t>
            </a:r>
            <a:r>
              <a:rPr lang="en-US" sz="2800" dirty="0" smtClean="0"/>
              <a:t>species.</a:t>
            </a:r>
          </a:p>
          <a:p>
            <a:r>
              <a:rPr lang="en-US" sz="2800" dirty="0" smtClean="0"/>
              <a:t>Ebola virus is from the family </a:t>
            </a:r>
            <a:r>
              <a:rPr lang="en-US" sz="2800" b="1" dirty="0" err="1" smtClean="0"/>
              <a:t>Filoviridae</a:t>
            </a:r>
            <a:r>
              <a:rPr lang="en-US" sz="2800" dirty="0" smtClean="0"/>
              <a:t>, genus </a:t>
            </a:r>
            <a:r>
              <a:rPr lang="en-US" sz="2800" b="1" dirty="0" err="1" smtClean="0"/>
              <a:t>Ebolavirus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Ebola virus is </a:t>
            </a:r>
            <a:r>
              <a:rPr lang="en-US" sz="2800" b="1" dirty="0" smtClean="0"/>
              <a:t>animal-borne</a:t>
            </a:r>
            <a:r>
              <a:rPr lang="en-US" sz="2800" dirty="0" smtClean="0"/>
              <a:t> and that </a:t>
            </a:r>
            <a:r>
              <a:rPr lang="en-US" sz="2800" b="1" dirty="0" smtClean="0"/>
              <a:t>bats </a:t>
            </a:r>
            <a:r>
              <a:rPr lang="en-US" sz="2800" dirty="0" smtClean="0"/>
              <a:t>are the most likely reservoir.</a:t>
            </a:r>
            <a:endParaRPr lang="en-US" sz="2800" dirty="0"/>
          </a:p>
        </p:txBody>
      </p:sp>
      <p:pic>
        <p:nvPicPr>
          <p:cNvPr id="4" name="Picture 2" descr="14-01(248).jp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641432" y="1816690"/>
            <a:ext cx="5148123" cy="35350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8565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Epidemiology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04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First case was found in 1976 near the Ebola River in the Democratic Republic of the Congo. Then, outbreaks have appeared sporadically in Africa.</a:t>
            </a:r>
          </a:p>
          <a:p>
            <a:endParaRPr lang="en-US" sz="2800" dirty="0"/>
          </a:p>
        </p:txBody>
      </p:sp>
      <p:pic>
        <p:nvPicPr>
          <p:cNvPr id="2050" name="Picture 2" descr="تيجة بحث الصور عن ‪ebola prevention pp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9" y="483150"/>
            <a:ext cx="5316985" cy="59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7499" y="6384757"/>
            <a:ext cx="465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of Ebola virus outbreaks </a:t>
            </a:r>
            <a:r>
              <a:rPr lang="en-US" dirty="0" smtClean="0"/>
              <a:t>1976-2014 (CDC)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ebola-virus-s6-fatality-ra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592" y="304800"/>
            <a:ext cx="9209809" cy="62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Transmission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35369"/>
            <a:ext cx="11258673" cy="4994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D</a:t>
            </a:r>
            <a:r>
              <a:rPr lang="en-US" sz="2400" b="1" dirty="0" smtClean="0"/>
              <a:t>irect contact </a:t>
            </a:r>
            <a:r>
              <a:rPr lang="en-US" sz="2400" dirty="0" smtClean="0"/>
              <a:t>(through broken skin or mucous membranes) with: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lood or body fluids of a person who is sick with Ebola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bjects contaminated with the virus</a:t>
            </a:r>
          </a:p>
          <a:p>
            <a:r>
              <a:rPr lang="en-US" sz="2400" dirty="0" smtClean="0"/>
              <a:t>Infected fruit bats or primates (apes and monkeys)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emen from a man who has recovered from Ebola (possibility as virus can be excreted in semen even after recovery)</a:t>
            </a:r>
          </a:p>
          <a:p>
            <a:pPr>
              <a:buFont typeface="Wingdings" charset="2"/>
              <a:buChar char="v"/>
            </a:pP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A person infected with Ebola virus is </a:t>
            </a:r>
            <a:r>
              <a:rPr lang="en-US" sz="2400" b="1" dirty="0" smtClean="0"/>
              <a:t>not contagious until symptoms appear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30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7" y="1155032"/>
            <a:ext cx="11421745" cy="502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8388" y="3115469"/>
            <a:ext cx="3937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9523" y="1617787"/>
            <a:ext cx="9249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dirty="0"/>
              <a:t>Ebola i</a:t>
            </a:r>
            <a:r>
              <a:rPr lang="en-US" sz="2800" dirty="0"/>
              <a:t>s </a:t>
            </a:r>
            <a:r>
              <a:rPr lang="en-US" sz="2800" b="1" dirty="0"/>
              <a:t>not </a:t>
            </a:r>
            <a:r>
              <a:rPr lang="en-US" altLang="en-US" sz="2800" dirty="0"/>
              <a:t>an airborne </a:t>
            </a:r>
            <a:r>
              <a:rPr lang="en-US" altLang="en-US" sz="2800" dirty="0" smtClean="0"/>
              <a:t>virus.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/>
              <a:t>Can </a:t>
            </a:r>
            <a:r>
              <a:rPr lang="en-US" altLang="en-US" sz="2800" b="1" dirty="0"/>
              <a:t>no</a:t>
            </a:r>
            <a:r>
              <a:rPr lang="en-US" altLang="en-US" sz="2800" dirty="0"/>
              <a:t>t be transmitted through food or water </a:t>
            </a:r>
            <a:br>
              <a:rPr lang="en-US" alt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5032"/>
            <a:ext cx="9992580" cy="46833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Ebola virus </a:t>
            </a:r>
            <a:r>
              <a:rPr lang="en-US" sz="2800" dirty="0"/>
              <a:t>can persist after recovery </a:t>
            </a:r>
            <a:r>
              <a:rPr lang="en-US" sz="2800" dirty="0" smtClean="0"/>
              <a:t>in </a:t>
            </a:r>
            <a:r>
              <a:rPr lang="en-US" sz="2800" dirty="0"/>
              <a:t>many body fluids such as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/>
              <a:t>   Breast milk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/>
              <a:t>   </a:t>
            </a:r>
            <a:r>
              <a:rPr lang="en-US" sz="2800" dirty="0" smtClean="0"/>
              <a:t>Semen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893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6521</TotalTime>
  <Words>597</Words>
  <Application>Microsoft Macintosh PowerPoint</Application>
  <PresentationFormat>Widescreen</PresentationFormat>
  <Paragraphs>85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Hebrew</vt:lpstr>
      <vt:lpstr>Calibri</vt:lpstr>
      <vt:lpstr>Century Gothic</vt:lpstr>
      <vt:lpstr>ＭＳ Ｐゴシック</vt:lpstr>
      <vt:lpstr>Wingdings</vt:lpstr>
      <vt:lpstr>Wingdings 3</vt:lpstr>
      <vt:lpstr>Arial</vt:lpstr>
      <vt:lpstr>Ion</vt:lpstr>
      <vt:lpstr>Ebola Virus Disease </vt:lpstr>
      <vt:lpstr>Objectives:</vt:lpstr>
      <vt:lpstr>PowerPoint Presentation</vt:lpstr>
      <vt:lpstr>Epidemiology:</vt:lpstr>
      <vt:lpstr>PowerPoint Presentation</vt:lpstr>
      <vt:lpstr>Transmission:</vt:lpstr>
      <vt:lpstr>PowerPoint Presentation</vt:lpstr>
      <vt:lpstr>PowerPoint Presentation</vt:lpstr>
      <vt:lpstr>PowerPoint Presentation</vt:lpstr>
      <vt:lpstr>PowerPoint Presentation</vt:lpstr>
      <vt:lpstr>Signs and symptoms:</vt:lpstr>
      <vt:lpstr>Clinical progression of Ebola</vt:lpstr>
      <vt:lpstr>Diagnosis: </vt:lpstr>
      <vt:lpstr>Treatment:</vt:lpstr>
      <vt:lpstr>Prevention and control </vt:lpstr>
      <vt:lpstr>Prevention and control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dcterms:created xsi:type="dcterms:W3CDTF">2017-11-16T06:52:43Z</dcterms:created>
  <dcterms:modified xsi:type="dcterms:W3CDTF">2017-11-22T19:46:33Z</dcterms:modified>
</cp:coreProperties>
</file>