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5" r:id="rId1"/>
    <p:sldMasterId id="2147483805" r:id="rId2"/>
    <p:sldMasterId id="2147483825" r:id="rId3"/>
    <p:sldMasterId id="2147483843" r:id="rId4"/>
    <p:sldMasterId id="2147483862" r:id="rId5"/>
    <p:sldMasterId id="2147483881" r:id="rId6"/>
    <p:sldMasterId id="2147483900" r:id="rId7"/>
    <p:sldMasterId id="2147483922" r:id="rId8"/>
    <p:sldMasterId id="2147483941" r:id="rId9"/>
  </p:sldMasterIdLst>
  <p:notesMasterIdLst>
    <p:notesMasterId r:id="rId51"/>
  </p:notesMasterIdLst>
  <p:handoutMasterIdLst>
    <p:handoutMasterId r:id="rId52"/>
  </p:handoutMasterIdLst>
  <p:sldIdLst>
    <p:sldId id="498" r:id="rId10"/>
    <p:sldId id="442" r:id="rId11"/>
    <p:sldId id="528" r:id="rId12"/>
    <p:sldId id="502" r:id="rId13"/>
    <p:sldId id="575" r:id="rId14"/>
    <p:sldId id="579" r:id="rId15"/>
    <p:sldId id="580" r:id="rId16"/>
    <p:sldId id="581" r:id="rId17"/>
    <p:sldId id="582" r:id="rId18"/>
    <p:sldId id="583" r:id="rId19"/>
    <p:sldId id="584" r:id="rId20"/>
    <p:sldId id="571" r:id="rId21"/>
    <p:sldId id="576" r:id="rId22"/>
    <p:sldId id="586" r:id="rId23"/>
    <p:sldId id="585" r:id="rId24"/>
    <p:sldId id="589" r:id="rId25"/>
    <p:sldId id="590" r:id="rId26"/>
    <p:sldId id="591" r:id="rId27"/>
    <p:sldId id="587" r:id="rId28"/>
    <p:sldId id="592" r:id="rId29"/>
    <p:sldId id="593" r:id="rId30"/>
    <p:sldId id="594" r:id="rId31"/>
    <p:sldId id="616" r:id="rId32"/>
    <p:sldId id="615" r:id="rId33"/>
    <p:sldId id="612" r:id="rId34"/>
    <p:sldId id="572" r:id="rId35"/>
    <p:sldId id="597" r:id="rId36"/>
    <p:sldId id="620" r:id="rId37"/>
    <p:sldId id="619" r:id="rId38"/>
    <p:sldId id="598" r:id="rId39"/>
    <p:sldId id="599" r:id="rId40"/>
    <p:sldId id="600" r:id="rId41"/>
    <p:sldId id="601" r:id="rId42"/>
    <p:sldId id="618" r:id="rId43"/>
    <p:sldId id="617" r:id="rId44"/>
    <p:sldId id="621" r:id="rId45"/>
    <p:sldId id="602" r:id="rId46"/>
    <p:sldId id="574" r:id="rId47"/>
    <p:sldId id="533" r:id="rId48"/>
    <p:sldId id="535" r:id="rId49"/>
    <p:sldId id="545" r:id="rId50"/>
  </p:sldIdLst>
  <p:sldSz cx="9144000" cy="6858000" type="screen4x3"/>
  <p:notesSz cx="7010400" cy="9236075"/>
  <p:defaultTextStyle>
    <a:defPPr>
      <a:defRPr lang="en-US"/>
    </a:defPPr>
    <a:lvl1pPr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1pPr>
    <a:lvl2pPr marL="4572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2pPr>
    <a:lvl3pPr marL="9144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3pPr>
    <a:lvl4pPr marL="13716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4pPr>
    <a:lvl5pPr marL="18288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5pPr>
    <a:lvl6pPr marL="22860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6pPr>
    <a:lvl7pPr marL="27432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7pPr>
    <a:lvl8pPr marL="32004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8pPr>
    <a:lvl9pPr marL="36576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9pPr>
  </p:defaultTextStyle>
  <p:extLst>
    <p:ext uri="{521415D9-36F7-43E2-AB2F-B90AF26B5E84}">
      <p14:sectionLst xmlns:p14="http://schemas.microsoft.com/office/powerpoint/2010/main">
        <p14:section name="Default Section" id="{B88CB9F6-0822-49C9-8AAA-80BFFF30F3D0}">
          <p14:sldIdLst>
            <p14:sldId id="498"/>
            <p14:sldId id="442"/>
            <p14:sldId id="528"/>
            <p14:sldId id="502"/>
            <p14:sldId id="575"/>
            <p14:sldId id="579"/>
            <p14:sldId id="580"/>
            <p14:sldId id="581"/>
            <p14:sldId id="582"/>
            <p14:sldId id="583"/>
            <p14:sldId id="584"/>
            <p14:sldId id="571"/>
            <p14:sldId id="576"/>
            <p14:sldId id="586"/>
            <p14:sldId id="585"/>
            <p14:sldId id="589"/>
            <p14:sldId id="590"/>
            <p14:sldId id="591"/>
            <p14:sldId id="587"/>
            <p14:sldId id="592"/>
            <p14:sldId id="593"/>
            <p14:sldId id="594"/>
            <p14:sldId id="616"/>
            <p14:sldId id="615"/>
            <p14:sldId id="612"/>
            <p14:sldId id="572"/>
            <p14:sldId id="597"/>
            <p14:sldId id="620"/>
            <p14:sldId id="619"/>
            <p14:sldId id="598"/>
            <p14:sldId id="599"/>
            <p14:sldId id="600"/>
            <p14:sldId id="601"/>
            <p14:sldId id="618"/>
            <p14:sldId id="617"/>
            <p14:sldId id="621"/>
            <p14:sldId id="602"/>
            <p14:sldId id="574"/>
            <p14:sldId id="533"/>
            <p14:sldId id="535"/>
            <p14:sldId id="5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pos="2899">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29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nright, Courtney E. (CDC/OSTLTS/OD) (CTR)" initials="CEE" lastIdx="2" clrIdx="0"/>
  <p:cmAuthor id="7" name="Beth H. Stover" initials="BHS" lastIdx="9" clrIdx="7"/>
  <p:cmAuthor id="1" name="Enright, Courtney E. (CDC/OSTLTS/DPHCD) (CTR)" initials="ECE((" lastIdx="4" clrIdx="1"/>
  <p:cmAuthor id="8" name="Lisa C. Oliver" initials="ldco" lastIdx="0" clrIdx="8"/>
  <p:cmAuthor id="2" name="CDC User" initials="CU" lastIdx="31" clrIdx="2"/>
  <p:cmAuthor id="9" name="Lisa C. Oliver" initials="LCO" lastIdx="0" clrIdx="9"/>
  <p:cmAuthor id="3" name="Schwartz, Melissa (CDC/OSELS/SEPDPO) (CTR)" initials="SM((" lastIdx="31" clrIdx="3"/>
  <p:cmAuthor id="4" name="Schwartz, Melissa K" initials="MS" lastIdx="11" clrIdx="4"/>
  <p:cmAuthor id="5" name="jlisco" initials="j" lastIdx="1" clrIdx="5"/>
  <p:cmAuthor id="6" name="C. Kay Smith" initials="crs5" lastIdx="3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9FF"/>
    <a:srgbClr val="C6E1EC"/>
    <a:srgbClr val="0039A6"/>
    <a:srgbClr val="000000"/>
    <a:srgbClr val="0036A6"/>
    <a:srgbClr val="00439B"/>
    <a:srgbClr val="0538A6"/>
    <a:srgbClr val="003399"/>
    <a:srgbClr val="0536C6"/>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22325" autoAdjust="0"/>
    <p:restoredTop sz="99823" autoAdjust="0"/>
  </p:normalViewPr>
  <p:slideViewPr>
    <p:cSldViewPr snapToGrid="0">
      <p:cViewPr varScale="1">
        <p:scale>
          <a:sx n="115" d="100"/>
          <a:sy n="115" d="100"/>
        </p:scale>
        <p:origin x="1116" y="114"/>
      </p:cViewPr>
      <p:guideLst>
        <p:guide orient="horz" pos="2160"/>
        <p:guide pos="2880"/>
        <p:guide pos="2899"/>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93" d="100"/>
        <a:sy n="93" d="100"/>
      </p:scale>
      <p:origin x="0" y="9280"/>
    </p:cViewPr>
  </p:sorterViewPr>
  <p:notesViewPr>
    <p:cSldViewPr snapToGrid="0">
      <p:cViewPr>
        <p:scale>
          <a:sx n="120" d="100"/>
          <a:sy n="120" d="100"/>
        </p:scale>
        <p:origin x="-1542" y="3096"/>
      </p:cViewPr>
      <p:guideLst>
        <p:guide orient="horz" pos="2928"/>
        <p:guide pos="2208"/>
        <p:guide orient="horz" pos="29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3037840" cy="461804"/>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defRPr sz="1200">
                <a:effectLst/>
                <a:latin typeface="Arial" charset="0"/>
                <a:cs typeface="Arial" charset="0"/>
              </a:defRPr>
            </a:lvl1pPr>
          </a:lstStyle>
          <a:p>
            <a:pPr>
              <a:defRPr/>
            </a:pPr>
            <a:endParaRPr lang="en-US" dirty="0"/>
          </a:p>
        </p:txBody>
      </p:sp>
      <p:sp>
        <p:nvSpPr>
          <p:cNvPr id="129027" name="Rectangle 3"/>
          <p:cNvSpPr>
            <a:spLocks noGrp="1" noChangeArrowheads="1"/>
          </p:cNvSpPr>
          <p:nvPr>
            <p:ph type="dt" sz="quarter" idx="1"/>
          </p:nvPr>
        </p:nvSpPr>
        <p:spPr bwMode="auto">
          <a:xfrm>
            <a:off x="3970939" y="0"/>
            <a:ext cx="3037840" cy="461804"/>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a:defRPr sz="1200">
                <a:effectLst/>
                <a:latin typeface="Arial" charset="0"/>
                <a:cs typeface="Arial" charset="0"/>
              </a:defRPr>
            </a:lvl1pPr>
          </a:lstStyle>
          <a:p>
            <a:pPr>
              <a:defRPr/>
            </a:pPr>
            <a:endParaRPr lang="en-US" dirty="0"/>
          </a:p>
        </p:txBody>
      </p:sp>
      <p:sp>
        <p:nvSpPr>
          <p:cNvPr id="129028" name="Rectangle 4"/>
          <p:cNvSpPr>
            <a:spLocks noGrp="1" noChangeArrowheads="1"/>
          </p:cNvSpPr>
          <p:nvPr>
            <p:ph type="ftr" sz="quarter" idx="2"/>
          </p:nvPr>
        </p:nvSpPr>
        <p:spPr bwMode="auto">
          <a:xfrm>
            <a:off x="0" y="8772668"/>
            <a:ext cx="3037840" cy="461804"/>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defRPr sz="1200">
                <a:effectLst/>
                <a:latin typeface="Arial" charset="0"/>
                <a:cs typeface="Arial" charset="0"/>
              </a:defRPr>
            </a:lvl1pPr>
          </a:lstStyle>
          <a:p>
            <a:pPr>
              <a:defRPr/>
            </a:pPr>
            <a:endParaRPr lang="en-US" dirty="0"/>
          </a:p>
        </p:txBody>
      </p:sp>
      <p:sp>
        <p:nvSpPr>
          <p:cNvPr id="129029" name="Rectangle 5"/>
          <p:cNvSpPr>
            <a:spLocks noGrp="1" noChangeArrowheads="1"/>
          </p:cNvSpPr>
          <p:nvPr>
            <p:ph type="sldNum" sz="quarter" idx="3"/>
          </p:nvPr>
        </p:nvSpPr>
        <p:spPr bwMode="auto">
          <a:xfrm>
            <a:off x="3970939" y="8772668"/>
            <a:ext cx="3037840" cy="461804"/>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a:defRPr sz="1200">
                <a:effectLst/>
                <a:latin typeface="Arial" charset="0"/>
                <a:cs typeface="Arial" charset="0"/>
              </a:defRPr>
            </a:lvl1pPr>
          </a:lstStyle>
          <a:p>
            <a:pPr>
              <a:defRPr/>
            </a:pPr>
            <a:fld id="{E4426AAF-1911-445D-AE65-E6B596334B38}" type="slidenum">
              <a:rPr lang="en-US"/>
              <a:pPr>
                <a:defRPr/>
              </a:pPr>
              <a:t>‹#›</a:t>
            </a:fld>
            <a:endParaRPr lang="en-US" dirty="0"/>
          </a:p>
        </p:txBody>
      </p:sp>
    </p:spTree>
    <p:extLst>
      <p:ext uri="{BB962C8B-B14F-4D97-AF65-F5344CB8AC3E}">
        <p14:creationId xmlns:p14="http://schemas.microsoft.com/office/powerpoint/2010/main" val="1483141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7840" cy="461804"/>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defRPr sz="1200">
                <a:effectLst/>
                <a:latin typeface="Arial" charset="0"/>
                <a:cs typeface="Arial" charset="0"/>
              </a:defRPr>
            </a:lvl1pPr>
          </a:lstStyle>
          <a:p>
            <a:pPr>
              <a:defRPr/>
            </a:pPr>
            <a:endParaRPr lang="en-US" dirty="0"/>
          </a:p>
        </p:txBody>
      </p:sp>
      <p:sp>
        <p:nvSpPr>
          <p:cNvPr id="26627" name="Rectangle 3"/>
          <p:cNvSpPr>
            <a:spLocks noGrp="1" noChangeArrowheads="1"/>
          </p:cNvSpPr>
          <p:nvPr>
            <p:ph type="dt" idx="1"/>
          </p:nvPr>
        </p:nvSpPr>
        <p:spPr bwMode="auto">
          <a:xfrm>
            <a:off x="3970939" y="0"/>
            <a:ext cx="3037840" cy="461804"/>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a:defRPr sz="1200">
                <a:effectLst/>
                <a:latin typeface="Arial" charset="0"/>
                <a:cs typeface="Arial" charset="0"/>
              </a:defRPr>
            </a:lvl1pPr>
          </a:lstStyle>
          <a:p>
            <a:pPr>
              <a:defRPr/>
            </a:pPr>
            <a:endParaRPr lang="en-US" dirty="0"/>
          </a:p>
        </p:txBody>
      </p:sp>
      <p:sp>
        <p:nvSpPr>
          <p:cNvPr id="61444" name="Rectangle 4"/>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9" name="Rectangle 5"/>
          <p:cNvSpPr>
            <a:spLocks noGrp="1" noChangeArrowheads="1"/>
          </p:cNvSpPr>
          <p:nvPr>
            <p:ph type="body" sz="quarter" idx="3"/>
          </p:nvPr>
        </p:nvSpPr>
        <p:spPr bwMode="auto">
          <a:xfrm>
            <a:off x="701041" y="4387136"/>
            <a:ext cx="5608320" cy="4156234"/>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6630" name="Rectangle 6"/>
          <p:cNvSpPr>
            <a:spLocks noGrp="1" noChangeArrowheads="1"/>
          </p:cNvSpPr>
          <p:nvPr>
            <p:ph type="ftr" sz="quarter" idx="4"/>
          </p:nvPr>
        </p:nvSpPr>
        <p:spPr bwMode="auto">
          <a:xfrm>
            <a:off x="0" y="8772668"/>
            <a:ext cx="3037840" cy="461804"/>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defRPr sz="1200">
                <a:effectLst/>
                <a:latin typeface="Arial" charset="0"/>
                <a:cs typeface="Arial" charset="0"/>
              </a:defRPr>
            </a:lvl1pPr>
          </a:lstStyle>
          <a:p>
            <a:pPr>
              <a:defRPr/>
            </a:pPr>
            <a:endParaRPr lang="en-US" dirty="0"/>
          </a:p>
        </p:txBody>
      </p:sp>
      <p:sp>
        <p:nvSpPr>
          <p:cNvPr id="26631" name="Rectangle 7"/>
          <p:cNvSpPr>
            <a:spLocks noGrp="1" noChangeArrowheads="1"/>
          </p:cNvSpPr>
          <p:nvPr>
            <p:ph type="sldNum" sz="quarter" idx="5"/>
          </p:nvPr>
        </p:nvSpPr>
        <p:spPr bwMode="auto">
          <a:xfrm>
            <a:off x="3970939" y="8772668"/>
            <a:ext cx="3037840" cy="461804"/>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a:defRPr sz="1200">
                <a:effectLst/>
                <a:latin typeface="Arial" charset="0"/>
                <a:cs typeface="Arial" charset="0"/>
              </a:defRPr>
            </a:lvl1pPr>
          </a:lstStyle>
          <a:p>
            <a:pPr>
              <a:defRPr/>
            </a:pPr>
            <a:fld id="{E56C1B69-6936-4942-9916-14430690B8EB}" type="slidenum">
              <a:rPr lang="en-US"/>
              <a:pPr>
                <a:defRPr/>
              </a:pPr>
              <a:t>‹#›</a:t>
            </a:fld>
            <a:endParaRPr lang="en-US" dirty="0"/>
          </a:p>
        </p:txBody>
      </p:sp>
    </p:spTree>
    <p:extLst>
      <p:ext uri="{BB962C8B-B14F-4D97-AF65-F5344CB8AC3E}">
        <p14:creationId xmlns:p14="http://schemas.microsoft.com/office/powerpoint/2010/main" val="1324529626"/>
      </p:ext>
    </p:extLst>
  </p:cSld>
  <p:clrMap bg1="lt1" tx1="dk1" bg2="lt2" tx2="dk2" accent1="accent1" accent2="accent2" accent3="accent3" accent4="accent4" accent5="accent5" accent6="accent6" hlink="hlink" folHlink="folHlink"/>
  <p:notesStyle>
    <a:lvl1pPr algn="l" rtl="0" eaLnBrk="0" fontAlgn="base" hangingPunct="0">
      <a:lnSpc>
        <a:spcPct val="150000"/>
      </a:lnSpc>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lnSpc>
        <a:spcPct val="150000"/>
      </a:lnSpc>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lnSpc>
        <a:spcPct val="150000"/>
      </a:lnSpc>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lnSpc>
        <a:spcPct val="150000"/>
      </a:lnSpc>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lnSpc>
        <a:spcPct val="150000"/>
      </a:lnSpc>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a:xfrm>
            <a:off x="701041" y="4387136"/>
            <a:ext cx="5608320" cy="1425267"/>
          </a:xfrm>
        </p:spPr>
        <p:txBody>
          <a:bodyPr/>
          <a:lstStyle/>
          <a:p>
            <a:r>
              <a:rPr lang="en-US" dirty="0" smtClean="0">
                <a:latin typeface="Arial" pitchFamily="34" charset="0"/>
                <a:cs typeface="Arial" pitchFamily="34" charset="0"/>
              </a:rPr>
              <a:t>&lt;</a:t>
            </a:r>
            <a:r>
              <a:rPr lang="en-US" b="1" dirty="0" smtClean="0">
                <a:latin typeface="Arial" pitchFamily="34" charset="0"/>
                <a:cs typeface="Arial" pitchFamily="34" charset="0"/>
              </a:rPr>
              <a:t>WELCOME</a:t>
            </a:r>
            <a:r>
              <a:rPr lang="en-US" dirty="0" smtClean="0">
                <a:latin typeface="Arial" pitchFamily="34" charset="0"/>
                <a:cs typeface="Arial" pitchFamily="34" charset="0"/>
              </a:rPr>
              <a:t> participants to the Introduction to Public</a:t>
            </a:r>
            <a:r>
              <a:rPr lang="en-US" baseline="0" dirty="0" smtClean="0">
                <a:latin typeface="Arial" pitchFamily="34" charset="0"/>
                <a:cs typeface="Arial" pitchFamily="34" charset="0"/>
              </a:rPr>
              <a:t> Health Surveillance</a:t>
            </a:r>
            <a:r>
              <a:rPr lang="en-US" dirty="0" smtClean="0">
                <a:latin typeface="Arial" pitchFamily="34" charset="0"/>
                <a:cs typeface="Arial" pitchFamily="34" charset="0"/>
              </a:rPr>
              <a:t> course and provide your background.&gt;</a:t>
            </a:r>
          </a:p>
          <a:p>
            <a:endParaRPr lang="en-US" b="1" dirty="0" smtClean="0"/>
          </a:p>
          <a:p>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charset="0"/>
              </a:rPr>
              <a:t>GO</a:t>
            </a: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 to next slide.</a:t>
            </a:r>
            <a:endParaRPr lang="en-US" dirty="0" smtClean="0"/>
          </a:p>
        </p:txBody>
      </p:sp>
      <p:sp>
        <p:nvSpPr>
          <p:cNvPr id="4" name="Slide Number Placeholder 3"/>
          <p:cNvSpPr>
            <a:spLocks noGrp="1"/>
          </p:cNvSpPr>
          <p:nvPr>
            <p:ph type="sldNum" sz="quarter" idx="10"/>
          </p:nvPr>
        </p:nvSpPr>
        <p:spPr/>
        <p:txBody>
          <a:bodyPr/>
          <a:lstStyle/>
          <a:p>
            <a:fld id="{850F07B1-5FA4-47F5-B5CE-432150AFD756}"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702357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4" charset="0"/>
                <a:ea typeface="+mn-ea"/>
                <a:cs typeface="Arial" pitchFamily="34" charset="0"/>
              </a:rPr>
              <a:t>• Say: Like completeness, lack of validity also affects the quality of data, thereby hindering interpretation of the data. </a:t>
            </a:r>
          </a:p>
          <a:p>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 Ask: What are some sources of errors that can threaten validity? </a:t>
            </a:r>
          </a:p>
          <a:p>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Click to show answers. </a:t>
            </a:r>
          </a:p>
          <a:p>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Possible Answers: </a:t>
            </a:r>
          </a:p>
          <a:p>
            <a:endParaRPr lang="en-US" sz="1200" kern="1200" dirty="0" smtClean="0">
              <a:solidFill>
                <a:schemeClr val="tx1"/>
              </a:solidFill>
              <a:effectLst/>
              <a:latin typeface="Arial" pitchFamily="34" charset="0"/>
              <a:ea typeface="+mn-ea"/>
              <a:cs typeface="Arial" pitchFamily="34" charset="0"/>
            </a:endParaRPr>
          </a:p>
          <a:p>
            <a:pPr marL="171450" indent="-171450">
              <a:buFontTx/>
              <a:buChar char="•"/>
            </a:pPr>
            <a:r>
              <a:rPr lang="en-US" sz="1200" kern="1200" dirty="0" smtClean="0">
                <a:solidFill>
                  <a:schemeClr val="tx1"/>
                </a:solidFill>
                <a:effectLst/>
                <a:latin typeface="Arial" pitchFamily="34" charset="0"/>
                <a:ea typeface="+mn-ea"/>
                <a:cs typeface="Arial" pitchFamily="34" charset="0"/>
              </a:rPr>
              <a:t>Survey respondents provide inaccurate information. This often occurs when the topic or issue is sensitive, and a ‘socially desirable response’ is clear. For example, someone may say he seeks monthly medical evaluations for his diabetes when, in reality, he may not have sought medical attention in years. </a:t>
            </a:r>
          </a:p>
          <a:p>
            <a:pPr marL="0" indent="0">
              <a:buFontTx/>
              <a:buNone/>
            </a:pPr>
            <a:endParaRPr lang="en-US" sz="1200" kern="1200" dirty="0" smtClean="0">
              <a:solidFill>
                <a:schemeClr val="tx1"/>
              </a:solidFill>
              <a:effectLst/>
              <a:latin typeface="Arial" pitchFamily="34" charset="0"/>
              <a:ea typeface="+mn-ea"/>
              <a:cs typeface="Arial" pitchFamily="34" charset="0"/>
            </a:endParaRPr>
          </a:p>
          <a:p>
            <a:pPr marL="171450" indent="-171450">
              <a:buFontTx/>
              <a:buChar char="•"/>
            </a:pPr>
            <a:r>
              <a:rPr lang="en-US" sz="1200" kern="1200" dirty="0" smtClean="0">
                <a:solidFill>
                  <a:schemeClr val="tx1"/>
                </a:solidFill>
                <a:effectLst/>
                <a:latin typeface="Arial" pitchFamily="34" charset="0"/>
                <a:ea typeface="+mn-ea"/>
                <a:cs typeface="Arial" pitchFamily="34" charset="0"/>
              </a:rPr>
              <a:t>Data are recorded erroneously when they are being collected. For instance, the data collector might inadvertently record a respondent’s year of birth as 1997 instead of 1957. </a:t>
            </a:r>
          </a:p>
          <a:p>
            <a:pPr marL="0" indent="0">
              <a:buFontTx/>
              <a:buNone/>
            </a:pPr>
            <a:endParaRPr lang="en-US" sz="1200" kern="1200" dirty="0" smtClean="0">
              <a:solidFill>
                <a:schemeClr val="tx1"/>
              </a:solidFill>
              <a:effectLst/>
              <a:latin typeface="Arial" pitchFamily="34" charset="0"/>
              <a:ea typeface="+mn-ea"/>
              <a:cs typeface="Arial" pitchFamily="34" charset="0"/>
            </a:endParaRPr>
          </a:p>
          <a:p>
            <a:pPr marL="171450" indent="-171450">
              <a:buFont typeface="Arial"/>
              <a:buChar char="•"/>
            </a:pPr>
            <a:r>
              <a:rPr lang="en-US" sz="1200" kern="1200" dirty="0" smtClean="0">
                <a:solidFill>
                  <a:schemeClr val="tx1"/>
                </a:solidFill>
                <a:effectLst/>
                <a:latin typeface="Arial" pitchFamily="34" charset="0"/>
                <a:ea typeface="+mn-ea"/>
                <a:cs typeface="Arial" pitchFamily="34" charset="0"/>
              </a:rPr>
              <a:t> Errors may occur when data are entered into a computer database.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10</a:t>
            </a:fld>
            <a:endParaRPr lang="en-US" dirty="0"/>
          </a:p>
        </p:txBody>
      </p:sp>
    </p:spTree>
    <p:extLst>
      <p:ext uri="{BB962C8B-B14F-4D97-AF65-F5344CB8AC3E}">
        <p14:creationId xmlns:p14="http://schemas.microsoft.com/office/powerpoint/2010/main" val="1795000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Arial" pitchFamily="34" charset="0"/>
              </a:rPr>
              <a:t>Explain: </a:t>
            </a:r>
            <a:r>
              <a:rPr lang="en-US" sz="1200" b="0" kern="1200" dirty="0" smtClean="0">
                <a:solidFill>
                  <a:schemeClr val="tx1"/>
                </a:solidFill>
                <a:effectLst/>
                <a:latin typeface="Arial" pitchFamily="34" charset="0"/>
                <a:ea typeface="+mn-ea"/>
                <a:cs typeface="Arial" pitchFamily="34" charset="0"/>
              </a:rPr>
              <a:t>One approach to assessing the validity of data is to look for improbable values. Improbable values are highly unlikely or impossible values and are a result of logic errors. </a:t>
            </a:r>
          </a:p>
          <a:p>
            <a:endParaRPr lang="en-US" sz="1200" b="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Say: </a:t>
            </a:r>
            <a:r>
              <a:rPr lang="en-US" sz="1200" b="0" kern="1200" dirty="0" smtClean="0">
                <a:solidFill>
                  <a:schemeClr val="tx1"/>
                </a:solidFill>
                <a:effectLst/>
                <a:latin typeface="Arial" pitchFamily="34" charset="0"/>
                <a:ea typeface="+mn-ea"/>
                <a:cs typeface="Arial" pitchFamily="34" charset="0"/>
              </a:rPr>
              <a:t>This table showing data on five individuals with diagnosed lung cancer has five improbable values. </a:t>
            </a:r>
          </a:p>
          <a:p>
            <a:endParaRPr lang="en-US" sz="1200" b="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Ask: </a:t>
            </a:r>
            <a:r>
              <a:rPr lang="en-US" sz="1200" b="0" kern="1200" dirty="0" smtClean="0">
                <a:solidFill>
                  <a:schemeClr val="tx1"/>
                </a:solidFill>
                <a:effectLst/>
                <a:latin typeface="Arial" pitchFamily="34" charset="0"/>
                <a:ea typeface="+mn-ea"/>
                <a:cs typeface="Arial" pitchFamily="34" charset="0"/>
              </a:rPr>
              <a:t>What are the five unlikely values in this line list? </a:t>
            </a:r>
          </a:p>
          <a:p>
            <a:endParaRPr lang="en-US" sz="1200" b="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CLICK each time you want to make a red circle appear around an answer. They will appear in the order they are listed below. </a:t>
            </a:r>
          </a:p>
          <a:p>
            <a:endParaRPr lang="en-US" sz="1200" b="1"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 Possible answers</a:t>
            </a:r>
            <a:r>
              <a:rPr lang="en-US" sz="1200" b="0" kern="1200" dirty="0" smtClean="0">
                <a:solidFill>
                  <a:schemeClr val="tx1"/>
                </a:solidFill>
                <a:effectLst/>
                <a:latin typeface="Arial" pitchFamily="34" charset="0"/>
                <a:ea typeface="+mn-ea"/>
                <a:cs typeface="Arial" pitchFamily="34" charset="0"/>
              </a:rPr>
              <a:t>:</a:t>
            </a:r>
            <a:br>
              <a:rPr lang="en-US" sz="1200" b="0" kern="1200" dirty="0" smtClean="0">
                <a:solidFill>
                  <a:schemeClr val="tx1"/>
                </a:solidFill>
                <a:effectLst/>
                <a:latin typeface="Arial" pitchFamily="34" charset="0"/>
                <a:ea typeface="+mn-ea"/>
                <a:cs typeface="Arial" pitchFamily="34" charset="0"/>
              </a:rPr>
            </a:br>
            <a:endParaRPr lang="en-US" sz="1200" b="0" kern="1200" dirty="0" smtClean="0">
              <a:solidFill>
                <a:schemeClr val="tx1"/>
              </a:solidFill>
              <a:effectLst/>
              <a:latin typeface="Arial" pitchFamily="34" charset="0"/>
              <a:ea typeface="+mn-ea"/>
              <a:cs typeface="Arial" pitchFamily="34" charset="0"/>
            </a:endParaRPr>
          </a:p>
          <a:p>
            <a:pPr marL="0" indent="0">
              <a:buNone/>
            </a:pPr>
            <a:r>
              <a:rPr lang="en-US" sz="1200" b="0" kern="1200" dirty="0" smtClean="0">
                <a:solidFill>
                  <a:schemeClr val="tx1"/>
                </a:solidFill>
                <a:effectLst/>
                <a:latin typeface="Arial" pitchFamily="34" charset="0"/>
                <a:ea typeface="+mn-ea"/>
                <a:cs typeface="Arial" pitchFamily="34" charset="0"/>
              </a:rPr>
              <a:t>Person A was 54 years old when she died, not 47years Old (assuming the dates of birth and death are correct). </a:t>
            </a:r>
          </a:p>
          <a:p>
            <a:endParaRPr lang="en-US" sz="1200" b="0" kern="1200" dirty="0" smtClean="0">
              <a:solidFill>
                <a:schemeClr val="tx1"/>
              </a:solidFill>
              <a:effectLst/>
              <a:latin typeface="Arial" pitchFamily="34" charset="0"/>
              <a:ea typeface="+mn-ea"/>
              <a:cs typeface="Arial" pitchFamily="34" charset="0"/>
            </a:endParaRPr>
          </a:p>
          <a:p>
            <a:r>
              <a:rPr lang="en-US" sz="1200" b="0" kern="1200" dirty="0" smtClean="0">
                <a:solidFill>
                  <a:schemeClr val="tx1"/>
                </a:solidFill>
                <a:effectLst/>
                <a:latin typeface="Arial" pitchFamily="34" charset="0"/>
                <a:ea typeface="+mn-ea"/>
                <a:cs typeface="Arial" pitchFamily="34" charset="0"/>
              </a:rPr>
              <a:t>Person C can not be both a male and </a:t>
            </a:r>
            <a:r>
              <a:rPr lang="en-US" sz="1200" b="0" kern="1200" dirty="0" err="1" smtClean="0">
                <a:solidFill>
                  <a:schemeClr val="tx1"/>
                </a:solidFill>
                <a:effectLst/>
                <a:latin typeface="Arial" pitchFamily="34" charset="0"/>
                <a:ea typeface="+mn-ea"/>
                <a:cs typeface="Arial" pitchFamily="34" charset="0"/>
              </a:rPr>
              <a:t>female.Sex</a:t>
            </a:r>
            <a:r>
              <a:rPr lang="en-US" sz="1200" b="0" kern="1200" dirty="0" smtClean="0">
                <a:solidFill>
                  <a:schemeClr val="tx1"/>
                </a:solidFill>
                <a:effectLst/>
                <a:latin typeface="Arial" pitchFamily="34" charset="0"/>
                <a:ea typeface="+mn-ea"/>
                <a:cs typeface="Arial" pitchFamily="34" charset="0"/>
              </a:rPr>
              <a:t> refers to an individual’s biological attributes, whereas gender refers to the way a person self-identifies. </a:t>
            </a:r>
          </a:p>
          <a:p>
            <a:endParaRPr lang="en-US" sz="1200" b="0" kern="1200" dirty="0" smtClean="0">
              <a:solidFill>
                <a:schemeClr val="tx1"/>
              </a:solidFill>
              <a:effectLst/>
              <a:latin typeface="Arial" pitchFamily="34" charset="0"/>
              <a:ea typeface="+mn-ea"/>
              <a:cs typeface="Arial" pitchFamily="34" charset="0"/>
            </a:endParaRPr>
          </a:p>
          <a:p>
            <a:r>
              <a:rPr lang="en-US" sz="1200" b="0" kern="1200" dirty="0" smtClean="0">
                <a:solidFill>
                  <a:schemeClr val="tx1"/>
                </a:solidFill>
                <a:effectLst/>
                <a:latin typeface="Arial" pitchFamily="34" charset="0"/>
                <a:ea typeface="+mn-ea"/>
                <a:cs typeface="Arial" pitchFamily="34" charset="0"/>
              </a:rPr>
              <a:t>Person C could not have received a diagnosis on 30/02/2005 since February never has 30 days. </a:t>
            </a:r>
          </a:p>
          <a:p>
            <a:endParaRPr lang="en-US" sz="1200" b="0" kern="1200" dirty="0" smtClean="0">
              <a:solidFill>
                <a:schemeClr val="tx1"/>
              </a:solidFill>
              <a:effectLst/>
              <a:latin typeface="Arial" pitchFamily="34" charset="0"/>
              <a:ea typeface="+mn-ea"/>
              <a:cs typeface="Arial" pitchFamily="34" charset="0"/>
            </a:endParaRPr>
          </a:p>
          <a:p>
            <a:r>
              <a:rPr lang="en-US" sz="1200" b="0" kern="1200" dirty="0" smtClean="0">
                <a:solidFill>
                  <a:schemeClr val="tx1"/>
                </a:solidFill>
                <a:effectLst/>
                <a:latin typeface="Arial" pitchFamily="34" charset="0"/>
                <a:ea typeface="+mn-ea"/>
                <a:cs typeface="Arial" pitchFamily="34" charset="0"/>
              </a:rPr>
              <a:t>Person D could not have died before his diagnosis date. </a:t>
            </a:r>
          </a:p>
          <a:p>
            <a:endParaRPr lang="en-US" sz="1200" b="0" kern="1200" dirty="0" smtClean="0">
              <a:solidFill>
                <a:schemeClr val="tx1"/>
              </a:solidFill>
              <a:effectLst/>
              <a:latin typeface="Arial" pitchFamily="34" charset="0"/>
              <a:ea typeface="+mn-ea"/>
              <a:cs typeface="Arial" pitchFamily="34" charset="0"/>
            </a:endParaRPr>
          </a:p>
          <a:p>
            <a:r>
              <a:rPr lang="en-US" sz="1200" b="0" kern="1200" dirty="0" smtClean="0">
                <a:solidFill>
                  <a:schemeClr val="tx1"/>
                </a:solidFill>
                <a:effectLst/>
                <a:latin typeface="Arial" pitchFamily="34" charset="0"/>
                <a:ea typeface="+mn-ea"/>
                <a:cs typeface="Arial" pitchFamily="34" charset="0"/>
              </a:rPr>
              <a:t>Person E could not have been born in 1792.</a:t>
            </a:r>
            <a:endParaRPr lang="en-US" b="0"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11</a:t>
            </a:fld>
            <a:endParaRPr lang="en-US" dirty="0"/>
          </a:p>
        </p:txBody>
      </p:sp>
    </p:spTree>
    <p:extLst>
      <p:ext uri="{BB962C8B-B14F-4D97-AF65-F5344CB8AC3E}">
        <p14:creationId xmlns:p14="http://schemas.microsoft.com/office/powerpoint/2010/main" val="3568562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387136"/>
            <a:ext cx="5608320" cy="407501"/>
          </a:xfrm>
        </p:spPr>
        <p:txBody>
          <a:bodyPr/>
          <a:lstStyle/>
          <a:p>
            <a:pPr marL="0" marR="0" indent="0" algn="l" defTabSz="914400" rtl="0" eaLnBrk="0" fontAlgn="base" latinLnBrk="0" hangingPunct="0">
              <a:lnSpc>
                <a:spcPct val="150000"/>
              </a:lnSpc>
              <a:spcBef>
                <a:spcPct val="30000"/>
              </a:spcBef>
              <a:spcAft>
                <a:spcPts val="600"/>
              </a:spcAft>
              <a:buClrTx/>
              <a:buSzTx/>
              <a:buFontTx/>
              <a:buNone/>
              <a:tabLst/>
              <a:defRPr/>
            </a:pPr>
            <a:r>
              <a:rPr lang="en-US" sz="1200" b="1" kern="1200" dirty="0" smtClean="0">
                <a:solidFill>
                  <a:schemeClr val="tx1"/>
                </a:solidFill>
                <a:effectLst/>
                <a:latin typeface="Arial" pitchFamily="34" charset="0"/>
                <a:ea typeface="+mn-ea"/>
                <a:cs typeface="Arial" pitchFamily="34" charset="0"/>
              </a:rPr>
              <a:t>Tell participants that you will now discuss analyzing surveillance data. Explain that analysis using statistical software is not the focus of this lesson. </a:t>
            </a:r>
            <a:endParaRPr lang="en-US" dirty="0" smtClean="0"/>
          </a:p>
          <a:p>
            <a:pPr marL="0" marR="0" indent="0" algn="l" defTabSz="914400" rtl="0" eaLnBrk="0" fontAlgn="base" latinLnBrk="0" hangingPunct="0">
              <a:lnSpc>
                <a:spcPct val="150000"/>
              </a:lnSpc>
              <a:spcBef>
                <a:spcPct val="30000"/>
              </a:spcBef>
              <a:spcAft>
                <a:spcPts val="600"/>
              </a:spcAft>
              <a:buClrTx/>
              <a:buSzTx/>
              <a:buFontTx/>
              <a:buNone/>
              <a:tabLst/>
              <a:defRPr/>
            </a:pPr>
            <a:endParaRPr lang="en-US" b="1" dirty="0" smtClean="0"/>
          </a:p>
          <a:p>
            <a:pPr marL="0" marR="0" indent="0" algn="l" defTabSz="914400" rtl="0" eaLnBrk="0" fontAlgn="base" latinLnBrk="0" hangingPunct="0">
              <a:lnSpc>
                <a:spcPct val="150000"/>
              </a:lnSpc>
              <a:spcBef>
                <a:spcPct val="30000"/>
              </a:spcBef>
              <a:spcAft>
                <a:spcPts val="600"/>
              </a:spcAft>
              <a:buClrTx/>
              <a:buSzTx/>
              <a:buFontTx/>
              <a:buNone/>
              <a:tabLst/>
              <a:defRPr/>
            </a:pPr>
            <a:r>
              <a:rPr lang="en-US" b="1" dirty="0" smtClean="0"/>
              <a:t>GO</a:t>
            </a:r>
            <a:r>
              <a:rPr lang="en-US" b="0" dirty="0" smtClean="0"/>
              <a:t> t</a:t>
            </a:r>
            <a:r>
              <a:rPr lang="en-US" baseline="0" dirty="0" smtClean="0"/>
              <a:t>o next slide.</a:t>
            </a:r>
            <a:endParaRPr lang="en-US" dirty="0" smtClean="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12</a:t>
            </a:fld>
            <a:endParaRPr lang="en-US" dirty="0"/>
          </a:p>
        </p:txBody>
      </p:sp>
    </p:spTree>
    <p:extLst>
      <p:ext uri="{BB962C8B-B14F-4D97-AF65-F5344CB8AC3E}">
        <p14:creationId xmlns:p14="http://schemas.microsoft.com/office/powerpoint/2010/main" val="2781557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Arial" pitchFamily="34" charset="0"/>
              </a:rPr>
              <a:t>Say: </a:t>
            </a:r>
            <a:r>
              <a:rPr lang="en-US" sz="1200" kern="1200" dirty="0" smtClean="0">
                <a:solidFill>
                  <a:schemeClr val="tx1"/>
                </a:solidFill>
                <a:effectLst/>
                <a:latin typeface="Arial" pitchFamily="34" charset="0"/>
                <a:ea typeface="+mn-ea"/>
                <a:cs typeface="Arial" pitchFamily="34" charset="0"/>
              </a:rPr>
              <a:t>Knowing the goals of surveillance before data collection begins will guide both the types of data which are collected and the kinds of analyses to be performed. Before analyzing surveillance data, it is important to make sure the analytic approach you take will be able to address the surveillance objective. </a:t>
            </a:r>
            <a:endParaRPr lang="en-US" sz="1200" kern="120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13</a:t>
            </a:fld>
            <a:endParaRPr lang="en-US" dirty="0"/>
          </a:p>
        </p:txBody>
      </p:sp>
    </p:spTree>
    <p:extLst>
      <p:ext uri="{BB962C8B-B14F-4D97-AF65-F5344CB8AC3E}">
        <p14:creationId xmlns:p14="http://schemas.microsoft.com/office/powerpoint/2010/main" val="1228171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Arial" pitchFamily="34" charset="0"/>
              </a:rPr>
              <a:t>Explain: </a:t>
            </a:r>
            <a:r>
              <a:rPr lang="en-US" sz="1200" kern="1200" dirty="0" smtClean="0">
                <a:solidFill>
                  <a:schemeClr val="tx1"/>
                </a:solidFill>
                <a:effectLst/>
                <a:latin typeface="Arial" pitchFamily="34" charset="0"/>
                <a:ea typeface="+mn-ea"/>
                <a:cs typeface="Arial" pitchFamily="34" charset="0"/>
              </a:rPr>
              <a:t>Surveillance data are used to describe the distribution of a health condition or event in a community by person, place, and time. This is referred to as descriptive epidemiology.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Say: </a:t>
            </a:r>
            <a:r>
              <a:rPr lang="en-US" sz="1200" kern="1200" dirty="0" smtClean="0">
                <a:solidFill>
                  <a:schemeClr val="tx1"/>
                </a:solidFill>
                <a:effectLst/>
                <a:latin typeface="Arial" pitchFamily="34" charset="0"/>
                <a:ea typeface="+mn-ea"/>
                <a:cs typeface="Arial" pitchFamily="34" charset="0"/>
              </a:rPr>
              <a:t>“Person” is the individual who is affected by a health condition or event. You may recall that one category of data collected in surveillance systems is demographic information.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Ask: </a:t>
            </a:r>
            <a:r>
              <a:rPr lang="en-US" sz="1200" kern="1200" dirty="0" smtClean="0">
                <a:solidFill>
                  <a:schemeClr val="tx1"/>
                </a:solidFill>
                <a:effectLst/>
                <a:latin typeface="Arial" pitchFamily="34" charset="0"/>
                <a:ea typeface="+mn-ea"/>
                <a:cs typeface="Arial" pitchFamily="34" charset="0"/>
              </a:rPr>
              <a:t>What are some examples of person-related data? </a:t>
            </a:r>
          </a:p>
          <a:p>
            <a:endParaRPr lang="en-US" sz="1200" kern="1200" dirty="0" smtClean="0">
              <a:solidFill>
                <a:schemeClr val="tx1"/>
              </a:solidFill>
              <a:effectLst/>
              <a:latin typeface="Arial" pitchFamily="34" charset="0"/>
              <a:ea typeface="+mn-ea"/>
              <a:cs typeface="Arial" pitchFamily="34" charset="0"/>
            </a:endParaRP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Explain: Analyzing surveillance data by person provides further information on the groups of individuals affected, permitting identification of subpopulations that may be at high risk for NCDs. </a:t>
            </a:r>
            <a:endParaRPr lang="en-US" sz="1200" kern="1200" dirty="0" smtClean="0">
              <a:solidFill>
                <a:schemeClr val="tx1"/>
              </a:solidFill>
              <a:effectLst/>
              <a:latin typeface="Arial" pitchFamily="34" charset="0"/>
              <a:ea typeface="+mn-ea"/>
              <a:cs typeface="Arial" pitchFamily="34" charset="0"/>
            </a:endParaRPr>
          </a:p>
          <a:p>
            <a:endParaRPr lang="en-US" sz="1200" kern="1200" dirty="0" smtClean="0">
              <a:solidFill>
                <a:schemeClr val="tx1"/>
              </a:solidFill>
              <a:effectLst/>
              <a:latin typeface="Arial" pitchFamily="34" charset="0"/>
              <a:ea typeface="+mn-ea"/>
              <a:cs typeface="Arial" pitchFamily="34" charset="0"/>
            </a:endParaRPr>
          </a:p>
          <a:p>
            <a:endParaRPr lang="en-US" sz="1200" kern="1200" dirty="0" smtClean="0">
              <a:solidFill>
                <a:schemeClr val="tx1"/>
              </a:solidFill>
              <a:effectLst/>
              <a:latin typeface="Arial" pitchFamily="34" charset="0"/>
              <a:ea typeface="+mn-ea"/>
              <a:cs typeface="Arial" pitchFamily="34" charset="0"/>
            </a:endParaRPr>
          </a:p>
          <a:p>
            <a:pPr marL="0" marR="0" indent="0" algn="l" defTabSz="914400" rtl="0" eaLnBrk="0" fontAlgn="base" latinLnBrk="0" hangingPunct="0">
              <a:lnSpc>
                <a:spcPct val="15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n-ea"/>
                <a:cs typeface="Arial" pitchFamily="34" charset="0"/>
              </a:rPr>
              <a:t>“Place” refers to geography-related factors of the affected population. </a:t>
            </a:r>
          </a:p>
          <a:p>
            <a:pPr marL="0" marR="0" indent="0" algn="l" defTabSz="914400" rtl="0" eaLnBrk="0" fontAlgn="base" latinLnBrk="0" hangingPunct="0">
              <a:lnSpc>
                <a:spcPct val="150000"/>
              </a:lnSpc>
              <a:spcBef>
                <a:spcPct val="30000"/>
              </a:spcBef>
              <a:spcAft>
                <a:spcPct val="0"/>
              </a:spcAft>
              <a:buClrTx/>
              <a:buSzTx/>
              <a:buFontTx/>
              <a:buNone/>
              <a:tabLst/>
              <a:defRPr/>
            </a:pPr>
            <a:r>
              <a:rPr lang="en-US" sz="1200" b="1" kern="1200" dirty="0" smtClean="0">
                <a:solidFill>
                  <a:schemeClr val="tx1"/>
                </a:solidFill>
                <a:effectLst/>
                <a:latin typeface="Arial" pitchFamily="34" charset="0"/>
                <a:ea typeface="+mn-ea"/>
                <a:cs typeface="Arial" pitchFamily="34" charset="0"/>
              </a:rPr>
              <a:t>Ask: </a:t>
            </a:r>
            <a:r>
              <a:rPr lang="en-US" sz="1200" kern="1200" dirty="0" smtClean="0">
                <a:solidFill>
                  <a:schemeClr val="tx1"/>
                </a:solidFill>
                <a:effectLst/>
                <a:latin typeface="Arial" pitchFamily="34" charset="0"/>
                <a:ea typeface="+mn-ea"/>
                <a:cs typeface="Arial" pitchFamily="34" charset="0"/>
              </a:rPr>
              <a:t>What are examples of data related to place? </a:t>
            </a:r>
          </a:p>
          <a:p>
            <a:pPr marL="0" marR="0" indent="0" algn="l" defTabSz="914400" rtl="0" eaLnBrk="0" fontAlgn="base" latinLnBrk="0" hangingPunct="0">
              <a:lnSpc>
                <a:spcPct val="15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mn-ea"/>
              <a:cs typeface="Arial" pitchFamily="34" charset="0"/>
            </a:endParaRPr>
          </a:p>
          <a:p>
            <a:pPr marL="0" marR="0" indent="0" algn="l" defTabSz="914400" rtl="0" eaLnBrk="0" fontAlgn="base" latinLnBrk="0" hangingPunct="0">
              <a:lnSpc>
                <a:spcPct val="150000"/>
              </a:lnSpc>
              <a:spcBef>
                <a:spcPct val="30000"/>
              </a:spcBef>
              <a:spcAft>
                <a:spcPct val="0"/>
              </a:spcAft>
              <a:buClrTx/>
              <a:buSzTx/>
              <a:buFontTx/>
              <a:buNone/>
              <a:tabLst/>
              <a:defRPr/>
            </a:pPr>
            <a:r>
              <a:rPr lang="en-US" sz="1200" b="1" kern="1200" dirty="0" smtClean="0">
                <a:solidFill>
                  <a:schemeClr val="tx1"/>
                </a:solidFill>
                <a:effectLst/>
                <a:latin typeface="Arial" pitchFamily="34" charset="0"/>
                <a:ea typeface="+mn-ea"/>
                <a:cs typeface="Arial" pitchFamily="34" charset="0"/>
              </a:rPr>
              <a:t>Possible Answers:</a:t>
            </a:r>
            <a:br>
              <a:rPr lang="en-US" sz="1200" b="1" kern="1200" dirty="0" smtClean="0">
                <a:solidFill>
                  <a:schemeClr val="tx1"/>
                </a:solidFill>
                <a:effectLst/>
                <a:latin typeface="Arial" pitchFamily="34" charset="0"/>
                <a:ea typeface="+mn-ea"/>
                <a:cs typeface="Arial" pitchFamily="34" charset="0"/>
              </a:rPr>
            </a:br>
            <a:r>
              <a:rPr lang="en-US" sz="1200" kern="1200" dirty="0" smtClean="0">
                <a:solidFill>
                  <a:schemeClr val="tx1"/>
                </a:solidFill>
                <a:effectLst/>
                <a:latin typeface="Arial" pitchFamily="34" charset="0"/>
                <a:ea typeface="+mn-ea"/>
                <a:cs typeface="Arial" pitchFamily="34" charset="0"/>
              </a:rPr>
              <a:t>o </a:t>
            </a:r>
            <a:r>
              <a:rPr lang="en-US" sz="1200" i="1" kern="1200" dirty="0" smtClean="0">
                <a:solidFill>
                  <a:schemeClr val="tx1"/>
                </a:solidFill>
                <a:effectLst/>
                <a:latin typeface="Arial" pitchFamily="34" charset="0"/>
                <a:ea typeface="+mn-ea"/>
                <a:cs typeface="Arial" pitchFamily="34" charset="0"/>
              </a:rPr>
              <a:t>Place of residence</a:t>
            </a:r>
            <a:br>
              <a:rPr lang="en-US" sz="1200" i="1" kern="1200" dirty="0" smtClean="0">
                <a:solidFill>
                  <a:schemeClr val="tx1"/>
                </a:solidFill>
                <a:effectLst/>
                <a:latin typeface="Arial" pitchFamily="34" charset="0"/>
                <a:ea typeface="+mn-ea"/>
                <a:cs typeface="Arial" pitchFamily="34" charset="0"/>
              </a:rPr>
            </a:br>
            <a:r>
              <a:rPr lang="en-US" sz="1200" kern="1200" dirty="0" smtClean="0">
                <a:solidFill>
                  <a:schemeClr val="tx1"/>
                </a:solidFill>
                <a:effectLst/>
                <a:latin typeface="Arial" pitchFamily="34" charset="0"/>
                <a:ea typeface="+mn-ea"/>
                <a:cs typeface="Arial" pitchFamily="34" charset="0"/>
              </a:rPr>
              <a:t>o </a:t>
            </a:r>
            <a:r>
              <a:rPr lang="en-US" sz="1200" i="1" kern="1200" dirty="0" smtClean="0">
                <a:solidFill>
                  <a:schemeClr val="tx1"/>
                </a:solidFill>
                <a:effectLst/>
                <a:latin typeface="Arial" pitchFamily="34" charset="0"/>
                <a:ea typeface="+mn-ea"/>
                <a:cs typeface="Arial" pitchFamily="34" charset="0"/>
              </a:rPr>
              <a:t>Workplace</a:t>
            </a:r>
            <a:br>
              <a:rPr lang="en-US" sz="1200" i="1" kern="1200" dirty="0" smtClean="0">
                <a:solidFill>
                  <a:schemeClr val="tx1"/>
                </a:solidFill>
                <a:effectLst/>
                <a:latin typeface="Arial" pitchFamily="34" charset="0"/>
                <a:ea typeface="+mn-ea"/>
                <a:cs typeface="Arial" pitchFamily="34" charset="0"/>
              </a:rPr>
            </a:br>
            <a:r>
              <a:rPr lang="en-US" sz="1200" kern="1200" dirty="0" smtClean="0">
                <a:solidFill>
                  <a:schemeClr val="tx1"/>
                </a:solidFill>
                <a:effectLst/>
                <a:latin typeface="Arial" pitchFamily="34" charset="0"/>
                <a:ea typeface="+mn-ea"/>
                <a:cs typeface="Arial" pitchFamily="34" charset="0"/>
              </a:rPr>
              <a:t>o </a:t>
            </a:r>
            <a:r>
              <a:rPr lang="en-US" sz="1200" i="1" kern="1200" dirty="0" smtClean="0">
                <a:solidFill>
                  <a:schemeClr val="tx1"/>
                </a:solidFill>
                <a:effectLst/>
                <a:latin typeface="Arial" pitchFamily="34" charset="0"/>
                <a:ea typeface="+mn-ea"/>
                <a:cs typeface="Arial" pitchFamily="34" charset="0"/>
              </a:rPr>
              <a:t>Place of exposure</a:t>
            </a:r>
            <a:br>
              <a:rPr lang="en-US" sz="1200" i="1" kern="1200" dirty="0" smtClean="0">
                <a:solidFill>
                  <a:schemeClr val="tx1"/>
                </a:solidFill>
                <a:effectLst/>
                <a:latin typeface="Arial" pitchFamily="34" charset="0"/>
                <a:ea typeface="+mn-ea"/>
                <a:cs typeface="Arial" pitchFamily="34" charset="0"/>
              </a:rPr>
            </a:br>
            <a:r>
              <a:rPr lang="en-US" sz="1200" kern="1200" dirty="0" smtClean="0">
                <a:solidFill>
                  <a:schemeClr val="tx1"/>
                </a:solidFill>
                <a:effectLst/>
                <a:latin typeface="Arial" pitchFamily="34" charset="0"/>
                <a:ea typeface="+mn-ea"/>
                <a:cs typeface="Arial" pitchFamily="34" charset="0"/>
              </a:rPr>
              <a:t>o </a:t>
            </a:r>
            <a:r>
              <a:rPr lang="en-US" sz="1200" i="1" kern="1200" dirty="0" smtClean="0">
                <a:solidFill>
                  <a:schemeClr val="tx1"/>
                </a:solidFill>
                <a:effectLst/>
                <a:latin typeface="Arial" pitchFamily="34" charset="0"/>
                <a:ea typeface="+mn-ea"/>
                <a:cs typeface="Arial" pitchFamily="34" charset="0"/>
              </a:rPr>
              <a:t>Place where an individual sought diagnosis or treatment </a:t>
            </a:r>
          </a:p>
          <a:p>
            <a:pPr marL="0" marR="0" indent="0" algn="l" defTabSz="914400" rtl="0" eaLnBrk="0" fontAlgn="base" latinLnBrk="0" hangingPunct="0">
              <a:lnSpc>
                <a:spcPct val="150000"/>
              </a:lnSpc>
              <a:spcBef>
                <a:spcPct val="30000"/>
              </a:spcBef>
              <a:spcAft>
                <a:spcPct val="0"/>
              </a:spcAft>
              <a:buClrTx/>
              <a:buSzTx/>
              <a:buFontTx/>
              <a:buNone/>
              <a:tabLst/>
              <a:defRPr/>
            </a:pPr>
            <a:endParaRPr lang="en-US" sz="1200" i="1" kern="1200" dirty="0" smtClean="0">
              <a:solidFill>
                <a:schemeClr val="tx1"/>
              </a:solidFill>
              <a:effectLst/>
              <a:latin typeface="Arial" pitchFamily="34" charset="0"/>
              <a:ea typeface="+mn-ea"/>
              <a:cs typeface="Arial" pitchFamily="34" charset="0"/>
            </a:endParaRPr>
          </a:p>
          <a:p>
            <a:pPr marL="0" marR="0" indent="0" algn="l" defTabSz="914400" rtl="0" eaLnBrk="0" fontAlgn="base" latinLnBrk="0" hangingPunct="0">
              <a:lnSpc>
                <a:spcPct val="150000"/>
              </a:lnSpc>
              <a:spcBef>
                <a:spcPct val="30000"/>
              </a:spcBef>
              <a:spcAft>
                <a:spcPct val="0"/>
              </a:spcAft>
              <a:buClrTx/>
              <a:buSzTx/>
              <a:buFontTx/>
              <a:buNone/>
              <a:tabLst/>
              <a:defRPr/>
            </a:pPr>
            <a:endParaRPr lang="en-US" sz="1200" i="1" kern="1200" dirty="0" smtClean="0">
              <a:solidFill>
                <a:schemeClr val="tx1"/>
              </a:solidFill>
              <a:effectLst/>
              <a:latin typeface="Arial" pitchFamily="34" charset="0"/>
              <a:ea typeface="+mn-ea"/>
              <a:cs typeface="Arial" pitchFamily="34" charset="0"/>
            </a:endParaRPr>
          </a:p>
          <a:p>
            <a:pPr marL="0" marR="0" indent="0" algn="l" defTabSz="914400" rtl="0" eaLnBrk="0" fontAlgn="base" latinLnBrk="0" hangingPunct="0">
              <a:lnSpc>
                <a:spcPct val="150000"/>
              </a:lnSpc>
              <a:spcBef>
                <a:spcPct val="30000"/>
              </a:spcBef>
              <a:spcAft>
                <a:spcPct val="0"/>
              </a:spcAft>
              <a:buClrTx/>
              <a:buSzTx/>
              <a:buFontTx/>
              <a:buNone/>
              <a:tabLst/>
              <a:defRPr/>
            </a:pPr>
            <a:r>
              <a:rPr lang="en-US" sz="1200" i="1" kern="1200" dirty="0" smtClean="0">
                <a:solidFill>
                  <a:schemeClr val="tx1"/>
                </a:solidFill>
                <a:effectLst/>
                <a:latin typeface="Arial" pitchFamily="34" charset="0"/>
                <a:ea typeface="+mn-ea"/>
                <a:cs typeface="Arial" pitchFamily="34" charset="0"/>
              </a:rPr>
              <a:t>Time:</a:t>
            </a:r>
          </a:p>
          <a:p>
            <a:r>
              <a:rPr lang="en-US" sz="1200" b="1" kern="1200" dirty="0" smtClean="0">
                <a:solidFill>
                  <a:schemeClr val="tx1"/>
                </a:solidFill>
                <a:effectLst/>
                <a:latin typeface="Arial" pitchFamily="34" charset="0"/>
                <a:ea typeface="+mn-ea"/>
                <a:cs typeface="Arial" pitchFamily="34" charset="0"/>
              </a:rPr>
              <a:t>Say: </a:t>
            </a:r>
            <a:r>
              <a:rPr lang="en-US" sz="1200" kern="1200" dirty="0" smtClean="0">
                <a:solidFill>
                  <a:schemeClr val="tx1"/>
                </a:solidFill>
                <a:effectLst/>
                <a:latin typeface="Arial" pitchFamily="34" charset="0"/>
                <a:ea typeface="+mn-ea"/>
                <a:cs typeface="Arial" pitchFamily="34" charset="0"/>
              </a:rPr>
              <a:t>Time refers to the period when an event occurred (e.g., exposure to a risk factor, symptom onset, diagnosis, report to public health officials). Investigators look for changes in rates of health conditions over time (trends). </a:t>
            </a:r>
          </a:p>
          <a:p>
            <a:endParaRPr lang="en-US" dirty="0" smtClean="0"/>
          </a:p>
          <a:p>
            <a:r>
              <a:rPr lang="en-US" sz="1200" b="1" kern="1200" dirty="0" smtClean="0">
                <a:solidFill>
                  <a:schemeClr val="tx1"/>
                </a:solidFill>
                <a:effectLst/>
                <a:latin typeface="Arial" pitchFamily="34" charset="0"/>
                <a:ea typeface="+mn-ea"/>
                <a:cs typeface="Arial" pitchFamily="34" charset="0"/>
              </a:rPr>
              <a:t>Ask: </a:t>
            </a:r>
            <a:r>
              <a:rPr lang="en-US" sz="1200" kern="1200" dirty="0" smtClean="0">
                <a:solidFill>
                  <a:schemeClr val="tx1"/>
                </a:solidFill>
                <a:effectLst/>
                <a:latin typeface="Arial" pitchFamily="34" charset="0"/>
                <a:ea typeface="+mn-ea"/>
                <a:cs typeface="Arial" pitchFamily="34" charset="0"/>
              </a:rPr>
              <a:t>What are some examples of time? </a:t>
            </a:r>
          </a:p>
          <a:p>
            <a:pPr marL="0" marR="0" indent="0" algn="l" defTabSz="914400" rtl="0" eaLnBrk="0" fontAlgn="base" latinLnBrk="0" hangingPunct="0">
              <a:lnSpc>
                <a:spcPct val="15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5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5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mn-ea"/>
              <a:cs typeface="Arial" pitchFamily="34" charset="0"/>
            </a:endParaRPr>
          </a:p>
          <a:p>
            <a:pPr marL="0" marR="0" indent="0" algn="l" defTabSz="914400" rtl="0" eaLnBrk="0" fontAlgn="base" latinLnBrk="0" hangingPunct="0">
              <a:lnSpc>
                <a:spcPct val="150000"/>
              </a:lnSpc>
              <a:spcBef>
                <a:spcPct val="30000"/>
              </a:spcBef>
              <a:spcAft>
                <a:spcPct val="0"/>
              </a:spcAft>
              <a:buClrTx/>
              <a:buSzTx/>
              <a:buFontTx/>
              <a:buNone/>
              <a:tabLst/>
              <a:defRPr/>
            </a:pPr>
            <a:endParaRPr lang="en-US" sz="1200" kern="1200" dirty="0" smtClean="0">
              <a:solidFill>
                <a:schemeClr val="tx1"/>
              </a:solidFill>
              <a:effectLst/>
              <a:latin typeface="Arial" pitchFamily="34" charset="0"/>
              <a:ea typeface="+mn-ea"/>
              <a:cs typeface="Arial" pitchFamily="34" charset="0"/>
            </a:endParaRPr>
          </a:p>
          <a:p>
            <a:endParaRPr lang="en-US" sz="1200" kern="120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14</a:t>
            </a:fld>
            <a:endParaRPr lang="en-US" dirty="0"/>
          </a:p>
        </p:txBody>
      </p:sp>
    </p:spTree>
    <p:extLst>
      <p:ext uri="{BB962C8B-B14F-4D97-AF65-F5344CB8AC3E}">
        <p14:creationId xmlns:p14="http://schemas.microsoft.com/office/powerpoint/2010/main" val="157972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slides shows how is the analysis by place is very important. The</a:t>
            </a:r>
            <a:r>
              <a:rPr lang="en-US" baseline="0" dirty="0" smtClean="0"/>
              <a:t> map shows the new HIV cases in Kenya, with big differences within the country regions.</a:t>
            </a:r>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15</a:t>
            </a:fld>
            <a:endParaRPr lang="en-US" dirty="0"/>
          </a:p>
        </p:txBody>
      </p:sp>
    </p:spTree>
    <p:extLst>
      <p:ext uri="{BB962C8B-B14F-4D97-AF65-F5344CB8AC3E}">
        <p14:creationId xmlns:p14="http://schemas.microsoft.com/office/powerpoint/2010/main" val="125584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GB" dirty="0" err="1" smtClean="0"/>
              <a:t>nd</a:t>
            </a:r>
            <a:r>
              <a:rPr lang="en-GB" dirty="0" smtClean="0"/>
              <a:t> also</a:t>
            </a:r>
            <a:r>
              <a:rPr lang="en-GB" baseline="0" dirty="0" smtClean="0"/>
              <a:t> a very clear differences  within one district which is  </a:t>
            </a:r>
            <a:r>
              <a:rPr lang="en-US" sz="1200" kern="1200" dirty="0" smtClean="0">
                <a:solidFill>
                  <a:schemeClr val="tx1"/>
                </a:solidFill>
                <a:latin typeface="Arial" pitchFamily="34" charset="0"/>
                <a:ea typeface="+mn-ea"/>
                <a:cs typeface="Arial" pitchFamily="34" charset="0"/>
              </a:rPr>
              <a:t>KwaZulu-Natal</a:t>
            </a:r>
            <a:r>
              <a:rPr lang="en-US" sz="1200" kern="1200" baseline="0" dirty="0" smtClean="0">
                <a:solidFill>
                  <a:schemeClr val="tx1"/>
                </a:solidFill>
                <a:latin typeface="Arial" pitchFamily="34" charset="0"/>
                <a:ea typeface="+mn-ea"/>
                <a:cs typeface="Arial" pitchFamily="34" charset="0"/>
              </a:rPr>
              <a:t> in </a:t>
            </a:r>
            <a:r>
              <a:rPr lang="en-US" sz="1200" kern="1200" dirty="0" smtClean="0">
                <a:solidFill>
                  <a:schemeClr val="tx1"/>
                </a:solidFill>
                <a:latin typeface="Arial" pitchFamily="34" charset="0"/>
                <a:ea typeface="+mn-ea"/>
                <a:cs typeface="Arial" pitchFamily="34" charset="0"/>
              </a:rPr>
              <a:t> South Africa.</a:t>
            </a:r>
            <a:r>
              <a:rPr lang="en-GB" baseline="0" dirty="0" smtClean="0"/>
              <a:t> </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KwaZulu-Natal rural area has the highest rate of HIV infection: 39 percent, according to UNAIDS in 2009.</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A socio-demographic an</a:t>
            </a:r>
            <a:r>
              <a:rPr lang="en-US" sz="1200" kern="1200" baseline="0" dirty="0" smtClean="0">
                <a:solidFill>
                  <a:schemeClr val="tx1"/>
                </a:solidFill>
                <a:latin typeface="Arial" pitchFamily="34" charset="0"/>
                <a:ea typeface="+mn-ea"/>
                <a:cs typeface="Arial" pitchFamily="34" charset="0"/>
              </a:rPr>
              <a:t>d behavioral studies found that the risk factors include</a:t>
            </a:r>
          </a:p>
          <a:p>
            <a:r>
              <a:rPr lang="en-US" sz="1200" kern="1200" baseline="0" dirty="0" smtClean="0">
                <a:solidFill>
                  <a:schemeClr val="tx1"/>
                </a:solidFill>
                <a:latin typeface="Arial" pitchFamily="34" charset="0"/>
                <a:ea typeface="+mn-ea"/>
                <a:cs typeface="Arial" pitchFamily="34" charset="0"/>
              </a:rPr>
              <a:t>Poverty</a:t>
            </a:r>
          </a:p>
          <a:p>
            <a:r>
              <a:rPr lang="en-US" sz="1200" kern="1200" baseline="0" dirty="0" smtClean="0">
                <a:solidFill>
                  <a:schemeClr val="tx1"/>
                </a:solidFill>
                <a:latin typeface="Arial" pitchFamily="34" charset="0"/>
                <a:ea typeface="+mn-ea"/>
                <a:cs typeface="Arial" pitchFamily="34" charset="0"/>
              </a:rPr>
              <a:t>Population growth</a:t>
            </a:r>
          </a:p>
          <a:p>
            <a:r>
              <a:rPr lang="en-US" sz="1200" kern="1200" baseline="0" dirty="0" smtClean="0">
                <a:solidFill>
                  <a:schemeClr val="tx1"/>
                </a:solidFill>
                <a:latin typeface="Arial" pitchFamily="34" charset="0"/>
                <a:ea typeface="+mn-ea"/>
                <a:cs typeface="Arial" pitchFamily="34" charset="0"/>
              </a:rPr>
              <a:t>Geographical location and movements across borders</a:t>
            </a:r>
          </a:p>
          <a:p>
            <a:r>
              <a:rPr lang="en-US" sz="1200" kern="1200" baseline="0" dirty="0" smtClean="0">
                <a:solidFill>
                  <a:schemeClr val="tx1"/>
                </a:solidFill>
                <a:latin typeface="Arial" pitchFamily="34" charset="0"/>
                <a:ea typeface="+mn-ea"/>
                <a:cs typeface="Arial" pitchFamily="34" charset="0"/>
              </a:rPr>
              <a:t>And </a:t>
            </a:r>
          </a:p>
          <a:p>
            <a:r>
              <a:rPr lang="en-US" sz="1200" kern="1200" baseline="0" dirty="0" smtClean="0">
                <a:solidFill>
                  <a:schemeClr val="tx1"/>
                </a:solidFill>
                <a:latin typeface="Arial" pitchFamily="34" charset="0"/>
                <a:ea typeface="+mn-ea"/>
                <a:cs typeface="Arial" pitchFamily="34" charset="0"/>
              </a:rPr>
              <a:t>The </a:t>
            </a:r>
            <a:r>
              <a:rPr lang="en-US" sz="1200" kern="1200" dirty="0" smtClean="0">
                <a:solidFill>
                  <a:schemeClr val="tx1"/>
                </a:solidFill>
                <a:latin typeface="Arial" pitchFamily="34" charset="0"/>
                <a:ea typeface="+mn-ea"/>
                <a:cs typeface="Arial" pitchFamily="34" charset="0"/>
              </a:rPr>
              <a:t>High risk sexual </a:t>
            </a:r>
            <a:r>
              <a:rPr lang="en-US" sz="1200" kern="1200" dirty="0" err="1" smtClean="0">
                <a:solidFill>
                  <a:schemeClr val="tx1"/>
                </a:solidFill>
                <a:latin typeface="Arial" pitchFamily="34" charset="0"/>
                <a:ea typeface="+mn-ea"/>
                <a:cs typeface="Arial" pitchFamily="34" charset="0"/>
              </a:rPr>
              <a:t>behaviour</a:t>
            </a:r>
            <a:endParaRPr lang="en-US" sz="1200" kern="1200" baseline="0" dirty="0" smtClean="0">
              <a:solidFill>
                <a:schemeClr val="tx1"/>
              </a:solidFill>
              <a:latin typeface="Arial" pitchFamily="34" charset="0"/>
              <a:ea typeface="+mn-ea"/>
              <a:cs typeface="Arial" pitchFamily="34" charset="0"/>
            </a:endParaRPr>
          </a:p>
          <a:p>
            <a:endParaRPr lang="en-GB" dirty="0"/>
          </a:p>
        </p:txBody>
      </p:sp>
      <p:sp>
        <p:nvSpPr>
          <p:cNvPr id="4" name="Slide Number Placeholder 3"/>
          <p:cNvSpPr>
            <a:spLocks noGrp="1"/>
          </p:cNvSpPr>
          <p:nvPr>
            <p:ph type="sldNum" sz="quarter" idx="10"/>
          </p:nvPr>
        </p:nvSpPr>
        <p:spPr/>
        <p:txBody>
          <a:bodyPr/>
          <a:lstStyle/>
          <a:p>
            <a:fld id="{6969812C-D431-4335-9799-81CC0508F0E5}" type="slidenum">
              <a:rPr lang="en-GB" smtClean="0"/>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Arial" pitchFamily="34" charset="0"/>
              </a:rPr>
              <a:t>Say: </a:t>
            </a:r>
            <a:r>
              <a:rPr lang="en-US" sz="1200" kern="1200" dirty="0" smtClean="0">
                <a:solidFill>
                  <a:schemeClr val="tx1"/>
                </a:solidFill>
                <a:effectLst/>
                <a:latin typeface="Arial" pitchFamily="34" charset="0"/>
                <a:ea typeface="+mn-ea"/>
                <a:cs typeface="Arial" pitchFamily="34" charset="0"/>
              </a:rPr>
              <a:t>Risk factors are either modifiable or non-modifiable.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Ask: </a:t>
            </a:r>
            <a:r>
              <a:rPr lang="en-US" sz="1200" kern="1200" dirty="0" smtClean="0">
                <a:solidFill>
                  <a:schemeClr val="tx1"/>
                </a:solidFill>
                <a:effectLst/>
                <a:latin typeface="Arial" pitchFamily="34" charset="0"/>
                <a:ea typeface="+mn-ea"/>
                <a:cs typeface="Arial" pitchFamily="34" charset="0"/>
              </a:rPr>
              <a:t>Can you give an example of a modifiable behavior?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CLICK to show the answer: </a:t>
            </a:r>
            <a:r>
              <a:rPr lang="en-US" sz="1200" i="1" kern="1200" dirty="0" smtClean="0">
                <a:solidFill>
                  <a:schemeClr val="tx1"/>
                </a:solidFill>
                <a:effectLst/>
                <a:latin typeface="Arial" pitchFamily="34" charset="0"/>
                <a:ea typeface="+mn-ea"/>
                <a:cs typeface="Arial" pitchFamily="34" charset="0"/>
              </a:rPr>
              <a:t>lifestyle choices.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Explain: Modifiable risk factors can be changed. Usually they are associated with lifestyle choices, such as the extent of physical activity and choice of diet.</a:t>
            </a:r>
          </a:p>
          <a:p>
            <a:r>
              <a:rPr lang="en-US" sz="1200" b="1" kern="1200" dirty="0" smtClean="0">
                <a:solidFill>
                  <a:schemeClr val="tx1"/>
                </a:solidFill>
                <a:effectLst/>
                <a:latin typeface="Arial" pitchFamily="34" charset="0"/>
                <a:ea typeface="+mn-ea"/>
                <a:cs typeface="Arial" pitchFamily="34" charset="0"/>
              </a:rPr>
              <a:t/>
            </a:r>
            <a:br>
              <a:rPr lang="en-US" sz="1200" b="1" kern="1200" dirty="0" smtClean="0">
                <a:solidFill>
                  <a:schemeClr val="tx1"/>
                </a:solidFill>
                <a:effectLst/>
                <a:latin typeface="Arial" pitchFamily="34" charset="0"/>
                <a:ea typeface="+mn-ea"/>
                <a:cs typeface="Arial" pitchFamily="34" charset="0"/>
              </a:rPr>
            </a:br>
            <a:r>
              <a:rPr lang="en-US" sz="1200" kern="1200" dirty="0" smtClean="0">
                <a:solidFill>
                  <a:schemeClr val="tx1"/>
                </a:solidFill>
                <a:effectLst/>
                <a:latin typeface="Arial" pitchFamily="34" charset="0"/>
                <a:ea typeface="+mn-ea"/>
                <a:cs typeface="Arial" pitchFamily="34" charset="0"/>
              </a:rPr>
              <a:t>• </a:t>
            </a:r>
            <a:r>
              <a:rPr lang="en-US" sz="1200" b="1" kern="1200" dirty="0" smtClean="0">
                <a:solidFill>
                  <a:schemeClr val="tx1"/>
                </a:solidFill>
                <a:effectLst/>
                <a:latin typeface="Arial" pitchFamily="34" charset="0"/>
                <a:ea typeface="+mn-ea"/>
                <a:cs typeface="Arial" pitchFamily="34" charset="0"/>
              </a:rPr>
              <a:t>Ask: </a:t>
            </a:r>
            <a:r>
              <a:rPr lang="en-US" sz="1200" kern="1200" dirty="0" smtClean="0">
                <a:solidFill>
                  <a:schemeClr val="tx1"/>
                </a:solidFill>
                <a:effectLst/>
                <a:latin typeface="Arial" pitchFamily="34" charset="0"/>
                <a:ea typeface="+mn-ea"/>
                <a:cs typeface="Arial" pitchFamily="34" charset="0"/>
              </a:rPr>
              <a:t>What are examples of non-modifiable behaviors? </a:t>
            </a:r>
          </a:p>
          <a:p>
            <a:endParaRPr lang="en-US" dirty="0" smtClean="0"/>
          </a:p>
          <a:p>
            <a:r>
              <a:rPr lang="en-US" sz="1200" kern="1200" dirty="0" smtClean="0">
                <a:solidFill>
                  <a:schemeClr val="tx1"/>
                </a:solidFill>
                <a:effectLst/>
                <a:latin typeface="Arial" pitchFamily="34" charset="0"/>
                <a:ea typeface="+mn-ea"/>
                <a:cs typeface="Arial" pitchFamily="34" charset="0"/>
              </a:rPr>
              <a:t>• </a:t>
            </a:r>
            <a:r>
              <a:rPr lang="en-US" sz="1200" b="1" kern="1200" dirty="0" smtClean="0">
                <a:solidFill>
                  <a:schemeClr val="tx1"/>
                </a:solidFill>
                <a:effectLst/>
                <a:latin typeface="Arial" pitchFamily="34" charset="0"/>
                <a:ea typeface="+mn-ea"/>
                <a:cs typeface="Arial" pitchFamily="34" charset="0"/>
              </a:rPr>
              <a:t>CLICK to show possible. </a:t>
            </a:r>
          </a:p>
          <a:p>
            <a:endParaRPr lang="en-US" dirty="0" smtClean="0"/>
          </a:p>
          <a:p>
            <a:r>
              <a:rPr lang="en-US" sz="1200" kern="1200" dirty="0" smtClean="0">
                <a:solidFill>
                  <a:schemeClr val="tx1"/>
                </a:solidFill>
                <a:effectLst/>
                <a:latin typeface="Arial" pitchFamily="34" charset="0"/>
                <a:ea typeface="+mn-ea"/>
                <a:cs typeface="Arial" pitchFamily="34" charset="0"/>
              </a:rPr>
              <a:t>• </a:t>
            </a:r>
            <a:r>
              <a:rPr lang="en-US" sz="1200" b="1" kern="1200" dirty="0" smtClean="0">
                <a:solidFill>
                  <a:schemeClr val="tx1"/>
                </a:solidFill>
                <a:effectLst/>
                <a:latin typeface="Arial" pitchFamily="34" charset="0"/>
                <a:ea typeface="+mn-ea"/>
                <a:cs typeface="Arial" pitchFamily="34" charset="0"/>
              </a:rPr>
              <a:t>Explain: Non-modifiable risk factors cannot be changed. Age, family history (hereditary), race or ethnicity, and biological sex are examples. An example of a hereditary, non-modifiable risk factor is a mutation on the BRCA1 or BRCA2 gene, which increases risk for breast cancer. </a:t>
            </a:r>
            <a:endParaRPr lang="en-US" dirty="0" smtClean="0"/>
          </a:p>
          <a:p>
            <a:r>
              <a:rPr lang="en-US" sz="1200" b="1" kern="1200" dirty="0" smtClean="0">
                <a:solidFill>
                  <a:schemeClr val="tx1"/>
                </a:solidFill>
                <a:effectLst/>
                <a:latin typeface="Arial" pitchFamily="34" charset="0"/>
                <a:ea typeface="+mn-ea"/>
                <a:cs typeface="Arial" pitchFamily="34" charset="0"/>
              </a:rPr>
              <a:t> </a:t>
            </a:r>
            <a:endParaRPr lang="en-US" sz="1200" kern="1200" dirty="0" smtClean="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17</a:t>
            </a:fld>
            <a:endParaRPr lang="en-US" dirty="0"/>
          </a:p>
        </p:txBody>
      </p:sp>
    </p:spTree>
    <p:extLst>
      <p:ext uri="{BB962C8B-B14F-4D97-AF65-F5344CB8AC3E}">
        <p14:creationId xmlns:p14="http://schemas.microsoft.com/office/powerpoint/2010/main" val="2575215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pitchFamily="34" charset="0"/>
                <a:ea typeface="+mn-ea"/>
                <a:cs typeface="Arial" pitchFamily="34" charset="0"/>
              </a:rPr>
              <a:t>Poor hygiene is one of the leading causes of developing an airborne or contact illness. Wash hands frequently with soap and warm water, </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Many medical conditions, such as polio, mumps and measles have vaccines available. Keep all vaccinations up to date to drastically reduce risk.</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Raw or undercooked foods can cause salmonella and other types of food poisoning. </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changes in human ecology: rural-to-urban migration resulting in high-density </a:t>
            </a:r>
            <a:r>
              <a:rPr lang="en-US" sz="1200" kern="1200" dirty="0" err="1" smtClean="0">
                <a:solidFill>
                  <a:schemeClr val="tx1"/>
                </a:solidFill>
                <a:latin typeface="Arial" pitchFamily="34" charset="0"/>
                <a:ea typeface="+mn-ea"/>
                <a:cs typeface="Arial" pitchFamily="34" charset="0"/>
              </a:rPr>
              <a:t>peri</a:t>
            </a:r>
            <a:r>
              <a:rPr lang="en-US" sz="1200" kern="1200" dirty="0" smtClean="0">
                <a:solidFill>
                  <a:schemeClr val="tx1"/>
                </a:solidFill>
                <a:latin typeface="Arial" pitchFamily="34" charset="0"/>
                <a:ea typeface="+mn-ea"/>
                <a:cs typeface="Arial" pitchFamily="34" charset="0"/>
              </a:rPr>
              <a:t>-urban slums;</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 increasing long-distance mobility and trade; </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the social disruption of war and conflict; </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changes in personal behavior; and, </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The use and misuse of medical technology also pose risks, such as drug-resistant microbes and contaminated equipment or biological medicines. </a:t>
            </a:r>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18</a:t>
            </a:fld>
            <a:endParaRPr lang="en-US" dirty="0"/>
          </a:p>
        </p:txBody>
      </p:sp>
    </p:spTree>
    <p:extLst>
      <p:ext uri="{BB962C8B-B14F-4D97-AF65-F5344CB8AC3E}">
        <p14:creationId xmlns:p14="http://schemas.microsoft.com/office/powerpoint/2010/main" val="1960645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Arial" pitchFamily="34" charset="0"/>
              </a:rPr>
              <a:t>Say: </a:t>
            </a:r>
            <a:r>
              <a:rPr lang="en-US" sz="1200" kern="1200" dirty="0" smtClean="0">
                <a:solidFill>
                  <a:schemeClr val="tx1"/>
                </a:solidFill>
                <a:effectLst/>
                <a:latin typeface="Arial" pitchFamily="34" charset="0"/>
                <a:ea typeface="+mn-ea"/>
                <a:cs typeface="Arial" pitchFamily="34" charset="0"/>
              </a:rPr>
              <a:t>The results of surveillance data analysis describe the distribution and occurrence of NCDs in populations. </a:t>
            </a:r>
          </a:p>
          <a:p>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Surveillance data should be summarized and presented in a manner that is easy for the audience to understand and interpret. The audience can include program managers and other decision makers. </a:t>
            </a:r>
          </a:p>
          <a:p>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Analytic results can be presented in tables, graphs, charts, and maps.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Ask: </a:t>
            </a:r>
            <a:r>
              <a:rPr lang="en-US" sz="1200" kern="1200" dirty="0" smtClean="0">
                <a:solidFill>
                  <a:schemeClr val="tx1"/>
                </a:solidFill>
                <a:effectLst/>
                <a:latin typeface="Arial" pitchFamily="34" charset="0"/>
                <a:ea typeface="+mn-ea"/>
                <a:cs typeface="Arial" pitchFamily="34" charset="0"/>
              </a:rPr>
              <a:t>Why is it important for decision makers to understand the analysis results? </a:t>
            </a:r>
          </a:p>
          <a:p>
            <a:endParaRPr lang="en-US" sz="1200" kern="1200" dirty="0" smtClean="0">
              <a:solidFill>
                <a:schemeClr val="tx1"/>
              </a:solidFill>
              <a:effectLst/>
              <a:latin typeface="Arial" pitchFamily="34" charset="0"/>
              <a:ea typeface="+mn-ea"/>
              <a:cs typeface="Arial" pitchFamily="34" charset="0"/>
            </a:endParaRPr>
          </a:p>
          <a:p>
            <a:r>
              <a:rPr lang="en-US" sz="1200" b="1" i="1" kern="1200" dirty="0" smtClean="0">
                <a:solidFill>
                  <a:schemeClr val="tx1"/>
                </a:solidFill>
                <a:effectLst/>
                <a:latin typeface="Arial" pitchFamily="34" charset="0"/>
                <a:ea typeface="+mn-ea"/>
                <a:cs typeface="Arial" pitchFamily="34" charset="0"/>
              </a:rPr>
              <a:t>Possible answers: </a:t>
            </a:r>
            <a:r>
              <a:rPr lang="en-US" sz="1200" kern="1200" dirty="0" smtClean="0">
                <a:solidFill>
                  <a:schemeClr val="tx1"/>
                </a:solidFill>
                <a:effectLst/>
                <a:latin typeface="Arial" pitchFamily="34" charset="0"/>
                <a:ea typeface="+mn-ea"/>
                <a:cs typeface="Arial" pitchFamily="34" charset="0"/>
              </a:rPr>
              <a:t>So that the recommendations will be implemented; so that the surveillance findings will be used; so that results will be disseminated.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Explain: Participants will see all of these forms of presentation as we move through the next section discussing analysis of data. </a:t>
            </a:r>
            <a:endParaRPr lang="en-US" sz="1200" kern="1200" dirty="0" smtClean="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19</a:t>
            </a:fld>
            <a:endParaRPr lang="en-US" dirty="0"/>
          </a:p>
        </p:txBody>
      </p:sp>
    </p:spTree>
    <p:extLst>
      <p:ext uri="{BB962C8B-B14F-4D97-AF65-F5344CB8AC3E}">
        <p14:creationId xmlns:p14="http://schemas.microsoft.com/office/powerpoint/2010/main" val="1517197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387136"/>
            <a:ext cx="5608320" cy="2920113"/>
          </a:xfrm>
        </p:spPr>
        <p:txBody>
          <a:bodyPr/>
          <a:lstStyle/>
          <a:p>
            <a:pPr defTabSz="907633" eaLnBrk="1" fontAlgn="auto" hangingPunct="1">
              <a:spcBef>
                <a:spcPts val="0"/>
              </a:spcBef>
              <a:spcAft>
                <a:spcPts val="600"/>
              </a:spcAft>
              <a:defRPr/>
            </a:pPr>
            <a:r>
              <a:rPr lang="en-US" b="1" dirty="0" smtClean="0"/>
              <a:t>SAY:</a:t>
            </a:r>
            <a:br>
              <a:rPr lang="en-US" b="1" dirty="0" smtClean="0"/>
            </a:br>
            <a:endParaRPr lang="en-US" b="1" dirty="0" smtClean="0"/>
          </a:p>
          <a:p>
            <a:pPr defTabSz="907633" eaLnBrk="1" fontAlgn="auto" hangingPunct="1">
              <a:spcBef>
                <a:spcPts val="0"/>
              </a:spcBef>
              <a:spcAft>
                <a:spcPts val="600"/>
              </a:spcAft>
              <a:defRPr/>
            </a:pPr>
            <a:r>
              <a:rPr lang="en-US" baseline="0" dirty="0" smtClean="0"/>
              <a:t>Today we will discuss the basics of surveillance and its role and use in public health. We will review the legal basis, types, attributes, and the process for conducting surveillance. Finally, we will apply what we have learned by examining some cases where surveillance was used to resolve a public health problem.</a:t>
            </a:r>
          </a:p>
          <a:p>
            <a:pPr defTabSz="907633" eaLnBrk="1" fontAlgn="auto" hangingPunct="1">
              <a:spcBef>
                <a:spcPts val="0"/>
              </a:spcBef>
              <a:spcAft>
                <a:spcPts val="600"/>
              </a:spcAft>
              <a:defRPr/>
            </a:pPr>
            <a:endParaRPr lang="en-US" baseline="0" dirty="0" smtClean="0"/>
          </a:p>
          <a:p>
            <a:pPr marL="0" marR="0" indent="0" algn="l" defTabSz="914400" rtl="0" eaLnBrk="0" fontAlgn="base" latinLnBrk="0" hangingPunct="0">
              <a:spcBef>
                <a:spcPct val="30000"/>
              </a:spcBef>
              <a:spcAft>
                <a:spcPts val="600"/>
              </a:spcAft>
              <a:buClrTx/>
              <a:buSzTx/>
              <a:buFontTx/>
              <a:buNone/>
              <a:tabLst/>
              <a:defRPr/>
            </a:pPr>
            <a:r>
              <a:rPr lang="en-US" b="1" dirty="0" smtClean="0"/>
              <a:t>GO</a:t>
            </a:r>
            <a:r>
              <a:rPr lang="en-US" b="0" dirty="0" smtClean="0"/>
              <a:t> t</a:t>
            </a:r>
            <a:r>
              <a:rPr lang="en-US" baseline="0" dirty="0" smtClean="0"/>
              <a:t>o next slide.</a:t>
            </a:r>
            <a:endParaRPr lang="en-US" dirty="0"/>
          </a:p>
        </p:txBody>
      </p:sp>
      <p:sp>
        <p:nvSpPr>
          <p:cNvPr id="4" name="Slide Number Placeholder 3"/>
          <p:cNvSpPr>
            <a:spLocks noGrp="1"/>
          </p:cNvSpPr>
          <p:nvPr>
            <p:ph type="sldNum" sz="quarter" idx="10"/>
          </p:nvPr>
        </p:nvSpPr>
        <p:spPr/>
        <p:txBody>
          <a:bodyPr/>
          <a:lstStyle/>
          <a:p>
            <a:fld id="{A0EA14BE-5166-43F7-93D0-D2524D4F1033}" type="slidenum">
              <a:rPr lang="en-US" smtClean="0"/>
              <a:t>2</a:t>
            </a:fld>
            <a:endParaRPr lang="en-US" dirty="0"/>
          </a:p>
        </p:txBody>
      </p:sp>
    </p:spTree>
    <p:extLst>
      <p:ext uri="{BB962C8B-B14F-4D97-AF65-F5344CB8AC3E}">
        <p14:creationId xmlns:p14="http://schemas.microsoft.com/office/powerpoint/2010/main" val="34040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Arial" pitchFamily="34" charset="0"/>
              </a:rPr>
              <a:t>Say</a:t>
            </a:r>
            <a:r>
              <a:rPr lang="en-US" sz="1200" kern="1200" dirty="0" smtClean="0">
                <a:solidFill>
                  <a:schemeClr val="tx1"/>
                </a:solidFill>
                <a:effectLst/>
                <a:latin typeface="Arial" pitchFamily="34" charset="0"/>
                <a:ea typeface="+mn-ea"/>
                <a:cs typeface="Arial" pitchFamily="34" charset="0"/>
              </a:rPr>
              <a:t>: Earlier you were asked to interpret tables, graphs, charts, and maps. However, interpreting surveillance data is not always easy or straightforward.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Explain: The key to interpreting surveillance data accurately is to know the limitations of the data being used. The most common limitations to surveillance data are underreporting, representativeness and changes in case definition. These will be discussed further in the next slides. </a:t>
            </a:r>
            <a:endParaRPr lang="en-US" sz="1200" kern="1200" dirty="0" smtClean="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20</a:t>
            </a:fld>
            <a:endParaRPr lang="en-US" dirty="0"/>
          </a:p>
        </p:txBody>
      </p:sp>
    </p:spTree>
    <p:extLst>
      <p:ext uri="{BB962C8B-B14F-4D97-AF65-F5344CB8AC3E}">
        <p14:creationId xmlns:p14="http://schemas.microsoft.com/office/powerpoint/2010/main" val="4259034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Arial" pitchFamily="34" charset="0"/>
              </a:rPr>
              <a:t>Read the information on the slide.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Explain: For </a:t>
            </a:r>
            <a:r>
              <a:rPr lang="en-US" sz="1200" b="1" kern="1200" dirty="0" err="1" smtClean="0">
                <a:solidFill>
                  <a:schemeClr val="tx1"/>
                </a:solidFill>
                <a:effectLst/>
                <a:latin typeface="Arial" pitchFamily="34" charset="0"/>
                <a:ea typeface="+mn-ea"/>
                <a:cs typeface="Arial" pitchFamily="34" charset="0"/>
              </a:rPr>
              <a:t>notifiable</a:t>
            </a:r>
            <a:r>
              <a:rPr lang="en-US" sz="1200" b="1" kern="1200" dirty="0" smtClean="0">
                <a:solidFill>
                  <a:schemeClr val="tx1"/>
                </a:solidFill>
                <a:effectLst/>
                <a:latin typeface="Arial" pitchFamily="34" charset="0"/>
                <a:ea typeface="+mn-ea"/>
                <a:cs typeface="Arial" pitchFamily="34" charset="0"/>
              </a:rPr>
              <a:t> (mandatory reporting) health conditions, it is the responsibility of the diagnosing physician or medical facility to report. These physicians may not be aware, or may just not participate. In addition, parents or families are responsible for reporting vital events (such as births, deaths) that occur outside of medical facilities.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Say: </a:t>
            </a:r>
            <a:r>
              <a:rPr lang="en-US" sz="1200" kern="1200" dirty="0" smtClean="0">
                <a:solidFill>
                  <a:schemeClr val="tx1"/>
                </a:solidFill>
                <a:effectLst/>
                <a:latin typeface="Arial" pitchFamily="34" charset="0"/>
                <a:ea typeface="+mn-ea"/>
                <a:cs typeface="Arial" pitchFamily="34" charset="0"/>
              </a:rPr>
              <a:t>Periodic education should be conducted to raise awareness on the responsibilities of reporting. </a:t>
            </a:r>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21</a:t>
            </a:fld>
            <a:endParaRPr lang="en-US" dirty="0"/>
          </a:p>
        </p:txBody>
      </p:sp>
    </p:spTree>
    <p:extLst>
      <p:ext uri="{BB962C8B-B14F-4D97-AF65-F5344CB8AC3E}">
        <p14:creationId xmlns:p14="http://schemas.microsoft.com/office/powerpoint/2010/main" val="1415750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Arial" pitchFamily="34" charset="0"/>
              </a:rPr>
              <a:t>Read the first bullet.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Explain that one of the goals of collecting surveillance data is to be able to generalize findings to the source population.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Surveillance data that are representative of the true distribution of a disease in a population permit public health authorities to take effective measures to reduce the burden of NCDs.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When data are not representative of the true occurrence and distribution of disease in a population, estimated statistics, such as prevalence and rates, may overestimate or underestimate the true burden of disease. This may lead to implementation of prevention and control measures that may be excessive or inadequate. </a:t>
            </a:r>
          </a:p>
          <a:p>
            <a:endParaRPr lang="en-US" dirty="0" smtClean="0"/>
          </a:p>
          <a:p>
            <a:r>
              <a:rPr lang="en-US" sz="1200" b="1" kern="1200" dirty="0" smtClean="0">
                <a:solidFill>
                  <a:schemeClr val="tx1"/>
                </a:solidFill>
                <a:effectLst/>
                <a:latin typeface="Arial" pitchFamily="34" charset="0"/>
                <a:ea typeface="+mn-ea"/>
                <a:cs typeface="Arial" pitchFamily="34" charset="0"/>
              </a:rPr>
              <a:t>Read the second bullet and sub-bullets.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Explain that collecting data from a variety of sources </a:t>
            </a:r>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can help improve representativeness. </a:t>
            </a:r>
            <a:endParaRPr lang="en-US" sz="1200" kern="1200" dirty="0" smtClean="0">
              <a:solidFill>
                <a:schemeClr val="tx1"/>
              </a:solidFill>
              <a:effectLst/>
              <a:latin typeface="Arial" pitchFamily="34" charset="0"/>
              <a:ea typeface="+mn-ea"/>
              <a:cs typeface="Arial" pitchFamily="34" charset="0"/>
            </a:endParaRPr>
          </a:p>
          <a:p>
            <a:endParaRPr lang="en-US" sz="1200" kern="1200" dirty="0" smtClean="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22</a:t>
            </a:fld>
            <a:endParaRPr lang="en-US" dirty="0"/>
          </a:p>
        </p:txBody>
      </p:sp>
    </p:spTree>
    <p:extLst>
      <p:ext uri="{BB962C8B-B14F-4D97-AF65-F5344CB8AC3E}">
        <p14:creationId xmlns:p14="http://schemas.microsoft.com/office/powerpoint/2010/main" val="3060106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4" charset="0"/>
                <a:ea typeface="+mn-ea"/>
                <a:cs typeface="Arial" pitchFamily="34" charset="0"/>
              </a:rPr>
              <a:t>• </a:t>
            </a:r>
            <a:r>
              <a:rPr lang="en-US" sz="1200" b="1" kern="1200" dirty="0" smtClean="0">
                <a:solidFill>
                  <a:schemeClr val="tx1"/>
                </a:solidFill>
                <a:effectLst/>
                <a:latin typeface="Arial" pitchFamily="34" charset="0"/>
                <a:ea typeface="+mn-ea"/>
                <a:cs typeface="Arial" pitchFamily="34" charset="0"/>
              </a:rPr>
              <a:t>Say: </a:t>
            </a:r>
            <a:r>
              <a:rPr lang="en-US" sz="1200" kern="1200" dirty="0" smtClean="0">
                <a:solidFill>
                  <a:schemeClr val="tx1"/>
                </a:solidFill>
                <a:effectLst/>
                <a:latin typeface="Arial" pitchFamily="34" charset="0"/>
                <a:ea typeface="+mn-ea"/>
                <a:cs typeface="Arial" pitchFamily="34" charset="0"/>
              </a:rPr>
              <a:t>Case definitions</a:t>
            </a:r>
            <a:r>
              <a:rPr lang="en-US" sz="1200" kern="1200" baseline="0" dirty="0" smtClean="0">
                <a:solidFill>
                  <a:schemeClr val="tx1"/>
                </a:solidFill>
                <a:effectLst/>
                <a:latin typeface="Arial" pitchFamily="34" charset="0"/>
                <a:ea typeface="+mn-ea"/>
                <a:cs typeface="Arial" pitchFamily="34" charset="0"/>
              </a:rPr>
              <a:t> </a:t>
            </a:r>
            <a:r>
              <a:rPr lang="en-US" sz="1200" kern="1200" dirty="0" smtClean="0">
                <a:solidFill>
                  <a:schemeClr val="tx1"/>
                </a:solidFill>
                <a:effectLst/>
                <a:latin typeface="Arial" pitchFamily="34" charset="0"/>
                <a:ea typeface="+mn-ea"/>
                <a:cs typeface="Arial" pitchFamily="34" charset="0"/>
              </a:rPr>
              <a:t>use a standard set of criteria used to ensure that all disease reporters are reporting the same condition. These definitions are periodically updated by public health officials; for example, a new test or technology may be available to diagnose a condition, and that could be included as a method of disease confirmation in the case definition. </a:t>
            </a:r>
          </a:p>
          <a:p>
            <a:endParaRPr lang="en-US" dirty="0" smtClean="0"/>
          </a:p>
          <a:p>
            <a:r>
              <a:rPr lang="en-US" sz="1200" kern="1200" dirty="0" smtClean="0">
                <a:solidFill>
                  <a:schemeClr val="tx1"/>
                </a:solidFill>
                <a:effectLst/>
                <a:latin typeface="Arial" pitchFamily="34" charset="0"/>
                <a:ea typeface="+mn-ea"/>
                <a:cs typeface="Arial" pitchFamily="34" charset="0"/>
              </a:rPr>
              <a:t>• </a:t>
            </a:r>
            <a:r>
              <a:rPr lang="en-US" sz="1200" b="1" kern="1200" dirty="0" smtClean="0">
                <a:solidFill>
                  <a:schemeClr val="tx1"/>
                </a:solidFill>
                <a:effectLst/>
                <a:latin typeface="Arial" pitchFamily="34" charset="0"/>
                <a:ea typeface="+mn-ea"/>
                <a:cs typeface="Arial" pitchFamily="34" charset="0"/>
              </a:rPr>
              <a:t>Explain: If public health officials review </a:t>
            </a:r>
            <a:r>
              <a:rPr lang="en-US" sz="1200" b="1" kern="1200" smtClean="0">
                <a:solidFill>
                  <a:schemeClr val="tx1"/>
                </a:solidFill>
                <a:effectLst/>
                <a:latin typeface="Arial" pitchFamily="34" charset="0"/>
                <a:ea typeface="+mn-ea"/>
                <a:cs typeface="Arial" pitchFamily="34" charset="0"/>
              </a:rPr>
              <a:t>trend data and </a:t>
            </a:r>
            <a:r>
              <a:rPr lang="en-US" sz="1200" b="1" kern="1200" dirty="0" smtClean="0">
                <a:solidFill>
                  <a:schemeClr val="tx1"/>
                </a:solidFill>
                <a:effectLst/>
                <a:latin typeface="Arial" pitchFamily="34" charset="0"/>
                <a:ea typeface="+mn-ea"/>
                <a:cs typeface="Arial" pitchFamily="34" charset="0"/>
              </a:rPr>
              <a:t>are unaware of changes in the case definition, they may erroneously conclude that the rate or prevalence of a health condition or disease was increasing (or decreasing) during a certain period when, in fact, the seeming change in rate was due to changes in the case definition.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23</a:t>
            </a:fld>
            <a:endParaRPr lang="en-US" dirty="0"/>
          </a:p>
        </p:txBody>
      </p:sp>
    </p:spTree>
    <p:extLst>
      <p:ext uri="{BB962C8B-B14F-4D97-AF65-F5344CB8AC3E}">
        <p14:creationId xmlns:p14="http://schemas.microsoft.com/office/powerpoint/2010/main" val="3759125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50000"/>
              </a:lnSpc>
              <a:spcBef>
                <a:spcPct val="30000"/>
              </a:spcBef>
              <a:spcAft>
                <a:spcPct val="0"/>
              </a:spcAft>
              <a:buClrTx/>
              <a:buSzTx/>
              <a:buFontTx/>
              <a:buNone/>
              <a:tabLst/>
              <a:defRPr/>
            </a:pPr>
            <a:r>
              <a:rPr lang="en-US" sz="1200" b="1" kern="1200" dirty="0" smtClean="0">
                <a:solidFill>
                  <a:schemeClr val="tx1"/>
                </a:solidFill>
                <a:effectLst/>
                <a:latin typeface="Arial" pitchFamily="34" charset="0"/>
                <a:ea typeface="+mn-ea"/>
                <a:cs typeface="Arial" pitchFamily="34" charset="0"/>
              </a:rPr>
              <a:t>Explain how ICD codes can be used to ensure consistent case definitions.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24</a:t>
            </a:fld>
            <a:endParaRPr lang="en-US" dirty="0"/>
          </a:p>
        </p:txBody>
      </p:sp>
    </p:spTree>
    <p:extLst>
      <p:ext uri="{BB962C8B-B14F-4D97-AF65-F5344CB8AC3E}">
        <p14:creationId xmlns:p14="http://schemas.microsoft.com/office/powerpoint/2010/main" val="850342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25</a:t>
            </a:fld>
            <a:endParaRPr lang="en-US" dirty="0"/>
          </a:p>
        </p:txBody>
      </p:sp>
    </p:spTree>
    <p:extLst>
      <p:ext uri="{BB962C8B-B14F-4D97-AF65-F5344CB8AC3E}">
        <p14:creationId xmlns:p14="http://schemas.microsoft.com/office/powerpoint/2010/main" val="428990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387136"/>
            <a:ext cx="5608320" cy="407501"/>
          </a:xfrm>
        </p:spPr>
        <p:txBody>
          <a:bodyPr/>
          <a:lstStyle/>
          <a:p>
            <a:pPr marL="0" marR="0" indent="0" algn="l" defTabSz="914400" rtl="0" eaLnBrk="0" fontAlgn="base" latinLnBrk="0" hangingPunct="0">
              <a:lnSpc>
                <a:spcPct val="150000"/>
              </a:lnSpc>
              <a:spcBef>
                <a:spcPct val="30000"/>
              </a:spcBef>
              <a:spcAft>
                <a:spcPts val="600"/>
              </a:spcAft>
              <a:buClrTx/>
              <a:buSzTx/>
              <a:buFontTx/>
              <a:buNone/>
              <a:tabLst/>
              <a:defRPr/>
            </a:pPr>
            <a:r>
              <a:rPr lang="en-US" b="1" dirty="0" smtClean="0"/>
              <a:t>GO</a:t>
            </a:r>
            <a:r>
              <a:rPr lang="en-US" b="0" dirty="0" smtClean="0"/>
              <a:t> t</a:t>
            </a:r>
            <a:r>
              <a:rPr lang="en-US" baseline="0" dirty="0" smtClean="0"/>
              <a:t>o next slide.</a:t>
            </a:r>
            <a:endParaRPr lang="en-US" dirty="0" smtClean="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26</a:t>
            </a:fld>
            <a:endParaRPr lang="en-US" dirty="0"/>
          </a:p>
        </p:txBody>
      </p:sp>
    </p:spTree>
    <p:extLst>
      <p:ext uri="{BB962C8B-B14F-4D97-AF65-F5344CB8AC3E}">
        <p14:creationId xmlns:p14="http://schemas.microsoft.com/office/powerpoint/2010/main" val="2781557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way of distributing the </a:t>
            </a:r>
            <a:r>
              <a:rPr lang="en-US" dirty="0" err="1" smtClean="0"/>
              <a:t>notifiable</a:t>
            </a:r>
            <a:r>
              <a:rPr lang="en-US" dirty="0" smtClean="0"/>
              <a:t> disease, However, the easiest way is according to the time of notification:</a:t>
            </a:r>
          </a:p>
          <a:p>
            <a:pPr marL="171450" indent="-171450">
              <a:buFont typeface="Arial"/>
              <a:buChar char="•"/>
            </a:pPr>
            <a:r>
              <a:rPr lang="en-US" dirty="0" smtClean="0"/>
              <a:t>Within 24 hours</a:t>
            </a:r>
          </a:p>
          <a:p>
            <a:pPr marL="171450" indent="-171450">
              <a:buFont typeface="Arial"/>
              <a:buChar char="•"/>
            </a:pPr>
            <a:r>
              <a:rPr lang="en-US" dirty="0" smtClean="0"/>
              <a:t>Within a week</a:t>
            </a:r>
          </a:p>
          <a:p>
            <a:pPr marL="171450" indent="-171450">
              <a:buFont typeface="Arial"/>
              <a:buChar char="•"/>
            </a:pPr>
            <a:r>
              <a:rPr lang="en-US" dirty="0" smtClean="0"/>
              <a:t>Within a month</a:t>
            </a:r>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31</a:t>
            </a:fld>
            <a:endParaRPr lang="en-US" dirty="0"/>
          </a:p>
        </p:txBody>
      </p:sp>
    </p:spTree>
    <p:extLst>
      <p:ext uri="{BB962C8B-B14F-4D97-AF65-F5344CB8AC3E}">
        <p14:creationId xmlns:p14="http://schemas.microsoft.com/office/powerpoint/2010/main" val="4025531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The number of reportable diseases is increasing and some daily reported diseases may become weekly after some time</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54243" indent="-290093" eaLnBrk="0" hangingPunct="0">
              <a:defRPr>
                <a:solidFill>
                  <a:schemeClr val="tx1"/>
                </a:solidFill>
                <a:latin typeface="Arial" pitchFamily="34" charset="0"/>
                <a:cs typeface="Arial" pitchFamily="34" charset="0"/>
              </a:defRPr>
            </a:lvl2pPr>
            <a:lvl3pPr marL="1160374" indent="-232075" eaLnBrk="0" hangingPunct="0">
              <a:defRPr>
                <a:solidFill>
                  <a:schemeClr val="tx1"/>
                </a:solidFill>
                <a:latin typeface="Arial" pitchFamily="34" charset="0"/>
                <a:cs typeface="Arial" pitchFamily="34" charset="0"/>
              </a:defRPr>
            </a:lvl3pPr>
            <a:lvl4pPr marL="1624523" indent="-232075" eaLnBrk="0" hangingPunct="0">
              <a:defRPr>
                <a:solidFill>
                  <a:schemeClr val="tx1"/>
                </a:solidFill>
                <a:latin typeface="Arial" pitchFamily="34" charset="0"/>
                <a:cs typeface="Arial" pitchFamily="34" charset="0"/>
              </a:defRPr>
            </a:lvl4pPr>
            <a:lvl5pPr marL="2088672" indent="-232075" eaLnBrk="0" hangingPunct="0">
              <a:defRPr>
                <a:solidFill>
                  <a:schemeClr val="tx1"/>
                </a:solidFill>
                <a:latin typeface="Arial" pitchFamily="34" charset="0"/>
                <a:cs typeface="Arial" pitchFamily="34" charset="0"/>
              </a:defRPr>
            </a:lvl5pPr>
            <a:lvl6pPr marL="2552822" indent="-232075" algn="r" rtl="1" eaLnBrk="0" fontAlgn="base" hangingPunct="0">
              <a:spcBef>
                <a:spcPct val="0"/>
              </a:spcBef>
              <a:spcAft>
                <a:spcPct val="0"/>
              </a:spcAft>
              <a:defRPr>
                <a:solidFill>
                  <a:schemeClr val="tx1"/>
                </a:solidFill>
                <a:latin typeface="Arial" pitchFamily="34" charset="0"/>
                <a:cs typeface="Arial" pitchFamily="34" charset="0"/>
              </a:defRPr>
            </a:lvl6pPr>
            <a:lvl7pPr marL="3016971" indent="-232075" algn="r" rtl="1" eaLnBrk="0" fontAlgn="base" hangingPunct="0">
              <a:spcBef>
                <a:spcPct val="0"/>
              </a:spcBef>
              <a:spcAft>
                <a:spcPct val="0"/>
              </a:spcAft>
              <a:defRPr>
                <a:solidFill>
                  <a:schemeClr val="tx1"/>
                </a:solidFill>
                <a:latin typeface="Arial" pitchFamily="34" charset="0"/>
                <a:cs typeface="Arial" pitchFamily="34" charset="0"/>
              </a:defRPr>
            </a:lvl7pPr>
            <a:lvl8pPr marL="3481121" indent="-232075" algn="r" rtl="1" eaLnBrk="0" fontAlgn="base" hangingPunct="0">
              <a:spcBef>
                <a:spcPct val="0"/>
              </a:spcBef>
              <a:spcAft>
                <a:spcPct val="0"/>
              </a:spcAft>
              <a:defRPr>
                <a:solidFill>
                  <a:schemeClr val="tx1"/>
                </a:solidFill>
                <a:latin typeface="Arial" pitchFamily="34" charset="0"/>
                <a:cs typeface="Arial" pitchFamily="34" charset="0"/>
              </a:defRPr>
            </a:lvl8pPr>
            <a:lvl9pPr marL="3945270" indent="-232075"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3FECF63-4085-41FE-B5E1-5F3F922BBC23}" type="slidenum">
              <a:rPr lang="x-none" smtClean="0"/>
              <a:pPr eaLnBrk="1" hangingPunct="1"/>
              <a:t>32</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113" indent="-228600" algn="just">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33</a:t>
            </a:fld>
            <a:endParaRPr lang="en-US" dirty="0"/>
          </a:p>
        </p:txBody>
      </p:sp>
    </p:spTree>
    <p:extLst>
      <p:ext uri="{BB962C8B-B14F-4D97-AF65-F5344CB8AC3E}">
        <p14:creationId xmlns:p14="http://schemas.microsoft.com/office/powerpoint/2010/main" val="262786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a:xfrm>
            <a:off x="701041" y="4387136"/>
            <a:ext cx="5608320" cy="2355570"/>
          </a:xfrm>
        </p:spPr>
        <p:txBody>
          <a:bodyPr/>
          <a:lstStyle/>
          <a:p>
            <a:r>
              <a:rPr lang="en-US" b="1" dirty="0" smtClean="0"/>
              <a:t>SAY:</a:t>
            </a:r>
            <a:br>
              <a:rPr lang="en-US" b="1" dirty="0" smtClean="0"/>
            </a:br>
            <a:endParaRPr lang="en-US" b="1" dirty="0" smtClean="0"/>
          </a:p>
          <a:p>
            <a:r>
              <a:rPr lang="en-US" dirty="0" smtClean="0">
                <a:latin typeface="Arial" pitchFamily="34" charset="0"/>
                <a:cs typeface="Arial" pitchFamily="34" charset="0"/>
              </a:rPr>
              <a:t>After completing this course, </a:t>
            </a:r>
            <a:r>
              <a:rPr lang="en-US" b="0" baseline="0" dirty="0" smtClean="0">
                <a:solidFill>
                  <a:srgbClr val="000000"/>
                </a:solidFill>
                <a:latin typeface="Arial" pitchFamily="34" charset="0"/>
                <a:cs typeface="Arial" pitchFamily="34" charset="0"/>
              </a:rPr>
              <a:t>you will be able to</a:t>
            </a:r>
          </a:p>
          <a:p>
            <a:pPr>
              <a:spcBef>
                <a:spcPts val="0"/>
              </a:spcBef>
              <a:spcAft>
                <a:spcPts val="600"/>
              </a:spcAft>
            </a:pPr>
            <a:r>
              <a:rPr lang="en-US" dirty="0" smtClean="0"/>
              <a:t> </a:t>
            </a:r>
          </a:p>
          <a:p>
            <a:pPr>
              <a:spcBef>
                <a:spcPts val="0"/>
              </a:spcBef>
              <a:spcAft>
                <a:spcPts val="600"/>
              </a:spcAft>
            </a:pPr>
            <a:r>
              <a:rPr lang="en-US" dirty="0" smtClean="0"/>
              <a:t>&lt;</a:t>
            </a:r>
            <a:r>
              <a:rPr lang="en-US" b="1" dirty="0" smtClean="0"/>
              <a:t>READ</a:t>
            </a:r>
            <a:r>
              <a:rPr lang="en-US" b="1" baseline="0" dirty="0" smtClean="0"/>
              <a:t> </a:t>
            </a:r>
            <a:r>
              <a:rPr lang="en-US" b="0" baseline="0" dirty="0" smtClean="0"/>
              <a:t>the</a:t>
            </a:r>
            <a:r>
              <a:rPr lang="en-US" dirty="0" smtClean="0"/>
              <a:t> objectives from the slide.&gt;</a:t>
            </a:r>
          </a:p>
          <a:p>
            <a:pPr>
              <a:spcBef>
                <a:spcPts val="0"/>
              </a:spcBef>
              <a:spcAft>
                <a:spcPts val="600"/>
              </a:spcAft>
            </a:pPr>
            <a:endParaRPr lang="en-US" dirty="0" smtClean="0"/>
          </a:p>
          <a:p>
            <a:pPr>
              <a:spcBef>
                <a:spcPts val="0"/>
              </a:spcBef>
              <a:spcAft>
                <a:spcPts val="600"/>
              </a:spcAft>
            </a:pPr>
            <a:r>
              <a:rPr lang="en-US" b="1" dirty="0" smtClean="0"/>
              <a:t>GO</a:t>
            </a:r>
            <a:r>
              <a:rPr lang="en-US" b="0" dirty="0" smtClean="0"/>
              <a:t> t</a:t>
            </a:r>
            <a:r>
              <a:rPr lang="en-US" baseline="0" dirty="0" smtClean="0"/>
              <a:t>o next slide.</a:t>
            </a:r>
            <a:endParaRPr lang="en-US" u="sng" baseline="0" dirty="0" smtClean="0"/>
          </a:p>
        </p:txBody>
      </p:sp>
      <p:sp>
        <p:nvSpPr>
          <p:cNvPr id="4" name="Slide Number Placeholder 3"/>
          <p:cNvSpPr>
            <a:spLocks noGrp="1"/>
          </p:cNvSpPr>
          <p:nvPr>
            <p:ph type="sldNum" sz="quarter" idx="10"/>
          </p:nvPr>
        </p:nvSpPr>
        <p:spPr/>
        <p:txBody>
          <a:bodyPr/>
          <a:lstStyle/>
          <a:p>
            <a:fld id="{850F07B1-5FA4-47F5-B5CE-432150AFD756}" type="slidenum">
              <a:rPr lang="en-US" smtClean="0"/>
              <a:t>3</a:t>
            </a:fld>
            <a:endParaRPr lang="en-US" dirty="0"/>
          </a:p>
        </p:txBody>
      </p:sp>
    </p:spTree>
    <p:extLst>
      <p:ext uri="{BB962C8B-B14F-4D97-AF65-F5344CB8AC3E}">
        <p14:creationId xmlns:p14="http://schemas.microsoft.com/office/powerpoint/2010/main" val="2817732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Letter from MOH saying that a delay has been noticed in sending some MMR notifications and their samples, and emphasize the importance of:</a:t>
            </a:r>
          </a:p>
          <a:p>
            <a:r>
              <a:rPr lang="en-US" dirty="0" smtClean="0"/>
              <a:t>1- the notification within 24 hours</a:t>
            </a:r>
          </a:p>
          <a:p>
            <a:r>
              <a:rPr lang="en-US" dirty="0" smtClean="0"/>
              <a:t>2. Sending the samples within 48 hours</a:t>
            </a:r>
          </a:p>
          <a:p>
            <a:r>
              <a:rPr lang="en-US" dirty="0" smtClean="0"/>
              <a:t>3. Sending the complete notification form within 48 hours</a:t>
            </a:r>
          </a:p>
          <a:p>
            <a:r>
              <a:rPr lang="en-US" dirty="0" smtClean="0"/>
              <a:t>3. Using either the electronic system HESN or the email</a:t>
            </a:r>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34</a:t>
            </a:fld>
            <a:endParaRPr lang="en-US" dirty="0"/>
          </a:p>
        </p:txBody>
      </p:sp>
    </p:spTree>
    <p:extLst>
      <p:ext uri="{BB962C8B-B14F-4D97-AF65-F5344CB8AC3E}">
        <p14:creationId xmlns:p14="http://schemas.microsoft.com/office/powerpoint/2010/main" val="2067619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387136"/>
            <a:ext cx="5608320" cy="407501"/>
          </a:xfrm>
        </p:spPr>
        <p:txBody>
          <a:bodyPr/>
          <a:lstStyle/>
          <a:p>
            <a:pPr marL="0" marR="0" indent="0" algn="l" defTabSz="914400" rtl="0" eaLnBrk="0" fontAlgn="base" latinLnBrk="0" hangingPunct="0">
              <a:lnSpc>
                <a:spcPct val="150000"/>
              </a:lnSpc>
              <a:spcBef>
                <a:spcPct val="30000"/>
              </a:spcBef>
              <a:spcAft>
                <a:spcPts val="600"/>
              </a:spcAft>
              <a:buClrTx/>
              <a:buSzTx/>
              <a:buFontTx/>
              <a:buNone/>
              <a:tabLst/>
              <a:defRPr/>
            </a:pPr>
            <a:r>
              <a:rPr lang="en-US" b="1" dirty="0" smtClean="0"/>
              <a:t>GO</a:t>
            </a:r>
            <a:r>
              <a:rPr lang="en-US" b="0" dirty="0" smtClean="0"/>
              <a:t> t</a:t>
            </a:r>
            <a:r>
              <a:rPr lang="en-US" baseline="0" dirty="0" smtClean="0"/>
              <a:t>o next slide.</a:t>
            </a:r>
            <a:endParaRPr lang="en-US" dirty="0" smtClean="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38</a:t>
            </a:fld>
            <a:endParaRPr lang="en-US" dirty="0"/>
          </a:p>
        </p:txBody>
      </p:sp>
    </p:spTree>
    <p:extLst>
      <p:ext uri="{BB962C8B-B14F-4D97-AF65-F5344CB8AC3E}">
        <p14:creationId xmlns:p14="http://schemas.microsoft.com/office/powerpoint/2010/main" val="2781557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a:xfrm>
            <a:off x="701041" y="4387136"/>
            <a:ext cx="5608320" cy="2450986"/>
          </a:xfrm>
        </p:spPr>
        <p:txBody>
          <a:bodyPr/>
          <a:lstStyle/>
          <a:p>
            <a:pPr>
              <a:spcBef>
                <a:spcPts val="0"/>
              </a:spcBef>
              <a:spcAft>
                <a:spcPts val="600"/>
              </a:spcAft>
            </a:pPr>
            <a:r>
              <a:rPr lang="en-US" b="1" dirty="0" smtClean="0"/>
              <a:t>SAY:</a:t>
            </a:r>
            <a:br>
              <a:rPr lang="en-US" b="1" dirty="0" smtClean="0"/>
            </a:br>
            <a:endParaRPr lang="en-US" b="1" dirty="0" smtClean="0"/>
          </a:p>
          <a:p>
            <a:pPr>
              <a:spcBef>
                <a:spcPts val="0"/>
              </a:spcBef>
              <a:spcAft>
                <a:spcPts val="600"/>
              </a:spcAft>
            </a:pPr>
            <a:r>
              <a:rPr lang="en-US" dirty="0" smtClean="0"/>
              <a:t>During this session, you learned to</a:t>
            </a:r>
          </a:p>
          <a:p>
            <a:pPr>
              <a:spcBef>
                <a:spcPts val="0"/>
              </a:spcBef>
              <a:spcAft>
                <a:spcPts val="600"/>
              </a:spcAft>
            </a:pPr>
            <a:r>
              <a:rPr lang="en-US" dirty="0" smtClean="0"/>
              <a:t> </a:t>
            </a:r>
          </a:p>
          <a:p>
            <a:pPr>
              <a:spcBef>
                <a:spcPts val="0"/>
              </a:spcBef>
              <a:spcAft>
                <a:spcPts val="600"/>
              </a:spcAft>
            </a:pPr>
            <a:r>
              <a:rPr lang="en-US" b="0" dirty="0" smtClean="0"/>
              <a:t>&lt;</a:t>
            </a:r>
            <a:r>
              <a:rPr lang="en-US" b="1" dirty="0" smtClean="0"/>
              <a:t>READ</a:t>
            </a:r>
            <a:r>
              <a:rPr lang="en-US" b="0" baseline="0" dirty="0" smtClean="0"/>
              <a:t> the o</a:t>
            </a:r>
            <a:r>
              <a:rPr lang="en-US" dirty="0" smtClean="0"/>
              <a:t>bjectives from the slide.&gt;</a:t>
            </a:r>
          </a:p>
          <a:p>
            <a:pPr>
              <a:spcBef>
                <a:spcPts val="0"/>
              </a:spcBef>
              <a:spcAft>
                <a:spcPts val="600"/>
              </a:spcAft>
            </a:pPr>
            <a:endParaRPr lang="en-US" dirty="0" smtClean="0"/>
          </a:p>
          <a:p>
            <a:pPr>
              <a:spcBef>
                <a:spcPts val="0"/>
              </a:spcBef>
              <a:spcAft>
                <a:spcPts val="600"/>
              </a:spcAft>
            </a:pPr>
            <a:r>
              <a:rPr lang="en-US" b="1" dirty="0" smtClean="0"/>
              <a:t>GO</a:t>
            </a:r>
            <a:r>
              <a:rPr lang="en-US" b="0" dirty="0" smtClean="0"/>
              <a:t> t</a:t>
            </a:r>
            <a:r>
              <a:rPr lang="en-US" baseline="0" dirty="0" smtClean="0"/>
              <a:t>o next slide.</a:t>
            </a:r>
            <a:endParaRPr lang="en-US" u="sng" baseline="0" dirty="0" smtClean="0"/>
          </a:p>
        </p:txBody>
      </p:sp>
      <p:sp>
        <p:nvSpPr>
          <p:cNvPr id="4" name="Slide Number Placeholder 3"/>
          <p:cNvSpPr>
            <a:spLocks noGrp="1"/>
          </p:cNvSpPr>
          <p:nvPr>
            <p:ph type="sldNum" sz="quarter" idx="10"/>
          </p:nvPr>
        </p:nvSpPr>
        <p:spPr/>
        <p:txBody>
          <a:bodyPr/>
          <a:lstStyle/>
          <a:p>
            <a:fld id="{850F07B1-5FA4-47F5-B5CE-432150AFD756}" type="slidenum">
              <a:rPr lang="en-US" smtClean="0"/>
              <a:t>39</a:t>
            </a:fld>
            <a:endParaRPr lang="en-US" dirty="0"/>
          </a:p>
        </p:txBody>
      </p:sp>
    </p:spTree>
    <p:extLst>
      <p:ext uri="{BB962C8B-B14F-4D97-AF65-F5344CB8AC3E}">
        <p14:creationId xmlns:p14="http://schemas.microsoft.com/office/powerpoint/2010/main" val="2817732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387136"/>
            <a:ext cx="5608320" cy="479062"/>
          </a:xfrm>
        </p:spPr>
        <p:txBody>
          <a:bodyPr/>
          <a:lstStyle/>
          <a:p>
            <a:pPr marL="0" marR="0" indent="0" algn="l" defTabSz="914400" rtl="0" eaLnBrk="0" fontAlgn="base" latinLnBrk="0" hangingPunct="0">
              <a:spcBef>
                <a:spcPts val="0"/>
              </a:spcBef>
              <a:spcAft>
                <a:spcPts val="600"/>
              </a:spcAft>
              <a:buClrTx/>
              <a:buSzTx/>
              <a:buFontTx/>
              <a:buNone/>
              <a:tabLst/>
              <a:defRPr/>
            </a:pPr>
            <a:r>
              <a:rPr lang="en-US" sz="1200" b="1" dirty="0" smtClean="0"/>
              <a:t>GO</a:t>
            </a:r>
            <a:r>
              <a:rPr lang="en-US" sz="1200" b="0" dirty="0" smtClean="0"/>
              <a:t> t</a:t>
            </a:r>
            <a:r>
              <a:rPr lang="en-US" sz="1200" baseline="0" dirty="0" smtClean="0"/>
              <a:t>o next slide.</a:t>
            </a:r>
            <a:endParaRPr lang="en-US" sz="1200" dirty="0" smtClean="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40</a:t>
            </a:fld>
            <a:endParaRPr lang="en-US" dirty="0"/>
          </a:p>
        </p:txBody>
      </p:sp>
    </p:spTree>
    <p:extLst>
      <p:ext uri="{BB962C8B-B14F-4D97-AF65-F5344CB8AC3E}">
        <p14:creationId xmlns:p14="http://schemas.microsoft.com/office/powerpoint/2010/main" val="1377735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E82054C-5FFB-4925-88B8-34BFE44764D6}" type="slidenum">
              <a:rPr lang="en-US" smtClean="0"/>
              <a:pPr/>
              <a:t>41</a:t>
            </a:fld>
            <a:endParaRPr lang="en-US" dirty="0"/>
          </a:p>
        </p:txBody>
      </p:sp>
    </p:spTree>
    <p:extLst>
      <p:ext uri="{BB962C8B-B14F-4D97-AF65-F5344CB8AC3E}">
        <p14:creationId xmlns:p14="http://schemas.microsoft.com/office/powerpoint/2010/main" val="410600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387136"/>
            <a:ext cx="5608320" cy="407501"/>
          </a:xfrm>
        </p:spPr>
        <p:txBody>
          <a:bodyPr/>
          <a:lstStyle/>
          <a:p>
            <a:pPr marL="0" marR="0" indent="0" algn="l" defTabSz="914400" rtl="0" eaLnBrk="0" fontAlgn="base" latinLnBrk="0" hangingPunct="0">
              <a:lnSpc>
                <a:spcPct val="150000"/>
              </a:lnSpc>
              <a:spcBef>
                <a:spcPct val="30000"/>
              </a:spcBef>
              <a:spcAft>
                <a:spcPts val="600"/>
              </a:spcAft>
              <a:buClrTx/>
              <a:buSzTx/>
              <a:buFontTx/>
              <a:buNone/>
              <a:tabLst/>
              <a:defRPr/>
            </a:pPr>
            <a:r>
              <a:rPr lang="en-US" sz="1200" b="1" kern="1200" dirty="0" smtClean="0">
                <a:solidFill>
                  <a:schemeClr val="tx1"/>
                </a:solidFill>
                <a:effectLst/>
                <a:latin typeface="Arial" pitchFamily="34" charset="0"/>
                <a:ea typeface="+mn-ea"/>
                <a:cs typeface="Arial" pitchFamily="34" charset="0"/>
              </a:rPr>
              <a:t>Tell participants that you will now discuss data management, which includes categories of data, confidentiality and data quality. </a:t>
            </a:r>
            <a:endParaRPr lang="en-US" sz="1200" kern="1200" dirty="0" smtClean="0">
              <a:solidFill>
                <a:schemeClr val="tx1"/>
              </a:solidFill>
              <a:effectLst/>
              <a:latin typeface="Arial" pitchFamily="34" charset="0"/>
              <a:ea typeface="+mn-ea"/>
              <a:cs typeface="Arial" pitchFamily="34" charset="0"/>
            </a:endParaRPr>
          </a:p>
          <a:p>
            <a:pPr marL="0" marR="0" indent="0" algn="l" defTabSz="914400" rtl="0" eaLnBrk="0" fontAlgn="base" latinLnBrk="0" hangingPunct="0">
              <a:lnSpc>
                <a:spcPct val="150000"/>
              </a:lnSpc>
              <a:spcBef>
                <a:spcPct val="30000"/>
              </a:spcBef>
              <a:spcAft>
                <a:spcPts val="600"/>
              </a:spcAft>
              <a:buClrTx/>
              <a:buSzTx/>
              <a:buFontTx/>
              <a:buNone/>
              <a:tabLst/>
              <a:defRPr/>
            </a:pPr>
            <a:endParaRPr lang="en-US" b="1" dirty="0" smtClean="0"/>
          </a:p>
          <a:p>
            <a:pPr marL="0" marR="0" indent="0" algn="l" defTabSz="914400" rtl="0" eaLnBrk="0" fontAlgn="base" latinLnBrk="0" hangingPunct="0">
              <a:lnSpc>
                <a:spcPct val="150000"/>
              </a:lnSpc>
              <a:spcBef>
                <a:spcPct val="30000"/>
              </a:spcBef>
              <a:spcAft>
                <a:spcPts val="600"/>
              </a:spcAft>
              <a:buClrTx/>
              <a:buSzTx/>
              <a:buFontTx/>
              <a:buNone/>
              <a:tabLst/>
              <a:defRPr/>
            </a:pPr>
            <a:r>
              <a:rPr lang="en-US" b="1" dirty="0" smtClean="0"/>
              <a:t>GO</a:t>
            </a:r>
            <a:r>
              <a:rPr lang="en-US" b="0" dirty="0" smtClean="0"/>
              <a:t> t</a:t>
            </a:r>
            <a:r>
              <a:rPr lang="en-US" baseline="0" dirty="0" smtClean="0"/>
              <a:t>o next slide.</a:t>
            </a:r>
            <a:endParaRPr lang="en-US" dirty="0" smtClean="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4</a:t>
            </a:fld>
            <a:endParaRPr lang="en-US" dirty="0"/>
          </a:p>
        </p:txBody>
      </p:sp>
    </p:spTree>
    <p:extLst>
      <p:ext uri="{BB962C8B-B14F-4D97-AF65-F5344CB8AC3E}">
        <p14:creationId xmlns:p14="http://schemas.microsoft.com/office/powerpoint/2010/main" val="278155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b="1" kern="1200" dirty="0" smtClean="0">
                <a:solidFill>
                  <a:schemeClr val="tx1"/>
                </a:solidFill>
                <a:effectLst/>
                <a:latin typeface="Arial" pitchFamily="34" charset="0"/>
                <a:ea typeface="+mn-ea"/>
                <a:cs typeface="Arial" pitchFamily="34" charset="0"/>
              </a:rPr>
              <a:t>Explain that in general, there are 6 categories of information collected as part of NCD surveillance activities. </a:t>
            </a:r>
            <a:endParaRPr lang="en-US" sz="1200" kern="1200" dirty="0" smtClean="0">
              <a:solidFill>
                <a:schemeClr val="tx1"/>
              </a:solidFill>
              <a:effectLst/>
              <a:latin typeface="Arial" pitchFamily="34" charset="0"/>
              <a:ea typeface="+mn-ea"/>
              <a:cs typeface="Arial" pitchFamily="34" charset="0"/>
            </a:endParaRPr>
          </a:p>
          <a:p>
            <a:pPr>
              <a:lnSpc>
                <a:spcPct val="150000"/>
              </a:lnSpc>
            </a:pPr>
            <a:r>
              <a:rPr lang="en-US" sz="1200" b="1" kern="1200" dirty="0" smtClean="0">
                <a:solidFill>
                  <a:schemeClr val="tx1"/>
                </a:solidFill>
                <a:effectLst/>
                <a:latin typeface="Arial" pitchFamily="34" charset="0"/>
                <a:ea typeface="+mn-ea"/>
                <a:cs typeface="Arial" pitchFamily="34" charset="0"/>
              </a:rPr>
              <a:t>Read slide. </a:t>
            </a:r>
            <a:endParaRPr lang="en-US" sz="1200" kern="1200" dirty="0" smtClean="0">
              <a:solidFill>
                <a:schemeClr val="tx1"/>
              </a:solidFill>
              <a:effectLst/>
              <a:latin typeface="Arial" pitchFamily="34" charset="0"/>
              <a:ea typeface="+mn-ea"/>
              <a:cs typeface="Arial" pitchFamily="34" charset="0"/>
            </a:endParaRPr>
          </a:p>
          <a:p>
            <a:pPr>
              <a:lnSpc>
                <a:spcPct val="150000"/>
              </a:lnSpc>
            </a:pPr>
            <a:r>
              <a:rPr lang="en-US" sz="1200" b="1" kern="1200" dirty="0" smtClean="0">
                <a:solidFill>
                  <a:schemeClr val="tx1"/>
                </a:solidFill>
                <a:effectLst/>
                <a:latin typeface="Arial" pitchFamily="34" charset="0"/>
                <a:ea typeface="+mn-ea"/>
                <a:cs typeface="Arial" pitchFamily="34" charset="0"/>
              </a:rPr>
              <a:t>Ask: </a:t>
            </a:r>
            <a:r>
              <a:rPr lang="en-US" sz="1200" kern="1200" dirty="0" smtClean="0">
                <a:solidFill>
                  <a:schemeClr val="tx1"/>
                </a:solidFill>
                <a:effectLst/>
                <a:latin typeface="Arial" pitchFamily="34" charset="0"/>
                <a:ea typeface="+mn-ea"/>
                <a:cs typeface="Arial" pitchFamily="34" charset="0"/>
              </a:rPr>
              <a:t>What kinds of information would you find in each of </a:t>
            </a:r>
          </a:p>
          <a:p>
            <a:pPr>
              <a:lnSpc>
                <a:spcPct val="150000"/>
              </a:lnSpc>
            </a:pPr>
            <a:r>
              <a:rPr lang="en-US" sz="1200" kern="1200" dirty="0" smtClean="0">
                <a:solidFill>
                  <a:schemeClr val="tx1"/>
                </a:solidFill>
                <a:effectLst/>
                <a:latin typeface="Arial" pitchFamily="34" charset="0"/>
                <a:ea typeface="+mn-ea"/>
                <a:cs typeface="Arial" pitchFamily="34" charset="0"/>
              </a:rPr>
              <a:t>these categories of data? </a:t>
            </a:r>
          </a:p>
          <a:p>
            <a:pPr>
              <a:lnSpc>
                <a:spcPct val="150000"/>
              </a:lnSpc>
            </a:pPr>
            <a:r>
              <a:rPr lang="en-US" sz="1200" b="1" kern="1200" dirty="0" smtClean="0">
                <a:solidFill>
                  <a:schemeClr val="tx1"/>
                </a:solidFill>
                <a:effectLst/>
                <a:latin typeface="Arial" pitchFamily="34" charset="0"/>
                <a:ea typeface="+mn-ea"/>
                <a:cs typeface="Arial" pitchFamily="34" charset="0"/>
              </a:rPr>
              <a:t>Possible answers: </a:t>
            </a:r>
            <a:endParaRPr lang="en-US" sz="1200" kern="1200" dirty="0" smtClean="0">
              <a:solidFill>
                <a:schemeClr val="tx1"/>
              </a:solidFill>
              <a:effectLst/>
              <a:latin typeface="Arial" pitchFamily="34" charset="0"/>
              <a:ea typeface="+mn-ea"/>
              <a:cs typeface="Arial" pitchFamily="34" charset="0"/>
            </a:endParaRPr>
          </a:p>
          <a:p>
            <a:pPr>
              <a:lnSpc>
                <a:spcPct val="150000"/>
              </a:lnSpc>
            </a:pPr>
            <a:r>
              <a:rPr lang="en-US" sz="1200" kern="1200" dirty="0" smtClean="0">
                <a:solidFill>
                  <a:schemeClr val="tx1"/>
                </a:solidFill>
                <a:effectLst/>
                <a:latin typeface="Arial" pitchFamily="34" charset="0"/>
                <a:ea typeface="+mn-ea"/>
                <a:cs typeface="Arial" pitchFamily="34" charset="0"/>
              </a:rPr>
              <a:t>o </a:t>
            </a:r>
            <a:r>
              <a:rPr lang="en-US" sz="1200" i="1" kern="1200" dirty="0" smtClean="0">
                <a:solidFill>
                  <a:schemeClr val="tx1"/>
                </a:solidFill>
                <a:effectLst/>
                <a:latin typeface="Arial" pitchFamily="34" charset="0"/>
                <a:ea typeface="+mn-ea"/>
                <a:cs typeface="Arial" pitchFamily="34" charset="0"/>
              </a:rPr>
              <a:t>Identifying information: an individual’s name and parent or guardian if younger than 18 years old, address, and phone number. </a:t>
            </a:r>
            <a:endParaRPr lang="en-US" sz="1200" kern="1200" dirty="0" smtClean="0">
              <a:solidFill>
                <a:schemeClr val="tx1"/>
              </a:solidFill>
              <a:effectLst/>
              <a:latin typeface="Arial" pitchFamily="34" charset="0"/>
              <a:ea typeface="+mn-ea"/>
              <a:cs typeface="Arial" pitchFamily="34" charset="0"/>
            </a:endParaRPr>
          </a:p>
          <a:p>
            <a:pPr>
              <a:lnSpc>
                <a:spcPct val="150000"/>
              </a:lnSpc>
            </a:pPr>
            <a:r>
              <a:rPr lang="en-US" sz="1200" dirty="0" smtClean="0">
                <a:effectLst/>
                <a:latin typeface="Wingdings"/>
              </a:rPr>
              <a:t> </a:t>
            </a:r>
            <a:r>
              <a:rPr lang="en-US" sz="1200" i="1" kern="1200" dirty="0" smtClean="0">
                <a:solidFill>
                  <a:schemeClr val="tx1"/>
                </a:solidFill>
                <a:effectLst/>
                <a:latin typeface="Arial" pitchFamily="34" charset="0"/>
                <a:ea typeface="+mn-ea"/>
                <a:cs typeface="Arial" pitchFamily="34" charset="0"/>
              </a:rPr>
              <a:t>You should not collect this data at any level of the system unless you plan to follow up to intervene to </a:t>
            </a:r>
            <a:endParaRPr lang="en-US" sz="1200" kern="1200" dirty="0" smtClean="0">
              <a:solidFill>
                <a:schemeClr val="tx1"/>
              </a:solidFill>
              <a:effectLst/>
              <a:latin typeface="Arial" pitchFamily="34" charset="0"/>
              <a:ea typeface="+mn-ea"/>
              <a:cs typeface="Arial" pitchFamily="34" charset="0"/>
            </a:endParaRPr>
          </a:p>
          <a:p>
            <a:pPr>
              <a:lnSpc>
                <a:spcPct val="150000"/>
              </a:lnSpc>
            </a:pPr>
            <a:r>
              <a:rPr lang="en-US" sz="1200" i="1" kern="1200" dirty="0" smtClean="0">
                <a:solidFill>
                  <a:schemeClr val="tx1"/>
                </a:solidFill>
                <a:effectLst/>
                <a:latin typeface="Arial" pitchFamily="34" charset="0"/>
                <a:ea typeface="+mn-ea"/>
                <a:cs typeface="Arial" pitchFamily="34" charset="0"/>
              </a:rPr>
              <a:t>help the respondent. </a:t>
            </a:r>
            <a:endParaRPr lang="en-US" dirty="0" smtClean="0"/>
          </a:p>
          <a:p>
            <a:pPr>
              <a:lnSpc>
                <a:spcPct val="150000"/>
              </a:lnSpc>
            </a:pPr>
            <a:r>
              <a:rPr lang="en-US" sz="1200" dirty="0" smtClean="0">
                <a:effectLst/>
                <a:latin typeface="Wingdings"/>
              </a:rPr>
              <a:t> </a:t>
            </a:r>
            <a:r>
              <a:rPr lang="en-US" sz="1200" i="1" kern="1200" dirty="0" smtClean="0">
                <a:solidFill>
                  <a:schemeClr val="tx1"/>
                </a:solidFill>
                <a:effectLst/>
                <a:latin typeface="Arial" pitchFamily="34" charset="0"/>
                <a:ea typeface="+mn-ea"/>
                <a:cs typeface="Arial" pitchFamily="34" charset="0"/>
              </a:rPr>
              <a:t>Identifying information will be discussed on the next slide about confidentiality. </a:t>
            </a:r>
            <a:endParaRPr lang="en-US" dirty="0" smtClean="0"/>
          </a:p>
          <a:p>
            <a:pPr marL="171450" indent="-171450">
              <a:lnSpc>
                <a:spcPct val="150000"/>
              </a:lnSpc>
              <a:buFont typeface="Courier New"/>
              <a:buChar char="o"/>
            </a:pPr>
            <a:r>
              <a:rPr lang="en-US" sz="1200" i="1" kern="1200" dirty="0" smtClean="0">
                <a:solidFill>
                  <a:schemeClr val="tx1"/>
                </a:solidFill>
                <a:effectLst/>
                <a:latin typeface="Arial" pitchFamily="34" charset="0"/>
                <a:ea typeface="+mn-ea"/>
                <a:cs typeface="Arial" pitchFamily="34" charset="0"/>
              </a:rPr>
              <a:t>Demographic data: age, sex, race or ethnicity </a:t>
            </a:r>
            <a:endParaRPr lang="en-US" dirty="0" smtClean="0"/>
          </a:p>
          <a:p>
            <a:pPr marL="171450" indent="-171450">
              <a:lnSpc>
                <a:spcPct val="150000"/>
              </a:lnSpc>
              <a:buFont typeface="Courier New"/>
              <a:buChar char="o"/>
            </a:pPr>
            <a:r>
              <a:rPr lang="en-US" sz="1200" i="1" kern="1200" dirty="0" smtClean="0">
                <a:solidFill>
                  <a:schemeClr val="tx1"/>
                </a:solidFill>
                <a:effectLst/>
                <a:latin typeface="Arial" pitchFamily="34" charset="0"/>
                <a:ea typeface="+mn-ea"/>
                <a:cs typeface="Arial" pitchFamily="34" charset="0"/>
              </a:rPr>
              <a:t>Clinical data: diagnosis, signs, symptoms, and physical measurements such as blood pressure, weight, and height </a:t>
            </a:r>
            <a:endParaRPr lang="en-US" dirty="0" smtClean="0"/>
          </a:p>
          <a:p>
            <a:pPr marL="171450" indent="-171450">
              <a:lnSpc>
                <a:spcPct val="150000"/>
              </a:lnSpc>
              <a:buFont typeface="Courier New"/>
              <a:buChar char="o"/>
            </a:pPr>
            <a:r>
              <a:rPr lang="en-US" sz="1200" i="1" kern="1200" dirty="0" smtClean="0">
                <a:solidFill>
                  <a:schemeClr val="tx1"/>
                </a:solidFill>
                <a:effectLst/>
                <a:latin typeface="Arial" pitchFamily="34" charset="0"/>
                <a:ea typeface="+mn-ea"/>
                <a:cs typeface="Arial" pitchFamily="34" charset="0"/>
              </a:rPr>
              <a:t>Laboratory information (tests and results): for example, chest X-rays and measured glucose values </a:t>
            </a:r>
            <a:endParaRPr lang="en-US" dirty="0" smtClean="0"/>
          </a:p>
          <a:p>
            <a:pPr marL="171450" indent="-171450">
              <a:lnSpc>
                <a:spcPct val="150000"/>
              </a:lnSpc>
              <a:buFont typeface="Courier New"/>
              <a:buChar char="o"/>
            </a:pPr>
            <a:r>
              <a:rPr lang="en-US" sz="1200" i="1" kern="1200" dirty="0" smtClean="0">
                <a:solidFill>
                  <a:schemeClr val="tx1"/>
                </a:solidFill>
                <a:effectLst/>
                <a:latin typeface="Arial" pitchFamily="34" charset="0"/>
                <a:ea typeface="+mn-ea"/>
                <a:cs typeface="Arial" pitchFamily="34" charset="0"/>
              </a:rPr>
              <a:t>Risk factor information includes, for example, family history of a health condition, diet, and smoking status </a:t>
            </a:r>
            <a:endParaRPr lang="en-US" dirty="0" smtClean="0"/>
          </a:p>
          <a:p>
            <a:pPr marL="171450" indent="-171450">
              <a:lnSpc>
                <a:spcPct val="150000"/>
              </a:lnSpc>
              <a:buFont typeface="Courier New"/>
              <a:buChar char="o"/>
            </a:pPr>
            <a:r>
              <a:rPr lang="en-US" sz="1200" i="1" kern="1200" dirty="0" smtClean="0">
                <a:solidFill>
                  <a:schemeClr val="tx1"/>
                </a:solidFill>
                <a:effectLst/>
                <a:latin typeface="Arial" pitchFamily="34" charset="0"/>
                <a:ea typeface="+mn-ea"/>
                <a:cs typeface="Arial" pitchFamily="34" charset="0"/>
              </a:rPr>
              <a:t>Source information includes name of reporting physician, clinic, hospital or laboratory; date of report: This data may be collected from busy hospital and clinic personnel; however, it is a lot of data for survey staff to enter. </a:t>
            </a:r>
          </a:p>
          <a:p>
            <a:pPr>
              <a:lnSpc>
                <a:spcPct val="150000"/>
              </a:lnSpc>
            </a:pPr>
            <a:r>
              <a:rPr lang="en-US" sz="1200" b="1" kern="1200" dirty="0" smtClean="0">
                <a:solidFill>
                  <a:schemeClr val="tx1"/>
                </a:solidFill>
                <a:effectLst/>
                <a:latin typeface="Arial" pitchFamily="34" charset="0"/>
                <a:ea typeface="+mn-ea"/>
                <a:cs typeface="Arial" pitchFamily="34" charset="0"/>
              </a:rPr>
              <a:t>Explain any concepts or types of information that participants missed when answering the question. </a:t>
            </a:r>
            <a:endParaRPr lang="en-US" sz="1200" kern="1200" dirty="0" smtClean="0">
              <a:solidFill>
                <a:schemeClr val="tx1"/>
              </a:solidFill>
              <a:effectLst/>
              <a:latin typeface="Arial" pitchFamily="34" charset="0"/>
              <a:ea typeface="+mn-ea"/>
              <a:cs typeface="Arial" pitchFamily="34" charset="0"/>
            </a:endParaRPr>
          </a:p>
          <a:p>
            <a:pPr>
              <a:lnSpc>
                <a:spcPct val="150000"/>
              </a:lnSpc>
            </a:pPr>
            <a:r>
              <a:rPr lang="en-US" sz="1200" b="1" kern="1200" dirty="0" smtClean="0">
                <a:solidFill>
                  <a:schemeClr val="tx1"/>
                </a:solidFill>
                <a:effectLst/>
                <a:latin typeface="Arial" pitchFamily="34" charset="0"/>
                <a:ea typeface="+mn-ea"/>
                <a:cs typeface="Arial" pitchFamily="34" charset="0"/>
              </a:rPr>
              <a:t>Explain that we will discuss risk factors in more detail later in the presentation. </a:t>
            </a:r>
            <a:endParaRPr lang="en-US" sz="1200" kern="1200" dirty="0" smtClean="0">
              <a:solidFill>
                <a:schemeClr val="tx1"/>
              </a:solidFill>
              <a:effectLst/>
              <a:latin typeface="Arial" pitchFamily="34" charset="0"/>
              <a:ea typeface="+mn-ea"/>
              <a:cs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5</a:t>
            </a:fld>
            <a:endParaRPr lang="en-US" dirty="0"/>
          </a:p>
        </p:txBody>
      </p:sp>
    </p:spTree>
    <p:extLst>
      <p:ext uri="{BB962C8B-B14F-4D97-AF65-F5344CB8AC3E}">
        <p14:creationId xmlns:p14="http://schemas.microsoft.com/office/powerpoint/2010/main" val="864280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50000"/>
              </a:lnSpc>
              <a:spcBef>
                <a:spcPct val="30000"/>
              </a:spcBef>
              <a:spcAft>
                <a:spcPct val="0"/>
              </a:spcAft>
              <a:buClrTx/>
              <a:buSzTx/>
              <a:buFontTx/>
              <a:buNone/>
              <a:tabLst/>
              <a:defRPr/>
            </a:pPr>
            <a:r>
              <a:rPr lang="en-US" sz="1200" b="1" kern="1200" dirty="0" smtClean="0">
                <a:solidFill>
                  <a:schemeClr val="tx1"/>
                </a:solidFill>
                <a:effectLst/>
                <a:latin typeface="Arial" pitchFamily="34" charset="0"/>
                <a:ea typeface="+mn-ea"/>
                <a:cs typeface="Arial" pitchFamily="34" charset="0"/>
              </a:rPr>
              <a:t>Say: </a:t>
            </a:r>
            <a:r>
              <a:rPr lang="en-US" sz="1200" kern="1200" dirty="0" smtClean="0">
                <a:solidFill>
                  <a:schemeClr val="tx1"/>
                </a:solidFill>
                <a:effectLst/>
                <a:latin typeface="Arial" pitchFamily="34" charset="0"/>
                <a:ea typeface="+mn-ea"/>
                <a:cs typeface="Arial" pitchFamily="34" charset="0"/>
              </a:rPr>
              <a:t>One of the keys to data management is confidentiality. Public health professionals must ensure that all data collected as part of public health activities are kept confidential. Some surveillance systems (e.g., vital-event registries and case-based disease registries) collect identifying information. In other systems, such as surveillance based on surveys, identifying information is usually not entered into a database, ensuring </a:t>
            </a:r>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6</a:t>
            </a:fld>
            <a:endParaRPr lang="en-US" dirty="0"/>
          </a:p>
        </p:txBody>
      </p:sp>
    </p:spTree>
    <p:extLst>
      <p:ext uri="{BB962C8B-B14F-4D97-AF65-F5344CB8AC3E}">
        <p14:creationId xmlns:p14="http://schemas.microsoft.com/office/powerpoint/2010/main" val="127063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Arial" pitchFamily="34" charset="0"/>
              </a:rPr>
              <a:t>Ask: </a:t>
            </a:r>
            <a:r>
              <a:rPr lang="en-US" sz="1200" kern="1200" dirty="0" smtClean="0">
                <a:solidFill>
                  <a:schemeClr val="tx1"/>
                </a:solidFill>
                <a:effectLst/>
                <a:latin typeface="Arial" pitchFamily="34" charset="0"/>
                <a:ea typeface="+mn-ea"/>
                <a:cs typeface="Arial" pitchFamily="34" charset="0"/>
              </a:rPr>
              <a:t>Why is it important to maintain confidentiality?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Possible answer: </a:t>
            </a:r>
            <a:r>
              <a:rPr lang="en-US" sz="1200" i="1" kern="1200" dirty="0" smtClean="0">
                <a:solidFill>
                  <a:schemeClr val="tx1"/>
                </a:solidFill>
                <a:effectLst/>
                <a:latin typeface="Arial" pitchFamily="34" charset="0"/>
                <a:ea typeface="+mn-ea"/>
                <a:cs typeface="Arial" pitchFamily="34" charset="0"/>
              </a:rPr>
              <a:t>People’s health status is private, and only they have the right to share the information with others. Also, surveillance activities often collect information which could cause harm to the person if the information were disclosed. For example, a person may not want to disclose a health condition to an employer.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Click to show ways to protect confidentiality.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Say: </a:t>
            </a:r>
            <a:r>
              <a:rPr lang="en-US" sz="1200" kern="1200" dirty="0" smtClean="0">
                <a:solidFill>
                  <a:schemeClr val="tx1"/>
                </a:solidFill>
                <a:effectLst/>
                <a:latin typeface="Arial" pitchFamily="34" charset="0"/>
                <a:ea typeface="+mn-ea"/>
                <a:cs typeface="Arial" pitchFamily="34" charset="0"/>
              </a:rPr>
              <a:t>There are many ways to prevent identifying data from being disclosed. One of the most effective is to assign a unique combination of numbers and letters to each case or record. The identification number may be assigned before the data are collected. When the data are entered into a computer database, the identification number is entered but no identifying information is entered. </a:t>
            </a:r>
          </a:p>
          <a:p>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In some circumstances (e.g., if a health condition is rare or an individual lives in a small rural village), non-identifying information may be enough to infer the identity of the affected individual. This situation causes “unintentional disclosure”.</a:t>
            </a:r>
          </a:p>
          <a:p>
            <a:r>
              <a:rPr lang="en-US" sz="1200" kern="1200" dirty="0" smtClean="0">
                <a:solidFill>
                  <a:schemeClr val="tx1"/>
                </a:solidFill>
                <a:effectLst/>
                <a:latin typeface="Arial" pitchFamily="34" charset="0"/>
                <a:ea typeface="+mn-ea"/>
                <a:cs typeface="Arial" pitchFamily="34" charset="0"/>
              </a:rPr>
              <a:t> </a:t>
            </a:r>
          </a:p>
          <a:p>
            <a:r>
              <a:rPr lang="en-US" sz="1200" kern="1200" dirty="0" smtClean="0">
                <a:solidFill>
                  <a:schemeClr val="tx1"/>
                </a:solidFill>
                <a:effectLst/>
                <a:latin typeface="Arial" pitchFamily="34" charset="0"/>
                <a:ea typeface="+mn-ea"/>
                <a:cs typeface="Arial" pitchFamily="34" charset="0"/>
              </a:rPr>
              <a:t>It is always important to review any data that will be shared with the public to ensure steps are taken to prevent unintentional disclosure. One way is to withhold information on the number of individuals with a particular health condition if that number is less than 5. </a:t>
            </a:r>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7</a:t>
            </a:fld>
            <a:endParaRPr lang="en-US" dirty="0"/>
          </a:p>
        </p:txBody>
      </p:sp>
    </p:spTree>
    <p:extLst>
      <p:ext uri="{BB962C8B-B14F-4D97-AF65-F5344CB8AC3E}">
        <p14:creationId xmlns:p14="http://schemas.microsoft.com/office/powerpoint/2010/main" val="3563967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Arial" pitchFamily="34" charset="0"/>
              </a:rPr>
              <a:t>Explain: Completeness of data is important to the quality of the data collected as part of a surveillance system.</a:t>
            </a:r>
          </a:p>
          <a:p>
            <a:r>
              <a:rPr lang="en-US" sz="1200" b="1" kern="1200" dirty="0" smtClean="0">
                <a:solidFill>
                  <a:schemeClr val="tx1"/>
                </a:solidFill>
                <a:effectLst/>
                <a:latin typeface="Arial" pitchFamily="34" charset="0"/>
                <a:ea typeface="+mn-ea"/>
                <a:cs typeface="Arial" pitchFamily="34" charset="0"/>
              </a:rPr>
              <a:t> </a:t>
            </a:r>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Say: </a:t>
            </a:r>
            <a:r>
              <a:rPr lang="en-US" sz="1200" kern="1200" dirty="0" smtClean="0">
                <a:solidFill>
                  <a:schemeClr val="tx1"/>
                </a:solidFill>
                <a:effectLst/>
                <a:latin typeface="Arial" pitchFamily="34" charset="0"/>
                <a:ea typeface="+mn-ea"/>
                <a:cs typeface="Arial" pitchFamily="34" charset="0"/>
              </a:rPr>
              <a:t>Completeness can refer to many things. </a:t>
            </a:r>
          </a:p>
          <a:p>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First, it can refer to the completeness of collected data in the surveillance system, or “how much missing information is there in the surveillance data”? Generally, when more than 10% of the information is missing, investigators are concerned about the ability to accurately interpret the data because they are not confident that the available data are representative of the true distribution of the health condition (or risk factor) in the population. Missing data often requires contacting the individual again, which is not always possible. </a:t>
            </a:r>
          </a:p>
          <a:p>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It can also refer to the completeness of reporting. The ability of a surveillance system to acquire all records of an event under surveillance also influences the quality of the data. For example, if infants born at home are not registered with appropriate government offices, their information will not be captured by vital events registration data. This will lead to an underestimation of births in an area. </a:t>
            </a:r>
          </a:p>
          <a:p>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8</a:t>
            </a:fld>
            <a:endParaRPr lang="en-US" dirty="0"/>
          </a:p>
        </p:txBody>
      </p:sp>
    </p:spTree>
    <p:extLst>
      <p:ext uri="{BB962C8B-B14F-4D97-AF65-F5344CB8AC3E}">
        <p14:creationId xmlns:p14="http://schemas.microsoft.com/office/powerpoint/2010/main" val="3388768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4" charset="0"/>
                <a:ea typeface="+mn-ea"/>
                <a:cs typeface="Arial" pitchFamily="34" charset="0"/>
              </a:rPr>
              <a:t>Explain: These tables show the completeness of data collected by two surveys, one on diabetes and one on asthma in Tanzania. The diabetes survey had 1,000 respondents. The asthma survey had 2,000 respondents.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Say: </a:t>
            </a:r>
            <a:r>
              <a:rPr lang="en-US" sz="1200" kern="1200" dirty="0" smtClean="0">
                <a:solidFill>
                  <a:schemeClr val="tx1"/>
                </a:solidFill>
                <a:effectLst/>
                <a:latin typeface="Arial" pitchFamily="34" charset="0"/>
                <a:ea typeface="+mn-ea"/>
                <a:cs typeface="Arial" pitchFamily="34" charset="0"/>
              </a:rPr>
              <a:t>Take </a:t>
            </a:r>
            <a:r>
              <a:rPr lang="en-US" sz="1200" kern="1200" dirty="0" err="1" smtClean="0">
                <a:solidFill>
                  <a:schemeClr val="tx1"/>
                </a:solidFill>
                <a:effectLst/>
                <a:latin typeface="Arial" pitchFamily="34" charset="0"/>
                <a:ea typeface="+mn-ea"/>
                <a:cs typeface="Arial" pitchFamily="34" charset="0"/>
              </a:rPr>
              <a:t>alook</a:t>
            </a:r>
            <a:r>
              <a:rPr lang="en-US" sz="1200" kern="1200" dirty="0" smtClean="0">
                <a:solidFill>
                  <a:schemeClr val="tx1"/>
                </a:solidFill>
                <a:effectLst/>
                <a:latin typeface="Arial" pitchFamily="34" charset="0"/>
                <a:ea typeface="+mn-ea"/>
                <a:cs typeface="Arial" pitchFamily="34" charset="0"/>
              </a:rPr>
              <a:t> at these two tables.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Ask:</a:t>
            </a:r>
            <a:r>
              <a:rPr lang="en-US" sz="1200" kern="1200" dirty="0" smtClean="0">
                <a:solidFill>
                  <a:schemeClr val="tx1"/>
                </a:solidFill>
                <a:effectLst/>
                <a:latin typeface="Arial" pitchFamily="34" charset="0"/>
                <a:ea typeface="+mn-ea"/>
                <a:cs typeface="Arial" pitchFamily="34" charset="0"/>
              </a:rPr>
              <a:t>AreyouconcernedthatthedatamissingfromTable1 will affect your interpretation of diabetes by sex or age? If yes, why? </a:t>
            </a:r>
          </a:p>
          <a:p>
            <a:r>
              <a:rPr lang="en-US" sz="1200" kern="1200" dirty="0" smtClean="0">
                <a:solidFill>
                  <a:schemeClr val="tx1"/>
                </a:solidFill>
                <a:effectLst/>
                <a:latin typeface="Arial" pitchFamily="34" charset="0"/>
                <a:ea typeface="+mn-ea"/>
                <a:cs typeface="Arial" pitchFamily="34" charset="0"/>
              </a:rPr>
              <a:t>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Possible answer: </a:t>
            </a:r>
            <a:r>
              <a:rPr lang="en-US" sz="1200" i="1" kern="1200" dirty="0" smtClean="0">
                <a:solidFill>
                  <a:schemeClr val="tx1"/>
                </a:solidFill>
                <a:effectLst/>
                <a:latin typeface="Arial" pitchFamily="34" charset="0"/>
                <a:ea typeface="+mn-ea"/>
                <a:cs typeface="Arial" pitchFamily="34" charset="0"/>
              </a:rPr>
              <a:t>The missing information on sex is unlikely to affect the interpretation of findings related to diabetes because only 8.6% of the data are missing. However, 17.3% of data on age are missing. Therefore, the interpretation of findings for diabetes related to age may be limited. </a:t>
            </a: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Ask: </a:t>
            </a:r>
            <a:r>
              <a:rPr lang="en-US" sz="1200" kern="1200" dirty="0" smtClean="0">
                <a:solidFill>
                  <a:schemeClr val="tx1"/>
                </a:solidFill>
                <a:effectLst/>
                <a:latin typeface="Arial" pitchFamily="34" charset="0"/>
                <a:ea typeface="+mn-ea"/>
                <a:cs typeface="Arial" pitchFamily="34" charset="0"/>
              </a:rPr>
              <a:t>Are you concerned that the data missing from Table 2 will affect your interpretation of asthma by sex or age? If yes, why? </a:t>
            </a:r>
          </a:p>
          <a:p>
            <a:endParaRPr lang="en-US" sz="1200" kern="1200" dirty="0" smtClean="0">
              <a:solidFill>
                <a:schemeClr val="tx1"/>
              </a:solidFill>
              <a:effectLst/>
              <a:latin typeface="Arial" pitchFamily="34" charset="0"/>
              <a:ea typeface="+mn-ea"/>
              <a:cs typeface="Arial" pitchFamily="34" charset="0"/>
            </a:endParaRPr>
          </a:p>
          <a:p>
            <a:endParaRPr lang="en-US" sz="1200" kern="1200" dirty="0" smtClean="0">
              <a:solidFill>
                <a:schemeClr val="tx1"/>
              </a:solidFill>
              <a:effectLst/>
              <a:latin typeface="Arial" pitchFamily="34" charset="0"/>
              <a:ea typeface="+mn-ea"/>
              <a:cs typeface="Arial" pitchFamily="34" charset="0"/>
            </a:endParaRPr>
          </a:p>
          <a:p>
            <a:r>
              <a:rPr lang="en-US" sz="1200" b="1" kern="1200" dirty="0" smtClean="0">
                <a:solidFill>
                  <a:schemeClr val="tx1"/>
                </a:solidFill>
                <a:effectLst/>
                <a:latin typeface="Arial" pitchFamily="34" charset="0"/>
                <a:ea typeface="+mn-ea"/>
                <a:cs typeface="Arial" pitchFamily="34" charset="0"/>
              </a:rPr>
              <a:t>Possible Answer: </a:t>
            </a:r>
            <a:r>
              <a:rPr lang="en-US" sz="1200" b="0" kern="1200" dirty="0" smtClean="0">
                <a:solidFill>
                  <a:schemeClr val="tx1"/>
                </a:solidFill>
                <a:effectLst/>
                <a:latin typeface="Arial" pitchFamily="34" charset="0"/>
                <a:ea typeface="+mn-ea"/>
                <a:cs typeface="Arial" pitchFamily="34" charset="0"/>
              </a:rPr>
              <a:t>More than 10% of the data are missing for sex. Even though we noted that missing data greater than 10% could limit the interpretability, this is not a strict rule. Hence, it is possible that missing data on sex would not affect the interpretation of the association between asthma and sex. One quick way to see if the data in the survey are Similar to the source population, the population from which individuals were selected for the survey, is to compare the distribution of sex in the survey to the source population. For instance, if the survey was conducted among residents of </a:t>
            </a:r>
            <a:r>
              <a:rPr lang="en-US" sz="1200" b="0" kern="1200" dirty="0" err="1" smtClean="0">
                <a:solidFill>
                  <a:schemeClr val="tx1"/>
                </a:solidFill>
                <a:effectLst/>
                <a:latin typeface="Arial" pitchFamily="34" charset="0"/>
                <a:ea typeface="+mn-ea"/>
                <a:cs typeface="Arial" pitchFamily="34" charset="0"/>
              </a:rPr>
              <a:t>Morogoro</a:t>
            </a:r>
            <a:r>
              <a:rPr lang="en-US" sz="1200" b="0" kern="1200" dirty="0" smtClean="0">
                <a:solidFill>
                  <a:schemeClr val="tx1"/>
                </a:solidFill>
                <a:effectLst/>
                <a:latin typeface="Arial" pitchFamily="34" charset="0"/>
                <a:ea typeface="+mn-ea"/>
                <a:cs typeface="Arial" pitchFamily="34" charset="0"/>
              </a:rPr>
              <a:t>, you could compare the sex distribution in your survey with that of </a:t>
            </a:r>
            <a:r>
              <a:rPr lang="en-US" sz="1200" b="0" kern="1200" dirty="0" err="1" smtClean="0">
                <a:solidFill>
                  <a:schemeClr val="tx1"/>
                </a:solidFill>
                <a:effectLst/>
                <a:latin typeface="Arial" pitchFamily="34" charset="0"/>
                <a:ea typeface="+mn-ea"/>
                <a:cs typeface="Arial" pitchFamily="34" charset="0"/>
              </a:rPr>
              <a:t>Morogoro</a:t>
            </a:r>
            <a:r>
              <a:rPr lang="en-US" sz="1200" b="0" kern="1200" dirty="0" smtClean="0">
                <a:solidFill>
                  <a:schemeClr val="tx1"/>
                </a:solidFill>
                <a:effectLst/>
                <a:latin typeface="Arial" pitchFamily="34" charset="0"/>
                <a:ea typeface="+mn-ea"/>
                <a:cs typeface="Arial" pitchFamily="34" charset="0"/>
              </a:rPr>
              <a:t>. If the proportions are similar, then the missing data are not likely to affect your findings. However, if they are different, the 10% of missing information on sex may limit interpretation of your findings.</a:t>
            </a:r>
          </a:p>
          <a:p>
            <a:endParaRPr lang="en-US" sz="1200" b="0" kern="1200" dirty="0" smtClean="0">
              <a:solidFill>
                <a:schemeClr val="tx1"/>
              </a:solidFill>
              <a:effectLst/>
              <a:latin typeface="Arial" pitchFamily="34" charset="0"/>
              <a:ea typeface="+mn-ea"/>
              <a:cs typeface="Arial" pitchFamily="34" charset="0"/>
            </a:endParaRPr>
          </a:p>
          <a:p>
            <a:r>
              <a:rPr lang="en-US" sz="1200" b="0" kern="1200" dirty="0" smtClean="0">
                <a:solidFill>
                  <a:schemeClr val="tx1"/>
                </a:solidFill>
                <a:effectLst/>
                <a:latin typeface="Arial" pitchFamily="34" charset="0"/>
                <a:ea typeface="+mn-ea"/>
                <a:cs typeface="Arial" pitchFamily="34" charset="0"/>
              </a:rPr>
              <a:t>• Explain: To see if your sample population has a similar distribution for a variable missing more than 10%, you need to assess how different your sample estimate is from the general population. If the sample estimate is more than 10% different than the estimate seen in the source population, then you need to explore ways to deal with the missing data in your sample because your original estimates may be too high or too low. Relying on this flawed information may lead to inappropriate allocation of funds for interventions that don’t address the true needs of your population.</a:t>
            </a:r>
          </a:p>
          <a:p>
            <a:endParaRPr lang="en-US" sz="1200" b="0" kern="1200" dirty="0" smtClean="0">
              <a:solidFill>
                <a:schemeClr val="tx1"/>
              </a:solidFill>
              <a:effectLst/>
              <a:latin typeface="Arial" pitchFamily="34" charset="0"/>
              <a:ea typeface="+mn-ea"/>
              <a:cs typeface="Arial" pitchFamily="34" charset="0"/>
            </a:endParaRPr>
          </a:p>
          <a:p>
            <a:r>
              <a:rPr lang="en-US" sz="1200" b="0" kern="1200" dirty="0" smtClean="0">
                <a:solidFill>
                  <a:schemeClr val="tx1"/>
                </a:solidFill>
                <a:effectLst/>
                <a:latin typeface="Arial" pitchFamily="34" charset="0"/>
                <a:ea typeface="+mn-ea"/>
                <a:cs typeface="Arial" pitchFamily="34" charset="0"/>
              </a:rPr>
              <a:t>Remember, a further examination of missing data should be done when approximately 10% or more of the data are missing. Since there is only about 6.5% of the data missing for age in Table 2, missing information is unlikely to affect interpretations about how age impacts asthma in your sample.</a:t>
            </a:r>
            <a:endParaRPr lang="en-US" b="0"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9</a:t>
            </a:fld>
            <a:endParaRPr lang="en-US" dirty="0"/>
          </a:p>
        </p:txBody>
      </p:sp>
    </p:spTree>
    <p:extLst>
      <p:ext uri="{BB962C8B-B14F-4D97-AF65-F5344CB8AC3E}">
        <p14:creationId xmlns:p14="http://schemas.microsoft.com/office/powerpoint/2010/main" val="1425751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Line 35"/>
          <p:cNvSpPr>
            <a:spLocks noChangeShapeType="1"/>
          </p:cNvSpPr>
          <p:nvPr/>
        </p:nvSpPr>
        <p:spPr bwMode="gray">
          <a:xfrm>
            <a:off x="392114" y="806450"/>
            <a:ext cx="8355012" cy="0"/>
          </a:xfrm>
          <a:prstGeom prst="line">
            <a:avLst/>
          </a:prstGeom>
          <a:noFill/>
          <a:ln w="19050">
            <a:solidFill>
              <a:schemeClr val="accent1"/>
            </a:solidFill>
            <a:round/>
            <a:headEnd/>
            <a:tailEnd/>
          </a:ln>
          <a:effectLst/>
        </p:spPr>
        <p:txBody>
          <a:bodyPr wrap="none" anchor="ctr"/>
          <a:lstStyle/>
          <a:p>
            <a:pPr algn="l" eaLnBrk="0" hangingPunct="0">
              <a:lnSpc>
                <a:spcPct val="106000"/>
              </a:lnSpc>
              <a:spcBef>
                <a:spcPct val="50000"/>
              </a:spcBef>
              <a:buSzPct val="100000"/>
              <a:buFont typeface="Wingdings 2" pitchFamily="18" charset="2"/>
              <a:buNone/>
              <a:defRPr/>
            </a:pPr>
            <a:endParaRPr lang="en-US" sz="1100" dirty="0">
              <a:solidFill>
                <a:srgbClr val="000000"/>
              </a:solidFill>
              <a:latin typeface="Arial" charset="0"/>
              <a:cs typeface="Arial" charset="0"/>
            </a:endParaRPr>
          </a:p>
        </p:txBody>
      </p:sp>
      <p:sp>
        <p:nvSpPr>
          <p:cNvPr id="2" name="Title 1"/>
          <p:cNvSpPr>
            <a:spLocks noGrp="1"/>
          </p:cNvSpPr>
          <p:nvPr>
            <p:ph type="title"/>
          </p:nvPr>
        </p:nvSpPr>
        <p:spPr>
          <a:xfrm>
            <a:off x="393198" y="514359"/>
            <a:ext cx="8345487" cy="258763"/>
          </a:xfrm>
          <a:prstGeom prst="rect">
            <a:avLst/>
          </a:prstGeom>
        </p:spPr>
        <p:txBody>
          <a:bodyPr/>
          <a:lstStyle/>
          <a:p>
            <a:r>
              <a:rPr lang="en-US" smtClean="0"/>
              <a:t>Click to edit Master title style</a:t>
            </a:r>
            <a:endParaRPr lang="en-US" dirty="0"/>
          </a:p>
        </p:txBody>
      </p:sp>
      <p:sp>
        <p:nvSpPr>
          <p:cNvPr id="9" name="Text Placeholder 13"/>
          <p:cNvSpPr>
            <a:spLocks noGrp="1"/>
          </p:cNvSpPr>
          <p:nvPr>
            <p:ph type="body" sz="quarter" idx="10"/>
          </p:nvPr>
        </p:nvSpPr>
        <p:spPr>
          <a:xfrm>
            <a:off x="393192" y="1152144"/>
            <a:ext cx="4014216"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smtClean="0"/>
              <a:t>Click to edit Master text styles</a:t>
            </a:r>
          </a:p>
          <a:p>
            <a:pPr lvl="1"/>
            <a:r>
              <a:rPr lang="en-US" smtClean="0"/>
              <a:t>Second level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Line 35"/>
          <p:cNvSpPr>
            <a:spLocks noChangeShapeType="1"/>
          </p:cNvSpPr>
          <p:nvPr/>
        </p:nvSpPr>
        <p:spPr bwMode="gray">
          <a:xfrm>
            <a:off x="392114" y="806450"/>
            <a:ext cx="8355012" cy="0"/>
          </a:xfrm>
          <a:prstGeom prst="line">
            <a:avLst/>
          </a:prstGeom>
          <a:noFill/>
          <a:ln w="19050">
            <a:solidFill>
              <a:schemeClr val="accent1"/>
            </a:solidFill>
            <a:round/>
            <a:headEnd/>
            <a:tailEnd/>
          </a:ln>
          <a:effectLst/>
        </p:spPr>
        <p:txBody>
          <a:bodyPr wrap="none" anchor="ctr"/>
          <a:lstStyle/>
          <a:p>
            <a:pPr eaLnBrk="0" hangingPunct="0">
              <a:lnSpc>
                <a:spcPct val="106000"/>
              </a:lnSpc>
              <a:spcBef>
                <a:spcPct val="50000"/>
              </a:spcBef>
              <a:buSzPct val="100000"/>
              <a:buFont typeface="Wingdings 2" pitchFamily="18" charset="2"/>
              <a:buNone/>
              <a:defRPr/>
            </a:pPr>
            <a:endParaRPr lang="en-US" sz="1100" dirty="0">
              <a:solidFill>
                <a:srgbClr val="000000"/>
              </a:solidFill>
              <a:latin typeface="Arial" charset="0"/>
              <a:cs typeface="Arial" charset="0"/>
            </a:endParaRPr>
          </a:p>
        </p:txBody>
      </p:sp>
      <p:sp>
        <p:nvSpPr>
          <p:cNvPr id="2" name="Title 1"/>
          <p:cNvSpPr>
            <a:spLocks noGrp="1"/>
          </p:cNvSpPr>
          <p:nvPr>
            <p:ph type="title"/>
          </p:nvPr>
        </p:nvSpPr>
        <p:spPr>
          <a:xfrm>
            <a:off x="393198" y="514359"/>
            <a:ext cx="8345487" cy="258763"/>
          </a:xfrm>
          <a:prstGeom prst="rect">
            <a:avLst/>
          </a:prstGeom>
        </p:spPr>
        <p:txBody>
          <a:bodyPr/>
          <a:lstStyle/>
          <a:p>
            <a:r>
              <a:rPr lang="en-US" smtClean="0"/>
              <a:t>Click to edit Master title style</a:t>
            </a:r>
            <a:endParaRPr lang="en-US" dirty="0"/>
          </a:p>
        </p:txBody>
      </p:sp>
      <p:sp>
        <p:nvSpPr>
          <p:cNvPr id="9" name="Text Placeholder 13"/>
          <p:cNvSpPr>
            <a:spLocks noGrp="1"/>
          </p:cNvSpPr>
          <p:nvPr>
            <p:ph type="body" sz="quarter" idx="10"/>
          </p:nvPr>
        </p:nvSpPr>
        <p:spPr>
          <a:xfrm>
            <a:off x="393192" y="1152144"/>
            <a:ext cx="4014216"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832250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Clr>
                <a:schemeClr val="tx1"/>
              </a:buClr>
              <a:buSzPct val="70000"/>
              <a:buFont typeface="Wingdings" pitchFamily="2" charset="2"/>
              <a:buChar char="q"/>
              <a:defRPr sz="2400" b="1">
                <a:solidFill>
                  <a:srgbClr val="000000"/>
                </a:solidFill>
              </a:defRPr>
            </a:lvl1pPr>
            <a:lvl2pPr marL="742950" indent="-285750">
              <a:defRPr lang="en-US" sz="2000" kern="1200" dirty="0" smtClean="0">
                <a:solidFill>
                  <a:srgbClr val="000000"/>
                </a:solidFill>
                <a:latin typeface="+mn-lt"/>
                <a:ea typeface="+mn-ea"/>
                <a:cs typeface="+mn-cs"/>
              </a:defRPr>
            </a:lvl2pPr>
          </a:lstStyle>
          <a:p>
            <a:pPr lvl="0"/>
            <a:r>
              <a:rPr lang="en-US" dirty="0" smtClean="0"/>
              <a:t>Click to edit Master text styles</a:t>
            </a:r>
          </a:p>
          <a:p>
            <a:pPr marL="742950" lvl="1" indent="-285750" algn="l" defTabSz="914400" rtl="0" eaLnBrk="1" latinLnBrk="0" hangingPunct="1">
              <a:spcBef>
                <a:spcPct val="20000"/>
              </a:spcBef>
              <a:buClr>
                <a:schemeClr val="tx1"/>
              </a:buClr>
              <a:buSzPct val="100000"/>
              <a:buFont typeface="Wingdings" pitchFamily="2" charset="2"/>
              <a:buChar char="§"/>
            </a:pPr>
            <a:r>
              <a:rPr lang="en-US" dirty="0" smtClean="0"/>
              <a:t>Second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lang="en-US" sz="1400" kern="1200">
                <a:solidFill>
                  <a:schemeClr val="tx1"/>
                </a:solidFill>
                <a:effectLst/>
                <a:latin typeface="+mn-lt"/>
                <a:ea typeface="+mn-ea"/>
                <a:cs typeface="Times New Roman" pitchFamily="18" charset="0"/>
              </a:defRPr>
            </a:lvl1pPr>
          </a:lstStyle>
          <a:p>
            <a:pPr algn="r">
              <a:defRPr/>
            </a:pPr>
            <a:fld id="{B8477CA6-37AB-49C2-B88B-8C89FDB7A7DF}" type="slidenum">
              <a:rPr smtClean="0">
                <a:solidFill>
                  <a:srgbClr val="0039A6"/>
                </a:solidFill>
              </a:rPr>
              <a:pPr algn="r">
                <a:defRPr/>
              </a:pPr>
              <a:t>‹#›</a:t>
            </a:fld>
            <a:endParaRPr dirty="0">
              <a:solidFill>
                <a:srgbClr val="0039A6"/>
              </a:solidFill>
            </a:endParaRPr>
          </a:p>
        </p:txBody>
      </p:sp>
    </p:spTree>
    <p:extLst>
      <p:ext uri="{BB962C8B-B14F-4D97-AF65-F5344CB8AC3E}">
        <p14:creationId xmlns:p14="http://schemas.microsoft.com/office/powerpoint/2010/main" val="490121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lang="en-US" sz="1400" kern="1200">
                <a:solidFill>
                  <a:schemeClr val="tx1"/>
                </a:solidFill>
                <a:effectLst/>
                <a:latin typeface="+mn-lt"/>
                <a:ea typeface="+mn-ea"/>
                <a:cs typeface="Times New Roman" pitchFamily="18" charset="0"/>
              </a:defRPr>
            </a:lvl1pPr>
          </a:lstStyle>
          <a:p>
            <a:pPr>
              <a:defRPr/>
            </a:pPr>
            <a:fld id="{20D9D6E0-0359-47C9-96A7-E8CC85445F77}" type="slidenum">
              <a:rPr smtClean="0">
                <a:solidFill>
                  <a:srgbClr val="0039A6"/>
                </a:solidFill>
              </a:rPr>
              <a:pPr>
                <a:defRPr/>
              </a:pPr>
              <a:t>‹#›</a:t>
            </a:fld>
            <a:endParaRPr dirty="0">
              <a:solidFill>
                <a:srgbClr val="0039A6"/>
              </a:solidFill>
            </a:endParaRPr>
          </a:p>
        </p:txBody>
      </p:sp>
    </p:spTree>
    <p:extLst>
      <p:ext uri="{BB962C8B-B14F-4D97-AF65-F5344CB8AC3E}">
        <p14:creationId xmlns:p14="http://schemas.microsoft.com/office/powerpoint/2010/main" val="510360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sz="1400">
                <a:effectLst/>
                <a:latin typeface="+mn-lt"/>
              </a:defRPr>
            </a:lvl1pPr>
          </a:lstStyle>
          <a:p>
            <a:pPr algn="r">
              <a:defRPr/>
            </a:pPr>
            <a:fld id="{A420517B-503E-44E1-A5A3-88F773F5D377}"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2642567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sz="1400">
                <a:effectLst/>
                <a:latin typeface="+mn-lt"/>
              </a:defRPr>
            </a:lvl1pPr>
          </a:lstStyle>
          <a:p>
            <a:pPr algn="r">
              <a:defRPr/>
            </a:pPr>
            <a:fld id="{07D65CA8-24BD-4619-B65A-9A6DFCCF4B56}"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367288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solidFill>
                <a:srgbClr val="0039A6"/>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srgbClr val="0039A6"/>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sz="1400">
                <a:effectLst/>
                <a:latin typeface="+mn-lt"/>
              </a:defRPr>
            </a:lvl1pPr>
          </a:lstStyle>
          <a:p>
            <a:pPr algn="r"/>
            <a:fld id="{BDB89C66-62C2-42AB-A425-5C350ED77922}" type="slidenum">
              <a:rPr lang="en-US" smtClean="0">
                <a:solidFill>
                  <a:srgbClr val="0039A6"/>
                </a:solidFill>
              </a:rPr>
              <a:pPr algn="r"/>
              <a:t>‹#›</a:t>
            </a:fld>
            <a:endParaRPr lang="en-US" dirty="0">
              <a:solidFill>
                <a:srgbClr val="0039A6"/>
              </a:solidFill>
            </a:endParaRPr>
          </a:p>
        </p:txBody>
      </p:sp>
    </p:spTree>
    <p:extLst>
      <p:ext uri="{BB962C8B-B14F-4D97-AF65-F5344CB8AC3E}">
        <p14:creationId xmlns:p14="http://schemas.microsoft.com/office/powerpoint/2010/main" val="27997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3135747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86000"/>
            <a:ext cx="39624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2286000"/>
            <a:ext cx="39624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7" name="Rectangle 5"/>
          <p:cNvSpPr>
            <a:spLocks noGrp="1" noChangeArrowheads="1"/>
          </p:cNvSpPr>
          <p:nvPr>
            <p:ph type="ftr" sz="quarter" idx="12"/>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8" name="Rectangle 6"/>
          <p:cNvSpPr>
            <a:spLocks noGrp="1" noChangeArrowheads="1"/>
          </p:cNvSpPr>
          <p:nvPr>
            <p:ph type="sldNum" sz="quarter" idx="13"/>
          </p:nvPr>
        </p:nvSpPr>
        <p:spPr>
          <a:xfrm>
            <a:off x="6553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9" name="Rectangle 6"/>
          <p:cNvSpPr>
            <a:spLocks noGrp="1" noChangeArrowheads="1"/>
          </p:cNvSpPr>
          <p:nvPr>
            <p:ph type="sldNum" sz="quarter" idx="14"/>
          </p:nvPr>
        </p:nvSpPr>
        <p:spPr>
          <a:xfrm>
            <a:off x="6553200" y="6245225"/>
            <a:ext cx="2133600" cy="476250"/>
          </a:xfrm>
          <a:prstGeom prst="rect">
            <a:avLst/>
          </a:prstGeom>
          <a:ln/>
        </p:spPr>
        <p:txBody>
          <a:bodyPr/>
          <a:lstStyle>
            <a:lvl1pPr>
              <a:defRPr/>
            </a:lvl1pPr>
          </a:lstStyle>
          <a:p>
            <a:pPr algn="r">
              <a:defRPr/>
            </a:pPr>
            <a:fld id="{90BC4EA0-5316-4AF4-B131-080363724348}"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524300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8382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355600" y="1295400"/>
            <a:ext cx="8407400" cy="4724400"/>
          </a:xfrm>
          <a:prstGeom prst="rect">
            <a:avLst/>
          </a:prstGeom>
        </p:spPr>
        <p:txBody>
          <a:bodyPr/>
          <a:lstStyle/>
          <a:p>
            <a:pPr lvl="0"/>
            <a:endParaRPr lang="en-US" noProof="0" dirty="0" smtClean="0"/>
          </a:p>
        </p:txBody>
      </p:sp>
    </p:spTree>
    <p:extLst>
      <p:ext uri="{BB962C8B-B14F-4D97-AF65-F5344CB8AC3E}">
        <p14:creationId xmlns:p14="http://schemas.microsoft.com/office/powerpoint/2010/main" val="3658693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7"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255270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Clr>
                <a:schemeClr val="tx1"/>
              </a:buClr>
              <a:buSzPct val="70000"/>
              <a:buFont typeface="Wingdings" pitchFamily="2" charset="2"/>
              <a:buChar char="q"/>
              <a:defRPr sz="2400" b="1">
                <a:solidFill>
                  <a:srgbClr val="000000"/>
                </a:solidFill>
              </a:defRPr>
            </a:lvl1pPr>
            <a:lvl2pPr marL="742950" indent="-285750">
              <a:defRPr lang="en-US" sz="2000" kern="1200" dirty="0" smtClean="0">
                <a:solidFill>
                  <a:srgbClr val="000000"/>
                </a:solidFill>
                <a:latin typeface="+mn-lt"/>
                <a:ea typeface="+mn-ea"/>
                <a:cs typeface="+mn-cs"/>
              </a:defRPr>
            </a:lvl2pPr>
          </a:lstStyle>
          <a:p>
            <a:pPr lvl="0"/>
            <a:r>
              <a:rPr lang="en-US" dirty="0" smtClean="0"/>
              <a:t>Click to edit Master text styles</a:t>
            </a:r>
          </a:p>
          <a:p>
            <a:pPr marL="742950" lvl="1" indent="-285750" algn="l" defTabSz="914400" rtl="0" eaLnBrk="1" latinLnBrk="0" hangingPunct="1">
              <a:spcBef>
                <a:spcPct val="20000"/>
              </a:spcBef>
              <a:buClr>
                <a:schemeClr val="tx1"/>
              </a:buClr>
              <a:buSzPct val="100000"/>
              <a:buFont typeface="Wingdings" pitchFamily="2" charset="2"/>
              <a:buChar char="§"/>
            </a:pPr>
            <a:r>
              <a:rPr lang="en-US" dirty="0" smtClean="0"/>
              <a:t>Second level</a:t>
            </a: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lang="en-US" sz="1400" kern="1200">
                <a:solidFill>
                  <a:schemeClr val="tx1"/>
                </a:solidFill>
                <a:effectLst/>
                <a:latin typeface="+mn-lt"/>
                <a:ea typeface="+mn-ea"/>
                <a:cs typeface="Times New Roman" pitchFamily="18" charset="0"/>
              </a:defRPr>
            </a:lvl1pPr>
          </a:lstStyle>
          <a:p>
            <a:pPr algn="r">
              <a:defRPr/>
            </a:pPr>
            <a:fld id="{B8477CA6-37AB-49C2-B88B-8C89FDB7A7DF}" type="slidenum">
              <a:rPr lang="en-US" smtClean="0"/>
              <a:pPr algn="r">
                <a:defRPr/>
              </a:pPr>
              <a:t>‹#›</a:t>
            </a:fld>
            <a:endParaRPr lang="en-US" dirty="0"/>
          </a:p>
        </p:txBody>
      </p:sp>
    </p:spTree>
    <p:extLst>
      <p:ext uri="{BB962C8B-B14F-4D97-AF65-F5344CB8AC3E}">
        <p14:creationId xmlns:p14="http://schemas.microsoft.com/office/powerpoint/2010/main" val="3641172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i="0" u="none">
                <a:solidFill>
                  <a:schemeClr val="bg2"/>
                </a:solidFill>
                <a:latin typeface="+mn-lt"/>
              </a:defRPr>
            </a:lvl2pPr>
            <a:lvl3pPr>
              <a:buClr>
                <a:schemeClr val="tx1"/>
              </a:buClr>
              <a:buSzPct val="100000"/>
              <a:buFont typeface="Arial" pitchFamily="34" charset="0"/>
              <a:buChar char="•"/>
              <a:defRPr sz="1800" i="0">
                <a:solidFill>
                  <a:schemeClr val="bg2"/>
                </a:solidFill>
              </a:defRPr>
            </a:lvl3pPr>
            <a:lvl4pPr>
              <a:buClr>
                <a:schemeClr val="tx1"/>
              </a:buClr>
              <a:buSzPct val="70000"/>
              <a:buFont typeface="Courier New" pitchFamily="49" charset="0"/>
              <a:buChar char="o"/>
              <a:defRPr sz="1800" i="0" baseline="0">
                <a:solidFill>
                  <a:schemeClr val="bg2"/>
                </a:solidFill>
              </a:defRPr>
            </a:lvl4pPr>
            <a:lvl5pPr>
              <a:buClr>
                <a:schemeClr val="tx1"/>
              </a:buClr>
              <a:buSzPct val="70000"/>
              <a:buFont typeface="Arial" pitchFamily="34" charset="0"/>
              <a:buChar char="•"/>
              <a:defRPr sz="1800" i="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705598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4267138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268016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Tree>
    <p:extLst>
      <p:ext uri="{BB962C8B-B14F-4D97-AF65-F5344CB8AC3E}">
        <p14:creationId xmlns:p14="http://schemas.microsoft.com/office/powerpoint/2010/main" val="1911635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4"/>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2387088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1"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1" y="1435102"/>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99764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1"/>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9"/>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4046380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extLst>
      <p:ext uri="{BB962C8B-B14F-4D97-AF65-F5344CB8AC3E}">
        <p14:creationId xmlns:p14="http://schemas.microsoft.com/office/powerpoint/2010/main" val="141866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Line 35"/>
          <p:cNvSpPr>
            <a:spLocks noChangeShapeType="1"/>
          </p:cNvSpPr>
          <p:nvPr/>
        </p:nvSpPr>
        <p:spPr bwMode="gray">
          <a:xfrm>
            <a:off x="392114" y="806450"/>
            <a:ext cx="8355012" cy="0"/>
          </a:xfrm>
          <a:prstGeom prst="line">
            <a:avLst/>
          </a:prstGeom>
          <a:noFill/>
          <a:ln w="19050">
            <a:solidFill>
              <a:schemeClr val="accent1"/>
            </a:solidFill>
            <a:round/>
            <a:headEnd/>
            <a:tailEnd/>
          </a:ln>
          <a:effectLst/>
        </p:spPr>
        <p:txBody>
          <a:bodyPr wrap="none" anchor="ctr"/>
          <a:lstStyle/>
          <a:p>
            <a:pPr eaLnBrk="0" hangingPunct="0">
              <a:lnSpc>
                <a:spcPct val="106000"/>
              </a:lnSpc>
              <a:spcBef>
                <a:spcPct val="50000"/>
              </a:spcBef>
              <a:buSzPct val="100000"/>
              <a:buFont typeface="Wingdings 2" pitchFamily="18" charset="2"/>
              <a:buNone/>
              <a:defRPr/>
            </a:pPr>
            <a:endParaRPr lang="en-US" sz="1100" dirty="0">
              <a:solidFill>
                <a:srgbClr val="000000"/>
              </a:solidFill>
              <a:latin typeface="Arial" charset="0"/>
              <a:cs typeface="Arial" charset="0"/>
            </a:endParaRPr>
          </a:p>
        </p:txBody>
      </p:sp>
      <p:sp>
        <p:nvSpPr>
          <p:cNvPr id="2" name="Title 1"/>
          <p:cNvSpPr>
            <a:spLocks noGrp="1"/>
          </p:cNvSpPr>
          <p:nvPr>
            <p:ph type="title"/>
          </p:nvPr>
        </p:nvSpPr>
        <p:spPr>
          <a:xfrm>
            <a:off x="393198" y="514359"/>
            <a:ext cx="8345487" cy="258763"/>
          </a:xfrm>
          <a:prstGeom prst="rect">
            <a:avLst/>
          </a:prstGeom>
        </p:spPr>
        <p:txBody>
          <a:bodyPr/>
          <a:lstStyle/>
          <a:p>
            <a:r>
              <a:rPr lang="en-US" smtClean="0"/>
              <a:t>Click to edit Master title style</a:t>
            </a:r>
            <a:endParaRPr lang="en-US" dirty="0"/>
          </a:p>
        </p:txBody>
      </p:sp>
      <p:sp>
        <p:nvSpPr>
          <p:cNvPr id="9" name="Text Placeholder 13"/>
          <p:cNvSpPr>
            <a:spLocks noGrp="1"/>
          </p:cNvSpPr>
          <p:nvPr>
            <p:ph type="body" sz="quarter" idx="10"/>
          </p:nvPr>
        </p:nvSpPr>
        <p:spPr>
          <a:xfrm>
            <a:off x="393192" y="1152144"/>
            <a:ext cx="4014216"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746125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Clr>
                <a:schemeClr val="tx1"/>
              </a:buClr>
              <a:buSzPct val="70000"/>
              <a:buFont typeface="Wingdings" pitchFamily="2" charset="2"/>
              <a:buChar char="q"/>
              <a:defRPr sz="2400" b="1">
                <a:solidFill>
                  <a:srgbClr val="000000"/>
                </a:solidFill>
              </a:defRPr>
            </a:lvl1pPr>
            <a:lvl2pPr marL="742950" indent="-285750">
              <a:defRPr lang="en-US" sz="2000" kern="1200" dirty="0" smtClean="0">
                <a:solidFill>
                  <a:srgbClr val="000000"/>
                </a:solidFill>
                <a:latin typeface="+mn-lt"/>
                <a:ea typeface="+mn-ea"/>
                <a:cs typeface="+mn-cs"/>
              </a:defRPr>
            </a:lvl2pPr>
          </a:lstStyle>
          <a:p>
            <a:pPr lvl="0"/>
            <a:r>
              <a:rPr lang="en-US" dirty="0" smtClean="0"/>
              <a:t>Click to edit Master text styles</a:t>
            </a:r>
          </a:p>
          <a:p>
            <a:pPr marL="742950" lvl="1" indent="-285750" algn="l" defTabSz="914400" rtl="0" eaLnBrk="1" latinLnBrk="0" hangingPunct="1">
              <a:spcBef>
                <a:spcPct val="20000"/>
              </a:spcBef>
              <a:buClr>
                <a:schemeClr val="tx1"/>
              </a:buClr>
              <a:buSzPct val="100000"/>
              <a:buFont typeface="Wingdings" pitchFamily="2" charset="2"/>
              <a:buChar char="§"/>
            </a:pPr>
            <a:r>
              <a:rPr lang="en-US" dirty="0" smtClean="0"/>
              <a:t>Second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lang="en-US" sz="1400" kern="1200">
                <a:solidFill>
                  <a:schemeClr val="tx1"/>
                </a:solidFill>
                <a:effectLst/>
                <a:latin typeface="+mn-lt"/>
                <a:ea typeface="+mn-ea"/>
                <a:cs typeface="Times New Roman" pitchFamily="18" charset="0"/>
              </a:defRPr>
            </a:lvl1pPr>
          </a:lstStyle>
          <a:p>
            <a:pPr algn="r">
              <a:defRPr/>
            </a:pPr>
            <a:fld id="{B8477CA6-37AB-49C2-B88B-8C89FDB7A7DF}" type="slidenum">
              <a:rPr smtClean="0">
                <a:solidFill>
                  <a:srgbClr val="0039A6"/>
                </a:solidFill>
              </a:rPr>
              <a:pPr algn="r">
                <a:defRPr/>
              </a:pPr>
              <a:t>‹#›</a:t>
            </a:fld>
            <a:endParaRPr dirty="0">
              <a:solidFill>
                <a:srgbClr val="0039A6"/>
              </a:solidFill>
            </a:endParaRPr>
          </a:p>
        </p:txBody>
      </p:sp>
    </p:spTree>
    <p:extLst>
      <p:ext uri="{BB962C8B-B14F-4D97-AF65-F5344CB8AC3E}">
        <p14:creationId xmlns:p14="http://schemas.microsoft.com/office/powerpoint/2010/main" val="3339161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lang="en-US" sz="1400" kern="1200">
                <a:solidFill>
                  <a:schemeClr val="tx1"/>
                </a:solidFill>
                <a:effectLst/>
                <a:latin typeface="+mn-lt"/>
                <a:ea typeface="+mn-ea"/>
                <a:cs typeface="Times New Roman" pitchFamily="18" charset="0"/>
              </a:defRPr>
            </a:lvl1pPr>
          </a:lstStyle>
          <a:p>
            <a:pPr>
              <a:defRPr/>
            </a:pPr>
            <a:fld id="{20D9D6E0-0359-47C9-96A7-E8CC85445F77}" type="slidenum">
              <a:rPr lang="en-US" smtClean="0"/>
              <a:pPr>
                <a:defRPr/>
              </a:pPr>
              <a:t>‹#›</a:t>
            </a:fld>
            <a:endParaRPr lang="en-US" dirty="0"/>
          </a:p>
        </p:txBody>
      </p:sp>
    </p:spTree>
    <p:extLst>
      <p:ext uri="{BB962C8B-B14F-4D97-AF65-F5344CB8AC3E}">
        <p14:creationId xmlns:p14="http://schemas.microsoft.com/office/powerpoint/2010/main" val="3299325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lang="en-US" sz="1400" kern="1200">
                <a:solidFill>
                  <a:schemeClr val="tx1"/>
                </a:solidFill>
                <a:effectLst/>
                <a:latin typeface="+mn-lt"/>
                <a:ea typeface="+mn-ea"/>
                <a:cs typeface="Times New Roman" pitchFamily="18" charset="0"/>
              </a:defRPr>
            </a:lvl1pPr>
          </a:lstStyle>
          <a:p>
            <a:pPr>
              <a:defRPr/>
            </a:pPr>
            <a:fld id="{20D9D6E0-0359-47C9-96A7-E8CC85445F77}" type="slidenum">
              <a:rPr smtClean="0">
                <a:solidFill>
                  <a:srgbClr val="0039A6"/>
                </a:solidFill>
              </a:rPr>
              <a:pPr>
                <a:defRPr/>
              </a:pPr>
              <a:t>‹#›</a:t>
            </a:fld>
            <a:endParaRPr dirty="0">
              <a:solidFill>
                <a:srgbClr val="0039A6"/>
              </a:solidFill>
            </a:endParaRPr>
          </a:p>
        </p:txBody>
      </p:sp>
    </p:spTree>
    <p:extLst>
      <p:ext uri="{BB962C8B-B14F-4D97-AF65-F5344CB8AC3E}">
        <p14:creationId xmlns:p14="http://schemas.microsoft.com/office/powerpoint/2010/main" val="2933134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sz="1400">
                <a:effectLst/>
                <a:latin typeface="+mn-lt"/>
              </a:defRPr>
            </a:lvl1pPr>
          </a:lstStyle>
          <a:p>
            <a:pPr algn="r">
              <a:defRPr/>
            </a:pPr>
            <a:fld id="{A420517B-503E-44E1-A5A3-88F773F5D377}"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219764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sz="1400">
                <a:effectLst/>
                <a:latin typeface="+mn-lt"/>
              </a:defRPr>
            </a:lvl1pPr>
          </a:lstStyle>
          <a:p>
            <a:pPr algn="r">
              <a:defRPr/>
            </a:pPr>
            <a:fld id="{07D65CA8-24BD-4619-B65A-9A6DFCCF4B56}"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3798900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solidFill>
                <a:srgbClr val="0039A6"/>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srgbClr val="0039A6"/>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sz="1400">
                <a:effectLst/>
                <a:latin typeface="+mn-lt"/>
              </a:defRPr>
            </a:lvl1pPr>
          </a:lstStyle>
          <a:p>
            <a:pPr algn="r"/>
            <a:fld id="{BDB89C66-62C2-42AB-A425-5C350ED77922}" type="slidenum">
              <a:rPr lang="en-US" smtClean="0">
                <a:solidFill>
                  <a:srgbClr val="0039A6"/>
                </a:solidFill>
              </a:rPr>
              <a:pPr algn="r"/>
              <a:t>‹#›</a:t>
            </a:fld>
            <a:endParaRPr lang="en-US" dirty="0">
              <a:solidFill>
                <a:srgbClr val="0039A6"/>
              </a:solidFill>
            </a:endParaRPr>
          </a:p>
        </p:txBody>
      </p:sp>
    </p:spTree>
    <p:extLst>
      <p:ext uri="{BB962C8B-B14F-4D97-AF65-F5344CB8AC3E}">
        <p14:creationId xmlns:p14="http://schemas.microsoft.com/office/powerpoint/2010/main" val="2039886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576528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86000"/>
            <a:ext cx="39624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2286000"/>
            <a:ext cx="39624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7" name="Rectangle 5"/>
          <p:cNvSpPr>
            <a:spLocks noGrp="1" noChangeArrowheads="1"/>
          </p:cNvSpPr>
          <p:nvPr>
            <p:ph type="ftr" sz="quarter" idx="12"/>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8" name="Rectangle 6"/>
          <p:cNvSpPr>
            <a:spLocks noGrp="1" noChangeArrowheads="1"/>
          </p:cNvSpPr>
          <p:nvPr>
            <p:ph type="sldNum" sz="quarter" idx="13"/>
          </p:nvPr>
        </p:nvSpPr>
        <p:spPr>
          <a:xfrm>
            <a:off x="6553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9" name="Rectangle 6"/>
          <p:cNvSpPr>
            <a:spLocks noGrp="1" noChangeArrowheads="1"/>
          </p:cNvSpPr>
          <p:nvPr>
            <p:ph type="sldNum" sz="quarter" idx="14"/>
          </p:nvPr>
        </p:nvSpPr>
        <p:spPr>
          <a:xfrm>
            <a:off x="6553200" y="6245225"/>
            <a:ext cx="2133600" cy="476250"/>
          </a:xfrm>
          <a:prstGeom prst="rect">
            <a:avLst/>
          </a:prstGeom>
          <a:ln/>
        </p:spPr>
        <p:txBody>
          <a:bodyPr/>
          <a:lstStyle>
            <a:lvl1pPr>
              <a:defRPr/>
            </a:lvl1pPr>
          </a:lstStyle>
          <a:p>
            <a:pPr algn="r">
              <a:defRPr/>
            </a:pPr>
            <a:fld id="{90BC4EA0-5316-4AF4-B131-080363724348}"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314227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8382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355600" y="1295400"/>
            <a:ext cx="8407400" cy="4724400"/>
          </a:xfrm>
          <a:prstGeom prst="rect">
            <a:avLst/>
          </a:prstGeom>
        </p:spPr>
        <p:txBody>
          <a:bodyPr/>
          <a:lstStyle/>
          <a:p>
            <a:pPr lvl="0"/>
            <a:endParaRPr lang="en-US" noProof="0" dirty="0" smtClean="0"/>
          </a:p>
        </p:txBody>
      </p:sp>
    </p:spTree>
    <p:extLst>
      <p:ext uri="{BB962C8B-B14F-4D97-AF65-F5344CB8AC3E}">
        <p14:creationId xmlns:p14="http://schemas.microsoft.com/office/powerpoint/2010/main" val="243964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13" name="Text Placeholder 5"/>
          <p:cNvSpPr>
            <a:spLocks noGrp="1"/>
          </p:cNvSpPr>
          <p:nvPr>
            <p:ph type="body" sz="quarter" idx="13"/>
          </p:nvPr>
        </p:nvSpPr>
        <p:spPr>
          <a:xfrm>
            <a:off x="2286000" y="6294120"/>
            <a:ext cx="5105400" cy="182880"/>
          </a:xfrm>
          <a:prstGeom prst="rect">
            <a:avLst/>
          </a:prstGeom>
        </p:spPr>
        <p:txBody>
          <a:bodyPr/>
          <a:lstStyle>
            <a:lvl1pPr>
              <a:defRPr sz="1100"/>
            </a:lvl1pPr>
          </a:lstStyle>
          <a:p>
            <a:r>
              <a:rPr lang="en-US" dirty="0" smtClean="0"/>
              <a:t>Office of Surveillance, Epidemiology, and Laboratory Services</a:t>
            </a:r>
            <a:endParaRPr lang="en-US" dirty="0"/>
          </a:p>
        </p:txBody>
      </p:sp>
      <p:sp>
        <p:nvSpPr>
          <p:cNvPr id="14" name="Text Placeholder 6"/>
          <p:cNvSpPr>
            <a:spLocks noGrp="1"/>
          </p:cNvSpPr>
          <p:nvPr>
            <p:ph type="body" sz="quarter" idx="14"/>
          </p:nvPr>
        </p:nvSpPr>
        <p:spPr>
          <a:xfrm>
            <a:off x="2286000" y="6477000"/>
            <a:ext cx="5105400" cy="228600"/>
          </a:xfrm>
          <a:prstGeom prst="rect">
            <a:avLst/>
          </a:prstGeom>
        </p:spPr>
        <p:txBody>
          <a:bodyPr/>
          <a:lstStyle>
            <a:lvl1pPr>
              <a:defRPr sz="1100"/>
            </a:lvl1pPr>
          </a:lstStyle>
          <a:p>
            <a:r>
              <a:rPr lang="en-US" dirty="0" smtClean="0"/>
              <a:t>Scientific Education and Professional Development Program Office</a:t>
            </a:r>
            <a:endParaRPr lang="en-US" dirty="0"/>
          </a:p>
        </p:txBody>
      </p:sp>
    </p:spTree>
    <p:extLst>
      <p:ext uri="{BB962C8B-B14F-4D97-AF65-F5344CB8AC3E}">
        <p14:creationId xmlns:p14="http://schemas.microsoft.com/office/powerpoint/2010/main" val="518280915"/>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2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22pt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6705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
        <p:nvSpPr>
          <p:cNvPr id="7" name="Slide Number Placeholder 6"/>
          <p:cNvSpPr>
            <a:spLocks noGrp="1" noChangeArrowheads="1"/>
          </p:cNvSpPr>
          <p:nvPr>
            <p:ph type="sldNum" sz="quarter" idx="12"/>
          </p:nvPr>
        </p:nvSpPr>
        <p:spPr>
          <a:xfrm>
            <a:off x="6553200" y="5943600"/>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1419151662"/>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2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22pt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
        <p:nvSpPr>
          <p:cNvPr id="5" name="Rectangle 6"/>
          <p:cNvSpPr>
            <a:spLocks noGrp="1" noChangeArrowheads="1"/>
          </p:cNvSpPr>
          <p:nvPr>
            <p:ph type="sldNum" sz="quarter" idx="12"/>
          </p:nvPr>
        </p:nvSpPr>
        <p:spPr>
          <a:xfrm>
            <a:off x="6553200" y="6096000"/>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288708003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sz="1400">
                <a:effectLst/>
                <a:latin typeface="+mn-lt"/>
              </a:defRPr>
            </a:lvl1pPr>
          </a:lstStyle>
          <a:p>
            <a:pPr algn="r">
              <a:defRPr/>
            </a:pPr>
            <a:fld id="{A420517B-503E-44E1-A5A3-88F773F5D377}" type="slidenum">
              <a:rPr lang="en-US" smtClean="0"/>
              <a:pPr algn="r">
                <a:defRPr/>
              </a:pPr>
              <a:t>‹#›</a:t>
            </a:fld>
            <a:endParaRPr lang="en-US" dirty="0"/>
          </a:p>
        </p:txBody>
      </p:sp>
    </p:spTree>
    <p:extLst>
      <p:ext uri="{BB962C8B-B14F-4D97-AF65-F5344CB8AC3E}">
        <p14:creationId xmlns:p14="http://schemas.microsoft.com/office/powerpoint/2010/main" val="837510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1942711159"/>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2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22pt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1905000" y="58674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
        <p:nvSpPr>
          <p:cNvPr id="5" name="Rectangle 6"/>
          <p:cNvSpPr>
            <a:spLocks noGrp="1" noChangeArrowheads="1"/>
          </p:cNvSpPr>
          <p:nvPr>
            <p:ph type="sldNum" sz="quarter" idx="12"/>
          </p:nvPr>
        </p:nvSpPr>
        <p:spPr>
          <a:xfrm>
            <a:off x="6553200" y="6172200"/>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3011667815"/>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4"/>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2759894212"/>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1" cy="5518150"/>
          </a:xfrm>
          <a:prstGeom prst="rect">
            <a:avLst/>
          </a:prstGeom>
        </p:spPr>
        <p:txBody>
          <a:bodyPr anchor="ctr" anchorCtr="0"/>
          <a:lstStyle>
            <a:lvl1pPr>
              <a:buClr>
                <a:schemeClr val="tx1"/>
              </a:buClr>
              <a:buSzPct val="70000"/>
              <a:buFont typeface="Wingdings" pitchFamily="2" charset="2"/>
              <a:buChar char="q"/>
              <a:defRPr sz="22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22pt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1" y="1435102"/>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668842761"/>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1"/>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9"/>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2032095777"/>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extLst>
      <p:ext uri="{BB962C8B-B14F-4D97-AF65-F5344CB8AC3E}">
        <p14:creationId xmlns:p14="http://schemas.microsoft.com/office/powerpoint/2010/main" val="3627330657"/>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Line 35"/>
          <p:cNvSpPr>
            <a:spLocks noChangeShapeType="1"/>
          </p:cNvSpPr>
          <p:nvPr/>
        </p:nvSpPr>
        <p:spPr bwMode="gray">
          <a:xfrm>
            <a:off x="392114" y="806450"/>
            <a:ext cx="8355012" cy="0"/>
          </a:xfrm>
          <a:prstGeom prst="line">
            <a:avLst/>
          </a:prstGeom>
          <a:noFill/>
          <a:ln w="19050">
            <a:solidFill>
              <a:schemeClr val="accent1"/>
            </a:solidFill>
            <a:round/>
            <a:headEnd/>
            <a:tailEnd/>
          </a:ln>
          <a:effectLst/>
        </p:spPr>
        <p:txBody>
          <a:bodyPr wrap="none" anchor="ctr"/>
          <a:lstStyle/>
          <a:p>
            <a:pPr eaLnBrk="0" fontAlgn="auto" hangingPunct="0">
              <a:lnSpc>
                <a:spcPct val="106000"/>
              </a:lnSpc>
              <a:spcBef>
                <a:spcPct val="50000"/>
              </a:spcBef>
              <a:spcAft>
                <a:spcPts val="0"/>
              </a:spcAft>
              <a:buSzPct val="100000"/>
              <a:buFont typeface="Wingdings 2" pitchFamily="18" charset="2"/>
              <a:buNone/>
              <a:defRPr/>
            </a:pPr>
            <a:endParaRPr lang="en-US" sz="1100" dirty="0">
              <a:solidFill>
                <a:srgbClr val="000000"/>
              </a:solidFill>
              <a:effectLst/>
              <a:latin typeface="Arial" charset="0"/>
              <a:cs typeface="Arial" charset="0"/>
            </a:endParaRPr>
          </a:p>
        </p:txBody>
      </p:sp>
      <p:sp>
        <p:nvSpPr>
          <p:cNvPr id="2" name="Title 1"/>
          <p:cNvSpPr>
            <a:spLocks noGrp="1"/>
          </p:cNvSpPr>
          <p:nvPr>
            <p:ph type="title"/>
          </p:nvPr>
        </p:nvSpPr>
        <p:spPr>
          <a:xfrm>
            <a:off x="393198" y="514359"/>
            <a:ext cx="8345487" cy="258763"/>
          </a:xfrm>
          <a:prstGeom prst="rect">
            <a:avLst/>
          </a:prstGeom>
        </p:spPr>
        <p:txBody>
          <a:bodyPr/>
          <a:lstStyle/>
          <a:p>
            <a:r>
              <a:rPr lang="en-US" smtClean="0"/>
              <a:t>Click to edit Master title style</a:t>
            </a:r>
            <a:endParaRPr lang="en-US" dirty="0"/>
          </a:p>
        </p:txBody>
      </p:sp>
      <p:sp>
        <p:nvSpPr>
          <p:cNvPr id="9" name="Text Placeholder 13"/>
          <p:cNvSpPr>
            <a:spLocks noGrp="1"/>
          </p:cNvSpPr>
          <p:nvPr>
            <p:ph type="body" sz="quarter" idx="10"/>
          </p:nvPr>
        </p:nvSpPr>
        <p:spPr>
          <a:xfrm>
            <a:off x="393192" y="1152144"/>
            <a:ext cx="4014216"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smtClean="0"/>
              <a:t>Click to edit Master text styles</a:t>
            </a:r>
          </a:p>
          <a:p>
            <a:pPr lvl="1"/>
            <a:r>
              <a:rPr lang="en-US" smtClean="0"/>
              <a:t>Second level</a:t>
            </a: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173745063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3510551427"/>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20D9D6E0-0359-47C9-96A7-E8CC85445F77}"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1809630086"/>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A420517B-503E-44E1-A5A3-88F773F5D377}"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3137433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sz="1400">
                <a:effectLst/>
                <a:latin typeface="+mn-lt"/>
              </a:defRPr>
            </a:lvl1pPr>
          </a:lstStyle>
          <a:p>
            <a:pPr algn="r">
              <a:defRPr/>
            </a:pPr>
            <a:fld id="{07D65CA8-24BD-4619-B65A-9A6DFCCF4B56}" type="slidenum">
              <a:rPr lang="en-US" smtClean="0"/>
              <a:pPr algn="r">
                <a:defRPr/>
              </a:pPr>
              <a:t>‹#›</a:t>
            </a:fld>
            <a:endParaRPr lang="en-US" dirty="0"/>
          </a:p>
        </p:txBody>
      </p:sp>
    </p:spTree>
    <p:extLst>
      <p:ext uri="{BB962C8B-B14F-4D97-AF65-F5344CB8AC3E}">
        <p14:creationId xmlns:p14="http://schemas.microsoft.com/office/powerpoint/2010/main" val="1677045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07D65CA8-24BD-4619-B65A-9A6DFCCF4B56}"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29572441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sz="1800" dirty="0">
              <a:solidFill>
                <a:srgbClr val="0039A6"/>
              </a:solidFill>
              <a:effectLst/>
              <a:latin typeface="Myriad Web Pro"/>
              <a:cs typeface="+mn-cs"/>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dirty="0">
              <a:solidFill>
                <a:srgbClr val="0039A6"/>
              </a:solidFill>
              <a:effectLst/>
              <a:latin typeface="Myriad Web Pro"/>
              <a:cs typeface="+mn-cs"/>
            </a:endParaRPr>
          </a:p>
        </p:txBody>
      </p:sp>
      <p:sp>
        <p:nvSpPr>
          <p:cNvPr id="9" name="Slide Number Placeholder 8"/>
          <p:cNvSpPr>
            <a:spLocks noGrp="1"/>
          </p:cNvSpPr>
          <p:nvPr>
            <p:ph type="sldNum" sz="quarter" idx="12"/>
          </p:nvPr>
        </p:nvSpPr>
        <p:spPr>
          <a:xfrm>
            <a:off x="6477000" y="6248400"/>
            <a:ext cx="2133600" cy="365125"/>
          </a:xfrm>
          <a:prstGeom prst="rect">
            <a:avLst/>
          </a:prstGeom>
        </p:spPr>
        <p:txBody>
          <a:bodyPr/>
          <a:lstStyle>
            <a:lvl1pPr algn="r">
              <a:defRPr/>
            </a:lvl1pPr>
          </a:lstStyle>
          <a:p>
            <a:pPr fontAlgn="auto">
              <a:spcBef>
                <a:spcPts val="0"/>
              </a:spcBef>
              <a:spcAft>
                <a:spcPts val="0"/>
              </a:spcAft>
            </a:pPr>
            <a:fld id="{BDB89C66-62C2-42AB-A425-5C350ED77922}" type="slidenum">
              <a:rPr lang="en-US" sz="1800" smtClean="0">
                <a:solidFill>
                  <a:srgbClr val="0039A6"/>
                </a:solidFill>
                <a:effectLst/>
                <a:latin typeface="Myriad Web Pro"/>
                <a:cs typeface="+mn-cs"/>
              </a:rPr>
              <a:pPr fontAlgn="auto">
                <a:spcBef>
                  <a:spcPts val="0"/>
                </a:spcBef>
                <a:spcAft>
                  <a:spcPts val="0"/>
                </a:spcAft>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3085638931"/>
      </p:ext>
    </p:extLst>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650065658"/>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endParaRPr lang="en-US" sz="1800" dirty="0">
              <a:solidFill>
                <a:srgbClr val="0039A6"/>
              </a:solidFill>
              <a:effectLst/>
              <a:latin typeface="Myriad Web Pro"/>
              <a:cs typeface="+mn-cs"/>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en-US" sz="1800" dirty="0">
              <a:solidFill>
                <a:srgbClr val="0039A6"/>
              </a:solidFill>
              <a:effectLst/>
              <a:latin typeface="Myriad Web Pro"/>
              <a:cs typeface="+mn-cs"/>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C22E1E8D-C703-4B7D-9894-409E2F1590DB}" type="slidenum">
              <a:rPr lang="en-US" sz="1800" smtClean="0">
                <a:solidFill>
                  <a:srgbClr val="0039A6"/>
                </a:solidFill>
                <a:effectLst/>
                <a:latin typeface="Myriad Web Pro"/>
                <a:cs typeface="+mn-cs"/>
              </a:rPr>
              <a:pPr fontAlgn="auto">
                <a:spcBef>
                  <a:spcPts val="0"/>
                </a:spcBef>
                <a:spcAft>
                  <a:spcPts val="0"/>
                </a:spcAft>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15658447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269784550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13" name="Text Placeholder 5"/>
          <p:cNvSpPr>
            <a:spLocks noGrp="1"/>
          </p:cNvSpPr>
          <p:nvPr>
            <p:ph type="body" sz="quarter" idx="13"/>
          </p:nvPr>
        </p:nvSpPr>
        <p:spPr>
          <a:xfrm>
            <a:off x="2286000" y="6294120"/>
            <a:ext cx="5105400" cy="182880"/>
          </a:xfrm>
          <a:prstGeom prst="rect">
            <a:avLst/>
          </a:prstGeom>
        </p:spPr>
        <p:txBody>
          <a:bodyPr/>
          <a:lstStyle>
            <a:lvl1pPr>
              <a:defRPr sz="1100"/>
            </a:lvl1pPr>
          </a:lstStyle>
          <a:p>
            <a:r>
              <a:rPr lang="en-US" dirty="0" smtClean="0"/>
              <a:t>Office of Surveillance, Epidemiology, and Laboratory Services</a:t>
            </a:r>
            <a:endParaRPr lang="en-US" dirty="0"/>
          </a:p>
        </p:txBody>
      </p:sp>
      <p:sp>
        <p:nvSpPr>
          <p:cNvPr id="14" name="Text Placeholder 6"/>
          <p:cNvSpPr>
            <a:spLocks noGrp="1"/>
          </p:cNvSpPr>
          <p:nvPr>
            <p:ph type="body" sz="quarter" idx="14"/>
          </p:nvPr>
        </p:nvSpPr>
        <p:spPr>
          <a:xfrm>
            <a:off x="2286000" y="6477000"/>
            <a:ext cx="5105400" cy="228600"/>
          </a:xfrm>
          <a:prstGeom prst="rect">
            <a:avLst/>
          </a:prstGeom>
        </p:spPr>
        <p:txBody>
          <a:bodyPr/>
          <a:lstStyle>
            <a:lvl1pPr>
              <a:defRPr sz="1100"/>
            </a:lvl1pPr>
          </a:lstStyle>
          <a:p>
            <a:r>
              <a:rPr lang="en-US" dirty="0" smtClean="0"/>
              <a:t>Scientific Education and Professional Development Program Office</a:t>
            </a:r>
            <a:endParaRPr lang="en-US" dirty="0"/>
          </a:p>
        </p:txBody>
      </p:sp>
    </p:spTree>
    <p:extLst>
      <p:ext uri="{BB962C8B-B14F-4D97-AF65-F5344CB8AC3E}">
        <p14:creationId xmlns:p14="http://schemas.microsoft.com/office/powerpoint/2010/main" val="4082886898"/>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2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22pt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6705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
        <p:nvSpPr>
          <p:cNvPr id="7" name="Slide Number Placeholder 6"/>
          <p:cNvSpPr>
            <a:spLocks noGrp="1" noChangeArrowheads="1"/>
          </p:cNvSpPr>
          <p:nvPr>
            <p:ph type="sldNum" sz="quarter" idx="12"/>
          </p:nvPr>
        </p:nvSpPr>
        <p:spPr>
          <a:xfrm>
            <a:off x="6553200" y="5943600"/>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1456557032"/>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2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22pt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
        <p:nvSpPr>
          <p:cNvPr id="5" name="Rectangle 6"/>
          <p:cNvSpPr>
            <a:spLocks noGrp="1" noChangeArrowheads="1"/>
          </p:cNvSpPr>
          <p:nvPr>
            <p:ph type="sldNum" sz="quarter" idx="12"/>
          </p:nvPr>
        </p:nvSpPr>
        <p:spPr>
          <a:xfrm>
            <a:off x="6553200" y="6096000"/>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2669555503"/>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3827576558"/>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2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22pt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1905000" y="58674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
        <p:nvSpPr>
          <p:cNvPr id="5" name="Rectangle 6"/>
          <p:cNvSpPr>
            <a:spLocks noGrp="1" noChangeArrowheads="1"/>
          </p:cNvSpPr>
          <p:nvPr>
            <p:ph type="sldNum" sz="quarter" idx="12"/>
          </p:nvPr>
        </p:nvSpPr>
        <p:spPr>
          <a:xfrm>
            <a:off x="6553200" y="6172200"/>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4118711206"/>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sz="1400">
                <a:effectLst/>
                <a:latin typeface="+mn-lt"/>
              </a:defRPr>
            </a:lvl1pPr>
          </a:lstStyle>
          <a:p>
            <a:pPr algn="r"/>
            <a:fld id="{BDB89C66-62C2-42AB-A425-5C350ED77922}" type="slidenum">
              <a:rPr lang="en-US" smtClean="0"/>
              <a:pPr algn="r"/>
              <a:t>‹#›</a:t>
            </a:fld>
            <a:endParaRPr lang="en-US" dirty="0"/>
          </a:p>
        </p:txBody>
      </p:sp>
    </p:spTree>
    <p:extLst>
      <p:ext uri="{BB962C8B-B14F-4D97-AF65-F5344CB8AC3E}">
        <p14:creationId xmlns:p14="http://schemas.microsoft.com/office/powerpoint/2010/main" val="3241935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4"/>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515596884"/>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1" cy="5518150"/>
          </a:xfrm>
          <a:prstGeom prst="rect">
            <a:avLst/>
          </a:prstGeom>
        </p:spPr>
        <p:txBody>
          <a:bodyPr anchor="ctr" anchorCtr="0"/>
          <a:lstStyle>
            <a:lvl1pPr>
              <a:buClr>
                <a:schemeClr val="tx1"/>
              </a:buClr>
              <a:buSzPct val="70000"/>
              <a:buFont typeface="Wingdings" pitchFamily="2" charset="2"/>
              <a:buChar char="q"/>
              <a:defRPr sz="22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22pt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1" y="1435102"/>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381383691"/>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1"/>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9"/>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390047221"/>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extLst>
      <p:ext uri="{BB962C8B-B14F-4D97-AF65-F5344CB8AC3E}">
        <p14:creationId xmlns:p14="http://schemas.microsoft.com/office/powerpoint/2010/main" val="1659480478"/>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Line 35"/>
          <p:cNvSpPr>
            <a:spLocks noChangeShapeType="1"/>
          </p:cNvSpPr>
          <p:nvPr/>
        </p:nvSpPr>
        <p:spPr bwMode="gray">
          <a:xfrm>
            <a:off x="392114" y="806450"/>
            <a:ext cx="8355012" cy="0"/>
          </a:xfrm>
          <a:prstGeom prst="line">
            <a:avLst/>
          </a:prstGeom>
          <a:noFill/>
          <a:ln w="19050">
            <a:solidFill>
              <a:schemeClr val="accent1"/>
            </a:solidFill>
            <a:round/>
            <a:headEnd/>
            <a:tailEnd/>
          </a:ln>
          <a:effectLst/>
        </p:spPr>
        <p:txBody>
          <a:bodyPr wrap="none" anchor="ctr"/>
          <a:lstStyle/>
          <a:p>
            <a:pPr eaLnBrk="0" fontAlgn="auto" hangingPunct="0">
              <a:lnSpc>
                <a:spcPct val="106000"/>
              </a:lnSpc>
              <a:spcBef>
                <a:spcPct val="50000"/>
              </a:spcBef>
              <a:spcAft>
                <a:spcPts val="0"/>
              </a:spcAft>
              <a:buSzPct val="100000"/>
              <a:buFont typeface="Wingdings 2" pitchFamily="18" charset="2"/>
              <a:buNone/>
              <a:defRPr/>
            </a:pPr>
            <a:endParaRPr lang="en-US" sz="1100" dirty="0">
              <a:solidFill>
                <a:srgbClr val="000000"/>
              </a:solidFill>
              <a:effectLst/>
              <a:latin typeface="Arial" charset="0"/>
              <a:cs typeface="Arial" charset="0"/>
            </a:endParaRPr>
          </a:p>
        </p:txBody>
      </p:sp>
      <p:sp>
        <p:nvSpPr>
          <p:cNvPr id="2" name="Title 1"/>
          <p:cNvSpPr>
            <a:spLocks noGrp="1"/>
          </p:cNvSpPr>
          <p:nvPr>
            <p:ph type="title"/>
          </p:nvPr>
        </p:nvSpPr>
        <p:spPr>
          <a:xfrm>
            <a:off x="393198" y="514359"/>
            <a:ext cx="8345487" cy="258763"/>
          </a:xfrm>
          <a:prstGeom prst="rect">
            <a:avLst/>
          </a:prstGeom>
        </p:spPr>
        <p:txBody>
          <a:bodyPr/>
          <a:lstStyle/>
          <a:p>
            <a:r>
              <a:rPr lang="en-US" smtClean="0"/>
              <a:t>Click to edit Master title style</a:t>
            </a:r>
            <a:endParaRPr lang="en-US" dirty="0"/>
          </a:p>
        </p:txBody>
      </p:sp>
      <p:sp>
        <p:nvSpPr>
          <p:cNvPr id="9" name="Text Placeholder 13"/>
          <p:cNvSpPr>
            <a:spLocks noGrp="1"/>
          </p:cNvSpPr>
          <p:nvPr>
            <p:ph type="body" sz="quarter" idx="10"/>
          </p:nvPr>
        </p:nvSpPr>
        <p:spPr>
          <a:xfrm>
            <a:off x="393192" y="1152144"/>
            <a:ext cx="4014216"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smtClean="0"/>
              <a:t>Click to edit Master text styles</a:t>
            </a:r>
          </a:p>
          <a:p>
            <a:pPr lvl="1"/>
            <a:r>
              <a:rPr lang="en-US" smtClean="0"/>
              <a:t>Second level</a:t>
            </a: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2048765151"/>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164320844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20D9D6E0-0359-47C9-96A7-E8CC85445F77}"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297298231"/>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A420517B-503E-44E1-A5A3-88F773F5D377}"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6244228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07D65CA8-24BD-4619-B65A-9A6DFCCF4B56}"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23843157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sz="1800" dirty="0">
              <a:solidFill>
                <a:srgbClr val="0039A6"/>
              </a:solidFill>
              <a:effectLst/>
              <a:latin typeface="Myriad Web Pro"/>
              <a:cs typeface="+mn-cs"/>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dirty="0">
              <a:solidFill>
                <a:srgbClr val="0039A6"/>
              </a:solidFill>
              <a:effectLst/>
              <a:latin typeface="Myriad Web Pro"/>
              <a:cs typeface="+mn-cs"/>
            </a:endParaRPr>
          </a:p>
        </p:txBody>
      </p:sp>
      <p:sp>
        <p:nvSpPr>
          <p:cNvPr id="9" name="Slide Number Placeholder 8"/>
          <p:cNvSpPr>
            <a:spLocks noGrp="1"/>
          </p:cNvSpPr>
          <p:nvPr>
            <p:ph type="sldNum" sz="quarter" idx="12"/>
          </p:nvPr>
        </p:nvSpPr>
        <p:spPr>
          <a:xfrm>
            <a:off x="6477000" y="6248400"/>
            <a:ext cx="2133600" cy="365125"/>
          </a:xfrm>
          <a:prstGeom prst="rect">
            <a:avLst/>
          </a:prstGeom>
        </p:spPr>
        <p:txBody>
          <a:bodyPr/>
          <a:lstStyle>
            <a:lvl1pPr algn="r">
              <a:defRPr/>
            </a:lvl1pPr>
          </a:lstStyle>
          <a:p>
            <a:pPr fontAlgn="auto">
              <a:spcBef>
                <a:spcPts val="0"/>
              </a:spcBef>
              <a:spcAft>
                <a:spcPts val="0"/>
              </a:spcAft>
            </a:pPr>
            <a:fld id="{BDB89C66-62C2-42AB-A425-5C350ED77922}" type="slidenum">
              <a:rPr lang="en-US" sz="1800" smtClean="0">
                <a:solidFill>
                  <a:srgbClr val="0039A6"/>
                </a:solidFill>
                <a:effectLst/>
                <a:latin typeface="Myriad Web Pro"/>
                <a:cs typeface="+mn-cs"/>
              </a:rPr>
              <a:pPr fontAlgn="auto">
                <a:spcBef>
                  <a:spcPts val="0"/>
                </a:spcBef>
                <a:spcAft>
                  <a:spcPts val="0"/>
                </a:spcAft>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2543927962"/>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1079028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408208673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fontAlgn="auto">
              <a:spcBef>
                <a:spcPts val="0"/>
              </a:spcBef>
              <a:spcAft>
                <a:spcPts val="0"/>
              </a:spcAft>
            </a:pPr>
            <a:endParaRPr lang="en-US" sz="1800" dirty="0">
              <a:solidFill>
                <a:srgbClr val="0039A6"/>
              </a:solidFill>
              <a:effectLst/>
              <a:latin typeface="Myriad Web Pro"/>
              <a:cs typeface="+mn-cs"/>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fontAlgn="auto">
              <a:spcBef>
                <a:spcPts val="0"/>
              </a:spcBef>
              <a:spcAft>
                <a:spcPts val="0"/>
              </a:spcAft>
            </a:pPr>
            <a:endParaRPr lang="en-US" sz="1800" dirty="0">
              <a:solidFill>
                <a:srgbClr val="0039A6"/>
              </a:solidFill>
              <a:effectLst/>
              <a:latin typeface="Myriad Web Pro"/>
              <a:cs typeface="+mn-cs"/>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fontAlgn="auto">
              <a:spcBef>
                <a:spcPts val="0"/>
              </a:spcBef>
              <a:spcAft>
                <a:spcPts val="0"/>
              </a:spcAft>
            </a:pPr>
            <a:fld id="{C22E1E8D-C703-4B7D-9894-409E2F1590DB}" type="slidenum">
              <a:rPr lang="en-US" sz="1800" smtClean="0">
                <a:solidFill>
                  <a:srgbClr val="0039A6"/>
                </a:solidFill>
                <a:effectLst/>
                <a:latin typeface="Myriad Web Pro"/>
                <a:cs typeface="+mn-cs"/>
              </a:rPr>
              <a:pPr fontAlgn="auto">
                <a:spcBef>
                  <a:spcPts val="0"/>
                </a:spcBef>
                <a:spcAft>
                  <a:spcPts val="0"/>
                </a:spcAft>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4029581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27776620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8382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355600" y="1295400"/>
            <a:ext cx="8407400" cy="4724400"/>
          </a:xfrm>
          <a:prstGeom prst="rect">
            <a:avLst/>
          </a:prstGeom>
        </p:spPr>
        <p:txBody>
          <a:bodyPr/>
          <a:lstStyle/>
          <a:p>
            <a:pPr lvl="0"/>
            <a:endParaRPr lang="en-US" noProof="0" dirty="0" smtClean="0"/>
          </a:p>
        </p:txBody>
      </p:sp>
    </p:spTree>
    <p:extLst>
      <p:ext uri="{BB962C8B-B14F-4D97-AF65-F5344CB8AC3E}">
        <p14:creationId xmlns:p14="http://schemas.microsoft.com/office/powerpoint/2010/main" val="4285288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7"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4136093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362225226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7"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2955379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192562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19144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2684241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Tree>
    <p:extLst>
      <p:ext uri="{BB962C8B-B14F-4D97-AF65-F5344CB8AC3E}">
        <p14:creationId xmlns:p14="http://schemas.microsoft.com/office/powerpoint/2010/main" val="174653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4"/>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21916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1"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1" y="1435102"/>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801378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1"/>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9"/>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2168938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extLst>
      <p:ext uri="{BB962C8B-B14F-4D97-AF65-F5344CB8AC3E}">
        <p14:creationId xmlns:p14="http://schemas.microsoft.com/office/powerpoint/2010/main" val="688944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Line 35"/>
          <p:cNvSpPr>
            <a:spLocks noChangeShapeType="1"/>
          </p:cNvSpPr>
          <p:nvPr/>
        </p:nvSpPr>
        <p:spPr bwMode="gray">
          <a:xfrm>
            <a:off x="392114" y="806450"/>
            <a:ext cx="8355012" cy="0"/>
          </a:xfrm>
          <a:prstGeom prst="line">
            <a:avLst/>
          </a:prstGeom>
          <a:noFill/>
          <a:ln w="19050">
            <a:solidFill>
              <a:schemeClr val="accent1"/>
            </a:solidFill>
            <a:round/>
            <a:headEnd/>
            <a:tailEnd/>
          </a:ln>
          <a:effectLst/>
        </p:spPr>
        <p:txBody>
          <a:bodyPr wrap="none" anchor="ctr"/>
          <a:lstStyle/>
          <a:p>
            <a:pPr eaLnBrk="0" hangingPunct="0">
              <a:lnSpc>
                <a:spcPct val="106000"/>
              </a:lnSpc>
              <a:spcBef>
                <a:spcPct val="50000"/>
              </a:spcBef>
              <a:buSzPct val="100000"/>
              <a:buFont typeface="Wingdings 2" pitchFamily="18" charset="2"/>
              <a:buNone/>
              <a:defRPr/>
            </a:pPr>
            <a:endParaRPr lang="en-US" sz="1100" dirty="0">
              <a:solidFill>
                <a:srgbClr val="000000"/>
              </a:solidFill>
              <a:latin typeface="Arial" charset="0"/>
              <a:cs typeface="Arial" charset="0"/>
            </a:endParaRPr>
          </a:p>
        </p:txBody>
      </p:sp>
      <p:sp>
        <p:nvSpPr>
          <p:cNvPr id="2" name="Title 1"/>
          <p:cNvSpPr>
            <a:spLocks noGrp="1"/>
          </p:cNvSpPr>
          <p:nvPr>
            <p:ph type="title"/>
          </p:nvPr>
        </p:nvSpPr>
        <p:spPr>
          <a:xfrm>
            <a:off x="393198" y="514359"/>
            <a:ext cx="8345487" cy="258763"/>
          </a:xfrm>
          <a:prstGeom prst="rect">
            <a:avLst/>
          </a:prstGeom>
        </p:spPr>
        <p:txBody>
          <a:bodyPr/>
          <a:lstStyle/>
          <a:p>
            <a:r>
              <a:rPr lang="en-US" smtClean="0"/>
              <a:t>Click to edit Master title style</a:t>
            </a:r>
            <a:endParaRPr lang="en-US" dirty="0"/>
          </a:p>
        </p:txBody>
      </p:sp>
      <p:sp>
        <p:nvSpPr>
          <p:cNvPr id="9" name="Text Placeholder 13"/>
          <p:cNvSpPr>
            <a:spLocks noGrp="1"/>
          </p:cNvSpPr>
          <p:nvPr>
            <p:ph type="body" sz="quarter" idx="10"/>
          </p:nvPr>
        </p:nvSpPr>
        <p:spPr>
          <a:xfrm>
            <a:off x="393192" y="1152144"/>
            <a:ext cx="4014216"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491808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
        <p:nvSpPr>
          <p:cNvPr id="5" name="Slide Number Placeholder 2"/>
          <p:cNvSpPr>
            <a:spLocks noGrp="1"/>
          </p:cNvSpPr>
          <p:nvPr>
            <p:ph type="sldNum" sz="quarter" idx="12"/>
          </p:nvPr>
        </p:nvSpPr>
        <p:spPr>
          <a:xfrm>
            <a:off x="6594475" y="6181725"/>
            <a:ext cx="2133600" cy="476250"/>
          </a:xfrm>
          <a:prstGeom prst="rect">
            <a:avLst/>
          </a:prstGeom>
        </p:spPr>
        <p:txBody>
          <a:bodyPr/>
          <a:lstStyle>
            <a:lvl1pPr>
              <a:defRPr i="0">
                <a:effectLst/>
              </a:defRPr>
            </a:lvl1pPr>
          </a:lstStyle>
          <a:p>
            <a:pPr algn="r">
              <a:defRPr/>
            </a:pPr>
            <a:fld id="{B8477CA6-37AB-49C2-B88B-8C89FDB7A7DF}" type="slidenum">
              <a:rPr lang="en-US" sz="1200" smtClean="0">
                <a:latin typeface="Arial" panose="020B0604020202020204" pitchFamily="34" charset="0"/>
                <a:cs typeface="Arial" panose="020B0604020202020204" pitchFamily="34" charset="0"/>
              </a:rPr>
              <a:pPr algn="r">
                <a:defRPr/>
              </a:pPr>
              <a:t>‹#›</a:t>
            </a:fld>
            <a:endParaRPr lang="en-US" sz="1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Clr>
                <a:schemeClr val="tx1"/>
              </a:buClr>
              <a:buSzPct val="70000"/>
              <a:buFont typeface="Wingdings" pitchFamily="2" charset="2"/>
              <a:buChar char="q"/>
              <a:defRPr sz="2400" b="1">
                <a:solidFill>
                  <a:srgbClr val="000000"/>
                </a:solidFill>
              </a:defRPr>
            </a:lvl1pPr>
            <a:lvl2pPr marL="742950" indent="-285750">
              <a:defRPr lang="en-US" sz="2000" kern="1200" dirty="0" smtClean="0">
                <a:solidFill>
                  <a:srgbClr val="000000"/>
                </a:solidFill>
                <a:latin typeface="+mn-lt"/>
                <a:ea typeface="+mn-ea"/>
                <a:cs typeface="+mn-cs"/>
              </a:defRPr>
            </a:lvl2pPr>
          </a:lstStyle>
          <a:p>
            <a:pPr lvl="0"/>
            <a:r>
              <a:rPr lang="en-US" dirty="0" smtClean="0"/>
              <a:t>Click to edit Master text styles</a:t>
            </a:r>
          </a:p>
          <a:p>
            <a:pPr marL="742950" lvl="1" indent="-285750" algn="l" defTabSz="914400" rtl="0" eaLnBrk="1" latinLnBrk="0" hangingPunct="1">
              <a:spcBef>
                <a:spcPct val="20000"/>
              </a:spcBef>
              <a:buClr>
                <a:schemeClr val="tx1"/>
              </a:buClr>
              <a:buSzPct val="100000"/>
              <a:buFont typeface="Wingdings" pitchFamily="2" charset="2"/>
              <a:buChar char="§"/>
            </a:pPr>
            <a:r>
              <a:rPr lang="en-US" dirty="0" smtClean="0"/>
              <a:t>Second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B8477CA6-37AB-49C2-B88B-8C89FDB7A7DF}" type="slidenum">
              <a:rPr lang="en-US">
                <a:solidFill>
                  <a:srgbClr val="0039A6"/>
                </a:solidFill>
              </a:rPr>
              <a:pPr>
                <a:defRPr/>
              </a:pPr>
              <a:t>‹#›</a:t>
            </a:fld>
            <a:endParaRPr lang="en-US" dirty="0">
              <a:solidFill>
                <a:srgbClr val="0039A6"/>
              </a:solidFill>
            </a:endParaRPr>
          </a:p>
        </p:txBody>
      </p:sp>
    </p:spTree>
    <p:extLst>
      <p:ext uri="{BB962C8B-B14F-4D97-AF65-F5344CB8AC3E}">
        <p14:creationId xmlns:p14="http://schemas.microsoft.com/office/powerpoint/2010/main" val="3684272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20D9D6E0-0359-47C9-96A7-E8CC85445F77}" type="slidenum">
              <a:rPr lang="en-US">
                <a:solidFill>
                  <a:srgbClr val="0039A6"/>
                </a:solidFill>
              </a:rPr>
              <a:pPr>
                <a:defRPr/>
              </a:pPr>
              <a:t>‹#›</a:t>
            </a:fld>
            <a:endParaRPr lang="en-US" dirty="0">
              <a:solidFill>
                <a:srgbClr val="0039A6"/>
              </a:solidFill>
            </a:endParaRPr>
          </a:p>
        </p:txBody>
      </p:sp>
    </p:spTree>
    <p:extLst>
      <p:ext uri="{BB962C8B-B14F-4D97-AF65-F5344CB8AC3E}">
        <p14:creationId xmlns:p14="http://schemas.microsoft.com/office/powerpoint/2010/main" val="3824104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420517B-503E-44E1-A5A3-88F773F5D377}" type="slidenum">
              <a:rPr lang="en-US">
                <a:solidFill>
                  <a:srgbClr val="0039A6"/>
                </a:solidFill>
              </a:rPr>
              <a:pPr>
                <a:defRPr/>
              </a:pPr>
              <a:t>‹#›</a:t>
            </a:fld>
            <a:endParaRPr lang="en-US" dirty="0">
              <a:solidFill>
                <a:srgbClr val="0039A6"/>
              </a:solidFill>
            </a:endParaRPr>
          </a:p>
        </p:txBody>
      </p:sp>
    </p:spTree>
    <p:extLst>
      <p:ext uri="{BB962C8B-B14F-4D97-AF65-F5344CB8AC3E}">
        <p14:creationId xmlns:p14="http://schemas.microsoft.com/office/powerpoint/2010/main" val="174989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7D65CA8-24BD-4619-B65A-9A6DFCCF4B56}" type="slidenum">
              <a:rPr lang="en-US">
                <a:solidFill>
                  <a:srgbClr val="0039A6"/>
                </a:solidFill>
              </a:rPr>
              <a:pPr>
                <a:defRPr/>
              </a:pPr>
              <a:t>‹#›</a:t>
            </a:fld>
            <a:endParaRPr lang="en-US" dirty="0">
              <a:solidFill>
                <a:srgbClr val="0039A6"/>
              </a:solidFill>
            </a:endParaRPr>
          </a:p>
        </p:txBody>
      </p:sp>
    </p:spTree>
    <p:extLst>
      <p:ext uri="{BB962C8B-B14F-4D97-AF65-F5344CB8AC3E}">
        <p14:creationId xmlns:p14="http://schemas.microsoft.com/office/powerpoint/2010/main" val="2185136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solidFill>
                <a:srgbClr val="0039A6"/>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srgbClr val="0039A6"/>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DB89C66-62C2-42AB-A425-5C350ED77922}" type="slidenum">
              <a:rPr lang="en-US" smtClean="0">
                <a:solidFill>
                  <a:srgbClr val="0039A6"/>
                </a:solidFill>
              </a:rPr>
              <a:pPr/>
              <a:t>‹#›</a:t>
            </a:fld>
            <a:endParaRPr lang="en-US" dirty="0">
              <a:solidFill>
                <a:srgbClr val="0039A6"/>
              </a:solidFill>
            </a:endParaRPr>
          </a:p>
        </p:txBody>
      </p:sp>
    </p:spTree>
    <p:extLst>
      <p:ext uri="{BB962C8B-B14F-4D97-AF65-F5344CB8AC3E}">
        <p14:creationId xmlns:p14="http://schemas.microsoft.com/office/powerpoint/2010/main" val="53945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3615010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86000"/>
            <a:ext cx="39624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2286000"/>
            <a:ext cx="39624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7" name="Rectangle 5"/>
          <p:cNvSpPr>
            <a:spLocks noGrp="1" noChangeArrowheads="1"/>
          </p:cNvSpPr>
          <p:nvPr>
            <p:ph type="ftr" sz="quarter" idx="12"/>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8" name="Rectangle 6"/>
          <p:cNvSpPr>
            <a:spLocks noGrp="1" noChangeArrowheads="1"/>
          </p:cNvSpPr>
          <p:nvPr>
            <p:ph type="sldNum" sz="quarter" idx="13"/>
          </p:nvPr>
        </p:nvSpPr>
        <p:spPr>
          <a:xfrm>
            <a:off x="6553200" y="6245225"/>
            <a:ext cx="2133600" cy="476250"/>
          </a:xfrm>
          <a:prstGeom prst="rect">
            <a:avLst/>
          </a:prstGeom>
          <a:ln/>
        </p:spPr>
        <p:txBody>
          <a:bodyPr/>
          <a:lstStyle>
            <a:lvl1pPr>
              <a:defRPr/>
            </a:lvl1pPr>
          </a:lstStyle>
          <a:p>
            <a:pPr>
              <a:defRPr/>
            </a:pPr>
            <a:fld id="{70DA071C-E541-48F0-9908-280936782E0C}" type="slidenum">
              <a:rPr lang="en-US">
                <a:solidFill>
                  <a:srgbClr val="0039A6"/>
                </a:solidFill>
              </a:rPr>
              <a:pPr>
                <a:defRPr/>
              </a:pPr>
              <a:t>‹#›</a:t>
            </a:fld>
            <a:endParaRPr lang="en-US" dirty="0">
              <a:solidFill>
                <a:srgbClr val="0039A6"/>
              </a:solidFill>
            </a:endParaRPr>
          </a:p>
        </p:txBody>
      </p:sp>
      <p:sp>
        <p:nvSpPr>
          <p:cNvPr id="9" name="Rectangle 6"/>
          <p:cNvSpPr>
            <a:spLocks noGrp="1" noChangeArrowheads="1"/>
          </p:cNvSpPr>
          <p:nvPr>
            <p:ph type="sldNum" sz="quarter" idx="14"/>
          </p:nvPr>
        </p:nvSpPr>
        <p:spPr>
          <a:xfrm>
            <a:off x="6553200" y="6245225"/>
            <a:ext cx="2133600" cy="476250"/>
          </a:xfrm>
          <a:prstGeom prst="rect">
            <a:avLst/>
          </a:prstGeom>
          <a:ln/>
        </p:spPr>
        <p:txBody>
          <a:bodyPr/>
          <a:lstStyle>
            <a:lvl1pPr>
              <a:defRPr/>
            </a:lvl1pPr>
          </a:lstStyle>
          <a:p>
            <a:pPr>
              <a:defRPr/>
            </a:pPr>
            <a:fld id="{90BC4EA0-5316-4AF4-B131-080363724348}" type="slidenum">
              <a:rPr lang="en-US">
                <a:solidFill>
                  <a:srgbClr val="0039A6"/>
                </a:solidFill>
              </a:rPr>
              <a:pPr>
                <a:defRPr/>
              </a:pPr>
              <a:t>‹#›</a:t>
            </a:fld>
            <a:endParaRPr lang="en-US" dirty="0">
              <a:solidFill>
                <a:srgbClr val="0039A6"/>
              </a:solidFill>
            </a:endParaRPr>
          </a:p>
        </p:txBody>
      </p:sp>
    </p:spTree>
    <p:extLst>
      <p:ext uri="{BB962C8B-B14F-4D97-AF65-F5344CB8AC3E}">
        <p14:creationId xmlns:p14="http://schemas.microsoft.com/office/powerpoint/2010/main" val="3743788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8382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355600" y="1295400"/>
            <a:ext cx="8407400" cy="4724400"/>
          </a:xfrm>
          <a:prstGeom prst="rect">
            <a:avLst/>
          </a:prstGeom>
        </p:spPr>
        <p:txBody>
          <a:bodyPr/>
          <a:lstStyle/>
          <a:p>
            <a:pPr lvl="0"/>
            <a:endParaRPr lang="en-US" noProof="0" dirty="0" smtClean="0"/>
          </a:p>
        </p:txBody>
      </p:sp>
    </p:spTree>
    <p:extLst>
      <p:ext uri="{BB962C8B-B14F-4D97-AF65-F5344CB8AC3E}">
        <p14:creationId xmlns:p14="http://schemas.microsoft.com/office/powerpoint/2010/main" val="2874646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8382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355600" y="1295400"/>
            <a:ext cx="8407400" cy="4724400"/>
          </a:xfrm>
          <a:prstGeom prst="rect">
            <a:avLst/>
          </a:prstGeom>
        </p:spPr>
        <p:txBody>
          <a:bodyPr/>
          <a:lstStyle/>
          <a:p>
            <a:pPr lvl="0"/>
            <a:endParaRPr lang="en-US" noProof="0" dirty="0" smtClean="0"/>
          </a:p>
        </p:txBody>
      </p:sp>
    </p:spTree>
    <p:extLst>
      <p:ext uri="{BB962C8B-B14F-4D97-AF65-F5344CB8AC3E}">
        <p14:creationId xmlns:p14="http://schemas.microsoft.com/office/powerpoint/2010/main" val="1909912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7"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10223215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6705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
        <p:nvSpPr>
          <p:cNvPr id="4" name="Title 3"/>
          <p:cNvSpPr>
            <a:spLocks noGrp="1"/>
          </p:cNvSpPr>
          <p:nvPr>
            <p:ph type="title"/>
          </p:nvPr>
        </p:nvSpPr>
        <p:spPr>
          <a:xfrm>
            <a:off x="457200" y="274638"/>
            <a:ext cx="8229600" cy="1143000"/>
          </a:xfrm>
          <a:prstGeom prst="rect">
            <a:avLst/>
          </a:prstGeom>
        </p:spPr>
        <p:txBody>
          <a:bodyPr/>
          <a:lstStyle>
            <a:lvl1pPr>
              <a:defRPr lang="en-US" sz="2800" b="1" kern="1200" baseline="0" smtClean="0">
                <a:solidFill>
                  <a:schemeClr val="tx1"/>
                </a:solidFill>
                <a:effectLst/>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738231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ctr"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2946153667"/>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23374493"/>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2953373867"/>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4"/>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57092921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1"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1" y="1435102"/>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30337832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1"/>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9"/>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76463951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extLst>
      <p:ext uri="{BB962C8B-B14F-4D97-AF65-F5344CB8AC3E}">
        <p14:creationId xmlns:p14="http://schemas.microsoft.com/office/powerpoint/2010/main" val="252755175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Line 35"/>
          <p:cNvSpPr>
            <a:spLocks noChangeShapeType="1"/>
          </p:cNvSpPr>
          <p:nvPr/>
        </p:nvSpPr>
        <p:spPr bwMode="gray">
          <a:xfrm>
            <a:off x="392114" y="806450"/>
            <a:ext cx="8355012" cy="0"/>
          </a:xfrm>
          <a:prstGeom prst="line">
            <a:avLst/>
          </a:prstGeom>
          <a:noFill/>
          <a:ln w="19050">
            <a:solidFill>
              <a:schemeClr val="accent1"/>
            </a:solidFill>
            <a:round/>
            <a:headEnd/>
            <a:tailEnd/>
          </a:ln>
          <a:effectLst/>
        </p:spPr>
        <p:txBody>
          <a:bodyPr wrap="none" anchor="ctr"/>
          <a:lstStyle/>
          <a:p>
            <a:pPr eaLnBrk="0" fontAlgn="auto" hangingPunct="0">
              <a:lnSpc>
                <a:spcPct val="106000"/>
              </a:lnSpc>
              <a:spcBef>
                <a:spcPct val="50000"/>
              </a:spcBef>
              <a:spcAft>
                <a:spcPts val="0"/>
              </a:spcAft>
              <a:buSzPct val="100000"/>
              <a:buFont typeface="Wingdings 2" pitchFamily="18" charset="2"/>
              <a:buNone/>
              <a:defRPr/>
            </a:pPr>
            <a:endParaRPr lang="en-US" sz="1100" dirty="0">
              <a:solidFill>
                <a:srgbClr val="000000"/>
              </a:solidFill>
              <a:effectLst/>
              <a:latin typeface="Arial" charset="0"/>
              <a:cs typeface="Arial" charset="0"/>
            </a:endParaRPr>
          </a:p>
        </p:txBody>
      </p:sp>
      <p:sp>
        <p:nvSpPr>
          <p:cNvPr id="2" name="Title 1"/>
          <p:cNvSpPr>
            <a:spLocks noGrp="1"/>
          </p:cNvSpPr>
          <p:nvPr>
            <p:ph type="title"/>
          </p:nvPr>
        </p:nvSpPr>
        <p:spPr>
          <a:xfrm>
            <a:off x="393198" y="514359"/>
            <a:ext cx="8345487" cy="258763"/>
          </a:xfrm>
          <a:prstGeom prst="rect">
            <a:avLst/>
          </a:prstGeom>
        </p:spPr>
        <p:txBody>
          <a:bodyPr/>
          <a:lstStyle/>
          <a:p>
            <a:r>
              <a:rPr lang="en-US" smtClean="0"/>
              <a:t>Click to edit Master title style</a:t>
            </a:r>
            <a:endParaRPr lang="en-US" dirty="0"/>
          </a:p>
        </p:txBody>
      </p:sp>
      <p:sp>
        <p:nvSpPr>
          <p:cNvPr id="9" name="Text Placeholder 13"/>
          <p:cNvSpPr>
            <a:spLocks noGrp="1"/>
          </p:cNvSpPr>
          <p:nvPr>
            <p:ph type="body" sz="quarter" idx="10"/>
          </p:nvPr>
        </p:nvSpPr>
        <p:spPr>
          <a:xfrm>
            <a:off x="393192" y="1152144"/>
            <a:ext cx="4014216"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smtClean="0"/>
              <a:t>Click to edit Master text styles</a:t>
            </a:r>
          </a:p>
          <a:p>
            <a:pPr lvl="1"/>
            <a:r>
              <a:rPr lang="en-US" smtClean="0"/>
              <a:t>Second level</a:t>
            </a: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3906916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B8477CA6-37AB-49C2-B88B-8C89FDB7A7DF}"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3855073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
        <p:nvSpPr>
          <p:cNvPr id="5" name="Slide Number Placeholder 2"/>
          <p:cNvSpPr>
            <a:spLocks noGrp="1"/>
          </p:cNvSpPr>
          <p:nvPr>
            <p:ph type="sldNum" sz="quarter" idx="12"/>
          </p:nvPr>
        </p:nvSpPr>
        <p:spPr>
          <a:xfrm>
            <a:off x="6594475" y="6181725"/>
            <a:ext cx="2133600" cy="476250"/>
          </a:xfrm>
          <a:prstGeom prst="rect">
            <a:avLst/>
          </a:prstGeom>
        </p:spPr>
        <p:txBody>
          <a:bodyPr/>
          <a:lstStyle>
            <a:lvl1pPr>
              <a:defRPr i="0">
                <a:effectLst/>
              </a:defRPr>
            </a:lvl1pPr>
          </a:lstStyle>
          <a:p>
            <a:pPr algn="r">
              <a:defRPr/>
            </a:pPr>
            <a:fld id="{B8477CA6-37AB-49C2-B88B-8C89FDB7A7DF}" type="slidenum">
              <a:rPr lang="en-US" sz="1200" smtClean="0">
                <a:latin typeface="Arial" panose="020B0604020202020204" pitchFamily="34" charset="0"/>
                <a:cs typeface="Arial" panose="020B0604020202020204" pitchFamily="34" charset="0"/>
              </a:rPr>
              <a:pPr algn="r">
                <a:defRPr/>
              </a:pPr>
              <a:t>‹#›</a:t>
            </a:fld>
            <a:endParaRPr lang="en-US" sz="1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20D9D6E0-0359-47C9-96A7-E8CC85445F77}"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873409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dirty="0" smtClean="0"/>
              <a:t>Click to edit Master title style</a:t>
            </a:r>
            <a:endParaRPr lang="en-US" dirty="0"/>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A420517B-503E-44E1-A5A3-88F773F5D377}"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1603304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dirty="0">
              <a:solidFill>
                <a:srgbClr val="0039A6"/>
              </a:solidFill>
              <a:effectLst/>
              <a:latin typeface="Myriad Web Pro"/>
              <a:cs typeface="+mn-cs"/>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fontAlgn="auto">
              <a:spcBef>
                <a:spcPts val="0"/>
              </a:spcBef>
              <a:spcAft>
                <a:spcPts val="0"/>
              </a:spcAft>
              <a:defRPr/>
            </a:pPr>
            <a:fld id="{07D65CA8-24BD-4619-B65A-9A6DFCCF4B56}" type="slidenum">
              <a:rPr lang="en-US" sz="1800" smtClean="0">
                <a:solidFill>
                  <a:srgbClr val="0039A6"/>
                </a:solidFill>
                <a:effectLst/>
                <a:latin typeface="Myriad Web Pro"/>
                <a:cs typeface="+mn-cs"/>
              </a:rPr>
              <a:pPr fontAlgn="auto">
                <a:spcBef>
                  <a:spcPts val="0"/>
                </a:spcBef>
                <a:spcAft>
                  <a:spcPts val="0"/>
                </a:spcAft>
                <a:defRPr/>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39734771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sz="1800" dirty="0">
              <a:solidFill>
                <a:srgbClr val="0039A6"/>
              </a:solidFill>
              <a:effectLst/>
              <a:latin typeface="Myriad Web Pro"/>
              <a:cs typeface="+mn-cs"/>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dirty="0">
              <a:solidFill>
                <a:srgbClr val="0039A6"/>
              </a:solidFill>
              <a:effectLst/>
              <a:latin typeface="Myriad Web Pro"/>
              <a:cs typeface="+mn-cs"/>
            </a:endParaRPr>
          </a:p>
        </p:txBody>
      </p:sp>
      <p:sp>
        <p:nvSpPr>
          <p:cNvPr id="9" name="Slide Number Placeholder 8"/>
          <p:cNvSpPr>
            <a:spLocks noGrp="1"/>
          </p:cNvSpPr>
          <p:nvPr>
            <p:ph type="sldNum" sz="quarter" idx="12"/>
          </p:nvPr>
        </p:nvSpPr>
        <p:spPr>
          <a:xfrm>
            <a:off x="6477000" y="6248400"/>
            <a:ext cx="2133600" cy="365125"/>
          </a:xfrm>
          <a:prstGeom prst="rect">
            <a:avLst/>
          </a:prstGeom>
        </p:spPr>
        <p:txBody>
          <a:bodyPr/>
          <a:lstStyle>
            <a:lvl1pPr algn="r">
              <a:defRPr/>
            </a:lvl1pPr>
          </a:lstStyle>
          <a:p>
            <a:pPr fontAlgn="auto">
              <a:spcBef>
                <a:spcPts val="0"/>
              </a:spcBef>
              <a:spcAft>
                <a:spcPts val="0"/>
              </a:spcAft>
            </a:pPr>
            <a:fld id="{BDB89C66-62C2-42AB-A425-5C350ED77922}" type="slidenum">
              <a:rPr lang="en-US" sz="1800" smtClean="0">
                <a:solidFill>
                  <a:srgbClr val="0039A6"/>
                </a:solidFill>
                <a:effectLst/>
                <a:latin typeface="Myriad Web Pro"/>
                <a:cs typeface="+mn-cs"/>
              </a:rPr>
              <a:pPr fontAlgn="auto">
                <a:spcBef>
                  <a:spcPts val="0"/>
                </a:spcBef>
                <a:spcAft>
                  <a:spcPts val="0"/>
                </a:spcAft>
              </a:pPr>
              <a:t>‹#›</a:t>
            </a:fld>
            <a:endParaRPr lang="en-US" sz="1800" dirty="0">
              <a:solidFill>
                <a:srgbClr val="0039A6"/>
              </a:solidFill>
              <a:effectLst/>
              <a:latin typeface="Myriad Web Pro"/>
              <a:cs typeface="+mn-cs"/>
            </a:endParaRPr>
          </a:p>
        </p:txBody>
      </p:sp>
    </p:spTree>
    <p:extLst>
      <p:ext uri="{BB962C8B-B14F-4D97-AF65-F5344CB8AC3E}">
        <p14:creationId xmlns:p14="http://schemas.microsoft.com/office/powerpoint/2010/main" val="2541372911"/>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116899215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7"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4182535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254897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541708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4235252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Tree>
    <p:extLst>
      <p:ext uri="{BB962C8B-B14F-4D97-AF65-F5344CB8AC3E}">
        <p14:creationId xmlns:p14="http://schemas.microsoft.com/office/powerpoint/2010/main" val="3789072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4"/>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4"/>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1884203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1"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1" y="1435102"/>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720497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1"/>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9"/>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125014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extLst>
      <p:ext uri="{BB962C8B-B14F-4D97-AF65-F5344CB8AC3E}">
        <p14:creationId xmlns:p14="http://schemas.microsoft.com/office/powerpoint/2010/main" val="1798157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Line 35"/>
          <p:cNvSpPr>
            <a:spLocks noChangeShapeType="1"/>
          </p:cNvSpPr>
          <p:nvPr/>
        </p:nvSpPr>
        <p:spPr bwMode="gray">
          <a:xfrm>
            <a:off x="392114" y="806450"/>
            <a:ext cx="8355012" cy="0"/>
          </a:xfrm>
          <a:prstGeom prst="line">
            <a:avLst/>
          </a:prstGeom>
          <a:noFill/>
          <a:ln w="19050">
            <a:solidFill>
              <a:schemeClr val="accent1"/>
            </a:solidFill>
            <a:round/>
            <a:headEnd/>
            <a:tailEnd/>
          </a:ln>
          <a:effectLst/>
        </p:spPr>
        <p:txBody>
          <a:bodyPr wrap="none" anchor="ctr"/>
          <a:lstStyle/>
          <a:p>
            <a:pPr eaLnBrk="0" hangingPunct="0">
              <a:lnSpc>
                <a:spcPct val="106000"/>
              </a:lnSpc>
              <a:spcBef>
                <a:spcPct val="50000"/>
              </a:spcBef>
              <a:buSzPct val="100000"/>
              <a:buFont typeface="Wingdings 2" pitchFamily="18" charset="2"/>
              <a:buNone/>
              <a:defRPr/>
            </a:pPr>
            <a:endParaRPr lang="en-US" sz="1100" dirty="0">
              <a:solidFill>
                <a:srgbClr val="000000"/>
              </a:solidFill>
              <a:latin typeface="Arial" charset="0"/>
              <a:cs typeface="Arial" charset="0"/>
            </a:endParaRPr>
          </a:p>
        </p:txBody>
      </p:sp>
      <p:sp>
        <p:nvSpPr>
          <p:cNvPr id="2" name="Title 1"/>
          <p:cNvSpPr>
            <a:spLocks noGrp="1"/>
          </p:cNvSpPr>
          <p:nvPr>
            <p:ph type="title"/>
          </p:nvPr>
        </p:nvSpPr>
        <p:spPr>
          <a:xfrm>
            <a:off x="393198" y="514359"/>
            <a:ext cx="8345487" cy="258763"/>
          </a:xfrm>
          <a:prstGeom prst="rect">
            <a:avLst/>
          </a:prstGeom>
        </p:spPr>
        <p:txBody>
          <a:bodyPr/>
          <a:lstStyle/>
          <a:p>
            <a:r>
              <a:rPr lang="en-US" smtClean="0"/>
              <a:t>Click to edit Master title style</a:t>
            </a:r>
            <a:endParaRPr lang="en-US" dirty="0"/>
          </a:p>
        </p:txBody>
      </p:sp>
      <p:sp>
        <p:nvSpPr>
          <p:cNvPr id="9" name="Text Placeholder 13"/>
          <p:cNvSpPr>
            <a:spLocks noGrp="1"/>
          </p:cNvSpPr>
          <p:nvPr>
            <p:ph type="body" sz="quarter" idx="10"/>
          </p:nvPr>
        </p:nvSpPr>
        <p:spPr>
          <a:xfrm>
            <a:off x="393192" y="1152144"/>
            <a:ext cx="4014216"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055054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Clr>
                <a:schemeClr val="tx1"/>
              </a:buClr>
              <a:buSzPct val="70000"/>
              <a:buFont typeface="Wingdings" pitchFamily="2" charset="2"/>
              <a:buChar char="q"/>
              <a:defRPr sz="2400" b="1">
                <a:solidFill>
                  <a:srgbClr val="000000"/>
                </a:solidFill>
              </a:defRPr>
            </a:lvl1pPr>
            <a:lvl2pPr marL="742950" indent="-285750">
              <a:defRPr lang="en-US" sz="2000" kern="1200" dirty="0" smtClean="0">
                <a:solidFill>
                  <a:srgbClr val="000000"/>
                </a:solidFill>
                <a:latin typeface="+mn-lt"/>
                <a:ea typeface="+mn-ea"/>
                <a:cs typeface="+mn-cs"/>
              </a:defRPr>
            </a:lvl2pPr>
          </a:lstStyle>
          <a:p>
            <a:pPr lvl="0"/>
            <a:r>
              <a:rPr lang="en-US" dirty="0" smtClean="0"/>
              <a:t>Click to edit Master text styles</a:t>
            </a:r>
          </a:p>
          <a:p>
            <a:pPr marL="742950" lvl="1" indent="-285750" algn="l" defTabSz="914400" rtl="0" eaLnBrk="1" latinLnBrk="0" hangingPunct="1">
              <a:spcBef>
                <a:spcPct val="20000"/>
              </a:spcBef>
              <a:buClr>
                <a:schemeClr val="tx1"/>
              </a:buClr>
              <a:buSzPct val="100000"/>
              <a:buFont typeface="Wingdings" pitchFamily="2" charset="2"/>
              <a:buChar char="§"/>
            </a:pPr>
            <a:r>
              <a:rPr lang="en-US" dirty="0" smtClean="0"/>
              <a:t>Second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lang="en-US" sz="1400" kern="1200">
                <a:solidFill>
                  <a:schemeClr val="tx1"/>
                </a:solidFill>
                <a:effectLst/>
                <a:latin typeface="+mn-lt"/>
                <a:ea typeface="+mn-ea"/>
                <a:cs typeface="Times New Roman" pitchFamily="18" charset="0"/>
              </a:defRPr>
            </a:lvl1pPr>
          </a:lstStyle>
          <a:p>
            <a:pPr algn="r">
              <a:defRPr/>
            </a:pPr>
            <a:fld id="{B8477CA6-37AB-49C2-B88B-8C89FDB7A7DF}" type="slidenum">
              <a:rPr smtClean="0">
                <a:solidFill>
                  <a:srgbClr val="0039A6"/>
                </a:solidFill>
              </a:rPr>
              <a:pPr algn="r">
                <a:defRPr/>
              </a:pPr>
              <a:t>‹#›</a:t>
            </a:fld>
            <a:endParaRPr dirty="0">
              <a:solidFill>
                <a:srgbClr val="0039A6"/>
              </a:solidFill>
            </a:endParaRPr>
          </a:p>
        </p:txBody>
      </p:sp>
    </p:spTree>
    <p:extLst>
      <p:ext uri="{BB962C8B-B14F-4D97-AF65-F5344CB8AC3E}">
        <p14:creationId xmlns:p14="http://schemas.microsoft.com/office/powerpoint/2010/main" val="1369244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lang="en-US" sz="1400" kern="1200">
                <a:solidFill>
                  <a:schemeClr val="tx1"/>
                </a:solidFill>
                <a:effectLst/>
                <a:latin typeface="+mn-lt"/>
                <a:ea typeface="+mn-ea"/>
                <a:cs typeface="Times New Roman" pitchFamily="18" charset="0"/>
              </a:defRPr>
            </a:lvl1pPr>
          </a:lstStyle>
          <a:p>
            <a:pPr>
              <a:defRPr/>
            </a:pPr>
            <a:fld id="{20D9D6E0-0359-47C9-96A7-E8CC85445F77}" type="slidenum">
              <a:rPr smtClean="0">
                <a:solidFill>
                  <a:srgbClr val="0039A6"/>
                </a:solidFill>
              </a:rPr>
              <a:pPr>
                <a:defRPr/>
              </a:pPr>
              <a:t>‹#›</a:t>
            </a:fld>
            <a:endParaRPr dirty="0">
              <a:solidFill>
                <a:srgbClr val="0039A6"/>
              </a:solidFill>
            </a:endParaRPr>
          </a:p>
        </p:txBody>
      </p:sp>
    </p:spTree>
    <p:extLst>
      <p:ext uri="{BB962C8B-B14F-4D97-AF65-F5344CB8AC3E}">
        <p14:creationId xmlns:p14="http://schemas.microsoft.com/office/powerpoint/2010/main" val="61313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sz="1400">
                <a:effectLst/>
                <a:latin typeface="+mn-lt"/>
              </a:defRPr>
            </a:lvl1pPr>
          </a:lstStyle>
          <a:p>
            <a:pPr algn="r">
              <a:defRPr/>
            </a:pPr>
            <a:fld id="{A420517B-503E-44E1-A5A3-88F773F5D377}"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3993690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sz="1400">
                <a:effectLst/>
                <a:latin typeface="+mn-lt"/>
              </a:defRPr>
            </a:lvl1pPr>
          </a:lstStyle>
          <a:p>
            <a:pPr algn="r">
              <a:defRPr/>
            </a:pPr>
            <a:fld id="{07D65CA8-24BD-4619-B65A-9A6DFCCF4B56}"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2214666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solidFill>
                <a:srgbClr val="0039A6"/>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srgbClr val="0039A6"/>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sz="1400">
                <a:effectLst/>
                <a:latin typeface="+mn-lt"/>
              </a:defRPr>
            </a:lvl1pPr>
          </a:lstStyle>
          <a:p>
            <a:pPr algn="r"/>
            <a:fld id="{BDB89C66-62C2-42AB-A425-5C350ED77922}" type="slidenum">
              <a:rPr lang="en-US" smtClean="0">
                <a:solidFill>
                  <a:srgbClr val="0039A6"/>
                </a:solidFill>
              </a:rPr>
              <a:pPr algn="r"/>
              <a:t>‹#›</a:t>
            </a:fld>
            <a:endParaRPr lang="en-US" dirty="0">
              <a:solidFill>
                <a:srgbClr val="0039A6"/>
              </a:solidFill>
            </a:endParaRPr>
          </a:p>
        </p:txBody>
      </p:sp>
    </p:spTree>
    <p:extLst>
      <p:ext uri="{BB962C8B-B14F-4D97-AF65-F5344CB8AC3E}">
        <p14:creationId xmlns:p14="http://schemas.microsoft.com/office/powerpoint/2010/main" val="69235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1"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1" y="1435102"/>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1200653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86000"/>
            <a:ext cx="39624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2286000"/>
            <a:ext cx="39624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7" name="Rectangle 5"/>
          <p:cNvSpPr>
            <a:spLocks noGrp="1" noChangeArrowheads="1"/>
          </p:cNvSpPr>
          <p:nvPr>
            <p:ph type="ftr" sz="quarter" idx="12"/>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8" name="Rectangle 6"/>
          <p:cNvSpPr>
            <a:spLocks noGrp="1" noChangeArrowheads="1"/>
          </p:cNvSpPr>
          <p:nvPr>
            <p:ph type="sldNum" sz="quarter" idx="13"/>
          </p:nvPr>
        </p:nvSpPr>
        <p:spPr>
          <a:xfrm>
            <a:off x="6553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9" name="Rectangle 6"/>
          <p:cNvSpPr>
            <a:spLocks noGrp="1" noChangeArrowheads="1"/>
          </p:cNvSpPr>
          <p:nvPr>
            <p:ph type="sldNum" sz="quarter" idx="14"/>
          </p:nvPr>
        </p:nvSpPr>
        <p:spPr>
          <a:xfrm>
            <a:off x="6553200" y="6245225"/>
            <a:ext cx="2133600" cy="476250"/>
          </a:xfrm>
          <a:prstGeom prst="rect">
            <a:avLst/>
          </a:prstGeom>
          <a:ln/>
        </p:spPr>
        <p:txBody>
          <a:bodyPr/>
          <a:lstStyle>
            <a:lvl1pPr>
              <a:defRPr/>
            </a:lvl1pPr>
          </a:lstStyle>
          <a:p>
            <a:pPr algn="r">
              <a:defRPr/>
            </a:pPr>
            <a:fld id="{90BC4EA0-5316-4AF4-B131-080363724348}"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544996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8382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355600" y="1295400"/>
            <a:ext cx="8407400" cy="4724400"/>
          </a:xfrm>
          <a:prstGeom prst="rect">
            <a:avLst/>
          </a:prstGeom>
        </p:spPr>
        <p:txBody>
          <a:bodyPr/>
          <a:lstStyle/>
          <a:p>
            <a:pPr lvl="0"/>
            <a:endParaRPr lang="en-US" noProof="0" dirty="0" smtClean="0"/>
          </a:p>
        </p:txBody>
      </p:sp>
    </p:spTree>
    <p:extLst>
      <p:ext uri="{BB962C8B-B14F-4D97-AF65-F5344CB8AC3E}">
        <p14:creationId xmlns:p14="http://schemas.microsoft.com/office/powerpoint/2010/main" val="237992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7"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3076705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i="0" u="none">
                <a:solidFill>
                  <a:schemeClr val="bg2"/>
                </a:solidFill>
                <a:latin typeface="+mn-lt"/>
              </a:defRPr>
            </a:lvl2pPr>
            <a:lvl3pPr>
              <a:buClr>
                <a:schemeClr val="tx1"/>
              </a:buClr>
              <a:buSzPct val="100000"/>
              <a:buFont typeface="Arial" pitchFamily="34" charset="0"/>
              <a:buChar char="•"/>
              <a:defRPr sz="1800" i="0">
                <a:solidFill>
                  <a:schemeClr val="bg2"/>
                </a:solidFill>
              </a:defRPr>
            </a:lvl3pPr>
            <a:lvl4pPr>
              <a:buClr>
                <a:schemeClr val="tx1"/>
              </a:buClr>
              <a:buSzPct val="70000"/>
              <a:buFont typeface="Courier New" pitchFamily="49" charset="0"/>
              <a:buChar char="o"/>
              <a:defRPr sz="1800" i="0" baseline="0">
                <a:solidFill>
                  <a:schemeClr val="bg2"/>
                </a:solidFill>
              </a:defRPr>
            </a:lvl4pPr>
            <a:lvl5pPr>
              <a:buClr>
                <a:schemeClr val="tx1"/>
              </a:buClr>
              <a:buSzPct val="70000"/>
              <a:buFont typeface="Arial" pitchFamily="34" charset="0"/>
              <a:buChar char="•"/>
              <a:defRPr sz="1800" i="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107075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228243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1445174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Tree>
    <p:extLst>
      <p:ext uri="{BB962C8B-B14F-4D97-AF65-F5344CB8AC3E}">
        <p14:creationId xmlns:p14="http://schemas.microsoft.com/office/powerpoint/2010/main" val="129798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4"/>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1234455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1"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1" y="1435102"/>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728553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1"/>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9"/>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1"/>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9"/>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2643694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extLst>
      <p:ext uri="{BB962C8B-B14F-4D97-AF65-F5344CB8AC3E}">
        <p14:creationId xmlns:p14="http://schemas.microsoft.com/office/powerpoint/2010/main" val="668555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Line 35"/>
          <p:cNvSpPr>
            <a:spLocks noChangeShapeType="1"/>
          </p:cNvSpPr>
          <p:nvPr/>
        </p:nvSpPr>
        <p:spPr bwMode="gray">
          <a:xfrm>
            <a:off x="392114" y="806450"/>
            <a:ext cx="8355012" cy="0"/>
          </a:xfrm>
          <a:prstGeom prst="line">
            <a:avLst/>
          </a:prstGeom>
          <a:noFill/>
          <a:ln w="19050">
            <a:solidFill>
              <a:schemeClr val="accent1"/>
            </a:solidFill>
            <a:round/>
            <a:headEnd/>
            <a:tailEnd/>
          </a:ln>
          <a:effectLst/>
        </p:spPr>
        <p:txBody>
          <a:bodyPr wrap="none" anchor="ctr"/>
          <a:lstStyle/>
          <a:p>
            <a:pPr eaLnBrk="0" hangingPunct="0">
              <a:lnSpc>
                <a:spcPct val="106000"/>
              </a:lnSpc>
              <a:spcBef>
                <a:spcPct val="50000"/>
              </a:spcBef>
              <a:buSzPct val="100000"/>
              <a:buFont typeface="Wingdings 2" pitchFamily="18" charset="2"/>
              <a:buNone/>
              <a:defRPr/>
            </a:pPr>
            <a:endParaRPr lang="en-US" sz="1100" dirty="0">
              <a:solidFill>
                <a:srgbClr val="000000"/>
              </a:solidFill>
              <a:latin typeface="Arial" charset="0"/>
              <a:cs typeface="Arial" charset="0"/>
            </a:endParaRPr>
          </a:p>
        </p:txBody>
      </p:sp>
      <p:sp>
        <p:nvSpPr>
          <p:cNvPr id="2" name="Title 1"/>
          <p:cNvSpPr>
            <a:spLocks noGrp="1"/>
          </p:cNvSpPr>
          <p:nvPr>
            <p:ph type="title"/>
          </p:nvPr>
        </p:nvSpPr>
        <p:spPr>
          <a:xfrm>
            <a:off x="393198" y="514359"/>
            <a:ext cx="8345487" cy="258763"/>
          </a:xfrm>
          <a:prstGeom prst="rect">
            <a:avLst/>
          </a:prstGeom>
        </p:spPr>
        <p:txBody>
          <a:bodyPr/>
          <a:lstStyle/>
          <a:p>
            <a:r>
              <a:rPr lang="en-US" smtClean="0"/>
              <a:t>Click to edit Master title style</a:t>
            </a:r>
            <a:endParaRPr lang="en-US" dirty="0"/>
          </a:p>
        </p:txBody>
      </p:sp>
      <p:sp>
        <p:nvSpPr>
          <p:cNvPr id="9" name="Text Placeholder 13"/>
          <p:cNvSpPr>
            <a:spLocks noGrp="1"/>
          </p:cNvSpPr>
          <p:nvPr>
            <p:ph type="body" sz="quarter" idx="10"/>
          </p:nvPr>
        </p:nvSpPr>
        <p:spPr>
          <a:xfrm>
            <a:off x="393192" y="1152144"/>
            <a:ext cx="4014216"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34792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Clr>
                <a:schemeClr val="tx1"/>
              </a:buClr>
              <a:buSzPct val="70000"/>
              <a:buFont typeface="Wingdings" pitchFamily="2" charset="2"/>
              <a:buChar char="q"/>
              <a:defRPr sz="2400" b="1">
                <a:solidFill>
                  <a:srgbClr val="000000"/>
                </a:solidFill>
              </a:defRPr>
            </a:lvl1pPr>
            <a:lvl2pPr marL="742950" indent="-285750">
              <a:defRPr lang="en-US" sz="2000" kern="1200" dirty="0" smtClean="0">
                <a:solidFill>
                  <a:srgbClr val="000000"/>
                </a:solidFill>
                <a:latin typeface="+mn-lt"/>
                <a:ea typeface="+mn-ea"/>
                <a:cs typeface="+mn-cs"/>
              </a:defRPr>
            </a:lvl2pPr>
          </a:lstStyle>
          <a:p>
            <a:pPr lvl="0"/>
            <a:r>
              <a:rPr lang="en-US" dirty="0" smtClean="0"/>
              <a:t>Click to edit Master text styles</a:t>
            </a:r>
          </a:p>
          <a:p>
            <a:pPr marL="742950" lvl="1" indent="-285750" algn="l" defTabSz="914400" rtl="0" eaLnBrk="1" latinLnBrk="0" hangingPunct="1">
              <a:spcBef>
                <a:spcPct val="20000"/>
              </a:spcBef>
              <a:buClr>
                <a:schemeClr val="tx1"/>
              </a:buClr>
              <a:buSzPct val="100000"/>
              <a:buFont typeface="Wingdings" pitchFamily="2" charset="2"/>
              <a:buChar char="§"/>
            </a:pPr>
            <a:r>
              <a:rPr lang="en-US" dirty="0" smtClean="0"/>
              <a:t>Second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lang="en-US" sz="1400" kern="1200">
                <a:solidFill>
                  <a:schemeClr val="tx1"/>
                </a:solidFill>
                <a:effectLst/>
                <a:latin typeface="+mn-lt"/>
                <a:ea typeface="+mn-ea"/>
                <a:cs typeface="Times New Roman" pitchFamily="18" charset="0"/>
              </a:defRPr>
            </a:lvl1pPr>
          </a:lstStyle>
          <a:p>
            <a:pPr algn="r">
              <a:defRPr/>
            </a:pPr>
            <a:fld id="{B8477CA6-37AB-49C2-B88B-8C89FDB7A7DF}" type="slidenum">
              <a:rPr smtClean="0">
                <a:solidFill>
                  <a:srgbClr val="0039A6"/>
                </a:solidFill>
              </a:rPr>
              <a:pPr algn="r">
                <a:defRPr/>
              </a:pPr>
              <a:t>‹#›</a:t>
            </a:fld>
            <a:endParaRPr dirty="0">
              <a:solidFill>
                <a:srgbClr val="0039A6"/>
              </a:solidFill>
            </a:endParaRPr>
          </a:p>
        </p:txBody>
      </p:sp>
    </p:spTree>
    <p:extLst>
      <p:ext uri="{BB962C8B-B14F-4D97-AF65-F5344CB8AC3E}">
        <p14:creationId xmlns:p14="http://schemas.microsoft.com/office/powerpoint/2010/main" val="13425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lang="en-US" sz="1400" kern="1200">
                <a:solidFill>
                  <a:schemeClr val="tx1"/>
                </a:solidFill>
                <a:effectLst/>
                <a:latin typeface="+mn-lt"/>
                <a:ea typeface="+mn-ea"/>
                <a:cs typeface="Times New Roman" pitchFamily="18" charset="0"/>
              </a:defRPr>
            </a:lvl1pPr>
          </a:lstStyle>
          <a:p>
            <a:pPr>
              <a:defRPr/>
            </a:pPr>
            <a:fld id="{20D9D6E0-0359-47C9-96A7-E8CC85445F77}" type="slidenum">
              <a:rPr smtClean="0">
                <a:solidFill>
                  <a:srgbClr val="0039A6"/>
                </a:solidFill>
              </a:rPr>
              <a:pPr>
                <a:defRPr/>
              </a:pPr>
              <a:t>‹#›</a:t>
            </a:fld>
            <a:endParaRPr dirty="0">
              <a:solidFill>
                <a:srgbClr val="0039A6"/>
              </a:solidFill>
            </a:endParaRPr>
          </a:p>
        </p:txBody>
      </p:sp>
    </p:spTree>
    <p:extLst>
      <p:ext uri="{BB962C8B-B14F-4D97-AF65-F5344CB8AC3E}">
        <p14:creationId xmlns:p14="http://schemas.microsoft.com/office/powerpoint/2010/main" val="3718585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sz="1400">
                <a:effectLst/>
                <a:latin typeface="+mn-lt"/>
              </a:defRPr>
            </a:lvl1pPr>
          </a:lstStyle>
          <a:p>
            <a:pPr algn="r">
              <a:defRPr/>
            </a:pPr>
            <a:fld id="{A420517B-503E-44E1-A5A3-88F773F5D377}"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3261218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sz="1400">
                <a:effectLst/>
                <a:latin typeface="+mn-lt"/>
              </a:defRPr>
            </a:lvl1pPr>
          </a:lstStyle>
          <a:p>
            <a:pPr algn="r">
              <a:defRPr/>
            </a:pPr>
            <a:fld id="{07D65CA8-24BD-4619-B65A-9A6DFCCF4B56}"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1258036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solidFill>
                <a:srgbClr val="0039A6"/>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srgbClr val="0039A6"/>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sz="1400">
                <a:effectLst/>
                <a:latin typeface="+mn-lt"/>
              </a:defRPr>
            </a:lvl1pPr>
          </a:lstStyle>
          <a:p>
            <a:pPr algn="r"/>
            <a:fld id="{BDB89C66-62C2-42AB-A425-5C350ED77922}" type="slidenum">
              <a:rPr lang="en-US" smtClean="0">
                <a:solidFill>
                  <a:srgbClr val="0039A6"/>
                </a:solidFill>
              </a:rPr>
              <a:pPr algn="r"/>
              <a:t>‹#›</a:t>
            </a:fld>
            <a:endParaRPr lang="en-US" dirty="0">
              <a:solidFill>
                <a:srgbClr val="0039A6"/>
              </a:solidFill>
            </a:endParaRPr>
          </a:p>
        </p:txBody>
      </p:sp>
    </p:spTree>
    <p:extLst>
      <p:ext uri="{BB962C8B-B14F-4D97-AF65-F5344CB8AC3E}">
        <p14:creationId xmlns:p14="http://schemas.microsoft.com/office/powerpoint/2010/main" val="4083768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1652683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86000"/>
            <a:ext cx="39624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2286000"/>
            <a:ext cx="39624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7" name="Rectangle 5"/>
          <p:cNvSpPr>
            <a:spLocks noGrp="1" noChangeArrowheads="1"/>
          </p:cNvSpPr>
          <p:nvPr>
            <p:ph type="ftr" sz="quarter" idx="12"/>
          </p:nvPr>
        </p:nvSpPr>
        <p:spPr>
          <a:xfrm>
            <a:off x="3124200" y="6245225"/>
            <a:ext cx="2895600" cy="476250"/>
          </a:xfrm>
          <a:prstGeom prst="rect">
            <a:avLst/>
          </a:prstGeom>
          <a:ln/>
        </p:spPr>
        <p:txBody>
          <a:bodyPr/>
          <a:lstStyle>
            <a:lvl1pPr>
              <a:defRPr/>
            </a:lvl1pPr>
          </a:lstStyle>
          <a:p>
            <a:pPr>
              <a:defRPr/>
            </a:pPr>
            <a:endParaRPr lang="en-US" dirty="0">
              <a:solidFill>
                <a:srgbClr val="0039A6"/>
              </a:solidFill>
            </a:endParaRPr>
          </a:p>
        </p:txBody>
      </p:sp>
      <p:sp>
        <p:nvSpPr>
          <p:cNvPr id="8" name="Rectangle 6"/>
          <p:cNvSpPr>
            <a:spLocks noGrp="1" noChangeArrowheads="1"/>
          </p:cNvSpPr>
          <p:nvPr>
            <p:ph type="sldNum" sz="quarter" idx="13"/>
          </p:nvPr>
        </p:nvSpPr>
        <p:spPr>
          <a:xfrm>
            <a:off x="6553200" y="6245225"/>
            <a:ext cx="2133600" cy="476250"/>
          </a:xfrm>
          <a:prstGeom prst="rect">
            <a:avLst/>
          </a:prstGeom>
          <a:ln/>
        </p:spPr>
        <p:txBody>
          <a:bodyPr/>
          <a:lstStyle>
            <a:lvl1pPr>
              <a:defRPr/>
            </a:lvl1pPr>
          </a:lstStyle>
          <a:p>
            <a:pPr>
              <a:defRPr/>
            </a:pPr>
            <a:endParaRPr lang="en-US" dirty="0">
              <a:solidFill>
                <a:srgbClr val="0039A6"/>
              </a:solidFill>
            </a:endParaRPr>
          </a:p>
        </p:txBody>
      </p:sp>
      <p:sp>
        <p:nvSpPr>
          <p:cNvPr id="9" name="Rectangle 6"/>
          <p:cNvSpPr>
            <a:spLocks noGrp="1" noChangeArrowheads="1"/>
          </p:cNvSpPr>
          <p:nvPr>
            <p:ph type="sldNum" sz="quarter" idx="14"/>
          </p:nvPr>
        </p:nvSpPr>
        <p:spPr>
          <a:xfrm>
            <a:off x="6553200" y="6245225"/>
            <a:ext cx="2133600" cy="476250"/>
          </a:xfrm>
          <a:prstGeom prst="rect">
            <a:avLst/>
          </a:prstGeom>
          <a:ln/>
        </p:spPr>
        <p:txBody>
          <a:bodyPr/>
          <a:lstStyle>
            <a:lvl1pPr>
              <a:defRPr/>
            </a:lvl1pPr>
          </a:lstStyle>
          <a:p>
            <a:pPr algn="r">
              <a:defRPr/>
            </a:pPr>
            <a:fld id="{90BC4EA0-5316-4AF4-B131-080363724348}" type="slidenum">
              <a:rPr lang="en-US" smtClean="0">
                <a:solidFill>
                  <a:srgbClr val="0039A6"/>
                </a:solidFill>
              </a:rPr>
              <a:pPr algn="r">
                <a:defRPr/>
              </a:pPr>
              <a:t>‹#›</a:t>
            </a:fld>
            <a:endParaRPr lang="en-US" dirty="0">
              <a:solidFill>
                <a:srgbClr val="0039A6"/>
              </a:solidFill>
            </a:endParaRPr>
          </a:p>
        </p:txBody>
      </p:sp>
    </p:spTree>
    <p:extLst>
      <p:ext uri="{BB962C8B-B14F-4D97-AF65-F5344CB8AC3E}">
        <p14:creationId xmlns:p14="http://schemas.microsoft.com/office/powerpoint/2010/main" val="3058407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8382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355600" y="1295400"/>
            <a:ext cx="8407400" cy="4724400"/>
          </a:xfrm>
          <a:prstGeom prst="rect">
            <a:avLst/>
          </a:prstGeom>
        </p:spPr>
        <p:txBody>
          <a:bodyPr/>
          <a:lstStyle/>
          <a:p>
            <a:pPr lvl="0"/>
            <a:endParaRPr lang="en-US" noProof="0" dirty="0" smtClean="0"/>
          </a:p>
        </p:txBody>
      </p:sp>
    </p:spTree>
    <p:extLst>
      <p:ext uri="{BB962C8B-B14F-4D97-AF65-F5344CB8AC3E}">
        <p14:creationId xmlns:p14="http://schemas.microsoft.com/office/powerpoint/2010/main" val="1945645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7"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3043445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i="0" u="none">
                <a:solidFill>
                  <a:schemeClr val="bg2"/>
                </a:solidFill>
                <a:latin typeface="+mn-lt"/>
              </a:defRPr>
            </a:lvl2pPr>
            <a:lvl3pPr>
              <a:buClr>
                <a:schemeClr val="tx1"/>
              </a:buClr>
              <a:buSzPct val="100000"/>
              <a:buFont typeface="Arial" pitchFamily="34" charset="0"/>
              <a:buChar char="•"/>
              <a:defRPr sz="1800" i="0">
                <a:solidFill>
                  <a:schemeClr val="bg2"/>
                </a:solidFill>
              </a:defRPr>
            </a:lvl3pPr>
            <a:lvl4pPr>
              <a:buClr>
                <a:schemeClr val="tx1"/>
              </a:buClr>
              <a:buSzPct val="70000"/>
              <a:buFont typeface="Courier New" pitchFamily="49" charset="0"/>
              <a:buChar char="o"/>
              <a:defRPr sz="1800" i="0" baseline="0">
                <a:solidFill>
                  <a:schemeClr val="bg2"/>
                </a:solidFill>
              </a:defRPr>
            </a:lvl4pPr>
            <a:lvl5pPr>
              <a:buClr>
                <a:schemeClr val="tx1"/>
              </a:buClr>
              <a:buSzPct val="70000"/>
              <a:buFont typeface="Arial" pitchFamily="34" charset="0"/>
              <a:buChar char="•"/>
              <a:defRPr sz="1800" i="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7842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360829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949331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Tree>
    <p:extLst>
      <p:ext uri="{BB962C8B-B14F-4D97-AF65-F5344CB8AC3E}">
        <p14:creationId xmlns:p14="http://schemas.microsoft.com/office/powerpoint/2010/main" val="2180799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4"/>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1974905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1"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1" y="1435102"/>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4141265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1"/>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9"/>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572446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extLst>
      <p:ext uri="{BB962C8B-B14F-4D97-AF65-F5344CB8AC3E}">
        <p14:creationId xmlns:p14="http://schemas.microsoft.com/office/powerpoint/2010/main" val="95742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jp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1.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image" Target="../media/image1.jp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image" Target="../media/image1.jp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heme" Target="../theme/theme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image" Target="../media/image1.jp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theme" Target="../theme/theme6.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image" Target="../media/image1.jp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theme" Target="../theme/theme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image" Target="../media/image1.jp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theme" Target="../theme/theme8.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image" Target="../media/image1.jp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theme" Target="../theme/theme9.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4" r:id="rId17"/>
    <p:sldLayoutId id="2147483919" r:id="rId18"/>
    <p:sldLayoutId id="2147483921" r:id="rId1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2694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62871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5578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98515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46113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89270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232782"/>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049174"/>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0.emf"/></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9" name="Straight Connector 18"/>
          <p:cNvCxnSpPr/>
          <p:nvPr/>
        </p:nvCxnSpPr>
        <p:spPr>
          <a:xfrm>
            <a:off x="444500" y="1459740"/>
            <a:ext cx="8255000" cy="0"/>
          </a:xfrm>
          <a:prstGeom prst="line">
            <a:avLst/>
          </a:prstGeom>
          <a:ln w="25400">
            <a:solidFill>
              <a:schemeClr val="tx1"/>
            </a:solidFill>
          </a:ln>
          <a:effectLst/>
        </p:spPr>
        <p:style>
          <a:lnRef idx="3">
            <a:schemeClr val="accent1"/>
          </a:lnRef>
          <a:fillRef idx="0">
            <a:schemeClr val="accent1"/>
          </a:fillRef>
          <a:effectRef idx="2">
            <a:schemeClr val="accent1"/>
          </a:effectRef>
          <a:fontRef idx="minor">
            <a:schemeClr val="tx1"/>
          </a:fontRef>
        </p:style>
      </p:cxnSp>
      <p:sp>
        <p:nvSpPr>
          <p:cNvPr id="24" name="TextBox 23"/>
          <p:cNvSpPr txBox="1"/>
          <p:nvPr/>
        </p:nvSpPr>
        <p:spPr>
          <a:xfrm>
            <a:off x="444500" y="816114"/>
            <a:ext cx="6025125" cy="553998"/>
          </a:xfrm>
          <a:prstGeom prst="rect">
            <a:avLst/>
          </a:prstGeom>
          <a:noFill/>
          <a:ln w="19050">
            <a:noFill/>
          </a:ln>
        </p:spPr>
        <p:txBody>
          <a:bodyPr wrap="square" rtlCol="0">
            <a:spAutoFit/>
          </a:bodyPr>
          <a:lstStyle/>
          <a:p>
            <a:r>
              <a:rPr lang="en-GB" sz="3000" dirty="0" smtClean="0">
                <a:effectLst/>
                <a:latin typeface="Century Gothic" panose="020B0502020202020204" pitchFamily="34" charset="0"/>
              </a:rPr>
              <a:t>Course </a:t>
            </a:r>
            <a:r>
              <a:rPr lang="en-GB" sz="3000" dirty="0">
                <a:effectLst/>
                <a:latin typeface="Century Gothic" panose="020B0502020202020204" pitchFamily="34" charset="0"/>
              </a:rPr>
              <a:t>COMM-311 </a:t>
            </a:r>
            <a:endParaRPr lang="en-US" sz="3000" dirty="0">
              <a:effectLst/>
              <a:latin typeface="Century Gothic" panose="020B0502020202020204" pitchFamily="34" charset="0"/>
            </a:endParaRPr>
          </a:p>
        </p:txBody>
      </p:sp>
      <p:sp>
        <p:nvSpPr>
          <p:cNvPr id="6" name="TextBox 5"/>
          <p:cNvSpPr txBox="1"/>
          <p:nvPr/>
        </p:nvSpPr>
        <p:spPr>
          <a:xfrm>
            <a:off x="3867514" y="3148255"/>
            <a:ext cx="4658299" cy="2348335"/>
          </a:xfrm>
          <a:prstGeom prst="rect">
            <a:avLst/>
          </a:prstGeom>
          <a:noFill/>
        </p:spPr>
        <p:txBody>
          <a:bodyPr wrap="square" rtlCol="0">
            <a:spAutoFit/>
          </a:bodyPr>
          <a:lstStyle/>
          <a:p>
            <a:pPr algn="ctr">
              <a:lnSpc>
                <a:spcPct val="150000"/>
              </a:lnSpc>
            </a:pPr>
            <a:r>
              <a:rPr lang="en-US" sz="2400" dirty="0" err="1" smtClean="0">
                <a:effectLst/>
                <a:latin typeface="Century Gothic" panose="020B0502020202020204" pitchFamily="34" charset="0"/>
              </a:rPr>
              <a:t>Dr</a:t>
            </a:r>
            <a:r>
              <a:rPr lang="en-US" sz="2400" dirty="0" smtClean="0">
                <a:effectLst/>
                <a:latin typeface="Century Gothic" panose="020B0502020202020204" pitchFamily="34" charset="0"/>
              </a:rPr>
              <a:t> Armen </a:t>
            </a:r>
            <a:r>
              <a:rPr lang="en-US" sz="2400" dirty="0" err="1" smtClean="0">
                <a:effectLst/>
                <a:latin typeface="Century Gothic" panose="020B0502020202020204" pitchFamily="34" charset="0"/>
              </a:rPr>
              <a:t>Torchyan</a:t>
            </a:r>
            <a:endParaRPr lang="en-US" sz="2400" dirty="0" smtClean="0">
              <a:effectLst/>
              <a:latin typeface="Century Gothic" panose="020B0502020202020204" pitchFamily="34" charset="0"/>
            </a:endParaRPr>
          </a:p>
          <a:p>
            <a:pPr algn="ctr">
              <a:lnSpc>
                <a:spcPct val="150000"/>
              </a:lnSpc>
            </a:pPr>
            <a:r>
              <a:rPr lang="en-US" sz="2400" dirty="0" smtClean="0">
                <a:effectLst/>
                <a:latin typeface="Century Gothic" panose="020B0502020202020204" pitchFamily="34" charset="0"/>
              </a:rPr>
              <a:t>Slide by: Dr. </a:t>
            </a:r>
            <a:r>
              <a:rPr lang="en-US" sz="2400" dirty="0" err="1" smtClean="0">
                <a:effectLst/>
                <a:latin typeface="Century Gothic" panose="020B0502020202020204" pitchFamily="34" charset="0"/>
              </a:rPr>
              <a:t>Khawater</a:t>
            </a:r>
            <a:r>
              <a:rPr lang="en-US" sz="2400" dirty="0" smtClean="0">
                <a:effectLst/>
                <a:latin typeface="Century Gothic" panose="020B0502020202020204" pitchFamily="34" charset="0"/>
              </a:rPr>
              <a:t> </a:t>
            </a:r>
            <a:r>
              <a:rPr lang="en-US" sz="2400" dirty="0" err="1" smtClean="0">
                <a:effectLst/>
                <a:latin typeface="Century Gothic" panose="020B0502020202020204" pitchFamily="34" charset="0"/>
              </a:rPr>
              <a:t>Bahkali</a:t>
            </a:r>
            <a:endParaRPr lang="en-US" sz="2400" dirty="0" smtClean="0">
              <a:effectLst/>
              <a:latin typeface="Century Gothic" panose="020B0502020202020204" pitchFamily="34" charset="0"/>
            </a:endParaRPr>
          </a:p>
          <a:p>
            <a:pPr algn="ctr">
              <a:lnSpc>
                <a:spcPct val="130000"/>
              </a:lnSpc>
            </a:pPr>
            <a:endParaRPr lang="en-US" sz="1800" i="1" dirty="0" smtClean="0">
              <a:effectLst/>
              <a:latin typeface="Century Gothic" panose="020B0502020202020204" pitchFamily="34" charset="0"/>
            </a:endParaRPr>
          </a:p>
          <a:p>
            <a:pPr algn="ctr">
              <a:lnSpc>
                <a:spcPct val="80000"/>
              </a:lnSpc>
            </a:pPr>
            <a:r>
              <a:rPr lang="en-US" sz="1600" dirty="0" smtClean="0">
                <a:effectLst/>
                <a:latin typeface="Century Gothic" panose="020B0502020202020204" pitchFamily="34" charset="0"/>
              </a:rPr>
              <a:t>Family and community medicine, </a:t>
            </a:r>
          </a:p>
          <a:p>
            <a:pPr algn="ctr">
              <a:lnSpc>
                <a:spcPct val="80000"/>
              </a:lnSpc>
            </a:pPr>
            <a:r>
              <a:rPr lang="en-US" sz="1600" dirty="0" smtClean="0">
                <a:effectLst/>
                <a:latin typeface="Century Gothic" panose="020B0502020202020204" pitchFamily="34" charset="0"/>
              </a:rPr>
              <a:t>KKUH</a:t>
            </a:r>
          </a:p>
          <a:p>
            <a:pPr algn="ctr">
              <a:lnSpc>
                <a:spcPct val="80000"/>
              </a:lnSpc>
            </a:pPr>
            <a:endParaRPr lang="en-US" sz="1600" dirty="0" smtClean="0">
              <a:effectLst/>
              <a:latin typeface="Century Gothic" panose="020B0502020202020204" pitchFamily="34" charset="0"/>
            </a:endParaRPr>
          </a:p>
          <a:p>
            <a:pPr algn="ctr">
              <a:lnSpc>
                <a:spcPct val="80000"/>
              </a:lnSpc>
            </a:pPr>
            <a:endParaRPr lang="en-US" sz="1600" dirty="0">
              <a:effectLst/>
              <a:latin typeface="Century Gothic" panose="020B0502020202020204" pitchFamily="34" charset="0"/>
            </a:endParaRPr>
          </a:p>
        </p:txBody>
      </p:sp>
      <p:sp>
        <p:nvSpPr>
          <p:cNvPr id="2" name="TextBox 1"/>
          <p:cNvSpPr txBox="1"/>
          <p:nvPr/>
        </p:nvSpPr>
        <p:spPr>
          <a:xfrm>
            <a:off x="3546858" y="1831829"/>
            <a:ext cx="5080216" cy="954107"/>
          </a:xfrm>
          <a:prstGeom prst="rect">
            <a:avLst/>
          </a:prstGeom>
          <a:noFill/>
        </p:spPr>
        <p:txBody>
          <a:bodyPr wrap="square" rtlCol="0">
            <a:spAutoFit/>
          </a:bodyPr>
          <a:lstStyle/>
          <a:p>
            <a:pPr algn="ctr"/>
            <a:r>
              <a:rPr lang="en-US" dirty="0" smtClean="0">
                <a:effectLst/>
                <a:latin typeface="Century Gothic" panose="020B0502020202020204" pitchFamily="34" charset="0"/>
              </a:rPr>
              <a:t>Surveillance data, Notification and reporting</a:t>
            </a:r>
            <a:endParaRPr lang="en-US" dirty="0">
              <a:effectLst/>
              <a:latin typeface="Century Gothic" panose="020B0502020202020204" pitchFamily="34" charset="0"/>
            </a:endParaRPr>
          </a:p>
        </p:txBody>
      </p:sp>
      <p:sp>
        <p:nvSpPr>
          <p:cNvPr id="13" name="TextBox 12"/>
          <p:cNvSpPr txBox="1"/>
          <p:nvPr/>
        </p:nvSpPr>
        <p:spPr>
          <a:xfrm>
            <a:off x="2200375" y="6021525"/>
            <a:ext cx="5748243" cy="261610"/>
          </a:xfrm>
          <a:prstGeom prst="rect">
            <a:avLst/>
          </a:prstGeom>
          <a:noFill/>
          <a:ln w="12700">
            <a:noFill/>
          </a:ln>
        </p:spPr>
        <p:txBody>
          <a:bodyPr wrap="square" rtlCol="0">
            <a:spAutoFit/>
          </a:bodyPr>
          <a:lstStyle/>
          <a:p>
            <a:r>
              <a:rPr lang="en-US" sz="1100" dirty="0" smtClean="0">
                <a:effectLst/>
                <a:latin typeface="Century Gothic" panose="020B0502020202020204" pitchFamily="34" charset="0"/>
              </a:rPr>
              <a:t>The slides was adopted from the CDC public health 101 series resources</a:t>
            </a:r>
            <a:endParaRPr lang="en-US" sz="1100" dirty="0">
              <a:effectLst/>
              <a:latin typeface="Century Gothic" panose="020B0502020202020204" pitchFamily="34" charset="0"/>
            </a:endParaRPr>
          </a:p>
        </p:txBody>
      </p:sp>
      <p:pic>
        <p:nvPicPr>
          <p:cNvPr id="5" name="Picture 4" descr="A blue circle containing a globe and a magnifying glass." title="Public Health 101 Surveillance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8" y="1831829"/>
            <a:ext cx="2971054" cy="2589862"/>
          </a:xfrm>
          <a:prstGeom prst="rect">
            <a:avLst/>
          </a:prstGeom>
        </p:spPr>
      </p:pic>
    </p:spTree>
    <p:extLst>
      <p:ext uri="{BB962C8B-B14F-4D97-AF65-F5344CB8AC3E}">
        <p14:creationId xmlns:p14="http://schemas.microsoft.com/office/powerpoint/2010/main" val="3982886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10</a:t>
            </a:fld>
            <a:endParaRPr lang="en-US" dirty="0"/>
          </a:p>
        </p:txBody>
      </p:sp>
      <p:pic>
        <p:nvPicPr>
          <p:cNvPr id="3" name="Picture 2"/>
          <p:cNvPicPr>
            <a:picLocks noChangeAspect="1"/>
          </p:cNvPicPr>
          <p:nvPr/>
        </p:nvPicPr>
        <p:blipFill rotWithShape="1">
          <a:blip r:embed="rId3"/>
          <a:srcRect b="9096"/>
          <a:stretch/>
        </p:blipFill>
        <p:spPr>
          <a:xfrm>
            <a:off x="239106" y="131849"/>
            <a:ext cx="8686800" cy="5680075"/>
          </a:xfrm>
          <a:prstGeom prst="rect">
            <a:avLst/>
          </a:prstGeom>
        </p:spPr>
      </p:pic>
    </p:spTree>
    <p:extLst>
      <p:ext uri="{BB962C8B-B14F-4D97-AF65-F5344CB8AC3E}">
        <p14:creationId xmlns:p14="http://schemas.microsoft.com/office/powerpoint/2010/main" val="3010603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11</a:t>
            </a:fld>
            <a:endParaRPr lang="en-US" dirty="0"/>
          </a:p>
        </p:txBody>
      </p:sp>
      <p:pic>
        <p:nvPicPr>
          <p:cNvPr id="5" name="Picture 4"/>
          <p:cNvPicPr>
            <a:picLocks noChangeAspect="1"/>
          </p:cNvPicPr>
          <p:nvPr/>
        </p:nvPicPr>
        <p:blipFill rotWithShape="1">
          <a:blip r:embed="rId3"/>
          <a:srcRect b="30133"/>
          <a:stretch/>
        </p:blipFill>
        <p:spPr>
          <a:xfrm>
            <a:off x="152804" y="0"/>
            <a:ext cx="8902700" cy="4321175"/>
          </a:xfrm>
          <a:prstGeom prst="rect">
            <a:avLst/>
          </a:prstGeom>
        </p:spPr>
      </p:pic>
    </p:spTree>
    <p:extLst>
      <p:ext uri="{BB962C8B-B14F-4D97-AF65-F5344CB8AC3E}">
        <p14:creationId xmlns:p14="http://schemas.microsoft.com/office/powerpoint/2010/main" val="1085185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35027" y="1168878"/>
            <a:ext cx="8146930" cy="656809"/>
          </a:xfrm>
          <a:prstGeom prst="rect">
            <a:avLst/>
          </a:prstGeom>
        </p:spPr>
        <p:txBody>
          <a:bodyPr anchor="b" anchorCtr="0">
            <a:noAutofit/>
          </a:bodyPr>
          <a:lstStyle>
            <a:lvl1pPr algn="ctr" defTabSz="914400" rtl="0" eaLnBrk="1" latinLnBrk="0" hangingPunct="1">
              <a:lnSpc>
                <a:spcPts val="3000"/>
              </a:lnSpc>
              <a:spcBef>
                <a:spcPct val="0"/>
              </a:spcBef>
              <a:buNone/>
              <a:defRPr sz="2800" b="1" kern="1200" baseline="0">
                <a:solidFill>
                  <a:schemeClr val="tx1"/>
                </a:solidFill>
                <a:effectLst/>
                <a:latin typeface="+mj-lt"/>
                <a:ea typeface="+mj-ea"/>
                <a:cs typeface="+mj-cs"/>
              </a:defRPr>
            </a:lvl1pPr>
          </a:lstStyle>
          <a:p>
            <a:pPr fontAlgn="auto">
              <a:spcAft>
                <a:spcPts val="0"/>
              </a:spcAft>
              <a:defRPr/>
            </a:pPr>
            <a:r>
              <a:rPr lang="en-US" sz="3200" b="0" dirty="0" smtClean="0">
                <a:solidFill>
                  <a:srgbClr val="0039A6"/>
                </a:solidFill>
                <a:latin typeface="Century Gothic" panose="020B0502020202020204" pitchFamily="34" charset="0"/>
              </a:rPr>
              <a:t>Analyze </a:t>
            </a:r>
            <a:r>
              <a:rPr lang="en-US" sz="3200" b="0" dirty="0">
                <a:solidFill>
                  <a:srgbClr val="0039A6"/>
                </a:solidFill>
                <a:latin typeface="Century Gothic" panose="020B0502020202020204" pitchFamily="34" charset="0"/>
              </a:rPr>
              <a:t>and interpret </a:t>
            </a:r>
            <a:r>
              <a:rPr lang="en-US" sz="3200" b="0" dirty="0" smtClean="0">
                <a:solidFill>
                  <a:srgbClr val="0039A6"/>
                </a:solidFill>
                <a:latin typeface="Century Gothic" panose="020B0502020202020204" pitchFamily="34" charset="0"/>
              </a:rPr>
              <a:t>data</a:t>
            </a:r>
            <a:endParaRPr lang="en-US" sz="3200" b="0" dirty="0">
              <a:solidFill>
                <a:srgbClr val="0039A6"/>
              </a:solidFill>
              <a:latin typeface="Century Gothic" panose="020B0502020202020204" pitchFamily="34" charset="0"/>
            </a:endParaRPr>
          </a:p>
        </p:txBody>
      </p:sp>
      <p:sp>
        <p:nvSpPr>
          <p:cNvPr id="11" name="TextBox 10"/>
          <p:cNvSpPr txBox="1"/>
          <p:nvPr/>
        </p:nvSpPr>
        <p:spPr>
          <a:xfrm>
            <a:off x="1564335" y="723441"/>
            <a:ext cx="6133430" cy="584775"/>
          </a:xfrm>
          <a:prstGeom prst="rect">
            <a:avLst/>
          </a:prstGeom>
          <a:noFill/>
        </p:spPr>
        <p:txBody>
          <a:bodyPr wrap="square" rtlCol="0">
            <a:spAutoFit/>
          </a:bodyPr>
          <a:lstStyle/>
          <a:p>
            <a:pPr algn="ctr"/>
            <a:r>
              <a:rPr lang="en-US" sz="3200" dirty="0" smtClean="0">
                <a:effectLst/>
                <a:latin typeface="Century Gothic" panose="020B0502020202020204" pitchFamily="34" charset="0"/>
              </a:rPr>
              <a:t>Topic 2</a:t>
            </a:r>
            <a:endParaRPr lang="en-US" sz="3200" dirty="0">
              <a:effectLst/>
              <a:latin typeface="Century Gothic" panose="020B0502020202020204" pitchFamily="34" charset="0"/>
            </a:endParaRPr>
          </a:p>
        </p:txBody>
      </p:sp>
      <p:sp>
        <p:nvSpPr>
          <p:cNvPr id="7" name="Slide Number Placeholder 2"/>
          <p:cNvSpPr>
            <a:spLocks noGrp="1"/>
          </p:cNvSpPr>
          <p:nvPr>
            <p:ph type="sldNum" sz="quarter" idx="12"/>
          </p:nvPr>
        </p:nvSpPr>
        <p:spPr>
          <a:xfrm>
            <a:off x="6594475" y="6181725"/>
            <a:ext cx="2133600" cy="476250"/>
          </a:xfrm>
          <a:prstGeom prst="rect">
            <a:avLst/>
          </a:prstGeom>
        </p:spPr>
        <p:txBody>
          <a:bodyPr/>
          <a:lstStyle>
            <a:lvl1pPr>
              <a:defRPr i="0">
                <a:effectLst/>
              </a:defRPr>
            </a:lvl1pPr>
          </a:lstStyle>
          <a:p>
            <a:pPr algn="r">
              <a:defRPr/>
            </a:pPr>
            <a:fld id="{B8477CA6-37AB-49C2-B88B-8C89FDB7A7DF}" type="slidenum">
              <a:rPr lang="en-US" sz="1200" smtClean="0">
                <a:latin typeface="Arial" panose="020B0604020202020204" pitchFamily="34" charset="0"/>
                <a:cs typeface="Arial" panose="020B0604020202020204" pitchFamily="34" charset="0"/>
              </a:rPr>
              <a:pPr algn="r">
                <a:defRPr/>
              </a:pPr>
              <a:t>12</a:t>
            </a:fld>
            <a:endParaRPr lang="en-US" sz="1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37454" t="17258" r="36639" b="46729"/>
          <a:stretch/>
        </p:blipFill>
        <p:spPr>
          <a:xfrm>
            <a:off x="3422948" y="2633224"/>
            <a:ext cx="2276805" cy="2323433"/>
          </a:xfrm>
          <a:prstGeom prst="rect">
            <a:avLst/>
          </a:prstGeom>
        </p:spPr>
      </p:pic>
    </p:spTree>
    <p:extLst>
      <p:ext uri="{BB962C8B-B14F-4D97-AF65-F5344CB8AC3E}">
        <p14:creationId xmlns:p14="http://schemas.microsoft.com/office/powerpoint/2010/main" val="41090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13</a:t>
            </a:fld>
            <a:endParaRPr lang="en-US" dirty="0"/>
          </a:p>
        </p:txBody>
      </p:sp>
      <p:pic>
        <p:nvPicPr>
          <p:cNvPr id="4" name="Picture 3"/>
          <p:cNvPicPr>
            <a:picLocks noChangeAspect="1"/>
          </p:cNvPicPr>
          <p:nvPr/>
        </p:nvPicPr>
        <p:blipFill rotWithShape="1">
          <a:blip r:embed="rId3"/>
          <a:srcRect b="34930"/>
          <a:stretch/>
        </p:blipFill>
        <p:spPr>
          <a:xfrm>
            <a:off x="180918" y="0"/>
            <a:ext cx="8801100" cy="4140200"/>
          </a:xfrm>
          <a:prstGeom prst="rect">
            <a:avLst/>
          </a:prstGeom>
        </p:spPr>
      </p:pic>
    </p:spTree>
    <p:extLst>
      <p:ext uri="{BB962C8B-B14F-4D97-AF65-F5344CB8AC3E}">
        <p14:creationId xmlns:p14="http://schemas.microsoft.com/office/powerpoint/2010/main" val="339823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14</a:t>
            </a:fld>
            <a:endParaRPr lang="en-US" dirty="0"/>
          </a:p>
        </p:txBody>
      </p:sp>
      <p:pic>
        <p:nvPicPr>
          <p:cNvPr id="6" name="Picture 5"/>
          <p:cNvPicPr>
            <a:picLocks noChangeAspect="1"/>
          </p:cNvPicPr>
          <p:nvPr/>
        </p:nvPicPr>
        <p:blipFill rotWithShape="1">
          <a:blip r:embed="rId3"/>
          <a:srcRect b="42710"/>
          <a:stretch/>
        </p:blipFill>
        <p:spPr>
          <a:xfrm>
            <a:off x="85090" y="126459"/>
            <a:ext cx="8953500" cy="3543300"/>
          </a:xfrm>
          <a:prstGeom prst="rect">
            <a:avLst/>
          </a:prstGeom>
        </p:spPr>
      </p:pic>
      <p:pic>
        <p:nvPicPr>
          <p:cNvPr id="8" name="Picture 7"/>
          <p:cNvPicPr>
            <a:picLocks noChangeAspect="1"/>
          </p:cNvPicPr>
          <p:nvPr/>
        </p:nvPicPr>
        <p:blipFill rotWithShape="1">
          <a:blip r:embed="rId4"/>
          <a:srcRect l="9922" t="11723" r="58651" b="47607"/>
          <a:stretch/>
        </p:blipFill>
        <p:spPr>
          <a:xfrm>
            <a:off x="4163118" y="3127226"/>
            <a:ext cx="1920875" cy="1467635"/>
          </a:xfrm>
          <a:prstGeom prst="rect">
            <a:avLst/>
          </a:prstGeom>
        </p:spPr>
      </p:pic>
      <p:pic>
        <p:nvPicPr>
          <p:cNvPr id="9" name="Picture 8"/>
          <p:cNvPicPr>
            <a:picLocks noChangeAspect="1"/>
          </p:cNvPicPr>
          <p:nvPr/>
        </p:nvPicPr>
        <p:blipFill rotWithShape="1">
          <a:blip r:embed="rId5"/>
          <a:srcRect l="10372" t="8724" r="12017" b="50000"/>
          <a:stretch/>
        </p:blipFill>
        <p:spPr>
          <a:xfrm>
            <a:off x="3873500" y="3032125"/>
            <a:ext cx="4810125" cy="1562736"/>
          </a:xfrm>
          <a:prstGeom prst="rect">
            <a:avLst/>
          </a:prstGeom>
        </p:spPr>
      </p:pic>
      <p:pic>
        <p:nvPicPr>
          <p:cNvPr id="10" name="Picture 9"/>
          <p:cNvPicPr>
            <a:picLocks noChangeAspect="1"/>
          </p:cNvPicPr>
          <p:nvPr/>
        </p:nvPicPr>
        <p:blipFill rotWithShape="1">
          <a:blip r:embed="rId6"/>
          <a:srcRect l="4908" t="24612" r="16857" b="36031"/>
          <a:stretch/>
        </p:blipFill>
        <p:spPr>
          <a:xfrm>
            <a:off x="3847465" y="4499760"/>
            <a:ext cx="5191125" cy="1675318"/>
          </a:xfrm>
          <a:prstGeom prst="rect">
            <a:avLst/>
          </a:prstGeom>
        </p:spPr>
      </p:pic>
    </p:spTree>
    <p:extLst>
      <p:ext uri="{BB962C8B-B14F-4D97-AF65-F5344CB8AC3E}">
        <p14:creationId xmlns:p14="http://schemas.microsoft.com/office/powerpoint/2010/main" val="1794017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15</a:t>
            </a:fld>
            <a:endParaRPr lang="en-US" dirty="0"/>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77"/>
          <a:stretch/>
        </p:blipFill>
        <p:spPr bwMode="auto">
          <a:xfrm>
            <a:off x="1170445" y="1158874"/>
            <a:ext cx="7064144" cy="5064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1"/>
          <p:cNvSpPr txBox="1">
            <a:spLocks/>
          </p:cNvSpPr>
          <p:nvPr/>
        </p:nvSpPr>
        <p:spPr>
          <a:xfrm>
            <a:off x="457200" y="245153"/>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Variation within country</a:t>
            </a:r>
          </a:p>
          <a:p>
            <a:r>
              <a:rPr lang="en-US" sz="2000" dirty="0" smtClean="0"/>
              <a:t>Number of new HIV infections in Kenya, 2013</a:t>
            </a:r>
            <a:endParaRPr lang="en-US" sz="2000" dirty="0"/>
          </a:p>
        </p:txBody>
      </p:sp>
      <p:sp>
        <p:nvSpPr>
          <p:cNvPr id="5" name="Rectangle 4"/>
          <p:cNvSpPr/>
          <p:nvPr/>
        </p:nvSpPr>
        <p:spPr>
          <a:xfrm>
            <a:off x="492125" y="6222197"/>
            <a:ext cx="7048500" cy="276999"/>
          </a:xfrm>
          <a:prstGeom prst="rect">
            <a:avLst/>
          </a:prstGeom>
        </p:spPr>
        <p:txBody>
          <a:bodyPr wrap="square">
            <a:spAutoFit/>
          </a:bodyPr>
          <a:lstStyle/>
          <a:p>
            <a:r>
              <a:rPr lang="en-GB" sz="1200" dirty="0" smtClean="0"/>
              <a:t>Slide from: Tim </a:t>
            </a:r>
            <a:r>
              <a:rPr lang="en-GB" sz="1200" dirty="0" err="1" smtClean="0"/>
              <a:t>Hallett</a:t>
            </a:r>
            <a:r>
              <a:rPr lang="en-GB" sz="1200" dirty="0" smtClean="0"/>
              <a:t>, Imperial </a:t>
            </a:r>
            <a:r>
              <a:rPr lang="en-GB" sz="1200" dirty="0"/>
              <a:t>College </a:t>
            </a:r>
            <a:r>
              <a:rPr lang="en-GB" sz="1200" dirty="0" smtClean="0"/>
              <a:t>London, 2014</a:t>
            </a:r>
            <a:endParaRPr lang="en-GB" sz="1200" dirty="0"/>
          </a:p>
        </p:txBody>
      </p:sp>
    </p:spTree>
    <p:extLst>
      <p:ext uri="{BB962C8B-B14F-4D97-AF65-F5344CB8AC3E}">
        <p14:creationId xmlns:p14="http://schemas.microsoft.com/office/powerpoint/2010/main" val="1150950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694539" y="1806666"/>
            <a:ext cx="3797300" cy="4584700"/>
          </a:xfrm>
          <a:prstGeom prst="rect">
            <a:avLst/>
          </a:prstGeom>
        </p:spPr>
      </p:pic>
      <p:sp>
        <p:nvSpPr>
          <p:cNvPr id="7" name="Rectangular Callout 6"/>
          <p:cNvSpPr/>
          <p:nvPr/>
        </p:nvSpPr>
        <p:spPr>
          <a:xfrm>
            <a:off x="6246636" y="3627092"/>
            <a:ext cx="2587051" cy="1278284"/>
          </a:xfrm>
          <a:prstGeom prst="wedgeRectCallout">
            <a:avLst>
              <a:gd name="adj1" fmla="val -116355"/>
              <a:gd name="adj2" fmla="val 1142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Variation Within A District</a:t>
            </a:r>
            <a:endParaRPr lang="en-US" dirty="0"/>
          </a:p>
        </p:txBody>
      </p:sp>
      <p:sp>
        <p:nvSpPr>
          <p:cNvPr id="2" name="TextBox 1"/>
          <p:cNvSpPr txBox="1"/>
          <p:nvPr/>
        </p:nvSpPr>
        <p:spPr>
          <a:xfrm>
            <a:off x="0" y="6427113"/>
            <a:ext cx="3681241" cy="430887"/>
          </a:xfrm>
          <a:prstGeom prst="rect">
            <a:avLst/>
          </a:prstGeom>
          <a:noFill/>
        </p:spPr>
        <p:txBody>
          <a:bodyPr wrap="none" rtlCol="0">
            <a:spAutoFit/>
          </a:bodyPr>
          <a:lstStyle/>
          <a:p>
            <a:r>
              <a:rPr lang="en-US" sz="1100" dirty="0" err="1" smtClean="0"/>
              <a:t>Tanser</a:t>
            </a:r>
            <a:r>
              <a:rPr lang="en-US" sz="1100" dirty="0" smtClean="0"/>
              <a:t> et al., CROI 2011</a:t>
            </a:r>
          </a:p>
          <a:p>
            <a:r>
              <a:rPr lang="en-US" sz="1100" dirty="0" smtClean="0"/>
              <a:t>http://</a:t>
            </a:r>
            <a:r>
              <a:rPr lang="en-US" sz="1100" dirty="0" err="1" smtClean="0"/>
              <a:t>www.retroconference.org</a:t>
            </a:r>
            <a:r>
              <a:rPr lang="en-US" sz="1100" dirty="0" smtClean="0"/>
              <a:t>/2011/Abstracts/41395.htm </a:t>
            </a:r>
            <a:endParaRPr lang="en-US" sz="1100" dirty="0"/>
          </a:p>
        </p:txBody>
      </p:sp>
      <p:sp>
        <p:nvSpPr>
          <p:cNvPr id="6" name="TextBox 5"/>
          <p:cNvSpPr txBox="1"/>
          <p:nvPr/>
        </p:nvSpPr>
        <p:spPr>
          <a:xfrm>
            <a:off x="6326721" y="3821600"/>
            <a:ext cx="2584512" cy="646331"/>
          </a:xfrm>
          <a:prstGeom prst="rect">
            <a:avLst/>
          </a:prstGeom>
          <a:noFill/>
        </p:spPr>
        <p:txBody>
          <a:bodyPr wrap="none" rtlCol="0">
            <a:spAutoFit/>
          </a:bodyPr>
          <a:lstStyle/>
          <a:p>
            <a:r>
              <a:rPr lang="en-US" sz="1800" dirty="0" smtClean="0">
                <a:solidFill>
                  <a:schemeClr val="bg1"/>
                </a:solidFill>
              </a:rPr>
              <a:t>5.7% of study area.</a:t>
            </a:r>
            <a:endParaRPr lang="en-US" sz="1800" dirty="0">
              <a:solidFill>
                <a:schemeClr val="bg1"/>
              </a:solidFill>
            </a:endParaRPr>
          </a:p>
          <a:p>
            <a:r>
              <a:rPr lang="en-US" sz="1800" dirty="0" smtClean="0">
                <a:solidFill>
                  <a:schemeClr val="bg1"/>
                </a:solidFill>
              </a:rPr>
              <a:t>1 in 3 new HIV infections</a:t>
            </a:r>
            <a:endParaRPr lang="en-US" sz="1800" dirty="0">
              <a:solidFill>
                <a:schemeClr val="bg1"/>
              </a:solidFill>
            </a:endParaRPr>
          </a:p>
        </p:txBody>
      </p:sp>
      <p:sp>
        <p:nvSpPr>
          <p:cNvPr id="8" name="TextBox 7"/>
          <p:cNvSpPr txBox="1"/>
          <p:nvPr/>
        </p:nvSpPr>
        <p:spPr>
          <a:xfrm>
            <a:off x="2491195" y="1258276"/>
            <a:ext cx="2080805" cy="369332"/>
          </a:xfrm>
          <a:prstGeom prst="rect">
            <a:avLst/>
          </a:prstGeom>
          <a:noFill/>
        </p:spPr>
        <p:txBody>
          <a:bodyPr wrap="none" rtlCol="0">
            <a:spAutoFit/>
          </a:bodyPr>
          <a:lstStyle/>
          <a:p>
            <a:r>
              <a:rPr lang="en-US" dirty="0" smtClean="0"/>
              <a:t>Rural KwaZulu-Natal</a:t>
            </a:r>
            <a:endParaRPr lang="en-US" dirty="0"/>
          </a:p>
        </p:txBody>
      </p:sp>
    </p:spTree>
    <p:extLst>
      <p:ext uri="{BB962C8B-B14F-4D97-AF65-F5344CB8AC3E}">
        <p14:creationId xmlns:p14="http://schemas.microsoft.com/office/powerpoint/2010/main" val="4046328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17</a:t>
            </a:fld>
            <a:endParaRPr lang="en-US" dirty="0"/>
          </a:p>
        </p:txBody>
      </p:sp>
      <p:sp>
        <p:nvSpPr>
          <p:cNvPr id="3" name="TextBox 2"/>
          <p:cNvSpPr txBox="1"/>
          <p:nvPr/>
        </p:nvSpPr>
        <p:spPr>
          <a:xfrm>
            <a:off x="3069428" y="610033"/>
            <a:ext cx="2954354" cy="707886"/>
          </a:xfrm>
          <a:prstGeom prst="rect">
            <a:avLst/>
          </a:prstGeom>
          <a:noFill/>
        </p:spPr>
        <p:txBody>
          <a:bodyPr wrap="none" rtlCol="0">
            <a:spAutoFit/>
          </a:bodyPr>
          <a:lstStyle/>
          <a:p>
            <a:pPr algn="ctr"/>
            <a:r>
              <a:rPr lang="en-US" sz="4000" b="1" dirty="0" smtClean="0">
                <a:effectLst/>
                <a:latin typeface="Century Gothic" panose="020B0502020202020204" pitchFamily="34" charset="0"/>
              </a:rPr>
              <a:t>Risk factors</a:t>
            </a:r>
            <a:endParaRPr lang="en-US" sz="4000" b="1" dirty="0">
              <a:effectLst/>
              <a:latin typeface="Century Gothic" panose="020B0502020202020204" pitchFamily="34" charset="0"/>
            </a:endParaRPr>
          </a:p>
        </p:txBody>
      </p:sp>
      <p:pic>
        <p:nvPicPr>
          <p:cNvPr id="4" name="Picture 3"/>
          <p:cNvPicPr>
            <a:picLocks noChangeAspect="1"/>
          </p:cNvPicPr>
          <p:nvPr/>
        </p:nvPicPr>
        <p:blipFill rotWithShape="1">
          <a:blip r:embed="rId3"/>
          <a:srcRect t="16283" b="11072"/>
          <a:stretch/>
        </p:blipFill>
        <p:spPr>
          <a:xfrm>
            <a:off x="203892" y="1298056"/>
            <a:ext cx="8737600" cy="4603750"/>
          </a:xfrm>
          <a:prstGeom prst="rect">
            <a:avLst/>
          </a:prstGeom>
        </p:spPr>
      </p:pic>
    </p:spTree>
    <p:extLst>
      <p:ext uri="{BB962C8B-B14F-4D97-AF65-F5344CB8AC3E}">
        <p14:creationId xmlns:p14="http://schemas.microsoft.com/office/powerpoint/2010/main" val="2537173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18</a:t>
            </a:fld>
            <a:endParaRPr lang="en-US" dirty="0"/>
          </a:p>
        </p:txBody>
      </p:sp>
      <p:sp>
        <p:nvSpPr>
          <p:cNvPr id="3" name="TextBox 2"/>
          <p:cNvSpPr txBox="1"/>
          <p:nvPr/>
        </p:nvSpPr>
        <p:spPr>
          <a:xfrm>
            <a:off x="1367964" y="467158"/>
            <a:ext cx="6357292" cy="553998"/>
          </a:xfrm>
          <a:prstGeom prst="rect">
            <a:avLst/>
          </a:prstGeom>
          <a:noFill/>
        </p:spPr>
        <p:txBody>
          <a:bodyPr wrap="none" rtlCol="0">
            <a:spAutoFit/>
          </a:bodyPr>
          <a:lstStyle/>
          <a:p>
            <a:pPr algn="ctr"/>
            <a:r>
              <a:rPr lang="en-US" sz="3000" dirty="0" smtClean="0">
                <a:effectLst/>
                <a:latin typeface="Century Gothic" panose="020B0502020202020204" pitchFamily="34" charset="0"/>
              </a:rPr>
              <a:t>Risk factors for infectious diseases</a:t>
            </a:r>
            <a:endParaRPr lang="en-US" sz="3000" dirty="0">
              <a:effectLst/>
              <a:latin typeface="Century Gothic" panose="020B0502020202020204" pitchFamily="34" charset="0"/>
            </a:endParaRPr>
          </a:p>
        </p:txBody>
      </p:sp>
      <p:sp>
        <p:nvSpPr>
          <p:cNvPr id="4" name="Rectangle 3"/>
          <p:cNvSpPr/>
          <p:nvPr/>
        </p:nvSpPr>
        <p:spPr>
          <a:xfrm>
            <a:off x="2131460" y="2167265"/>
            <a:ext cx="3416193" cy="523220"/>
          </a:xfrm>
          <a:prstGeom prst="rect">
            <a:avLst/>
          </a:prstGeom>
        </p:spPr>
        <p:txBody>
          <a:bodyPr wrap="none">
            <a:spAutoFit/>
          </a:bodyPr>
          <a:lstStyle/>
          <a:p>
            <a:r>
              <a:rPr lang="en-US" sz="2000" i="1" dirty="0">
                <a:effectLst/>
                <a:latin typeface="Century Gothic" panose="020B0502020202020204" pitchFamily="34" charset="0"/>
              </a:rPr>
              <a:t>Airborne</a:t>
            </a:r>
            <a:r>
              <a:rPr lang="en-US" dirty="0" smtClean="0"/>
              <a:t> </a:t>
            </a:r>
            <a:r>
              <a:rPr lang="en-US" sz="2000" i="1" dirty="0">
                <a:effectLst/>
                <a:latin typeface="Century Gothic" panose="020B0502020202020204" pitchFamily="34" charset="0"/>
              </a:rPr>
              <a:t>droplet</a:t>
            </a:r>
            <a:r>
              <a:rPr lang="en-US" dirty="0" smtClean="0"/>
              <a:t> </a:t>
            </a:r>
            <a:r>
              <a:rPr lang="en-US" sz="2000" i="1" dirty="0">
                <a:effectLst/>
                <a:latin typeface="Century Gothic" panose="020B0502020202020204" pitchFamily="34" charset="0"/>
              </a:rPr>
              <a:t>diseases</a:t>
            </a:r>
          </a:p>
        </p:txBody>
      </p:sp>
      <p:sp>
        <p:nvSpPr>
          <p:cNvPr id="5" name="Rectangle 4"/>
          <p:cNvSpPr/>
          <p:nvPr/>
        </p:nvSpPr>
        <p:spPr>
          <a:xfrm>
            <a:off x="924965" y="3429000"/>
            <a:ext cx="2912990" cy="523220"/>
          </a:xfrm>
          <a:prstGeom prst="rect">
            <a:avLst/>
          </a:prstGeom>
        </p:spPr>
        <p:txBody>
          <a:bodyPr wrap="none">
            <a:spAutoFit/>
          </a:bodyPr>
          <a:lstStyle/>
          <a:p>
            <a:r>
              <a:rPr lang="en-US" sz="2000" i="1" dirty="0" err="1">
                <a:effectLst/>
                <a:latin typeface="Century Gothic" panose="020B0502020202020204" pitchFamily="34" charset="0"/>
              </a:rPr>
              <a:t>Faecal</a:t>
            </a:r>
            <a:r>
              <a:rPr lang="en-US" dirty="0"/>
              <a:t>-</a:t>
            </a:r>
            <a:r>
              <a:rPr lang="en-US" sz="2000" i="1" dirty="0">
                <a:effectLst/>
                <a:latin typeface="Century Gothic" panose="020B0502020202020204" pitchFamily="34" charset="0"/>
              </a:rPr>
              <a:t>oral</a:t>
            </a:r>
            <a:r>
              <a:rPr lang="en-US" dirty="0" smtClean="0"/>
              <a:t> </a:t>
            </a:r>
            <a:r>
              <a:rPr lang="en-US" sz="2000" i="1" dirty="0">
                <a:effectLst/>
                <a:latin typeface="Century Gothic" panose="020B0502020202020204" pitchFamily="34" charset="0"/>
              </a:rPr>
              <a:t>diseases</a:t>
            </a:r>
          </a:p>
        </p:txBody>
      </p:sp>
      <p:sp>
        <p:nvSpPr>
          <p:cNvPr id="6" name="Rectangle 5"/>
          <p:cNvSpPr/>
          <p:nvPr/>
        </p:nvSpPr>
        <p:spPr>
          <a:xfrm>
            <a:off x="3683000" y="4047322"/>
            <a:ext cx="5461000" cy="523220"/>
          </a:xfrm>
          <a:prstGeom prst="rect">
            <a:avLst/>
          </a:prstGeom>
        </p:spPr>
        <p:txBody>
          <a:bodyPr wrap="square">
            <a:spAutoFit/>
          </a:bodyPr>
          <a:lstStyle/>
          <a:p>
            <a:r>
              <a:rPr lang="en-US" sz="2000" i="1" dirty="0">
                <a:effectLst/>
                <a:latin typeface="Century Gothic" panose="020B0502020202020204" pitchFamily="34" charset="0"/>
              </a:rPr>
              <a:t>Insufficient</a:t>
            </a:r>
            <a:r>
              <a:rPr lang="en-US" dirty="0" smtClean="0"/>
              <a:t> </a:t>
            </a:r>
            <a:r>
              <a:rPr lang="en-US" sz="2000" i="1" dirty="0">
                <a:effectLst/>
                <a:latin typeface="Century Gothic" panose="020B0502020202020204" pitchFamily="34" charset="0"/>
              </a:rPr>
              <a:t>vaccination</a:t>
            </a:r>
            <a:r>
              <a:rPr lang="en-US" dirty="0" smtClean="0"/>
              <a:t> </a:t>
            </a:r>
            <a:r>
              <a:rPr lang="en-US" sz="2000" i="1" dirty="0">
                <a:effectLst/>
                <a:latin typeface="Century Gothic" panose="020B0502020202020204" pitchFamily="34" charset="0"/>
              </a:rPr>
              <a:t>coverage</a:t>
            </a:r>
          </a:p>
        </p:txBody>
      </p:sp>
      <p:sp>
        <p:nvSpPr>
          <p:cNvPr id="7" name="Rectangle 6"/>
          <p:cNvSpPr/>
          <p:nvPr/>
        </p:nvSpPr>
        <p:spPr>
          <a:xfrm>
            <a:off x="714375" y="5063322"/>
            <a:ext cx="6794500" cy="523220"/>
          </a:xfrm>
          <a:prstGeom prst="rect">
            <a:avLst/>
          </a:prstGeom>
        </p:spPr>
        <p:txBody>
          <a:bodyPr wrap="square">
            <a:spAutoFit/>
          </a:bodyPr>
          <a:lstStyle/>
          <a:p>
            <a:r>
              <a:rPr lang="nl-NL" sz="2000" i="1" dirty="0" err="1">
                <a:effectLst/>
                <a:latin typeface="Century Gothic" panose="020B0502020202020204" pitchFamily="34" charset="0"/>
              </a:rPr>
              <a:t>Poor</a:t>
            </a:r>
            <a:r>
              <a:rPr lang="nl-NL" dirty="0" smtClean="0"/>
              <a:t> </a:t>
            </a:r>
            <a:r>
              <a:rPr lang="nl-NL" sz="2000" i="1" dirty="0">
                <a:effectLst/>
                <a:latin typeface="Century Gothic" panose="020B0502020202020204" pitchFamily="34" charset="0"/>
              </a:rPr>
              <a:t>water</a:t>
            </a:r>
            <a:r>
              <a:rPr lang="nl-NL" dirty="0" smtClean="0"/>
              <a:t>, </a:t>
            </a:r>
            <a:r>
              <a:rPr lang="nl-NL" sz="2000" i="1" dirty="0" err="1">
                <a:effectLst/>
                <a:latin typeface="Century Gothic" panose="020B0502020202020204" pitchFamily="34" charset="0"/>
              </a:rPr>
              <a:t>sanitation</a:t>
            </a:r>
            <a:r>
              <a:rPr lang="nl-NL" dirty="0" smtClean="0"/>
              <a:t> </a:t>
            </a:r>
            <a:r>
              <a:rPr lang="nl-NL" sz="2000" i="1" dirty="0" err="1">
                <a:effectLst/>
                <a:latin typeface="Century Gothic" panose="020B0502020202020204" pitchFamily="34" charset="0"/>
              </a:rPr>
              <a:t>and</a:t>
            </a:r>
            <a:r>
              <a:rPr lang="nl-NL" sz="2000" i="1" dirty="0">
                <a:effectLst/>
                <a:latin typeface="Century Gothic" panose="020B0502020202020204" pitchFamily="34" charset="0"/>
              </a:rPr>
              <a:t> </a:t>
            </a:r>
            <a:r>
              <a:rPr lang="nl-NL" sz="2000" i="1" dirty="0" err="1">
                <a:effectLst/>
                <a:latin typeface="Century Gothic" panose="020B0502020202020204" pitchFamily="34" charset="0"/>
              </a:rPr>
              <a:t>hygiene</a:t>
            </a:r>
            <a:r>
              <a:rPr lang="nl-NL" sz="2000" i="1" dirty="0">
                <a:effectLst/>
                <a:latin typeface="Century Gothic" panose="020B0502020202020204" pitchFamily="34" charset="0"/>
              </a:rPr>
              <a:t> </a:t>
            </a:r>
            <a:r>
              <a:rPr lang="nl-NL" sz="2000" i="1" dirty="0" err="1">
                <a:effectLst/>
                <a:latin typeface="Century Gothic" panose="020B0502020202020204" pitchFamily="34" charset="0"/>
              </a:rPr>
              <a:t>conditions</a:t>
            </a:r>
            <a:endParaRPr lang="en-US" sz="2000" i="1" dirty="0">
              <a:effectLst/>
              <a:latin typeface="Century Gothic" panose="020B0502020202020204" pitchFamily="34" charset="0"/>
            </a:endParaRPr>
          </a:p>
        </p:txBody>
      </p:sp>
      <p:sp>
        <p:nvSpPr>
          <p:cNvPr id="8" name="Rectangle 7"/>
          <p:cNvSpPr/>
          <p:nvPr/>
        </p:nvSpPr>
        <p:spPr>
          <a:xfrm>
            <a:off x="4377059" y="2905780"/>
            <a:ext cx="3030735" cy="523220"/>
          </a:xfrm>
          <a:prstGeom prst="rect">
            <a:avLst/>
          </a:prstGeom>
        </p:spPr>
        <p:txBody>
          <a:bodyPr wrap="none">
            <a:spAutoFit/>
          </a:bodyPr>
          <a:lstStyle/>
          <a:p>
            <a:r>
              <a:rPr lang="en-US" sz="2000" i="1" dirty="0">
                <a:effectLst/>
                <a:latin typeface="Century Gothic" panose="020B0502020202020204" pitchFamily="34" charset="0"/>
              </a:rPr>
              <a:t>Vector</a:t>
            </a:r>
            <a:r>
              <a:rPr lang="en-US" dirty="0"/>
              <a:t>-</a:t>
            </a:r>
            <a:r>
              <a:rPr lang="en-US" sz="2000" i="1" dirty="0">
                <a:effectLst/>
                <a:latin typeface="Century Gothic" panose="020B0502020202020204" pitchFamily="34" charset="0"/>
              </a:rPr>
              <a:t>borne</a:t>
            </a:r>
            <a:r>
              <a:rPr lang="en-US" dirty="0" smtClean="0"/>
              <a:t> </a:t>
            </a:r>
            <a:r>
              <a:rPr lang="en-US" sz="2000" i="1" dirty="0">
                <a:effectLst/>
                <a:latin typeface="Century Gothic" panose="020B0502020202020204" pitchFamily="34" charset="0"/>
              </a:rPr>
              <a:t>disease</a:t>
            </a:r>
          </a:p>
        </p:txBody>
      </p:sp>
      <p:sp>
        <p:nvSpPr>
          <p:cNvPr id="9" name="Rectangle 8"/>
          <p:cNvSpPr/>
          <p:nvPr/>
        </p:nvSpPr>
        <p:spPr>
          <a:xfrm>
            <a:off x="1029687" y="1452890"/>
            <a:ext cx="2014859" cy="400110"/>
          </a:xfrm>
          <a:prstGeom prst="rect">
            <a:avLst/>
          </a:prstGeom>
        </p:spPr>
        <p:txBody>
          <a:bodyPr wrap="none">
            <a:spAutoFit/>
          </a:bodyPr>
          <a:lstStyle/>
          <a:p>
            <a:r>
              <a:rPr lang="pl-PL" sz="2000" i="1" dirty="0" err="1">
                <a:effectLst/>
                <a:latin typeface="Century Gothic" panose="020B0502020202020204" pitchFamily="34" charset="0"/>
              </a:rPr>
              <a:t>Overcrowding</a:t>
            </a:r>
            <a:endParaRPr lang="en-US" sz="2000" i="1" dirty="0">
              <a:effectLst/>
              <a:latin typeface="Century Gothic" panose="020B0502020202020204" pitchFamily="34" charset="0"/>
            </a:endParaRPr>
          </a:p>
        </p:txBody>
      </p:sp>
      <p:sp>
        <p:nvSpPr>
          <p:cNvPr id="10" name="Rectangle 9"/>
          <p:cNvSpPr/>
          <p:nvPr/>
        </p:nvSpPr>
        <p:spPr>
          <a:xfrm>
            <a:off x="4722017" y="1325890"/>
            <a:ext cx="3500866" cy="523220"/>
          </a:xfrm>
          <a:prstGeom prst="rect">
            <a:avLst/>
          </a:prstGeom>
        </p:spPr>
        <p:txBody>
          <a:bodyPr wrap="none">
            <a:spAutoFit/>
          </a:bodyPr>
          <a:lstStyle/>
          <a:p>
            <a:r>
              <a:rPr lang="en-US" sz="2000" i="1" dirty="0">
                <a:effectLst/>
                <a:latin typeface="Century Gothic" panose="020B0502020202020204" pitchFamily="34" charset="0"/>
              </a:rPr>
              <a:t>Insufficient</a:t>
            </a:r>
            <a:r>
              <a:rPr lang="en-US" dirty="0"/>
              <a:t> </a:t>
            </a:r>
            <a:r>
              <a:rPr lang="en-US" sz="2000" i="1" dirty="0">
                <a:effectLst/>
                <a:latin typeface="Century Gothic" panose="020B0502020202020204" pitchFamily="34" charset="0"/>
              </a:rPr>
              <a:t>nutrient</a:t>
            </a:r>
            <a:r>
              <a:rPr lang="en-US" dirty="0"/>
              <a:t> </a:t>
            </a:r>
            <a:r>
              <a:rPr lang="en-US" sz="2000" i="1" dirty="0">
                <a:effectLst/>
                <a:latin typeface="Century Gothic" panose="020B0502020202020204" pitchFamily="34" charset="0"/>
              </a:rPr>
              <a:t>intake</a:t>
            </a:r>
          </a:p>
        </p:txBody>
      </p:sp>
    </p:spTree>
    <p:extLst>
      <p:ext uri="{BB962C8B-B14F-4D97-AF65-F5344CB8AC3E}">
        <p14:creationId xmlns:p14="http://schemas.microsoft.com/office/powerpoint/2010/main" val="1275857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19</a:t>
            </a:fld>
            <a:endParaRPr lang="en-US" dirty="0"/>
          </a:p>
        </p:txBody>
      </p:sp>
      <p:pic>
        <p:nvPicPr>
          <p:cNvPr id="3" name="Picture 2"/>
          <p:cNvPicPr>
            <a:picLocks noChangeAspect="1"/>
          </p:cNvPicPr>
          <p:nvPr/>
        </p:nvPicPr>
        <p:blipFill rotWithShape="1">
          <a:blip r:embed="rId3"/>
          <a:srcRect b="21868"/>
          <a:stretch/>
        </p:blipFill>
        <p:spPr>
          <a:xfrm>
            <a:off x="55014" y="32558"/>
            <a:ext cx="8978900" cy="4514850"/>
          </a:xfrm>
          <a:prstGeom prst="rect">
            <a:avLst/>
          </a:prstGeom>
        </p:spPr>
      </p:pic>
    </p:spTree>
    <p:extLst>
      <p:ext uri="{BB962C8B-B14F-4D97-AF65-F5344CB8AC3E}">
        <p14:creationId xmlns:p14="http://schemas.microsoft.com/office/powerpoint/2010/main" val="3614296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424425" y="1297815"/>
            <a:ext cx="8255000" cy="0"/>
          </a:xfrm>
          <a:prstGeom prst="line">
            <a:avLst/>
          </a:prstGeom>
          <a:ln w="25400">
            <a:solidFill>
              <a:srgbClr val="0039A6"/>
            </a:solidFill>
          </a:ln>
          <a:effectLst/>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a:off x="1539362" y="633804"/>
            <a:ext cx="6025125" cy="553998"/>
          </a:xfrm>
          <a:prstGeom prst="rect">
            <a:avLst/>
          </a:prstGeom>
          <a:noFill/>
          <a:ln w="19050">
            <a:noFill/>
          </a:ln>
        </p:spPr>
        <p:txBody>
          <a:bodyPr wrap="square" rtlCol="0">
            <a:spAutoFit/>
          </a:bodyPr>
          <a:lstStyle/>
          <a:p>
            <a:pPr algn="ctr"/>
            <a:r>
              <a:rPr lang="en-US" sz="3000" dirty="0" smtClean="0">
                <a:solidFill>
                  <a:srgbClr val="0039A6"/>
                </a:solidFill>
                <a:effectLst/>
                <a:latin typeface="Century Gothic" panose="020B0502020202020204" pitchFamily="34" charset="0"/>
              </a:rPr>
              <a:t>Lecture Topics</a:t>
            </a:r>
            <a:endParaRPr lang="en-US" sz="3000" dirty="0">
              <a:solidFill>
                <a:srgbClr val="0039A6"/>
              </a:solidFill>
              <a:effectLst/>
              <a:latin typeface="Century Gothic" panose="020B0502020202020204" pitchFamily="34" charset="0"/>
            </a:endParaRPr>
          </a:p>
        </p:txBody>
      </p:sp>
      <p:sp>
        <p:nvSpPr>
          <p:cNvPr id="6" name="Slide Number Placeholder 2"/>
          <p:cNvSpPr txBox="1">
            <a:spLocks/>
          </p:cNvSpPr>
          <p:nvPr/>
        </p:nvSpPr>
        <p:spPr>
          <a:xfrm>
            <a:off x="6594475" y="6181725"/>
            <a:ext cx="2133600" cy="476250"/>
          </a:xfrm>
          <a:prstGeom prst="rect">
            <a:avLst/>
          </a:prstGeom>
        </p:spPr>
        <p:txBody>
          <a:bodyPr/>
          <a:lstStyle>
            <a:defPPr>
              <a:defRPr lang="en-US"/>
            </a:defPPr>
            <a:lvl1pPr algn="l" rtl="0" fontAlgn="base">
              <a:spcBef>
                <a:spcPct val="0"/>
              </a:spcBef>
              <a:spcAft>
                <a:spcPct val="0"/>
              </a:spcAft>
              <a:defRPr sz="2800" i="0" kern="1200">
                <a:solidFill>
                  <a:schemeClr val="tx1"/>
                </a:solidFill>
                <a:effectLst/>
                <a:latin typeface="Times New Roman" pitchFamily="18" charset="0"/>
                <a:ea typeface="+mn-ea"/>
                <a:cs typeface="Times New Roman" pitchFamily="18" charset="0"/>
              </a:defRPr>
            </a:lvl1pPr>
            <a:lvl2pPr marL="4572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2pPr>
            <a:lvl3pPr marL="9144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3pPr>
            <a:lvl4pPr marL="13716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4pPr>
            <a:lvl5pPr marL="18288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5pPr>
            <a:lvl6pPr marL="22860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6pPr>
            <a:lvl7pPr marL="27432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7pPr>
            <a:lvl8pPr marL="32004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8pPr>
            <a:lvl9pPr marL="36576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9pPr>
          </a:lstStyle>
          <a:p>
            <a:pPr algn="r">
              <a:defRPr/>
            </a:pPr>
            <a:fld id="{B8477CA6-37AB-49C2-B88B-8C89FDB7A7DF}" type="slidenum">
              <a:rPr lang="en-US" sz="1200" smtClean="0">
                <a:latin typeface="Arial" panose="020B0604020202020204" pitchFamily="34" charset="0"/>
                <a:cs typeface="Arial" panose="020B0604020202020204" pitchFamily="34" charset="0"/>
              </a:rPr>
              <a:pPr algn="r">
                <a:defRPr/>
              </a:pPr>
              <a:t>2</a:t>
            </a:fld>
            <a:endParaRPr lang="en-US" sz="1200" dirty="0">
              <a:latin typeface="Arial" panose="020B0604020202020204" pitchFamily="34" charset="0"/>
              <a:cs typeface="Arial" panose="020B0604020202020204" pitchFamily="34" charset="0"/>
            </a:endParaRPr>
          </a:p>
        </p:txBody>
      </p:sp>
      <p:sp>
        <p:nvSpPr>
          <p:cNvPr id="3" name="Rectangle 2"/>
          <p:cNvSpPr/>
          <p:nvPr/>
        </p:nvSpPr>
        <p:spPr>
          <a:xfrm>
            <a:off x="623471" y="1599977"/>
            <a:ext cx="7875459" cy="2954655"/>
          </a:xfrm>
          <a:prstGeom prst="rect">
            <a:avLst/>
          </a:prstGeom>
        </p:spPr>
        <p:txBody>
          <a:bodyPr wrap="square">
            <a:spAutoFit/>
          </a:bodyPr>
          <a:lstStyle/>
          <a:p>
            <a:pPr marL="457200" indent="-457200">
              <a:lnSpc>
                <a:spcPct val="130000"/>
              </a:lnSpc>
              <a:buFont typeface="+mj-lt"/>
              <a:buAutoNum type="arabicPeriod"/>
            </a:pPr>
            <a:r>
              <a:rPr lang="en-US" sz="2400" spc="150" dirty="0" smtClean="0">
                <a:ln w="11430"/>
                <a:solidFill>
                  <a:srgbClr val="0039A6"/>
                </a:solidFill>
                <a:effectLst/>
                <a:latin typeface="Century Gothic" panose="020B0502020202020204" pitchFamily="34" charset="0"/>
              </a:rPr>
              <a:t>Surveillance data management</a:t>
            </a:r>
            <a:endParaRPr lang="en-US" sz="2400" spc="150" dirty="0">
              <a:ln w="11430"/>
              <a:solidFill>
                <a:srgbClr val="0039A6"/>
              </a:solidFill>
              <a:effectLst/>
              <a:latin typeface="Century Gothic" panose="020B0502020202020204" pitchFamily="34" charset="0"/>
            </a:endParaRPr>
          </a:p>
          <a:p>
            <a:pPr marL="457200" indent="-457200">
              <a:lnSpc>
                <a:spcPct val="130000"/>
              </a:lnSpc>
              <a:buFont typeface="+mj-lt"/>
              <a:buAutoNum type="arabicPeriod"/>
            </a:pPr>
            <a:r>
              <a:rPr lang="en-US" sz="2400" spc="150" dirty="0">
                <a:ln w="11430"/>
                <a:solidFill>
                  <a:srgbClr val="0039A6"/>
                </a:solidFill>
                <a:effectLst/>
                <a:latin typeface="Century Gothic" panose="020B0502020202020204" pitchFamily="34" charset="0"/>
              </a:rPr>
              <a:t>Analyze and interpret data</a:t>
            </a:r>
          </a:p>
          <a:p>
            <a:pPr marL="457200" indent="-457200">
              <a:lnSpc>
                <a:spcPct val="130000"/>
              </a:lnSpc>
              <a:buFont typeface="+mj-lt"/>
              <a:buAutoNum type="arabicPeriod"/>
            </a:pPr>
            <a:r>
              <a:rPr lang="en-US" sz="2400" spc="150" dirty="0">
                <a:ln w="11430"/>
                <a:solidFill>
                  <a:srgbClr val="0039A6"/>
                </a:solidFill>
                <a:effectLst/>
                <a:latin typeface="Century Gothic" panose="020B0502020202020204" pitchFamily="34" charset="0"/>
              </a:rPr>
              <a:t>Overview </a:t>
            </a:r>
            <a:r>
              <a:rPr lang="en-US" sz="2400" spc="150" dirty="0" smtClean="0">
                <a:ln w="11430"/>
                <a:solidFill>
                  <a:srgbClr val="0039A6"/>
                </a:solidFill>
                <a:effectLst/>
                <a:latin typeface="Century Gothic" panose="020B0502020202020204" pitchFamily="34" charset="0"/>
              </a:rPr>
              <a:t>of the </a:t>
            </a:r>
            <a:r>
              <a:rPr lang="en-US" sz="2400" spc="150" dirty="0" err="1">
                <a:ln w="11430"/>
                <a:solidFill>
                  <a:srgbClr val="0039A6"/>
                </a:solidFill>
                <a:effectLst/>
                <a:latin typeface="Century Gothic" panose="020B0502020202020204" pitchFamily="34" charset="0"/>
              </a:rPr>
              <a:t>Notifiable</a:t>
            </a:r>
            <a:r>
              <a:rPr lang="en-US" sz="2400" spc="150" dirty="0">
                <a:ln w="11430"/>
                <a:solidFill>
                  <a:srgbClr val="0039A6"/>
                </a:solidFill>
                <a:effectLst/>
                <a:latin typeface="Century Gothic" panose="020B0502020202020204" pitchFamily="34" charset="0"/>
              </a:rPr>
              <a:t> </a:t>
            </a:r>
            <a:r>
              <a:rPr lang="en-US" sz="2400" spc="150" dirty="0" smtClean="0">
                <a:ln w="11430"/>
                <a:solidFill>
                  <a:srgbClr val="0039A6"/>
                </a:solidFill>
                <a:effectLst/>
                <a:latin typeface="Century Gothic" panose="020B0502020202020204" pitchFamily="34" charset="0"/>
              </a:rPr>
              <a:t>Diseases in Saudi </a:t>
            </a:r>
            <a:r>
              <a:rPr lang="en-US" sz="2400" spc="150" dirty="0">
                <a:ln w="11430"/>
                <a:solidFill>
                  <a:srgbClr val="0039A6"/>
                </a:solidFill>
                <a:effectLst/>
                <a:latin typeface="Century Gothic" panose="020B0502020202020204" pitchFamily="34" charset="0"/>
              </a:rPr>
              <a:t>Arabia</a:t>
            </a:r>
          </a:p>
          <a:p>
            <a:pPr marL="457200" indent="-457200">
              <a:lnSpc>
                <a:spcPct val="130000"/>
              </a:lnSpc>
              <a:buSzPct val="100000"/>
              <a:buFont typeface="+mj-lt"/>
              <a:buAutoNum type="arabicPeriod"/>
            </a:pPr>
            <a:r>
              <a:rPr lang="en-GB" sz="2400" spc="150" dirty="0" smtClean="0">
                <a:ln w="11430"/>
                <a:solidFill>
                  <a:srgbClr val="0039A6"/>
                </a:solidFill>
                <a:effectLst/>
                <a:latin typeface="Century Gothic" panose="020B0502020202020204" pitchFamily="34" charset="0"/>
              </a:rPr>
              <a:t>Group </a:t>
            </a:r>
            <a:r>
              <a:rPr lang="en-GB" sz="2400" spc="150" dirty="0">
                <a:ln w="11430"/>
                <a:solidFill>
                  <a:srgbClr val="0039A6"/>
                </a:solidFill>
                <a:effectLst/>
                <a:latin typeface="Century Gothic" panose="020B0502020202020204" pitchFamily="34" charset="0"/>
              </a:rPr>
              <a:t>exercise: </a:t>
            </a:r>
            <a:r>
              <a:rPr lang="en-US" sz="2400" spc="150" dirty="0">
                <a:ln w="11430"/>
                <a:solidFill>
                  <a:srgbClr val="0039A6"/>
                </a:solidFill>
                <a:effectLst/>
                <a:latin typeface="Century Gothic" panose="020B0502020202020204" pitchFamily="34" charset="0"/>
              </a:rPr>
              <a:t>Analysis and Interpretation of Surveillance Data </a:t>
            </a:r>
            <a:r>
              <a:rPr lang="en-GB" sz="2400" spc="150" dirty="0">
                <a:ln w="11430"/>
                <a:solidFill>
                  <a:srgbClr val="0039A6"/>
                </a:solidFill>
                <a:effectLst/>
                <a:latin typeface="Century Gothic" panose="020B0502020202020204" pitchFamily="34" charset="0"/>
              </a:rPr>
              <a:t> </a:t>
            </a:r>
            <a:endParaRPr lang="en-US" sz="2400" spc="150" dirty="0">
              <a:ln w="11430"/>
              <a:solidFill>
                <a:srgbClr val="0039A6"/>
              </a:solidFill>
              <a:effectLst/>
              <a:latin typeface="Century Gothic" panose="020B0502020202020204" pitchFamily="34" charset="0"/>
            </a:endParaRPr>
          </a:p>
        </p:txBody>
      </p:sp>
    </p:spTree>
    <p:extLst>
      <p:ext uri="{BB962C8B-B14F-4D97-AF65-F5344CB8AC3E}">
        <p14:creationId xmlns:p14="http://schemas.microsoft.com/office/powerpoint/2010/main" val="1664952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20</a:t>
            </a:fld>
            <a:endParaRPr lang="en-US" dirty="0"/>
          </a:p>
        </p:txBody>
      </p:sp>
      <p:pic>
        <p:nvPicPr>
          <p:cNvPr id="7" name="Picture 6"/>
          <p:cNvPicPr>
            <a:picLocks noChangeAspect="1"/>
          </p:cNvPicPr>
          <p:nvPr/>
        </p:nvPicPr>
        <p:blipFill rotWithShape="1">
          <a:blip r:embed="rId3"/>
          <a:srcRect b="13928"/>
          <a:stretch/>
        </p:blipFill>
        <p:spPr>
          <a:xfrm>
            <a:off x="24938" y="-17664"/>
            <a:ext cx="9017000" cy="5454650"/>
          </a:xfrm>
          <a:prstGeom prst="rect">
            <a:avLst/>
          </a:prstGeom>
        </p:spPr>
      </p:pic>
    </p:spTree>
    <p:extLst>
      <p:ext uri="{BB962C8B-B14F-4D97-AF65-F5344CB8AC3E}">
        <p14:creationId xmlns:p14="http://schemas.microsoft.com/office/powerpoint/2010/main" val="678645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21</a:t>
            </a:fld>
            <a:endParaRPr lang="en-US" dirty="0"/>
          </a:p>
        </p:txBody>
      </p:sp>
      <p:pic>
        <p:nvPicPr>
          <p:cNvPr id="3" name="Picture 2"/>
          <p:cNvPicPr>
            <a:picLocks noChangeAspect="1"/>
          </p:cNvPicPr>
          <p:nvPr/>
        </p:nvPicPr>
        <p:blipFill rotWithShape="1">
          <a:blip r:embed="rId3"/>
          <a:srcRect b="21457"/>
          <a:stretch/>
        </p:blipFill>
        <p:spPr>
          <a:xfrm>
            <a:off x="39601" y="-31750"/>
            <a:ext cx="9055100" cy="5067300"/>
          </a:xfrm>
          <a:prstGeom prst="rect">
            <a:avLst/>
          </a:prstGeom>
        </p:spPr>
      </p:pic>
    </p:spTree>
    <p:extLst>
      <p:ext uri="{BB962C8B-B14F-4D97-AF65-F5344CB8AC3E}">
        <p14:creationId xmlns:p14="http://schemas.microsoft.com/office/powerpoint/2010/main" val="4272995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22</a:t>
            </a:fld>
            <a:endParaRPr lang="en-US" dirty="0"/>
          </a:p>
        </p:txBody>
      </p:sp>
      <p:pic>
        <p:nvPicPr>
          <p:cNvPr id="3" name="Picture 2"/>
          <p:cNvPicPr>
            <a:picLocks noChangeAspect="1"/>
          </p:cNvPicPr>
          <p:nvPr/>
        </p:nvPicPr>
        <p:blipFill rotWithShape="1">
          <a:blip r:embed="rId3"/>
          <a:srcRect b="23538"/>
          <a:stretch/>
        </p:blipFill>
        <p:spPr>
          <a:xfrm>
            <a:off x="101600" y="0"/>
            <a:ext cx="9042400" cy="4816475"/>
          </a:xfrm>
          <a:prstGeom prst="rect">
            <a:avLst/>
          </a:prstGeom>
        </p:spPr>
      </p:pic>
    </p:spTree>
    <p:extLst>
      <p:ext uri="{BB962C8B-B14F-4D97-AF65-F5344CB8AC3E}">
        <p14:creationId xmlns:p14="http://schemas.microsoft.com/office/powerpoint/2010/main" val="3762093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111" y="508000"/>
            <a:ext cx="8291689" cy="5618163"/>
          </a:xfrm>
        </p:spPr>
        <p:txBody>
          <a:bodyPr>
            <a:normAutofit/>
          </a:bodyPr>
          <a:lstStyle/>
          <a:p>
            <a:pPr>
              <a:lnSpc>
                <a:spcPct val="130000"/>
              </a:lnSpc>
              <a:buNone/>
            </a:pPr>
            <a:r>
              <a:rPr lang="en-US" sz="3200" dirty="0">
                <a:solidFill>
                  <a:srgbClr val="0039A6"/>
                </a:solidFill>
                <a:latin typeface="Century Gothic" panose="020B0502020202020204" pitchFamily="34" charset="0"/>
              </a:rPr>
              <a:t>Develop operational definitions of </a:t>
            </a:r>
            <a:r>
              <a:rPr lang="en-US" sz="3200" dirty="0" smtClean="0">
                <a:solidFill>
                  <a:srgbClr val="0039A6"/>
                </a:solidFill>
                <a:latin typeface="Century Gothic" panose="020B0502020202020204" pitchFamily="34" charset="0"/>
              </a:rPr>
              <a:t>cases</a:t>
            </a:r>
            <a:r>
              <a:rPr lang="en-US" sz="3200" dirty="0">
                <a:solidFill>
                  <a:srgbClr val="0039A6"/>
                </a:solidFill>
                <a:latin typeface="Century Gothic" panose="020B0502020202020204" pitchFamily="34" charset="0"/>
              </a:rPr>
              <a:t>:</a:t>
            </a:r>
            <a:endParaRPr lang="en-US" sz="3200" dirty="0" smtClean="0">
              <a:solidFill>
                <a:srgbClr val="0039A6"/>
              </a:solidFill>
              <a:latin typeface="Century Gothic" panose="020B0502020202020204" pitchFamily="34" charset="0"/>
            </a:endParaRPr>
          </a:p>
          <a:p>
            <a:pPr>
              <a:lnSpc>
                <a:spcPct val="130000"/>
              </a:lnSpc>
              <a:buNone/>
            </a:pPr>
            <a:endParaRPr lang="en-US" dirty="0">
              <a:solidFill>
                <a:srgbClr val="0039A6"/>
              </a:solidFill>
              <a:latin typeface="Century Gothic" panose="020B0502020202020204" pitchFamily="34" charset="0"/>
            </a:endParaRPr>
          </a:p>
          <a:p>
            <a:pPr>
              <a:lnSpc>
                <a:spcPct val="130000"/>
              </a:lnSpc>
            </a:pPr>
            <a:r>
              <a:rPr lang="en-US" b="0" dirty="0" smtClean="0">
                <a:solidFill>
                  <a:srgbClr val="0039A6"/>
                </a:solidFill>
                <a:latin typeface="Century Gothic" panose="020B0502020202020204" pitchFamily="34" charset="0"/>
              </a:rPr>
              <a:t>a </a:t>
            </a:r>
            <a:r>
              <a:rPr lang="en-US" b="0" dirty="0">
                <a:solidFill>
                  <a:srgbClr val="0039A6"/>
                </a:solidFill>
                <a:latin typeface="Century Gothic" panose="020B0502020202020204" pitchFamily="34" charset="0"/>
              </a:rPr>
              <a:t>standard description of a disease for reporting consistency to follow disease trends and recognize epidemics.</a:t>
            </a:r>
          </a:p>
          <a:p>
            <a:pPr>
              <a:lnSpc>
                <a:spcPct val="130000"/>
              </a:lnSpc>
            </a:pPr>
            <a:r>
              <a:rPr lang="en-US" b="0" dirty="0" smtClean="0">
                <a:solidFill>
                  <a:srgbClr val="0039A6"/>
                </a:solidFill>
                <a:latin typeface="Century Gothic" panose="020B0502020202020204" pitchFamily="34" charset="0"/>
              </a:rPr>
              <a:t>designed </a:t>
            </a:r>
            <a:r>
              <a:rPr lang="en-US" b="0" dirty="0">
                <a:solidFill>
                  <a:srgbClr val="0039A6"/>
                </a:solidFill>
                <a:latin typeface="Century Gothic" panose="020B0502020202020204" pitchFamily="34" charset="0"/>
              </a:rPr>
              <a:t>for surveillance purposes, not necessarily for the clinical management of patients.</a:t>
            </a:r>
          </a:p>
          <a:p>
            <a:pPr>
              <a:lnSpc>
                <a:spcPct val="130000"/>
              </a:lnSpc>
            </a:pPr>
            <a:r>
              <a:rPr lang="en-US" b="0" dirty="0">
                <a:solidFill>
                  <a:srgbClr val="0039A6"/>
                </a:solidFill>
                <a:latin typeface="Century Gothic" panose="020B0502020202020204" pitchFamily="34" charset="0"/>
              </a:rPr>
              <a:t>clear, consistent, highly sensitive and specific. It should also include appropriate criteria for confirmation. </a:t>
            </a:r>
            <a:endParaRPr lang="en-US" dirty="0" smtClean="0"/>
          </a:p>
        </p:txBody>
      </p:sp>
    </p:spTree>
    <p:extLst>
      <p:ext uri="{BB962C8B-B14F-4D97-AF65-F5344CB8AC3E}">
        <p14:creationId xmlns:p14="http://schemas.microsoft.com/office/powerpoint/2010/main" val="2860884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24</a:t>
            </a:fld>
            <a:endParaRPr lang="en-US" dirty="0"/>
          </a:p>
        </p:txBody>
      </p:sp>
      <p:pic>
        <p:nvPicPr>
          <p:cNvPr id="3" name="Picture 2"/>
          <p:cNvPicPr>
            <a:picLocks noChangeAspect="1"/>
          </p:cNvPicPr>
          <p:nvPr/>
        </p:nvPicPr>
        <p:blipFill rotWithShape="1">
          <a:blip r:embed="rId3"/>
          <a:srcRect b="5555"/>
          <a:stretch/>
        </p:blipFill>
        <p:spPr>
          <a:xfrm>
            <a:off x="0" y="128058"/>
            <a:ext cx="8966200" cy="6117167"/>
          </a:xfrm>
          <a:prstGeom prst="rect">
            <a:avLst/>
          </a:prstGeom>
        </p:spPr>
      </p:pic>
    </p:spTree>
    <p:extLst>
      <p:ext uri="{BB962C8B-B14F-4D97-AF65-F5344CB8AC3E}">
        <p14:creationId xmlns:p14="http://schemas.microsoft.com/office/powerpoint/2010/main" val="4230369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222" y="592668"/>
            <a:ext cx="8277578" cy="5533496"/>
          </a:xfrm>
        </p:spPr>
        <p:txBody>
          <a:bodyPr>
            <a:normAutofit/>
          </a:bodyPr>
          <a:lstStyle/>
          <a:p>
            <a:pPr>
              <a:lnSpc>
                <a:spcPct val="130000"/>
              </a:lnSpc>
            </a:pPr>
            <a:r>
              <a:rPr lang="en-US" b="0" dirty="0">
                <a:solidFill>
                  <a:srgbClr val="0039A6"/>
                </a:solidFill>
                <a:latin typeface="Century Gothic" panose="020B0502020202020204" pitchFamily="34" charset="0"/>
              </a:rPr>
              <a:t>The case definition </a:t>
            </a:r>
            <a:r>
              <a:rPr lang="en-US" b="0" dirty="0" smtClean="0">
                <a:solidFill>
                  <a:srgbClr val="0039A6"/>
                </a:solidFill>
                <a:latin typeface="Century Gothic" panose="020B0502020202020204" pitchFamily="34" charset="0"/>
              </a:rPr>
              <a:t>usually developed as:</a:t>
            </a:r>
            <a:endParaRPr lang="en-US" b="0" dirty="0">
              <a:solidFill>
                <a:srgbClr val="0039A6"/>
              </a:solidFill>
              <a:latin typeface="Century Gothic" panose="020B0502020202020204" pitchFamily="34" charset="0"/>
            </a:endParaRPr>
          </a:p>
          <a:p>
            <a:pPr>
              <a:lnSpc>
                <a:spcPct val="120000"/>
              </a:lnSpc>
              <a:buNone/>
            </a:pPr>
            <a:endParaRPr lang="en-US" dirty="0">
              <a:solidFill>
                <a:srgbClr val="0039A6"/>
              </a:solidFill>
              <a:latin typeface="Century Gothic" panose="020B0502020202020204" pitchFamily="34" charset="0"/>
            </a:endParaRPr>
          </a:p>
          <a:p>
            <a:pPr lvl="1">
              <a:lnSpc>
                <a:spcPct val="120000"/>
              </a:lnSpc>
            </a:pPr>
            <a:r>
              <a:rPr lang="en-US" sz="2400" b="0" u="sng" dirty="0">
                <a:solidFill>
                  <a:srgbClr val="0039A6"/>
                </a:solidFill>
                <a:latin typeface="Century Gothic" panose="020B0502020202020204" pitchFamily="34" charset="0"/>
              </a:rPr>
              <a:t>The suspected or clinical </a:t>
            </a:r>
            <a:r>
              <a:rPr lang="en-US" sz="2400" b="0" u="sng" dirty="0" smtClean="0">
                <a:solidFill>
                  <a:srgbClr val="0039A6"/>
                </a:solidFill>
                <a:latin typeface="Century Gothic" panose="020B0502020202020204" pitchFamily="34" charset="0"/>
              </a:rPr>
              <a:t>case: </a:t>
            </a:r>
            <a:r>
              <a:rPr lang="en-US" sz="2400" b="0" dirty="0">
                <a:solidFill>
                  <a:srgbClr val="0039A6"/>
                </a:solidFill>
                <a:latin typeface="Century Gothic" panose="020B0502020202020204" pitchFamily="34" charset="0"/>
              </a:rPr>
              <a:t>Based on clinical diagnosis by health professionals only, with no laboratory tests</a:t>
            </a:r>
            <a:r>
              <a:rPr lang="en-US" sz="2400" b="0" dirty="0" smtClean="0">
                <a:solidFill>
                  <a:srgbClr val="0039A6"/>
                </a:solidFill>
                <a:latin typeface="Century Gothic" panose="020B0502020202020204" pitchFamily="34" charset="0"/>
              </a:rPr>
              <a:t>.</a:t>
            </a:r>
          </a:p>
          <a:p>
            <a:pPr lvl="1">
              <a:lnSpc>
                <a:spcPct val="120000"/>
              </a:lnSpc>
            </a:pPr>
            <a:endParaRPr lang="en-US" sz="2400" b="0" dirty="0">
              <a:solidFill>
                <a:srgbClr val="0039A6"/>
              </a:solidFill>
              <a:latin typeface="Century Gothic" panose="020B0502020202020204" pitchFamily="34" charset="0"/>
            </a:endParaRPr>
          </a:p>
          <a:p>
            <a:pPr lvl="1">
              <a:lnSpc>
                <a:spcPct val="120000"/>
              </a:lnSpc>
            </a:pPr>
            <a:r>
              <a:rPr lang="en-US" sz="2400" b="0" u="sng" dirty="0">
                <a:solidFill>
                  <a:srgbClr val="0039A6"/>
                </a:solidFill>
                <a:latin typeface="Century Gothic" panose="020B0502020202020204" pitchFamily="34" charset="0"/>
              </a:rPr>
              <a:t>The probable </a:t>
            </a:r>
            <a:r>
              <a:rPr lang="en-US" sz="2400" b="0" u="sng" dirty="0" smtClean="0">
                <a:solidFill>
                  <a:srgbClr val="0039A6"/>
                </a:solidFill>
                <a:latin typeface="Century Gothic" panose="020B0502020202020204" pitchFamily="34" charset="0"/>
              </a:rPr>
              <a:t>case: </a:t>
            </a:r>
            <a:r>
              <a:rPr lang="en-US" sz="2400" b="0" dirty="0">
                <a:solidFill>
                  <a:srgbClr val="0039A6"/>
                </a:solidFill>
                <a:latin typeface="Century Gothic" panose="020B0502020202020204" pitchFamily="34" charset="0"/>
              </a:rPr>
              <a:t>Based on clinical diagnosis. Laboratory test is suggestive but not confirmatory</a:t>
            </a:r>
            <a:r>
              <a:rPr lang="en-US" sz="2400" b="0" dirty="0" smtClean="0">
                <a:solidFill>
                  <a:srgbClr val="0039A6"/>
                </a:solidFill>
                <a:latin typeface="Century Gothic" panose="020B0502020202020204" pitchFamily="34" charset="0"/>
              </a:rPr>
              <a:t>.</a:t>
            </a:r>
          </a:p>
          <a:p>
            <a:pPr lvl="1">
              <a:lnSpc>
                <a:spcPct val="120000"/>
              </a:lnSpc>
            </a:pPr>
            <a:endParaRPr lang="en-US" sz="2400" b="0" dirty="0">
              <a:solidFill>
                <a:srgbClr val="0039A6"/>
              </a:solidFill>
              <a:latin typeface="Century Gothic" panose="020B0502020202020204" pitchFamily="34" charset="0"/>
            </a:endParaRPr>
          </a:p>
          <a:p>
            <a:pPr lvl="1">
              <a:lnSpc>
                <a:spcPct val="120000"/>
              </a:lnSpc>
            </a:pPr>
            <a:r>
              <a:rPr lang="en-US" sz="2400" b="0" u="sng" dirty="0">
                <a:solidFill>
                  <a:srgbClr val="0039A6"/>
                </a:solidFill>
                <a:latin typeface="Century Gothic" panose="020B0502020202020204" pitchFamily="34" charset="0"/>
              </a:rPr>
              <a:t>The confirmed </a:t>
            </a:r>
            <a:r>
              <a:rPr lang="en-US" sz="2400" b="0" u="sng" dirty="0" smtClean="0">
                <a:solidFill>
                  <a:srgbClr val="0039A6"/>
                </a:solidFill>
                <a:latin typeface="Century Gothic" panose="020B0502020202020204" pitchFamily="34" charset="0"/>
              </a:rPr>
              <a:t>case: </a:t>
            </a:r>
            <a:r>
              <a:rPr lang="en-US" sz="2400" b="0" dirty="0">
                <a:solidFill>
                  <a:srgbClr val="0039A6"/>
                </a:solidFill>
                <a:latin typeface="Century Gothic" panose="020B0502020202020204" pitchFamily="34" charset="0"/>
              </a:rPr>
              <a:t>Based on clinical diagnosis and confirmed laboratory investigation</a:t>
            </a:r>
            <a:r>
              <a:rPr lang="en-US" sz="2400" b="0" dirty="0" smtClean="0">
                <a:solidFill>
                  <a:srgbClr val="0039A6"/>
                </a:solidFill>
                <a:latin typeface="Century Gothic" panose="020B0502020202020204" pitchFamily="34" charset="0"/>
              </a:rPr>
              <a:t>.</a:t>
            </a:r>
            <a:endParaRPr lang="en-US" sz="2400" b="0" dirty="0">
              <a:solidFill>
                <a:srgbClr val="0039A6"/>
              </a:solidFill>
              <a:latin typeface="Century Gothic" panose="020B0502020202020204" pitchFamily="34" charset="0"/>
            </a:endParaRPr>
          </a:p>
        </p:txBody>
      </p:sp>
    </p:spTree>
    <p:extLst>
      <p:ext uri="{BB962C8B-B14F-4D97-AF65-F5344CB8AC3E}">
        <p14:creationId xmlns:p14="http://schemas.microsoft.com/office/powerpoint/2010/main" val="9126526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35027" y="1540638"/>
            <a:ext cx="8146930" cy="656809"/>
          </a:xfrm>
          <a:prstGeom prst="rect">
            <a:avLst/>
          </a:prstGeom>
        </p:spPr>
        <p:txBody>
          <a:bodyPr anchor="b" anchorCtr="0">
            <a:noAutofit/>
          </a:bodyPr>
          <a:lstStyle>
            <a:lvl1pPr algn="ctr" defTabSz="914400" rtl="0" eaLnBrk="1" latinLnBrk="0" hangingPunct="1">
              <a:lnSpc>
                <a:spcPts val="3000"/>
              </a:lnSpc>
              <a:spcBef>
                <a:spcPct val="0"/>
              </a:spcBef>
              <a:buNone/>
              <a:defRPr sz="2800" b="1" kern="1200" baseline="0">
                <a:solidFill>
                  <a:schemeClr val="tx1"/>
                </a:solidFill>
                <a:effectLst/>
                <a:latin typeface="+mj-lt"/>
                <a:ea typeface="+mj-ea"/>
                <a:cs typeface="+mj-cs"/>
              </a:defRPr>
            </a:lvl1pPr>
          </a:lstStyle>
          <a:p>
            <a:pPr fontAlgn="auto">
              <a:spcAft>
                <a:spcPts val="0"/>
              </a:spcAft>
              <a:defRPr/>
            </a:pPr>
            <a:r>
              <a:rPr lang="en-US" sz="3200" b="0" dirty="0" smtClean="0">
                <a:solidFill>
                  <a:srgbClr val="0039A6"/>
                </a:solidFill>
                <a:latin typeface="Century Gothic" panose="020B0502020202020204" pitchFamily="34" charset="0"/>
              </a:rPr>
              <a:t>Overview of the </a:t>
            </a:r>
            <a:r>
              <a:rPr lang="en-US" sz="3200" b="0" dirty="0" err="1" smtClean="0">
                <a:solidFill>
                  <a:srgbClr val="0039A6"/>
                </a:solidFill>
                <a:latin typeface="Century Gothic" panose="020B0502020202020204" pitchFamily="34" charset="0"/>
              </a:rPr>
              <a:t>Notifiable</a:t>
            </a:r>
            <a:r>
              <a:rPr lang="en-US" sz="3200" b="0" dirty="0" smtClean="0">
                <a:solidFill>
                  <a:srgbClr val="0039A6"/>
                </a:solidFill>
                <a:latin typeface="Century Gothic" panose="020B0502020202020204" pitchFamily="34" charset="0"/>
              </a:rPr>
              <a:t> </a:t>
            </a:r>
            <a:r>
              <a:rPr lang="en-US" sz="3200" b="0" dirty="0">
                <a:solidFill>
                  <a:srgbClr val="0039A6"/>
                </a:solidFill>
                <a:latin typeface="Century Gothic" panose="020B0502020202020204" pitchFamily="34" charset="0"/>
              </a:rPr>
              <a:t>Diseases in Saudi </a:t>
            </a:r>
            <a:r>
              <a:rPr lang="en-US" sz="3200" b="0" dirty="0" smtClean="0">
                <a:solidFill>
                  <a:srgbClr val="0039A6"/>
                </a:solidFill>
                <a:latin typeface="Century Gothic" panose="020B0502020202020204" pitchFamily="34" charset="0"/>
              </a:rPr>
              <a:t>Arabia</a:t>
            </a:r>
            <a:endParaRPr lang="en-US" sz="3200" b="0" dirty="0">
              <a:solidFill>
                <a:srgbClr val="0039A6"/>
              </a:solidFill>
              <a:latin typeface="Century Gothic" panose="020B0502020202020204" pitchFamily="34" charset="0"/>
            </a:endParaRPr>
          </a:p>
        </p:txBody>
      </p:sp>
      <p:sp>
        <p:nvSpPr>
          <p:cNvPr id="11" name="TextBox 10"/>
          <p:cNvSpPr txBox="1"/>
          <p:nvPr/>
        </p:nvSpPr>
        <p:spPr>
          <a:xfrm>
            <a:off x="1564335" y="723441"/>
            <a:ext cx="6133430" cy="584775"/>
          </a:xfrm>
          <a:prstGeom prst="rect">
            <a:avLst/>
          </a:prstGeom>
          <a:noFill/>
        </p:spPr>
        <p:txBody>
          <a:bodyPr wrap="square" rtlCol="0">
            <a:spAutoFit/>
          </a:bodyPr>
          <a:lstStyle/>
          <a:p>
            <a:pPr algn="ctr"/>
            <a:r>
              <a:rPr lang="en-US" sz="3200" dirty="0" smtClean="0">
                <a:effectLst/>
                <a:latin typeface="Century Gothic" panose="020B0502020202020204" pitchFamily="34" charset="0"/>
              </a:rPr>
              <a:t>Topic 3</a:t>
            </a:r>
            <a:endParaRPr lang="en-US" sz="3200" dirty="0">
              <a:effectLst/>
              <a:latin typeface="Century Gothic" panose="020B0502020202020204" pitchFamily="34" charset="0"/>
            </a:endParaRPr>
          </a:p>
        </p:txBody>
      </p:sp>
      <p:sp>
        <p:nvSpPr>
          <p:cNvPr id="7" name="Slide Number Placeholder 2"/>
          <p:cNvSpPr>
            <a:spLocks noGrp="1"/>
          </p:cNvSpPr>
          <p:nvPr>
            <p:ph type="sldNum" sz="quarter" idx="12"/>
          </p:nvPr>
        </p:nvSpPr>
        <p:spPr>
          <a:xfrm>
            <a:off x="6594475" y="6181725"/>
            <a:ext cx="2133600" cy="476250"/>
          </a:xfrm>
          <a:prstGeom prst="rect">
            <a:avLst/>
          </a:prstGeom>
        </p:spPr>
        <p:txBody>
          <a:bodyPr/>
          <a:lstStyle>
            <a:lvl1pPr>
              <a:defRPr i="0">
                <a:effectLst/>
              </a:defRPr>
            </a:lvl1pPr>
          </a:lstStyle>
          <a:p>
            <a:pPr algn="r">
              <a:defRPr/>
            </a:pPr>
            <a:fld id="{B8477CA6-37AB-49C2-B88B-8C89FDB7A7DF}" type="slidenum">
              <a:rPr lang="en-US" sz="1200" smtClean="0">
                <a:latin typeface="Arial" panose="020B0604020202020204" pitchFamily="34" charset="0"/>
                <a:cs typeface="Arial" panose="020B0604020202020204" pitchFamily="34" charset="0"/>
              </a:rPr>
              <a:pPr algn="r">
                <a:defRPr/>
              </a:pPr>
              <a:t>26</a:t>
            </a:fld>
            <a:endParaRPr lang="en-US" sz="1200" dirty="0">
              <a:latin typeface="Arial" panose="020B0604020202020204" pitchFamily="34" charset="0"/>
              <a:cs typeface="Arial" panose="020B0604020202020204" pitchFamily="34" charset="0"/>
            </a:endParaRPr>
          </a:p>
        </p:txBody>
      </p:sp>
      <p:pic>
        <p:nvPicPr>
          <p:cNvPr id="6" name="Picture 3" descr="صورة 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5346" y="2403637"/>
            <a:ext cx="2783592" cy="3798464"/>
          </a:xfrm>
          <a:prstGeom prst="rect">
            <a:avLst/>
          </a:prstGeom>
          <a:noFill/>
          <a:ln w="9525">
            <a:solidFill>
              <a:srgbClr val="0039A6"/>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64963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AC93851-87DC-4F43-A097-E56D711E2786}" type="slidenum">
              <a:rPr lang="x-none"/>
              <a:pPr>
                <a:defRPr/>
              </a:pPr>
              <a:t>27</a:t>
            </a:fld>
            <a:endParaRPr lang="en-US"/>
          </a:p>
        </p:txBody>
      </p:sp>
      <p:sp>
        <p:nvSpPr>
          <p:cNvPr id="97282" name="Rectangle 2"/>
          <p:cNvSpPr>
            <a:spLocks noGrp="1" noChangeArrowheads="1"/>
          </p:cNvSpPr>
          <p:nvPr>
            <p:ph type="title"/>
          </p:nvPr>
        </p:nvSpPr>
        <p:spPr>
          <a:xfrm>
            <a:off x="457200" y="729720"/>
            <a:ext cx="8229600" cy="490537"/>
          </a:xfrm>
        </p:spPr>
        <p:txBody>
          <a:bodyPr/>
          <a:lstStyle/>
          <a:p>
            <a:r>
              <a:rPr lang="en-US" sz="2400" dirty="0" smtClean="0"/>
              <a:t>Criteria </a:t>
            </a:r>
            <a:r>
              <a:rPr lang="en-US" sz="2400" dirty="0"/>
              <a:t>for selecting and prioritizing health problems for surveillance include the following: </a:t>
            </a:r>
          </a:p>
        </p:txBody>
      </p:sp>
      <p:sp>
        <p:nvSpPr>
          <p:cNvPr id="97283" name="Rectangle 3"/>
          <p:cNvSpPr>
            <a:spLocks noGrp="1" noChangeArrowheads="1"/>
          </p:cNvSpPr>
          <p:nvPr>
            <p:ph type="body" idx="1"/>
          </p:nvPr>
        </p:nvSpPr>
        <p:spPr>
          <a:xfrm>
            <a:off x="381000" y="1188154"/>
            <a:ext cx="8229600" cy="4032956"/>
          </a:xfrm>
        </p:spPr>
        <p:txBody>
          <a:bodyPr/>
          <a:lstStyle/>
          <a:p>
            <a:pPr marL="533400" indent="-533400" algn="l" rtl="0" eaLnBrk="1" hangingPunct="1">
              <a:lnSpc>
                <a:spcPct val="80000"/>
              </a:lnSpc>
              <a:buFont typeface="Wingdings" pitchFamily="2" charset="2"/>
              <a:buNone/>
              <a:defRPr/>
            </a:pPr>
            <a:endParaRPr lang="en-US" b="0" dirty="0">
              <a:solidFill>
                <a:srgbClr val="0039A6"/>
              </a:solidFill>
              <a:latin typeface="Century Gothic" panose="020B0502020202020204" pitchFamily="34" charset="0"/>
              <a:ea typeface="+mj-ea"/>
              <a:cs typeface="+mj-cs"/>
            </a:endParaRPr>
          </a:p>
          <a:p>
            <a:pPr marL="0" indent="0">
              <a:buNone/>
            </a:pPr>
            <a:r>
              <a:rPr lang="en-US" b="0" dirty="0" smtClean="0">
                <a:solidFill>
                  <a:srgbClr val="0039A6"/>
                </a:solidFill>
                <a:latin typeface="Century Gothic" panose="020B0502020202020204" pitchFamily="34" charset="0"/>
                <a:ea typeface="+mj-ea"/>
                <a:cs typeface="+mj-cs"/>
              </a:rPr>
              <a:t>1. Public </a:t>
            </a:r>
            <a:r>
              <a:rPr lang="en-US" b="0" dirty="0">
                <a:solidFill>
                  <a:srgbClr val="0039A6"/>
                </a:solidFill>
                <a:latin typeface="Century Gothic" panose="020B0502020202020204" pitchFamily="34" charset="0"/>
                <a:ea typeface="+mj-ea"/>
                <a:cs typeface="+mj-cs"/>
              </a:rPr>
              <a:t>health importance of the problem: </a:t>
            </a:r>
          </a:p>
          <a:p>
            <a:pPr lvl="1"/>
            <a:r>
              <a:rPr lang="en-US" b="0" dirty="0">
                <a:solidFill>
                  <a:srgbClr val="0039A6"/>
                </a:solidFill>
                <a:latin typeface="Century Gothic" panose="020B0502020202020204" pitchFamily="34" charset="0"/>
                <a:ea typeface="+mj-ea"/>
                <a:cs typeface="+mj-cs"/>
              </a:rPr>
              <a:t>incidence, prevalence, </a:t>
            </a:r>
          </a:p>
          <a:p>
            <a:pPr lvl="1"/>
            <a:r>
              <a:rPr lang="en-US" b="0" dirty="0">
                <a:solidFill>
                  <a:srgbClr val="0039A6"/>
                </a:solidFill>
                <a:latin typeface="Century Gothic" panose="020B0502020202020204" pitchFamily="34" charset="0"/>
                <a:ea typeface="+mj-ea"/>
                <a:cs typeface="+mj-cs"/>
              </a:rPr>
              <a:t>severity, </a:t>
            </a:r>
            <a:r>
              <a:rPr lang="en-US" b="0" dirty="0" err="1">
                <a:solidFill>
                  <a:srgbClr val="0039A6"/>
                </a:solidFill>
                <a:latin typeface="Century Gothic" panose="020B0502020202020204" pitchFamily="34" charset="0"/>
                <a:ea typeface="+mj-ea"/>
                <a:cs typeface="+mj-cs"/>
              </a:rPr>
              <a:t>sequela</a:t>
            </a:r>
            <a:r>
              <a:rPr lang="en-US" b="0" dirty="0">
                <a:solidFill>
                  <a:srgbClr val="0039A6"/>
                </a:solidFill>
                <a:latin typeface="Century Gothic" panose="020B0502020202020204" pitchFamily="34" charset="0"/>
                <a:ea typeface="+mj-ea"/>
                <a:cs typeface="+mj-cs"/>
              </a:rPr>
              <a:t>, disabilities, </a:t>
            </a:r>
          </a:p>
          <a:p>
            <a:pPr lvl="1"/>
            <a:r>
              <a:rPr lang="en-US" b="0" dirty="0">
                <a:solidFill>
                  <a:srgbClr val="0039A6"/>
                </a:solidFill>
                <a:latin typeface="Century Gothic" panose="020B0502020202020204" pitchFamily="34" charset="0"/>
                <a:ea typeface="+mj-ea"/>
                <a:cs typeface="+mj-cs"/>
              </a:rPr>
              <a:t>mortality caused by the problem, </a:t>
            </a:r>
          </a:p>
          <a:p>
            <a:pPr lvl="1"/>
            <a:r>
              <a:rPr lang="en-US" b="0" dirty="0">
                <a:solidFill>
                  <a:srgbClr val="0039A6"/>
                </a:solidFill>
                <a:latin typeface="Century Gothic" panose="020B0502020202020204" pitchFamily="34" charset="0"/>
                <a:ea typeface="+mj-ea"/>
                <a:cs typeface="+mj-cs"/>
              </a:rPr>
              <a:t>socioeconomic impact, </a:t>
            </a:r>
          </a:p>
          <a:p>
            <a:pPr lvl="1"/>
            <a:r>
              <a:rPr lang="en-US" b="0" dirty="0">
                <a:solidFill>
                  <a:srgbClr val="0039A6"/>
                </a:solidFill>
                <a:latin typeface="Century Gothic" panose="020B0502020202020204" pitchFamily="34" charset="0"/>
                <a:ea typeface="+mj-ea"/>
                <a:cs typeface="+mj-cs"/>
              </a:rPr>
              <a:t>communicability, </a:t>
            </a:r>
          </a:p>
          <a:p>
            <a:pPr lvl="1"/>
            <a:r>
              <a:rPr lang="en-US" b="0" dirty="0">
                <a:solidFill>
                  <a:srgbClr val="0039A6"/>
                </a:solidFill>
                <a:latin typeface="Century Gothic" panose="020B0502020202020204" pitchFamily="34" charset="0"/>
                <a:ea typeface="+mj-ea"/>
                <a:cs typeface="+mj-cs"/>
              </a:rPr>
              <a:t>potential for an outbreak, </a:t>
            </a:r>
          </a:p>
          <a:p>
            <a:pPr lvl="1"/>
            <a:r>
              <a:rPr lang="en-US" b="0" dirty="0">
                <a:solidFill>
                  <a:srgbClr val="0039A6"/>
                </a:solidFill>
                <a:latin typeface="Century Gothic" panose="020B0502020202020204" pitchFamily="34" charset="0"/>
                <a:ea typeface="+mj-ea"/>
                <a:cs typeface="+mj-cs"/>
              </a:rPr>
              <a:t>public perception and concern, and </a:t>
            </a:r>
          </a:p>
          <a:p>
            <a:pPr lvl="1"/>
            <a:r>
              <a:rPr lang="en-US" b="0" dirty="0">
                <a:solidFill>
                  <a:srgbClr val="0039A6"/>
                </a:solidFill>
                <a:latin typeface="Century Gothic" panose="020B0502020202020204" pitchFamily="34" charset="0"/>
                <a:ea typeface="+mj-ea"/>
                <a:cs typeface="+mj-cs"/>
              </a:rPr>
              <a:t>international requirements. </a:t>
            </a:r>
          </a:p>
        </p:txBody>
      </p:sp>
      <p:sp>
        <p:nvSpPr>
          <p:cNvPr id="5" name="Rectangle 4"/>
          <p:cNvSpPr/>
          <p:nvPr/>
        </p:nvSpPr>
        <p:spPr>
          <a:xfrm>
            <a:off x="472158" y="6171606"/>
            <a:ext cx="3619713" cy="261610"/>
          </a:xfrm>
          <a:prstGeom prst="rect">
            <a:avLst/>
          </a:prstGeom>
        </p:spPr>
        <p:txBody>
          <a:bodyPr wrap="square">
            <a:spAutoFit/>
          </a:bodyPr>
          <a:lstStyle/>
          <a:p>
            <a:pPr eaLnBrk="1" hangingPunct="1">
              <a:defRPr/>
            </a:pPr>
            <a:r>
              <a:rPr lang="en-GB" sz="1100" dirty="0" smtClean="0"/>
              <a:t>Slide from </a:t>
            </a:r>
            <a:r>
              <a:rPr lang="en-GB" sz="1100" dirty="0" err="1" smtClean="0"/>
              <a:t>Dr</a:t>
            </a:r>
            <a:r>
              <a:rPr lang="en-GB" sz="1100" dirty="0" err="1"/>
              <a:t>.</a:t>
            </a:r>
            <a:r>
              <a:rPr lang="en-GB" sz="1100" dirty="0"/>
              <a:t> Mohamed </a:t>
            </a:r>
            <a:r>
              <a:rPr lang="en-GB" sz="1100" dirty="0" err="1" smtClean="0"/>
              <a:t>Nageeb’s</a:t>
            </a:r>
            <a:r>
              <a:rPr lang="en-GB" sz="1100" dirty="0" smtClean="0"/>
              <a:t> slide, FETP  </a:t>
            </a:r>
            <a:r>
              <a:rPr lang="en-GB" sz="1100" dirty="0"/>
              <a:t>Nov 2015 </a:t>
            </a:r>
          </a:p>
        </p:txBody>
      </p:sp>
    </p:spTree>
    <p:extLst>
      <p:ext uri="{BB962C8B-B14F-4D97-AF65-F5344CB8AC3E}">
        <p14:creationId xmlns:p14="http://schemas.microsoft.com/office/powerpoint/2010/main" val="41845142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AC93851-87DC-4F43-A097-E56D711E2786}" type="slidenum">
              <a:rPr lang="x-none"/>
              <a:pPr>
                <a:defRPr/>
              </a:pPr>
              <a:t>28</a:t>
            </a:fld>
            <a:endParaRPr lang="en-US"/>
          </a:p>
        </p:txBody>
      </p:sp>
      <p:sp>
        <p:nvSpPr>
          <p:cNvPr id="97282" name="Rectangle 2"/>
          <p:cNvSpPr>
            <a:spLocks noGrp="1" noChangeArrowheads="1"/>
          </p:cNvSpPr>
          <p:nvPr>
            <p:ph type="title"/>
          </p:nvPr>
        </p:nvSpPr>
        <p:spPr>
          <a:xfrm>
            <a:off x="457200" y="729720"/>
            <a:ext cx="8229600" cy="490537"/>
          </a:xfrm>
        </p:spPr>
        <p:txBody>
          <a:bodyPr/>
          <a:lstStyle/>
          <a:p>
            <a:r>
              <a:rPr lang="en-US" sz="2400" dirty="0" smtClean="0"/>
              <a:t>Criteria </a:t>
            </a:r>
            <a:r>
              <a:rPr lang="en-US" sz="2400" dirty="0"/>
              <a:t>for selecting and prioritizing health problems for surveillance include the following: </a:t>
            </a:r>
          </a:p>
        </p:txBody>
      </p:sp>
      <p:sp>
        <p:nvSpPr>
          <p:cNvPr id="97283" name="Rectangle 3"/>
          <p:cNvSpPr>
            <a:spLocks noGrp="1" noChangeArrowheads="1"/>
          </p:cNvSpPr>
          <p:nvPr>
            <p:ph type="body" idx="1"/>
          </p:nvPr>
        </p:nvSpPr>
        <p:spPr>
          <a:xfrm>
            <a:off x="381000" y="1537404"/>
            <a:ext cx="8229600" cy="4032956"/>
          </a:xfrm>
        </p:spPr>
        <p:txBody>
          <a:bodyPr/>
          <a:lstStyle/>
          <a:p>
            <a:pPr marL="0" indent="0">
              <a:buNone/>
            </a:pPr>
            <a:r>
              <a:rPr lang="en-US" b="0" dirty="0" smtClean="0">
                <a:solidFill>
                  <a:srgbClr val="0039A6"/>
                </a:solidFill>
                <a:latin typeface="Century Gothic" panose="020B0502020202020204" pitchFamily="34" charset="0"/>
                <a:ea typeface="+mj-ea"/>
                <a:cs typeface="+mj-cs"/>
              </a:rPr>
              <a:t>2. Ability </a:t>
            </a:r>
            <a:r>
              <a:rPr lang="en-US" b="0" dirty="0">
                <a:solidFill>
                  <a:srgbClr val="0039A6"/>
                </a:solidFill>
                <a:latin typeface="Century Gothic" panose="020B0502020202020204" pitchFamily="34" charset="0"/>
                <a:ea typeface="+mj-ea"/>
                <a:cs typeface="+mj-cs"/>
              </a:rPr>
              <a:t>to prevent, control, or treat the health problem: </a:t>
            </a:r>
          </a:p>
          <a:p>
            <a:pPr lvl="1"/>
            <a:r>
              <a:rPr lang="en-US" b="0" dirty="0">
                <a:solidFill>
                  <a:srgbClr val="0039A6"/>
                </a:solidFill>
                <a:latin typeface="Century Gothic" panose="020B0502020202020204" pitchFamily="34" charset="0"/>
                <a:ea typeface="+mj-ea"/>
                <a:cs typeface="+mj-cs"/>
              </a:rPr>
              <a:t>preventability and </a:t>
            </a:r>
          </a:p>
          <a:p>
            <a:pPr lvl="1"/>
            <a:r>
              <a:rPr lang="en-US" b="0" dirty="0">
                <a:solidFill>
                  <a:srgbClr val="0039A6"/>
                </a:solidFill>
                <a:latin typeface="Century Gothic" panose="020B0502020202020204" pitchFamily="34" charset="0"/>
                <a:ea typeface="+mj-ea"/>
                <a:cs typeface="+mj-cs"/>
              </a:rPr>
              <a:t>control measures and treatment. </a:t>
            </a:r>
            <a:endParaRPr lang="en-US" b="0" dirty="0" smtClean="0">
              <a:solidFill>
                <a:srgbClr val="0039A6"/>
              </a:solidFill>
              <a:latin typeface="Century Gothic" panose="020B0502020202020204" pitchFamily="34" charset="0"/>
              <a:ea typeface="+mj-ea"/>
              <a:cs typeface="+mj-cs"/>
            </a:endParaRPr>
          </a:p>
          <a:p>
            <a:pPr lvl="1"/>
            <a:endParaRPr lang="en-US" b="0" dirty="0">
              <a:solidFill>
                <a:srgbClr val="0039A6"/>
              </a:solidFill>
              <a:latin typeface="Century Gothic" panose="020B0502020202020204" pitchFamily="34" charset="0"/>
              <a:ea typeface="+mj-ea"/>
              <a:cs typeface="+mj-cs"/>
            </a:endParaRPr>
          </a:p>
          <a:p>
            <a:pPr marL="0" indent="0">
              <a:buNone/>
            </a:pPr>
            <a:r>
              <a:rPr lang="en-US" b="0" dirty="0" smtClean="0">
                <a:solidFill>
                  <a:srgbClr val="0039A6"/>
                </a:solidFill>
                <a:latin typeface="Century Gothic" panose="020B0502020202020204" pitchFamily="34" charset="0"/>
                <a:ea typeface="+mj-ea"/>
                <a:cs typeface="+mj-cs"/>
              </a:rPr>
              <a:t>3. Capacity </a:t>
            </a:r>
            <a:r>
              <a:rPr lang="en-US" b="0" dirty="0">
                <a:solidFill>
                  <a:srgbClr val="0039A6"/>
                </a:solidFill>
                <a:latin typeface="Century Gothic" panose="020B0502020202020204" pitchFamily="34" charset="0"/>
                <a:ea typeface="+mj-ea"/>
                <a:cs typeface="+mj-cs"/>
              </a:rPr>
              <a:t>of health system to implement control measures for the health problem: </a:t>
            </a:r>
          </a:p>
          <a:p>
            <a:pPr lvl="1"/>
            <a:r>
              <a:rPr lang="en-US" b="0" dirty="0">
                <a:solidFill>
                  <a:srgbClr val="0039A6"/>
                </a:solidFill>
                <a:latin typeface="Century Gothic" panose="020B0502020202020204" pitchFamily="34" charset="0"/>
                <a:ea typeface="+mj-ea"/>
                <a:cs typeface="+mj-cs"/>
              </a:rPr>
              <a:t>speed of response, </a:t>
            </a:r>
          </a:p>
          <a:p>
            <a:pPr lvl="1"/>
            <a:r>
              <a:rPr lang="en-US" b="0" dirty="0">
                <a:solidFill>
                  <a:srgbClr val="0039A6"/>
                </a:solidFill>
                <a:latin typeface="Century Gothic" panose="020B0502020202020204" pitchFamily="34" charset="0"/>
                <a:ea typeface="+mj-ea"/>
                <a:cs typeface="+mj-cs"/>
              </a:rPr>
              <a:t>economics, </a:t>
            </a:r>
          </a:p>
          <a:p>
            <a:pPr lvl="1"/>
            <a:r>
              <a:rPr lang="en-US" b="0" dirty="0">
                <a:solidFill>
                  <a:srgbClr val="0039A6"/>
                </a:solidFill>
                <a:latin typeface="Century Gothic" panose="020B0502020202020204" pitchFamily="34" charset="0"/>
                <a:ea typeface="+mj-ea"/>
                <a:cs typeface="+mj-cs"/>
              </a:rPr>
              <a:t>availability of resources, and </a:t>
            </a:r>
          </a:p>
          <a:p>
            <a:pPr lvl="1"/>
            <a:r>
              <a:rPr lang="en-US" b="0" dirty="0">
                <a:solidFill>
                  <a:srgbClr val="0039A6"/>
                </a:solidFill>
                <a:latin typeface="Century Gothic" panose="020B0502020202020204" pitchFamily="34" charset="0"/>
                <a:ea typeface="+mj-ea"/>
                <a:cs typeface="+mj-cs"/>
              </a:rPr>
              <a:t>what surveillance of this event requires. </a:t>
            </a:r>
          </a:p>
          <a:p>
            <a:pPr marL="533400" indent="-533400" algn="l" rtl="0" eaLnBrk="1" hangingPunct="1">
              <a:lnSpc>
                <a:spcPct val="80000"/>
              </a:lnSpc>
              <a:buFont typeface="Wingdings" pitchFamily="2" charset="2"/>
              <a:buAutoNum type="alphaUcPeriod"/>
              <a:defRPr/>
            </a:pPr>
            <a:endParaRPr lang="en-US" sz="2800" b="1" dirty="0" smtClean="0"/>
          </a:p>
        </p:txBody>
      </p:sp>
      <p:sp>
        <p:nvSpPr>
          <p:cNvPr id="5" name="Rectangle 4"/>
          <p:cNvSpPr/>
          <p:nvPr/>
        </p:nvSpPr>
        <p:spPr>
          <a:xfrm>
            <a:off x="472158" y="6171606"/>
            <a:ext cx="3619713" cy="261610"/>
          </a:xfrm>
          <a:prstGeom prst="rect">
            <a:avLst/>
          </a:prstGeom>
        </p:spPr>
        <p:txBody>
          <a:bodyPr wrap="square">
            <a:spAutoFit/>
          </a:bodyPr>
          <a:lstStyle/>
          <a:p>
            <a:pPr eaLnBrk="1" hangingPunct="1">
              <a:defRPr/>
            </a:pPr>
            <a:r>
              <a:rPr lang="en-GB" sz="1100" dirty="0" smtClean="0"/>
              <a:t>Slide from </a:t>
            </a:r>
            <a:r>
              <a:rPr lang="en-GB" sz="1100" dirty="0" err="1" smtClean="0"/>
              <a:t>Dr</a:t>
            </a:r>
            <a:r>
              <a:rPr lang="en-GB" sz="1100" dirty="0" err="1"/>
              <a:t>.</a:t>
            </a:r>
            <a:r>
              <a:rPr lang="en-GB" sz="1100" dirty="0"/>
              <a:t> Mohamed </a:t>
            </a:r>
            <a:r>
              <a:rPr lang="en-GB" sz="1100" dirty="0" err="1" smtClean="0"/>
              <a:t>Nageeb’s</a:t>
            </a:r>
            <a:r>
              <a:rPr lang="en-GB" sz="1100" dirty="0" smtClean="0"/>
              <a:t> slide, FETP  </a:t>
            </a:r>
            <a:r>
              <a:rPr lang="en-GB" sz="1100" dirty="0"/>
              <a:t>Nov 2015 </a:t>
            </a:r>
          </a:p>
        </p:txBody>
      </p:sp>
    </p:spTree>
    <p:extLst>
      <p:ext uri="{BB962C8B-B14F-4D97-AF65-F5344CB8AC3E}">
        <p14:creationId xmlns:p14="http://schemas.microsoft.com/office/powerpoint/2010/main" val="249327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AC93851-87DC-4F43-A097-E56D711E2786}" type="slidenum">
              <a:rPr lang="x-none"/>
              <a:pPr>
                <a:defRPr/>
              </a:pPr>
              <a:t>29</a:t>
            </a:fld>
            <a:endParaRPr lang="en-US"/>
          </a:p>
        </p:txBody>
      </p:sp>
      <p:sp>
        <p:nvSpPr>
          <p:cNvPr id="97282" name="Rectangle 2"/>
          <p:cNvSpPr>
            <a:spLocks noGrp="1" noChangeArrowheads="1"/>
          </p:cNvSpPr>
          <p:nvPr>
            <p:ph type="title"/>
          </p:nvPr>
        </p:nvSpPr>
        <p:spPr>
          <a:xfrm>
            <a:off x="457200" y="729720"/>
            <a:ext cx="8229600" cy="490537"/>
          </a:xfrm>
        </p:spPr>
        <p:txBody>
          <a:bodyPr/>
          <a:lstStyle/>
          <a:p>
            <a:pPr marL="533400" indent="-533400">
              <a:lnSpc>
                <a:spcPct val="80000"/>
              </a:lnSpc>
              <a:defRPr/>
            </a:pPr>
            <a:r>
              <a:rPr lang="en-US" sz="3200" dirty="0" smtClean="0"/>
              <a:t>In KSA The </a:t>
            </a:r>
            <a:r>
              <a:rPr lang="en-US" sz="3200" dirty="0"/>
              <a:t>Priority Diseases </a:t>
            </a:r>
            <a:r>
              <a:rPr lang="en-US" sz="3200" dirty="0" smtClean="0"/>
              <a:t>include:</a:t>
            </a:r>
            <a:endParaRPr lang="en-US" sz="3200" dirty="0"/>
          </a:p>
        </p:txBody>
      </p:sp>
      <p:sp>
        <p:nvSpPr>
          <p:cNvPr id="97283" name="Rectangle 3"/>
          <p:cNvSpPr>
            <a:spLocks noGrp="1" noChangeArrowheads="1"/>
          </p:cNvSpPr>
          <p:nvPr>
            <p:ph type="body" idx="1"/>
          </p:nvPr>
        </p:nvSpPr>
        <p:spPr>
          <a:xfrm>
            <a:off x="455613" y="1412522"/>
            <a:ext cx="8229600" cy="4032956"/>
          </a:xfrm>
        </p:spPr>
        <p:txBody>
          <a:bodyPr/>
          <a:lstStyle/>
          <a:p>
            <a:pPr marL="533400" indent="-533400" algn="l" rtl="0" eaLnBrk="1" hangingPunct="1">
              <a:lnSpc>
                <a:spcPct val="80000"/>
              </a:lnSpc>
              <a:buFont typeface="Wingdings" pitchFamily="2" charset="2"/>
              <a:buNone/>
              <a:defRPr/>
            </a:pPr>
            <a:endParaRPr lang="en-US" b="0" dirty="0">
              <a:solidFill>
                <a:srgbClr val="0039A6"/>
              </a:solidFill>
              <a:latin typeface="Century Gothic" panose="020B0502020202020204" pitchFamily="34" charset="0"/>
              <a:ea typeface="+mj-ea"/>
              <a:cs typeface="+mj-cs"/>
            </a:endParaRPr>
          </a:p>
          <a:p>
            <a:pPr>
              <a:lnSpc>
                <a:spcPct val="120000"/>
              </a:lnSpc>
              <a:defRPr/>
            </a:pPr>
            <a:r>
              <a:rPr lang="en-US" b="0" dirty="0">
                <a:solidFill>
                  <a:srgbClr val="0039A6"/>
                </a:solidFill>
                <a:latin typeface="Century Gothic" panose="020B0502020202020204" pitchFamily="34" charset="0"/>
                <a:ea typeface="+mj-ea"/>
                <a:cs typeface="+mj-cs"/>
              </a:rPr>
              <a:t>The most important epidemic </a:t>
            </a:r>
            <a:r>
              <a:rPr lang="en-US" b="0" dirty="0" smtClean="0">
                <a:solidFill>
                  <a:srgbClr val="0039A6"/>
                </a:solidFill>
                <a:latin typeface="Century Gothic" panose="020B0502020202020204" pitchFamily="34" charset="0"/>
                <a:ea typeface="+mj-ea"/>
                <a:cs typeface="+mj-cs"/>
              </a:rPr>
              <a:t>diseases in the  country</a:t>
            </a:r>
            <a:endParaRPr lang="en-US" b="0" dirty="0">
              <a:solidFill>
                <a:srgbClr val="0039A6"/>
              </a:solidFill>
              <a:latin typeface="Century Gothic" panose="020B0502020202020204" pitchFamily="34" charset="0"/>
              <a:ea typeface="+mj-ea"/>
              <a:cs typeface="+mj-cs"/>
            </a:endParaRPr>
          </a:p>
          <a:p>
            <a:pPr>
              <a:lnSpc>
                <a:spcPct val="120000"/>
              </a:lnSpc>
              <a:defRPr/>
            </a:pPr>
            <a:r>
              <a:rPr lang="en-US" b="0" dirty="0">
                <a:solidFill>
                  <a:srgbClr val="0039A6"/>
                </a:solidFill>
                <a:latin typeface="Century Gothic" panose="020B0502020202020204" pitchFamily="34" charset="0"/>
                <a:ea typeface="+mj-ea"/>
                <a:cs typeface="+mj-cs"/>
              </a:rPr>
              <a:t>Vaccine Preventable Diseases</a:t>
            </a:r>
          </a:p>
          <a:p>
            <a:pPr>
              <a:lnSpc>
                <a:spcPct val="120000"/>
              </a:lnSpc>
              <a:defRPr/>
            </a:pPr>
            <a:r>
              <a:rPr lang="en-US" b="0" dirty="0">
                <a:solidFill>
                  <a:srgbClr val="0039A6"/>
                </a:solidFill>
                <a:latin typeface="Century Gothic" panose="020B0502020202020204" pitchFamily="34" charset="0"/>
                <a:ea typeface="+mj-ea"/>
                <a:cs typeface="+mj-cs"/>
              </a:rPr>
              <a:t>Environmental health related diseases.</a:t>
            </a:r>
          </a:p>
          <a:p>
            <a:pPr>
              <a:lnSpc>
                <a:spcPct val="120000"/>
              </a:lnSpc>
              <a:defRPr/>
            </a:pPr>
            <a:r>
              <a:rPr lang="en-US" b="0" dirty="0" err="1">
                <a:solidFill>
                  <a:srgbClr val="0039A6"/>
                </a:solidFill>
                <a:latin typeface="Century Gothic" panose="020B0502020202020204" pitchFamily="34" charset="0"/>
                <a:ea typeface="+mj-ea"/>
                <a:cs typeface="+mj-cs"/>
              </a:rPr>
              <a:t>Zoonotic</a:t>
            </a:r>
            <a:r>
              <a:rPr lang="en-US" b="0" dirty="0">
                <a:solidFill>
                  <a:srgbClr val="0039A6"/>
                </a:solidFill>
                <a:latin typeface="Century Gothic" panose="020B0502020202020204" pitchFamily="34" charset="0"/>
                <a:ea typeface="+mj-ea"/>
                <a:cs typeface="+mj-cs"/>
              </a:rPr>
              <a:t> Diseases</a:t>
            </a:r>
          </a:p>
          <a:p>
            <a:pPr>
              <a:lnSpc>
                <a:spcPct val="120000"/>
              </a:lnSpc>
              <a:defRPr/>
            </a:pPr>
            <a:r>
              <a:rPr lang="en-US" b="0" dirty="0">
                <a:solidFill>
                  <a:srgbClr val="0039A6"/>
                </a:solidFill>
                <a:latin typeface="Century Gothic" panose="020B0502020202020204" pitchFamily="34" charset="0"/>
                <a:ea typeface="+mj-ea"/>
                <a:cs typeface="+mj-cs"/>
              </a:rPr>
              <a:t>Chronic Infectious Diseases</a:t>
            </a:r>
          </a:p>
          <a:p>
            <a:pPr>
              <a:lnSpc>
                <a:spcPct val="120000"/>
              </a:lnSpc>
              <a:defRPr/>
            </a:pPr>
            <a:r>
              <a:rPr lang="en-US" b="0" dirty="0">
                <a:solidFill>
                  <a:srgbClr val="0039A6"/>
                </a:solidFill>
                <a:latin typeface="Century Gothic" panose="020B0502020202020204" pitchFamily="34" charset="0"/>
                <a:ea typeface="+mj-ea"/>
                <a:cs typeface="+mj-cs"/>
              </a:rPr>
              <a:t>Vector-borne Diseases</a:t>
            </a:r>
          </a:p>
          <a:p>
            <a:pPr marL="533400" indent="-533400" algn="l" rtl="0" eaLnBrk="1" hangingPunct="1">
              <a:lnSpc>
                <a:spcPct val="80000"/>
              </a:lnSpc>
              <a:buFont typeface="Wingdings" pitchFamily="2" charset="2"/>
              <a:buAutoNum type="alphaUcPeriod"/>
              <a:defRPr/>
            </a:pPr>
            <a:endParaRPr lang="en-US" sz="2800" b="1" dirty="0" smtClean="0"/>
          </a:p>
        </p:txBody>
      </p:sp>
      <p:sp>
        <p:nvSpPr>
          <p:cNvPr id="5" name="Rectangle 4"/>
          <p:cNvSpPr/>
          <p:nvPr/>
        </p:nvSpPr>
        <p:spPr>
          <a:xfrm>
            <a:off x="472158" y="6171606"/>
            <a:ext cx="3619713" cy="261610"/>
          </a:xfrm>
          <a:prstGeom prst="rect">
            <a:avLst/>
          </a:prstGeom>
        </p:spPr>
        <p:txBody>
          <a:bodyPr wrap="square">
            <a:spAutoFit/>
          </a:bodyPr>
          <a:lstStyle/>
          <a:p>
            <a:pPr eaLnBrk="1" hangingPunct="1">
              <a:defRPr/>
            </a:pPr>
            <a:r>
              <a:rPr lang="en-GB" sz="1100" dirty="0" smtClean="0"/>
              <a:t>Slide from </a:t>
            </a:r>
            <a:r>
              <a:rPr lang="en-GB" sz="1100" dirty="0" err="1" smtClean="0"/>
              <a:t>Dr</a:t>
            </a:r>
            <a:r>
              <a:rPr lang="en-GB" sz="1100" dirty="0" err="1"/>
              <a:t>.</a:t>
            </a:r>
            <a:r>
              <a:rPr lang="en-GB" sz="1100" dirty="0"/>
              <a:t> Mohamed </a:t>
            </a:r>
            <a:r>
              <a:rPr lang="en-GB" sz="1100" dirty="0" err="1" smtClean="0"/>
              <a:t>Nageeb’s</a:t>
            </a:r>
            <a:r>
              <a:rPr lang="en-GB" sz="1100" dirty="0" smtClean="0"/>
              <a:t> slide, FETP  </a:t>
            </a:r>
            <a:r>
              <a:rPr lang="en-GB" sz="1100" dirty="0"/>
              <a:t>Nov 2015 </a:t>
            </a:r>
          </a:p>
        </p:txBody>
      </p:sp>
    </p:spTree>
    <p:extLst>
      <p:ext uri="{BB962C8B-B14F-4D97-AF65-F5344CB8AC3E}">
        <p14:creationId xmlns:p14="http://schemas.microsoft.com/office/powerpoint/2010/main" val="16440222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67239" y="1462995"/>
            <a:ext cx="8232261" cy="4510294"/>
          </a:xfrm>
          <a:effectLst/>
        </p:spPr>
        <p:txBody>
          <a:bodyPr>
            <a:noAutofit/>
          </a:bodyPr>
          <a:lstStyle/>
          <a:p>
            <a:pPr marL="0" indent="0">
              <a:spcBef>
                <a:spcPts val="0"/>
              </a:spcBef>
              <a:spcAft>
                <a:spcPts val="600"/>
              </a:spcAft>
              <a:buSzPct val="100000"/>
              <a:buNone/>
            </a:pPr>
            <a:r>
              <a:rPr lang="en-US" b="0" dirty="0" smtClean="0">
                <a:solidFill>
                  <a:schemeClr val="tx1"/>
                </a:solidFill>
                <a:latin typeface="Century Gothic" panose="020B0502020202020204" pitchFamily="34" charset="0"/>
              </a:rPr>
              <a:t>By the end of this session, you will be able to</a:t>
            </a:r>
          </a:p>
          <a:p>
            <a:pPr marL="800100">
              <a:spcAft>
                <a:spcPts val="900"/>
              </a:spcAft>
              <a:buSzPct val="100000"/>
              <a:buFont typeface="Arial" panose="020B0604020202020204" pitchFamily="34" charset="0"/>
              <a:buChar char="•"/>
            </a:pPr>
            <a:r>
              <a:rPr lang="en-US" b="0" dirty="0" smtClean="0">
                <a:solidFill>
                  <a:schemeClr val="tx1"/>
                </a:solidFill>
                <a:latin typeface="Century Gothic" panose="020B0502020202020204" pitchFamily="34" charset="0"/>
              </a:rPr>
              <a:t>Describe </a:t>
            </a:r>
            <a:r>
              <a:rPr lang="en-US" b="0" dirty="0">
                <a:solidFill>
                  <a:schemeClr val="tx1"/>
                </a:solidFill>
                <a:latin typeface="Century Gothic" panose="020B0502020202020204" pitchFamily="34" charset="0"/>
              </a:rPr>
              <a:t>data to collect based on the objective of a surveillance system </a:t>
            </a:r>
          </a:p>
          <a:p>
            <a:pPr marL="800100">
              <a:spcAft>
                <a:spcPts val="900"/>
              </a:spcAft>
              <a:buSzPct val="100000"/>
              <a:buFont typeface="Arial" panose="020B0604020202020204" pitchFamily="34" charset="0"/>
              <a:buChar char="•"/>
            </a:pPr>
            <a:r>
              <a:rPr lang="en-US" b="0" dirty="0">
                <a:solidFill>
                  <a:schemeClr val="tx1"/>
                </a:solidFill>
                <a:latin typeface="Century Gothic" panose="020B0502020202020204" pitchFamily="34" charset="0"/>
              </a:rPr>
              <a:t>Identify how to present surveillance data </a:t>
            </a:r>
          </a:p>
          <a:p>
            <a:pPr marL="800100">
              <a:spcAft>
                <a:spcPts val="900"/>
              </a:spcAft>
              <a:buSzPct val="100000"/>
              <a:buFont typeface="Arial" panose="020B0604020202020204" pitchFamily="34" charset="0"/>
              <a:buChar char="•"/>
            </a:pPr>
            <a:r>
              <a:rPr lang="en-US" b="0" dirty="0">
                <a:solidFill>
                  <a:schemeClr val="tx1"/>
                </a:solidFill>
                <a:latin typeface="Century Gothic" panose="020B0502020202020204" pitchFamily="34" charset="0"/>
              </a:rPr>
              <a:t>Interpret surveillance data, including trends and </a:t>
            </a:r>
            <a:r>
              <a:rPr lang="en-US" b="0" dirty="0" smtClean="0">
                <a:solidFill>
                  <a:schemeClr val="tx1"/>
                </a:solidFill>
                <a:latin typeface="Century Gothic" panose="020B0502020202020204" pitchFamily="34" charset="0"/>
              </a:rPr>
              <a:t>patterns</a:t>
            </a:r>
          </a:p>
          <a:p>
            <a:pPr marL="800100">
              <a:spcAft>
                <a:spcPts val="900"/>
              </a:spcAft>
              <a:buSzPct val="100000"/>
              <a:buFont typeface="Arial" panose="020B0604020202020204" pitchFamily="34" charset="0"/>
              <a:buChar char="•"/>
            </a:pPr>
            <a:r>
              <a:rPr lang="en-US" b="0" dirty="0" smtClean="0">
                <a:solidFill>
                  <a:schemeClr val="tx1"/>
                </a:solidFill>
                <a:latin typeface="Century Gothic" panose="020B0502020202020204" pitchFamily="34" charset="0"/>
              </a:rPr>
              <a:t>Identify the communicable disease included in the surveillance system in the KSA </a:t>
            </a:r>
          </a:p>
          <a:p>
            <a:pPr marL="800100">
              <a:spcAft>
                <a:spcPts val="900"/>
              </a:spcAft>
              <a:buSzPct val="100000"/>
              <a:buFont typeface="Arial" panose="020B0604020202020204" pitchFamily="34" charset="0"/>
              <a:buChar char="•"/>
            </a:pPr>
            <a:r>
              <a:rPr lang="en-US" b="0" dirty="0">
                <a:solidFill>
                  <a:schemeClr val="tx1"/>
                </a:solidFill>
                <a:latin typeface="Century Gothic" panose="020B0502020202020204" pitchFamily="34" charset="0"/>
              </a:rPr>
              <a:t>D</a:t>
            </a:r>
            <a:r>
              <a:rPr lang="en-US" b="0" dirty="0" smtClean="0">
                <a:solidFill>
                  <a:schemeClr val="tx1"/>
                </a:solidFill>
                <a:latin typeface="Century Gothic" panose="020B0502020202020204" pitchFamily="34" charset="0"/>
              </a:rPr>
              <a:t>escribe </a:t>
            </a:r>
            <a:r>
              <a:rPr lang="en-US" b="0" dirty="0">
                <a:solidFill>
                  <a:schemeClr val="tx1"/>
                </a:solidFill>
                <a:latin typeface="Century Gothic" panose="020B0502020202020204" pitchFamily="34" charset="0"/>
              </a:rPr>
              <a:t>the </a:t>
            </a:r>
            <a:r>
              <a:rPr lang="en-GB" b="0" dirty="0">
                <a:solidFill>
                  <a:schemeClr val="tx1"/>
                </a:solidFill>
                <a:latin typeface="Century Gothic" panose="020B0502020202020204" pitchFamily="34" charset="0"/>
              </a:rPr>
              <a:t>National Health Electronic Surveillance </a:t>
            </a:r>
            <a:r>
              <a:rPr lang="en-GB" b="0" dirty="0" smtClean="0">
                <a:solidFill>
                  <a:schemeClr val="tx1"/>
                </a:solidFill>
                <a:latin typeface="Century Gothic" panose="020B0502020202020204" pitchFamily="34" charset="0"/>
              </a:rPr>
              <a:t>Network </a:t>
            </a:r>
            <a:r>
              <a:rPr lang="en-GB" b="0" dirty="0">
                <a:solidFill>
                  <a:schemeClr val="tx1"/>
                </a:solidFill>
                <a:latin typeface="Century Gothic" panose="020B0502020202020204" pitchFamily="34" charset="0"/>
              </a:rPr>
              <a:t>in KSA (HESN </a:t>
            </a:r>
            <a:r>
              <a:rPr lang="en-GB" b="0" dirty="0" smtClean="0">
                <a:solidFill>
                  <a:schemeClr val="tx1"/>
                </a:solidFill>
                <a:latin typeface="Century Gothic" panose="020B0502020202020204" pitchFamily="34" charset="0"/>
              </a:rPr>
              <a:t>)</a:t>
            </a:r>
            <a:endParaRPr lang="en-GB" b="0" dirty="0">
              <a:solidFill>
                <a:schemeClr val="tx1"/>
              </a:solidFill>
              <a:latin typeface="Century Gothic" panose="020B0502020202020204" pitchFamily="34" charset="0"/>
            </a:endParaRPr>
          </a:p>
        </p:txBody>
      </p:sp>
      <p:cxnSp>
        <p:nvCxnSpPr>
          <p:cNvPr id="6" name="Straight Connector 5"/>
          <p:cNvCxnSpPr/>
          <p:nvPr/>
        </p:nvCxnSpPr>
        <p:spPr>
          <a:xfrm>
            <a:off x="444500" y="1085090"/>
            <a:ext cx="8255000" cy="0"/>
          </a:xfrm>
          <a:prstGeom prst="line">
            <a:avLst/>
          </a:prstGeom>
          <a:ln w="25400">
            <a:solidFill>
              <a:schemeClr val="tx1"/>
            </a:solidFill>
          </a:ln>
          <a:effectLst/>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1559437" y="485418"/>
            <a:ext cx="6025125" cy="553998"/>
          </a:xfrm>
          <a:prstGeom prst="rect">
            <a:avLst/>
          </a:prstGeom>
          <a:noFill/>
          <a:ln w="19050">
            <a:noFill/>
          </a:ln>
          <a:effectLst/>
        </p:spPr>
        <p:txBody>
          <a:bodyPr wrap="square" rtlCol="0">
            <a:spAutoFit/>
          </a:bodyPr>
          <a:lstStyle/>
          <a:p>
            <a:pPr algn="ctr"/>
            <a:r>
              <a:rPr lang="en-US" sz="3000" dirty="0" smtClean="0">
                <a:effectLst/>
                <a:latin typeface="Century Gothic" panose="020B0502020202020204" pitchFamily="34" charset="0"/>
              </a:rPr>
              <a:t>Learning Objectives</a:t>
            </a:r>
            <a:endParaRPr lang="en-US" sz="3000" dirty="0">
              <a:effectLst/>
              <a:latin typeface="Century Gothic" panose="020B0502020202020204" pitchFamily="34" charset="0"/>
            </a:endParaRPr>
          </a:p>
        </p:txBody>
      </p:sp>
      <p:sp>
        <p:nvSpPr>
          <p:cNvPr id="8" name="Slide Number Placeholder 2"/>
          <p:cNvSpPr>
            <a:spLocks noGrp="1"/>
          </p:cNvSpPr>
          <p:nvPr>
            <p:ph type="sldNum" sz="quarter" idx="12"/>
          </p:nvPr>
        </p:nvSpPr>
        <p:spPr>
          <a:xfrm>
            <a:off x="8193973" y="6181725"/>
            <a:ext cx="534101" cy="476250"/>
          </a:xfrm>
          <a:prstGeom prst="rect">
            <a:avLst/>
          </a:prstGeom>
        </p:spPr>
        <p:txBody>
          <a:bodyPr/>
          <a:lstStyle>
            <a:lvl1pPr>
              <a:defRPr i="0">
                <a:effectLst/>
              </a:defRPr>
            </a:lvl1pPr>
          </a:lstStyle>
          <a:p>
            <a:pPr algn="r">
              <a:defRPr/>
            </a:pPr>
            <a:fld id="{B8477CA6-37AB-49C2-B88B-8C89FDB7A7DF}" type="slidenum">
              <a:rPr lang="en-US" sz="1200" smtClean="0">
                <a:latin typeface="Arial" panose="020B0604020202020204" pitchFamily="34" charset="0"/>
                <a:cs typeface="Arial" panose="020B0604020202020204" pitchFamily="34" charset="0"/>
              </a:rPr>
              <a:pPr algn="r">
                <a:defRPr/>
              </a:pPr>
              <a:t>3</a:t>
            </a:fld>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985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3EEDC10-E9BE-400B-9641-2E5E8F28A412}" type="slidenum">
              <a:rPr lang="x-none"/>
              <a:pPr>
                <a:defRPr/>
              </a:pPr>
              <a:t>30</a:t>
            </a:fld>
            <a:endParaRPr lang="en-US"/>
          </a:p>
        </p:txBody>
      </p:sp>
      <p:sp>
        <p:nvSpPr>
          <p:cNvPr id="166915" name="Rectangle 3"/>
          <p:cNvSpPr>
            <a:spLocks noGrp="1" noChangeArrowheads="1"/>
          </p:cNvSpPr>
          <p:nvPr>
            <p:ph type="body" idx="1"/>
          </p:nvPr>
        </p:nvSpPr>
        <p:spPr>
          <a:xfrm>
            <a:off x="381000" y="990600"/>
            <a:ext cx="8229600" cy="5257800"/>
          </a:xfrm>
        </p:spPr>
        <p:txBody>
          <a:bodyPr/>
          <a:lstStyle/>
          <a:p>
            <a:pPr algn="l" rtl="0" eaLnBrk="1" hangingPunct="1">
              <a:buFont typeface="Wingdings" pitchFamily="2" charset="2"/>
              <a:buNone/>
              <a:defRPr/>
            </a:pPr>
            <a:r>
              <a:rPr lang="en-US" dirty="0">
                <a:solidFill>
                  <a:srgbClr val="0039A6"/>
                </a:solidFill>
                <a:latin typeface="Century Gothic" panose="020B0502020202020204" pitchFamily="34" charset="0"/>
                <a:ea typeface="+mj-ea"/>
                <a:cs typeface="+mj-cs"/>
              </a:rPr>
              <a:t>The most important epidemic </a:t>
            </a:r>
            <a:r>
              <a:rPr lang="en-US" dirty="0" smtClean="0">
                <a:solidFill>
                  <a:srgbClr val="0039A6"/>
                </a:solidFill>
                <a:latin typeface="Century Gothic" panose="020B0502020202020204" pitchFamily="34" charset="0"/>
                <a:ea typeface="+mj-ea"/>
                <a:cs typeface="+mj-cs"/>
              </a:rPr>
              <a:t>diseases in KSA are:</a:t>
            </a:r>
            <a:endParaRPr lang="en-US" dirty="0">
              <a:solidFill>
                <a:srgbClr val="0039A6"/>
              </a:solidFill>
              <a:latin typeface="Century Gothic" panose="020B0502020202020204" pitchFamily="34" charset="0"/>
              <a:ea typeface="+mj-ea"/>
              <a:cs typeface="+mj-cs"/>
            </a:endParaRPr>
          </a:p>
          <a:p>
            <a:pPr algn="l" rtl="0" eaLnBrk="1" hangingPunct="1">
              <a:buFont typeface="Wingdings" pitchFamily="2" charset="2"/>
              <a:buNone/>
              <a:defRPr/>
            </a:pPr>
            <a:endParaRPr lang="en-US" dirty="0">
              <a:solidFill>
                <a:srgbClr val="0039A6"/>
              </a:solidFill>
              <a:latin typeface="Century Gothic" panose="020B0502020202020204" pitchFamily="34" charset="0"/>
              <a:ea typeface="+mj-ea"/>
              <a:cs typeface="+mj-cs"/>
            </a:endParaRPr>
          </a:p>
          <a:p>
            <a:pPr lvl="1" algn="l" rtl="0" eaLnBrk="1" hangingPunct="1">
              <a:defRPr/>
            </a:pPr>
            <a:r>
              <a:rPr lang="en-US" sz="2400" dirty="0">
                <a:solidFill>
                  <a:srgbClr val="0039A6"/>
                </a:solidFill>
                <a:latin typeface="Century Gothic" panose="020B0502020202020204" pitchFamily="34" charset="0"/>
                <a:ea typeface="+mj-ea"/>
                <a:cs typeface="+mj-cs"/>
              </a:rPr>
              <a:t>Meningococcal meningitis</a:t>
            </a:r>
          </a:p>
          <a:p>
            <a:pPr lvl="1" algn="l" rtl="0" eaLnBrk="1" hangingPunct="1">
              <a:defRPr/>
            </a:pPr>
            <a:r>
              <a:rPr lang="en-US" sz="2400" dirty="0">
                <a:solidFill>
                  <a:srgbClr val="0039A6"/>
                </a:solidFill>
                <a:latin typeface="Century Gothic" panose="020B0502020202020204" pitchFamily="34" charset="0"/>
                <a:ea typeface="+mj-ea"/>
                <a:cs typeface="+mj-cs"/>
              </a:rPr>
              <a:t>Dengue Fever</a:t>
            </a:r>
          </a:p>
          <a:p>
            <a:pPr lvl="1" algn="l" rtl="0" eaLnBrk="1" hangingPunct="1">
              <a:defRPr/>
            </a:pPr>
            <a:r>
              <a:rPr lang="en-US" sz="2400" dirty="0">
                <a:solidFill>
                  <a:srgbClr val="0039A6"/>
                </a:solidFill>
                <a:latin typeface="Century Gothic" panose="020B0502020202020204" pitchFamily="34" charset="0"/>
                <a:ea typeface="+mj-ea"/>
                <a:cs typeface="+mj-cs"/>
              </a:rPr>
              <a:t>Rift Valley Fever</a:t>
            </a:r>
          </a:p>
          <a:p>
            <a:pPr lvl="1" algn="l" rtl="0" eaLnBrk="1" hangingPunct="1">
              <a:defRPr/>
            </a:pPr>
            <a:r>
              <a:rPr lang="en-US" sz="2400" dirty="0">
                <a:solidFill>
                  <a:srgbClr val="0039A6"/>
                </a:solidFill>
                <a:latin typeface="Century Gothic" panose="020B0502020202020204" pitchFamily="34" charset="0"/>
                <a:ea typeface="+mj-ea"/>
                <a:cs typeface="+mj-cs"/>
              </a:rPr>
              <a:t>Measles</a:t>
            </a:r>
          </a:p>
          <a:p>
            <a:pPr lvl="1" algn="l" rtl="0" eaLnBrk="1" hangingPunct="1">
              <a:defRPr/>
            </a:pPr>
            <a:r>
              <a:rPr lang="en-US" sz="2400" dirty="0">
                <a:solidFill>
                  <a:srgbClr val="0039A6"/>
                </a:solidFill>
                <a:latin typeface="Century Gothic" panose="020B0502020202020204" pitchFamily="34" charset="0"/>
                <a:ea typeface="+mj-ea"/>
                <a:cs typeface="+mj-cs"/>
              </a:rPr>
              <a:t>Emerging diseases:</a:t>
            </a:r>
          </a:p>
          <a:p>
            <a:pPr lvl="2" algn="l" rtl="0" eaLnBrk="1" hangingPunct="1">
              <a:defRPr/>
            </a:pPr>
            <a:r>
              <a:rPr lang="en-US" dirty="0">
                <a:solidFill>
                  <a:srgbClr val="0039A6"/>
                </a:solidFill>
                <a:latin typeface="Century Gothic" panose="020B0502020202020204" pitchFamily="34" charset="0"/>
                <a:ea typeface="+mj-ea"/>
                <a:cs typeface="+mj-cs"/>
              </a:rPr>
              <a:t> Influenza, SARS, MERS-</a:t>
            </a:r>
            <a:r>
              <a:rPr lang="en-US" dirty="0" err="1">
                <a:solidFill>
                  <a:srgbClr val="0039A6"/>
                </a:solidFill>
                <a:latin typeface="Century Gothic" panose="020B0502020202020204" pitchFamily="34" charset="0"/>
                <a:ea typeface="+mj-ea"/>
                <a:cs typeface="+mj-cs"/>
              </a:rPr>
              <a:t>CoV</a:t>
            </a:r>
            <a:r>
              <a:rPr lang="en-US" dirty="0">
                <a:solidFill>
                  <a:srgbClr val="0039A6"/>
                </a:solidFill>
                <a:latin typeface="Century Gothic" panose="020B0502020202020204" pitchFamily="34" charset="0"/>
                <a:ea typeface="+mj-ea"/>
                <a:cs typeface="+mj-cs"/>
              </a:rPr>
              <a:t> (Corona)</a:t>
            </a:r>
          </a:p>
          <a:p>
            <a:pPr lvl="2" algn="l" rtl="0" eaLnBrk="1" hangingPunct="1">
              <a:defRPr/>
            </a:pPr>
            <a:r>
              <a:rPr lang="en-US" dirty="0">
                <a:solidFill>
                  <a:srgbClr val="0039A6"/>
                </a:solidFill>
                <a:latin typeface="Century Gothic" panose="020B0502020202020204" pitchFamily="34" charset="0"/>
                <a:ea typeface="+mj-ea"/>
                <a:cs typeface="+mj-cs"/>
              </a:rPr>
              <a:t> Al </a:t>
            </a:r>
            <a:r>
              <a:rPr lang="en-US" dirty="0" err="1">
                <a:solidFill>
                  <a:srgbClr val="0039A6"/>
                </a:solidFill>
                <a:latin typeface="Century Gothic" panose="020B0502020202020204" pitchFamily="34" charset="0"/>
                <a:ea typeface="+mj-ea"/>
                <a:cs typeface="+mj-cs"/>
              </a:rPr>
              <a:t>Khorma</a:t>
            </a:r>
            <a:r>
              <a:rPr lang="en-US" dirty="0">
                <a:solidFill>
                  <a:srgbClr val="0039A6"/>
                </a:solidFill>
                <a:latin typeface="Century Gothic" panose="020B0502020202020204" pitchFamily="34" charset="0"/>
                <a:ea typeface="+mj-ea"/>
                <a:cs typeface="+mj-cs"/>
              </a:rPr>
              <a:t> H Virus </a:t>
            </a:r>
          </a:p>
        </p:txBody>
      </p:sp>
      <p:sp>
        <p:nvSpPr>
          <p:cNvPr id="5" name="Rectangle 4"/>
          <p:cNvSpPr/>
          <p:nvPr/>
        </p:nvSpPr>
        <p:spPr>
          <a:xfrm>
            <a:off x="472158" y="6171606"/>
            <a:ext cx="3619713" cy="261610"/>
          </a:xfrm>
          <a:prstGeom prst="rect">
            <a:avLst/>
          </a:prstGeom>
        </p:spPr>
        <p:txBody>
          <a:bodyPr wrap="square">
            <a:spAutoFit/>
          </a:bodyPr>
          <a:lstStyle/>
          <a:p>
            <a:pPr eaLnBrk="1" hangingPunct="1">
              <a:defRPr/>
            </a:pPr>
            <a:r>
              <a:rPr lang="en-GB" sz="1100" dirty="0" smtClean="0"/>
              <a:t>Slide from </a:t>
            </a:r>
            <a:r>
              <a:rPr lang="en-GB" sz="1100" dirty="0" err="1" smtClean="0"/>
              <a:t>Dr</a:t>
            </a:r>
            <a:r>
              <a:rPr lang="en-GB" sz="1100" dirty="0" err="1"/>
              <a:t>.</a:t>
            </a:r>
            <a:r>
              <a:rPr lang="en-GB" sz="1100" dirty="0"/>
              <a:t> Mohamed </a:t>
            </a:r>
            <a:r>
              <a:rPr lang="en-GB" sz="1100" dirty="0" err="1" smtClean="0"/>
              <a:t>Nageeb’s</a:t>
            </a:r>
            <a:r>
              <a:rPr lang="en-GB" sz="1100" dirty="0" smtClean="0"/>
              <a:t> slide, FETP  </a:t>
            </a:r>
            <a:r>
              <a:rPr lang="en-GB" sz="1100" dirty="0"/>
              <a:t>Nov 2015 </a:t>
            </a:r>
          </a:p>
        </p:txBody>
      </p:sp>
    </p:spTree>
    <p:extLst>
      <p:ext uri="{BB962C8B-B14F-4D97-AF65-F5344CB8AC3E}">
        <p14:creationId xmlns:p14="http://schemas.microsoft.com/office/powerpoint/2010/main" val="3983658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570969"/>
            <a:ext cx="8229600" cy="417512"/>
          </a:xfrm>
        </p:spPr>
        <p:txBody>
          <a:bodyPr/>
          <a:lstStyle/>
          <a:p>
            <a:pPr rtl="0">
              <a:defRPr/>
            </a:pPr>
            <a:r>
              <a:rPr lang="en-US" sz="2400" dirty="0" smtClean="0">
                <a:solidFill>
                  <a:srgbClr val="0039A6"/>
                </a:solidFill>
                <a:latin typeface="Century Gothic" panose="020B0502020202020204" pitchFamily="34" charset="0"/>
              </a:rPr>
              <a:t>Surveillance categories </a:t>
            </a:r>
            <a:r>
              <a:rPr lang="en-US" sz="2400" dirty="0">
                <a:solidFill>
                  <a:srgbClr val="0039A6"/>
                </a:solidFill>
                <a:latin typeface="Century Gothic" panose="020B0502020202020204" pitchFamily="34" charset="0"/>
              </a:rPr>
              <a:t>of Communicable Diseases</a:t>
            </a:r>
          </a:p>
        </p:txBody>
      </p:sp>
      <p:sp>
        <p:nvSpPr>
          <p:cNvPr id="23555" name="Rectangle 3"/>
          <p:cNvSpPr>
            <a:spLocks noGrp="1" noChangeArrowheads="1"/>
          </p:cNvSpPr>
          <p:nvPr>
            <p:ph type="body" idx="1"/>
          </p:nvPr>
        </p:nvSpPr>
        <p:spPr>
          <a:xfrm>
            <a:off x="395288" y="1204381"/>
            <a:ext cx="8229600" cy="5478993"/>
          </a:xfrm>
        </p:spPr>
        <p:txBody>
          <a:bodyPr/>
          <a:lstStyle/>
          <a:p>
            <a:pPr>
              <a:defRPr/>
            </a:pPr>
            <a:r>
              <a:rPr lang="en-US" b="0" dirty="0" smtClean="0">
                <a:solidFill>
                  <a:srgbClr val="0039A6"/>
                </a:solidFill>
                <a:latin typeface="Century Gothic" panose="020B0502020202020204" pitchFamily="34" charset="0"/>
                <a:ea typeface="+mj-ea"/>
                <a:cs typeface="+mj-cs"/>
              </a:rPr>
              <a:t>General Surveillance </a:t>
            </a:r>
            <a:r>
              <a:rPr lang="en-US" b="0" dirty="0">
                <a:solidFill>
                  <a:srgbClr val="0039A6"/>
                </a:solidFill>
                <a:latin typeface="Century Gothic" panose="020B0502020202020204" pitchFamily="34" charset="0"/>
                <a:ea typeface="+mj-ea"/>
                <a:cs typeface="+mj-cs"/>
              </a:rPr>
              <a:t>for infectious diseases</a:t>
            </a:r>
            <a:r>
              <a:rPr lang="en-US" b="0" dirty="0" smtClean="0">
                <a:solidFill>
                  <a:srgbClr val="0039A6"/>
                </a:solidFill>
                <a:latin typeface="Century Gothic" panose="020B0502020202020204" pitchFamily="34" charset="0"/>
                <a:ea typeface="+mj-ea"/>
                <a:cs typeface="+mj-cs"/>
              </a:rPr>
              <a:t>.</a:t>
            </a:r>
          </a:p>
          <a:p>
            <a:pPr>
              <a:defRPr/>
            </a:pPr>
            <a:endParaRPr lang="en-US" b="0" dirty="0">
              <a:solidFill>
                <a:srgbClr val="0039A6"/>
              </a:solidFill>
              <a:latin typeface="Century Gothic" panose="020B0502020202020204" pitchFamily="34" charset="0"/>
              <a:ea typeface="+mj-ea"/>
              <a:cs typeface="+mj-cs"/>
            </a:endParaRPr>
          </a:p>
          <a:p>
            <a:pPr algn="l" rtl="0">
              <a:defRPr/>
            </a:pPr>
            <a:r>
              <a:rPr lang="en-US" b="0" dirty="0">
                <a:solidFill>
                  <a:srgbClr val="0039A6"/>
                </a:solidFill>
                <a:latin typeface="Century Gothic" panose="020B0502020202020204" pitchFamily="34" charset="0"/>
                <a:ea typeface="+mj-ea"/>
                <a:cs typeface="+mj-cs"/>
              </a:rPr>
              <a:t>Disease Specific </a:t>
            </a:r>
            <a:r>
              <a:rPr lang="en-US" b="0" dirty="0" smtClean="0">
                <a:solidFill>
                  <a:srgbClr val="0039A6"/>
                </a:solidFill>
                <a:latin typeface="Century Gothic" panose="020B0502020202020204" pitchFamily="34" charset="0"/>
                <a:ea typeface="+mj-ea"/>
                <a:cs typeface="+mj-cs"/>
              </a:rPr>
              <a:t>Surveillance:</a:t>
            </a:r>
            <a:endParaRPr lang="en-US" b="0" dirty="0">
              <a:solidFill>
                <a:srgbClr val="0039A6"/>
              </a:solidFill>
              <a:latin typeface="Century Gothic" panose="020B0502020202020204" pitchFamily="34" charset="0"/>
              <a:ea typeface="+mj-ea"/>
              <a:cs typeface="+mj-cs"/>
            </a:endParaRPr>
          </a:p>
          <a:p>
            <a:pPr lvl="3">
              <a:defRPr/>
            </a:pPr>
            <a:r>
              <a:rPr lang="en-US" dirty="0" smtClean="0">
                <a:solidFill>
                  <a:srgbClr val="0039A6"/>
                </a:solidFill>
                <a:latin typeface="Century Gothic" panose="020B0502020202020204" pitchFamily="34" charset="0"/>
                <a:ea typeface="+mj-ea"/>
                <a:cs typeface="+mj-cs"/>
              </a:rPr>
              <a:t>EPI </a:t>
            </a:r>
            <a:r>
              <a:rPr lang="en-US" dirty="0">
                <a:solidFill>
                  <a:srgbClr val="0039A6"/>
                </a:solidFill>
                <a:latin typeface="Century Gothic" panose="020B0502020202020204" pitchFamily="34" charset="0"/>
                <a:ea typeface="+mj-ea"/>
                <a:cs typeface="+mj-cs"/>
              </a:rPr>
              <a:t>targeted diseases.</a:t>
            </a:r>
          </a:p>
          <a:p>
            <a:pPr lvl="3">
              <a:defRPr/>
            </a:pPr>
            <a:r>
              <a:rPr lang="en-US" dirty="0" smtClean="0">
                <a:solidFill>
                  <a:srgbClr val="0039A6"/>
                </a:solidFill>
                <a:latin typeface="Century Gothic" panose="020B0502020202020204" pitchFamily="34" charset="0"/>
                <a:ea typeface="+mj-ea"/>
                <a:cs typeface="+mj-cs"/>
              </a:rPr>
              <a:t>Influenza</a:t>
            </a:r>
            <a:endParaRPr lang="en-US" dirty="0">
              <a:solidFill>
                <a:srgbClr val="0039A6"/>
              </a:solidFill>
              <a:latin typeface="Century Gothic" panose="020B0502020202020204" pitchFamily="34" charset="0"/>
              <a:ea typeface="+mj-ea"/>
              <a:cs typeface="+mj-cs"/>
            </a:endParaRPr>
          </a:p>
          <a:p>
            <a:pPr lvl="3">
              <a:defRPr/>
            </a:pPr>
            <a:r>
              <a:rPr lang="en-US" dirty="0" smtClean="0">
                <a:solidFill>
                  <a:srgbClr val="0039A6"/>
                </a:solidFill>
                <a:latin typeface="Century Gothic" panose="020B0502020202020204" pitchFamily="34" charset="0"/>
                <a:ea typeface="+mj-ea"/>
                <a:cs typeface="+mj-cs"/>
              </a:rPr>
              <a:t>Malaria</a:t>
            </a:r>
            <a:r>
              <a:rPr lang="en-US" dirty="0">
                <a:solidFill>
                  <a:srgbClr val="0039A6"/>
                </a:solidFill>
                <a:latin typeface="Century Gothic" panose="020B0502020202020204" pitchFamily="34" charset="0"/>
                <a:ea typeface="+mj-ea"/>
                <a:cs typeface="+mj-cs"/>
              </a:rPr>
              <a:t>, Hepatitis A </a:t>
            </a:r>
            <a:endParaRPr lang="en-US" dirty="0" smtClean="0">
              <a:solidFill>
                <a:srgbClr val="0039A6"/>
              </a:solidFill>
              <a:latin typeface="Century Gothic" panose="020B0502020202020204" pitchFamily="34" charset="0"/>
              <a:ea typeface="+mj-ea"/>
              <a:cs typeface="+mj-cs"/>
            </a:endParaRPr>
          </a:p>
          <a:p>
            <a:pPr lvl="3">
              <a:defRPr/>
            </a:pPr>
            <a:endParaRPr lang="en-US" dirty="0">
              <a:solidFill>
                <a:srgbClr val="0039A6"/>
              </a:solidFill>
              <a:latin typeface="Century Gothic" panose="020B0502020202020204" pitchFamily="34" charset="0"/>
              <a:ea typeface="+mj-ea"/>
              <a:cs typeface="+mj-cs"/>
            </a:endParaRPr>
          </a:p>
          <a:p>
            <a:pPr>
              <a:defRPr/>
            </a:pPr>
            <a:r>
              <a:rPr lang="en-US" b="0" dirty="0">
                <a:solidFill>
                  <a:srgbClr val="0039A6"/>
                </a:solidFill>
                <a:latin typeface="Century Gothic" panose="020B0502020202020204" pitchFamily="34" charset="0"/>
                <a:ea typeface="+mj-ea"/>
                <a:cs typeface="+mj-cs"/>
              </a:rPr>
              <a:t>D</a:t>
            </a:r>
            <a:r>
              <a:rPr lang="en-US" b="0" dirty="0" smtClean="0">
                <a:solidFill>
                  <a:srgbClr val="0039A6"/>
                </a:solidFill>
                <a:latin typeface="Century Gothic" panose="020B0502020202020204" pitchFamily="34" charset="0"/>
                <a:ea typeface="+mj-ea"/>
                <a:cs typeface="+mj-cs"/>
              </a:rPr>
              <a:t>iseases </a:t>
            </a:r>
            <a:r>
              <a:rPr lang="en-US" b="0" dirty="0">
                <a:solidFill>
                  <a:srgbClr val="0039A6"/>
                </a:solidFill>
                <a:latin typeface="Century Gothic" panose="020B0502020202020204" pitchFamily="34" charset="0"/>
                <a:ea typeface="+mj-ea"/>
                <a:cs typeface="+mj-cs"/>
              </a:rPr>
              <a:t>under surveillance by </a:t>
            </a:r>
            <a:r>
              <a:rPr lang="en-US" b="0" dirty="0" smtClean="0">
                <a:solidFill>
                  <a:srgbClr val="0039A6"/>
                </a:solidFill>
                <a:latin typeface="Century Gothic" panose="020B0502020202020204" pitchFamily="34" charset="0"/>
                <a:ea typeface="+mj-ea"/>
                <a:cs typeface="+mj-cs"/>
              </a:rPr>
              <a:t>separate programs</a:t>
            </a:r>
            <a:r>
              <a:rPr lang="en-US" dirty="0" smtClean="0">
                <a:solidFill>
                  <a:srgbClr val="0039A6"/>
                </a:solidFill>
                <a:latin typeface="Century Gothic" panose="020B0502020202020204" pitchFamily="34" charset="0"/>
              </a:rPr>
              <a:t>:</a:t>
            </a:r>
            <a:endParaRPr lang="en-US" dirty="0">
              <a:solidFill>
                <a:srgbClr val="0039A6"/>
              </a:solidFill>
              <a:latin typeface="Century Gothic" panose="020B0502020202020204" pitchFamily="34" charset="0"/>
            </a:endParaRPr>
          </a:p>
          <a:p>
            <a:pPr lvl="3">
              <a:defRPr/>
            </a:pPr>
            <a:r>
              <a:rPr lang="en-US" dirty="0">
                <a:solidFill>
                  <a:srgbClr val="0039A6"/>
                </a:solidFill>
                <a:latin typeface="Century Gothic" panose="020B0502020202020204" pitchFamily="34" charset="0"/>
              </a:rPr>
              <a:t>AIDS,  </a:t>
            </a:r>
          </a:p>
          <a:p>
            <a:pPr lvl="3">
              <a:defRPr/>
            </a:pPr>
            <a:r>
              <a:rPr lang="en-US" dirty="0">
                <a:solidFill>
                  <a:srgbClr val="0039A6"/>
                </a:solidFill>
                <a:latin typeface="Century Gothic" panose="020B0502020202020204" pitchFamily="34" charset="0"/>
              </a:rPr>
              <a:t>Malaria,   </a:t>
            </a:r>
          </a:p>
          <a:p>
            <a:pPr lvl="3">
              <a:defRPr/>
            </a:pPr>
            <a:r>
              <a:rPr lang="en-US" dirty="0">
                <a:solidFill>
                  <a:srgbClr val="0039A6"/>
                </a:solidFill>
                <a:latin typeface="Century Gothic" panose="020B0502020202020204" pitchFamily="34" charset="0"/>
              </a:rPr>
              <a:t>Leishmaniasis,  </a:t>
            </a:r>
          </a:p>
          <a:p>
            <a:pPr lvl="3">
              <a:defRPr/>
            </a:pPr>
            <a:r>
              <a:rPr lang="en-US" dirty="0">
                <a:solidFill>
                  <a:srgbClr val="0039A6"/>
                </a:solidFill>
                <a:latin typeface="Century Gothic" panose="020B0502020202020204" pitchFamily="34" charset="0"/>
              </a:rPr>
              <a:t>Bilharziasis, </a:t>
            </a:r>
          </a:p>
          <a:p>
            <a:pPr lvl="3">
              <a:defRPr/>
            </a:pPr>
            <a:r>
              <a:rPr lang="en-US" dirty="0">
                <a:solidFill>
                  <a:srgbClr val="0039A6"/>
                </a:solidFill>
                <a:latin typeface="Century Gothic" panose="020B0502020202020204" pitchFamily="34" charset="0"/>
              </a:rPr>
              <a:t>Intestinal parasitic disease. </a:t>
            </a:r>
          </a:p>
          <a:p>
            <a:pPr>
              <a:defRPr/>
            </a:pPr>
            <a:endParaRPr lang="en-US" sz="2800" dirty="0">
              <a:solidFill>
                <a:srgbClr val="0039A6"/>
              </a:solidFill>
              <a:latin typeface="Century Gothic" panose="020B0502020202020204" pitchFamily="34" charset="0"/>
              <a:ea typeface="+mj-ea"/>
              <a:cs typeface="+mj-cs"/>
            </a:endParaRPr>
          </a:p>
        </p:txBody>
      </p:sp>
      <p:sp>
        <p:nvSpPr>
          <p:cNvPr id="4" name="Rectangle 3"/>
          <p:cNvSpPr/>
          <p:nvPr/>
        </p:nvSpPr>
        <p:spPr>
          <a:xfrm>
            <a:off x="472158" y="6489106"/>
            <a:ext cx="3619713" cy="261610"/>
          </a:xfrm>
          <a:prstGeom prst="rect">
            <a:avLst/>
          </a:prstGeom>
        </p:spPr>
        <p:txBody>
          <a:bodyPr wrap="square">
            <a:spAutoFit/>
          </a:bodyPr>
          <a:lstStyle/>
          <a:p>
            <a:pPr eaLnBrk="1" hangingPunct="1">
              <a:defRPr/>
            </a:pPr>
            <a:r>
              <a:rPr lang="en-GB" sz="1100" dirty="0" smtClean="0"/>
              <a:t>Slide from </a:t>
            </a:r>
            <a:r>
              <a:rPr lang="en-GB" sz="1100" dirty="0" err="1" smtClean="0"/>
              <a:t>Dr</a:t>
            </a:r>
            <a:r>
              <a:rPr lang="en-GB" sz="1100" dirty="0" err="1"/>
              <a:t>.</a:t>
            </a:r>
            <a:r>
              <a:rPr lang="en-GB" sz="1100" dirty="0"/>
              <a:t> Mohamed </a:t>
            </a:r>
            <a:r>
              <a:rPr lang="en-GB" sz="1100" dirty="0" err="1" smtClean="0"/>
              <a:t>Nageeb’s</a:t>
            </a:r>
            <a:r>
              <a:rPr lang="en-GB" sz="1100" dirty="0" smtClean="0"/>
              <a:t> slide, FETP  </a:t>
            </a:r>
            <a:r>
              <a:rPr lang="en-GB" sz="1100" dirty="0"/>
              <a:t>Nov 2015 </a:t>
            </a:r>
          </a:p>
        </p:txBody>
      </p:sp>
    </p:spTree>
    <p:extLst>
      <p:ext uri="{BB962C8B-B14F-4D97-AF65-F5344CB8AC3E}">
        <p14:creationId xmlns:p14="http://schemas.microsoft.com/office/powerpoint/2010/main" val="36875299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465668"/>
            <a:ext cx="8229600" cy="579261"/>
          </a:xfrm>
        </p:spPr>
        <p:txBody>
          <a:bodyPr/>
          <a:lstStyle/>
          <a:p>
            <a:pPr algn="l">
              <a:lnSpc>
                <a:spcPct val="80000"/>
              </a:lnSpc>
              <a:spcBef>
                <a:spcPct val="20000"/>
              </a:spcBef>
              <a:defRPr/>
            </a:pPr>
            <a:r>
              <a:rPr lang="en-US" sz="2400" dirty="0">
                <a:solidFill>
                  <a:srgbClr val="0039A6"/>
                </a:solidFill>
                <a:latin typeface="Century Gothic" panose="020B0502020202020204" pitchFamily="34" charset="0"/>
              </a:rPr>
              <a:t>General (Integrated) </a:t>
            </a:r>
            <a:r>
              <a:rPr lang="en-US" sz="2400" dirty="0" smtClean="0">
                <a:solidFill>
                  <a:srgbClr val="0039A6"/>
                </a:solidFill>
                <a:latin typeface="Century Gothic" panose="020B0502020202020204" pitchFamily="34" charset="0"/>
              </a:rPr>
              <a:t>Surveillance</a:t>
            </a:r>
            <a:r>
              <a:rPr lang="en-US" sz="2400" dirty="0">
                <a:solidFill>
                  <a:srgbClr val="0039A6"/>
                </a:solidFill>
                <a:latin typeface="Century Gothic" panose="020B0502020202020204" pitchFamily="34" charset="0"/>
              </a:rPr>
              <a:t>:</a:t>
            </a:r>
          </a:p>
        </p:txBody>
      </p:sp>
      <p:sp>
        <p:nvSpPr>
          <p:cNvPr id="24579" name="Rectangle 3"/>
          <p:cNvSpPr>
            <a:spLocks noGrp="1" noChangeArrowheads="1"/>
          </p:cNvSpPr>
          <p:nvPr>
            <p:ph type="body" idx="1"/>
          </p:nvPr>
        </p:nvSpPr>
        <p:spPr>
          <a:xfrm>
            <a:off x="457200" y="1450975"/>
            <a:ext cx="8229600" cy="4857750"/>
          </a:xfrm>
        </p:spPr>
        <p:txBody>
          <a:bodyPr/>
          <a:lstStyle/>
          <a:p>
            <a:pPr>
              <a:lnSpc>
                <a:spcPct val="110000"/>
              </a:lnSpc>
              <a:defRPr/>
            </a:pPr>
            <a:r>
              <a:rPr lang="en-US" sz="2800" b="0" dirty="0" smtClean="0">
                <a:solidFill>
                  <a:srgbClr val="0039A6"/>
                </a:solidFill>
                <a:latin typeface="Century Gothic" panose="020B0502020202020204" pitchFamily="34" charset="0"/>
                <a:ea typeface="+mj-ea"/>
                <a:cs typeface="+mj-cs"/>
              </a:rPr>
              <a:t>36</a:t>
            </a:r>
            <a:r>
              <a:rPr lang="en-US" sz="2000" b="0" dirty="0" smtClean="0">
                <a:solidFill>
                  <a:srgbClr val="0039A6"/>
                </a:solidFill>
                <a:latin typeface="Wingdings"/>
                <a:ea typeface="Wingdings"/>
                <a:cs typeface="Wingdings"/>
                <a:sym typeface="Wingdings"/>
              </a:rPr>
              <a:t></a:t>
            </a:r>
            <a:r>
              <a:rPr lang="en-US" sz="2800" b="0" dirty="0" smtClean="0">
                <a:solidFill>
                  <a:srgbClr val="0039A6"/>
                </a:solidFill>
                <a:latin typeface="Century Gothic" panose="020B0502020202020204" pitchFamily="34" charset="0"/>
                <a:ea typeface="+mj-ea"/>
                <a:cs typeface="+mj-cs"/>
              </a:rPr>
              <a:t>41</a:t>
            </a:r>
            <a:r>
              <a:rPr lang="en-US" sz="2000" b="0" dirty="0">
                <a:solidFill>
                  <a:srgbClr val="0039A6"/>
                </a:solidFill>
                <a:latin typeface="Wingdings"/>
                <a:ea typeface="Wingdings"/>
                <a:cs typeface="Wingdings"/>
                <a:sym typeface="Wingdings"/>
              </a:rPr>
              <a:t></a:t>
            </a:r>
            <a:r>
              <a:rPr lang="en-US" sz="2800" b="0" dirty="0" smtClean="0">
                <a:solidFill>
                  <a:srgbClr val="0039A6"/>
                </a:solidFill>
                <a:latin typeface="Century Gothic" panose="020B0502020202020204" pitchFamily="34" charset="0"/>
                <a:ea typeface="+mj-ea"/>
                <a:cs typeface="+mj-cs"/>
              </a:rPr>
              <a:t>47 … </a:t>
            </a:r>
            <a:r>
              <a:rPr lang="en-US" sz="2800" b="0" dirty="0">
                <a:solidFill>
                  <a:srgbClr val="0039A6"/>
                </a:solidFill>
                <a:latin typeface="Century Gothic" panose="020B0502020202020204" pitchFamily="34" charset="0"/>
                <a:ea typeface="+mj-ea"/>
                <a:cs typeface="+mj-cs"/>
              </a:rPr>
              <a:t>reportable </a:t>
            </a:r>
            <a:r>
              <a:rPr lang="en-US" sz="2800" b="0" dirty="0" smtClean="0">
                <a:solidFill>
                  <a:srgbClr val="0039A6"/>
                </a:solidFill>
                <a:latin typeface="Century Gothic" panose="020B0502020202020204" pitchFamily="34" charset="0"/>
                <a:ea typeface="+mj-ea"/>
                <a:cs typeface="+mj-cs"/>
              </a:rPr>
              <a:t>diseases are increasing</a:t>
            </a:r>
          </a:p>
          <a:p>
            <a:pPr marL="0" indent="0" algn="l" rtl="0" eaLnBrk="1" hangingPunct="1">
              <a:lnSpc>
                <a:spcPct val="110000"/>
              </a:lnSpc>
              <a:buNone/>
              <a:defRPr/>
            </a:pPr>
            <a:endParaRPr lang="en-US" sz="2800" b="0" dirty="0">
              <a:solidFill>
                <a:srgbClr val="0039A6"/>
              </a:solidFill>
              <a:latin typeface="Century Gothic" panose="020B0502020202020204" pitchFamily="34" charset="0"/>
              <a:ea typeface="+mj-ea"/>
              <a:cs typeface="+mj-cs"/>
            </a:endParaRPr>
          </a:p>
          <a:p>
            <a:pPr lvl="1">
              <a:lnSpc>
                <a:spcPct val="110000"/>
              </a:lnSpc>
              <a:defRPr/>
            </a:pPr>
            <a:r>
              <a:rPr lang="en-US" sz="2400" b="0" dirty="0">
                <a:solidFill>
                  <a:srgbClr val="0039A6"/>
                </a:solidFill>
                <a:latin typeface="Century Gothic" panose="020B0502020202020204" pitchFamily="34" charset="0"/>
                <a:ea typeface="+mj-ea"/>
                <a:cs typeface="+mj-cs"/>
              </a:rPr>
              <a:t>Class I diseases, immediately reported diseases.</a:t>
            </a:r>
            <a:br>
              <a:rPr lang="en-US" sz="2400" b="0" dirty="0">
                <a:solidFill>
                  <a:srgbClr val="0039A6"/>
                </a:solidFill>
                <a:latin typeface="Century Gothic" panose="020B0502020202020204" pitchFamily="34" charset="0"/>
                <a:ea typeface="+mj-ea"/>
                <a:cs typeface="+mj-cs"/>
              </a:rPr>
            </a:br>
            <a:endParaRPr lang="en-US" sz="2400" b="0" dirty="0">
              <a:solidFill>
                <a:srgbClr val="0039A6"/>
              </a:solidFill>
              <a:latin typeface="Century Gothic" panose="020B0502020202020204" pitchFamily="34" charset="0"/>
              <a:ea typeface="+mj-ea"/>
              <a:cs typeface="+mj-cs"/>
            </a:endParaRPr>
          </a:p>
          <a:p>
            <a:pPr lvl="1">
              <a:lnSpc>
                <a:spcPct val="110000"/>
              </a:lnSpc>
              <a:defRPr/>
            </a:pPr>
            <a:r>
              <a:rPr lang="en-US" sz="2400" b="0" dirty="0">
                <a:solidFill>
                  <a:srgbClr val="0039A6"/>
                </a:solidFill>
                <a:latin typeface="Century Gothic" panose="020B0502020202020204" pitchFamily="34" charset="0"/>
                <a:ea typeface="+mj-ea"/>
                <a:cs typeface="+mj-cs"/>
              </a:rPr>
              <a:t>Class II diseases, reported weekly to regional level and monthly to central level</a:t>
            </a:r>
            <a:r>
              <a:rPr lang="en-US" sz="2400" b="0" dirty="0" smtClean="0">
                <a:solidFill>
                  <a:srgbClr val="0039A6"/>
                </a:solidFill>
                <a:latin typeface="Century Gothic" panose="020B0502020202020204" pitchFamily="34" charset="0"/>
                <a:ea typeface="+mj-ea"/>
                <a:cs typeface="+mj-cs"/>
              </a:rPr>
              <a:t>.</a:t>
            </a:r>
          </a:p>
          <a:p>
            <a:pPr lvl="1">
              <a:lnSpc>
                <a:spcPct val="110000"/>
              </a:lnSpc>
              <a:defRPr/>
            </a:pPr>
            <a:endParaRPr lang="en-US" sz="2400" dirty="0">
              <a:solidFill>
                <a:srgbClr val="0039A6"/>
              </a:solidFill>
              <a:latin typeface="Century Gothic" panose="020B0502020202020204" pitchFamily="34" charset="0"/>
              <a:ea typeface="+mj-ea"/>
              <a:cs typeface="+mj-cs"/>
            </a:endParaRPr>
          </a:p>
          <a:p>
            <a:pPr lvl="1">
              <a:lnSpc>
                <a:spcPct val="110000"/>
              </a:lnSpc>
              <a:defRPr/>
            </a:pPr>
            <a:r>
              <a:rPr lang="en-US" sz="2400" b="0" dirty="0" smtClean="0">
                <a:solidFill>
                  <a:srgbClr val="0039A6"/>
                </a:solidFill>
                <a:latin typeface="Century Gothic" panose="020B0502020202020204" pitchFamily="34" charset="0"/>
                <a:ea typeface="+mj-ea"/>
                <a:cs typeface="+mj-cs"/>
              </a:rPr>
              <a:t>Class </a:t>
            </a:r>
            <a:r>
              <a:rPr lang="en-US" sz="2400" dirty="0" smtClean="0">
                <a:solidFill>
                  <a:srgbClr val="0039A6"/>
                </a:solidFill>
                <a:latin typeface="Century Gothic" panose="020B0502020202020204" pitchFamily="34" charset="0"/>
              </a:rPr>
              <a:t>III diseases, reported monthly</a:t>
            </a:r>
            <a:endParaRPr lang="en-US" sz="2400" b="0" dirty="0" smtClean="0">
              <a:solidFill>
                <a:srgbClr val="0039A6"/>
              </a:solidFill>
              <a:latin typeface="Century Gothic" panose="020B0502020202020204" pitchFamily="34" charset="0"/>
              <a:ea typeface="+mj-ea"/>
              <a:cs typeface="+mj-cs"/>
            </a:endParaRPr>
          </a:p>
        </p:txBody>
      </p:sp>
      <p:sp>
        <p:nvSpPr>
          <p:cNvPr id="4" name="Rectangle 3"/>
          <p:cNvSpPr/>
          <p:nvPr/>
        </p:nvSpPr>
        <p:spPr>
          <a:xfrm>
            <a:off x="472158" y="6171606"/>
            <a:ext cx="3619713" cy="261610"/>
          </a:xfrm>
          <a:prstGeom prst="rect">
            <a:avLst/>
          </a:prstGeom>
        </p:spPr>
        <p:txBody>
          <a:bodyPr wrap="square">
            <a:spAutoFit/>
          </a:bodyPr>
          <a:lstStyle/>
          <a:p>
            <a:pPr eaLnBrk="1" hangingPunct="1">
              <a:defRPr/>
            </a:pPr>
            <a:r>
              <a:rPr lang="en-GB" sz="1100" dirty="0" smtClean="0"/>
              <a:t>Slide from </a:t>
            </a:r>
            <a:r>
              <a:rPr lang="en-GB" sz="1100" dirty="0" err="1" smtClean="0"/>
              <a:t>Dr</a:t>
            </a:r>
            <a:r>
              <a:rPr lang="en-GB" sz="1100" dirty="0" err="1"/>
              <a:t>.</a:t>
            </a:r>
            <a:r>
              <a:rPr lang="en-GB" sz="1100" dirty="0"/>
              <a:t> Mohamed </a:t>
            </a:r>
            <a:r>
              <a:rPr lang="en-GB" sz="1100" dirty="0" err="1" smtClean="0"/>
              <a:t>Nageeb’s</a:t>
            </a:r>
            <a:r>
              <a:rPr lang="en-GB" sz="1100" dirty="0" smtClean="0"/>
              <a:t> slide, FETP  </a:t>
            </a:r>
            <a:r>
              <a:rPr lang="en-GB" sz="1100" dirty="0"/>
              <a:t>Nov 2015 </a:t>
            </a:r>
          </a:p>
        </p:txBody>
      </p:sp>
    </p:spTree>
    <p:extLst>
      <p:ext uri="{BB962C8B-B14F-4D97-AF65-F5344CB8AC3E}">
        <p14:creationId xmlns:p14="http://schemas.microsoft.com/office/powerpoint/2010/main" val="12806409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7015" y="6080124"/>
            <a:ext cx="5078236" cy="338554"/>
          </a:xfrm>
          <a:prstGeom prst="rect">
            <a:avLst/>
          </a:prstGeom>
        </p:spPr>
        <p:txBody>
          <a:bodyPr wrap="square">
            <a:spAutoFit/>
          </a:bodyPr>
          <a:lstStyle/>
          <a:p>
            <a:r>
              <a:rPr lang="en-US" sz="1600" i="1" dirty="0" smtClean="0">
                <a:solidFill>
                  <a:srgbClr val="FF0000"/>
                </a:solidFill>
                <a:latin typeface="Century Gothic" panose="020B0502020202020204" pitchFamily="34" charset="0"/>
              </a:rPr>
              <a:t>*diseases </a:t>
            </a:r>
            <a:r>
              <a:rPr lang="en-US" sz="1600" i="1" dirty="0">
                <a:solidFill>
                  <a:srgbClr val="FF0000"/>
                </a:solidFill>
                <a:latin typeface="Century Gothic" panose="020B0502020202020204" pitchFamily="34" charset="0"/>
              </a:rPr>
              <a:t>of high priority to Saudi health system.</a:t>
            </a:r>
            <a:endParaRPr lang="en-US" sz="1600" i="1" dirty="0">
              <a:solidFill>
                <a:srgbClr val="FF0000"/>
              </a:solidFill>
            </a:endParaRPr>
          </a:p>
        </p:txBody>
      </p:sp>
      <p:sp>
        <p:nvSpPr>
          <p:cNvPr id="4" name="Rectangle 3"/>
          <p:cNvSpPr/>
          <p:nvPr/>
        </p:nvSpPr>
        <p:spPr>
          <a:xfrm>
            <a:off x="3127376" y="466418"/>
            <a:ext cx="5587999" cy="5678478"/>
          </a:xfrm>
          <a:prstGeom prst="rect">
            <a:avLst/>
          </a:prstGeom>
        </p:spPr>
        <p:txBody>
          <a:bodyPr wrap="square">
            <a:spAutoFit/>
          </a:bodyPr>
          <a:lstStyle/>
          <a:p>
            <a:pPr marL="495113" indent="-228600" eaLnBrk="0" hangingPunct="0">
              <a:lnSpc>
                <a:spcPct val="130000"/>
              </a:lnSpc>
              <a:buFont typeface="+mj-lt"/>
              <a:buAutoNum type="arabicPeriod"/>
              <a:tabLst>
                <a:tab pos="179388" algn="l"/>
              </a:tabLst>
              <a:defRPr/>
            </a:pPr>
            <a:r>
              <a:rPr lang="en-US" sz="2000" dirty="0">
                <a:solidFill>
                  <a:srgbClr val="FF0000"/>
                </a:solidFill>
                <a:latin typeface="Century Gothic" panose="020B0502020202020204" pitchFamily="34" charset="0"/>
              </a:rPr>
              <a:t>Acute Flaccid Paralysis (AFB) </a:t>
            </a:r>
            <a:r>
              <a:rPr lang="en-US" sz="2000" dirty="0" smtClean="0">
                <a:solidFill>
                  <a:srgbClr val="FF0000"/>
                </a:solidFill>
                <a:latin typeface="Century Gothic" panose="020B0502020202020204" pitchFamily="34" charset="0"/>
              </a:rPr>
              <a:t>(</a:t>
            </a:r>
            <a:r>
              <a:rPr lang="en-US" sz="2000" dirty="0">
                <a:solidFill>
                  <a:srgbClr val="FF0000"/>
                </a:solidFill>
                <a:latin typeface="Century Gothic" panose="020B0502020202020204" pitchFamily="34" charset="0"/>
              </a:rPr>
              <a:t>for ages &lt; 15 years)</a:t>
            </a:r>
          </a:p>
          <a:p>
            <a:pPr marL="495113" indent="-228600" eaLnBrk="0" hangingPunct="0">
              <a:lnSpc>
                <a:spcPct val="130000"/>
              </a:lnSpc>
              <a:buFont typeface="+mj-lt"/>
              <a:buAutoNum type="arabicPeriod"/>
              <a:tabLst>
                <a:tab pos="179388" algn="l"/>
              </a:tabLst>
              <a:defRPr/>
            </a:pPr>
            <a:r>
              <a:rPr lang="en-US" sz="2000" dirty="0">
                <a:solidFill>
                  <a:srgbClr val="0039A6"/>
                </a:solidFill>
                <a:latin typeface="Century Gothic" panose="020B0502020202020204" pitchFamily="34" charset="0"/>
              </a:rPr>
              <a:t>Chemical Poisoning</a:t>
            </a:r>
          </a:p>
          <a:p>
            <a:pPr marL="495113" indent="-228600" eaLnBrk="0" hangingPunct="0">
              <a:lnSpc>
                <a:spcPct val="130000"/>
              </a:lnSpc>
              <a:buFont typeface="+mj-lt"/>
              <a:buAutoNum type="arabicPeriod"/>
              <a:tabLst>
                <a:tab pos="179388" algn="l"/>
              </a:tabLst>
              <a:defRPr/>
            </a:pPr>
            <a:r>
              <a:rPr lang="en-US" sz="2000" dirty="0">
                <a:solidFill>
                  <a:srgbClr val="0039A6"/>
                </a:solidFill>
                <a:latin typeface="Century Gothic" panose="020B0502020202020204" pitchFamily="34" charset="0"/>
              </a:rPr>
              <a:t>Food Poisoning</a:t>
            </a:r>
          </a:p>
          <a:p>
            <a:pPr marL="495113" indent="-228600" eaLnBrk="0" hangingPunct="0">
              <a:lnSpc>
                <a:spcPct val="130000"/>
              </a:lnSpc>
              <a:buFont typeface="+mj-lt"/>
              <a:buAutoNum type="arabicPeriod"/>
              <a:tabLst>
                <a:tab pos="179388" algn="l"/>
              </a:tabLst>
              <a:defRPr/>
            </a:pPr>
            <a:r>
              <a:rPr lang="en-US" sz="2000" u="sng" dirty="0">
                <a:solidFill>
                  <a:srgbClr val="0039A6"/>
                </a:solidFill>
                <a:latin typeface="Century Gothic" panose="020B0502020202020204" pitchFamily="34" charset="0"/>
              </a:rPr>
              <a:t>H1N1</a:t>
            </a:r>
          </a:p>
          <a:p>
            <a:pPr marL="495113" indent="-228600" eaLnBrk="0" hangingPunct="0">
              <a:lnSpc>
                <a:spcPct val="130000"/>
              </a:lnSpc>
              <a:buFont typeface="+mj-lt"/>
              <a:buAutoNum type="arabicPeriod"/>
              <a:tabLst>
                <a:tab pos="179388" algn="l"/>
              </a:tabLst>
              <a:defRPr/>
            </a:pPr>
            <a:r>
              <a:rPr lang="en-US" sz="2000" dirty="0">
                <a:solidFill>
                  <a:srgbClr val="0039A6"/>
                </a:solidFill>
                <a:latin typeface="Century Gothic" panose="020B0502020202020204" pitchFamily="34" charset="0"/>
              </a:rPr>
              <a:t>Hemorrhagic Fever</a:t>
            </a:r>
          </a:p>
          <a:p>
            <a:pPr marL="495113" indent="-228600" eaLnBrk="0" hangingPunct="0">
              <a:lnSpc>
                <a:spcPct val="130000"/>
              </a:lnSpc>
              <a:buFont typeface="+mj-lt"/>
              <a:buAutoNum type="arabicPeriod"/>
              <a:tabLst>
                <a:tab pos="179388" algn="l"/>
              </a:tabLst>
              <a:defRPr/>
            </a:pPr>
            <a:r>
              <a:rPr lang="en-US" sz="2000" dirty="0" err="1">
                <a:solidFill>
                  <a:srgbClr val="0039A6"/>
                </a:solidFill>
                <a:latin typeface="Century Gothic" panose="020B0502020202020204" pitchFamily="34" charset="0"/>
              </a:rPr>
              <a:t>Guillain</a:t>
            </a:r>
            <a:r>
              <a:rPr lang="en-US" sz="2000" dirty="0">
                <a:solidFill>
                  <a:srgbClr val="0039A6"/>
                </a:solidFill>
                <a:latin typeface="Century Gothic" panose="020B0502020202020204" pitchFamily="34" charset="0"/>
              </a:rPr>
              <a:t> </a:t>
            </a:r>
            <a:r>
              <a:rPr lang="en-US" sz="2000" dirty="0" err="1">
                <a:solidFill>
                  <a:srgbClr val="0039A6"/>
                </a:solidFill>
                <a:latin typeface="Century Gothic" panose="020B0502020202020204" pitchFamily="34" charset="0"/>
              </a:rPr>
              <a:t>Barre</a:t>
            </a:r>
            <a:r>
              <a:rPr lang="en-US" sz="2000" dirty="0">
                <a:solidFill>
                  <a:srgbClr val="0039A6"/>
                </a:solidFill>
                <a:latin typeface="Century Gothic" panose="020B0502020202020204" pitchFamily="34" charset="0"/>
              </a:rPr>
              <a:t> Syndrome (GBS)</a:t>
            </a:r>
          </a:p>
          <a:p>
            <a:pPr marL="495113" indent="-228600" eaLnBrk="0" hangingPunct="0">
              <a:lnSpc>
                <a:spcPct val="130000"/>
              </a:lnSpc>
              <a:buFont typeface="+mj-lt"/>
              <a:buAutoNum type="arabicPeriod"/>
              <a:tabLst>
                <a:tab pos="179388" algn="l"/>
              </a:tabLst>
              <a:defRPr/>
            </a:pPr>
            <a:r>
              <a:rPr lang="en-US" sz="2000" dirty="0">
                <a:solidFill>
                  <a:srgbClr val="FF0000"/>
                </a:solidFill>
                <a:latin typeface="Century Gothic" panose="020B0502020202020204" pitchFamily="34" charset="0"/>
              </a:rPr>
              <a:t>Measles</a:t>
            </a:r>
          </a:p>
          <a:p>
            <a:pPr marL="495113" indent="-228600" eaLnBrk="0" hangingPunct="0">
              <a:lnSpc>
                <a:spcPct val="130000"/>
              </a:lnSpc>
              <a:buFont typeface="+mj-lt"/>
              <a:buAutoNum type="arabicPeriod"/>
              <a:tabLst>
                <a:tab pos="179388" algn="l"/>
              </a:tabLst>
              <a:defRPr/>
            </a:pPr>
            <a:r>
              <a:rPr lang="en-US" sz="2000" dirty="0">
                <a:solidFill>
                  <a:srgbClr val="FF0000"/>
                </a:solidFill>
                <a:latin typeface="Century Gothic" panose="020B0502020202020204" pitchFamily="34" charset="0"/>
              </a:rPr>
              <a:t>MERS-</a:t>
            </a:r>
            <a:r>
              <a:rPr lang="en-US" sz="2000" dirty="0" err="1">
                <a:solidFill>
                  <a:srgbClr val="FF0000"/>
                </a:solidFill>
                <a:latin typeface="Century Gothic" panose="020B0502020202020204" pitchFamily="34" charset="0"/>
              </a:rPr>
              <a:t>CoV</a:t>
            </a:r>
            <a:endParaRPr lang="en-US" sz="2000" dirty="0">
              <a:solidFill>
                <a:srgbClr val="FF0000"/>
              </a:solidFill>
              <a:latin typeface="Century Gothic" panose="020B0502020202020204" pitchFamily="34" charset="0"/>
            </a:endParaRPr>
          </a:p>
          <a:p>
            <a:pPr marL="495113" indent="-228600" eaLnBrk="0" hangingPunct="0">
              <a:lnSpc>
                <a:spcPct val="130000"/>
              </a:lnSpc>
              <a:buFont typeface="+mj-lt"/>
              <a:buAutoNum type="arabicPeriod"/>
              <a:tabLst>
                <a:tab pos="179388" algn="l"/>
              </a:tabLst>
              <a:defRPr/>
            </a:pPr>
            <a:r>
              <a:rPr lang="en-US" sz="2000" dirty="0">
                <a:solidFill>
                  <a:srgbClr val="FF0000"/>
                </a:solidFill>
                <a:latin typeface="Century Gothic" panose="020B0502020202020204" pitchFamily="34" charset="0"/>
              </a:rPr>
              <a:t>Meningitis</a:t>
            </a:r>
          </a:p>
          <a:p>
            <a:pPr marL="495113" indent="-228600" eaLnBrk="0" hangingPunct="0">
              <a:lnSpc>
                <a:spcPct val="130000"/>
              </a:lnSpc>
              <a:buFont typeface="+mj-lt"/>
              <a:buAutoNum type="arabicPeriod"/>
              <a:tabLst>
                <a:tab pos="179388" algn="l"/>
              </a:tabLst>
              <a:defRPr/>
            </a:pPr>
            <a:r>
              <a:rPr lang="en-US" sz="2000" dirty="0">
                <a:solidFill>
                  <a:srgbClr val="0039A6"/>
                </a:solidFill>
                <a:latin typeface="Century Gothic" panose="020B0502020202020204" pitchFamily="34" charset="0"/>
              </a:rPr>
              <a:t>Mumps</a:t>
            </a:r>
          </a:p>
          <a:p>
            <a:pPr marL="495113" indent="-228600" eaLnBrk="0" hangingPunct="0">
              <a:lnSpc>
                <a:spcPct val="130000"/>
              </a:lnSpc>
              <a:buFont typeface="+mj-lt"/>
              <a:buAutoNum type="arabicPeriod"/>
              <a:tabLst>
                <a:tab pos="179388" algn="l"/>
              </a:tabLst>
              <a:defRPr/>
            </a:pPr>
            <a:r>
              <a:rPr lang="en-US" sz="2000" dirty="0">
                <a:solidFill>
                  <a:srgbClr val="0039A6"/>
                </a:solidFill>
                <a:latin typeface="Century Gothic" panose="020B0502020202020204" pitchFamily="34" charset="0"/>
              </a:rPr>
              <a:t>Neonatal Sepsis</a:t>
            </a:r>
          </a:p>
          <a:p>
            <a:pPr marL="495113" indent="-228600" eaLnBrk="0" hangingPunct="0">
              <a:lnSpc>
                <a:spcPct val="130000"/>
              </a:lnSpc>
              <a:buFont typeface="+mj-lt"/>
              <a:buAutoNum type="arabicPeriod"/>
              <a:tabLst>
                <a:tab pos="179388" algn="l"/>
              </a:tabLst>
              <a:defRPr/>
            </a:pPr>
            <a:r>
              <a:rPr lang="en-US" sz="2000" dirty="0">
                <a:solidFill>
                  <a:srgbClr val="0039A6"/>
                </a:solidFill>
                <a:latin typeface="Century Gothic" panose="020B0502020202020204" pitchFamily="34" charset="0"/>
              </a:rPr>
              <a:t>Pertussis</a:t>
            </a:r>
          </a:p>
          <a:p>
            <a:pPr marL="495113" indent="-228600" eaLnBrk="0" hangingPunct="0">
              <a:lnSpc>
                <a:spcPct val="130000"/>
              </a:lnSpc>
              <a:buFont typeface="+mj-lt"/>
              <a:buAutoNum type="arabicPeriod"/>
              <a:tabLst>
                <a:tab pos="179388" algn="l"/>
              </a:tabLst>
              <a:defRPr/>
            </a:pPr>
            <a:r>
              <a:rPr lang="en-US" sz="2000" dirty="0">
                <a:solidFill>
                  <a:srgbClr val="0039A6"/>
                </a:solidFill>
                <a:latin typeface="Century Gothic" panose="020B0502020202020204" pitchFamily="34" charset="0"/>
              </a:rPr>
              <a:t>Rubella </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rot="21420656">
            <a:off x="539527" y="316922"/>
            <a:ext cx="1967944" cy="1524610"/>
          </a:xfrm>
          <a:prstGeom prst="rect">
            <a:avLst/>
          </a:prstGeom>
        </p:spPr>
      </p:pic>
      <p:sp>
        <p:nvSpPr>
          <p:cNvPr id="7" name="Rectangle 6"/>
          <p:cNvSpPr/>
          <p:nvPr/>
        </p:nvSpPr>
        <p:spPr>
          <a:xfrm>
            <a:off x="396876" y="2210366"/>
            <a:ext cx="3016250" cy="3298339"/>
          </a:xfrm>
          <a:prstGeom prst="rect">
            <a:avLst/>
          </a:prstGeom>
        </p:spPr>
        <p:txBody>
          <a:bodyPr wrap="square">
            <a:spAutoFit/>
          </a:bodyPr>
          <a:lstStyle/>
          <a:p>
            <a:pPr>
              <a:lnSpc>
                <a:spcPct val="150000"/>
              </a:lnSpc>
              <a:defRPr/>
            </a:pPr>
            <a:r>
              <a:rPr lang="en-US" sz="2000" b="1" dirty="0">
                <a:solidFill>
                  <a:srgbClr val="008000"/>
                </a:solidFill>
                <a:latin typeface="Century Gothic" panose="020B0502020202020204" pitchFamily="34" charset="0"/>
              </a:rPr>
              <a:t>Class I: </a:t>
            </a:r>
            <a:endParaRPr lang="en-US" sz="2000" b="1" dirty="0" smtClean="0">
              <a:solidFill>
                <a:srgbClr val="008000"/>
              </a:solidFill>
              <a:latin typeface="Century Gothic" panose="020B0502020202020204" pitchFamily="34" charset="0"/>
            </a:endParaRPr>
          </a:p>
          <a:p>
            <a:pPr>
              <a:lnSpc>
                <a:spcPct val="150000"/>
              </a:lnSpc>
              <a:defRPr/>
            </a:pPr>
            <a:r>
              <a:rPr lang="en-US" sz="2000" dirty="0" smtClean="0">
                <a:solidFill>
                  <a:srgbClr val="008000"/>
                </a:solidFill>
                <a:latin typeface="Century Gothic" panose="020B0502020202020204" pitchFamily="34" charset="0"/>
              </a:rPr>
              <a:t>Diseases </a:t>
            </a:r>
            <a:r>
              <a:rPr lang="en-US" sz="2000" dirty="0">
                <a:solidFill>
                  <a:srgbClr val="008000"/>
                </a:solidFill>
                <a:latin typeface="Century Gothic" panose="020B0502020202020204" pitchFamily="34" charset="0"/>
              </a:rPr>
              <a:t>that need immediate </a:t>
            </a:r>
            <a:r>
              <a:rPr lang="en-US" sz="2000" dirty="0" smtClean="0">
                <a:solidFill>
                  <a:srgbClr val="008000"/>
                </a:solidFill>
                <a:latin typeface="Century Gothic" panose="020B0502020202020204" pitchFamily="34" charset="0"/>
              </a:rPr>
              <a:t>action:  </a:t>
            </a:r>
            <a:r>
              <a:rPr lang="en-US" sz="2000" dirty="0">
                <a:solidFill>
                  <a:srgbClr val="008000"/>
                </a:solidFill>
                <a:latin typeface="Century Gothic" panose="020B0502020202020204" pitchFamily="34" charset="0"/>
              </a:rPr>
              <a:t>N</a:t>
            </a:r>
            <a:r>
              <a:rPr lang="en-US" sz="2000" dirty="0" smtClean="0">
                <a:solidFill>
                  <a:srgbClr val="008000"/>
                </a:solidFill>
                <a:latin typeface="Century Gothic" panose="020B0502020202020204" pitchFamily="34" charset="0"/>
              </a:rPr>
              <a:t>otified </a:t>
            </a:r>
            <a:r>
              <a:rPr lang="en-US" sz="2000" dirty="0">
                <a:solidFill>
                  <a:srgbClr val="008000"/>
                </a:solidFill>
                <a:latin typeface="Century Gothic" panose="020B0502020202020204" pitchFamily="34" charset="0"/>
              </a:rPr>
              <a:t>immediately  (within 24 H) </a:t>
            </a:r>
            <a:endParaRPr lang="en-US" sz="2000" dirty="0" smtClean="0">
              <a:solidFill>
                <a:srgbClr val="008000"/>
              </a:solidFill>
              <a:latin typeface="Century Gothic" panose="020B0502020202020204" pitchFamily="34" charset="0"/>
            </a:endParaRPr>
          </a:p>
          <a:p>
            <a:pPr>
              <a:lnSpc>
                <a:spcPct val="150000"/>
              </a:lnSpc>
              <a:defRPr/>
            </a:pPr>
            <a:r>
              <a:rPr lang="en-US" sz="2000" dirty="0" smtClean="0">
                <a:solidFill>
                  <a:srgbClr val="008000"/>
                </a:solidFill>
                <a:latin typeface="Century Gothic" panose="020B0502020202020204" pitchFamily="34" charset="0"/>
              </a:rPr>
              <a:t>By </a:t>
            </a:r>
            <a:r>
              <a:rPr lang="en-US" sz="2000" dirty="0">
                <a:solidFill>
                  <a:srgbClr val="008000"/>
                </a:solidFill>
                <a:latin typeface="Century Gothic" panose="020B0502020202020204" pitchFamily="34" charset="0"/>
              </a:rPr>
              <a:t>HESN </a:t>
            </a:r>
            <a:r>
              <a:rPr lang="en-US" sz="2000" dirty="0" smtClean="0">
                <a:solidFill>
                  <a:srgbClr val="008000"/>
                </a:solidFill>
                <a:latin typeface="Century Gothic" panose="020B0502020202020204" pitchFamily="34" charset="0"/>
              </a:rPr>
              <a:t>and </a:t>
            </a:r>
            <a:r>
              <a:rPr lang="en-US" sz="2000" dirty="0">
                <a:solidFill>
                  <a:srgbClr val="008000"/>
                </a:solidFill>
                <a:latin typeface="Century Gothic" panose="020B0502020202020204" pitchFamily="34" charset="0"/>
              </a:rPr>
              <a:t>fax or telephone</a:t>
            </a:r>
          </a:p>
        </p:txBody>
      </p:sp>
    </p:spTree>
    <p:extLst>
      <p:ext uri="{BB962C8B-B14F-4D97-AF65-F5344CB8AC3E}">
        <p14:creationId xmlns:p14="http://schemas.microsoft.com/office/powerpoint/2010/main" val="30541731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34</a:t>
            </a:fld>
            <a:endParaRPr lang="en-US" dirty="0"/>
          </a:p>
        </p:txBody>
      </p:sp>
      <p:pic>
        <p:nvPicPr>
          <p:cNvPr id="4" name="Picture 3"/>
          <p:cNvPicPr>
            <a:picLocks noChangeAspect="1"/>
          </p:cNvPicPr>
          <p:nvPr/>
        </p:nvPicPr>
        <p:blipFill rotWithShape="1">
          <a:blip r:embed="rId3"/>
          <a:srcRect b="45679"/>
          <a:stretch/>
        </p:blipFill>
        <p:spPr>
          <a:xfrm>
            <a:off x="317497" y="356306"/>
            <a:ext cx="4817806" cy="3725333"/>
          </a:xfrm>
          <a:prstGeom prst="rect">
            <a:avLst/>
          </a:prstGeom>
        </p:spPr>
      </p:pic>
      <p:pic>
        <p:nvPicPr>
          <p:cNvPr id="6" name="Picture 5"/>
          <p:cNvPicPr>
            <a:picLocks noChangeAspect="1"/>
          </p:cNvPicPr>
          <p:nvPr/>
        </p:nvPicPr>
        <p:blipFill rotWithShape="1">
          <a:blip r:embed="rId4"/>
          <a:srcRect t="48148" b="14352"/>
          <a:stretch/>
        </p:blipFill>
        <p:spPr>
          <a:xfrm>
            <a:off x="3140075" y="3603625"/>
            <a:ext cx="4917688" cy="2571750"/>
          </a:xfrm>
          <a:prstGeom prst="rect">
            <a:avLst/>
          </a:prstGeom>
        </p:spPr>
      </p:pic>
    </p:spTree>
    <p:extLst>
      <p:ext uri="{BB962C8B-B14F-4D97-AF65-F5344CB8AC3E}">
        <p14:creationId xmlns:p14="http://schemas.microsoft.com/office/powerpoint/2010/main" val="157961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6" name="Rectangle 8"/>
          <p:cNvSpPr>
            <a:spLocks noChangeArrowheads="1"/>
          </p:cNvSpPr>
          <p:nvPr/>
        </p:nvSpPr>
        <p:spPr bwMode="auto">
          <a:xfrm>
            <a:off x="8724879" y="-3494292"/>
            <a:ext cx="184666" cy="400110"/>
          </a:xfrm>
          <a:prstGeom prst="rect">
            <a:avLst/>
          </a:prstGeom>
          <a:noFill/>
          <a:ln w="9525">
            <a:noFill/>
            <a:miter lim="800000"/>
            <a:headEnd/>
            <a:tailEnd/>
          </a:ln>
          <a:effectLst/>
        </p:spPr>
        <p:txBody>
          <a:bodyPr wrap="none" anchor="ctr">
            <a:spAutoFit/>
          </a:bodyPr>
          <a:lstStyle/>
          <a:p>
            <a:pPr>
              <a:defRPr/>
            </a:pPr>
            <a:endParaRPr lang="en-US" sz="2000">
              <a:latin typeface="+mn-lt"/>
              <a:cs typeface="Arial" charset="0"/>
            </a:endParaRPr>
          </a:p>
        </p:txBody>
      </p:sp>
      <p:pic>
        <p:nvPicPr>
          <p:cNvPr id="6" name="Picture 5"/>
          <p:cNvPicPr>
            <a:picLocks noChangeAspect="1"/>
          </p:cNvPicPr>
          <p:nvPr/>
        </p:nvPicPr>
        <p:blipFill rotWithShape="1">
          <a:blip r:embed="rId2">
            <a:clrChange>
              <a:clrFrom>
                <a:srgbClr val="FFFFFF"/>
              </a:clrFrom>
              <a:clrTo>
                <a:srgbClr val="FFFFFF">
                  <a:alpha val="0"/>
                </a:srgbClr>
              </a:clrTo>
            </a:clrChange>
          </a:blip>
          <a:srcRect b="14801"/>
          <a:stretch/>
        </p:blipFill>
        <p:spPr>
          <a:xfrm rot="21260244">
            <a:off x="3415419" y="243304"/>
            <a:ext cx="1456625" cy="703252"/>
          </a:xfrm>
          <a:prstGeom prst="rect">
            <a:avLst/>
          </a:prstGeom>
        </p:spPr>
      </p:pic>
      <p:sp>
        <p:nvSpPr>
          <p:cNvPr id="7" name="Rectangle 6"/>
          <p:cNvSpPr/>
          <p:nvPr/>
        </p:nvSpPr>
        <p:spPr>
          <a:xfrm>
            <a:off x="285749" y="914469"/>
            <a:ext cx="4810125" cy="5632311"/>
          </a:xfrm>
          <a:prstGeom prst="rect">
            <a:avLst/>
          </a:prstGeom>
        </p:spPr>
        <p:txBody>
          <a:bodyPr wrap="square">
            <a:spAutoFit/>
          </a:bodyPr>
          <a:lstStyle/>
          <a:p>
            <a:pPr marL="457200" lvl="2" indent="-457200">
              <a:buFont typeface="+mj-lt"/>
              <a:buAutoNum type="arabicPeriod"/>
              <a:defRPr/>
            </a:pPr>
            <a:r>
              <a:rPr lang="en-US" sz="2000" dirty="0" smtClean="0">
                <a:solidFill>
                  <a:srgbClr val="0039A6"/>
                </a:solidFill>
                <a:latin typeface="Century Gothic" panose="020B0502020202020204" pitchFamily="34" charset="0"/>
              </a:rPr>
              <a:t>Amoebic </a:t>
            </a:r>
            <a:r>
              <a:rPr lang="en-US" sz="2000" dirty="0">
                <a:solidFill>
                  <a:srgbClr val="0039A6"/>
                </a:solidFill>
                <a:latin typeface="Century Gothic" panose="020B0502020202020204" pitchFamily="34" charset="0"/>
              </a:rPr>
              <a:t>Dysentery               </a:t>
            </a:r>
          </a:p>
          <a:p>
            <a:pPr marL="457200" lvl="2" indent="-457200">
              <a:buFont typeface="+mj-lt"/>
              <a:buAutoNum type="arabicPeriod"/>
              <a:defRPr/>
            </a:pPr>
            <a:r>
              <a:rPr lang="en-US" sz="2000" dirty="0" smtClean="0">
                <a:solidFill>
                  <a:srgbClr val="0039A6"/>
                </a:solidFill>
                <a:latin typeface="Century Gothic" panose="020B0502020202020204" pitchFamily="34" charset="0"/>
              </a:rPr>
              <a:t>Animal </a:t>
            </a:r>
            <a:r>
              <a:rPr lang="en-US" sz="2000" dirty="0">
                <a:solidFill>
                  <a:srgbClr val="0039A6"/>
                </a:solidFill>
                <a:latin typeface="Century Gothic" panose="020B0502020202020204" pitchFamily="34" charset="0"/>
              </a:rPr>
              <a:t>Bites                            </a:t>
            </a:r>
          </a:p>
          <a:p>
            <a:pPr marL="457200" lvl="2" indent="-457200">
              <a:buFont typeface="+mj-lt"/>
              <a:buAutoNum type="arabicPeriod"/>
              <a:defRPr/>
            </a:pPr>
            <a:r>
              <a:rPr lang="en-US" sz="2000" dirty="0" err="1" smtClean="0">
                <a:solidFill>
                  <a:srgbClr val="0039A6"/>
                </a:solidFill>
                <a:latin typeface="Century Gothic" panose="020B0502020202020204" pitchFamily="34" charset="0"/>
              </a:rPr>
              <a:t>BCGitis</a:t>
            </a:r>
            <a:endParaRPr lang="en-US" sz="2000" dirty="0">
              <a:solidFill>
                <a:srgbClr val="0039A6"/>
              </a:solidFill>
              <a:latin typeface="Century Gothic" panose="020B0502020202020204" pitchFamily="34" charset="0"/>
            </a:endParaRPr>
          </a:p>
          <a:p>
            <a:pPr marL="457200" lvl="2" indent="-457200">
              <a:buFont typeface="+mj-lt"/>
              <a:buAutoNum type="arabicPeriod"/>
              <a:defRPr/>
            </a:pPr>
            <a:r>
              <a:rPr lang="en-US" sz="2000" dirty="0" smtClean="0">
                <a:solidFill>
                  <a:srgbClr val="FF0000"/>
                </a:solidFill>
                <a:latin typeface="Century Gothic" panose="020B0502020202020204" pitchFamily="34" charset="0"/>
              </a:rPr>
              <a:t>Brucellosis                                </a:t>
            </a:r>
            <a:endParaRPr lang="en-US" sz="2000" dirty="0">
              <a:solidFill>
                <a:srgbClr val="FF0000"/>
              </a:solidFill>
              <a:latin typeface="Century Gothic" panose="020B0502020202020204" pitchFamily="34" charset="0"/>
            </a:endParaRPr>
          </a:p>
          <a:p>
            <a:pPr marL="457200" lvl="2" indent="-457200">
              <a:buFont typeface="+mj-lt"/>
              <a:buAutoNum type="arabicPeriod"/>
              <a:defRPr/>
            </a:pPr>
            <a:r>
              <a:rPr lang="en-US" sz="2000" dirty="0" smtClean="0">
                <a:solidFill>
                  <a:srgbClr val="0039A6"/>
                </a:solidFill>
                <a:latin typeface="Century Gothic" panose="020B0502020202020204" pitchFamily="34" charset="0"/>
              </a:rPr>
              <a:t>Chicken </a:t>
            </a:r>
            <a:r>
              <a:rPr lang="en-US" sz="2000" dirty="0">
                <a:solidFill>
                  <a:srgbClr val="0039A6"/>
                </a:solidFill>
                <a:latin typeface="Century Gothic" panose="020B0502020202020204" pitchFamily="34" charset="0"/>
              </a:rPr>
              <a:t>Pox</a:t>
            </a:r>
          </a:p>
          <a:p>
            <a:pPr marL="457200" lvl="2" indent="-457200">
              <a:buFont typeface="+mj-lt"/>
              <a:buAutoNum type="arabicPeriod"/>
              <a:defRPr/>
            </a:pPr>
            <a:r>
              <a:rPr lang="en-US" sz="2000" dirty="0" smtClean="0">
                <a:solidFill>
                  <a:srgbClr val="0039A6"/>
                </a:solidFill>
                <a:latin typeface="Century Gothic" panose="020B0502020202020204" pitchFamily="34" charset="0"/>
              </a:rPr>
              <a:t>Congenital </a:t>
            </a:r>
            <a:r>
              <a:rPr lang="en-US" sz="2000" dirty="0">
                <a:solidFill>
                  <a:srgbClr val="0039A6"/>
                </a:solidFill>
                <a:latin typeface="Century Gothic" panose="020B0502020202020204" pitchFamily="34" charset="0"/>
              </a:rPr>
              <a:t>Rubella</a:t>
            </a:r>
          </a:p>
          <a:p>
            <a:pPr marL="457200" lvl="2" indent="-457200">
              <a:buFont typeface="+mj-lt"/>
              <a:buAutoNum type="arabicPeriod"/>
              <a:defRPr/>
            </a:pPr>
            <a:r>
              <a:rPr lang="en-US" sz="2000" dirty="0" smtClean="0">
                <a:solidFill>
                  <a:srgbClr val="0039A6"/>
                </a:solidFill>
                <a:latin typeface="Century Gothic" panose="020B0502020202020204" pitchFamily="34" charset="0"/>
              </a:rPr>
              <a:t>Diarrhea</a:t>
            </a:r>
            <a:endParaRPr lang="en-US" sz="2000" dirty="0">
              <a:solidFill>
                <a:srgbClr val="0039A6"/>
              </a:solidFill>
              <a:latin typeface="Century Gothic" panose="020B0502020202020204" pitchFamily="34" charset="0"/>
            </a:endParaRPr>
          </a:p>
          <a:p>
            <a:pPr marL="457200" lvl="2" indent="-457200">
              <a:buFont typeface="+mj-lt"/>
              <a:buAutoNum type="arabicPeriod"/>
              <a:defRPr/>
            </a:pPr>
            <a:r>
              <a:rPr lang="en-US" sz="2000" dirty="0" err="1" smtClean="0">
                <a:solidFill>
                  <a:srgbClr val="0039A6"/>
                </a:solidFill>
                <a:latin typeface="Century Gothic" panose="020B0502020202020204" pitchFamily="34" charset="0"/>
              </a:rPr>
              <a:t>Diptheria</a:t>
            </a:r>
            <a:endParaRPr lang="en-US" sz="2000" dirty="0">
              <a:solidFill>
                <a:srgbClr val="0039A6"/>
              </a:solidFill>
              <a:latin typeface="Century Gothic" panose="020B0502020202020204" pitchFamily="34" charset="0"/>
            </a:endParaRPr>
          </a:p>
          <a:p>
            <a:pPr marL="457200" lvl="2" indent="-457200">
              <a:buFont typeface="+mj-lt"/>
              <a:buAutoNum type="arabicPeriod"/>
              <a:defRPr/>
            </a:pPr>
            <a:r>
              <a:rPr lang="en-US" sz="2000" dirty="0" smtClean="0">
                <a:solidFill>
                  <a:srgbClr val="0039A6"/>
                </a:solidFill>
                <a:latin typeface="Century Gothic" panose="020B0502020202020204" pitchFamily="34" charset="0"/>
              </a:rPr>
              <a:t>Enteric </a:t>
            </a:r>
            <a:r>
              <a:rPr lang="en-US" sz="2000" dirty="0">
                <a:solidFill>
                  <a:srgbClr val="0039A6"/>
                </a:solidFill>
                <a:latin typeface="Century Gothic" panose="020B0502020202020204" pitchFamily="34" charset="0"/>
              </a:rPr>
              <a:t>Fever</a:t>
            </a:r>
          </a:p>
          <a:p>
            <a:pPr marL="457200" lvl="2" indent="-457200">
              <a:buFont typeface="+mj-lt"/>
              <a:buAutoNum type="arabicPeriod"/>
              <a:defRPr/>
            </a:pPr>
            <a:r>
              <a:rPr lang="en-US" sz="2000" dirty="0" err="1" smtClean="0">
                <a:solidFill>
                  <a:srgbClr val="0039A6"/>
                </a:solidFill>
                <a:latin typeface="Century Gothic" panose="020B0502020202020204" pitchFamily="34" charset="0"/>
              </a:rPr>
              <a:t>Erysepelas</a:t>
            </a:r>
            <a:endParaRPr lang="en-US" sz="2000" dirty="0">
              <a:solidFill>
                <a:srgbClr val="0039A6"/>
              </a:solidFill>
              <a:latin typeface="Century Gothic" panose="020B0502020202020204" pitchFamily="34" charset="0"/>
            </a:endParaRPr>
          </a:p>
          <a:p>
            <a:pPr marL="457200" lvl="2" indent="-457200">
              <a:buFont typeface="+mj-lt"/>
              <a:buAutoNum type="arabicPeriod"/>
              <a:defRPr/>
            </a:pPr>
            <a:r>
              <a:rPr lang="en-US" sz="2000" dirty="0" err="1" smtClean="0">
                <a:solidFill>
                  <a:srgbClr val="0039A6"/>
                </a:solidFill>
                <a:latin typeface="Century Gothic" panose="020B0502020202020204" pitchFamily="34" charset="0"/>
              </a:rPr>
              <a:t>Echinococcus</a:t>
            </a:r>
            <a:r>
              <a:rPr lang="en-US" sz="2000" dirty="0" smtClean="0">
                <a:solidFill>
                  <a:srgbClr val="0039A6"/>
                </a:solidFill>
                <a:latin typeface="Century Gothic" panose="020B0502020202020204" pitchFamily="34" charset="0"/>
              </a:rPr>
              <a:t> </a:t>
            </a:r>
            <a:r>
              <a:rPr lang="en-US" sz="2000" dirty="0" err="1">
                <a:solidFill>
                  <a:srgbClr val="0039A6"/>
                </a:solidFill>
                <a:latin typeface="Century Gothic" panose="020B0502020202020204" pitchFamily="34" charset="0"/>
              </a:rPr>
              <a:t>Hydatid</a:t>
            </a:r>
            <a:r>
              <a:rPr lang="en-US" sz="2000" dirty="0">
                <a:solidFill>
                  <a:srgbClr val="0039A6"/>
                </a:solidFill>
                <a:latin typeface="Century Gothic" panose="020B0502020202020204" pitchFamily="34" charset="0"/>
              </a:rPr>
              <a:t> Disease</a:t>
            </a:r>
          </a:p>
          <a:p>
            <a:pPr marL="457200" lvl="2" indent="-457200">
              <a:buFont typeface="+mj-lt"/>
              <a:buAutoNum type="arabicPeriod"/>
              <a:defRPr/>
            </a:pPr>
            <a:r>
              <a:rPr lang="en-US" sz="2000" dirty="0" smtClean="0">
                <a:solidFill>
                  <a:srgbClr val="0039A6"/>
                </a:solidFill>
                <a:latin typeface="Century Gothic" panose="020B0502020202020204" pitchFamily="34" charset="0"/>
              </a:rPr>
              <a:t>Gonorrhea</a:t>
            </a:r>
            <a:endParaRPr lang="en-US" sz="2000" dirty="0">
              <a:solidFill>
                <a:srgbClr val="0039A6"/>
              </a:solidFill>
              <a:latin typeface="Century Gothic" panose="020B0502020202020204" pitchFamily="34" charset="0"/>
            </a:endParaRPr>
          </a:p>
          <a:p>
            <a:pPr marL="457200" lvl="2" indent="-457200">
              <a:buFont typeface="+mj-lt"/>
              <a:buAutoNum type="arabicPeriod"/>
              <a:defRPr/>
            </a:pPr>
            <a:r>
              <a:rPr lang="en-US" sz="2000" dirty="0" smtClean="0">
                <a:solidFill>
                  <a:srgbClr val="0039A6"/>
                </a:solidFill>
                <a:latin typeface="Century Gothic" panose="020B0502020202020204" pitchFamily="34" charset="0"/>
              </a:rPr>
              <a:t>Hepatitis </a:t>
            </a:r>
            <a:r>
              <a:rPr lang="en-US" sz="2000" dirty="0">
                <a:solidFill>
                  <a:srgbClr val="0039A6"/>
                </a:solidFill>
                <a:latin typeface="Century Gothic" panose="020B0502020202020204" pitchFamily="34" charset="0"/>
              </a:rPr>
              <a:t>A, B, C</a:t>
            </a:r>
          </a:p>
          <a:p>
            <a:pPr marL="457200" lvl="2" indent="-457200">
              <a:buFont typeface="+mj-lt"/>
              <a:buAutoNum type="arabicPeriod"/>
              <a:defRPr/>
            </a:pPr>
            <a:r>
              <a:rPr lang="en-US" sz="2000" dirty="0" smtClean="0">
                <a:solidFill>
                  <a:srgbClr val="0039A6"/>
                </a:solidFill>
                <a:latin typeface="Century Gothic" panose="020B0502020202020204" pitchFamily="34" charset="0"/>
              </a:rPr>
              <a:t>HIV</a:t>
            </a:r>
            <a:endParaRPr lang="en-US" sz="2000" dirty="0">
              <a:solidFill>
                <a:srgbClr val="0039A6"/>
              </a:solidFill>
              <a:latin typeface="Century Gothic" panose="020B0502020202020204" pitchFamily="34" charset="0"/>
            </a:endParaRPr>
          </a:p>
          <a:p>
            <a:pPr marL="457200" lvl="2" indent="-457200">
              <a:buFont typeface="+mj-lt"/>
              <a:buAutoNum type="arabicPeriod"/>
              <a:defRPr/>
            </a:pPr>
            <a:r>
              <a:rPr lang="en-US" sz="2000" dirty="0" smtClean="0">
                <a:solidFill>
                  <a:srgbClr val="0039A6"/>
                </a:solidFill>
                <a:latin typeface="Century Gothic" panose="020B0502020202020204" pitchFamily="34" charset="0"/>
              </a:rPr>
              <a:t>Herpes </a:t>
            </a:r>
            <a:r>
              <a:rPr lang="en-US" sz="2000" dirty="0">
                <a:solidFill>
                  <a:srgbClr val="0039A6"/>
                </a:solidFill>
                <a:latin typeface="Century Gothic" panose="020B0502020202020204" pitchFamily="34" charset="0"/>
              </a:rPr>
              <a:t>Zoster</a:t>
            </a:r>
          </a:p>
          <a:p>
            <a:pPr marL="457200" lvl="2" indent="-457200">
              <a:buFont typeface="+mj-lt"/>
              <a:buAutoNum type="arabicPeriod"/>
              <a:defRPr/>
            </a:pPr>
            <a:r>
              <a:rPr lang="en-US" sz="2000" dirty="0" smtClean="0">
                <a:solidFill>
                  <a:srgbClr val="0039A6"/>
                </a:solidFill>
                <a:latin typeface="Century Gothic" panose="020B0502020202020204" pitchFamily="34" charset="0"/>
              </a:rPr>
              <a:t>Herpes </a:t>
            </a:r>
            <a:r>
              <a:rPr lang="en-US" sz="2000" dirty="0">
                <a:solidFill>
                  <a:srgbClr val="0039A6"/>
                </a:solidFill>
                <a:latin typeface="Century Gothic" panose="020B0502020202020204" pitchFamily="34" charset="0"/>
              </a:rPr>
              <a:t>Simplex</a:t>
            </a:r>
          </a:p>
          <a:p>
            <a:pPr marL="457200" lvl="2" indent="-457200">
              <a:buFont typeface="+mj-lt"/>
              <a:buAutoNum type="arabicPeriod"/>
              <a:defRPr/>
            </a:pPr>
            <a:r>
              <a:rPr lang="en-US" sz="2000" dirty="0" err="1" smtClean="0">
                <a:solidFill>
                  <a:srgbClr val="0039A6"/>
                </a:solidFill>
                <a:latin typeface="Century Gothic" panose="020B0502020202020204" pitchFamily="34" charset="0"/>
              </a:rPr>
              <a:t>Hemolyticuraemic</a:t>
            </a:r>
            <a:endParaRPr lang="en-US" sz="2000" dirty="0">
              <a:solidFill>
                <a:srgbClr val="0039A6"/>
              </a:solidFill>
              <a:latin typeface="Century Gothic" panose="020B0502020202020204" pitchFamily="34" charset="0"/>
            </a:endParaRPr>
          </a:p>
          <a:p>
            <a:pPr marL="457200" lvl="2" indent="-457200">
              <a:buFont typeface="+mj-lt"/>
              <a:buAutoNum type="arabicPeriod"/>
              <a:defRPr/>
            </a:pPr>
            <a:r>
              <a:rPr lang="en-US" sz="2000" dirty="0" smtClean="0">
                <a:solidFill>
                  <a:srgbClr val="0039A6"/>
                </a:solidFill>
                <a:latin typeface="Century Gothic" panose="020B0502020202020204" pitchFamily="34" charset="0"/>
              </a:rPr>
              <a:t>Influenza</a:t>
            </a:r>
            <a:endParaRPr lang="en-US" sz="2000" dirty="0">
              <a:solidFill>
                <a:srgbClr val="0039A6"/>
              </a:solidFill>
              <a:latin typeface="Century Gothic" panose="020B0502020202020204" pitchFamily="34" charset="0"/>
            </a:endParaRPr>
          </a:p>
        </p:txBody>
      </p:sp>
      <p:sp>
        <p:nvSpPr>
          <p:cNvPr id="8" name="Rectangle 7"/>
          <p:cNvSpPr/>
          <p:nvPr/>
        </p:nvSpPr>
        <p:spPr>
          <a:xfrm>
            <a:off x="1125538" y="206375"/>
            <a:ext cx="1809750" cy="615553"/>
          </a:xfrm>
          <a:prstGeom prst="rect">
            <a:avLst/>
          </a:prstGeom>
        </p:spPr>
        <p:txBody>
          <a:bodyPr wrap="square">
            <a:spAutoFit/>
          </a:bodyPr>
          <a:lstStyle/>
          <a:p>
            <a:pPr>
              <a:lnSpc>
                <a:spcPct val="150000"/>
              </a:lnSpc>
              <a:defRPr/>
            </a:pPr>
            <a:r>
              <a:rPr lang="en-US" sz="2400" b="1" dirty="0">
                <a:solidFill>
                  <a:srgbClr val="008000"/>
                </a:solidFill>
                <a:latin typeface="Century Gothic" panose="020B0502020202020204" pitchFamily="34" charset="0"/>
              </a:rPr>
              <a:t>Class II</a:t>
            </a:r>
            <a:r>
              <a:rPr lang="en-US" sz="2400" b="1" dirty="0" smtClean="0">
                <a:solidFill>
                  <a:srgbClr val="008000"/>
                </a:solidFill>
                <a:latin typeface="Century Gothic" panose="020B0502020202020204" pitchFamily="34" charset="0"/>
              </a:rPr>
              <a:t>:</a:t>
            </a:r>
            <a:endParaRPr lang="en-US" sz="2400" dirty="0">
              <a:solidFill>
                <a:srgbClr val="008000"/>
              </a:solidFill>
              <a:latin typeface="Century Gothic" panose="020B0502020202020204" pitchFamily="34" charset="0"/>
            </a:endParaRPr>
          </a:p>
        </p:txBody>
      </p:sp>
      <p:sp>
        <p:nvSpPr>
          <p:cNvPr id="16" name="Rectangle 15"/>
          <p:cNvSpPr/>
          <p:nvPr/>
        </p:nvSpPr>
        <p:spPr>
          <a:xfrm>
            <a:off x="4937124" y="600412"/>
            <a:ext cx="4365626" cy="5940088"/>
          </a:xfrm>
          <a:prstGeom prst="rect">
            <a:avLst/>
          </a:prstGeom>
        </p:spPr>
        <p:txBody>
          <a:bodyPr wrap="square">
            <a:spAutoFit/>
          </a:bodyPr>
          <a:lstStyle/>
          <a:p>
            <a:pPr marL="457200" lvl="2" indent="-457200">
              <a:buFont typeface="+mj-lt"/>
              <a:buAutoNum type="arabicPeriod" startAt="19"/>
              <a:defRPr/>
            </a:pPr>
            <a:r>
              <a:rPr lang="en-US" sz="2000" dirty="0">
                <a:solidFill>
                  <a:srgbClr val="0039A6"/>
                </a:solidFill>
                <a:latin typeface="Century Gothic" panose="020B0502020202020204" pitchFamily="34" charset="0"/>
              </a:rPr>
              <a:t>Leprosy</a:t>
            </a:r>
          </a:p>
          <a:p>
            <a:pPr marL="457200" lvl="2" indent="-457200">
              <a:buFont typeface="+mj-lt"/>
              <a:buAutoNum type="arabicPeriod" startAt="19"/>
              <a:defRPr/>
            </a:pPr>
            <a:r>
              <a:rPr lang="en-US" sz="2000" dirty="0" err="1">
                <a:solidFill>
                  <a:srgbClr val="0039A6"/>
                </a:solidFill>
                <a:latin typeface="Century Gothic" panose="020B0502020202020204" pitchFamily="34" charset="0"/>
              </a:rPr>
              <a:t>Leishmaniasis</a:t>
            </a:r>
            <a:endParaRPr lang="en-US" sz="2000" dirty="0">
              <a:solidFill>
                <a:srgbClr val="0039A6"/>
              </a:solidFill>
              <a:latin typeface="Century Gothic" panose="020B0502020202020204" pitchFamily="34" charset="0"/>
            </a:endParaRP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Malaria</a:t>
            </a: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Measles</a:t>
            </a: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Mumps</a:t>
            </a: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Puerperal </a:t>
            </a:r>
            <a:r>
              <a:rPr lang="en-US" sz="2000" dirty="0">
                <a:solidFill>
                  <a:srgbClr val="0039A6"/>
                </a:solidFill>
                <a:latin typeface="Century Gothic" panose="020B0502020202020204" pitchFamily="34" charset="0"/>
              </a:rPr>
              <a:t>sepsis</a:t>
            </a: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Rabies</a:t>
            </a:r>
            <a:endParaRPr lang="en-US" sz="2000" dirty="0">
              <a:solidFill>
                <a:srgbClr val="0039A6"/>
              </a:solidFill>
              <a:latin typeface="Century Gothic" panose="020B0502020202020204" pitchFamily="34" charset="0"/>
            </a:endParaRP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Rubella</a:t>
            </a:r>
            <a:endParaRPr lang="en-US" sz="2000" dirty="0">
              <a:solidFill>
                <a:srgbClr val="0039A6"/>
              </a:solidFill>
              <a:latin typeface="Century Gothic" panose="020B0502020202020204" pitchFamily="34" charset="0"/>
            </a:endParaRP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Salmonellosis</a:t>
            </a:r>
            <a:endParaRPr lang="en-US" sz="2000" dirty="0">
              <a:solidFill>
                <a:srgbClr val="0039A6"/>
              </a:solidFill>
              <a:latin typeface="Century Gothic" panose="020B0502020202020204" pitchFamily="34" charset="0"/>
            </a:endParaRP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Scabies</a:t>
            </a:r>
            <a:endParaRPr lang="en-US" sz="2000" dirty="0">
              <a:solidFill>
                <a:srgbClr val="0039A6"/>
              </a:solidFill>
              <a:latin typeface="Century Gothic" panose="020B0502020202020204" pitchFamily="34" charset="0"/>
            </a:endParaRP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Scorpion </a:t>
            </a:r>
            <a:r>
              <a:rPr lang="en-US" sz="2000" dirty="0">
                <a:solidFill>
                  <a:srgbClr val="0039A6"/>
                </a:solidFill>
                <a:latin typeface="Century Gothic" panose="020B0502020202020204" pitchFamily="34" charset="0"/>
              </a:rPr>
              <a:t>Bites</a:t>
            </a: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Shigellosis</a:t>
            </a:r>
            <a:endParaRPr lang="en-US" sz="2000" dirty="0">
              <a:solidFill>
                <a:srgbClr val="0039A6"/>
              </a:solidFill>
              <a:latin typeface="Century Gothic" panose="020B0502020202020204" pitchFamily="34" charset="0"/>
            </a:endParaRP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STD</a:t>
            </a:r>
            <a:endParaRPr lang="en-US" sz="2000" dirty="0">
              <a:solidFill>
                <a:srgbClr val="0039A6"/>
              </a:solidFill>
              <a:latin typeface="Century Gothic" panose="020B0502020202020204" pitchFamily="34" charset="0"/>
            </a:endParaRP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Syphilis</a:t>
            </a:r>
            <a:endParaRPr lang="en-US" sz="2000" dirty="0">
              <a:solidFill>
                <a:srgbClr val="0039A6"/>
              </a:solidFill>
              <a:latin typeface="Century Gothic" panose="020B0502020202020204" pitchFamily="34" charset="0"/>
            </a:endParaRP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Salmonellosis</a:t>
            </a:r>
            <a:endParaRPr lang="en-US" sz="2000" dirty="0">
              <a:solidFill>
                <a:srgbClr val="0039A6"/>
              </a:solidFill>
              <a:latin typeface="Century Gothic" panose="020B0502020202020204" pitchFamily="34" charset="0"/>
            </a:endParaRP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Tetanus</a:t>
            </a:r>
            <a:r>
              <a:rPr lang="en-US" sz="2000" dirty="0">
                <a:solidFill>
                  <a:srgbClr val="0039A6"/>
                </a:solidFill>
                <a:latin typeface="Century Gothic" panose="020B0502020202020204" pitchFamily="34" charset="0"/>
              </a:rPr>
              <a:t>, other types</a:t>
            </a: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Tuberculosis</a:t>
            </a:r>
            <a:endParaRPr lang="en-US" sz="2000" dirty="0">
              <a:solidFill>
                <a:srgbClr val="0039A6"/>
              </a:solidFill>
              <a:latin typeface="Century Gothic" panose="020B0502020202020204" pitchFamily="34" charset="0"/>
            </a:endParaRP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Typhoid &amp; </a:t>
            </a:r>
            <a:r>
              <a:rPr lang="en-US" sz="2000" dirty="0">
                <a:solidFill>
                  <a:srgbClr val="0039A6"/>
                </a:solidFill>
                <a:latin typeface="Century Gothic" panose="020B0502020202020204" pitchFamily="34" charset="0"/>
              </a:rPr>
              <a:t>Paratyphoid fever</a:t>
            </a:r>
          </a:p>
          <a:p>
            <a:pPr marL="457200" lvl="2" indent="-457200">
              <a:buFont typeface="+mj-lt"/>
              <a:buAutoNum type="arabicPeriod" startAt="19"/>
              <a:defRPr/>
            </a:pPr>
            <a:r>
              <a:rPr lang="en-US" sz="2000" dirty="0" smtClean="0">
                <a:solidFill>
                  <a:srgbClr val="0039A6"/>
                </a:solidFill>
                <a:latin typeface="Century Gothic" panose="020B0502020202020204" pitchFamily="34" charset="0"/>
              </a:rPr>
              <a:t>Whooping </a:t>
            </a:r>
            <a:r>
              <a:rPr lang="en-US" sz="2000" dirty="0">
                <a:solidFill>
                  <a:srgbClr val="0039A6"/>
                </a:solidFill>
                <a:latin typeface="Century Gothic" panose="020B0502020202020204" pitchFamily="34" charset="0"/>
              </a:rPr>
              <a:t>Cough  </a:t>
            </a:r>
          </a:p>
        </p:txBody>
      </p:sp>
    </p:spTree>
    <p:extLst>
      <p:ext uri="{BB962C8B-B14F-4D97-AF65-F5344CB8AC3E}">
        <p14:creationId xmlns:p14="http://schemas.microsoft.com/office/powerpoint/2010/main" val="34312451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36</a:t>
            </a:fld>
            <a:endParaRPr lang="en-US" dirty="0"/>
          </a:p>
        </p:txBody>
      </p:sp>
      <p:sp>
        <p:nvSpPr>
          <p:cNvPr id="3" name="Rectangle 2"/>
          <p:cNvSpPr/>
          <p:nvPr/>
        </p:nvSpPr>
        <p:spPr>
          <a:xfrm>
            <a:off x="506413" y="269875"/>
            <a:ext cx="1809750" cy="615553"/>
          </a:xfrm>
          <a:prstGeom prst="rect">
            <a:avLst/>
          </a:prstGeom>
        </p:spPr>
        <p:txBody>
          <a:bodyPr wrap="square">
            <a:spAutoFit/>
          </a:bodyPr>
          <a:lstStyle/>
          <a:p>
            <a:pPr>
              <a:lnSpc>
                <a:spcPct val="150000"/>
              </a:lnSpc>
              <a:defRPr/>
            </a:pPr>
            <a:r>
              <a:rPr lang="en-US" sz="2400" b="1" dirty="0">
                <a:solidFill>
                  <a:srgbClr val="008000"/>
                </a:solidFill>
                <a:latin typeface="Century Gothic" panose="020B0502020202020204" pitchFamily="34" charset="0"/>
              </a:rPr>
              <a:t>Class </a:t>
            </a:r>
            <a:r>
              <a:rPr lang="en-US" sz="2400" b="1" dirty="0" smtClean="0">
                <a:solidFill>
                  <a:srgbClr val="008000"/>
                </a:solidFill>
                <a:latin typeface="Century Gothic" panose="020B0502020202020204" pitchFamily="34" charset="0"/>
              </a:rPr>
              <a:t>III:</a:t>
            </a:r>
            <a:endParaRPr lang="en-US" sz="2400" dirty="0">
              <a:solidFill>
                <a:srgbClr val="008000"/>
              </a:solidFill>
              <a:latin typeface="Century Gothic" panose="020B0502020202020204" pitchFamily="34" charset="0"/>
            </a:endParaRPr>
          </a:p>
        </p:txBody>
      </p:sp>
      <p:sp>
        <p:nvSpPr>
          <p:cNvPr id="4" name="Rectangle 3"/>
          <p:cNvSpPr/>
          <p:nvPr/>
        </p:nvSpPr>
        <p:spPr>
          <a:xfrm>
            <a:off x="649288" y="1862594"/>
            <a:ext cx="7905750" cy="3677930"/>
          </a:xfrm>
          <a:prstGeom prst="rect">
            <a:avLst/>
          </a:prstGeom>
        </p:spPr>
        <p:txBody>
          <a:bodyPr wrap="square">
            <a:spAutoFit/>
          </a:bodyPr>
          <a:lstStyle/>
          <a:p>
            <a:pPr algn="just">
              <a:lnSpc>
                <a:spcPct val="130000"/>
              </a:lnSpc>
            </a:pPr>
            <a:r>
              <a:rPr lang="en-US" sz="2000" dirty="0">
                <a:solidFill>
                  <a:srgbClr val="0039A6"/>
                </a:solidFill>
                <a:latin typeface="Century Gothic" panose="020B0502020202020204" pitchFamily="34" charset="0"/>
              </a:rPr>
              <a:t>This </a:t>
            </a:r>
            <a:r>
              <a:rPr lang="en-US" sz="2000" dirty="0" smtClean="0">
                <a:solidFill>
                  <a:srgbClr val="0039A6"/>
                </a:solidFill>
                <a:latin typeface="Century Gothic" panose="020B0502020202020204" pitchFamily="34" charset="0"/>
              </a:rPr>
              <a:t>includes: </a:t>
            </a:r>
          </a:p>
          <a:p>
            <a:pPr marL="342900" indent="-342900" algn="just">
              <a:lnSpc>
                <a:spcPct val="130000"/>
              </a:lnSpc>
              <a:buFont typeface="Arial"/>
              <a:buChar char="•"/>
            </a:pPr>
            <a:r>
              <a:rPr lang="en-US" sz="2000" dirty="0" smtClean="0">
                <a:solidFill>
                  <a:srgbClr val="0039A6"/>
                </a:solidFill>
                <a:latin typeface="Century Gothic" panose="020B0502020202020204" pitchFamily="34" charset="0"/>
              </a:rPr>
              <a:t>all </a:t>
            </a:r>
            <a:r>
              <a:rPr lang="en-US" sz="2000" dirty="0">
                <a:solidFill>
                  <a:srgbClr val="0039A6"/>
                </a:solidFill>
                <a:latin typeface="Century Gothic" panose="020B0502020202020204" pitchFamily="34" charset="0"/>
              </a:rPr>
              <a:t>infectious diseases notified to the Regional Health Affairs which in turn notifies the Deputy Minister for Preventive Medicine.  </a:t>
            </a:r>
            <a:endParaRPr lang="en-US" sz="2000" dirty="0" smtClean="0">
              <a:solidFill>
                <a:srgbClr val="0039A6"/>
              </a:solidFill>
              <a:latin typeface="Century Gothic" panose="020B0502020202020204" pitchFamily="34" charset="0"/>
            </a:endParaRPr>
          </a:p>
          <a:p>
            <a:pPr marL="342900" indent="-342900" algn="just">
              <a:lnSpc>
                <a:spcPct val="130000"/>
              </a:lnSpc>
              <a:buFont typeface="Arial"/>
              <a:buChar char="•"/>
            </a:pPr>
            <a:r>
              <a:rPr lang="en-US" sz="2000" dirty="0" smtClean="0">
                <a:solidFill>
                  <a:srgbClr val="0039A6"/>
                </a:solidFill>
                <a:latin typeface="Century Gothic" panose="020B0502020202020204" pitchFamily="34" charset="0"/>
              </a:rPr>
              <a:t>It </a:t>
            </a:r>
            <a:r>
              <a:rPr lang="en-US" sz="2000" dirty="0">
                <a:solidFill>
                  <a:srgbClr val="0039A6"/>
                </a:solidFill>
                <a:latin typeface="Century Gothic" panose="020B0502020202020204" pitchFamily="34" charset="0"/>
              </a:rPr>
              <a:t>also includes reports </a:t>
            </a:r>
            <a:r>
              <a:rPr lang="en-US" sz="2000" dirty="0" smtClean="0">
                <a:solidFill>
                  <a:srgbClr val="0039A6"/>
                </a:solidFill>
                <a:latin typeface="Century Gothic" panose="020B0502020202020204" pitchFamily="34" charset="0"/>
              </a:rPr>
              <a:t>of:</a:t>
            </a:r>
          </a:p>
          <a:p>
            <a:pPr marL="1257300" lvl="2" indent="-342900" algn="just">
              <a:lnSpc>
                <a:spcPct val="130000"/>
              </a:lnSpc>
              <a:buFont typeface="Arial"/>
              <a:buChar char="•"/>
            </a:pPr>
            <a:r>
              <a:rPr lang="en-US" sz="2000" dirty="0" smtClean="0">
                <a:solidFill>
                  <a:srgbClr val="0039A6"/>
                </a:solidFill>
                <a:latin typeface="Century Gothic" panose="020B0502020202020204" pitchFamily="34" charset="0"/>
              </a:rPr>
              <a:t>vaccination</a:t>
            </a:r>
            <a:r>
              <a:rPr lang="en-US" sz="2000" dirty="0">
                <a:solidFill>
                  <a:srgbClr val="0039A6"/>
                </a:solidFill>
                <a:latin typeface="Century Gothic" panose="020B0502020202020204" pitchFamily="34" charset="0"/>
              </a:rPr>
              <a:t>, </a:t>
            </a:r>
            <a:endParaRPr lang="en-US" sz="2000" dirty="0" smtClean="0">
              <a:solidFill>
                <a:srgbClr val="0039A6"/>
              </a:solidFill>
              <a:latin typeface="Century Gothic" panose="020B0502020202020204" pitchFamily="34" charset="0"/>
            </a:endParaRPr>
          </a:p>
          <a:p>
            <a:pPr marL="1257300" lvl="2" indent="-342900" algn="just">
              <a:lnSpc>
                <a:spcPct val="130000"/>
              </a:lnSpc>
              <a:buFont typeface="Arial"/>
              <a:buChar char="•"/>
            </a:pPr>
            <a:r>
              <a:rPr lang="en-US" sz="2000" dirty="0" smtClean="0">
                <a:solidFill>
                  <a:srgbClr val="0039A6"/>
                </a:solidFill>
                <a:latin typeface="Century Gothic" panose="020B0502020202020204" pitchFamily="34" charset="0"/>
              </a:rPr>
              <a:t>malaria</a:t>
            </a:r>
            <a:r>
              <a:rPr lang="en-US" sz="2000" dirty="0">
                <a:solidFill>
                  <a:srgbClr val="0039A6"/>
                </a:solidFill>
                <a:latin typeface="Century Gothic" panose="020B0502020202020204" pitchFamily="34" charset="0"/>
              </a:rPr>
              <a:t>, </a:t>
            </a:r>
            <a:endParaRPr lang="en-US" sz="2000" dirty="0" smtClean="0">
              <a:solidFill>
                <a:srgbClr val="0039A6"/>
              </a:solidFill>
              <a:latin typeface="Century Gothic" panose="020B0502020202020204" pitchFamily="34" charset="0"/>
            </a:endParaRPr>
          </a:p>
          <a:p>
            <a:pPr marL="1257300" lvl="2" indent="-342900" algn="just">
              <a:lnSpc>
                <a:spcPct val="130000"/>
              </a:lnSpc>
              <a:buFont typeface="Arial"/>
              <a:buChar char="•"/>
            </a:pPr>
            <a:r>
              <a:rPr lang="en-US" sz="2000" dirty="0" smtClean="0">
                <a:solidFill>
                  <a:srgbClr val="0039A6"/>
                </a:solidFill>
                <a:latin typeface="Century Gothic" panose="020B0502020202020204" pitchFamily="34" charset="0"/>
              </a:rPr>
              <a:t>tuberculosis </a:t>
            </a:r>
            <a:r>
              <a:rPr lang="en-US" sz="2000" dirty="0">
                <a:solidFill>
                  <a:srgbClr val="0039A6"/>
                </a:solidFill>
                <a:latin typeface="Century Gothic" panose="020B0502020202020204" pitchFamily="34" charset="0"/>
              </a:rPr>
              <a:t>and </a:t>
            </a:r>
            <a:endParaRPr lang="en-US" sz="2000" dirty="0" smtClean="0">
              <a:solidFill>
                <a:srgbClr val="0039A6"/>
              </a:solidFill>
              <a:latin typeface="Century Gothic" panose="020B0502020202020204" pitchFamily="34" charset="0"/>
            </a:endParaRPr>
          </a:p>
          <a:p>
            <a:pPr marL="1257300" lvl="2" indent="-342900" algn="just">
              <a:lnSpc>
                <a:spcPct val="130000"/>
              </a:lnSpc>
              <a:buFont typeface="Arial"/>
              <a:buChar char="•"/>
            </a:pPr>
            <a:r>
              <a:rPr lang="en-US" sz="2000" dirty="0" smtClean="0">
                <a:solidFill>
                  <a:srgbClr val="0039A6"/>
                </a:solidFill>
                <a:latin typeface="Century Gothic" panose="020B0502020202020204" pitchFamily="34" charset="0"/>
              </a:rPr>
              <a:t>other </a:t>
            </a:r>
            <a:r>
              <a:rPr lang="en-US" sz="2000" dirty="0">
                <a:solidFill>
                  <a:srgbClr val="0039A6"/>
                </a:solidFill>
                <a:latin typeface="Century Gothic" panose="020B0502020202020204" pitchFamily="34" charset="0"/>
              </a:rPr>
              <a:t>reports as specified by the Ministry of Health.</a:t>
            </a: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rot="20558511">
            <a:off x="2152650" y="407042"/>
            <a:ext cx="2085975" cy="1366979"/>
          </a:xfrm>
          <a:prstGeom prst="rect">
            <a:avLst/>
          </a:prstGeom>
        </p:spPr>
      </p:pic>
    </p:spTree>
    <p:extLst>
      <p:ext uri="{BB962C8B-B14F-4D97-AF65-F5344CB8AC3E}">
        <p14:creationId xmlns:p14="http://schemas.microsoft.com/office/powerpoint/2010/main" val="4062751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0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8404" y="1270000"/>
            <a:ext cx="3245644" cy="4476750"/>
          </a:xfrm>
          <a:noFill/>
          <a:ln>
            <a:solidFill>
              <a:srgbClr val="0039A6"/>
            </a:solidFill>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048126" y="1285875"/>
            <a:ext cx="4381500" cy="4478149"/>
          </a:xfrm>
          <a:prstGeom prst="rect">
            <a:avLst/>
          </a:prstGeom>
          <a:noFill/>
        </p:spPr>
        <p:txBody>
          <a:bodyPr wrap="square" rtlCol="0">
            <a:spAutoFit/>
          </a:bodyPr>
          <a:lstStyle/>
          <a:p>
            <a:pPr>
              <a:lnSpc>
                <a:spcPct val="130000"/>
              </a:lnSpc>
            </a:pPr>
            <a:r>
              <a:rPr lang="en-US" sz="2000" dirty="0">
                <a:solidFill>
                  <a:srgbClr val="0039A6"/>
                </a:solidFill>
                <a:latin typeface="Century Gothic" panose="020B0502020202020204" pitchFamily="34" charset="0"/>
              </a:rPr>
              <a:t>The MOH usually responses to give the feedback for the reporting healthcare </a:t>
            </a:r>
            <a:r>
              <a:rPr lang="en-US" sz="2000" dirty="0" smtClean="0">
                <a:solidFill>
                  <a:srgbClr val="0039A6"/>
                </a:solidFill>
                <a:latin typeface="Century Gothic" panose="020B0502020202020204" pitchFamily="34" charset="0"/>
              </a:rPr>
              <a:t>center regarding </a:t>
            </a:r>
            <a:r>
              <a:rPr lang="en-US" sz="2000" dirty="0">
                <a:solidFill>
                  <a:srgbClr val="0039A6"/>
                </a:solidFill>
                <a:latin typeface="Century Gothic" panose="020B0502020202020204" pitchFamily="34" charset="0"/>
              </a:rPr>
              <a:t>the action they should take and the results of the specimens</a:t>
            </a:r>
            <a:r>
              <a:rPr lang="en-US" sz="2000" dirty="0" smtClean="0">
                <a:solidFill>
                  <a:srgbClr val="0039A6"/>
                </a:solidFill>
                <a:latin typeface="Century Gothic" panose="020B0502020202020204" pitchFamily="34" charset="0"/>
              </a:rPr>
              <a:t>.</a:t>
            </a:r>
          </a:p>
          <a:p>
            <a:pPr>
              <a:lnSpc>
                <a:spcPct val="130000"/>
              </a:lnSpc>
            </a:pPr>
            <a:endParaRPr lang="en-US" sz="2000" dirty="0">
              <a:solidFill>
                <a:srgbClr val="0039A6"/>
              </a:solidFill>
              <a:latin typeface="Century Gothic" panose="020B0502020202020204" pitchFamily="34" charset="0"/>
            </a:endParaRPr>
          </a:p>
          <a:p>
            <a:pPr>
              <a:lnSpc>
                <a:spcPct val="130000"/>
              </a:lnSpc>
            </a:pPr>
            <a:r>
              <a:rPr lang="en-US" sz="2000" dirty="0" smtClean="0">
                <a:solidFill>
                  <a:srgbClr val="0039A6"/>
                </a:solidFill>
                <a:latin typeface="Century Gothic" panose="020B0502020202020204" pitchFamily="34" charset="0"/>
              </a:rPr>
              <a:t>However, in KKUH, all specimens are analyzed in the lab without waiting for the MOH results, except for hemorrhagic fever and polio suspected specimens.</a:t>
            </a:r>
            <a:endParaRPr lang="en-US" sz="2000" dirty="0">
              <a:solidFill>
                <a:srgbClr val="0039A6"/>
              </a:solidFill>
              <a:latin typeface="Century Gothic" panose="020B0502020202020204" pitchFamily="34" charset="0"/>
            </a:endParaRPr>
          </a:p>
        </p:txBody>
      </p:sp>
      <p:sp>
        <p:nvSpPr>
          <p:cNvPr id="3" name="Rectangle 2"/>
          <p:cNvSpPr/>
          <p:nvPr/>
        </p:nvSpPr>
        <p:spPr>
          <a:xfrm>
            <a:off x="2505053" y="405140"/>
            <a:ext cx="4147615" cy="523220"/>
          </a:xfrm>
          <a:prstGeom prst="rect">
            <a:avLst/>
          </a:prstGeom>
        </p:spPr>
        <p:txBody>
          <a:bodyPr wrap="none">
            <a:spAutoFit/>
          </a:bodyPr>
          <a:lstStyle/>
          <a:p>
            <a:r>
              <a:rPr lang="en-US" b="1" dirty="0" smtClean="0">
                <a:solidFill>
                  <a:srgbClr val="0039A6"/>
                </a:solidFill>
                <a:latin typeface="Century Gothic" panose="020B0502020202020204" pitchFamily="34" charset="0"/>
              </a:rPr>
              <a:t>Notification Feedback</a:t>
            </a:r>
            <a:r>
              <a:rPr lang="en-US" dirty="0" smtClean="0">
                <a:solidFill>
                  <a:srgbClr val="0039A6"/>
                </a:solidFill>
                <a:latin typeface="Century Gothic" panose="020B0502020202020204" pitchFamily="34" charset="0"/>
              </a:rPr>
              <a:t>:</a:t>
            </a:r>
            <a:endParaRPr lang="en-US" dirty="0"/>
          </a:p>
        </p:txBody>
      </p:sp>
    </p:spTree>
    <p:extLst>
      <p:ext uri="{BB962C8B-B14F-4D97-AF65-F5344CB8AC3E}">
        <p14:creationId xmlns:p14="http://schemas.microsoft.com/office/powerpoint/2010/main" val="35559480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35027" y="1874428"/>
            <a:ext cx="8146930" cy="656809"/>
          </a:xfrm>
          <a:prstGeom prst="rect">
            <a:avLst/>
          </a:prstGeom>
        </p:spPr>
        <p:txBody>
          <a:bodyPr anchor="b" anchorCtr="0">
            <a:noAutofit/>
          </a:bodyPr>
          <a:lstStyle>
            <a:lvl1pPr algn="ctr" defTabSz="914400" rtl="0" eaLnBrk="1" latinLnBrk="0" hangingPunct="1">
              <a:lnSpc>
                <a:spcPts val="3000"/>
              </a:lnSpc>
              <a:spcBef>
                <a:spcPct val="0"/>
              </a:spcBef>
              <a:buNone/>
              <a:defRPr sz="2800" b="1" kern="1200" baseline="0">
                <a:solidFill>
                  <a:schemeClr val="tx1"/>
                </a:solidFill>
                <a:effectLst/>
                <a:latin typeface="+mj-lt"/>
                <a:ea typeface="+mj-ea"/>
                <a:cs typeface="+mj-cs"/>
              </a:defRPr>
            </a:lvl1pPr>
          </a:lstStyle>
          <a:p>
            <a:pPr>
              <a:lnSpc>
                <a:spcPct val="130000"/>
              </a:lnSpc>
              <a:buSzPct val="100000"/>
            </a:pPr>
            <a:r>
              <a:rPr lang="en-GB" sz="3200" b="0" dirty="0" smtClean="0">
                <a:solidFill>
                  <a:srgbClr val="0039A6"/>
                </a:solidFill>
                <a:latin typeface="Century Gothic" panose="020B0502020202020204" pitchFamily="34" charset="0"/>
              </a:rPr>
              <a:t>Group </a:t>
            </a:r>
            <a:r>
              <a:rPr lang="en-GB" sz="3200" b="0" dirty="0">
                <a:solidFill>
                  <a:srgbClr val="0039A6"/>
                </a:solidFill>
                <a:latin typeface="Century Gothic" panose="020B0502020202020204" pitchFamily="34" charset="0"/>
              </a:rPr>
              <a:t>exercise: </a:t>
            </a:r>
            <a:r>
              <a:rPr lang="en-US" sz="3200" b="0" dirty="0">
                <a:solidFill>
                  <a:srgbClr val="0039A6"/>
                </a:solidFill>
                <a:latin typeface="Century Gothic" panose="020B0502020202020204" pitchFamily="34" charset="0"/>
              </a:rPr>
              <a:t>Analysis and Interpretation of Surveillance Data </a:t>
            </a:r>
            <a:r>
              <a:rPr lang="en-GB" sz="3200" b="0" dirty="0">
                <a:solidFill>
                  <a:srgbClr val="0039A6"/>
                </a:solidFill>
                <a:latin typeface="Century Gothic" panose="020B0502020202020204" pitchFamily="34" charset="0"/>
              </a:rPr>
              <a:t> </a:t>
            </a:r>
            <a:endParaRPr lang="en-US" sz="3200" b="0" dirty="0">
              <a:solidFill>
                <a:srgbClr val="0039A6"/>
              </a:solidFill>
              <a:latin typeface="Century Gothic" panose="020B0502020202020204" pitchFamily="34" charset="0"/>
            </a:endParaRPr>
          </a:p>
        </p:txBody>
      </p:sp>
      <p:sp>
        <p:nvSpPr>
          <p:cNvPr id="11" name="TextBox 10"/>
          <p:cNvSpPr txBox="1"/>
          <p:nvPr/>
        </p:nvSpPr>
        <p:spPr>
          <a:xfrm>
            <a:off x="1564335" y="723441"/>
            <a:ext cx="6133430" cy="584775"/>
          </a:xfrm>
          <a:prstGeom prst="rect">
            <a:avLst/>
          </a:prstGeom>
          <a:noFill/>
        </p:spPr>
        <p:txBody>
          <a:bodyPr wrap="square" rtlCol="0">
            <a:spAutoFit/>
          </a:bodyPr>
          <a:lstStyle/>
          <a:p>
            <a:pPr algn="ctr"/>
            <a:r>
              <a:rPr lang="en-US" sz="3200" dirty="0" smtClean="0">
                <a:effectLst/>
                <a:latin typeface="Century Gothic" panose="020B0502020202020204" pitchFamily="34" charset="0"/>
              </a:rPr>
              <a:t>Topic 5</a:t>
            </a:r>
            <a:endParaRPr lang="en-US" sz="3200" dirty="0">
              <a:effectLst/>
              <a:latin typeface="Century Gothic" panose="020B0502020202020204" pitchFamily="34" charset="0"/>
            </a:endParaRPr>
          </a:p>
        </p:txBody>
      </p:sp>
      <p:sp>
        <p:nvSpPr>
          <p:cNvPr id="7" name="Slide Number Placeholder 2"/>
          <p:cNvSpPr>
            <a:spLocks noGrp="1"/>
          </p:cNvSpPr>
          <p:nvPr>
            <p:ph type="sldNum" sz="quarter" idx="12"/>
          </p:nvPr>
        </p:nvSpPr>
        <p:spPr>
          <a:xfrm>
            <a:off x="6594475" y="6181725"/>
            <a:ext cx="2133600" cy="476250"/>
          </a:xfrm>
          <a:prstGeom prst="rect">
            <a:avLst/>
          </a:prstGeom>
        </p:spPr>
        <p:txBody>
          <a:bodyPr/>
          <a:lstStyle>
            <a:lvl1pPr>
              <a:defRPr i="0">
                <a:effectLst/>
              </a:defRPr>
            </a:lvl1pPr>
          </a:lstStyle>
          <a:p>
            <a:pPr algn="r">
              <a:defRPr/>
            </a:pPr>
            <a:fld id="{B8477CA6-37AB-49C2-B88B-8C89FDB7A7DF}" type="slidenum">
              <a:rPr lang="en-US" sz="1200" smtClean="0">
                <a:latin typeface="Arial" panose="020B0604020202020204" pitchFamily="34" charset="0"/>
                <a:cs typeface="Arial" panose="020B0604020202020204" pitchFamily="34" charset="0"/>
              </a:rPr>
              <a:pPr algn="r">
                <a:defRPr/>
              </a:pPr>
              <a:t>38</a:t>
            </a:fld>
            <a:endParaRPr lang="en-US" sz="1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373213" y="3104445"/>
            <a:ext cx="4343675" cy="2888544"/>
          </a:xfrm>
          <a:prstGeom prst="rect">
            <a:avLst/>
          </a:prstGeom>
          <a:ln>
            <a:solidFill>
              <a:srgbClr val="0039A6"/>
            </a:solidFill>
          </a:ln>
        </p:spPr>
      </p:pic>
    </p:spTree>
    <p:extLst>
      <p:ext uri="{BB962C8B-B14F-4D97-AF65-F5344CB8AC3E}">
        <p14:creationId xmlns:p14="http://schemas.microsoft.com/office/powerpoint/2010/main" val="3263682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17499" y="1468437"/>
            <a:ext cx="8232261" cy="4566603"/>
          </a:xfrm>
        </p:spPr>
        <p:txBody>
          <a:bodyPr>
            <a:normAutofit/>
          </a:bodyPr>
          <a:lstStyle/>
          <a:p>
            <a:pPr marL="457200" indent="0">
              <a:spcAft>
                <a:spcPts val="900"/>
              </a:spcAft>
              <a:buSzPct val="100000"/>
              <a:buNone/>
            </a:pPr>
            <a:r>
              <a:rPr lang="en-US" sz="2000" b="0" dirty="0" smtClean="0">
                <a:solidFill>
                  <a:schemeClr val="tx1"/>
                </a:solidFill>
                <a:latin typeface="Century Gothic" panose="020B0502020202020204" pitchFamily="34" charset="0"/>
              </a:rPr>
              <a:t>During this session, you learned to</a:t>
            </a:r>
          </a:p>
          <a:p>
            <a:pPr marL="800100">
              <a:spcAft>
                <a:spcPts val="900"/>
              </a:spcAft>
              <a:buSzPct val="100000"/>
              <a:buFont typeface="Arial" panose="020B0604020202020204" pitchFamily="34" charset="0"/>
              <a:buChar char="•"/>
            </a:pPr>
            <a:r>
              <a:rPr lang="en-US" sz="2000" b="0" dirty="0" smtClean="0">
                <a:solidFill>
                  <a:schemeClr val="tx1"/>
                </a:solidFill>
                <a:latin typeface="Century Gothic" panose="020B0502020202020204" pitchFamily="34" charset="0"/>
              </a:rPr>
              <a:t>Describe </a:t>
            </a:r>
            <a:r>
              <a:rPr lang="en-US" sz="2000" b="0" dirty="0">
                <a:solidFill>
                  <a:schemeClr val="tx1"/>
                </a:solidFill>
                <a:latin typeface="Century Gothic" panose="020B0502020202020204" pitchFamily="34" charset="0"/>
              </a:rPr>
              <a:t>data </a:t>
            </a:r>
            <a:r>
              <a:rPr lang="en-US" sz="2000" b="0" dirty="0" smtClean="0">
                <a:solidFill>
                  <a:schemeClr val="tx1"/>
                </a:solidFill>
                <a:latin typeface="Century Gothic" panose="020B0502020202020204" pitchFamily="34" charset="0"/>
              </a:rPr>
              <a:t>collection and management </a:t>
            </a:r>
            <a:r>
              <a:rPr lang="en-US" sz="2000" b="0" dirty="0">
                <a:solidFill>
                  <a:schemeClr val="tx1"/>
                </a:solidFill>
                <a:latin typeface="Century Gothic" panose="020B0502020202020204" pitchFamily="34" charset="0"/>
              </a:rPr>
              <a:t>based on the objective of a surveillance system </a:t>
            </a:r>
          </a:p>
          <a:p>
            <a:pPr marL="800100">
              <a:spcAft>
                <a:spcPts val="900"/>
              </a:spcAft>
              <a:buSzPct val="100000"/>
              <a:buFont typeface="Arial" panose="020B0604020202020204" pitchFamily="34" charset="0"/>
              <a:buChar char="•"/>
            </a:pPr>
            <a:r>
              <a:rPr lang="en-US" sz="2000" b="0" dirty="0">
                <a:solidFill>
                  <a:schemeClr val="tx1"/>
                </a:solidFill>
                <a:latin typeface="Century Gothic" panose="020B0502020202020204" pitchFamily="34" charset="0"/>
              </a:rPr>
              <a:t>Identify how to present surveillance data </a:t>
            </a:r>
          </a:p>
          <a:p>
            <a:pPr marL="800100">
              <a:spcAft>
                <a:spcPts val="900"/>
              </a:spcAft>
              <a:buSzPct val="100000"/>
              <a:buFont typeface="Arial" panose="020B0604020202020204" pitchFamily="34" charset="0"/>
              <a:buChar char="•"/>
            </a:pPr>
            <a:r>
              <a:rPr lang="en-US" sz="2000" b="0" dirty="0">
                <a:solidFill>
                  <a:schemeClr val="tx1"/>
                </a:solidFill>
                <a:latin typeface="Century Gothic" panose="020B0502020202020204" pitchFamily="34" charset="0"/>
              </a:rPr>
              <a:t>Interpret surveillance data, including trends and patterns</a:t>
            </a:r>
          </a:p>
          <a:p>
            <a:pPr marL="800100">
              <a:spcAft>
                <a:spcPts val="900"/>
              </a:spcAft>
              <a:buSzPct val="100000"/>
              <a:buFont typeface="Arial" panose="020B0604020202020204" pitchFamily="34" charset="0"/>
              <a:buChar char="•"/>
            </a:pPr>
            <a:r>
              <a:rPr lang="en-US" sz="2000" b="0" dirty="0">
                <a:solidFill>
                  <a:schemeClr val="tx1"/>
                </a:solidFill>
                <a:latin typeface="Century Gothic" panose="020B0502020202020204" pitchFamily="34" charset="0"/>
              </a:rPr>
              <a:t>Identify the </a:t>
            </a:r>
            <a:r>
              <a:rPr lang="en-US" sz="2000" b="0" dirty="0" err="1" smtClean="0">
                <a:solidFill>
                  <a:schemeClr val="tx1"/>
                </a:solidFill>
                <a:latin typeface="Century Gothic" panose="020B0502020202020204" pitchFamily="34" charset="0"/>
              </a:rPr>
              <a:t>notifiable</a:t>
            </a:r>
            <a:r>
              <a:rPr lang="en-US" sz="2000" b="0" dirty="0" smtClean="0">
                <a:solidFill>
                  <a:schemeClr val="tx1"/>
                </a:solidFill>
                <a:latin typeface="Century Gothic" panose="020B0502020202020204" pitchFamily="34" charset="0"/>
              </a:rPr>
              <a:t> communicable </a:t>
            </a:r>
            <a:r>
              <a:rPr lang="en-US" sz="2000" b="0" dirty="0">
                <a:solidFill>
                  <a:schemeClr val="tx1"/>
                </a:solidFill>
                <a:latin typeface="Century Gothic" panose="020B0502020202020204" pitchFamily="34" charset="0"/>
              </a:rPr>
              <a:t>disease included in the surveillance system in the KSA </a:t>
            </a:r>
            <a:endParaRPr lang="en-US" sz="2000" b="0" dirty="0" smtClean="0">
              <a:solidFill>
                <a:schemeClr val="tx1"/>
              </a:solidFill>
              <a:latin typeface="Century Gothic" panose="020B0502020202020204" pitchFamily="34" charset="0"/>
            </a:endParaRPr>
          </a:p>
          <a:p>
            <a:pPr marL="0" indent="0">
              <a:spcBef>
                <a:spcPts val="480"/>
              </a:spcBef>
              <a:buNone/>
            </a:pPr>
            <a:endParaRPr lang="en-US" sz="2000" dirty="0" smtClean="0">
              <a:solidFill>
                <a:schemeClr val="tx1"/>
              </a:solidFill>
              <a:latin typeface="Century Gothic" panose="020B0502020202020204" pitchFamily="34" charset="0"/>
            </a:endParaRPr>
          </a:p>
          <a:p>
            <a:pPr>
              <a:spcBef>
                <a:spcPts val="480"/>
              </a:spcBef>
              <a:buFont typeface="Arial" pitchFamily="34" charset="0"/>
              <a:buChar char="•"/>
            </a:pPr>
            <a:endParaRPr lang="en-US" sz="2000" dirty="0" smtClean="0">
              <a:solidFill>
                <a:schemeClr val="tx1"/>
              </a:solidFill>
              <a:latin typeface="Century Gothic" panose="020B0502020202020204" pitchFamily="34" charset="0"/>
            </a:endParaRPr>
          </a:p>
        </p:txBody>
      </p:sp>
      <p:cxnSp>
        <p:nvCxnSpPr>
          <p:cNvPr id="6" name="Straight Connector 5"/>
          <p:cNvCxnSpPr/>
          <p:nvPr/>
        </p:nvCxnSpPr>
        <p:spPr>
          <a:xfrm>
            <a:off x="444500" y="1294640"/>
            <a:ext cx="8255000" cy="0"/>
          </a:xfrm>
          <a:prstGeom prst="line">
            <a:avLst/>
          </a:prstGeom>
          <a:ln w="25400">
            <a:solidFill>
              <a:srgbClr val="0039A6"/>
            </a:solidFill>
          </a:ln>
          <a:effectLst/>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1559437" y="637459"/>
            <a:ext cx="6025125" cy="553998"/>
          </a:xfrm>
          <a:prstGeom prst="rect">
            <a:avLst/>
          </a:prstGeom>
          <a:noFill/>
          <a:ln w="19050">
            <a:noFill/>
          </a:ln>
        </p:spPr>
        <p:txBody>
          <a:bodyPr wrap="square" rtlCol="0">
            <a:spAutoFit/>
          </a:bodyPr>
          <a:lstStyle/>
          <a:p>
            <a:pPr algn="ctr"/>
            <a:r>
              <a:rPr lang="en-US" sz="3000" dirty="0" smtClean="0">
                <a:effectLst/>
                <a:latin typeface="Century Gothic" panose="020B0502020202020204" pitchFamily="34" charset="0"/>
              </a:rPr>
              <a:t>Lecture Summary</a:t>
            </a:r>
            <a:endParaRPr lang="en-US" sz="3000" dirty="0">
              <a:effectLst/>
              <a:latin typeface="Century Gothic" panose="020B0502020202020204" pitchFamily="34" charset="0"/>
            </a:endParaRPr>
          </a:p>
        </p:txBody>
      </p:sp>
      <p:sp>
        <p:nvSpPr>
          <p:cNvPr id="8" name="Slide Number Placeholder 2"/>
          <p:cNvSpPr>
            <a:spLocks noGrp="1"/>
          </p:cNvSpPr>
          <p:nvPr>
            <p:ph type="sldNum" sz="quarter" idx="12"/>
          </p:nvPr>
        </p:nvSpPr>
        <p:spPr>
          <a:xfrm>
            <a:off x="6594475" y="6181725"/>
            <a:ext cx="2133600" cy="476250"/>
          </a:xfrm>
          <a:prstGeom prst="rect">
            <a:avLst/>
          </a:prstGeom>
        </p:spPr>
        <p:txBody>
          <a:bodyPr/>
          <a:lstStyle>
            <a:lvl1pPr>
              <a:defRPr i="0">
                <a:effectLst/>
              </a:defRPr>
            </a:lvl1pPr>
          </a:lstStyle>
          <a:p>
            <a:pPr algn="r">
              <a:defRPr/>
            </a:pPr>
            <a:fld id="{B8477CA6-37AB-49C2-B88B-8C89FDB7A7DF}" type="slidenum">
              <a:rPr lang="en-US" sz="1200" smtClean="0">
                <a:latin typeface="Arial" panose="020B0604020202020204" pitchFamily="34" charset="0"/>
                <a:cs typeface="Arial" panose="020B0604020202020204" pitchFamily="34" charset="0"/>
              </a:rPr>
              <a:pPr algn="r">
                <a:defRPr/>
              </a:pPr>
              <a:t>39</a:t>
            </a:fld>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1178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35027" y="1168878"/>
            <a:ext cx="8146930" cy="656809"/>
          </a:xfrm>
          <a:prstGeom prst="rect">
            <a:avLst/>
          </a:prstGeom>
        </p:spPr>
        <p:txBody>
          <a:bodyPr anchor="b" anchorCtr="0">
            <a:noAutofit/>
          </a:bodyPr>
          <a:lstStyle>
            <a:lvl1pPr algn="ctr" defTabSz="914400" rtl="0" eaLnBrk="1" latinLnBrk="0" hangingPunct="1">
              <a:lnSpc>
                <a:spcPts val="3000"/>
              </a:lnSpc>
              <a:spcBef>
                <a:spcPct val="0"/>
              </a:spcBef>
              <a:buNone/>
              <a:defRPr sz="2800" b="1" kern="1200" baseline="0">
                <a:solidFill>
                  <a:schemeClr val="tx1"/>
                </a:solidFill>
                <a:effectLst/>
                <a:latin typeface="+mj-lt"/>
                <a:ea typeface="+mj-ea"/>
                <a:cs typeface="+mj-cs"/>
              </a:defRPr>
            </a:lvl1pPr>
          </a:lstStyle>
          <a:p>
            <a:pPr fontAlgn="auto">
              <a:spcAft>
                <a:spcPts val="0"/>
              </a:spcAft>
              <a:defRPr/>
            </a:pPr>
            <a:r>
              <a:rPr lang="en-US" sz="3200" b="0" dirty="0" smtClean="0">
                <a:solidFill>
                  <a:srgbClr val="0039A6"/>
                </a:solidFill>
                <a:latin typeface="Century Gothic" panose="020B0502020202020204" pitchFamily="34" charset="0"/>
              </a:rPr>
              <a:t>Surveillance data management</a:t>
            </a:r>
            <a:endParaRPr lang="en-US" sz="3200" b="0" dirty="0">
              <a:solidFill>
                <a:srgbClr val="0039A6"/>
              </a:solidFill>
              <a:latin typeface="Century Gothic" panose="020B0502020202020204" pitchFamily="34" charset="0"/>
            </a:endParaRPr>
          </a:p>
        </p:txBody>
      </p:sp>
      <p:sp>
        <p:nvSpPr>
          <p:cNvPr id="11" name="TextBox 10"/>
          <p:cNvSpPr txBox="1"/>
          <p:nvPr/>
        </p:nvSpPr>
        <p:spPr>
          <a:xfrm>
            <a:off x="1564335" y="723441"/>
            <a:ext cx="6133430" cy="584775"/>
          </a:xfrm>
          <a:prstGeom prst="rect">
            <a:avLst/>
          </a:prstGeom>
          <a:noFill/>
        </p:spPr>
        <p:txBody>
          <a:bodyPr wrap="square" rtlCol="0">
            <a:spAutoFit/>
          </a:bodyPr>
          <a:lstStyle/>
          <a:p>
            <a:pPr algn="ctr"/>
            <a:r>
              <a:rPr lang="en-US" sz="3200" dirty="0" smtClean="0">
                <a:effectLst/>
                <a:latin typeface="Century Gothic" panose="020B0502020202020204" pitchFamily="34" charset="0"/>
              </a:rPr>
              <a:t>Topic 1</a:t>
            </a:r>
            <a:endParaRPr lang="en-US" sz="3200" dirty="0">
              <a:effectLst/>
              <a:latin typeface="Century Gothic" panose="020B0502020202020204" pitchFamily="34" charset="0"/>
            </a:endParaRPr>
          </a:p>
        </p:txBody>
      </p:sp>
      <p:sp>
        <p:nvSpPr>
          <p:cNvPr id="7" name="Slide Number Placeholder 2"/>
          <p:cNvSpPr>
            <a:spLocks noGrp="1"/>
          </p:cNvSpPr>
          <p:nvPr>
            <p:ph type="sldNum" sz="quarter" idx="12"/>
          </p:nvPr>
        </p:nvSpPr>
        <p:spPr>
          <a:xfrm>
            <a:off x="6594475" y="6181725"/>
            <a:ext cx="2133600" cy="476250"/>
          </a:xfrm>
          <a:prstGeom prst="rect">
            <a:avLst/>
          </a:prstGeom>
        </p:spPr>
        <p:txBody>
          <a:bodyPr/>
          <a:lstStyle>
            <a:lvl1pPr>
              <a:defRPr i="0">
                <a:effectLst/>
              </a:defRPr>
            </a:lvl1pPr>
          </a:lstStyle>
          <a:p>
            <a:pPr algn="r">
              <a:defRPr/>
            </a:pPr>
            <a:fld id="{B8477CA6-37AB-49C2-B88B-8C89FDB7A7DF}" type="slidenum">
              <a:rPr lang="en-US" sz="1200" smtClean="0">
                <a:latin typeface="Arial" panose="020B0604020202020204" pitchFamily="34" charset="0"/>
                <a:cs typeface="Arial" panose="020B0604020202020204" pitchFamily="34" charset="0"/>
              </a:rPr>
              <a:pPr algn="r">
                <a:defRPr/>
              </a:pPr>
              <a:t>4</a:t>
            </a:fld>
            <a:endParaRPr lang="en-US" sz="12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l="37791" t="10192" r="37545" b="39466"/>
          <a:stretch/>
        </p:blipFill>
        <p:spPr>
          <a:xfrm>
            <a:off x="3268066" y="1967172"/>
            <a:ext cx="2245828" cy="3407703"/>
          </a:xfrm>
          <a:prstGeom prst="rect">
            <a:avLst/>
          </a:prstGeom>
        </p:spPr>
      </p:pic>
    </p:spTree>
    <p:extLst>
      <p:ext uri="{BB962C8B-B14F-4D97-AF65-F5344CB8AC3E}">
        <p14:creationId xmlns:p14="http://schemas.microsoft.com/office/powerpoint/2010/main" val="2932576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2988"/>
            <a:ext cx="8229600" cy="1143000"/>
          </a:xfrm>
        </p:spPr>
        <p:txBody>
          <a:bodyPr/>
          <a:lstStyle/>
          <a:p>
            <a:r>
              <a:rPr lang="en-US" sz="4400" b="0" dirty="0" smtClean="0">
                <a:solidFill>
                  <a:srgbClr val="0039A6"/>
                </a:solidFill>
                <a:latin typeface="Century Gothic" panose="020B0502020202020204" pitchFamily="34" charset="0"/>
              </a:rPr>
              <a:t>QUESTIONS?</a:t>
            </a:r>
            <a:endParaRPr lang="en-US" sz="4400" b="0" dirty="0">
              <a:solidFill>
                <a:srgbClr val="0039A6"/>
              </a:solidFill>
              <a:latin typeface="Century Gothic" panose="020B0502020202020204" pitchFamily="34" charset="0"/>
            </a:endParaRPr>
          </a:p>
        </p:txBody>
      </p:sp>
      <p:sp>
        <p:nvSpPr>
          <p:cNvPr id="3" name="Slide Number Placeholder 2"/>
          <p:cNvSpPr>
            <a:spLocks noGrp="1"/>
          </p:cNvSpPr>
          <p:nvPr>
            <p:ph type="sldNum" sz="quarter" idx="12"/>
          </p:nvPr>
        </p:nvSpPr>
        <p:spPr>
          <a:xfrm>
            <a:off x="6594475" y="6181725"/>
            <a:ext cx="2133600" cy="476250"/>
          </a:xfrm>
          <a:prstGeom prst="rect">
            <a:avLst/>
          </a:prstGeom>
        </p:spPr>
        <p:txBody>
          <a:bodyPr/>
          <a:lstStyle>
            <a:lvl1pPr>
              <a:defRPr i="0">
                <a:effectLst/>
              </a:defRPr>
            </a:lvl1pPr>
          </a:lstStyle>
          <a:p>
            <a:pPr algn="r">
              <a:defRPr/>
            </a:pPr>
            <a:fld id="{B8477CA6-37AB-49C2-B88B-8C89FDB7A7DF}" type="slidenum">
              <a:rPr lang="en-US" sz="1200" smtClean="0">
                <a:latin typeface="Arial" panose="020B0604020202020204" pitchFamily="34" charset="0"/>
                <a:cs typeface="Arial" panose="020B0604020202020204" pitchFamily="34" charset="0"/>
              </a:rPr>
              <a:pPr algn="r">
                <a:defRPr/>
              </a:pPr>
              <a:t>40</a:t>
            </a:fld>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365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69846" y="2284869"/>
            <a:ext cx="7880161" cy="2057400"/>
          </a:xfrm>
        </p:spPr>
        <p:txBody>
          <a:bodyPr/>
          <a:lstStyle/>
          <a:p>
            <a:pPr algn="l"/>
            <a:r>
              <a:rPr lang="en-US" sz="2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Please </a:t>
            </a:r>
            <a:r>
              <a:rPr lang="en-US" sz="2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visit:</a:t>
            </a:r>
          </a:p>
          <a:p>
            <a:r>
              <a:rPr lang="en-US" sz="2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a:t>
            </a:r>
            <a:r>
              <a:rPr lang="en-US" sz="2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he </a:t>
            </a:r>
            <a:r>
              <a:rPr lang="en-US" sz="2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Centers for Disease Control and </a:t>
            </a:r>
            <a:r>
              <a:rPr lang="en-US" sz="2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Prevention website</a:t>
            </a:r>
          </a:p>
          <a:p>
            <a:r>
              <a:rPr lang="en-US" sz="2000" b="0" dirty="0"/>
              <a:t>Division of Global Health Protection (DGHP</a:t>
            </a:r>
            <a:r>
              <a:rPr lang="en-US" sz="2000" b="0" dirty="0" smtClean="0"/>
              <a:t>), </a:t>
            </a:r>
          </a:p>
          <a:p>
            <a:r>
              <a:rPr lang="en-US" sz="2000" b="0" dirty="0" smtClean="0"/>
              <a:t>Field </a:t>
            </a:r>
            <a:r>
              <a:rPr lang="en-US" sz="2000" b="0" dirty="0"/>
              <a:t>Epidemiology Training </a:t>
            </a:r>
            <a:r>
              <a:rPr lang="en-US" sz="2000" b="0" dirty="0" smtClean="0"/>
              <a:t>Program, </a:t>
            </a:r>
          </a:p>
          <a:p>
            <a:r>
              <a:rPr lang="en-US" sz="2000" b="0" dirty="0" smtClean="0"/>
              <a:t>Training </a:t>
            </a:r>
            <a:r>
              <a:rPr lang="en-US" sz="2000" b="0" dirty="0"/>
              <a:t>Modules &amp; Resources</a:t>
            </a:r>
            <a:endParaRPr lang="en-US" sz="2000" b="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7" descr=" Logos of the United States Department of Health and Human Services and Centers for Disease Control and Prevention&#10;"/>
          <p:cNvPicPr>
            <a:picLocks noChangeAspect="1"/>
          </p:cNvPicPr>
          <p:nvPr/>
        </p:nvPicPr>
        <p:blipFill>
          <a:blip r:embed="rId3" cstate="print"/>
          <a:stretch>
            <a:fillRect/>
          </a:stretch>
        </p:blipFill>
        <p:spPr>
          <a:xfrm>
            <a:off x="152400" y="6515100"/>
            <a:ext cx="190500" cy="190500"/>
          </a:xfrm>
          <a:prstGeom prst="rect">
            <a:avLst/>
          </a:prstGeom>
        </p:spPr>
      </p:pic>
      <p:sp>
        <p:nvSpPr>
          <p:cNvPr id="9" name="TextBox 8"/>
          <p:cNvSpPr txBox="1"/>
          <p:nvPr/>
        </p:nvSpPr>
        <p:spPr>
          <a:xfrm>
            <a:off x="1225017" y="420602"/>
            <a:ext cx="6643165" cy="553998"/>
          </a:xfrm>
          <a:prstGeom prst="rect">
            <a:avLst/>
          </a:prstGeom>
          <a:noFill/>
        </p:spPr>
        <p:txBody>
          <a:bodyPr wrap="none" rtlCol="0">
            <a:spAutoFit/>
          </a:bodyPr>
          <a:lstStyle/>
          <a:p>
            <a:pPr algn="ctr"/>
            <a:r>
              <a:rPr lang="en-US" sz="3000" dirty="0" smtClean="0">
                <a:solidFill>
                  <a:srgbClr val="0039A6"/>
                </a:solidFill>
                <a:effectLst/>
                <a:latin typeface="Century Gothic" panose="020B0502020202020204" pitchFamily="34" charset="0"/>
              </a:rPr>
              <a:t>Resources and Additional Reading</a:t>
            </a:r>
            <a:endParaRPr lang="en-US" sz="3000" dirty="0">
              <a:solidFill>
                <a:srgbClr val="0039A6"/>
              </a:solidFill>
              <a:effectLst/>
              <a:latin typeface="Century Gothic" panose="020B0502020202020204" pitchFamily="34" charset="0"/>
            </a:endParaRPr>
          </a:p>
        </p:txBody>
      </p:sp>
      <p:cxnSp>
        <p:nvCxnSpPr>
          <p:cNvPr id="10" name="Straight Connector 9"/>
          <p:cNvCxnSpPr/>
          <p:nvPr/>
        </p:nvCxnSpPr>
        <p:spPr>
          <a:xfrm>
            <a:off x="558800" y="972403"/>
            <a:ext cx="7975600" cy="0"/>
          </a:xfrm>
          <a:prstGeom prst="line">
            <a:avLst/>
          </a:prstGeom>
          <a:ln w="25400">
            <a:solidFill>
              <a:srgbClr val="003399"/>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612737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5</a:t>
            </a:fld>
            <a:endParaRPr lang="en-US" dirty="0"/>
          </a:p>
        </p:txBody>
      </p:sp>
      <p:pic>
        <p:nvPicPr>
          <p:cNvPr id="3" name="Picture 2"/>
          <p:cNvPicPr>
            <a:picLocks noChangeAspect="1"/>
          </p:cNvPicPr>
          <p:nvPr/>
        </p:nvPicPr>
        <p:blipFill rotWithShape="1">
          <a:blip r:embed="rId3"/>
          <a:srcRect b="12145"/>
          <a:stretch/>
        </p:blipFill>
        <p:spPr>
          <a:xfrm>
            <a:off x="241069" y="218440"/>
            <a:ext cx="8686800" cy="5511800"/>
          </a:xfrm>
          <a:prstGeom prst="rect">
            <a:avLst/>
          </a:prstGeom>
        </p:spPr>
      </p:pic>
    </p:spTree>
    <p:extLst>
      <p:ext uri="{BB962C8B-B14F-4D97-AF65-F5344CB8AC3E}">
        <p14:creationId xmlns:p14="http://schemas.microsoft.com/office/powerpoint/2010/main" val="71364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6</a:t>
            </a:fld>
            <a:endParaRPr lang="en-US" dirty="0"/>
          </a:p>
        </p:txBody>
      </p:sp>
      <p:pic>
        <p:nvPicPr>
          <p:cNvPr id="4" name="Picture 3"/>
          <p:cNvPicPr>
            <a:picLocks noChangeAspect="1"/>
          </p:cNvPicPr>
          <p:nvPr/>
        </p:nvPicPr>
        <p:blipFill rotWithShape="1">
          <a:blip r:embed="rId3"/>
          <a:srcRect b="12927"/>
          <a:stretch/>
        </p:blipFill>
        <p:spPr>
          <a:xfrm>
            <a:off x="234719" y="277379"/>
            <a:ext cx="8712200" cy="5495925"/>
          </a:xfrm>
          <a:prstGeom prst="rect">
            <a:avLst/>
          </a:prstGeom>
        </p:spPr>
      </p:pic>
    </p:spTree>
    <p:extLst>
      <p:ext uri="{BB962C8B-B14F-4D97-AF65-F5344CB8AC3E}">
        <p14:creationId xmlns:p14="http://schemas.microsoft.com/office/powerpoint/2010/main" val="348334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7</a:t>
            </a:fld>
            <a:endParaRPr lang="en-US" dirty="0"/>
          </a:p>
        </p:txBody>
      </p:sp>
      <p:pic>
        <p:nvPicPr>
          <p:cNvPr id="3" name="Picture 2"/>
          <p:cNvPicPr>
            <a:picLocks noChangeAspect="1"/>
          </p:cNvPicPr>
          <p:nvPr/>
        </p:nvPicPr>
        <p:blipFill rotWithShape="1">
          <a:blip r:embed="rId3"/>
          <a:srcRect b="8594"/>
          <a:stretch/>
        </p:blipFill>
        <p:spPr>
          <a:xfrm>
            <a:off x="197543" y="213360"/>
            <a:ext cx="8813800" cy="5572125"/>
          </a:xfrm>
          <a:prstGeom prst="rect">
            <a:avLst/>
          </a:prstGeom>
        </p:spPr>
      </p:pic>
    </p:spTree>
    <p:extLst>
      <p:ext uri="{BB962C8B-B14F-4D97-AF65-F5344CB8AC3E}">
        <p14:creationId xmlns:p14="http://schemas.microsoft.com/office/powerpoint/2010/main" val="994511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8</a:t>
            </a:fld>
            <a:endParaRPr lang="en-US" dirty="0"/>
          </a:p>
        </p:txBody>
      </p:sp>
      <p:pic>
        <p:nvPicPr>
          <p:cNvPr id="3" name="Picture 2"/>
          <p:cNvPicPr>
            <a:picLocks noChangeAspect="1"/>
          </p:cNvPicPr>
          <p:nvPr/>
        </p:nvPicPr>
        <p:blipFill rotWithShape="1">
          <a:blip r:embed="rId3"/>
          <a:srcRect b="6212"/>
          <a:stretch/>
        </p:blipFill>
        <p:spPr>
          <a:xfrm>
            <a:off x="228831" y="182764"/>
            <a:ext cx="8724900" cy="5895975"/>
          </a:xfrm>
          <a:prstGeom prst="rect">
            <a:avLst/>
          </a:prstGeom>
        </p:spPr>
      </p:pic>
    </p:spTree>
    <p:extLst>
      <p:ext uri="{BB962C8B-B14F-4D97-AF65-F5344CB8AC3E}">
        <p14:creationId xmlns:p14="http://schemas.microsoft.com/office/powerpoint/2010/main" val="720073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07D65CA8-24BD-4619-B65A-9A6DFCCF4B56}" type="slidenum">
              <a:rPr lang="en-US" smtClean="0"/>
              <a:pPr algn="r">
                <a:defRPr/>
              </a:pPr>
              <a:t>9</a:t>
            </a:fld>
            <a:endParaRPr lang="en-US" dirty="0"/>
          </a:p>
        </p:txBody>
      </p:sp>
      <p:pic>
        <p:nvPicPr>
          <p:cNvPr id="6" name="Picture 5"/>
          <p:cNvPicPr>
            <a:picLocks noChangeAspect="1"/>
          </p:cNvPicPr>
          <p:nvPr/>
        </p:nvPicPr>
        <p:blipFill rotWithShape="1">
          <a:blip r:embed="rId3"/>
          <a:srcRect b="12897"/>
          <a:stretch/>
        </p:blipFill>
        <p:spPr>
          <a:xfrm>
            <a:off x="254000" y="83129"/>
            <a:ext cx="8432800" cy="5232400"/>
          </a:xfrm>
          <a:prstGeom prst="rect">
            <a:avLst/>
          </a:prstGeom>
        </p:spPr>
      </p:pic>
    </p:spTree>
    <p:extLst>
      <p:ext uri="{BB962C8B-B14F-4D97-AF65-F5344CB8AC3E}">
        <p14:creationId xmlns:p14="http://schemas.microsoft.com/office/powerpoint/2010/main" val="2153078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SEPDPO">
  <a:themeElements>
    <a:clrScheme name="OSELS Light PPT Colors">
      <a:dk1>
        <a:srgbClr val="0039A6"/>
      </a:dk1>
      <a:lt1>
        <a:srgbClr val="FFFFFF"/>
      </a:lt1>
      <a:dk2>
        <a:srgbClr val="3077FF"/>
      </a:dk2>
      <a:lt2>
        <a:srgbClr val="4B4B4B"/>
      </a:lt2>
      <a:accent1>
        <a:srgbClr val="0039A6"/>
      </a:accent1>
      <a:accent2>
        <a:srgbClr val="9E302D"/>
      </a:accent2>
      <a:accent3>
        <a:srgbClr val="5B8F22"/>
      </a:accent3>
      <a:accent4>
        <a:srgbClr val="532E60"/>
      </a:accent4>
      <a:accent5>
        <a:srgbClr val="FDC82F"/>
      </a:accent5>
      <a:accent6>
        <a:srgbClr val="0CC6DE"/>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solidFill>
            <a:srgbClr val="0A0A0A"/>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EPDPO">
  <a:themeElements>
    <a:clrScheme name="OSELS Light PPT Colors">
      <a:dk1>
        <a:srgbClr val="0039A6"/>
      </a:dk1>
      <a:lt1>
        <a:srgbClr val="FFFFFF"/>
      </a:lt1>
      <a:dk2>
        <a:srgbClr val="3077FF"/>
      </a:dk2>
      <a:lt2>
        <a:srgbClr val="4B4B4B"/>
      </a:lt2>
      <a:accent1>
        <a:srgbClr val="0039A6"/>
      </a:accent1>
      <a:accent2>
        <a:srgbClr val="9E302D"/>
      </a:accent2>
      <a:accent3>
        <a:srgbClr val="5B8F22"/>
      </a:accent3>
      <a:accent4>
        <a:srgbClr val="532E60"/>
      </a:accent4>
      <a:accent5>
        <a:srgbClr val="FDC82F"/>
      </a:accent5>
      <a:accent6>
        <a:srgbClr val="0CC6DE"/>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solidFill>
            <a:srgbClr val="0A0A0A"/>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3_SEPDPO">
  <a:themeElements>
    <a:clrScheme name="OSELS Light PPT Colors">
      <a:dk1>
        <a:srgbClr val="0039A6"/>
      </a:dk1>
      <a:lt1>
        <a:srgbClr val="FFFFFF"/>
      </a:lt1>
      <a:dk2>
        <a:srgbClr val="3077FF"/>
      </a:dk2>
      <a:lt2>
        <a:srgbClr val="4B4B4B"/>
      </a:lt2>
      <a:accent1>
        <a:srgbClr val="0039A6"/>
      </a:accent1>
      <a:accent2>
        <a:srgbClr val="9E302D"/>
      </a:accent2>
      <a:accent3>
        <a:srgbClr val="5B8F22"/>
      </a:accent3>
      <a:accent4>
        <a:srgbClr val="532E60"/>
      </a:accent4>
      <a:accent5>
        <a:srgbClr val="FDC82F"/>
      </a:accent5>
      <a:accent6>
        <a:srgbClr val="0CC6DE"/>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solidFill>
            <a:srgbClr val="0A0A0A"/>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4_SEPDPO">
  <a:themeElements>
    <a:clrScheme name="OSELS Light PPT Colors">
      <a:dk1>
        <a:srgbClr val="0039A6"/>
      </a:dk1>
      <a:lt1>
        <a:srgbClr val="FFFFFF"/>
      </a:lt1>
      <a:dk2>
        <a:srgbClr val="3077FF"/>
      </a:dk2>
      <a:lt2>
        <a:srgbClr val="4B4B4B"/>
      </a:lt2>
      <a:accent1>
        <a:srgbClr val="0039A6"/>
      </a:accent1>
      <a:accent2>
        <a:srgbClr val="9E302D"/>
      </a:accent2>
      <a:accent3>
        <a:srgbClr val="5B8F22"/>
      </a:accent3>
      <a:accent4>
        <a:srgbClr val="532E60"/>
      </a:accent4>
      <a:accent5>
        <a:srgbClr val="FDC82F"/>
      </a:accent5>
      <a:accent6>
        <a:srgbClr val="0CC6DE"/>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solidFill>
            <a:srgbClr val="0A0A0A"/>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5_SEPDPO">
  <a:themeElements>
    <a:clrScheme name="OSELS Light PPT Colors">
      <a:dk1>
        <a:srgbClr val="0039A6"/>
      </a:dk1>
      <a:lt1>
        <a:srgbClr val="FFFFFF"/>
      </a:lt1>
      <a:dk2>
        <a:srgbClr val="3077FF"/>
      </a:dk2>
      <a:lt2>
        <a:srgbClr val="4B4B4B"/>
      </a:lt2>
      <a:accent1>
        <a:srgbClr val="0039A6"/>
      </a:accent1>
      <a:accent2>
        <a:srgbClr val="9E302D"/>
      </a:accent2>
      <a:accent3>
        <a:srgbClr val="5B8F22"/>
      </a:accent3>
      <a:accent4>
        <a:srgbClr val="532E60"/>
      </a:accent4>
      <a:accent5>
        <a:srgbClr val="FDC82F"/>
      </a:accent5>
      <a:accent6>
        <a:srgbClr val="0CC6DE"/>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66CCFF"/>
        </a:solidFill>
        <a:ln w="9525">
          <a:miter lim="800000"/>
          <a:headEnd/>
          <a:tailEnd/>
        </a:ln>
      </a:spPr>
      <a:bodyPr wrap="none" rtlCol="0" anchor="ctr">
        <a:flatTx/>
      </a:bodyPr>
      <a:lstStyle>
        <a:defPPr algn="ctr">
          <a:defRPr sz="1200" b="1" dirty="0">
            <a:solidFill>
              <a:schemeClr val="bg1"/>
            </a:solidFill>
            <a:latin typeface="Tahoma" pitchFamily="34" charset="0"/>
          </a:defRPr>
        </a:defPPr>
      </a:lstStyle>
    </a:spDef>
    <a:lnDef>
      <a:spPr>
        <a:ln w="22225">
          <a:solidFill>
            <a:srgbClr val="0A0A0A"/>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6_SEPDPO">
  <a:themeElements>
    <a:clrScheme name="OSELS Light PPT Colors">
      <a:dk1>
        <a:srgbClr val="0039A6"/>
      </a:dk1>
      <a:lt1>
        <a:srgbClr val="FFFFFF"/>
      </a:lt1>
      <a:dk2>
        <a:srgbClr val="3077FF"/>
      </a:dk2>
      <a:lt2>
        <a:srgbClr val="4B4B4B"/>
      </a:lt2>
      <a:accent1>
        <a:srgbClr val="0039A6"/>
      </a:accent1>
      <a:accent2>
        <a:srgbClr val="9E302D"/>
      </a:accent2>
      <a:accent3>
        <a:srgbClr val="5B8F22"/>
      </a:accent3>
      <a:accent4>
        <a:srgbClr val="532E60"/>
      </a:accent4>
      <a:accent5>
        <a:srgbClr val="FDC82F"/>
      </a:accent5>
      <a:accent6>
        <a:srgbClr val="0CC6DE"/>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66CCFF"/>
        </a:solidFill>
        <a:ln w="9525">
          <a:miter lim="800000"/>
          <a:headEnd/>
          <a:tailEnd/>
        </a:ln>
      </a:spPr>
      <a:bodyPr wrap="none" rtlCol="0" anchor="ctr">
        <a:flatTx/>
      </a:bodyPr>
      <a:lstStyle>
        <a:defPPr algn="ctr">
          <a:defRPr sz="1200" b="1" dirty="0">
            <a:solidFill>
              <a:schemeClr val="bg1"/>
            </a:solidFill>
            <a:latin typeface="Tahoma" pitchFamily="34" charset="0"/>
          </a:defRPr>
        </a:defPPr>
      </a:lstStyle>
    </a:spDef>
    <a:lnDef>
      <a:spPr>
        <a:ln w="22225">
          <a:solidFill>
            <a:srgbClr val="0A0A0A"/>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7_SEPDPO">
  <a:themeElements>
    <a:clrScheme name="OSELS Light PPT Colors">
      <a:dk1>
        <a:srgbClr val="0039A6"/>
      </a:dk1>
      <a:lt1>
        <a:srgbClr val="FFFFFF"/>
      </a:lt1>
      <a:dk2>
        <a:srgbClr val="3077FF"/>
      </a:dk2>
      <a:lt2>
        <a:srgbClr val="4B4B4B"/>
      </a:lt2>
      <a:accent1>
        <a:srgbClr val="0039A6"/>
      </a:accent1>
      <a:accent2>
        <a:srgbClr val="9E302D"/>
      </a:accent2>
      <a:accent3>
        <a:srgbClr val="5B8F22"/>
      </a:accent3>
      <a:accent4>
        <a:srgbClr val="532E60"/>
      </a:accent4>
      <a:accent5>
        <a:srgbClr val="FDC82F"/>
      </a:accent5>
      <a:accent6>
        <a:srgbClr val="0CC6DE"/>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66CCFF"/>
        </a:solidFill>
        <a:ln w="9525">
          <a:miter lim="800000"/>
          <a:headEnd/>
          <a:tailEnd/>
        </a:ln>
      </a:spPr>
      <a:bodyPr wrap="none" rtlCol="0" anchor="ctr">
        <a:flatTx/>
      </a:bodyPr>
      <a:lstStyle>
        <a:defPPr algn="ctr">
          <a:defRPr sz="1200" b="1" dirty="0">
            <a:solidFill>
              <a:schemeClr val="bg1"/>
            </a:solidFill>
            <a:latin typeface="Tahoma" pitchFamily="34" charset="0"/>
          </a:defRPr>
        </a:defPPr>
      </a:lstStyle>
    </a:spDef>
    <a:lnDef>
      <a:spPr>
        <a:ln w="22225">
          <a:solidFill>
            <a:srgbClr val="0A0A0A"/>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xml><?xml version="1.0" encoding="utf-8"?>
<a:theme xmlns:a="http://schemas.openxmlformats.org/drawingml/2006/main" name="SEPDPO">
  <a:themeElements>
    <a:clrScheme name="OSELS Light PPT Colors">
      <a:dk1>
        <a:srgbClr val="0039A6"/>
      </a:dk1>
      <a:lt1>
        <a:srgbClr val="FFFFFF"/>
      </a:lt1>
      <a:dk2>
        <a:srgbClr val="3077FF"/>
      </a:dk2>
      <a:lt2>
        <a:srgbClr val="4B4B4B"/>
      </a:lt2>
      <a:accent1>
        <a:srgbClr val="0039A6"/>
      </a:accent1>
      <a:accent2>
        <a:srgbClr val="9E302D"/>
      </a:accent2>
      <a:accent3>
        <a:srgbClr val="5B8F22"/>
      </a:accent3>
      <a:accent4>
        <a:srgbClr val="532E60"/>
      </a:accent4>
      <a:accent5>
        <a:srgbClr val="FDC82F"/>
      </a:accent5>
      <a:accent6>
        <a:srgbClr val="0CC6DE"/>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solidFill>
            <a:srgbClr val="0A0A0A"/>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9.xml><?xml version="1.0" encoding="utf-8"?>
<a:theme xmlns:a="http://schemas.openxmlformats.org/drawingml/2006/main" name="8_SEPDPO">
  <a:themeElements>
    <a:clrScheme name="OSELS Light PPT Colors">
      <a:dk1>
        <a:srgbClr val="0039A6"/>
      </a:dk1>
      <a:lt1>
        <a:srgbClr val="FFFFFF"/>
      </a:lt1>
      <a:dk2>
        <a:srgbClr val="3077FF"/>
      </a:dk2>
      <a:lt2>
        <a:srgbClr val="4B4B4B"/>
      </a:lt2>
      <a:accent1>
        <a:srgbClr val="0039A6"/>
      </a:accent1>
      <a:accent2>
        <a:srgbClr val="9E302D"/>
      </a:accent2>
      <a:accent3>
        <a:srgbClr val="5B8F22"/>
      </a:accent3>
      <a:accent4>
        <a:srgbClr val="532E60"/>
      </a:accent4>
      <a:accent5>
        <a:srgbClr val="FDC82F"/>
      </a:accent5>
      <a:accent6>
        <a:srgbClr val="0CC6DE"/>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solidFill>
            <a:srgbClr val="0A0A0A"/>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BWPP Template May 05</Template>
  <TotalTime>24985</TotalTime>
  <Words>3767</Words>
  <Application>Microsoft Office PowerPoint</Application>
  <PresentationFormat>On-screen Show (4:3)</PresentationFormat>
  <Paragraphs>487</Paragraphs>
  <Slides>41</Slides>
  <Notes>34</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41</vt:i4>
      </vt:variant>
    </vt:vector>
  </HeadingPairs>
  <TitlesOfParts>
    <vt:vector size="58" baseType="lpstr">
      <vt:lpstr>Arial</vt:lpstr>
      <vt:lpstr>Calibri</vt:lpstr>
      <vt:lpstr>Century Gothic</vt:lpstr>
      <vt:lpstr>Courier New</vt:lpstr>
      <vt:lpstr>Myriad Web Pro</vt:lpstr>
      <vt:lpstr>Times New Roman</vt:lpstr>
      <vt:lpstr>Wingdings</vt:lpstr>
      <vt:lpstr>Wingdings 2</vt:lpstr>
      <vt:lpstr>1_SEPDPO</vt:lpstr>
      <vt:lpstr>2_SEPDPO</vt:lpstr>
      <vt:lpstr>3_SEPDPO</vt:lpstr>
      <vt:lpstr>4_SEPDPO</vt:lpstr>
      <vt:lpstr>5_SEPDPO</vt:lpstr>
      <vt:lpstr>6_SEPDPO</vt:lpstr>
      <vt:lpstr>7_SEPDPO</vt:lpstr>
      <vt:lpstr>SEPDPO</vt:lpstr>
      <vt:lpstr>8_SEPDPO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Variation Within A District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Criteria for selecting and prioritizing health problems for surveillance include the following: </vt:lpstr>
      <vt:lpstr>Criteria for selecting and prioritizing health problems for surveillance include the following: </vt:lpstr>
      <vt:lpstr>In KSA The Priority Diseases include:</vt:lpstr>
      <vt:lpstr>PowerPoint Presentation</vt:lpstr>
      <vt:lpstr>Surveillance categories of Communicable Diseases</vt:lpstr>
      <vt:lpstr>General (Integrated) Surveillance: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CDC/Comforce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Ratios, Proportions, Rates</dc:title>
  <dc:creator>Richard C. Dicker</dc:creator>
  <cp:lastModifiedBy>Armen Torchyan</cp:lastModifiedBy>
  <cp:revision>1556</cp:revision>
  <cp:lastPrinted>2014-07-10T14:23:58Z</cp:lastPrinted>
  <dcterms:created xsi:type="dcterms:W3CDTF">2005-08-29T16:54:09Z</dcterms:created>
  <dcterms:modified xsi:type="dcterms:W3CDTF">2017-11-29T06:34:23Z</dcterms:modified>
</cp:coreProperties>
</file>