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257" r:id="rId3"/>
    <p:sldId id="528" r:id="rId4"/>
    <p:sldId id="534" r:id="rId5"/>
    <p:sldId id="540" r:id="rId6"/>
    <p:sldId id="502" r:id="rId7"/>
    <p:sldId id="503" r:id="rId8"/>
    <p:sldId id="544" r:id="rId9"/>
    <p:sldId id="545" r:id="rId10"/>
    <p:sldId id="504" r:id="rId11"/>
    <p:sldId id="542" r:id="rId12"/>
    <p:sldId id="505" r:id="rId13"/>
    <p:sldId id="506" r:id="rId14"/>
    <p:sldId id="546" r:id="rId15"/>
    <p:sldId id="510" r:id="rId16"/>
    <p:sldId id="535" r:id="rId17"/>
    <p:sldId id="536" r:id="rId18"/>
    <p:sldId id="538" r:id="rId19"/>
    <p:sldId id="537" r:id="rId20"/>
    <p:sldId id="526" r:id="rId21"/>
    <p:sldId id="518" r:id="rId22"/>
    <p:sldId id="539" r:id="rId23"/>
    <p:sldId id="547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6700" autoAdjust="0"/>
  </p:normalViewPr>
  <p:slideViewPr>
    <p:cSldViewPr>
      <p:cViewPr varScale="1">
        <p:scale>
          <a:sx n="100" d="100"/>
          <a:sy n="100" d="100"/>
        </p:scale>
        <p:origin x="18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1E727D-A25F-48BC-99BA-129BB2600D51}" type="datetimeFigureOut">
              <a:rPr lang="en-US"/>
              <a:pPr>
                <a:defRPr/>
              </a:pPr>
              <a:t>13-Dec-17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8F8E7-94B4-4F94-9C30-FB0C69C5B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CAC0EC-6579-4328-B5C9-0512BFB1D8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E5CAB-C446-4572-88A2-949C0DDF5590}" type="slidenum">
              <a:rPr lang="ar-SA">
                <a:latin typeface="Arial" charset="0"/>
                <a:cs typeface="Arial" charset="0"/>
              </a:rPr>
              <a:pPr/>
              <a:t>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26145-CA6E-48F0-B9EA-D7A1EA8F9F5A}" type="slidenum">
              <a:rPr lang="ar-SA">
                <a:latin typeface="Arial" charset="0"/>
                <a:cs typeface="Arial" charset="0"/>
              </a:rPr>
              <a:pPr/>
              <a:t>5</a:t>
            </a:fld>
            <a:endParaRPr lang="ar-S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6CD71-56B3-472D-B2EF-D45EE37FFD8D}" type="slidenum">
              <a:rPr lang="ar-SA">
                <a:latin typeface="Arial" charset="0"/>
                <a:cs typeface="Arial" charset="0"/>
              </a:rPr>
              <a:pPr/>
              <a:t>7</a:t>
            </a:fld>
            <a:endParaRPr lang="ar-S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4E1C4-DFA3-4922-8339-AAA384869E2A}" type="slidenum">
              <a:rPr lang="en-GB">
                <a:latin typeface="Arial" charset="0"/>
                <a:cs typeface="Arial" charset="0"/>
              </a:rPr>
              <a:pPr/>
              <a:t>9</a:t>
            </a:fld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1A1E4-A6F5-4869-A318-43C509639B20}" type="slidenum">
              <a:rPr lang="en-GB">
                <a:latin typeface="Arial" charset="0"/>
                <a:cs typeface="Arial" charset="0"/>
              </a:rPr>
              <a:pPr/>
              <a:t>10</a:t>
            </a:fld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5FC982-85C3-4A05-BF1A-ED237D5FFB4E}" type="slidenum">
              <a:rPr lang="en-GB">
                <a:latin typeface="Arial" charset="0"/>
                <a:cs typeface="Arial" charset="0"/>
              </a:rPr>
              <a:pPr/>
              <a:t>11</a:t>
            </a:fld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9F92-6BA6-4832-B2F2-6FCE318B1E20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D927-3D93-4406-8DE7-A98BA8D30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6E54-9774-4E8F-A458-A3D45E84909C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D3B9-A5FE-4D94-8F55-2D464D504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EEA2-F56C-4356-9C2E-986AD1D9923A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5015-CB95-484C-BB6D-37BD34D3E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D5CB6-1EA6-44D5-8123-CFD98D11CE6E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41CB-AC4B-4947-9DBD-29B3587A3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D1EA-F545-4CDE-9119-058FD4DC5492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5064-365B-4077-8D4D-D13A9B9FC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D65D-DAC7-4657-B327-49549293CA9F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931D7-7B68-4F00-8A1A-04CFFB3F7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2F26A-F679-4D08-B68F-7545D91D36F9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FE475-80ED-4DC4-9EB3-C7E8032DD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C10F-FFAD-47C7-B05A-D4BAE2F8076B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1E3D-54F7-4CD5-8078-8FCFE9A65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351E8-1930-444F-9D84-90FD6825D74B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43AC3-241F-4A31-BA48-5307F1287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2CF8-AC9F-4879-A8A4-0A718A162C8A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D34A-2038-4A0B-A5E0-E8F2E4B8D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E7FA-D8E7-4CA0-812B-71257EE27039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5DFBA-52A6-4C79-BCC5-5A29A4BBB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9C8C-CAFC-43EA-B453-3A9BDE5128E2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ECDC-E27C-4203-B774-FBAEB57D3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DF7B7-7B32-4917-A999-B74625C828E6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EC3C-AAA0-43C8-81F8-265292A3B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1B8B-F598-412F-8FCC-99D8068F379F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32BB0-A576-418D-8188-3A4B28626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4BF4-1F3A-436C-9244-FC534A6EF14E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5CD9-0C04-4FB8-B743-793A8A703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93CA-74DB-42D8-8606-07D7FE3A3893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C568-DA0A-491B-B7E1-3A7549F75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6FDD-A6C3-4957-BF46-0452611DE307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EAED-BD2B-4995-880C-D1633D91F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6402-0BAB-419C-B361-C5A8555A7273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99FC-DAE0-4589-AC4B-98FE25875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9917-78D0-40C6-A364-DDAEC9DD9651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8DDD-3AD9-4E43-A18F-5A74EE124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089FF-4E45-463B-9A4B-3006EF1BA840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8F3-94E2-4FEE-9153-6B0C8D362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14CE-0D57-4C7C-AAAD-6039F388EBCC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5FBF-C8E0-437A-A564-5660197E2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5645-12B2-41B3-A55C-1F83A32EA18B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CEDF-687D-44FF-AD30-04F4DA7E6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27FC0-623C-4671-9FCF-918BBE9B56EA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62929D-932F-43B5-98A3-51F87AD7F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B77DBB-88B2-41B9-9E84-0E0F856EE019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CD6BFB-0E66-43DD-AA94-753684B12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vestorwords.com/5938/pension.html" TargetMode="External"/><Relationship Id="rId3" Type="http://schemas.openxmlformats.org/officeDocument/2006/relationships/hyperlink" Target="http://www.investorwords.com/1410/dependent.html" TargetMode="External"/><Relationship Id="rId7" Type="http://schemas.openxmlformats.org/officeDocument/2006/relationships/hyperlink" Target="http://www.investorwords.com/16696/percentage.html" TargetMode="External"/><Relationship Id="rId2" Type="http://schemas.openxmlformats.org/officeDocument/2006/relationships/hyperlink" Target="http://www.investorwords.com/3738/population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investorwords.com/10438/number.html" TargetMode="External"/><Relationship Id="rId5" Type="http://schemas.openxmlformats.org/officeDocument/2006/relationships/hyperlink" Target="http://www.investorwords.com/4041/ratio.html" TargetMode="External"/><Relationship Id="rId4" Type="http://schemas.openxmlformats.org/officeDocument/2006/relationships/hyperlink" Target="http://www.investorwords.com/14646/person.html" TargetMode="External"/><Relationship Id="rId9" Type="http://schemas.openxmlformats.org/officeDocument/2006/relationships/hyperlink" Target="http://www.investorwords.com/4617/Social_Securit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4294967295"/>
          </p:nvPr>
        </p:nvSpPr>
        <p:spPr>
          <a:xfrm>
            <a:off x="1403350" y="4868863"/>
            <a:ext cx="7140575" cy="13684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latin typeface="Footlight MT Light" pitchFamily="18" charset="0"/>
              </a:rPr>
              <a:t>Dr. Salwa  A. Tayel  &amp;  Dr. A. Al </a:t>
            </a:r>
            <a:r>
              <a:rPr lang="en-US" sz="2400" dirty="0" err="1" smtClean="0">
                <a:latin typeface="Footlight MT Light" pitchFamily="18" charset="0"/>
              </a:rPr>
              <a:t>Mazam</a:t>
            </a:r>
            <a:endParaRPr lang="en-US" sz="2400" dirty="0" smtClean="0">
              <a:latin typeface="Footlight MT Light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200" dirty="0" smtClean="0">
                <a:latin typeface="Footlight MT Light" pitchFamily="18" charset="0"/>
              </a:rPr>
              <a:t>KSU,  Department of Family &amp; Community </a:t>
            </a:r>
            <a:r>
              <a:rPr lang="en-US" sz="2200" dirty="0" smtClean="0">
                <a:latin typeface="Footlight MT Light" pitchFamily="18" charset="0"/>
              </a:rPr>
              <a:t>Medicine</a:t>
            </a:r>
            <a:endParaRPr lang="en-US" sz="2200" dirty="0" smtClean="0">
              <a:latin typeface="Footlight MT Light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5800" y="1052513"/>
            <a:ext cx="77724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kern="0" dirty="0">
                <a:solidFill>
                  <a:schemeClr val="bg2"/>
                </a:solidFill>
                <a:latin typeface="+mj-lt"/>
                <a:cs typeface="+mn-cs"/>
              </a:rPr>
              <a:t>TUTORIAL</a:t>
            </a:r>
            <a:endParaRPr lang="ar-SA" sz="4000" b="1" kern="0" dirty="0">
              <a:solidFill>
                <a:schemeClr val="bg2"/>
              </a:solidFill>
              <a:latin typeface="+mj-lt"/>
              <a:cs typeface="+mn-cs"/>
            </a:endParaRPr>
          </a:p>
          <a:p>
            <a:pPr algn="ctr"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  <a:ea typeface="Cambria Math" pitchFamily="18" charset="0"/>
                <a:cs typeface="+mn-cs"/>
              </a:rPr>
              <a:t>DEMOGRAPHY</a:t>
            </a: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CAD198-50E1-4951-8CB1-CD7071B964BF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037520-131E-4F95-8473-CA79D5316334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Rate of Natural Increase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90550" y="1341438"/>
            <a:ext cx="8229600" cy="496728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live births: 750,000; </a:t>
            </a:r>
          </a:p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population: 30,000,000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deaths: 150,000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RNI= (750,000 - 150,000 )/ 30,000,000 *100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= 2% per year </a:t>
            </a: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Or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Crude birth rate= 25 live births per 1000 per year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Crude death rate=5 deaths per 1000 per year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RNI= 25-5= 20 per 1000 per year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RNI% = 20/10 = 2% per year</a:t>
            </a: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7557EA-768E-4F21-B25D-2118ED6582FB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346280-1168-4979-9025-7DF95591C5E5}" type="slidenum">
              <a:rPr lang="en-US">
                <a:cs typeface="Arial" charset="0"/>
              </a:rPr>
              <a:pPr/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36513" y="115888"/>
            <a:ext cx="8229601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Population Doubling Time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2800" smtClean="0">
                <a:cs typeface="Arial" charset="0"/>
              </a:rPr>
              <a:t>For the same country (</a:t>
            </a:r>
            <a:r>
              <a:rPr lang="en-US" sz="2800" b="1" smtClean="0">
                <a:cs typeface="Arial" charset="0"/>
              </a:rPr>
              <a:t>population: 30,000,000) ;</a:t>
            </a:r>
          </a:p>
          <a:p>
            <a:pPr marL="342900" lvl="1" indent="-342900" eaLnBrk="1" hangingPunct="1">
              <a:buFont typeface="Arial" charset="0"/>
              <a:buNone/>
            </a:pPr>
            <a:r>
              <a:rPr lang="en-US" sz="2800" smtClean="0">
                <a:cs typeface="Arial" charset="0"/>
              </a:rPr>
              <a:t>if the population growth continue to be constant at </a:t>
            </a:r>
            <a:r>
              <a:rPr lang="en-US" sz="2800" b="1" smtClean="0">
                <a:cs typeface="Arial" charset="0"/>
              </a:rPr>
              <a:t>2% per year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800" b="1" smtClean="0">
                <a:cs typeface="Arial" charset="0"/>
              </a:rPr>
              <a:t>When this population would be doubled (become 60,000,000)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sz="2800" b="1" smtClean="0">
              <a:cs typeface="Arial" charset="0"/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800" b="1" smtClean="0">
                <a:cs typeface="Arial" charset="0"/>
              </a:rPr>
              <a:t>It would be doubled in 70/2 = 35 years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sz="2800" b="1" smtClean="0">
              <a:cs typeface="Arial" charset="0"/>
            </a:endParaRPr>
          </a:p>
          <a:p>
            <a:pPr eaLnBrk="1" hangingPunct="1"/>
            <a:endParaRPr lang="ar-SA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C6D5E0-6CFB-4DD8-813A-303BF67A8C28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31B3D0-453F-484C-9398-F44C9D1E0766}" type="slidenum">
              <a:rPr lang="en-US">
                <a:cs typeface="Arial" charset="0"/>
              </a:rPr>
              <a:pPr/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G</a:t>
            </a:r>
            <a:r>
              <a:rPr lang="en-US" b="1" smtClean="0">
                <a:solidFill>
                  <a:schemeClr val="bg2"/>
                </a:solidFill>
                <a:cs typeface="Arial" charset="0"/>
              </a:rPr>
              <a:t>eneral Fertility Rate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374491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7,500,000;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women ages 15-49: 35,000,000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General fertility rate?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97A9FB-3096-4F01-BE77-C465AE29EC57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223A66-2964-4A43-B05E-09E40AC3224D}" type="slidenum">
              <a:rPr lang="en-US">
                <a:cs typeface="Arial" charset="0"/>
              </a:rPr>
              <a:pPr/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G</a:t>
            </a:r>
            <a:r>
              <a:rPr lang="en-US" b="1" smtClean="0">
                <a:solidFill>
                  <a:schemeClr val="bg2"/>
                </a:solidFill>
                <a:cs typeface="Arial" charset="0"/>
              </a:rPr>
              <a:t>eneral Fertility Rate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18002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General fertility rate= 7,500,000/35,000,000 x 1000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	= 214.3 live births per 1000 women ages 15-49 per year</a:t>
            </a:r>
            <a:endParaRPr lang="en-US" sz="2800" smtClean="0">
              <a:cs typeface="Arial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23850" y="1484313"/>
          <a:ext cx="8424863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Microsoft Equation 3.0" r:id="rId3" imgW="4787900" imgH="482600" progId="Equation.3">
                  <p:embed/>
                </p:oleObj>
              </mc:Choice>
              <mc:Fallback>
                <p:oleObj name="Microsoft Equation 3.0" r:id="rId3" imgW="47879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84313"/>
                        <a:ext cx="8424863" cy="1020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97A9FB-3096-4F01-BE77-C465AE29EC57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863611-84CA-4211-BFDB-721D5B3F8FC9}" type="slidenum">
              <a:rPr lang="en-US">
                <a:cs typeface="Arial" charset="0"/>
              </a:rPr>
              <a:pPr/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534988" y="115888"/>
            <a:ext cx="66294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  <a:cs typeface="Times New Roman" pitchFamily="18" charset="0"/>
              </a:rPr>
              <a:t>Infant Mortality Rate (IMR)</a:t>
            </a:r>
            <a:endParaRPr lang="ar-SA" sz="3600" smtClean="0">
              <a:solidFill>
                <a:schemeClr val="bg2"/>
              </a:solidFill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57563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325,000;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infant deaths: 1,750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Infant Mortality Rate = 1,750/325,000 x 1000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	= 5.4 infant deaths per 1000 live births per year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33363" y="4584700"/>
          <a:ext cx="8767762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4102100" imgH="1117600" progId="Equation.3">
                  <p:embed/>
                </p:oleObj>
              </mc:Choice>
              <mc:Fallback>
                <p:oleObj name="Equation" r:id="rId3" imgW="4102100" imgH="1117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4584700"/>
                        <a:ext cx="8767762" cy="170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2FE968-6590-4362-9476-6AA418B03EEC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C34DDC-E174-4761-AFEA-1DB0720C62BC}" type="slidenum">
              <a:rPr lang="en-US">
                <a:cs typeface="Arial" charset="0"/>
              </a:rPr>
              <a:pPr/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9935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Maternal Mortality Ratio (MMR)</a:t>
            </a:r>
            <a:endParaRPr lang="ar-SA" sz="3200" smtClean="0">
              <a:solidFill>
                <a:schemeClr val="bg2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9388" y="1341438"/>
            <a:ext cx="8867775" cy="251936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3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Deaths due to maternal causes: 275,</a:t>
            </a:r>
          </a:p>
          <a:p>
            <a:pPr lvl="3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1,750,000.</a:t>
            </a:r>
          </a:p>
          <a:p>
            <a:pPr lvl="3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3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Maternal Mortality Ratio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6B6B07-BCA9-4533-96F1-C6C0B85ABA8E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5C2690-94CA-4275-BF81-45CE91FB6B3E}" type="slidenum">
              <a:rPr lang="en-US">
                <a:cs typeface="Arial" charset="0"/>
              </a:rPr>
              <a:pPr/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0425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Maternal Mortality Ratio (MMR)</a:t>
            </a:r>
            <a:endParaRPr lang="ar-SA" sz="3200" smtClean="0">
              <a:solidFill>
                <a:schemeClr val="bg2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79388" y="3860800"/>
            <a:ext cx="8867775" cy="23050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Maternal mortality ratio= 275/1,750,000 x 100,000</a:t>
            </a:r>
          </a:p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=  15.71 maternal deaths per 100,000 live births per year</a:t>
            </a:r>
          </a:p>
          <a:p>
            <a:pPr lvl="1" eaLnBrk="1" hangingPunct="1">
              <a:buFontTx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400" smtClean="0">
                <a:cs typeface="Arial" charset="0"/>
              </a:rPr>
              <a:t>Question:  </a:t>
            </a:r>
            <a:r>
              <a:rPr lang="en-US" sz="2400" b="1" smtClean="0">
                <a:solidFill>
                  <a:srgbClr val="FF9900"/>
                </a:solidFill>
                <a:cs typeface="Arial" charset="0"/>
              </a:rPr>
              <a:t>What do you think why the IMR is calculated for every 1000 live births and MMR for every 100,000 live births ?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0825" y="1341438"/>
          <a:ext cx="8820150" cy="223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064000" imgH="1168400" progId="Equation.3">
                  <p:embed/>
                </p:oleObj>
              </mc:Choice>
              <mc:Fallback>
                <p:oleObj name="Equation" r:id="rId3" imgW="4064000" imgH="116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41438"/>
                        <a:ext cx="8820150" cy="2233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0A13CB-7437-4FA7-8FB5-E64BECCB7488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304C57-13F3-450A-80F6-E15D0FBD6BDE}" type="slidenum">
              <a:rPr lang="en-US">
                <a:cs typeface="Arial" charset="0"/>
              </a:rPr>
              <a:pPr/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6425" y="152400"/>
            <a:ext cx="6629400" cy="838200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</a:rPr>
              <a:t>Infant Mortality Rate (IMR)&amp;</a:t>
            </a:r>
            <a:br>
              <a:rPr lang="en-US" sz="2800" b="1" smtClean="0">
                <a:solidFill>
                  <a:schemeClr val="bg2"/>
                </a:solidFill>
              </a:rPr>
            </a:br>
            <a:r>
              <a:rPr lang="en-US" sz="2800" b="1" smtClean="0">
                <a:solidFill>
                  <a:schemeClr val="bg2"/>
                </a:solidFill>
              </a:rPr>
              <a:t>Maternal Mortality Ratio (MMR)</a:t>
            </a:r>
            <a:endParaRPr lang="ar-EG" sz="2800" b="1" smtClean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anose="020B0604020202020204" pitchFamily="34" charset="0"/>
              </a:rPr>
              <a:t>Question: What do you think why the IMR is calculated for every 1000 live births and MMR for every 100,000 live births. </a:t>
            </a:r>
          </a:p>
          <a:p>
            <a:pPr marL="0" lvl="1" indent="0">
              <a:buFont typeface="Arial" pitchFamily="34" charset="0"/>
              <a:buNone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anose="020B0604020202020204" pitchFamily="34" charset="0"/>
              </a:rPr>
              <a:t>These rates are calculated according to global conventions where each and every locality uses the same constant to make these rates comparable across communities and countries. 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anose="020B0604020202020204" pitchFamily="34" charset="0"/>
              </a:rPr>
              <a:t>Whether the constant is 1000 or 100, 1000 depends upon the relative frequency of the event. Maternal deaths are relatively fewer than infant deaths. </a:t>
            </a:r>
          </a:p>
          <a:p>
            <a:pPr>
              <a:buFont typeface="Arial" pitchFamily="34" charset="0"/>
              <a:buChar char="•"/>
              <a:defRPr/>
            </a:pPr>
            <a:endParaRPr lang="ar-EG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E94ACF-058A-4D85-A237-FFB93AEBEAE3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F2BBC7-DDFA-47B4-B0D8-24AAD01AEA51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256212"/>
          </a:xfrm>
        </p:spPr>
        <p:txBody>
          <a:bodyPr/>
          <a:lstStyle/>
          <a:p>
            <a:pPr eaLnBrk="1" hangingPunct="1"/>
            <a:r>
              <a:rPr lang="en-US" sz="2400" b="1" smtClean="0">
                <a:cs typeface="Arial" charset="0"/>
              </a:rPr>
              <a:t>Rates whose denominators are total/mid-Year population: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Crude death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Crude Birth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Cause-specific mortality rate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cs typeface="Arial" charset="0"/>
            </a:endParaRPr>
          </a:p>
          <a:p>
            <a:pPr eaLnBrk="1" hangingPunct="1"/>
            <a:r>
              <a:rPr lang="en-US" sz="2400" b="1" smtClean="0">
                <a:cs typeface="Arial" charset="0"/>
              </a:rPr>
              <a:t>Rates whose denominators are live births: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Infant mortality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Neonatal mortality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Postneonatal mortality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Under 5 mortality rate 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Still birth ratio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Maternal mortality ratio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259897-6B23-43D1-930F-B05418897B4E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BE5B49-B5EC-4550-AE6E-BCBDBBD1E954}" type="slidenum">
              <a:rPr lang="en-US">
                <a:cs typeface="Arial" charset="0"/>
              </a:rPr>
              <a:pPr/>
              <a:t>18</a:t>
            </a:fld>
            <a:endParaRPr lang="en-US">
              <a:cs typeface="Arial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2390775" y="188913"/>
            <a:ext cx="27574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2"/>
                </a:solidFill>
              </a:rPr>
              <a:t>Summary</a:t>
            </a:r>
            <a:endParaRPr lang="ar-SA" sz="44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52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52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6629400" cy="369887"/>
          </a:xfrm>
        </p:spPr>
        <p:txBody>
          <a:bodyPr/>
          <a:lstStyle/>
          <a:p>
            <a:r>
              <a:rPr lang="en-US" b="1" smtClean="0">
                <a:solidFill>
                  <a:schemeClr val="bg2"/>
                </a:solidFill>
              </a:rPr>
              <a:t>Dependency Ratio</a:t>
            </a:r>
            <a:r>
              <a:rPr lang="ar-SA" smtClean="0">
                <a:solidFill>
                  <a:schemeClr val="bg2"/>
                </a:solidFill>
              </a:rPr>
              <a:t/>
            </a:r>
            <a:br>
              <a:rPr lang="ar-SA" smtClean="0">
                <a:solidFill>
                  <a:schemeClr val="bg2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55688"/>
            <a:ext cx="8893175" cy="5181600"/>
          </a:xfrm>
        </p:spPr>
        <p:txBody>
          <a:bodyPr/>
          <a:lstStyle/>
          <a:p>
            <a:r>
              <a:rPr lang="en-US" sz="2800" smtClean="0"/>
              <a:t>A measure of the portion of a </a:t>
            </a:r>
            <a:r>
              <a:rPr lang="en-US" sz="2800" smtClean="0">
                <a:solidFill>
                  <a:schemeClr val="bg2"/>
                </a:solidFill>
                <a:hlinkClick r:id="rId2"/>
              </a:rPr>
              <a:t>population</a:t>
            </a:r>
            <a:r>
              <a:rPr lang="en-US" sz="2800" smtClean="0"/>
              <a:t> which is composed of </a:t>
            </a:r>
            <a:r>
              <a:rPr lang="en-US" sz="2800" smtClean="0">
                <a:hlinkClick r:id="rId3"/>
              </a:rPr>
              <a:t>dependents</a:t>
            </a:r>
            <a:r>
              <a:rPr lang="en-US" sz="2800" smtClean="0"/>
              <a:t> (</a:t>
            </a:r>
            <a:r>
              <a:rPr lang="en-US" sz="2800" smtClean="0">
                <a:hlinkClick r:id="rId4"/>
              </a:rPr>
              <a:t>people</a:t>
            </a:r>
            <a:r>
              <a:rPr lang="en-US" sz="2800" smtClean="0"/>
              <a:t> who are too young or too old to work). </a:t>
            </a:r>
          </a:p>
          <a:p>
            <a:r>
              <a:rPr lang="en-US" sz="2800" smtClean="0"/>
              <a:t>The dependency </a:t>
            </a:r>
            <a:r>
              <a:rPr lang="en-US" sz="2800" smtClean="0">
                <a:hlinkClick r:id="rId5"/>
              </a:rPr>
              <a:t>ratio</a:t>
            </a:r>
            <a:r>
              <a:rPr lang="en-US" sz="2800" smtClean="0"/>
              <a:t> is equal to the </a:t>
            </a:r>
            <a:r>
              <a:rPr lang="en-US" sz="2800" smtClean="0">
                <a:hlinkClick r:id="rId6"/>
              </a:rPr>
              <a:t>number</a:t>
            </a:r>
            <a:r>
              <a:rPr lang="en-US" sz="2800" smtClean="0"/>
              <a:t> of individuals aged below 15 or above 64 divided by the number of individuals aged 15 to 64, expressed as a </a:t>
            </a:r>
            <a:r>
              <a:rPr lang="en-US" sz="2800" smtClean="0">
                <a:hlinkClick r:id="rId7"/>
              </a:rPr>
              <a:t>percentage</a:t>
            </a:r>
            <a:r>
              <a:rPr lang="en-US" sz="2800" smtClean="0"/>
              <a:t>. </a:t>
            </a:r>
          </a:p>
          <a:p>
            <a:r>
              <a:rPr lang="en-US" sz="2800" smtClean="0"/>
              <a:t>A rising dependency ratio is a concern in many countries that are facing an aging population, since it becomes difficult for </a:t>
            </a:r>
            <a:r>
              <a:rPr lang="en-US" sz="2800" smtClean="0">
                <a:hlinkClick r:id="rId8"/>
              </a:rPr>
              <a:t>pension</a:t>
            </a:r>
            <a:r>
              <a:rPr lang="en-US" sz="2800" smtClean="0"/>
              <a:t> and </a:t>
            </a:r>
            <a:r>
              <a:rPr lang="en-US" sz="2800" smtClean="0">
                <a:hlinkClick r:id="rId9"/>
              </a:rPr>
              <a:t>social security</a:t>
            </a:r>
            <a:r>
              <a:rPr lang="en-US" sz="2800" smtClean="0"/>
              <a:t> systems to provide for a significantly older, non-working population.</a:t>
            </a:r>
          </a:p>
          <a:p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01795F-932E-47C1-9B26-7F60D588DDA8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B2AB3F-D1C7-42D2-AE8B-12FFFCE5D620}" type="slidenum">
              <a:rPr lang="en-US">
                <a:cs typeface="Arial" charset="0"/>
              </a:rPr>
              <a:pPr/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34E4AE-0DDC-496E-88D0-E214D4580593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DD3823DD-B0AC-4E44-86FD-0317587DA6DF}" type="slidenum">
              <a:rPr lang="ar-SA">
                <a:cs typeface="Arial" charset="0"/>
              </a:rPr>
              <a:pPr algn="ctr"/>
              <a:t>2</a:t>
            </a:fld>
            <a:endParaRPr lang="en-US">
              <a:cs typeface="Arial" charset="0"/>
            </a:endParaRPr>
          </a:p>
        </p:txBody>
      </p:sp>
      <p:pic>
        <p:nvPicPr>
          <p:cNvPr id="10244" name="Picture 2" descr="Pyramids 007"/>
          <p:cNvPicPr>
            <a:picLocks noChangeAspect="1" noChangeArrowheads="1"/>
          </p:cNvPicPr>
          <p:nvPr/>
        </p:nvPicPr>
        <p:blipFill>
          <a:blip r:embed="rId3"/>
          <a:srcRect r="31094"/>
          <a:stretch>
            <a:fillRect/>
          </a:stretch>
        </p:blipFill>
        <p:spPr bwMode="auto">
          <a:xfrm>
            <a:off x="1258888" y="1125538"/>
            <a:ext cx="630078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600200" y="5805488"/>
            <a:ext cx="5638800" cy="51752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400" b="1">
                <a:solidFill>
                  <a:schemeClr val="tx2"/>
                </a:solidFill>
              </a:rPr>
              <a:t>Source: Joseph A. McFalls, Jr. Population: A Lively Introduction. Population Bulletin 46(2); 1995: 22.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333375"/>
            <a:ext cx="81724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Compare the Structure of Population pyramids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9538"/>
            <a:ext cx="8229600" cy="46418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smtClean="0"/>
              <a:t>Use the figures below to calculate the young, old and total dependency ratio for Community  (X) in the year 2000.</a:t>
            </a:r>
          </a:p>
          <a:p>
            <a:pPr marL="609600" indent="-609600"/>
            <a:r>
              <a:rPr lang="en-US" sz="2800" b="1" smtClean="0"/>
              <a:t>0 - 14 = 22.04 million</a:t>
            </a:r>
          </a:p>
          <a:p>
            <a:pPr marL="609600" indent="-609600"/>
            <a:r>
              <a:rPr lang="en-US" sz="2800" b="1" smtClean="0"/>
              <a:t>15 - 64 = 32.66 million</a:t>
            </a:r>
          </a:p>
          <a:p>
            <a:pPr marL="609600" indent="-609600"/>
            <a:r>
              <a:rPr lang="en-US" sz="2800" b="1" smtClean="0"/>
              <a:t>65 +     = 1.99 million </a:t>
            </a:r>
          </a:p>
          <a:p>
            <a:pPr marL="609600" indent="-609600">
              <a:buFont typeface="Arial" charset="0"/>
              <a:buNone/>
            </a:pPr>
            <a:endParaRPr lang="en-US" sz="2800" b="1" smtClean="0"/>
          </a:p>
        </p:txBody>
      </p:sp>
      <p:sp>
        <p:nvSpPr>
          <p:cNvPr id="3" name="Rectangle 2"/>
          <p:cNvSpPr/>
          <p:nvPr/>
        </p:nvSpPr>
        <p:spPr>
          <a:xfrm>
            <a:off x="684213" y="260350"/>
            <a:ext cx="48688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  <a:cs typeface="Arial" pitchFamily="34" charset="0"/>
              </a:rPr>
              <a:t>Dependency Ratio</a:t>
            </a:r>
            <a:endParaRPr lang="ar-SA" sz="4000" dirty="0">
              <a:solidFill>
                <a:schemeClr val="bg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5ECBA8-9D22-4196-87F5-CD16C6E8A866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243384-4305-4279-96F7-28A01FC40C3C}" type="slidenum">
              <a:rPr lang="en-US">
                <a:cs typeface="Arial" charset="0"/>
              </a:rPr>
              <a:pPr/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9538"/>
            <a:ext cx="8229600" cy="46418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smtClean="0"/>
              <a:t>Use the figures below to calculate the young, old and total dependency ratio for Community  (X) in the year 2000.</a:t>
            </a:r>
          </a:p>
          <a:p>
            <a:pPr marL="609600" indent="-609600"/>
            <a:r>
              <a:rPr lang="en-US" sz="2800" b="1" smtClean="0"/>
              <a:t>0 - 14 = 22.04 million</a:t>
            </a:r>
          </a:p>
          <a:p>
            <a:pPr marL="609600" indent="-609600"/>
            <a:r>
              <a:rPr lang="en-US" sz="2800" b="1" smtClean="0"/>
              <a:t>15 - 64 = 32.66 million</a:t>
            </a:r>
          </a:p>
          <a:p>
            <a:pPr marL="609600" indent="-609600"/>
            <a:r>
              <a:rPr lang="en-US" sz="2800" b="1" smtClean="0"/>
              <a:t>65 +     = 1.99 million </a:t>
            </a:r>
          </a:p>
          <a:p>
            <a:pPr marL="609600" indent="-609600"/>
            <a:endParaRPr lang="en-US" sz="2800" b="1" smtClean="0"/>
          </a:p>
          <a:p>
            <a:pPr marL="609600" indent="-609600"/>
            <a:r>
              <a:rPr lang="en-US" sz="2800" b="1" smtClean="0"/>
              <a:t>Young dep=0.67</a:t>
            </a:r>
          </a:p>
          <a:p>
            <a:pPr marL="609600" indent="-609600"/>
            <a:r>
              <a:rPr lang="en-US" sz="2800" b="1" smtClean="0"/>
              <a:t>Old dep=0.06</a:t>
            </a:r>
          </a:p>
          <a:p>
            <a:pPr marL="609600" indent="-609600"/>
            <a:r>
              <a:rPr lang="en-US" sz="2800" b="1" smtClean="0"/>
              <a:t>Total dep=0.73</a:t>
            </a:r>
          </a:p>
        </p:txBody>
      </p:sp>
      <p:sp>
        <p:nvSpPr>
          <p:cNvPr id="3" name="Rectangle 2"/>
          <p:cNvSpPr/>
          <p:nvPr/>
        </p:nvSpPr>
        <p:spPr>
          <a:xfrm>
            <a:off x="684213" y="260350"/>
            <a:ext cx="48688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  <a:cs typeface="Arial" pitchFamily="34" charset="0"/>
              </a:rPr>
              <a:t>Dependency Ratio</a:t>
            </a:r>
            <a:endParaRPr lang="ar-SA" sz="4000" dirty="0">
              <a:solidFill>
                <a:schemeClr val="bg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B855EE-B6F6-4C1A-8B75-702B200907C9}" type="datetime4">
              <a:rPr lang="en-US"/>
              <a:pPr>
                <a:defRPr/>
              </a:pPr>
              <a:t>December 13, 2017</a:t>
            </a:fld>
            <a:endParaRPr lang="en-US" dirty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6EEC2A-B04B-4987-8F15-05E420D623C7}" type="slidenum">
              <a:rPr lang="en-US">
                <a:cs typeface="Arial" charset="0"/>
              </a:rPr>
              <a:pPr/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7803BB-C626-4157-8EA2-5FC3B7D562AF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2C20C9-9B51-4C3E-BA2D-BEF274F7073A}" type="slidenum">
              <a:rPr lang="en-US">
                <a:cs typeface="Arial" charset="0"/>
              </a:rPr>
              <a:pPr/>
              <a:t>22</a:t>
            </a:fld>
            <a:endParaRPr lang="en-US">
              <a:cs typeface="Arial" charset="0"/>
            </a:endParaRPr>
          </a:p>
        </p:txBody>
      </p:sp>
      <p:sp>
        <p:nvSpPr>
          <p:cNvPr id="24580" name="Content Placeholder 2"/>
          <p:cNvSpPr>
            <a:spLocks noGrp="1"/>
          </p:cNvSpPr>
          <p:nvPr>
            <p:ph idx="4294967295"/>
          </p:nvPr>
        </p:nvSpPr>
        <p:spPr>
          <a:xfrm>
            <a:off x="230188" y="1196975"/>
            <a:ext cx="8229600" cy="51816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5400" smtClean="0"/>
          </a:p>
          <a:p>
            <a:pPr algn="ctr">
              <a:buFont typeface="Arial" charset="0"/>
              <a:buNone/>
            </a:pPr>
            <a:r>
              <a:rPr lang="en-US" sz="540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2" name="Group 2"/>
          <p:cNvGraphicFramePr>
            <a:graphicFrameLocks noGrp="1"/>
          </p:cNvGraphicFramePr>
          <p:nvPr/>
        </p:nvGraphicFramePr>
        <p:xfrm>
          <a:off x="323851" y="1052513"/>
          <a:ext cx="8496299" cy="5283192"/>
        </p:xfrm>
        <a:graphic>
          <a:graphicData uri="http://schemas.openxmlformats.org/drawingml/2006/table">
            <a:tbl>
              <a:tblPr rtl="1"/>
              <a:tblGrid>
                <a:gridCol w="2246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156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Developed country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(USA)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Developing country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Items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……narrow…..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………Wide(Broad)....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base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..…steep…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………sloping…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sides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……high………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…………low……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height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……Higher.…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………Lower..…………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median age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61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dependency ratio (DR)  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…………little……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…………more……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young DR.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…………more…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…………little………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old DR.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30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less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(or the same)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(or the same)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total DR.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09" name="Rectangle 4"/>
          <p:cNvSpPr>
            <a:spLocks noChangeArrowheads="1"/>
          </p:cNvSpPr>
          <p:nvPr/>
        </p:nvSpPr>
        <p:spPr bwMode="auto">
          <a:xfrm>
            <a:off x="323850" y="188913"/>
            <a:ext cx="75612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>
                <a:solidFill>
                  <a:schemeClr val="bg2"/>
                </a:solidFill>
              </a:rPr>
              <a:t>Compare between Population Pyramids of </a:t>
            </a:r>
          </a:p>
          <a:p>
            <a:pPr algn="ctr" eaLnBrk="1" hangingPunct="1"/>
            <a:r>
              <a:rPr lang="en-US" sz="2400" b="1">
                <a:solidFill>
                  <a:schemeClr val="bg2"/>
                </a:solidFill>
              </a:rPr>
              <a:t>a developing and a developed country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760ECBD-8BAC-466E-8258-0629A2CDBB3E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13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D17C32-DD6F-4C05-A763-890529C84233}" type="slidenum">
              <a:rPr lang="en-US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3095C2-4BCC-4767-9534-C411E5F25DC7}" type="slidenum">
              <a:rPr lang="ar-SA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250950"/>
            <a:ext cx="7632700" cy="4770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52E3C4-4EB7-4EB1-9999-EC2C8B1049A1}" type="datetime4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December 13, 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704850" y="115888"/>
            <a:ext cx="71802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0C38C2"/>
                </a:solidFill>
              </a:rPr>
              <a:t>Discuss the characteristics of the  </a:t>
            </a:r>
          </a:p>
          <a:p>
            <a:pPr algn="ctr" eaLnBrk="1" hangingPunct="1"/>
            <a:r>
              <a:rPr lang="en-US" sz="2800" b="1">
                <a:solidFill>
                  <a:srgbClr val="0C38C2"/>
                </a:solidFill>
              </a:rPr>
              <a:t>Population Pyramid of Saudi Arabia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4988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30956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750,000;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Total population: 30,000,000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Crude Birth Rate?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B6D71F-3A21-4666-B4E6-B6CF232B626E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798183-943D-4490-B297-71C298C23F85}" type="slidenum">
              <a:rPr lang="en-US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57200" y="3643313"/>
            <a:ext cx="8229600" cy="288131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</a:pPr>
            <a:r>
              <a:rPr lang="en-US" sz="2800" b="1" smtClean="0">
                <a:cs typeface="Arial" charset="0"/>
              </a:rPr>
              <a:t>Crude Birth Rate = 750,000/30,000,000 x 1000</a:t>
            </a:r>
          </a:p>
          <a:p>
            <a:pPr lvl="2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= 25 live birth per 1000 per year</a:t>
            </a:r>
          </a:p>
          <a:p>
            <a:pPr eaLnBrk="1" hangingPunct="1"/>
            <a:endParaRPr lang="ar-SA" sz="280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70F205-59EB-4389-9585-8E7A75A6DC43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461D13-DE37-4B6B-92DD-5FCC681E257A}" type="slidenum">
              <a:rPr lang="en-US">
                <a:cs typeface="Arial" charset="0"/>
              </a:rPr>
              <a:pPr/>
              <a:t>6</a:t>
            </a:fld>
            <a:endParaRPr lang="en-US">
              <a:cs typeface="Arial" charset="0"/>
            </a:endParaRPr>
          </a:p>
        </p:txBody>
      </p:sp>
      <p:sp>
        <p:nvSpPr>
          <p:cNvPr id="1030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15900" y="1773238"/>
          <a:ext cx="86026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520880" imgH="469800" progId="Equation.3">
                  <p:embed/>
                </p:oleObj>
              </mc:Choice>
              <mc:Fallback>
                <p:oleObj name="Equation" r:id="rId3" imgW="452088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773238"/>
                        <a:ext cx="8602663" cy="923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4988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30956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deaths: 150,000;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Total population: 30,000,000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Crude Death Rate?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EDFA36-7601-4556-B234-E6D7C3474993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9AFB2E-37BC-40C2-B726-861E9BEBB5B5}" type="slidenum">
              <a:rPr lang="en-US">
                <a:cs typeface="Arial" charset="0"/>
              </a:rPr>
              <a:pPr/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57200" y="3643313"/>
            <a:ext cx="8229600" cy="288131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</a:pPr>
            <a:r>
              <a:rPr lang="en-US" sz="2800" b="1" smtClean="0">
                <a:cs typeface="Arial" charset="0"/>
              </a:rPr>
              <a:t>Crude Death Rate = 150,000/30,000,000 x 1000</a:t>
            </a:r>
          </a:p>
          <a:p>
            <a:pPr lvl="2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= 5 deaths per 1000 per year</a:t>
            </a:r>
          </a:p>
          <a:p>
            <a:pPr eaLnBrk="1" hangingPunct="1"/>
            <a:endParaRPr lang="ar-SA" sz="2800" smtClean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65100" y="1968500"/>
          <a:ext cx="883602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4343400" imgH="736600" progId="Equation.3">
                  <p:embed/>
                </p:oleObj>
              </mc:Choice>
              <mc:Fallback>
                <p:oleObj name="Equation" r:id="rId3" imgW="4343400" imgH="736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1968500"/>
                        <a:ext cx="8836025" cy="11001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99BA48-4876-4BFE-BC89-A6B50DEADF9E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C98C8-ABAF-405A-8BE2-A0C94446851A}" type="slidenum">
              <a:rPr lang="en-US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Rate of Natural Increase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939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live births: 750,000; population: 30,000,000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deaths: 150,000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Calculate RNI?</a:t>
            </a: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</p:txBody>
      </p:sp>
      <p:graphicFrame>
        <p:nvGraphicFramePr>
          <p:cNvPr id="115733" name="Object 21"/>
          <p:cNvGraphicFramePr>
            <a:graphicFrameLocks noChangeAspect="1"/>
          </p:cNvGraphicFramePr>
          <p:nvPr/>
        </p:nvGraphicFramePr>
        <p:xfrm>
          <a:off x="900113" y="5157788"/>
          <a:ext cx="75231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2679700" imgH="419100" progId="Equation.3">
                  <p:embed/>
                </p:oleObj>
              </mc:Choice>
              <mc:Fallback>
                <p:oleObj name="Equation" r:id="rId4" imgW="2679700" imgH="419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157788"/>
                        <a:ext cx="7523162" cy="1155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7802AC-94F9-4D13-81C4-5C469A4A6167}" type="datetime4">
              <a:rPr lang="en-US"/>
              <a:pPr>
                <a:defRPr/>
              </a:pPr>
              <a:t>December 13, 2017</a:t>
            </a:fld>
            <a:endParaRPr lang="en-US"/>
          </a:p>
        </p:txBody>
      </p:sp>
      <p:sp>
        <p:nvSpPr>
          <p:cNvPr id="30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39FE1-7647-4B7F-BF41-B25A4F345EB3}" type="slidenum">
              <a:rPr lang="en-US">
                <a:cs typeface="Arial" charset="0"/>
              </a:rPr>
              <a:pPr/>
              <a:t>9</a:t>
            </a:fld>
            <a:endParaRPr lang="en-US">
              <a:cs typeface="Arial" charset="0"/>
            </a:endParaRPr>
          </a:p>
        </p:txBody>
      </p:sp>
      <p:graphicFrame>
        <p:nvGraphicFramePr>
          <p:cNvPr id="115729" name="Object 17"/>
          <p:cNvGraphicFramePr>
            <a:graphicFrameLocks noChangeAspect="1"/>
          </p:cNvGraphicFramePr>
          <p:nvPr/>
        </p:nvGraphicFramePr>
        <p:xfrm>
          <a:off x="250825" y="3429000"/>
          <a:ext cx="87137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Microsoft Equation 3.0" r:id="rId6" imgW="4711700" imgH="469900" progId="Equation.3">
                  <p:embed/>
                </p:oleObj>
              </mc:Choice>
              <mc:Fallback>
                <p:oleObj name="Microsoft Equation 3.0" r:id="rId6" imgW="4711700" imgH="469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429000"/>
                        <a:ext cx="8713788" cy="1006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3847</TotalTime>
  <Words>883</Words>
  <Application>Microsoft Office PowerPoint</Application>
  <PresentationFormat>On-screen Show (4:3)</PresentationFormat>
  <Paragraphs>195</Paragraphs>
  <Slides>22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Cambria Math</vt:lpstr>
      <vt:lpstr>Footlight MT Light</vt:lpstr>
      <vt:lpstr>Tahoma</vt:lpstr>
      <vt:lpstr>Times New Roman</vt:lpstr>
      <vt:lpstr>Wingdings</vt:lpstr>
      <vt:lpstr>1_TP101967919_template</vt:lpstr>
      <vt:lpstr>TP101967919_template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Calculate the Crude Birth Rate</vt:lpstr>
      <vt:lpstr>Calculate the Crude Birth Rate</vt:lpstr>
      <vt:lpstr>Calculate the Crude Birth Rate</vt:lpstr>
      <vt:lpstr>Calculate the Crude Birth Rate</vt:lpstr>
      <vt:lpstr>Rate of Natural Increase</vt:lpstr>
      <vt:lpstr>Rate of Natural Increase</vt:lpstr>
      <vt:lpstr>Population Doubling Time</vt:lpstr>
      <vt:lpstr>General Fertility Rate</vt:lpstr>
      <vt:lpstr>General Fertility Rate</vt:lpstr>
      <vt:lpstr>Infant Mortality Rate (IMR)</vt:lpstr>
      <vt:lpstr>Maternal Mortality Ratio (MMR)</vt:lpstr>
      <vt:lpstr>Maternal Mortality Ratio (MMR)</vt:lpstr>
      <vt:lpstr>Infant Mortality Rate (IMR)&amp; Maternal Mortality Ratio (MMR)</vt:lpstr>
      <vt:lpstr>PowerPoint Presentation</vt:lpstr>
      <vt:lpstr>Dependency Ratio 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Armen Torchyan</cp:lastModifiedBy>
  <cp:revision>198</cp:revision>
  <dcterms:created xsi:type="dcterms:W3CDTF">2011-09-15T09:02:42Z</dcterms:created>
  <dcterms:modified xsi:type="dcterms:W3CDTF">2017-12-13T06:30:48Z</dcterms:modified>
</cp:coreProperties>
</file>