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rels" ContentType="application/vnd.openxmlformats-package.relationships+xml"/>
  <Default Extension="gif" ContentType="image/gif"/>
  <Default Extension="png" ContentType="image/png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320" r:id="rId9"/>
    <p:sldId id="321" r:id="rId10"/>
    <p:sldId id="266" r:id="rId11"/>
    <p:sldId id="265" r:id="rId12"/>
    <p:sldId id="268" r:id="rId13"/>
    <p:sldId id="267" r:id="rId14"/>
    <p:sldId id="269" r:id="rId15"/>
    <p:sldId id="270" r:id="rId16"/>
    <p:sldId id="32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9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/>
    <p:restoredTop sz="94629"/>
  </p:normalViewPr>
  <p:slideViewPr>
    <p:cSldViewPr snapToGrid="0" snapToObjects="1">
      <p:cViewPr varScale="1">
        <p:scale>
          <a:sx n="129" d="100"/>
          <a:sy n="129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5104-A676-B845-926C-DAF8EBDF679F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5AB1A-2CAD-DD48-8EC3-3B4B19DA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188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88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88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88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885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885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885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7188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8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886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886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886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B55E8-A0F7-4BA4-9C9D-2B3582585B2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CD9E09-DF96-4BE9-ACD2-62376F9B262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700468-2EAA-4F83-8166-B700EE4C586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5B17AE5-2C39-44F0-9A59-9BB40B28454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003B-7E89-4147-AD6F-A6C74483F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131F28-F5B7-46BF-AB45-D5027CFFC95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4F8344-F951-43F3-A79B-84F4338275D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BED2CD-5AB8-4C89-A11A-2A88719E860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0F9E5A-9D7D-48D5-93DF-32B309DB38C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67F585-A056-454F-9C16-7845E96BFB0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EEA9FC-7A4A-4E97-93B0-A6BC1B51DB7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C46F3D-DD58-4893-A910-99BBC96218C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13E644-4383-4185-83DC-23ADD062635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7178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78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78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78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78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78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7178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7178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8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8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8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8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13DF8-08F4-43C6-B01A-A1D09C5E0B1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53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133600" y="152400"/>
            <a:ext cx="7772400" cy="155575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Valve Heart Diseases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667000" y="5257800"/>
            <a:ext cx="7086600" cy="1752600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Prof. Mohammed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Arafah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Clr>
                <a:schemeClr val="bg1"/>
              </a:buClr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MB,BS FACP FRCPC FACC</a:t>
            </a:r>
          </a:p>
          <a:p>
            <a:pPr>
              <a:buClr>
                <a:schemeClr val="bg1"/>
              </a:buClr>
              <a:defRPr/>
            </a:pP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2" descr="C:\Users\Prof. Mohamed Arafah\Pictures\ei_0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35814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9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F00"/>
                </a:solidFill>
              </a:rPr>
              <a:t>Clinical presentation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SYMPTOMS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14401"/>
            <a:ext cx="8915400" cy="4530725"/>
          </a:xfrm>
        </p:spPr>
        <p:txBody>
          <a:bodyPr/>
          <a:lstStyle/>
          <a:p>
            <a:r>
              <a:rPr lang="en-US" dirty="0" err="1" smtClean="0"/>
              <a:t>Dyspnea</a:t>
            </a:r>
            <a:r>
              <a:rPr lang="en-US" dirty="0" smtClean="0"/>
              <a:t> , paroxysmal nocturnal </a:t>
            </a:r>
            <a:r>
              <a:rPr lang="en-US" dirty="0" err="1" smtClean="0"/>
              <a:t>dyspnea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orthopnea</a:t>
            </a:r>
            <a:r>
              <a:rPr lang="en-US" dirty="0" smtClean="0"/>
              <a:t> .</a:t>
            </a:r>
          </a:p>
          <a:p>
            <a:r>
              <a:rPr lang="en-US" dirty="0" smtClean="0"/>
              <a:t>Palpitation .</a:t>
            </a:r>
          </a:p>
          <a:p>
            <a:r>
              <a:rPr lang="en-US" dirty="0" smtClean="0"/>
              <a:t>Chest  pain .</a:t>
            </a:r>
          </a:p>
          <a:p>
            <a:r>
              <a:rPr lang="en-US" dirty="0" smtClean="0"/>
              <a:t>Dizziness , </a:t>
            </a:r>
            <a:r>
              <a:rPr lang="en-US" dirty="0" err="1" smtClean="0"/>
              <a:t>prefainting</a:t>
            </a:r>
            <a:r>
              <a:rPr lang="en-US" dirty="0" smtClean="0"/>
              <a:t> ,syncope .</a:t>
            </a:r>
          </a:p>
          <a:p>
            <a:r>
              <a:rPr lang="en-US" dirty="0" err="1" smtClean="0"/>
              <a:t>Oedema</a:t>
            </a:r>
            <a:r>
              <a:rPr lang="en-US" dirty="0" smtClean="0"/>
              <a:t> , </a:t>
            </a:r>
            <a:r>
              <a:rPr lang="en-US" dirty="0" err="1" smtClean="0"/>
              <a:t>Ascites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Cough .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err="1" smtClean="0"/>
              <a:t>Hemoptysis</a:t>
            </a:r>
            <a:endParaRPr lang="en-US" dirty="0" smtClean="0"/>
          </a:p>
          <a:p>
            <a:r>
              <a:rPr lang="en-US" dirty="0" smtClean="0"/>
              <a:t>Symptoms of </a:t>
            </a:r>
            <a:r>
              <a:rPr lang="en-US" dirty="0" err="1" smtClean="0"/>
              <a:t>thromboembolic</a:t>
            </a:r>
            <a:r>
              <a:rPr lang="en-US" dirty="0" smtClean="0"/>
              <a:t> complication 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F00"/>
                </a:solidFill>
              </a:rPr>
              <a:t>Clinical findings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395"/>
            <a:ext cx="109728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Signs of Valve Diseases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098397"/>
            <a:ext cx="11322205" cy="4530725"/>
          </a:xfrm>
        </p:spPr>
        <p:txBody>
          <a:bodyPr/>
          <a:lstStyle/>
          <a:p>
            <a:r>
              <a:rPr lang="en-US" dirty="0" smtClean="0"/>
              <a:t>Abnormal look (Down syndrome) .</a:t>
            </a:r>
          </a:p>
          <a:p>
            <a:r>
              <a:rPr lang="en-US" dirty="0" smtClean="0"/>
              <a:t>Abnormal pulse ( Atrial fibrillation ) .</a:t>
            </a:r>
          </a:p>
          <a:p>
            <a:r>
              <a:rPr lang="en-US" dirty="0" smtClean="0"/>
              <a:t>Abnormal Jugular Venus Pressure (JVP) .</a:t>
            </a:r>
          </a:p>
          <a:p>
            <a:r>
              <a:rPr lang="en-US" dirty="0" smtClean="0"/>
              <a:t>Apex beat abnormality .</a:t>
            </a:r>
          </a:p>
          <a:p>
            <a:r>
              <a:rPr lang="en-US" dirty="0" err="1" smtClean="0"/>
              <a:t>Sternal</a:t>
            </a:r>
            <a:r>
              <a:rPr lang="en-US" dirty="0" smtClean="0"/>
              <a:t> or </a:t>
            </a:r>
            <a:r>
              <a:rPr lang="en-US" dirty="0" err="1" smtClean="0"/>
              <a:t>parasternal</a:t>
            </a:r>
            <a:r>
              <a:rPr lang="en-US" dirty="0" smtClean="0"/>
              <a:t> heave .</a:t>
            </a:r>
          </a:p>
          <a:p>
            <a:r>
              <a:rPr lang="en-US" dirty="0" smtClean="0"/>
              <a:t>Thrill .</a:t>
            </a:r>
          </a:p>
          <a:p>
            <a:r>
              <a:rPr lang="en-US" dirty="0" smtClean="0"/>
              <a:t>Abnormal heart sound .</a:t>
            </a:r>
          </a:p>
          <a:p>
            <a:r>
              <a:rPr lang="en-US" dirty="0" smtClean="0"/>
              <a:t>MURMURS .</a:t>
            </a:r>
          </a:p>
          <a:p>
            <a:pPr>
              <a:buNone/>
            </a:pPr>
            <a:r>
              <a:rPr lang="en-US" dirty="0" smtClean="0"/>
              <a:t>        Systolic or Diastolic 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INVESTIGATION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ECG .</a:t>
            </a:r>
          </a:p>
          <a:p>
            <a:r>
              <a:rPr lang="en-US" dirty="0" smtClean="0"/>
              <a:t>CXR .</a:t>
            </a:r>
          </a:p>
          <a:p>
            <a:r>
              <a:rPr lang="en-US" dirty="0" smtClean="0"/>
              <a:t>Echo cardiology .</a:t>
            </a:r>
          </a:p>
          <a:p>
            <a:pPr>
              <a:buNone/>
            </a:pPr>
            <a:r>
              <a:rPr lang="en-US" dirty="0" smtClean="0"/>
              <a:t>   M mode , 2D ,3D . 4 D  . TEE .</a:t>
            </a:r>
          </a:p>
          <a:p>
            <a:pPr>
              <a:buNone/>
            </a:pPr>
            <a:r>
              <a:rPr lang="en-US" dirty="0" smtClean="0"/>
              <a:t>   Doppler .</a:t>
            </a:r>
          </a:p>
          <a:p>
            <a:r>
              <a:rPr lang="en-US" dirty="0" smtClean="0"/>
              <a:t>24 hours monitor for heart rhythm .</a:t>
            </a:r>
          </a:p>
          <a:p>
            <a:r>
              <a:rPr lang="en-US" dirty="0" smtClean="0"/>
              <a:t>MRI .</a:t>
            </a:r>
          </a:p>
          <a:p>
            <a:r>
              <a:rPr lang="en-US" dirty="0" smtClean="0"/>
              <a:t>Cardiac catheterization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8077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8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rmal Ec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</a:rPr>
              <a:t>MITRAL STENOSIS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743201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FF00"/>
                </a:solidFill>
                <a:latin typeface="Comic Sans MS" pitchFamily="66" charset="0"/>
              </a:rPr>
              <a:t>Rheumatic Fever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which is related to streptococcus infections, causing damage to the mitral valve and leading to mitral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stenosis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later in life.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62001"/>
            <a:ext cx="82296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ETIOLOGY</a:t>
            </a:r>
            <a:br>
              <a:rPr lang="en-US" b="1" dirty="0" smtClean="0">
                <a:solidFill>
                  <a:srgbClr val="00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1"/>
            <a:ext cx="8229600" cy="1139825"/>
          </a:xfrm>
        </p:spPr>
        <p:txBody>
          <a:bodyPr/>
          <a:lstStyle/>
          <a:p>
            <a:r>
              <a:rPr lang="en-US" sz="3600" dirty="0">
                <a:solidFill>
                  <a:srgbClr val="FF9900"/>
                </a:solidFill>
              </a:rPr>
              <a:t>OTHER LESS COMMON CAUSES OF MITRAL STENOSIS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2438400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Congenital Mitral </a:t>
            </a:r>
            <a:r>
              <a:rPr lang="en-US" sz="3200" b="1" dirty="0" err="1">
                <a:solidFill>
                  <a:srgbClr val="FFFF00"/>
                </a:solidFill>
              </a:rPr>
              <a:t>Stenosis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Systemic Lupus </a:t>
            </a:r>
            <a:r>
              <a:rPr lang="en-US" sz="3200" b="1" dirty="0" err="1">
                <a:solidFill>
                  <a:srgbClr val="FFFF00"/>
                </a:solidFill>
              </a:rPr>
              <a:t>Erythematosus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Rheumatoid Arthritis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 err="1">
                <a:solidFill>
                  <a:srgbClr val="FFFF00"/>
                </a:solidFill>
              </a:rPr>
              <a:t>Atrial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Myxoma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Malignant </a:t>
            </a:r>
            <a:r>
              <a:rPr lang="en-US" sz="3200" b="1" dirty="0" err="1">
                <a:solidFill>
                  <a:srgbClr val="FFFF00"/>
                </a:solidFill>
              </a:rPr>
              <a:t>Carcinoid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Bacterial </a:t>
            </a:r>
            <a:r>
              <a:rPr lang="en-US" sz="3200" b="1" dirty="0" err="1">
                <a:solidFill>
                  <a:srgbClr val="FFFF00"/>
                </a:solidFill>
              </a:rPr>
              <a:t>Endocarditis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Objectives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Etiology of valve diseases </a:t>
            </a:r>
          </a:p>
          <a:p>
            <a:r>
              <a:rPr lang="en-US" sz="3600" b="1" dirty="0" smtClean="0"/>
              <a:t>Pathogenesis .</a:t>
            </a:r>
          </a:p>
          <a:p>
            <a:r>
              <a:rPr lang="en-US" sz="3600" b="1" dirty="0" smtClean="0"/>
              <a:t>Clinical presentation .</a:t>
            </a:r>
          </a:p>
          <a:p>
            <a:r>
              <a:rPr lang="en-US" sz="3600" b="1" dirty="0" smtClean="0"/>
              <a:t>Clinical findings .</a:t>
            </a:r>
          </a:p>
          <a:p>
            <a:r>
              <a:rPr lang="en-US" sz="3600" b="1" dirty="0" smtClean="0"/>
              <a:t>Investigation .</a:t>
            </a:r>
          </a:p>
          <a:p>
            <a:r>
              <a:rPr lang="en-US" sz="3600" b="1" dirty="0" smtClean="0"/>
              <a:t>Management 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981201" y="304800"/>
            <a:ext cx="8093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srgbClr val="FFFF00"/>
                </a:solidFill>
                <a:latin typeface="Arial Rounded MT Bold" pitchFamily="34" charset="0"/>
                <a:cs typeface="Arial" pitchFamily="34" charset="0"/>
              </a:rPr>
              <a:t>MITRAL STENOSIS</a:t>
            </a:r>
            <a:r>
              <a:rPr lang="en-US" sz="2600" b="1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FFFFFF"/>
                </a:solidFill>
                <a:latin typeface="Arial Rounded MT Bold" pitchFamily="34" charset="0"/>
                <a:cs typeface="Arial" pitchFamily="34" charset="0"/>
              </a:rPr>
              <a:t>results in several changes to the integrity of the valves: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05544" name="AutoShape 8"/>
          <p:cNvSpPr>
            <a:spLocks noChangeArrowheads="1"/>
          </p:cNvSpPr>
          <p:nvPr/>
        </p:nvSpPr>
        <p:spPr bwMode="auto">
          <a:xfrm>
            <a:off x="4495800" y="1447800"/>
            <a:ext cx="3048000" cy="685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Arial Rounded MT Bold" pitchFamily="34" charset="0"/>
                <a:cs typeface="Arial" pitchFamily="34" charset="0"/>
              </a:rPr>
              <a:t>CUSPS  THICKEN</a:t>
            </a:r>
          </a:p>
        </p:txBody>
      </p:sp>
      <p:sp>
        <p:nvSpPr>
          <p:cNvPr id="705546" name="AutoShape 10"/>
          <p:cNvSpPr>
            <a:spLocks noChangeArrowheads="1"/>
          </p:cNvSpPr>
          <p:nvPr/>
        </p:nvSpPr>
        <p:spPr bwMode="auto">
          <a:xfrm>
            <a:off x="3505200" y="2743200"/>
            <a:ext cx="50292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Arial Rounded MT Bold" pitchFamily="34" charset="0"/>
                <a:cs typeface="Arial" pitchFamily="34" charset="0"/>
              </a:rPr>
              <a:t>COMMISSURES  FUSED  TOGETHER</a:t>
            </a:r>
          </a:p>
        </p:txBody>
      </p:sp>
      <p:sp>
        <p:nvSpPr>
          <p:cNvPr id="705551" name="AutoShape 15"/>
          <p:cNvSpPr>
            <a:spLocks noChangeArrowheads="1"/>
          </p:cNvSpPr>
          <p:nvPr/>
        </p:nvSpPr>
        <p:spPr bwMode="auto">
          <a:xfrm>
            <a:off x="3733800" y="4191000"/>
            <a:ext cx="4800600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Comic Sans MS" pitchFamily="66" charset="0"/>
              <a:cs typeface="Arial" pitchFamily="34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Arial Rounded MT Bold" pitchFamily="34" charset="0"/>
                <a:cs typeface="Arial" pitchFamily="34" charset="0"/>
              </a:rPr>
              <a:t>CHORDAE TENDINAE BECOMES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Arial Rounded MT Bold" pitchFamily="34" charset="0"/>
                <a:cs typeface="Arial" pitchFamily="34" charset="0"/>
              </a:rPr>
              <a:t>THICKENED &amp; SHORTENED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05555" name="AutoShape 19"/>
          <p:cNvSpPr>
            <a:spLocks noChangeArrowheads="1"/>
          </p:cNvSpPr>
          <p:nvPr/>
        </p:nvSpPr>
        <p:spPr bwMode="auto">
          <a:xfrm>
            <a:off x="3581400" y="5715000"/>
            <a:ext cx="4953000" cy="6096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Arial Rounded MT Bold" pitchFamily="34" charset="0"/>
                <a:cs typeface="Arial" pitchFamily="34" charset="0"/>
              </a:rPr>
              <a:t>CALCIUM DEPOSITS FORM</a:t>
            </a:r>
          </a:p>
        </p:txBody>
      </p:sp>
    </p:spTree>
    <p:extLst>
      <p:ext uri="{BB962C8B-B14F-4D97-AF65-F5344CB8AC3E}">
        <p14:creationId xmlns:p14="http://schemas.microsoft.com/office/powerpoint/2010/main" val="9512266"/>
      </p:ext>
    </p:extLst>
  </p:cSld>
  <p:clrMapOvr>
    <a:masterClrMapping/>
  </p:clrMapOvr>
  <p:transition spd="slow">
    <p:cover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4" grpId="0" animBg="1"/>
      <p:bldP spid="705546" grpId="0" animBg="1"/>
      <p:bldP spid="705551" grpId="0" animBg="1"/>
      <p:bldP spid="7055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1"/>
            <a:ext cx="82296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PATHOPHYSIOLOGY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In normal adults the mitral valve orifice is 4-6cm². </a:t>
            </a:r>
          </a:p>
          <a:p>
            <a:pPr>
              <a:buFont typeface="Wingdings" pitchFamily="2" charset="2"/>
              <a:buChar char="q"/>
            </a:pPr>
            <a:endParaRPr lang="en-US" sz="22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When the orifice is reduced to approximately 2cm², which is considered mild mitral </a:t>
            </a:r>
            <a:r>
              <a:rPr lang="en-US" sz="2200" b="1" dirty="0" err="1">
                <a:solidFill>
                  <a:srgbClr val="FFFF00"/>
                </a:solidFill>
                <a:latin typeface="Comic Sans MS" pitchFamily="66" charset="0"/>
              </a:rPr>
              <a:t>stenosis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, blood can flow from the left atrium to the left ventricle only if propelled by an abnormal pressure gradient – the hemodynamic hallmark of Mitral </a:t>
            </a:r>
            <a:r>
              <a:rPr lang="en-US" sz="2200" b="1" dirty="0" err="1">
                <a:solidFill>
                  <a:srgbClr val="FFFF00"/>
                </a:solidFill>
                <a:latin typeface="Comic Sans MS" pitchFamily="66" charset="0"/>
              </a:rPr>
              <a:t>Stenosis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endParaRPr lang="en-US" sz="22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When the mitral valve opening is reduced to 1 cm² , which is considered critical mitral </a:t>
            </a:r>
            <a:r>
              <a:rPr lang="en-US" sz="2200" b="1" dirty="0" err="1">
                <a:solidFill>
                  <a:srgbClr val="FFFF00"/>
                </a:solidFill>
                <a:latin typeface="Comic Sans MS" pitchFamily="66" charset="0"/>
              </a:rPr>
              <a:t>stenosis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, a left </a:t>
            </a:r>
            <a:r>
              <a:rPr lang="en-US" sz="2200" b="1" dirty="0" err="1">
                <a:solidFill>
                  <a:srgbClr val="FFFF00"/>
                </a:solidFill>
                <a:latin typeface="Comic Sans MS" pitchFamily="66" charset="0"/>
              </a:rPr>
              <a:t>atrioventricular</a:t>
            </a:r>
            <a:r>
              <a:rPr lang="en-US" sz="2200" b="1" dirty="0">
                <a:solidFill>
                  <a:srgbClr val="FFFF00"/>
                </a:solidFill>
                <a:latin typeface="Comic Sans MS" pitchFamily="66" charset="0"/>
              </a:rPr>
              <a:t> pressure gradient of approximately 20mmHg is required to maintain normal cardiac output at 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6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HEAMODYNAMICS Consequences of Mitral </a:t>
            </a:r>
            <a:r>
              <a:rPr lang="en-US" sz="4000" dirty="0" err="1">
                <a:solidFill>
                  <a:srgbClr val="FFFF00"/>
                </a:solidFill>
              </a:rPr>
              <a:t>stenosis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67966"/>
            <a:ext cx="5754932" cy="49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313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CC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CC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SIGNS &amp; SYMPTOMS</a:t>
            </a:r>
            <a:b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3600" b="1" dirty="0" smtClean="0">
                <a:solidFill>
                  <a:srgbClr val="FFFF00"/>
                </a:solidFill>
              </a:rPr>
              <a:t>DYSPNEA </a:t>
            </a:r>
            <a:r>
              <a:rPr lang="en-US" sz="3600" b="1" dirty="0">
                <a:solidFill>
                  <a:srgbClr val="FFFF00"/>
                </a:solidFill>
              </a:rPr>
              <a:t>ON </a:t>
            </a:r>
            <a:r>
              <a:rPr lang="en-US" sz="3600" b="1" dirty="0" smtClean="0">
                <a:solidFill>
                  <a:srgbClr val="FFFF00"/>
                </a:solidFill>
              </a:rPr>
              <a:t>EXERTION</a:t>
            </a:r>
            <a:endParaRPr lang="en-US" sz="36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b="1" dirty="0"/>
              <a:t>U</a:t>
            </a:r>
            <a:r>
              <a:rPr lang="en-US" b="1" dirty="0" smtClean="0"/>
              <a:t>sually </a:t>
            </a:r>
            <a:r>
              <a:rPr lang="en-US" b="1" dirty="0"/>
              <a:t>precipitated by </a:t>
            </a:r>
            <a:r>
              <a:rPr lang="en-US" b="1" dirty="0" smtClean="0"/>
              <a:t>exercise</a:t>
            </a:r>
            <a:r>
              <a:rPr lang="en-US" b="1" dirty="0"/>
              <a:t>, emotional stress, infection, or atrial fibrillation, all of which increase the rate of blood flow across the mitral orifice &amp; result in further elevation of Left</a:t>
            </a:r>
          </a:p>
        </p:txBody>
      </p:sp>
    </p:spTree>
    <p:extLst>
      <p:ext uri="{BB962C8B-B14F-4D97-AF65-F5344CB8AC3E}">
        <p14:creationId xmlns:p14="http://schemas.microsoft.com/office/powerpoint/2010/main" val="17517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OTHER PRINCIPAL SIGNS AND SYMPTOMS INCLUDES: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>
                <a:solidFill>
                  <a:srgbClr val="00CC00"/>
                </a:solidFill>
              </a:rPr>
              <a:t>Fatigue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err="1">
                <a:solidFill>
                  <a:srgbClr val="00CC00"/>
                </a:solidFill>
              </a:rPr>
              <a:t>Orthopnea</a:t>
            </a:r>
            <a:endParaRPr lang="en-US" sz="2800" b="1" dirty="0">
              <a:solidFill>
                <a:srgbClr val="00CC00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>
                <a:solidFill>
                  <a:srgbClr val="00CC00"/>
                </a:solidFill>
              </a:rPr>
              <a:t>Paroxysmal nocturnal </a:t>
            </a:r>
            <a:r>
              <a:rPr lang="en-US" sz="2800" b="1" dirty="0" err="1">
                <a:solidFill>
                  <a:srgbClr val="00CC00"/>
                </a:solidFill>
              </a:rPr>
              <a:t>dyspnea</a:t>
            </a:r>
            <a:endParaRPr lang="en-US" sz="2800" b="1" dirty="0">
              <a:solidFill>
                <a:srgbClr val="00CC00"/>
              </a:solidFill>
            </a:endParaRP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>
                <a:solidFill>
                  <a:srgbClr val="00CC00"/>
                </a:solidFill>
              </a:rPr>
              <a:t>Pulmonary edema – develops when there’s a sudden ↑ in flow rate across a markedly narrowed mitral orifice.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>
                <a:solidFill>
                  <a:srgbClr val="00CC00"/>
                </a:solidFill>
              </a:rPr>
              <a:t>Palpitations – owing to presence of arrhythmias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 err="1">
                <a:solidFill>
                  <a:srgbClr val="00CC00"/>
                </a:solidFill>
              </a:rPr>
              <a:t>Hemoptysis</a:t>
            </a:r>
            <a:r>
              <a:rPr lang="en-US" sz="2800" b="1" dirty="0">
                <a:solidFill>
                  <a:srgbClr val="00CC00"/>
                </a:solidFill>
              </a:rPr>
              <a:t> – due to rupture of thin dilated bronchial veins.  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r>
              <a:rPr lang="en-US" sz="2800" b="1" dirty="0">
                <a:solidFill>
                  <a:srgbClr val="00CC00"/>
                </a:solidFill>
              </a:rPr>
              <a:t>Peripheral  edema . </a:t>
            </a:r>
          </a:p>
          <a:p>
            <a:pPr marL="609600" indent="-609600">
              <a:lnSpc>
                <a:spcPct val="90000"/>
              </a:lnSpc>
              <a:buBlip>
                <a:blip r:embed="rId2"/>
              </a:buBlip>
            </a:pPr>
            <a:endParaRPr lang="en-US" sz="2800" b="1" dirty="0">
              <a:solidFill>
                <a:srgbClr val="00CC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DIAGNOSTIC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1"/>
            <a:ext cx="8229600" cy="4530725"/>
          </a:xfrm>
        </p:spPr>
        <p:txBody>
          <a:bodyPr/>
          <a:lstStyle/>
          <a:p>
            <a:pPr marL="609600" indent="-609600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Clinical evaluation of Mitral 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Stenosis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begins with an in-depth history and physical exam.</a:t>
            </a:r>
          </a:p>
          <a:p>
            <a:pPr marL="609600" indent="-609600"/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9600" indent="-609600" algn="ctr">
              <a:buNone/>
            </a:pPr>
            <a:r>
              <a:rPr lang="en-US" sz="2800" b="1" dirty="0">
                <a:solidFill>
                  <a:srgbClr val="00FF00"/>
                </a:solidFill>
              </a:rPr>
              <a:t>ON PHYSICAL EXAMINATION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a loud S1 – due to abrupt leaflet closure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a loud S2 – due to ↑ PAP; an opening snap due to tension on valve leaflet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Diastolic rumble – due to turbulent blood flow across the </a:t>
            </a:r>
            <a:r>
              <a:rPr lang="en-US" sz="2800" b="1" dirty="0" err="1">
                <a:solidFill>
                  <a:srgbClr val="FFFF00"/>
                </a:solidFill>
                <a:latin typeface="Comic Sans MS" pitchFamily="66" charset="0"/>
              </a:rPr>
              <a:t>stenotic</a:t>
            </a: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 valve.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106" y="0"/>
            <a:ext cx="9190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4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703387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Diagnostic testing used to evaluate the presence &amp; severity of Mitral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Stenosis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includes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1"/>
            <a:ext cx="8229600" cy="4530725"/>
          </a:xfrm>
        </p:spPr>
        <p:txBody>
          <a:bodyPr/>
          <a:lstStyle/>
          <a:p>
            <a:pPr marL="609600" indent="-609600" algn="ctr">
              <a:buSzPct val="90000"/>
              <a:buNone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ECG</a:t>
            </a:r>
          </a:p>
          <a:p>
            <a:pPr marL="609600" indent="-609600" algn="ctr">
              <a:buSzPct val="90000"/>
              <a:buNone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Chest Radiograph</a:t>
            </a:r>
          </a:p>
          <a:p>
            <a:pPr marL="609600" indent="-609600" algn="ctr">
              <a:buSzPct val="90000"/>
              <a:buNone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2D Echocardiogram</a:t>
            </a:r>
          </a:p>
          <a:p>
            <a:pPr marL="609600" indent="-609600" algn="ctr">
              <a:buSzPct val="90000"/>
              <a:buNone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Doppler Study</a:t>
            </a:r>
          </a:p>
          <a:p>
            <a:pPr marL="609600" indent="-609600" algn="ctr">
              <a:buSzPct val="90000"/>
              <a:buNone/>
            </a:pPr>
            <a:r>
              <a:rPr lang="en-US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TransEsophageal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Echocardiography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AutoShape 8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AutoShape 10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AutoShape 1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815584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25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g-7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957112"/>
            <a:ext cx="4967761" cy="506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39825"/>
          </a:xfrm>
        </p:spPr>
        <p:txBody>
          <a:bodyPr/>
          <a:lstStyle/>
          <a:p>
            <a:r>
              <a:rPr lang="en-US" sz="6000" i="1" u="sng" dirty="0" smtClean="0">
                <a:solidFill>
                  <a:srgbClr val="FF0000"/>
                </a:solidFill>
              </a:rPr>
              <a:t>Etiology</a:t>
            </a:r>
            <a:endParaRPr lang="en-US" sz="6000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8576"/>
            <a:ext cx="8229600" cy="5328423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Congenital : </a:t>
            </a:r>
          </a:p>
          <a:p>
            <a:pPr>
              <a:buNone/>
            </a:pPr>
            <a:r>
              <a:rPr lang="en-US" sz="2800" dirty="0"/>
              <a:t>            -   Bicuspid or </a:t>
            </a:r>
            <a:r>
              <a:rPr lang="en-US" sz="2800" dirty="0" err="1"/>
              <a:t>unicuspid</a:t>
            </a:r>
            <a:r>
              <a:rPr lang="en-US" sz="2800" dirty="0"/>
              <a:t> .</a:t>
            </a:r>
          </a:p>
          <a:p>
            <a:pPr>
              <a:buNone/>
            </a:pPr>
            <a:r>
              <a:rPr lang="en-US" sz="2800" dirty="0"/>
              <a:t>         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795" y="2599550"/>
            <a:ext cx="647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1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scxrs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33388"/>
            <a:ext cx="5715000" cy="535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0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4f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0018" y="1066800"/>
            <a:ext cx="479774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2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0" name="Picture 4" descr="echo-p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3810000" cy="4648200"/>
          </a:xfrm>
          <a:prstGeom prst="rect">
            <a:avLst/>
          </a:prstGeom>
          <a:noFill/>
        </p:spPr>
      </p:pic>
      <p:pic>
        <p:nvPicPr>
          <p:cNvPr id="495622" name="Picture 6" descr="echo-p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"/>
            <a:ext cx="3886200" cy="4648200"/>
          </a:xfrm>
          <a:prstGeom prst="rect">
            <a:avLst/>
          </a:prstGeom>
          <a:noFill/>
        </p:spPr>
      </p:pic>
      <p:sp>
        <p:nvSpPr>
          <p:cNvPr id="495623" name="Text Box 7"/>
          <p:cNvSpPr txBox="1">
            <a:spLocks noChangeArrowheads="1"/>
          </p:cNvSpPr>
          <p:nvPr/>
        </p:nvSpPr>
        <p:spPr bwMode="auto">
          <a:xfrm>
            <a:off x="3810000" y="5486400"/>
            <a:ext cx="649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MVA–2D ECHO = 0.9cm² </a:t>
            </a:r>
          </a:p>
        </p:txBody>
      </p:sp>
    </p:spTree>
    <p:extLst>
      <p:ext uri="{BB962C8B-B14F-4D97-AF65-F5344CB8AC3E}">
        <p14:creationId xmlns:p14="http://schemas.microsoft.com/office/powerpoint/2010/main" val="1494359468"/>
      </p:ext>
    </p:extLst>
  </p:cSld>
  <p:clrMapOvr>
    <a:masterClrMapping/>
  </p:clrMapOvr>
  <p:transition spd="slow">
    <p:cover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1"/>
            <a:ext cx="8229600" cy="1139825"/>
          </a:xfrm>
        </p:spPr>
        <p:txBody>
          <a:bodyPr/>
          <a:lstStyle/>
          <a:p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COMPLICATIONS OF MITRAL STENOSIS</a:t>
            </a: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9601200" cy="4530725"/>
          </a:xfrm>
        </p:spPr>
        <p:txBody>
          <a:bodyPr/>
          <a:lstStyle/>
          <a:p>
            <a:pPr marL="609600" indent="-609600" algn="ctr">
              <a:buSzPct val="80000"/>
              <a:buNone/>
            </a:pPr>
            <a:endParaRPr lang="en-US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buSzPct val="80000"/>
            </a:pPr>
            <a:endParaRPr lang="en-US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buSzPct val="80000"/>
              <a:buNone/>
            </a:pPr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ATRIAL FIBRILLATION</a:t>
            </a:r>
          </a:p>
          <a:p>
            <a:pPr marL="609600" indent="-609600" algn="ctr">
              <a:buSzPct val="80000"/>
              <a:buNone/>
            </a:pPr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 CONGESTION</a:t>
            </a:r>
          </a:p>
          <a:p>
            <a:pPr marL="609600" indent="-609600" algn="ctr">
              <a:buSzPct val="80000"/>
              <a:buNone/>
            </a:pPr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 CLOTS with SYSTEMIC EMBOLIZATION</a:t>
            </a:r>
          </a:p>
          <a:p>
            <a:pPr marL="609600" indent="-609600" algn="ctr">
              <a:buSzPct val="80000"/>
              <a:buNone/>
            </a:pPr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PULMOARY HYPERTENSION</a:t>
            </a:r>
          </a:p>
          <a:p>
            <a:pPr marL="609600" indent="-609600" algn="ctr">
              <a:buSzPct val="80000"/>
              <a:buNone/>
            </a:pPr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CONGESTIVE HEART FAILURE</a:t>
            </a:r>
          </a:p>
          <a:p>
            <a:pPr marL="609600" indent="-609600" algn="ctr">
              <a:buSzPct val="80000"/>
              <a:buNone/>
            </a:pPr>
            <a:endParaRPr lang="en-US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buSzPct val="80000"/>
              <a:buNone/>
            </a:pPr>
            <a:endParaRPr lang="en-US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buSzPct val="80000"/>
            </a:pPr>
            <a:endParaRPr lang="en-US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1"/>
            <a:ext cx="82296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MEDICAL MANAGEMENT</a:t>
            </a: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1"/>
            <a:ext cx="8229600" cy="4530725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DIURETICS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DIGITALIS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ANTI-ARRYHTHMICS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ANTICOAGULANTS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ANTIBIOTICS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PERCUTANEOUS TRANSVENOUS MITRAL COMMISSUROTOMY (PTMC)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SURGICAL COMMISSUROTOMY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MITRAL VALVE Replacement .</a:t>
            </a:r>
          </a:p>
        </p:txBody>
      </p:sp>
    </p:spTree>
    <p:extLst>
      <p:ext uri="{BB962C8B-B14F-4D97-AF65-F5344CB8AC3E}">
        <p14:creationId xmlns:p14="http://schemas.microsoft.com/office/powerpoint/2010/main" val="6299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 descr="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466726"/>
            <a:ext cx="8077200" cy="58578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99048895"/>
      </p:ext>
    </p:extLst>
  </p:cSld>
  <p:clrMapOvr>
    <a:masterClrMapping/>
  </p:clrMapOvr>
  <p:transition spd="slow">
    <p:wheel spokes="3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0" name="Picture 4" descr="b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1"/>
            <a:ext cx="3429000" cy="2633663"/>
          </a:xfrm>
          <a:prstGeom prst="rect">
            <a:avLst/>
          </a:prstGeom>
          <a:noFill/>
        </p:spPr>
      </p:pic>
      <p:pic>
        <p:nvPicPr>
          <p:cNvPr id="454661" name="Picture 5" descr="b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33401"/>
            <a:ext cx="3581400" cy="2633663"/>
          </a:xfrm>
          <a:prstGeom prst="rect">
            <a:avLst/>
          </a:prstGeom>
          <a:noFill/>
        </p:spPr>
      </p:pic>
      <p:pic>
        <p:nvPicPr>
          <p:cNvPr id="454662" name="Picture 6" descr="ba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10001"/>
            <a:ext cx="4114800" cy="2633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044285"/>
      </p:ext>
    </p:extLst>
  </p:cSld>
  <p:clrMapOvr>
    <a:masterClrMapping/>
  </p:clrMapOvr>
  <p:transition spd="slow">
    <p:push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80" name="Picture 4" descr="echo-p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"/>
            <a:ext cx="3810000" cy="4572000"/>
          </a:xfrm>
          <a:prstGeom prst="rect">
            <a:avLst/>
          </a:prstGeom>
          <a:noFill/>
        </p:spPr>
      </p:pic>
      <p:pic>
        <p:nvPicPr>
          <p:cNvPr id="638981" name="Picture 5" descr="echo-p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"/>
            <a:ext cx="3810000" cy="4572000"/>
          </a:xfrm>
          <a:prstGeom prst="rect">
            <a:avLst/>
          </a:prstGeom>
          <a:noFill/>
        </p:spPr>
      </p:pic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2286000" y="5410200"/>
            <a:ext cx="2946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Comic Sans MS" pitchFamily="66" charset="0"/>
              </a:rPr>
              <a:t>MVA = .982 cm²</a:t>
            </a:r>
          </a:p>
        </p:txBody>
      </p:sp>
      <p:sp>
        <p:nvSpPr>
          <p:cNvPr id="638983" name="Text Box 7"/>
          <p:cNvSpPr txBox="1">
            <a:spLocks noChangeArrowheads="1"/>
          </p:cNvSpPr>
          <p:nvPr/>
        </p:nvSpPr>
        <p:spPr bwMode="auto">
          <a:xfrm>
            <a:off x="2286000" y="5943600"/>
            <a:ext cx="2940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Comic Sans MS" pitchFamily="66" charset="0"/>
              </a:rPr>
              <a:t>PRE-PROCEDURE</a:t>
            </a:r>
          </a:p>
        </p:txBody>
      </p:sp>
      <p:sp>
        <p:nvSpPr>
          <p:cNvPr id="638984" name="Text Box 8"/>
          <p:cNvSpPr txBox="1">
            <a:spLocks noChangeArrowheads="1"/>
          </p:cNvSpPr>
          <p:nvPr/>
        </p:nvSpPr>
        <p:spPr bwMode="auto">
          <a:xfrm>
            <a:off x="6705600" y="5410200"/>
            <a:ext cx="2946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Comic Sans MS" pitchFamily="66" charset="0"/>
              </a:rPr>
              <a:t>MVA = 1.84 cm²</a:t>
            </a:r>
          </a:p>
        </p:txBody>
      </p:sp>
      <p:sp>
        <p:nvSpPr>
          <p:cNvPr id="638985" name="Text Box 9"/>
          <p:cNvSpPr txBox="1">
            <a:spLocks noChangeArrowheads="1"/>
          </p:cNvSpPr>
          <p:nvPr/>
        </p:nvSpPr>
        <p:spPr bwMode="auto">
          <a:xfrm>
            <a:off x="6553200" y="5943600"/>
            <a:ext cx="32448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00FF"/>
                </a:solidFill>
                <a:latin typeface="Comic Sans MS" pitchFamily="66" charset="0"/>
              </a:rPr>
              <a:t>POST-PROCEDURE</a:t>
            </a:r>
          </a:p>
        </p:txBody>
      </p:sp>
    </p:spTree>
    <p:extLst>
      <p:ext uri="{BB962C8B-B14F-4D97-AF65-F5344CB8AC3E}">
        <p14:creationId xmlns:p14="http://schemas.microsoft.com/office/powerpoint/2010/main" val="418669045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3914"/>
            <a:ext cx="4343400" cy="63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</a:rPr>
              <a:t>Etiology -  continue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Acquired :</a:t>
            </a:r>
          </a:p>
          <a:p>
            <a:pPr>
              <a:buNone/>
            </a:pPr>
            <a:r>
              <a:rPr lang="en-US" dirty="0" smtClean="0"/>
              <a:t>            -   Rheumatic .</a:t>
            </a:r>
          </a:p>
          <a:p>
            <a:pPr>
              <a:buNone/>
            </a:pPr>
            <a:r>
              <a:rPr lang="en-US" dirty="0" smtClean="0"/>
              <a:t>            -   Degeneration .</a:t>
            </a:r>
          </a:p>
          <a:p>
            <a:pPr>
              <a:buNone/>
            </a:pPr>
            <a:r>
              <a:rPr lang="en-US" dirty="0" smtClean="0"/>
              <a:t>                  - </a:t>
            </a:r>
            <a:r>
              <a:rPr lang="en-US" dirty="0" err="1" smtClean="0"/>
              <a:t>myxomatous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- calcification</a:t>
            </a:r>
          </a:p>
          <a:p>
            <a:pPr>
              <a:buNone/>
            </a:pPr>
            <a:r>
              <a:rPr lang="en-US" dirty="0" smtClean="0"/>
              <a:t>            -   </a:t>
            </a:r>
            <a:r>
              <a:rPr lang="en-US" dirty="0" err="1" smtClean="0"/>
              <a:t>Ischaemic</a:t>
            </a:r>
            <a:r>
              <a:rPr lang="en-US" dirty="0" smtClean="0"/>
              <a:t> . </a:t>
            </a:r>
          </a:p>
          <a:p>
            <a:pPr>
              <a:buNone/>
            </a:pPr>
            <a:r>
              <a:rPr lang="en-US" dirty="0" smtClean="0"/>
              <a:t>            -   Infective </a:t>
            </a:r>
            <a:r>
              <a:rPr lang="en-US" dirty="0" err="1" smtClean="0"/>
              <a:t>Endocarditis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            -   Valve ring dilatation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914400" y="1873250"/>
            <a:ext cx="10772078" cy="1555750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</a:rPr>
              <a:t>MITRAL REGURGITATION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ETIOLOGY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9220200" cy="6019800"/>
          </a:xfrm>
        </p:spPr>
        <p:txBody>
          <a:bodyPr/>
          <a:lstStyle/>
          <a:p>
            <a:r>
              <a:rPr lang="en-US" dirty="0" smtClean="0"/>
              <a:t>RHEUMATIC HEART disease .</a:t>
            </a:r>
          </a:p>
          <a:p>
            <a:r>
              <a:rPr lang="en-US" dirty="0" smtClean="0"/>
              <a:t>MITRAL Valve </a:t>
            </a:r>
            <a:r>
              <a:rPr lang="en-US" dirty="0" err="1" smtClean="0"/>
              <a:t>Prolapse</a:t>
            </a:r>
            <a:r>
              <a:rPr lang="en-US" dirty="0" smtClean="0"/>
              <a:t>  .</a:t>
            </a:r>
          </a:p>
          <a:p>
            <a:r>
              <a:rPr lang="en-US" dirty="0" smtClean="0"/>
              <a:t>Others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sz="2800" b="1" dirty="0"/>
              <a:t>- IHD</a:t>
            </a:r>
          </a:p>
          <a:p>
            <a:pPr>
              <a:buNone/>
            </a:pPr>
            <a:r>
              <a:rPr lang="en-US" sz="2800" b="1" dirty="0"/>
              <a:t>         - </a:t>
            </a:r>
            <a:r>
              <a:rPr lang="en-US" sz="2800" b="1" dirty="0" err="1"/>
              <a:t>Cardiomyopathy</a:t>
            </a:r>
            <a:r>
              <a:rPr lang="en-US" sz="2800" b="1" dirty="0"/>
              <a:t>  ( dilated , hypertrophic )</a:t>
            </a:r>
          </a:p>
          <a:p>
            <a:pPr>
              <a:buNone/>
            </a:pPr>
            <a:r>
              <a:rPr lang="en-US" sz="2800" b="1" dirty="0"/>
              <a:t>         - Hypertensive heart disease</a:t>
            </a:r>
          </a:p>
          <a:p>
            <a:pPr>
              <a:buNone/>
            </a:pPr>
            <a:r>
              <a:rPr lang="en-US" sz="2800" b="1" dirty="0"/>
              <a:t>         - infective </a:t>
            </a:r>
            <a:r>
              <a:rPr lang="en-US" sz="2800" b="1" dirty="0" err="1"/>
              <a:t>endocarditis</a:t>
            </a:r>
            <a:r>
              <a:rPr lang="en-US" sz="2800" b="1" dirty="0"/>
              <a:t> </a:t>
            </a:r>
          </a:p>
          <a:p>
            <a:pPr>
              <a:buNone/>
            </a:pPr>
            <a:r>
              <a:rPr lang="en-US" sz="2800" b="1" dirty="0"/>
              <a:t>         - </a:t>
            </a:r>
            <a:r>
              <a:rPr lang="en-US" sz="2800" b="1" dirty="0" err="1"/>
              <a:t>Myocarditis</a:t>
            </a:r>
            <a:endParaRPr lang="en-US" sz="2800" b="1" dirty="0"/>
          </a:p>
          <a:p>
            <a:pPr>
              <a:buNone/>
            </a:pPr>
            <a:r>
              <a:rPr lang="en-US" sz="2800" b="1" dirty="0"/>
              <a:t>         - connective tissue disorders -  (SLE)</a:t>
            </a:r>
          </a:p>
          <a:p>
            <a:pPr>
              <a:buNone/>
            </a:pPr>
            <a:r>
              <a:rPr lang="en-US" sz="2800" b="1" dirty="0"/>
              <a:t>         -</a:t>
            </a:r>
            <a:r>
              <a:rPr lang="en-US" sz="2800" dirty="0"/>
              <a:t> </a:t>
            </a:r>
            <a:r>
              <a:rPr lang="en-US" sz="2800" b="1" dirty="0"/>
              <a:t>collagen abnormalities - </a:t>
            </a:r>
            <a:r>
              <a:rPr lang="en-US" sz="2800" b="1" dirty="0" err="1"/>
              <a:t>Marfan's</a:t>
            </a:r>
            <a:r>
              <a:rPr lang="en-US" sz="2800" b="1" dirty="0"/>
              <a:t> syndrome </a:t>
            </a:r>
          </a:p>
          <a:p>
            <a:pPr>
              <a:buNone/>
            </a:pPr>
            <a:r>
              <a:rPr lang="en-US" sz="2800" b="1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5494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Laterally displaced (forceful) diffuse apex beat and a systolic thrill .</a:t>
            </a:r>
          </a:p>
          <a:p>
            <a:r>
              <a:rPr lang="en-US" sz="3600" b="1" dirty="0" smtClean="0"/>
              <a:t>Soft first heart sound .</a:t>
            </a:r>
          </a:p>
          <a:p>
            <a:r>
              <a:rPr lang="en-US" sz="3600" b="1" dirty="0" smtClean="0"/>
              <a:t> </a:t>
            </a:r>
            <a:r>
              <a:rPr lang="en-US" sz="3600" b="1" dirty="0" err="1" smtClean="0"/>
              <a:t>Pansystolic</a:t>
            </a:r>
            <a:r>
              <a:rPr lang="en-US" sz="3600" b="1" dirty="0" smtClean="0"/>
              <a:t> murmur .</a:t>
            </a:r>
          </a:p>
          <a:p>
            <a:r>
              <a:rPr lang="en-US" sz="3600" b="1" dirty="0" smtClean="0"/>
              <a:t>Prominent third heart sound 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106" y="0"/>
            <a:ext cx="91908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19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Management of mitral regurgitation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progressive cardiac enlargement generally warrants early surgical intervention by either mitral valve repair or replacement .</a:t>
            </a:r>
          </a:p>
          <a:p>
            <a:r>
              <a:rPr lang="en-US" dirty="0" smtClean="0"/>
              <a:t>Treatment with ACE inhibitors, diuretics and possibly anticoagulants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Mitral Valve </a:t>
            </a:r>
            <a:r>
              <a:rPr lang="en-US" sz="6000" b="1" dirty="0" err="1" smtClean="0">
                <a:solidFill>
                  <a:srgbClr val="FF0000"/>
                </a:solidFill>
              </a:rPr>
              <a:t>Prolapse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184" y="1139826"/>
            <a:ext cx="10084421" cy="4530725"/>
          </a:xfrm>
        </p:spPr>
        <p:txBody>
          <a:bodyPr/>
          <a:lstStyle/>
          <a:p>
            <a:r>
              <a:rPr lang="en-US" b="1" dirty="0" smtClean="0"/>
              <a:t>Large mitral valve leaflets, an enlarged mitral annulus, abnormally long </a:t>
            </a:r>
            <a:r>
              <a:rPr lang="en-US" b="1" dirty="0" err="1" smtClean="0"/>
              <a:t>chordae</a:t>
            </a:r>
            <a:r>
              <a:rPr lang="en-US" b="1" dirty="0" smtClean="0"/>
              <a:t> or disordered papillary muscle contraction .</a:t>
            </a:r>
          </a:p>
          <a:p>
            <a:r>
              <a:rPr lang="en-US" b="1" dirty="0" smtClean="0"/>
              <a:t>Demonstrate </a:t>
            </a:r>
            <a:r>
              <a:rPr lang="en-US" b="1" dirty="0" err="1" smtClean="0"/>
              <a:t>myxomatous</a:t>
            </a:r>
            <a:r>
              <a:rPr lang="en-US" b="1" dirty="0" smtClean="0"/>
              <a:t> degeneration of the mitral valve leaflets .</a:t>
            </a:r>
          </a:p>
          <a:p>
            <a:r>
              <a:rPr lang="en-US" b="1" dirty="0" smtClean="0"/>
              <a:t> Associated with </a:t>
            </a:r>
            <a:r>
              <a:rPr lang="en-US" b="1" dirty="0" err="1" smtClean="0"/>
              <a:t>Marfan's</a:t>
            </a:r>
            <a:r>
              <a:rPr lang="en-US" b="1" dirty="0" smtClean="0"/>
              <a:t> syndrome, </a:t>
            </a:r>
            <a:r>
              <a:rPr lang="en-US" b="1" dirty="0" err="1" smtClean="0"/>
              <a:t>thyrotoxicosis</a:t>
            </a:r>
            <a:r>
              <a:rPr lang="en-US" b="1" dirty="0" smtClean="0"/>
              <a:t>, rheumatic or </a:t>
            </a:r>
            <a:r>
              <a:rPr lang="en-US" b="1" dirty="0" err="1" smtClean="0"/>
              <a:t>ischaemic</a:t>
            </a:r>
            <a:r>
              <a:rPr lang="en-US" b="1" dirty="0" smtClean="0"/>
              <a:t> heart disease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Symptoms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77961" cy="4530725"/>
          </a:xfrm>
        </p:spPr>
        <p:txBody>
          <a:bodyPr/>
          <a:lstStyle/>
          <a:p>
            <a:r>
              <a:rPr lang="en-US" b="1" i="1" dirty="0" smtClean="0"/>
              <a:t>Atypical chest pain</a:t>
            </a:r>
            <a:r>
              <a:rPr lang="en-US" b="1" dirty="0" smtClean="0"/>
              <a:t> is the most common symptom .</a:t>
            </a:r>
          </a:p>
          <a:p>
            <a:r>
              <a:rPr lang="en-US" b="1" i="1" dirty="0" smtClean="0"/>
              <a:t>Palpitations</a:t>
            </a:r>
            <a:r>
              <a:rPr lang="en-US" b="1" dirty="0" smtClean="0"/>
              <a:t> may be experienced because of the abnormal ventricular contraction or because of the </a:t>
            </a:r>
            <a:r>
              <a:rPr lang="en-US" b="1" dirty="0" err="1" smtClean="0"/>
              <a:t>atrial</a:t>
            </a:r>
            <a:r>
              <a:rPr lang="en-US" b="1" dirty="0" smtClean="0"/>
              <a:t> and ventricular arrhythmias .</a:t>
            </a:r>
          </a:p>
          <a:p>
            <a:r>
              <a:rPr lang="en-US" b="1" dirty="0" smtClean="0"/>
              <a:t>Sudden cardiac death due to fatal </a:t>
            </a:r>
            <a:r>
              <a:rPr lang="en-US" b="1" i="1" dirty="0" smtClean="0"/>
              <a:t>ventricular arrhythmias</a:t>
            </a:r>
            <a:r>
              <a:rPr lang="en-US" b="1" dirty="0" smtClean="0"/>
              <a:t> is a very rare but recognized complication.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1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121483" cy="4530725"/>
          </a:xfrm>
        </p:spPr>
        <p:txBody>
          <a:bodyPr/>
          <a:lstStyle/>
          <a:p>
            <a:r>
              <a:rPr lang="en-US" b="1" dirty="0" smtClean="0"/>
              <a:t>The most common sign is a mid-systolic click .</a:t>
            </a:r>
          </a:p>
          <a:p>
            <a:r>
              <a:rPr lang="en-US" b="1" dirty="0" smtClean="0"/>
              <a:t>Produced by the sudden </a:t>
            </a:r>
            <a:r>
              <a:rPr lang="en-US" b="1" dirty="0" err="1" smtClean="0"/>
              <a:t>prolapse</a:t>
            </a:r>
            <a:r>
              <a:rPr lang="en-US" b="1" dirty="0" smtClean="0"/>
              <a:t> of the valve and the tensing of the </a:t>
            </a:r>
            <a:r>
              <a:rPr lang="en-US" b="1" dirty="0" err="1" smtClean="0"/>
              <a:t>chordae</a:t>
            </a:r>
            <a:r>
              <a:rPr lang="en-US" b="1" dirty="0" smtClean="0"/>
              <a:t> </a:t>
            </a:r>
            <a:r>
              <a:rPr lang="en-US" b="1" dirty="0" err="1" smtClean="0"/>
              <a:t>tendineae</a:t>
            </a:r>
            <a:r>
              <a:rPr lang="en-US" b="1" dirty="0" smtClean="0"/>
              <a:t> that occurs during systole .</a:t>
            </a:r>
          </a:p>
          <a:p>
            <a:r>
              <a:rPr lang="en-US" b="1" dirty="0" smtClean="0"/>
              <a:t>A late systolic murmur owing to some regurgitation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Treatment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21844" cy="4530725"/>
          </a:xfrm>
        </p:spPr>
        <p:txBody>
          <a:bodyPr/>
          <a:lstStyle/>
          <a:p>
            <a:r>
              <a:rPr lang="en-US" b="1" dirty="0" smtClean="0"/>
              <a:t>Beta-blockade is effective for the treatment of the atypical chest pain and palpitations .</a:t>
            </a:r>
          </a:p>
          <a:p>
            <a:r>
              <a:rPr lang="en-US" b="1" dirty="0" smtClean="0"/>
              <a:t> Mitral valve </a:t>
            </a:r>
            <a:r>
              <a:rPr lang="en-US" b="1" dirty="0" err="1" smtClean="0"/>
              <a:t>prolapse</a:t>
            </a:r>
            <a:r>
              <a:rPr lang="en-US" b="1" dirty="0" smtClean="0"/>
              <a:t>  associated with significant mitral regurgitation and </a:t>
            </a:r>
            <a:r>
              <a:rPr lang="en-US" b="1" dirty="0" err="1" smtClean="0"/>
              <a:t>atrial</a:t>
            </a:r>
            <a:r>
              <a:rPr lang="en-US" b="1" dirty="0" smtClean="0"/>
              <a:t> fibrillation, anticoagulation is advised to prevent </a:t>
            </a:r>
            <a:r>
              <a:rPr lang="en-US" b="1" dirty="0" err="1" smtClean="0"/>
              <a:t>thromboembolism</a:t>
            </a:r>
            <a:r>
              <a:rPr lang="en-US" b="1" dirty="0" smtClean="0"/>
              <a:t> .</a:t>
            </a:r>
          </a:p>
          <a:p>
            <a:r>
              <a:rPr lang="en-US" b="1" dirty="0" smtClean="0"/>
              <a:t>Mitral valve </a:t>
            </a:r>
            <a:r>
              <a:rPr lang="en-US" b="1" dirty="0" err="1" smtClean="0"/>
              <a:t>prolapse</a:t>
            </a:r>
            <a:r>
              <a:rPr lang="en-US" b="1" dirty="0" smtClean="0"/>
              <a:t> associated with severe mitral regurgitation has a risk of sudden cardiac death.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F00"/>
                </a:solidFill>
              </a:rPr>
              <a:t>Pathogenesis</a:t>
            </a:r>
            <a:r>
              <a:rPr lang="en-US" sz="6000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AORTIC STENOSIS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7315200" cy="645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9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4586"/>
            <a:ext cx="8305800" cy="642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6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270" y="1524000"/>
            <a:ext cx="900545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87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726" y="457200"/>
            <a:ext cx="841130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82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aortic stenosis, symptoms are a good index of severity and all symptomatic patients should have  TAVR or aortic valve replacement.</a:t>
            </a:r>
          </a:p>
          <a:p>
            <a:r>
              <a:rPr lang="en-US" dirty="0" smtClean="0"/>
              <a:t> Asymptomatic patients should be under regular review for assessment of symptoms and echocardiography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AORTIC REGURGITATION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18782"/>
            <a:ext cx="8000999" cy="656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685801"/>
            <a:ext cx="8229600" cy="11398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aortic regurgitation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33601"/>
            <a:ext cx="8229600" cy="4530725"/>
          </a:xfrm>
        </p:spPr>
        <p:txBody>
          <a:bodyPr/>
          <a:lstStyle/>
          <a:p>
            <a:r>
              <a:rPr lang="en-US" dirty="0" smtClean="0"/>
              <a:t>Acute rheumatic fever </a:t>
            </a:r>
          </a:p>
          <a:p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Dissection of the aorta </a:t>
            </a:r>
          </a:p>
          <a:p>
            <a:r>
              <a:rPr lang="en-US" dirty="0" smtClean="0"/>
              <a:t>Ruptured sinus of </a:t>
            </a:r>
            <a:r>
              <a:rPr lang="en-US" dirty="0" err="1" smtClean="0"/>
              <a:t>Valsalva</a:t>
            </a:r>
            <a:r>
              <a:rPr lang="en-US" dirty="0" smtClean="0"/>
              <a:t> aneurysm </a:t>
            </a:r>
          </a:p>
          <a:p>
            <a:r>
              <a:rPr lang="en-US" dirty="0" smtClean="0"/>
              <a:t>Failure of prosthetic heart valve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01445"/>
            <a:ext cx="9523141" cy="453072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Pressure  Overload :</a:t>
            </a:r>
          </a:p>
          <a:p>
            <a:pPr>
              <a:buNone/>
            </a:pPr>
            <a:r>
              <a:rPr lang="en-US" b="1" dirty="0" smtClean="0"/>
              <a:t>           </a:t>
            </a:r>
            <a:r>
              <a:rPr lang="en-US" b="1" dirty="0" smtClean="0">
                <a:solidFill>
                  <a:srgbClr val="FFC000"/>
                </a:solidFill>
              </a:rPr>
              <a:t>- Aortic </a:t>
            </a:r>
            <a:r>
              <a:rPr lang="en-US" b="1" dirty="0" err="1" smtClean="0">
                <a:solidFill>
                  <a:srgbClr val="FFC000"/>
                </a:solidFill>
              </a:rPr>
              <a:t>stenosis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                   Left Ventricular hypertrophy</a:t>
            </a:r>
          </a:p>
          <a:p>
            <a:pPr>
              <a:buNone/>
            </a:pPr>
            <a:r>
              <a:rPr lang="en-US" b="1" dirty="0" smtClean="0"/>
              <a:t>           </a:t>
            </a:r>
            <a:r>
              <a:rPr lang="en-US" b="1" dirty="0" smtClean="0">
                <a:solidFill>
                  <a:srgbClr val="FFC000"/>
                </a:solidFill>
              </a:rPr>
              <a:t>- Mitral </a:t>
            </a:r>
            <a:r>
              <a:rPr lang="en-US" b="1" dirty="0" err="1" smtClean="0">
                <a:solidFill>
                  <a:srgbClr val="FFC000"/>
                </a:solidFill>
              </a:rPr>
              <a:t>stenosis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/>
              <a:t>                    Left </a:t>
            </a:r>
            <a:r>
              <a:rPr lang="en-US" b="1" dirty="0" err="1" smtClean="0"/>
              <a:t>Atriarl</a:t>
            </a:r>
            <a:r>
              <a:rPr lang="en-US" b="1" dirty="0" smtClean="0"/>
              <a:t> hypertrophy &amp; dilatation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" name="Picture 2" descr="C:\Users\Prof. Mohamed Arafah\Pictures\ei_0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93788"/>
            <a:ext cx="3200400" cy="306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6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aortic regurgitation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Rheumatic heart disease </a:t>
            </a:r>
          </a:p>
          <a:p>
            <a:r>
              <a:rPr lang="en-US" sz="2800" b="1" dirty="0"/>
              <a:t>Syphilis </a:t>
            </a:r>
            <a:r>
              <a:rPr lang="en-US" sz="2800" b="1" dirty="0" err="1"/>
              <a:t>Arthritides</a:t>
            </a:r>
            <a:r>
              <a:rPr lang="en-US" sz="2800" b="1" dirty="0"/>
              <a:t>: </a:t>
            </a:r>
          </a:p>
          <a:p>
            <a:pPr lvl="1"/>
            <a:r>
              <a:rPr lang="en-US" b="1" dirty="0" smtClean="0"/>
              <a:t>Reiter's syndrome </a:t>
            </a:r>
          </a:p>
          <a:p>
            <a:pPr lvl="1"/>
            <a:r>
              <a:rPr lang="en-US" b="1" dirty="0" err="1" smtClean="0"/>
              <a:t>Ankylosing</a:t>
            </a:r>
            <a:r>
              <a:rPr lang="en-US" b="1" dirty="0" smtClean="0"/>
              <a:t> </a:t>
            </a:r>
            <a:r>
              <a:rPr lang="en-US" b="1" dirty="0" err="1" smtClean="0"/>
              <a:t>spondylitis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Rheumatoid arthritis </a:t>
            </a:r>
          </a:p>
          <a:p>
            <a:r>
              <a:rPr lang="en-US" sz="2800" b="1" dirty="0"/>
              <a:t>Hypertension (severe) </a:t>
            </a:r>
          </a:p>
          <a:p>
            <a:r>
              <a:rPr lang="en-US" sz="2800" b="1" dirty="0"/>
              <a:t>Bicuspid aortic valve </a:t>
            </a:r>
          </a:p>
          <a:p>
            <a:r>
              <a:rPr lang="en-US" sz="2800" b="1" dirty="0"/>
              <a:t>Aortic </a:t>
            </a:r>
            <a:r>
              <a:rPr lang="en-US" sz="2800" b="1" dirty="0" err="1"/>
              <a:t>endocarditis</a:t>
            </a:r>
            <a:r>
              <a:rPr lang="en-US" sz="2800" b="1" dirty="0"/>
              <a:t> </a:t>
            </a:r>
          </a:p>
          <a:p>
            <a:r>
              <a:rPr lang="en-US" sz="2800" b="1" dirty="0" err="1"/>
              <a:t>Marfan's</a:t>
            </a:r>
            <a:r>
              <a:rPr lang="en-US" sz="2800" b="1" dirty="0"/>
              <a:t> syndrome </a:t>
            </a:r>
          </a:p>
          <a:p>
            <a:r>
              <a:rPr lang="en-US" sz="2800" b="1" dirty="0" err="1"/>
              <a:t>Osteogenesis</a:t>
            </a:r>
            <a:r>
              <a:rPr lang="en-US" sz="2800" b="1" dirty="0"/>
              <a:t> </a:t>
            </a:r>
            <a:r>
              <a:rPr lang="en-US" sz="2800" b="1" dirty="0" err="1"/>
              <a:t>imperfecta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270" y="1524000"/>
            <a:ext cx="900545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21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814"/>
            <a:ext cx="10134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 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Aortic valve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30725"/>
          </a:xfrm>
        </p:spPr>
        <p:txBody>
          <a:bodyPr/>
          <a:lstStyle/>
          <a:p>
            <a:r>
              <a:rPr lang="en-US" dirty="0" smtClean="0"/>
              <a:t>Because symptoms do not develop until the myocardium fails and because the myocardium does not recover fully after surgery, operation is performed before significant symptoms occur.</a:t>
            </a:r>
          </a:p>
          <a:p>
            <a:r>
              <a:rPr lang="en-US" dirty="0" smtClean="0"/>
              <a:t> The timing of the operation is best determined according to </a:t>
            </a:r>
            <a:r>
              <a:rPr lang="en-US" dirty="0" err="1" smtClean="0"/>
              <a:t>haemodynamic</a:t>
            </a:r>
            <a:r>
              <a:rPr lang="en-US" dirty="0" smtClean="0"/>
              <a:t>, </a:t>
            </a:r>
            <a:r>
              <a:rPr lang="en-US" dirty="0" err="1" smtClean="0"/>
              <a:t>echocardiographic</a:t>
            </a:r>
            <a:r>
              <a:rPr lang="en-US" dirty="0" smtClean="0"/>
              <a:t> or angiographic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PULMONIC Valve Diseases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86800" cy="45307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</a:rPr>
              <a:t>PULMONIC Valve </a:t>
            </a:r>
            <a:r>
              <a:rPr lang="en-US" sz="4000" b="1" i="1" dirty="0" err="1">
                <a:solidFill>
                  <a:srgbClr val="FFFF00"/>
                </a:solidFill>
              </a:rPr>
              <a:t>stenosis</a:t>
            </a:r>
            <a:endParaRPr lang="en-US" sz="4000" b="1" i="1" dirty="0">
              <a:solidFill>
                <a:srgbClr val="FFFF00"/>
              </a:solidFill>
            </a:endParaRPr>
          </a:p>
          <a:p>
            <a:r>
              <a:rPr lang="en-US" sz="4000" b="1" i="1" dirty="0">
                <a:solidFill>
                  <a:srgbClr val="FFFF00"/>
                </a:solidFill>
              </a:rPr>
              <a:t>PULMONIC Valve </a:t>
            </a:r>
            <a:r>
              <a:rPr lang="en-US" sz="4000" b="1" i="1" dirty="0" err="1">
                <a:solidFill>
                  <a:srgbClr val="FFFF00"/>
                </a:solidFill>
              </a:rPr>
              <a:t>Rergurgitation</a:t>
            </a:r>
            <a:endParaRPr lang="en-US" sz="4000" b="1" i="1" dirty="0">
              <a:solidFill>
                <a:srgbClr val="FFFF00"/>
              </a:solidFill>
            </a:endParaRPr>
          </a:p>
          <a:p>
            <a:endParaRPr lang="en-US" sz="4000" b="1" i="1" dirty="0">
              <a:solidFill>
                <a:srgbClr val="FF0000"/>
              </a:solidFill>
            </a:endParaRPr>
          </a:p>
          <a:p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04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TRICUSPID Valve Diseases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4530725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</a:rPr>
              <a:t>TRICUSPID Valve Regurgitation</a:t>
            </a:r>
          </a:p>
          <a:p>
            <a:r>
              <a:rPr lang="en-US" sz="4000" b="1" i="1" dirty="0">
                <a:solidFill>
                  <a:srgbClr val="FFFF00"/>
                </a:solidFill>
              </a:rPr>
              <a:t>TRICUSPID Valve </a:t>
            </a:r>
            <a:r>
              <a:rPr lang="en-US" sz="4000" b="1" i="1" dirty="0" err="1">
                <a:solidFill>
                  <a:srgbClr val="FFFF00"/>
                </a:solidFill>
              </a:rPr>
              <a:t>stenosis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1195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"/>
            <a:ext cx="8686800" cy="1139825"/>
          </a:xfrm>
        </p:spPr>
        <p:txBody>
          <a:bodyPr/>
          <a:lstStyle/>
          <a:p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826" y="306659"/>
            <a:ext cx="8950671" cy="453072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Volume Overload 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            - </a:t>
            </a:r>
            <a:r>
              <a:rPr lang="en-US" b="1" u="sng" dirty="0">
                <a:solidFill>
                  <a:srgbClr val="FFC000"/>
                </a:solidFill>
              </a:rPr>
              <a:t>C</a:t>
            </a:r>
            <a:r>
              <a:rPr lang="en-US" b="1" u="sng" dirty="0" smtClean="0">
                <a:solidFill>
                  <a:srgbClr val="FFC000"/>
                </a:solidFill>
              </a:rPr>
              <a:t>hronic mitral regurgitation </a:t>
            </a:r>
          </a:p>
          <a:p>
            <a:pPr>
              <a:buNone/>
            </a:pPr>
            <a:r>
              <a:rPr lang="en-US" b="1" dirty="0" smtClean="0"/>
              <a:t>                   dilated left ventricle &amp; left atria</a:t>
            </a:r>
          </a:p>
          <a:p>
            <a:pPr>
              <a:buNone/>
            </a:pPr>
            <a:r>
              <a:rPr lang="en-US" b="1" dirty="0" smtClean="0"/>
              <a:t>            - </a:t>
            </a:r>
            <a:r>
              <a:rPr lang="en-US" b="1" u="sng" dirty="0" smtClean="0">
                <a:solidFill>
                  <a:srgbClr val="FFC000"/>
                </a:solidFill>
              </a:rPr>
              <a:t>Chronic tricuspid regurgitation</a:t>
            </a:r>
          </a:p>
          <a:p>
            <a:pPr>
              <a:buNone/>
            </a:pPr>
            <a:r>
              <a:rPr lang="en-US" b="1" dirty="0" smtClean="0"/>
              <a:t>                   dilated right ventricle &amp; right atria</a:t>
            </a:r>
            <a:endParaRPr lang="en-US" b="1" dirty="0"/>
          </a:p>
        </p:txBody>
      </p:sp>
      <p:pic>
        <p:nvPicPr>
          <p:cNvPr id="4" name="Picture 2" descr="C:\Users\Prof. Mohamed Arafah\Pictures\ei_0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854" y="4267200"/>
            <a:ext cx="2553546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5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of Presentations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1"/>
            <a:ext cx="8458200" cy="45307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Acute Presentation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- Acute mitral regurgitation due to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eg</a:t>
            </a:r>
            <a:r>
              <a:rPr lang="en-US" dirty="0" smtClean="0"/>
              <a:t> acute myocardial infarction</a:t>
            </a:r>
          </a:p>
          <a:p>
            <a:pPr>
              <a:buNone/>
            </a:pPr>
            <a:r>
              <a:rPr lang="en-US" dirty="0" smtClean="0"/>
              <a:t>                     acute </a:t>
            </a:r>
            <a:r>
              <a:rPr lang="en-US" dirty="0" err="1" smtClean="0"/>
              <a:t>chordea</a:t>
            </a:r>
            <a:r>
              <a:rPr lang="en-US" dirty="0" smtClean="0"/>
              <a:t> </a:t>
            </a:r>
            <a:r>
              <a:rPr lang="en-US" dirty="0" err="1" smtClean="0"/>
              <a:t>tendineae</a:t>
            </a:r>
            <a:r>
              <a:rPr lang="en-US" dirty="0" smtClean="0"/>
              <a:t> rupture </a:t>
            </a:r>
            <a:endParaRPr lang="en-US" dirty="0"/>
          </a:p>
        </p:txBody>
      </p:sp>
      <p:pic>
        <p:nvPicPr>
          <p:cNvPr id="4" name="Picture 2" descr="C:\Users\Prof. Mohamed Arafah\Pictures\heart\heart 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1050"/>
            <a:ext cx="2971800" cy="309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28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 of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307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Chronic Presentation :</a:t>
            </a:r>
          </a:p>
          <a:p>
            <a:pPr>
              <a:buNone/>
            </a:pPr>
            <a:r>
              <a:rPr lang="en-US" dirty="0" smtClean="0"/>
              <a:t>          - Chronic mitral regurgitation due to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dirty="0" err="1" smtClean="0"/>
              <a:t>eg</a:t>
            </a:r>
            <a:r>
              <a:rPr lang="en-US" dirty="0" smtClean="0"/>
              <a:t> RHRUMATIC fever .</a:t>
            </a:r>
          </a:p>
          <a:p>
            <a:pPr>
              <a:buNone/>
            </a:pPr>
            <a:r>
              <a:rPr lang="en-US" dirty="0" smtClean="0"/>
              <a:t>                        Mitral valve </a:t>
            </a:r>
            <a:r>
              <a:rPr lang="en-US" dirty="0" err="1" smtClean="0"/>
              <a:t>Prolapse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           - Chronic aortic regurgitation due to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err="1" smtClean="0"/>
              <a:t>eg</a:t>
            </a:r>
            <a:r>
              <a:rPr lang="en-US" dirty="0" smtClean="0"/>
              <a:t> Bicuspid Aortic valve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1151</Words>
  <Application>Microsoft Macintosh PowerPoint</Application>
  <PresentationFormat>Widescreen</PresentationFormat>
  <Paragraphs>227</Paragraphs>
  <Slides>64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Arial Black</vt:lpstr>
      <vt:lpstr>Arial Rounded MT Bold</vt:lpstr>
      <vt:lpstr>Calibri</vt:lpstr>
      <vt:lpstr>Comic Sans MS</vt:lpstr>
      <vt:lpstr>Wingdings</vt:lpstr>
      <vt:lpstr>Orbit</vt:lpstr>
      <vt:lpstr>Valve Heart Diseases </vt:lpstr>
      <vt:lpstr>Objectives</vt:lpstr>
      <vt:lpstr>Etiology</vt:lpstr>
      <vt:lpstr>Etiology -  continue</vt:lpstr>
      <vt:lpstr>PowerPoint Presentation</vt:lpstr>
      <vt:lpstr>PowerPoint Presentation</vt:lpstr>
      <vt:lpstr>PowerPoint Presentation</vt:lpstr>
      <vt:lpstr>TYPES of Presentations</vt:lpstr>
      <vt:lpstr>TYPES of Presentations</vt:lpstr>
      <vt:lpstr>PowerPoint Presentation</vt:lpstr>
      <vt:lpstr>SYMPTOMS</vt:lpstr>
      <vt:lpstr>PowerPoint Presentation</vt:lpstr>
      <vt:lpstr>Signs of Valve Diseases</vt:lpstr>
      <vt:lpstr>INVESTIGATION</vt:lpstr>
      <vt:lpstr>PowerPoint Presentation</vt:lpstr>
      <vt:lpstr>PowerPoint Presentation</vt:lpstr>
      <vt:lpstr>MITRAL STENOSIS</vt:lpstr>
      <vt:lpstr>ETIOLOGY </vt:lpstr>
      <vt:lpstr>OTHER LESS COMMON CAUSES OF MITRAL STENOSIS </vt:lpstr>
      <vt:lpstr>PowerPoint Presentation</vt:lpstr>
      <vt:lpstr>PATHOPHYSIOLOGY </vt:lpstr>
      <vt:lpstr>HEAMODYNAMICS Consequences of Mitral stenosis</vt:lpstr>
      <vt:lpstr> SIGNS &amp; SYMPTOMS </vt:lpstr>
      <vt:lpstr>OTHER PRINCIPAL SIGNS AND SYMPTOMS INCLUDES:</vt:lpstr>
      <vt:lpstr>DIAGNOSTIC EVALUATIONS</vt:lpstr>
      <vt:lpstr>PowerPoint Presentation</vt:lpstr>
      <vt:lpstr>The Diagnostic testing used to evaluate the presence &amp; severity of Mitral Stenosis includes: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OF MITRAL STENOSIS </vt:lpstr>
      <vt:lpstr>MEDICAL MANAGEMENT </vt:lpstr>
      <vt:lpstr>Intervention</vt:lpstr>
      <vt:lpstr>PowerPoint Presentation</vt:lpstr>
      <vt:lpstr>PowerPoint Presentation</vt:lpstr>
      <vt:lpstr>PowerPoint Presentation</vt:lpstr>
      <vt:lpstr>PowerPoint Presentation</vt:lpstr>
      <vt:lpstr>MITRAL REGURGITATION</vt:lpstr>
      <vt:lpstr>ETIOLOGY</vt:lpstr>
      <vt:lpstr>SIGNS</vt:lpstr>
      <vt:lpstr>PowerPoint Presentation</vt:lpstr>
      <vt:lpstr>Management of mitral regurgitation</vt:lpstr>
      <vt:lpstr>Mitral Valve Prolapse</vt:lpstr>
      <vt:lpstr>Pathology</vt:lpstr>
      <vt:lpstr>Symptoms </vt:lpstr>
      <vt:lpstr>SIGNS</vt:lpstr>
      <vt:lpstr>Treatment</vt:lpstr>
      <vt:lpstr>AORTIC STENOSIS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AORTIC REGURGITATION</vt:lpstr>
      <vt:lpstr>PowerPoint Presentation</vt:lpstr>
      <vt:lpstr>Acute aortic regurgitation  </vt:lpstr>
      <vt:lpstr>Chronic aortic regurgitation</vt:lpstr>
      <vt:lpstr>PowerPoint Presentation</vt:lpstr>
      <vt:lpstr>Treatment :  Aortic valve replacement</vt:lpstr>
      <vt:lpstr>PULMONIC Valve Diseases</vt:lpstr>
      <vt:lpstr>TRICUSPID Valve Diseases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ARAFAH</dc:creator>
  <cp:lastModifiedBy>MOHAMMED ARAFAH</cp:lastModifiedBy>
  <cp:revision>11</cp:revision>
  <dcterms:created xsi:type="dcterms:W3CDTF">2016-10-06T18:51:50Z</dcterms:created>
  <dcterms:modified xsi:type="dcterms:W3CDTF">2017-10-05T17:57:15Z</dcterms:modified>
</cp:coreProperties>
</file>