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84" r:id="rId3"/>
    <p:sldId id="287" r:id="rId4"/>
    <p:sldId id="358" r:id="rId5"/>
    <p:sldId id="262" r:id="rId6"/>
    <p:sldId id="264" r:id="rId7"/>
    <p:sldId id="266" r:id="rId8"/>
    <p:sldId id="265" r:id="rId9"/>
    <p:sldId id="357" r:id="rId10"/>
    <p:sldId id="291" r:id="rId11"/>
    <p:sldId id="292" r:id="rId12"/>
    <p:sldId id="293" r:id="rId13"/>
    <p:sldId id="294" r:id="rId14"/>
    <p:sldId id="295" r:id="rId15"/>
    <p:sldId id="340" r:id="rId16"/>
    <p:sldId id="296" r:id="rId17"/>
    <p:sldId id="298" r:id="rId18"/>
    <p:sldId id="299" r:id="rId19"/>
    <p:sldId id="300" r:id="rId20"/>
    <p:sldId id="301" r:id="rId21"/>
    <p:sldId id="302" r:id="rId22"/>
    <p:sldId id="303" r:id="rId23"/>
    <p:sldId id="359"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7" autoAdjust="0"/>
    <p:restoredTop sz="87691"/>
  </p:normalViewPr>
  <p:slideViewPr>
    <p:cSldViewPr snapToGrid="0" snapToObjects="1">
      <p:cViewPr>
        <p:scale>
          <a:sx n="114" d="100"/>
          <a:sy n="114" d="100"/>
        </p:scale>
        <p:origin x="1960" y="7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B934D-1A07-E845-A731-83AC66FE3EC3}" type="datetimeFigureOut">
              <a:rPr lang="en-US" smtClean="0"/>
              <a:t>11/25/17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8866-714F-F644-80AE-27AA6EBCA4FF}" type="slidenum">
              <a:rPr lang="en-US" smtClean="0"/>
              <a:t>‹#›</a:t>
            </a:fld>
            <a:endParaRPr lang="en-US"/>
          </a:p>
        </p:txBody>
      </p:sp>
    </p:spTree>
    <p:extLst>
      <p:ext uri="{BB962C8B-B14F-4D97-AF65-F5344CB8AC3E}">
        <p14:creationId xmlns:p14="http://schemas.microsoft.com/office/powerpoint/2010/main" val="1338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&gt; 1000 transaminases</a:t>
            </a:r>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5</a:t>
            </a:fld>
            <a:endParaRPr lang="en-US"/>
          </a:p>
        </p:txBody>
      </p:sp>
    </p:spTree>
    <p:extLst>
      <p:ext uri="{BB962C8B-B14F-4D97-AF65-F5344CB8AC3E}">
        <p14:creationId xmlns:p14="http://schemas.microsoft.com/office/powerpoint/2010/main" val="14263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HEV if</a:t>
            </a:r>
            <a:r>
              <a:rPr lang="en-US" b="1" baseline="0" dirty="0" smtClean="0"/>
              <a:t> pregnant  and recent to travel east Asia</a:t>
            </a:r>
            <a:endParaRPr lang="en-US" b="1" dirty="0"/>
          </a:p>
        </p:txBody>
      </p:sp>
      <p:sp>
        <p:nvSpPr>
          <p:cNvPr id="4" name="Slide Number Placeholder 3"/>
          <p:cNvSpPr>
            <a:spLocks noGrp="1"/>
          </p:cNvSpPr>
          <p:nvPr>
            <p:ph type="sldNum" sz="quarter" idx="10"/>
          </p:nvPr>
        </p:nvSpPr>
        <p:spPr/>
        <p:txBody>
          <a:bodyPr/>
          <a:lstStyle/>
          <a:p>
            <a:fld id="{7E918866-714F-F644-80AE-27AA6EBCA4FF}" type="slidenum">
              <a:rPr lang="en-US" smtClean="0"/>
              <a:t>7</a:t>
            </a:fld>
            <a:endParaRPr lang="en-US"/>
          </a:p>
        </p:txBody>
      </p:sp>
    </p:spTree>
    <p:extLst>
      <p:ext uri="{BB962C8B-B14F-4D97-AF65-F5344CB8AC3E}">
        <p14:creationId xmlns:p14="http://schemas.microsoft.com/office/powerpoint/2010/main" val="192021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Clinical </a:t>
            </a:r>
            <a:r>
              <a:rPr lang="en-US" sz="1200" kern="1200" dirty="0" err="1" smtClean="0">
                <a:solidFill>
                  <a:schemeClr val="tx1"/>
                </a:solidFill>
                <a:latin typeface="+mn-lt"/>
                <a:ea typeface="+mn-ea"/>
                <a:cs typeface="+mn-cs"/>
              </a:rPr>
              <a:t>Hx</a:t>
            </a:r>
            <a:r>
              <a:rPr lang="en-US" sz="1200" kern="1200" dirty="0" smtClean="0">
                <a:solidFill>
                  <a:schemeClr val="tx1"/>
                </a:solidFill>
                <a:latin typeface="+mn-lt"/>
                <a:ea typeface="+mn-ea"/>
                <a:cs typeface="+mn-cs"/>
              </a:rPr>
              <a:t> will help you to</a:t>
            </a:r>
            <a:r>
              <a:rPr lang="en-US" sz="1200" kern="1200" baseline="0" dirty="0" smtClean="0">
                <a:solidFill>
                  <a:schemeClr val="tx1"/>
                </a:solidFill>
                <a:latin typeface="+mn-lt"/>
                <a:ea typeface="+mn-ea"/>
                <a:cs typeface="+mn-cs"/>
              </a:rPr>
              <a:t> make the choice,</a:t>
            </a:r>
            <a:r>
              <a:rPr lang="is-IS" sz="1200" kern="1200" baseline="0" dirty="0" smtClean="0">
                <a:solidFill>
                  <a:schemeClr val="tx1"/>
                </a:solidFill>
                <a:latin typeface="+mn-lt"/>
                <a:ea typeface="+mn-ea"/>
                <a:cs typeface="+mn-cs"/>
              </a:rPr>
              <a:t>…..</a:t>
            </a:r>
            <a:r>
              <a:rPr lang="is-IS" sz="1200" b="1" kern="1200" baseline="0" dirty="0" smtClean="0">
                <a:solidFill>
                  <a:schemeClr val="tx1"/>
                </a:solidFill>
                <a:latin typeface="+mn-lt"/>
                <a:ea typeface="+mn-ea"/>
                <a:cs typeface="+mn-cs"/>
              </a:rPr>
              <a:t>Extra: </a:t>
            </a:r>
            <a:r>
              <a:rPr lang="en-US" sz="1200" b="1" kern="1200" dirty="0" smtClean="0">
                <a:solidFill>
                  <a:schemeClr val="tx1"/>
                </a:solidFill>
                <a:latin typeface="+mn-lt"/>
                <a:ea typeface="+mn-ea"/>
                <a:cs typeface="+mn-cs"/>
              </a:rPr>
              <a:t>High likelihood of benign biliary obstruction: </a:t>
            </a:r>
            <a:r>
              <a:rPr lang="en-US" sz="1200" kern="1200" dirty="0" smtClean="0">
                <a:solidFill>
                  <a:schemeClr val="tx1"/>
                </a:solidFill>
                <a:latin typeface="+mn-lt"/>
                <a:ea typeface="+mn-ea"/>
                <a:cs typeface="+mn-cs"/>
              </a:rPr>
              <a:t>patients present with jaundice and acute abdominal pain</a:t>
            </a:r>
            <a:r>
              <a:rPr lang="is-I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High likelihood of malignant biliary obstruction: </a:t>
            </a:r>
            <a:r>
              <a:rPr lang="en-US" sz="1200" kern="1200" dirty="0" smtClean="0">
                <a:solidFill>
                  <a:schemeClr val="tx1"/>
                </a:solidFill>
                <a:latin typeface="+mn-lt"/>
                <a:ea typeface="+mn-ea"/>
                <a:cs typeface="+mn-cs"/>
              </a:rPr>
              <a:t>patients typically present with insidious development of jaundice and associated constitutional symptoms </a:t>
            </a:r>
            <a:r>
              <a:rPr lang="is-IS" sz="1200" kern="1200" dirty="0" smtClean="0">
                <a:solidFill>
                  <a:schemeClr val="tx1"/>
                </a:solidFill>
                <a:latin typeface="+mn-lt"/>
                <a:ea typeface="+mn-ea"/>
                <a:cs typeface="+mn-cs"/>
              </a:rPr>
              <a:t>…...    </a:t>
            </a:r>
            <a:r>
              <a:rPr lang="is-IS" sz="1200" b="1" kern="1200" dirty="0" smtClean="0">
                <a:solidFill>
                  <a:schemeClr val="tx1"/>
                </a:solidFill>
                <a:latin typeface="+mn-lt"/>
                <a:ea typeface="+mn-ea"/>
                <a:cs typeface="+mn-cs"/>
              </a:rPr>
              <a:t>INTRA:  in</a:t>
            </a:r>
            <a:r>
              <a:rPr lang="is-IS" sz="1200" b="1" kern="1200" baseline="0" dirty="0" smtClean="0">
                <a:solidFill>
                  <a:schemeClr val="tx1"/>
                </a:solidFill>
                <a:latin typeface="+mn-lt"/>
                <a:ea typeface="+mn-ea"/>
                <a:cs typeface="+mn-cs"/>
              </a:rPr>
              <a:t> many occasions, no need for MRCP(PSC)  or liver Bx(infltrative disease)  eg alcohol intoxication, sepsis, Drug induced</a:t>
            </a:r>
            <a:endParaRPr lang="en-US" b="1" dirty="0"/>
          </a:p>
        </p:txBody>
      </p:sp>
      <p:sp>
        <p:nvSpPr>
          <p:cNvPr id="4" name="Slide Number Placeholder 3"/>
          <p:cNvSpPr>
            <a:spLocks noGrp="1"/>
          </p:cNvSpPr>
          <p:nvPr>
            <p:ph type="sldNum" sz="quarter" idx="10"/>
          </p:nvPr>
        </p:nvSpPr>
        <p:spPr/>
        <p:txBody>
          <a:bodyPr/>
          <a:lstStyle/>
          <a:p>
            <a:fld id="{7E918866-714F-F644-80AE-27AA6EBCA4FF}" type="slidenum">
              <a:rPr lang="en-US" smtClean="0"/>
              <a:t>8</a:t>
            </a:fld>
            <a:endParaRPr lang="en-US"/>
          </a:p>
        </p:txBody>
      </p:sp>
    </p:spTree>
    <p:extLst>
      <p:ext uri="{BB962C8B-B14F-4D97-AF65-F5344CB8AC3E}">
        <p14:creationId xmlns:p14="http://schemas.microsoft.com/office/powerpoint/2010/main" val="164684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18866-714F-F644-80AE-27AA6EBCA4FF}" type="slidenum">
              <a:rPr lang="en-US" smtClean="0"/>
              <a:t>49</a:t>
            </a:fld>
            <a:endParaRPr lang="en-US"/>
          </a:p>
        </p:txBody>
      </p:sp>
    </p:spTree>
    <p:extLst>
      <p:ext uri="{BB962C8B-B14F-4D97-AF65-F5344CB8AC3E}">
        <p14:creationId xmlns:p14="http://schemas.microsoft.com/office/powerpoint/2010/main" val="4203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Bilirubin</a:t>
            </a:r>
            <a:r>
              <a:rPr lang="en-US" baseline="0" dirty="0" smtClean="0"/>
              <a:t> out of proportion to the liver enzymes </a:t>
            </a:r>
          </a:p>
          <a:p>
            <a:r>
              <a:rPr lang="en-US" baseline="0" dirty="0" smtClean="0"/>
              <a:t>AST:ALT ratio</a:t>
            </a:r>
          </a:p>
        </p:txBody>
      </p:sp>
      <p:sp>
        <p:nvSpPr>
          <p:cNvPr id="4" name="Slide Number Placeholder 3"/>
          <p:cNvSpPr>
            <a:spLocks noGrp="1"/>
          </p:cNvSpPr>
          <p:nvPr>
            <p:ph type="sldNum" sz="quarter" idx="10"/>
          </p:nvPr>
        </p:nvSpPr>
        <p:spPr/>
        <p:txBody>
          <a:bodyPr/>
          <a:lstStyle/>
          <a:p>
            <a:fld id="{7E918866-714F-F644-80AE-27AA6EBCA4FF}" type="slidenum">
              <a:rPr lang="en-US" smtClean="0"/>
              <a:t>62</a:t>
            </a:fld>
            <a:endParaRPr lang="en-US"/>
          </a:p>
        </p:txBody>
      </p:sp>
    </p:spTree>
    <p:extLst>
      <p:ext uri="{BB962C8B-B14F-4D97-AF65-F5344CB8AC3E}">
        <p14:creationId xmlns:p14="http://schemas.microsoft.com/office/powerpoint/2010/main" val="188217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11/25/17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11/25/17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505" y="285750"/>
            <a:ext cx="8825658" cy="3186706"/>
          </a:xfrm>
        </p:spPr>
        <p:txBody>
          <a:bodyPr/>
          <a:lstStyle/>
          <a:p>
            <a:r>
              <a:rPr lang="en-US" sz="4400" dirty="0"/>
              <a:t>Abnormal liver enzymes with selected common liver diseases</a:t>
            </a:r>
          </a:p>
        </p:txBody>
      </p:sp>
      <p:sp>
        <p:nvSpPr>
          <p:cNvPr id="3" name="Subtitle 2"/>
          <p:cNvSpPr>
            <a:spLocks noGrp="1"/>
          </p:cNvSpPr>
          <p:nvPr>
            <p:ph type="subTitle" idx="1"/>
          </p:nvPr>
        </p:nvSpPr>
        <p:spPr>
          <a:xfrm>
            <a:off x="1135905" y="3682004"/>
            <a:ext cx="8825658" cy="2090145"/>
          </a:xfrm>
        </p:spPr>
        <p:txBody>
          <a:bodyPr>
            <a:normAutofit lnSpcReduction="10000"/>
          </a:bodyPr>
          <a:lstStyle/>
          <a:p>
            <a:r>
              <a:rPr lang="en-US" dirty="0" err="1"/>
              <a:t>Saad</a:t>
            </a:r>
            <a:r>
              <a:rPr lang="en-US" dirty="0"/>
              <a:t> </a:t>
            </a:r>
            <a:r>
              <a:rPr lang="en-US" dirty="0" err="1"/>
              <a:t>Alkhowaiter</a:t>
            </a:r>
            <a:r>
              <a:rPr lang="en-US" dirty="0"/>
              <a:t>, MD, DABIM, FRCP(C)</a:t>
            </a:r>
          </a:p>
          <a:p>
            <a:r>
              <a:rPr lang="en-US" dirty="0"/>
              <a:t>Consultant of </a:t>
            </a:r>
            <a:r>
              <a:rPr lang="en-US" dirty="0" smtClean="0"/>
              <a:t>Gastroenterology, </a:t>
            </a:r>
            <a:r>
              <a:rPr lang="en-US" dirty="0" err="1" smtClean="0"/>
              <a:t>Hepatology</a:t>
            </a:r>
            <a:r>
              <a:rPr lang="en-US" dirty="0" smtClean="0"/>
              <a:t> </a:t>
            </a:r>
            <a:r>
              <a:rPr lang="en-US" dirty="0"/>
              <a:t>and Motility</a:t>
            </a:r>
          </a:p>
          <a:p>
            <a:r>
              <a:rPr lang="en-US" dirty="0"/>
              <a:t>Assistant </a:t>
            </a:r>
            <a:r>
              <a:rPr lang="en-US" dirty="0" smtClean="0"/>
              <a:t>Professor</a:t>
            </a:r>
          </a:p>
          <a:p>
            <a:r>
              <a:rPr lang="en-US" dirty="0" smtClean="0"/>
              <a:t>Division </a:t>
            </a:r>
            <a:r>
              <a:rPr lang="en-US" dirty="0"/>
              <a:t>of </a:t>
            </a:r>
            <a:r>
              <a:rPr lang="en-US" dirty="0" smtClean="0"/>
              <a:t>gastroenterology</a:t>
            </a:r>
          </a:p>
          <a:p>
            <a:r>
              <a:rPr lang="en-US" dirty="0" smtClean="0"/>
              <a:t>king </a:t>
            </a:r>
            <a:r>
              <a:rPr lang="en-US" dirty="0" err="1"/>
              <a:t>saud</a:t>
            </a:r>
            <a:r>
              <a:rPr lang="en-US" dirty="0"/>
              <a:t> university</a:t>
            </a:r>
          </a:p>
          <a:p>
            <a:endParaRPr lang="en-US" dirty="0"/>
          </a:p>
        </p:txBody>
      </p:sp>
    </p:spTree>
    <p:extLst>
      <p:ext uri="{BB962C8B-B14F-4D97-AF65-F5344CB8AC3E}">
        <p14:creationId xmlns:p14="http://schemas.microsoft.com/office/powerpoint/2010/main" val="214276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a:t>
            </a:r>
            <a:endParaRPr lang="en-US" dirty="0"/>
          </a:p>
        </p:txBody>
      </p:sp>
      <p:sp>
        <p:nvSpPr>
          <p:cNvPr id="3" name="Content Placeholder 2"/>
          <p:cNvSpPr>
            <a:spLocks noGrp="1"/>
          </p:cNvSpPr>
          <p:nvPr>
            <p:ph idx="1"/>
          </p:nvPr>
        </p:nvSpPr>
        <p:spPr/>
        <p:txBody>
          <a:bodyPr>
            <a:normAutofit/>
          </a:bodyPr>
          <a:lstStyle/>
          <a:p>
            <a:r>
              <a:rPr lang="en-US" b="1" dirty="0" smtClean="0"/>
              <a:t>The primary </a:t>
            </a:r>
            <a:r>
              <a:rPr lang="en-US" b="1" dirty="0"/>
              <a:t>route of transmission </a:t>
            </a:r>
            <a:r>
              <a:rPr lang="en-US" dirty="0"/>
              <a:t>of HAV is the fecal-oral route, by either </a:t>
            </a:r>
            <a:endParaRPr lang="en-US" dirty="0" smtClean="0"/>
          </a:p>
          <a:p>
            <a:pPr lvl="1"/>
            <a:r>
              <a:rPr lang="en-US" dirty="0" smtClean="0"/>
              <a:t> </a:t>
            </a:r>
            <a:r>
              <a:rPr lang="en-US" dirty="0"/>
              <a:t>P</a:t>
            </a:r>
            <a:r>
              <a:rPr lang="en-US" dirty="0" smtClean="0"/>
              <a:t>erson</a:t>
            </a:r>
            <a:r>
              <a:rPr lang="en-US" dirty="0"/>
              <a:t>-to-person contact or </a:t>
            </a:r>
            <a:endParaRPr lang="en-US" dirty="0" smtClean="0"/>
          </a:p>
          <a:p>
            <a:pPr lvl="1"/>
            <a:r>
              <a:rPr lang="en-US" dirty="0" smtClean="0"/>
              <a:t>Ingestion </a:t>
            </a:r>
            <a:r>
              <a:rPr lang="en-US" dirty="0"/>
              <a:t>of contaminated food or </a:t>
            </a:r>
            <a:r>
              <a:rPr lang="en-US" dirty="0" smtClean="0"/>
              <a:t>water.</a:t>
            </a:r>
          </a:p>
          <a:p>
            <a:pPr lvl="1"/>
            <a:endParaRPr lang="en-US" dirty="0" smtClean="0"/>
          </a:p>
          <a:p>
            <a:r>
              <a:rPr lang="en-US" dirty="0"/>
              <a:t>Infection with HAV does not result in chronic infection, </a:t>
            </a:r>
            <a:r>
              <a:rPr lang="en-US" dirty="0" smtClean="0"/>
              <a:t>only in </a:t>
            </a:r>
            <a:r>
              <a:rPr lang="en-US" dirty="0"/>
              <a:t>an acute self-limited episode of </a:t>
            </a:r>
            <a:r>
              <a:rPr lang="en-US" b="1" dirty="0" smtClean="0"/>
              <a:t>hepatitis. </a:t>
            </a:r>
          </a:p>
          <a:p>
            <a:pPr marL="0" indent="0">
              <a:buNone/>
            </a:pPr>
            <a:endParaRPr lang="en-US" b="1" dirty="0" smtClean="0"/>
          </a:p>
          <a:p>
            <a:r>
              <a:rPr lang="en-US" dirty="0"/>
              <a:t>Complete clinical recovery is achieved </a:t>
            </a:r>
            <a:r>
              <a:rPr lang="en-US" dirty="0" smtClean="0"/>
              <a:t>in 2-6 months for almost everyone.</a:t>
            </a:r>
            <a:endParaRPr lang="en-US" dirty="0" smtClean="0"/>
          </a:p>
          <a:p>
            <a:endParaRPr lang="en-US" b="1" dirty="0" smtClean="0"/>
          </a:p>
          <a:p>
            <a:endParaRPr lang="en-US" b="1" dirty="0" smtClean="0"/>
          </a:p>
          <a:p>
            <a:endParaRPr lang="en-US" dirty="0"/>
          </a:p>
        </p:txBody>
      </p:sp>
    </p:spTree>
    <p:extLst>
      <p:ext uri="{BB962C8B-B14F-4D97-AF65-F5344CB8AC3E}">
        <p14:creationId xmlns:p14="http://schemas.microsoft.com/office/powerpoint/2010/main" val="227675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Clinical presentation</a:t>
            </a:r>
            <a:endParaRPr lang="en-US" dirty="0"/>
          </a:p>
        </p:txBody>
      </p:sp>
      <p:sp>
        <p:nvSpPr>
          <p:cNvPr id="3" name="Content Placeholder 2"/>
          <p:cNvSpPr>
            <a:spLocks noGrp="1"/>
          </p:cNvSpPr>
          <p:nvPr>
            <p:ph idx="1"/>
          </p:nvPr>
        </p:nvSpPr>
        <p:spPr>
          <a:xfrm>
            <a:off x="551222" y="2061544"/>
            <a:ext cx="10809767" cy="4195481"/>
          </a:xfrm>
        </p:spPr>
        <p:txBody>
          <a:bodyPr>
            <a:normAutofit/>
          </a:bodyPr>
          <a:lstStyle/>
          <a:p>
            <a:r>
              <a:rPr lang="en-US" b="1" u="sng" dirty="0" err="1" smtClean="0"/>
              <a:t>Hx</a:t>
            </a:r>
            <a:r>
              <a:rPr lang="en-US" b="1" u="sng" dirty="0" smtClean="0"/>
              <a:t>:</a:t>
            </a:r>
          </a:p>
          <a:p>
            <a:pPr lvl="1"/>
            <a:r>
              <a:rPr lang="en-US" b="1" u="sng" dirty="0" smtClean="0"/>
              <a:t>Prodromal </a:t>
            </a:r>
            <a:r>
              <a:rPr lang="en-US" b="1" u="sng" dirty="0"/>
              <a:t>symptoms </a:t>
            </a:r>
            <a:r>
              <a:rPr lang="en-US" dirty="0"/>
              <a:t>in patients with acute </a:t>
            </a:r>
            <a:r>
              <a:rPr lang="en-US" u="sng" dirty="0" smtClean="0"/>
              <a:t>hepatitis A </a:t>
            </a:r>
            <a:r>
              <a:rPr lang="en-US" dirty="0" smtClean="0"/>
              <a:t>include </a:t>
            </a:r>
            <a:r>
              <a:rPr lang="en-US" dirty="0"/>
              <a:t>fatigue, weakness, anorexia, nausea, vomiting, and </a:t>
            </a:r>
            <a:r>
              <a:rPr lang="en-US" dirty="0" smtClean="0"/>
              <a:t>abdominal </a:t>
            </a:r>
            <a:r>
              <a:rPr lang="en-US" dirty="0"/>
              <a:t>pain. </a:t>
            </a:r>
            <a:endParaRPr lang="en-US" dirty="0" smtClean="0"/>
          </a:p>
          <a:p>
            <a:pPr lvl="1"/>
            <a:r>
              <a:rPr lang="en-US" dirty="0" smtClean="0"/>
              <a:t>Less </a:t>
            </a:r>
            <a:r>
              <a:rPr lang="en-US" dirty="0"/>
              <a:t>common symptoms are fever, headache, </a:t>
            </a:r>
            <a:r>
              <a:rPr lang="en-US" dirty="0" err="1"/>
              <a:t>arthralgias</a:t>
            </a:r>
            <a:r>
              <a:rPr lang="en-US" dirty="0"/>
              <a:t>, </a:t>
            </a:r>
            <a:r>
              <a:rPr lang="en-US" dirty="0" err="1"/>
              <a:t>myalgias</a:t>
            </a:r>
            <a:r>
              <a:rPr lang="en-US" dirty="0"/>
              <a:t>, and diarrhea</a:t>
            </a:r>
            <a:r>
              <a:rPr lang="en-US" dirty="0" smtClean="0"/>
              <a:t>.</a:t>
            </a:r>
          </a:p>
          <a:p>
            <a:pPr lvl="1"/>
            <a:r>
              <a:rPr lang="en-US" dirty="0" smtClean="0"/>
              <a:t>Symptoms may </a:t>
            </a:r>
            <a:r>
              <a:rPr lang="en-US" dirty="0"/>
              <a:t>last from a few days to 2 weeks </a:t>
            </a:r>
            <a:endParaRPr lang="en-US" dirty="0" smtClean="0"/>
          </a:p>
          <a:p>
            <a:pPr lvl="1"/>
            <a:r>
              <a:rPr lang="en-US" dirty="0" smtClean="0"/>
              <a:t>and </a:t>
            </a:r>
            <a:r>
              <a:rPr lang="en-US" dirty="0"/>
              <a:t>usually </a:t>
            </a:r>
            <a:r>
              <a:rPr lang="en-US" b="1" u="sng" dirty="0"/>
              <a:t>decrease with the onset of clinical </a:t>
            </a:r>
            <a:r>
              <a:rPr lang="en-US" b="1" u="sng" dirty="0" smtClean="0"/>
              <a:t>jaundice</a:t>
            </a:r>
            <a:r>
              <a:rPr lang="en-US" dirty="0" smtClean="0"/>
              <a:t>.</a:t>
            </a:r>
          </a:p>
          <a:p>
            <a:r>
              <a:rPr lang="en-US" b="1" dirty="0" err="1" smtClean="0"/>
              <a:t>Px</a:t>
            </a:r>
            <a:r>
              <a:rPr lang="en-US" b="1" dirty="0" smtClean="0"/>
              <a:t>:</a:t>
            </a:r>
          </a:p>
          <a:p>
            <a:pPr lvl="1"/>
            <a:r>
              <a:rPr lang="en-US" dirty="0" smtClean="0"/>
              <a:t>Right </a:t>
            </a:r>
            <a:r>
              <a:rPr lang="en-US" dirty="0"/>
              <a:t>upper quadrant tenderness and mild liver enlargement are found on physical examination in 85% of patients; </a:t>
            </a:r>
            <a:endParaRPr lang="en-US" dirty="0" smtClean="0"/>
          </a:p>
          <a:p>
            <a:pPr lvl="1"/>
            <a:r>
              <a:rPr lang="en-US" dirty="0" smtClean="0"/>
              <a:t>splenomegaly </a:t>
            </a:r>
            <a:r>
              <a:rPr lang="en-US" dirty="0"/>
              <a:t>and cervical lymphadenopathy are each present in 15</a:t>
            </a:r>
            <a:r>
              <a:rPr lang="en-US" dirty="0" smtClean="0"/>
              <a:t>%.</a:t>
            </a:r>
          </a:p>
          <a:p>
            <a:pPr marL="457200" lvl="1" indent="0">
              <a:buNone/>
            </a:pPr>
            <a:endParaRPr lang="en-US" dirty="0" smtClean="0"/>
          </a:p>
        </p:txBody>
      </p:sp>
    </p:spTree>
    <p:extLst>
      <p:ext uri="{BB962C8B-B14F-4D97-AF65-F5344CB8AC3E}">
        <p14:creationId xmlns:p14="http://schemas.microsoft.com/office/powerpoint/2010/main" val="169354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a:t>
            </a:r>
            <a:r>
              <a:rPr lang="en-US" dirty="0"/>
              <a:t>Clinical presentation</a:t>
            </a:r>
          </a:p>
        </p:txBody>
      </p:sp>
      <p:sp>
        <p:nvSpPr>
          <p:cNvPr id="3" name="Content Placeholder 2"/>
          <p:cNvSpPr>
            <a:spLocks noGrp="1"/>
          </p:cNvSpPr>
          <p:nvPr>
            <p:ph idx="1"/>
          </p:nvPr>
        </p:nvSpPr>
        <p:spPr>
          <a:xfrm>
            <a:off x="439948" y="1578634"/>
            <a:ext cx="11024558" cy="4669766"/>
          </a:xfrm>
        </p:spPr>
        <p:txBody>
          <a:bodyPr>
            <a:normAutofit lnSpcReduction="10000"/>
          </a:bodyPr>
          <a:lstStyle/>
          <a:p>
            <a:r>
              <a:rPr lang="en-US" b="1" dirty="0" smtClean="0">
                <a:solidFill>
                  <a:srgbClr val="FF0000"/>
                </a:solidFill>
              </a:rPr>
              <a:t>Adults with </a:t>
            </a:r>
            <a:r>
              <a:rPr lang="en-US" b="1" dirty="0">
                <a:solidFill>
                  <a:srgbClr val="FF0000"/>
                </a:solidFill>
              </a:rPr>
              <a:t>HAV infection </a:t>
            </a:r>
            <a:r>
              <a:rPr lang="en-US" dirty="0"/>
              <a:t>usually present with one of the following five clinical patterns: </a:t>
            </a:r>
            <a:endParaRPr lang="en-US" dirty="0" smtClean="0"/>
          </a:p>
          <a:p>
            <a:pPr marL="0" indent="0">
              <a:buNone/>
            </a:pPr>
            <a:r>
              <a:rPr lang="en-US" dirty="0" smtClean="0"/>
              <a:t>(</a:t>
            </a:r>
            <a:r>
              <a:rPr lang="en-US" dirty="0"/>
              <a:t>1) A</a:t>
            </a:r>
            <a:r>
              <a:rPr lang="en-US" dirty="0" smtClean="0"/>
              <a:t>symptomatic </a:t>
            </a:r>
          </a:p>
          <a:p>
            <a:pPr marL="0" indent="0">
              <a:buNone/>
            </a:pPr>
            <a:r>
              <a:rPr lang="en-US" dirty="0" smtClean="0"/>
              <a:t>(</a:t>
            </a:r>
            <a:r>
              <a:rPr lang="en-US" dirty="0"/>
              <a:t>2) </a:t>
            </a:r>
            <a:r>
              <a:rPr lang="en-US" dirty="0" smtClean="0"/>
              <a:t>Symptomatic </a:t>
            </a:r>
            <a:r>
              <a:rPr lang="en-US" dirty="0"/>
              <a:t>with jaundice and self-limited after approximately 8 weeks, </a:t>
            </a:r>
            <a:endParaRPr lang="en-US" dirty="0" smtClean="0"/>
          </a:p>
          <a:p>
            <a:pPr marL="0" indent="0">
              <a:buNone/>
            </a:pPr>
            <a:r>
              <a:rPr lang="en-US" dirty="0" smtClean="0"/>
              <a:t>(3) Rarely --  </a:t>
            </a:r>
            <a:r>
              <a:rPr lang="en-US" dirty="0" err="1"/>
              <a:t>C</a:t>
            </a:r>
            <a:r>
              <a:rPr lang="en-US" dirty="0" err="1" smtClean="0"/>
              <a:t>holestatic</a:t>
            </a:r>
            <a:r>
              <a:rPr lang="en-US" dirty="0"/>
              <a:t>, with jaundice lasting 10 weeks or </a:t>
            </a:r>
            <a:r>
              <a:rPr lang="en-US" dirty="0" smtClean="0"/>
              <a:t>more,</a:t>
            </a:r>
            <a:r>
              <a:rPr lang="en-US" baseline="30000" dirty="0"/>
              <a:t> </a:t>
            </a:r>
            <a:endParaRPr lang="en-US" baseline="30000" dirty="0" smtClean="0"/>
          </a:p>
          <a:p>
            <a:pPr marL="0" indent="0">
              <a:buNone/>
            </a:pPr>
            <a:r>
              <a:rPr lang="en-US" dirty="0" smtClean="0"/>
              <a:t>(</a:t>
            </a:r>
            <a:r>
              <a:rPr lang="en-US" dirty="0"/>
              <a:t>4) </a:t>
            </a:r>
            <a:r>
              <a:rPr lang="en-US" dirty="0" smtClean="0"/>
              <a:t>10% of symptomatic patients, relapsing</a:t>
            </a:r>
            <a:r>
              <a:rPr lang="en-US" dirty="0"/>
              <a:t>, with two or more bouts of acute HAV infection occurring over a 6- to 10-week period, </a:t>
            </a:r>
            <a:endParaRPr lang="en-US" dirty="0" smtClean="0"/>
          </a:p>
          <a:p>
            <a:pPr marL="0" indent="0">
              <a:buNone/>
            </a:pPr>
            <a:r>
              <a:rPr lang="en-US" dirty="0" smtClean="0"/>
              <a:t>(5) Rarely -- </a:t>
            </a:r>
            <a:r>
              <a:rPr lang="en-US" dirty="0"/>
              <a:t>FHF</a:t>
            </a:r>
            <a:r>
              <a:rPr lang="en-US" dirty="0" smtClean="0"/>
              <a:t>.</a:t>
            </a:r>
          </a:p>
          <a:p>
            <a:pPr marL="0" indent="0">
              <a:buNone/>
            </a:pPr>
            <a:endParaRPr lang="en-US" dirty="0" smtClean="0"/>
          </a:p>
          <a:p>
            <a:r>
              <a:rPr lang="en-US" b="1" dirty="0">
                <a:solidFill>
                  <a:srgbClr val="FF0000"/>
                </a:solidFill>
              </a:rPr>
              <a:t>Children </a:t>
            </a:r>
            <a:endParaRPr lang="en-US" b="1" dirty="0" smtClean="0">
              <a:solidFill>
                <a:srgbClr val="FF0000"/>
              </a:solidFill>
            </a:endParaRPr>
          </a:p>
          <a:p>
            <a:pPr lvl="1"/>
            <a:r>
              <a:rPr lang="en-US" dirty="0" smtClean="0"/>
              <a:t>If younger </a:t>
            </a:r>
            <a:r>
              <a:rPr lang="en-US" dirty="0"/>
              <a:t>than 2 years are usually </a:t>
            </a:r>
            <a:r>
              <a:rPr lang="en-US" dirty="0" smtClean="0"/>
              <a:t>asymptomatic (80%).</a:t>
            </a:r>
          </a:p>
          <a:p>
            <a:pPr lvl="1"/>
            <a:r>
              <a:rPr lang="en-US" dirty="0" smtClean="0"/>
              <a:t>If </a:t>
            </a:r>
            <a:r>
              <a:rPr lang="en-US" dirty="0"/>
              <a:t>5 years or </a:t>
            </a:r>
            <a:r>
              <a:rPr lang="en-US" dirty="0" smtClean="0"/>
              <a:t>older  </a:t>
            </a:r>
            <a:r>
              <a:rPr lang="en-US" dirty="0"/>
              <a:t>symptoms develop in most children (80%</a:t>
            </a:r>
            <a:r>
              <a:rPr lang="en-US" dirty="0" smtClean="0"/>
              <a:t>). </a:t>
            </a:r>
            <a:endParaRPr lang="en-US" dirty="0"/>
          </a:p>
        </p:txBody>
      </p:sp>
    </p:spTree>
    <p:extLst>
      <p:ext uri="{BB962C8B-B14F-4D97-AF65-F5344CB8AC3E}">
        <p14:creationId xmlns:p14="http://schemas.microsoft.com/office/powerpoint/2010/main" val="26882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 Rx</a:t>
            </a:r>
            <a:endParaRPr lang="en-US" dirty="0"/>
          </a:p>
        </p:txBody>
      </p:sp>
      <p:sp>
        <p:nvSpPr>
          <p:cNvPr id="3" name="Content Placeholder 2"/>
          <p:cNvSpPr>
            <a:spLocks noGrp="1"/>
          </p:cNvSpPr>
          <p:nvPr>
            <p:ph idx="1"/>
          </p:nvPr>
        </p:nvSpPr>
        <p:spPr/>
        <p:txBody>
          <a:bodyPr/>
          <a:lstStyle/>
          <a:p>
            <a:r>
              <a:rPr lang="en-US" dirty="0" smtClean="0"/>
              <a:t>Treatment </a:t>
            </a:r>
            <a:r>
              <a:rPr lang="en-US" dirty="0"/>
              <a:t>is symptomatic. </a:t>
            </a:r>
            <a:endParaRPr lang="en-US" dirty="0" smtClean="0"/>
          </a:p>
          <a:p>
            <a:r>
              <a:rPr lang="en-US" dirty="0" smtClean="0"/>
              <a:t>Neither </a:t>
            </a:r>
            <a:r>
              <a:rPr lang="en-US" dirty="0"/>
              <a:t>the </a:t>
            </a:r>
            <a:r>
              <a:rPr lang="en-US" dirty="0" err="1"/>
              <a:t>cholestatic</a:t>
            </a:r>
            <a:r>
              <a:rPr lang="en-US" dirty="0"/>
              <a:t> variant nor relapsing </a:t>
            </a:r>
            <a:r>
              <a:rPr lang="en-US" b="1" dirty="0"/>
              <a:t>hepatitis A</a:t>
            </a:r>
            <a:r>
              <a:rPr lang="en-US" dirty="0"/>
              <a:t> is associated with an increase in mortality</a:t>
            </a:r>
            <a:r>
              <a:rPr lang="en-US" dirty="0" smtClean="0"/>
              <a:t>.</a:t>
            </a:r>
          </a:p>
          <a:p>
            <a:r>
              <a:rPr lang="en-US" dirty="0" smtClean="0"/>
              <a:t>Acute </a:t>
            </a:r>
            <a:r>
              <a:rPr lang="en-US" b="1" dirty="0"/>
              <a:t>hepatitis A</a:t>
            </a:r>
            <a:r>
              <a:rPr lang="en-US" dirty="0"/>
              <a:t>, unlike </a:t>
            </a:r>
            <a:r>
              <a:rPr lang="en-US" b="1" dirty="0"/>
              <a:t>hepatitis</a:t>
            </a:r>
            <a:r>
              <a:rPr lang="en-US" dirty="0"/>
              <a:t> E, is not associated with a higher mortality rate in pregnant women.</a:t>
            </a:r>
          </a:p>
        </p:txBody>
      </p:sp>
    </p:spTree>
    <p:extLst>
      <p:ext uri="{BB962C8B-B14F-4D97-AF65-F5344CB8AC3E}">
        <p14:creationId xmlns:p14="http://schemas.microsoft.com/office/powerpoint/2010/main" val="167472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a:t>
            </a:r>
            <a:br>
              <a:rPr lang="en-US" dirty="0"/>
            </a:br>
            <a:r>
              <a:rPr lang="en-US" dirty="0"/>
              <a:t>prevalence </a:t>
            </a:r>
          </a:p>
        </p:txBody>
      </p:sp>
      <p:sp>
        <p:nvSpPr>
          <p:cNvPr id="3" name="Content Placeholder 2"/>
          <p:cNvSpPr>
            <a:spLocks noGrp="1"/>
          </p:cNvSpPr>
          <p:nvPr>
            <p:ph idx="1"/>
          </p:nvPr>
        </p:nvSpPr>
        <p:spPr>
          <a:xfrm>
            <a:off x="338668" y="2159000"/>
            <a:ext cx="11416558" cy="4420909"/>
          </a:xfrm>
        </p:spPr>
        <p:txBody>
          <a:bodyPr>
            <a:normAutofit/>
          </a:bodyPr>
          <a:lstStyle/>
          <a:p>
            <a:r>
              <a:rPr lang="en-US" dirty="0" smtClean="0"/>
              <a:t>The </a:t>
            </a:r>
            <a:r>
              <a:rPr lang="en-US" dirty="0"/>
              <a:t>prevalence of </a:t>
            </a:r>
            <a:r>
              <a:rPr lang="en-US" b="1" dirty="0"/>
              <a:t>hepatitis B</a:t>
            </a:r>
            <a:r>
              <a:rPr lang="en-US" dirty="0"/>
              <a:t> varies markedly around the world</a:t>
            </a:r>
            <a:r>
              <a:rPr lang="en-US" dirty="0" smtClean="0"/>
              <a:t>. </a:t>
            </a:r>
          </a:p>
          <a:p>
            <a:r>
              <a:rPr lang="en-US" dirty="0" smtClean="0"/>
              <a:t>In </a:t>
            </a:r>
            <a:r>
              <a:rPr lang="en-US" dirty="0"/>
              <a:t>highly endemic </a:t>
            </a:r>
            <a:r>
              <a:rPr lang="en-US" dirty="0" smtClean="0"/>
              <a:t>regions (</a:t>
            </a:r>
            <a:r>
              <a:rPr lang="en-US" b="1" u="sng" dirty="0"/>
              <a:t>8% or more of the population are chronic HBV carriers</a:t>
            </a:r>
            <a:r>
              <a:rPr lang="en-US" dirty="0" smtClean="0"/>
              <a:t>), </a:t>
            </a:r>
            <a:r>
              <a:rPr lang="en-US" dirty="0"/>
              <a:t>such as </a:t>
            </a:r>
            <a:endParaRPr lang="en-US" dirty="0" smtClean="0"/>
          </a:p>
          <a:p>
            <a:pPr lvl="1"/>
            <a:r>
              <a:rPr lang="en-US" dirty="0" smtClean="0"/>
              <a:t>Southeast </a:t>
            </a:r>
            <a:r>
              <a:rPr lang="en-US" dirty="0"/>
              <a:t>Asia (excluding Japan), </a:t>
            </a:r>
            <a:endParaRPr lang="en-US" dirty="0" smtClean="0"/>
          </a:p>
          <a:p>
            <a:pPr lvl="1"/>
            <a:r>
              <a:rPr lang="en-US" dirty="0" smtClean="0"/>
              <a:t>China</a:t>
            </a:r>
            <a:r>
              <a:rPr lang="en-US" dirty="0"/>
              <a:t>, and </a:t>
            </a:r>
            <a:endParaRPr lang="en-US" dirty="0" smtClean="0"/>
          </a:p>
          <a:p>
            <a:pPr lvl="1"/>
            <a:r>
              <a:rPr lang="en-US" dirty="0" smtClean="0"/>
              <a:t>much </a:t>
            </a:r>
            <a:r>
              <a:rPr lang="en-US" dirty="0"/>
              <a:t>of Africa</a:t>
            </a:r>
            <a:r>
              <a:rPr lang="en-US" dirty="0" smtClean="0"/>
              <a:t>,</a:t>
            </a:r>
            <a:r>
              <a:rPr lang="en-US" b="1" dirty="0" smtClean="0"/>
              <a:t>.</a:t>
            </a:r>
          </a:p>
          <a:p>
            <a:endParaRPr lang="en-US" dirty="0"/>
          </a:p>
        </p:txBody>
      </p:sp>
    </p:spTree>
    <p:extLst>
      <p:ext uri="{BB962C8B-B14F-4D97-AF65-F5344CB8AC3E}">
        <p14:creationId xmlns:p14="http://schemas.microsoft.com/office/powerpoint/2010/main" val="15606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32" y="152536"/>
            <a:ext cx="9404723" cy="1400530"/>
          </a:xfrm>
        </p:spPr>
        <p:txBody>
          <a:bodyPr/>
          <a:lstStyle/>
          <a:p>
            <a:r>
              <a:rPr lang="en-US" dirty="0" smtClean="0"/>
              <a:t>HBV</a:t>
            </a:r>
            <a:br>
              <a:rPr lang="en-US" dirty="0" smtClean="0"/>
            </a:br>
            <a:r>
              <a:rPr lang="en-US" dirty="0" smtClean="0"/>
              <a:t>Transmission</a:t>
            </a:r>
            <a:endParaRPr lang="en-US" dirty="0"/>
          </a:p>
        </p:txBody>
      </p:sp>
      <p:sp>
        <p:nvSpPr>
          <p:cNvPr id="3" name="Content Placeholder 2"/>
          <p:cNvSpPr>
            <a:spLocks noGrp="1"/>
          </p:cNvSpPr>
          <p:nvPr>
            <p:ph idx="1"/>
          </p:nvPr>
        </p:nvSpPr>
        <p:spPr>
          <a:xfrm>
            <a:off x="583332" y="1685636"/>
            <a:ext cx="10812032" cy="4562763"/>
          </a:xfrm>
        </p:spPr>
        <p:txBody>
          <a:bodyPr>
            <a:normAutofit fontScale="92500" lnSpcReduction="10000"/>
          </a:bodyPr>
          <a:lstStyle/>
          <a:p>
            <a:r>
              <a:rPr lang="en-US" b="1" u="sng" dirty="0"/>
              <a:t>Vertical Transmission: </a:t>
            </a:r>
            <a:r>
              <a:rPr lang="en-US" dirty="0"/>
              <a:t>Transmission of infection from an HBV carrier mother to her neonate accounts for the majority of new infections in the world today. </a:t>
            </a:r>
            <a:endParaRPr lang="en-US" b="1" u="sng" dirty="0"/>
          </a:p>
          <a:p>
            <a:pPr lvl="1"/>
            <a:r>
              <a:rPr lang="en-US" b="1" u="sng" dirty="0">
                <a:solidFill>
                  <a:schemeClr val="accent3">
                    <a:lumMod val="60000"/>
                    <a:lumOff val="40000"/>
                  </a:schemeClr>
                </a:solidFill>
              </a:rPr>
              <a:t>If </a:t>
            </a:r>
            <a:r>
              <a:rPr lang="en-US" b="1" u="sng" dirty="0" err="1">
                <a:solidFill>
                  <a:schemeClr val="accent3">
                    <a:lumMod val="60000"/>
                    <a:lumOff val="40000"/>
                  </a:schemeClr>
                </a:solidFill>
              </a:rPr>
              <a:t>HbeAg</a:t>
            </a:r>
            <a:r>
              <a:rPr lang="en-US" b="1" u="sng" dirty="0">
                <a:solidFill>
                  <a:schemeClr val="accent3">
                    <a:lumMod val="60000"/>
                    <a:lumOff val="40000"/>
                  </a:schemeClr>
                </a:solidFill>
              </a:rPr>
              <a:t> +</a:t>
            </a:r>
            <a:r>
              <a:rPr lang="en-US" b="1" u="sng" dirty="0" err="1">
                <a:solidFill>
                  <a:schemeClr val="accent3">
                    <a:lumMod val="60000"/>
                    <a:lumOff val="40000"/>
                  </a:schemeClr>
                </a:solidFill>
              </a:rPr>
              <a:t>ve</a:t>
            </a:r>
            <a:r>
              <a:rPr lang="en-US" b="1" dirty="0">
                <a:solidFill>
                  <a:schemeClr val="accent3">
                    <a:lumMod val="60000"/>
                    <a:lumOff val="40000"/>
                  </a:schemeClr>
                </a:solidFill>
              </a:rPr>
              <a:t>: </a:t>
            </a:r>
            <a:r>
              <a:rPr lang="en-US" dirty="0">
                <a:solidFill>
                  <a:schemeClr val="accent3">
                    <a:lumMod val="60000"/>
                    <a:lumOff val="40000"/>
                  </a:schemeClr>
                </a:solidFill>
              </a:rPr>
              <a:t>80% of </a:t>
            </a:r>
            <a:r>
              <a:rPr lang="en-US" dirty="0" err="1">
                <a:solidFill>
                  <a:schemeClr val="accent3">
                    <a:lumMod val="60000"/>
                    <a:lumOff val="40000"/>
                  </a:schemeClr>
                </a:solidFill>
              </a:rPr>
              <a:t>HBsAg</a:t>
            </a:r>
            <a:r>
              <a:rPr lang="en-US" dirty="0">
                <a:solidFill>
                  <a:schemeClr val="accent3">
                    <a:lumMod val="60000"/>
                    <a:lumOff val="40000"/>
                  </a:schemeClr>
                </a:solidFill>
              </a:rPr>
              <a:t>-positive mothers who are </a:t>
            </a:r>
            <a:r>
              <a:rPr lang="en-US" dirty="0" err="1">
                <a:solidFill>
                  <a:schemeClr val="accent3">
                    <a:lumMod val="60000"/>
                    <a:lumOff val="40000"/>
                  </a:schemeClr>
                </a:solidFill>
              </a:rPr>
              <a:t>HBeAg</a:t>
            </a:r>
            <a:r>
              <a:rPr lang="en-US" dirty="0">
                <a:solidFill>
                  <a:schemeClr val="accent3">
                    <a:lumMod val="60000"/>
                    <a:lumOff val="40000"/>
                  </a:schemeClr>
                </a:solidFill>
              </a:rPr>
              <a:t> -positive transmit the disease to their offspring.</a:t>
            </a:r>
            <a:endParaRPr lang="en-US" b="1" u="sng" dirty="0">
              <a:solidFill>
                <a:schemeClr val="accent3">
                  <a:lumMod val="60000"/>
                  <a:lumOff val="40000"/>
                </a:schemeClr>
              </a:solidFill>
            </a:endParaRPr>
          </a:p>
          <a:p>
            <a:pPr lvl="1"/>
            <a:r>
              <a:rPr lang="en-US" b="1" u="sng" dirty="0" err="1">
                <a:solidFill>
                  <a:schemeClr val="accent3">
                    <a:lumMod val="60000"/>
                    <a:lumOff val="40000"/>
                  </a:schemeClr>
                </a:solidFill>
              </a:rPr>
              <a:t>HbeAg</a:t>
            </a:r>
            <a:r>
              <a:rPr lang="en-US" b="1" u="sng" dirty="0">
                <a:solidFill>
                  <a:schemeClr val="accent3">
                    <a:lumMod val="60000"/>
                    <a:lumOff val="40000"/>
                  </a:schemeClr>
                </a:solidFill>
              </a:rPr>
              <a:t> –</a:t>
            </a:r>
            <a:r>
              <a:rPr lang="en-US" b="1" u="sng" dirty="0" err="1">
                <a:solidFill>
                  <a:schemeClr val="accent3">
                    <a:lumMod val="60000"/>
                    <a:lumOff val="40000"/>
                  </a:schemeClr>
                </a:solidFill>
              </a:rPr>
              <a:t>ve</a:t>
            </a:r>
            <a:r>
              <a:rPr lang="en-US" b="1" dirty="0">
                <a:solidFill>
                  <a:schemeClr val="accent3">
                    <a:lumMod val="60000"/>
                    <a:lumOff val="40000"/>
                  </a:schemeClr>
                </a:solidFill>
              </a:rPr>
              <a:t>: </a:t>
            </a:r>
            <a:r>
              <a:rPr lang="en-US" dirty="0">
                <a:solidFill>
                  <a:schemeClr val="accent3">
                    <a:lumMod val="60000"/>
                    <a:lumOff val="40000"/>
                  </a:schemeClr>
                </a:solidFill>
              </a:rPr>
              <a:t>whereas mothers who are positive for antibody to </a:t>
            </a:r>
            <a:r>
              <a:rPr lang="en-US" dirty="0" err="1">
                <a:solidFill>
                  <a:schemeClr val="accent3">
                    <a:lumMod val="60000"/>
                    <a:lumOff val="40000"/>
                  </a:schemeClr>
                </a:solidFill>
              </a:rPr>
              <a:t>HBeAg</a:t>
            </a:r>
            <a:r>
              <a:rPr lang="en-US" dirty="0">
                <a:solidFill>
                  <a:schemeClr val="accent3">
                    <a:lumMod val="60000"/>
                    <a:lumOff val="40000"/>
                  </a:schemeClr>
                </a:solidFill>
              </a:rPr>
              <a:t> (anti-</a:t>
            </a:r>
            <a:r>
              <a:rPr lang="en-US" dirty="0" err="1">
                <a:solidFill>
                  <a:schemeClr val="accent3">
                    <a:lumMod val="60000"/>
                    <a:lumOff val="40000"/>
                  </a:schemeClr>
                </a:solidFill>
              </a:rPr>
              <a:t>HBe</a:t>
            </a:r>
            <a:r>
              <a:rPr lang="en-US" dirty="0">
                <a:solidFill>
                  <a:schemeClr val="accent3">
                    <a:lumMod val="60000"/>
                    <a:lumOff val="40000"/>
                  </a:schemeClr>
                </a:solidFill>
              </a:rPr>
              <a:t>) transmit the disease less frequently (20%)</a:t>
            </a:r>
          </a:p>
          <a:p>
            <a:r>
              <a:rPr lang="en-US" b="1" dirty="0"/>
              <a:t>Other common sources of infection are </a:t>
            </a:r>
          </a:p>
          <a:p>
            <a:pPr lvl="2"/>
            <a:r>
              <a:rPr lang="en-US" dirty="0"/>
              <a:t>High risk Sexual behavior</a:t>
            </a:r>
          </a:p>
          <a:p>
            <a:pPr lvl="2"/>
            <a:r>
              <a:rPr lang="en-US" dirty="0"/>
              <a:t>Receipt of blood products or organs.</a:t>
            </a:r>
          </a:p>
          <a:p>
            <a:pPr lvl="2"/>
            <a:r>
              <a:rPr lang="en-US" dirty="0"/>
              <a:t>IVDU</a:t>
            </a:r>
          </a:p>
          <a:p>
            <a:pPr lvl="2"/>
            <a:r>
              <a:rPr lang="en-US" dirty="0"/>
              <a:t>tattooing, body piercing</a:t>
            </a:r>
          </a:p>
          <a:p>
            <a:pPr lvl="2"/>
            <a:r>
              <a:rPr lang="en-US" dirty="0"/>
              <a:t>Household contact with an HBV carrier, </a:t>
            </a:r>
          </a:p>
          <a:p>
            <a:pPr lvl="2"/>
            <a:r>
              <a:rPr lang="en-US" dirty="0"/>
              <a:t>Hemodialysis</a:t>
            </a:r>
          </a:p>
          <a:p>
            <a:pPr lvl="2"/>
            <a:r>
              <a:rPr lang="en-US" dirty="0"/>
              <a:t>Needle stick injury</a:t>
            </a:r>
          </a:p>
          <a:p>
            <a:endParaRPr lang="en-US" dirty="0"/>
          </a:p>
        </p:txBody>
      </p:sp>
    </p:spTree>
    <p:extLst>
      <p:ext uri="{BB962C8B-B14F-4D97-AF65-F5344CB8AC3E}">
        <p14:creationId xmlns:p14="http://schemas.microsoft.com/office/powerpoint/2010/main" val="350284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Acute vs chronic</a:t>
            </a:r>
            <a:endParaRPr lang="en-US" dirty="0"/>
          </a:p>
        </p:txBody>
      </p:sp>
      <p:sp>
        <p:nvSpPr>
          <p:cNvPr id="3" name="Content Placeholder 2"/>
          <p:cNvSpPr>
            <a:spLocks noGrp="1"/>
          </p:cNvSpPr>
          <p:nvPr>
            <p:ph idx="1"/>
          </p:nvPr>
        </p:nvSpPr>
        <p:spPr>
          <a:xfrm>
            <a:off x="646111" y="2002584"/>
            <a:ext cx="10226021" cy="4195481"/>
          </a:xfrm>
        </p:spPr>
        <p:txBody>
          <a:bodyPr/>
          <a:lstStyle/>
          <a:p>
            <a:r>
              <a:rPr lang="en-US" b="1" dirty="0"/>
              <a:t>The age at which a person becomes infected with HBV is a principal determinant of the clinical outcome</a:t>
            </a:r>
            <a:r>
              <a:rPr lang="en-US" b="1" dirty="0" smtClean="0"/>
              <a:t>.</a:t>
            </a:r>
          </a:p>
          <a:p>
            <a:pPr lvl="1"/>
            <a:r>
              <a:rPr lang="en-US" dirty="0" smtClean="0"/>
              <a:t>In adults:  </a:t>
            </a:r>
            <a:r>
              <a:rPr lang="en-US" b="1" u="sng" dirty="0" smtClean="0"/>
              <a:t>only </a:t>
            </a:r>
            <a:r>
              <a:rPr lang="en-US" b="1" u="sng" dirty="0"/>
              <a:t>1% to 5% of these persons become chronically </a:t>
            </a:r>
            <a:r>
              <a:rPr lang="en-US" b="1" u="sng" dirty="0" smtClean="0"/>
              <a:t>infected</a:t>
            </a:r>
            <a:r>
              <a:rPr lang="en-US" dirty="0"/>
              <a:t> </a:t>
            </a:r>
            <a:r>
              <a:rPr lang="en-US" dirty="0" smtClean="0"/>
              <a:t>when get HBV infection</a:t>
            </a:r>
          </a:p>
          <a:p>
            <a:pPr lvl="1"/>
            <a:r>
              <a:rPr lang="en-US" dirty="0" smtClean="0"/>
              <a:t>By </a:t>
            </a:r>
            <a:r>
              <a:rPr lang="en-US" dirty="0"/>
              <a:t>contrast, as many as </a:t>
            </a:r>
            <a:r>
              <a:rPr lang="en-US" b="1" u="sng" dirty="0"/>
              <a:t>95% of infected neonates become chronic HBV </a:t>
            </a:r>
            <a:r>
              <a:rPr lang="en-US" dirty="0"/>
              <a:t>carriers because of immunologic tolerance to the virus</a:t>
            </a:r>
            <a:r>
              <a:rPr lang="en-US" dirty="0" smtClean="0"/>
              <a:t>.</a:t>
            </a:r>
          </a:p>
          <a:p>
            <a:pPr lvl="1"/>
            <a:r>
              <a:rPr lang="en-US" dirty="0"/>
              <a:t>In adults, fulminant liver failure caused by acute hepatitis B occurs in less than 1% of cases</a:t>
            </a:r>
            <a:r>
              <a:rPr lang="en-US" dirty="0" smtClean="0"/>
              <a:t> .</a:t>
            </a:r>
            <a:endParaRPr lang="en-US" dirty="0"/>
          </a:p>
        </p:txBody>
      </p:sp>
    </p:spTree>
    <p:extLst>
      <p:ext uri="{BB962C8B-B14F-4D97-AF65-F5344CB8AC3E}">
        <p14:creationId xmlns:p14="http://schemas.microsoft.com/office/powerpoint/2010/main" val="36872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Natural history if chronic</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656411"/>
            <a:ext cx="12192000" cy="4794113"/>
          </a:xfrm>
          <a:prstGeom prst="rect">
            <a:avLst/>
          </a:prstGeom>
        </p:spPr>
      </p:pic>
    </p:spTree>
    <p:extLst>
      <p:ext uri="{BB962C8B-B14F-4D97-AF65-F5344CB8AC3E}">
        <p14:creationId xmlns:p14="http://schemas.microsoft.com/office/powerpoint/2010/main" val="195115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Natural history</a:t>
            </a:r>
            <a:endParaRPr lang="en-US" dirty="0"/>
          </a:p>
        </p:txBody>
      </p:sp>
      <p:sp>
        <p:nvSpPr>
          <p:cNvPr id="3" name="Content Placeholder 2"/>
          <p:cNvSpPr>
            <a:spLocks noGrp="1"/>
          </p:cNvSpPr>
          <p:nvPr>
            <p:ph idx="1"/>
          </p:nvPr>
        </p:nvSpPr>
        <p:spPr>
          <a:xfrm>
            <a:off x="813732" y="1392572"/>
            <a:ext cx="10673995" cy="5107519"/>
          </a:xfrm>
        </p:spPr>
        <p:txBody>
          <a:bodyPr>
            <a:normAutofit/>
          </a:bodyPr>
          <a:lstStyle/>
          <a:p>
            <a:pPr lvl="1"/>
            <a:endParaRPr lang="en-US" dirty="0">
              <a:solidFill>
                <a:schemeClr val="accent1">
                  <a:lumMod val="60000"/>
                  <a:lumOff val="40000"/>
                </a:schemeClr>
              </a:solidFill>
            </a:endParaRPr>
          </a:p>
          <a:p>
            <a:r>
              <a:rPr lang="en-US" b="1" u="sng" dirty="0"/>
              <a:t>Resolved CHB infection </a:t>
            </a:r>
            <a:r>
              <a:rPr lang="en-US" dirty="0"/>
              <a:t>is defined by clearance of </a:t>
            </a:r>
            <a:r>
              <a:rPr lang="en-US" dirty="0" err="1"/>
              <a:t>HBsAg</a:t>
            </a:r>
            <a:r>
              <a:rPr lang="en-US" dirty="0"/>
              <a:t> with acquisition of antibody to </a:t>
            </a:r>
            <a:r>
              <a:rPr lang="en-US" dirty="0" err="1"/>
              <a:t>HBsAg</a:t>
            </a:r>
            <a:r>
              <a:rPr lang="en-US" dirty="0"/>
              <a:t>. </a:t>
            </a:r>
            <a:endParaRPr lang="en-US" dirty="0" smtClean="0"/>
          </a:p>
          <a:p>
            <a:pPr lvl="1"/>
            <a:r>
              <a:rPr lang="en-US" b="1" u="sng" dirty="0" smtClean="0">
                <a:solidFill>
                  <a:srgbClr val="FFFF00"/>
                </a:solidFill>
              </a:rPr>
              <a:t>Approximately </a:t>
            </a:r>
            <a:r>
              <a:rPr lang="en-US" b="1" u="sng" dirty="0">
                <a:solidFill>
                  <a:srgbClr val="FFFF00"/>
                </a:solidFill>
              </a:rPr>
              <a:t>0.5% of persons with inactive CHB </a:t>
            </a:r>
            <a:r>
              <a:rPr lang="en-US" dirty="0">
                <a:solidFill>
                  <a:srgbClr val="FFFF00"/>
                </a:solidFill>
              </a:rPr>
              <a:t>will clear </a:t>
            </a:r>
            <a:r>
              <a:rPr lang="en-US" dirty="0" err="1">
                <a:solidFill>
                  <a:srgbClr val="FFFF00"/>
                </a:solidFill>
              </a:rPr>
              <a:t>HBsAg</a:t>
            </a:r>
            <a:r>
              <a:rPr lang="en-US" dirty="0">
                <a:solidFill>
                  <a:srgbClr val="FFFF00"/>
                </a:solidFill>
              </a:rPr>
              <a:t> yearly; </a:t>
            </a:r>
            <a:r>
              <a:rPr lang="en-US" dirty="0" smtClean="0">
                <a:solidFill>
                  <a:srgbClr val="FFFF00"/>
                </a:solidFill>
              </a:rPr>
              <a:t>and most will </a:t>
            </a:r>
            <a:r>
              <a:rPr lang="en-US" dirty="0">
                <a:solidFill>
                  <a:srgbClr val="FFFF00"/>
                </a:solidFill>
              </a:rPr>
              <a:t>develop antibody to </a:t>
            </a:r>
            <a:r>
              <a:rPr lang="en-US" dirty="0" err="1">
                <a:solidFill>
                  <a:srgbClr val="FFFF00"/>
                </a:solidFill>
              </a:rPr>
              <a:t>HBsAg</a:t>
            </a:r>
            <a:r>
              <a:rPr lang="en-US" dirty="0">
                <a:solidFill>
                  <a:srgbClr val="FFFF00"/>
                </a:solidFill>
              </a:rPr>
              <a:t> (anti-HBs). </a:t>
            </a:r>
            <a:endParaRPr lang="en-US" dirty="0" smtClean="0">
              <a:solidFill>
                <a:srgbClr val="FFFF00"/>
              </a:solidFill>
            </a:endParaRPr>
          </a:p>
          <a:p>
            <a:pPr lvl="1"/>
            <a:r>
              <a:rPr lang="en-US" b="1" u="sng" dirty="0" smtClean="0">
                <a:solidFill>
                  <a:srgbClr val="FFFF00"/>
                </a:solidFill>
              </a:rPr>
              <a:t>Low </a:t>
            </a:r>
            <a:r>
              <a:rPr lang="en-US" b="1" u="sng" dirty="0">
                <a:solidFill>
                  <a:srgbClr val="FFFF00"/>
                </a:solidFill>
              </a:rPr>
              <a:t>levels of HBV DNA </a:t>
            </a:r>
            <a:r>
              <a:rPr lang="en-US" dirty="0">
                <a:solidFill>
                  <a:srgbClr val="FFFF00"/>
                </a:solidFill>
              </a:rPr>
              <a:t>are transiently detected in the serum in the minority of persons </a:t>
            </a:r>
            <a:r>
              <a:rPr lang="en-US" dirty="0" smtClean="0">
                <a:solidFill>
                  <a:srgbClr val="FFFF00"/>
                </a:solidFill>
              </a:rPr>
              <a:t>achieving </a:t>
            </a:r>
            <a:r>
              <a:rPr lang="en-US" dirty="0" err="1">
                <a:solidFill>
                  <a:srgbClr val="FFFF00"/>
                </a:solidFill>
              </a:rPr>
              <a:t>seroclearance</a:t>
            </a:r>
            <a:r>
              <a:rPr lang="en-US" dirty="0">
                <a:solidFill>
                  <a:srgbClr val="FFFF00"/>
                </a:solidFill>
              </a:rPr>
              <a:t>. </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56435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presentation: Acute </a:t>
            </a:r>
            <a:r>
              <a:rPr lang="en-US" b="1" dirty="0"/>
              <a:t>Hepatitis </a:t>
            </a:r>
            <a:r>
              <a:rPr lang="en-US" b="1" dirty="0" smtClean="0"/>
              <a:t>B in adults</a:t>
            </a:r>
            <a:endParaRPr lang="en-US" dirty="0"/>
          </a:p>
        </p:txBody>
      </p:sp>
      <p:sp>
        <p:nvSpPr>
          <p:cNvPr id="3" name="Content Placeholder 2"/>
          <p:cNvSpPr>
            <a:spLocks noGrp="1"/>
          </p:cNvSpPr>
          <p:nvPr>
            <p:ph idx="1"/>
          </p:nvPr>
        </p:nvSpPr>
        <p:spPr>
          <a:xfrm>
            <a:off x="310393" y="2055303"/>
            <a:ext cx="11417416" cy="4446165"/>
          </a:xfrm>
        </p:spPr>
        <p:txBody>
          <a:bodyPr/>
          <a:lstStyle/>
          <a:p>
            <a:r>
              <a:rPr lang="en-US" dirty="0"/>
              <a:t>Acute infections are </a:t>
            </a:r>
            <a:r>
              <a:rPr lang="en-US" b="1" u="sng" dirty="0"/>
              <a:t>heralded by a serum sickness–like </a:t>
            </a:r>
            <a:r>
              <a:rPr lang="en-US" b="1" u="sng" dirty="0" err="1"/>
              <a:t>prodrome</a:t>
            </a:r>
            <a:r>
              <a:rPr lang="en-US" b="1" u="sng" dirty="0"/>
              <a:t> </a:t>
            </a:r>
            <a:r>
              <a:rPr lang="en-US" dirty="0"/>
              <a:t>of fever, arthralgia or arthritis, and rash, which is most commonly </a:t>
            </a:r>
            <a:r>
              <a:rPr lang="en-US" dirty="0" err="1"/>
              <a:t>maculopapular</a:t>
            </a:r>
            <a:r>
              <a:rPr lang="en-US" dirty="0"/>
              <a:t> or urticarial, in </a:t>
            </a:r>
            <a:r>
              <a:rPr lang="en-US" dirty="0" smtClean="0"/>
              <a:t>15% of </a:t>
            </a:r>
            <a:r>
              <a:rPr lang="en-US" dirty="0"/>
              <a:t>patients</a:t>
            </a:r>
            <a:r>
              <a:rPr lang="en-US" dirty="0" smtClean="0"/>
              <a:t>.</a:t>
            </a:r>
          </a:p>
          <a:p>
            <a:r>
              <a:rPr lang="en-US" dirty="0"/>
              <a:t>These features generally </a:t>
            </a:r>
            <a:r>
              <a:rPr lang="en-US" b="1" dirty="0"/>
              <a:t>abate </a:t>
            </a:r>
            <a:r>
              <a:rPr lang="en-US" b="1" u="sng" dirty="0"/>
              <a:t>before the manifestations of liver disease </a:t>
            </a:r>
            <a:r>
              <a:rPr lang="en-US" b="1" dirty="0" smtClean="0"/>
              <a:t>which include jaundice and </a:t>
            </a:r>
            <a:r>
              <a:rPr lang="en-US" b="1" dirty="0"/>
              <a:t>peak serum aminotransferase elevations are observed. </a:t>
            </a:r>
            <a:endParaRPr lang="en-US" b="1" dirty="0" smtClean="0"/>
          </a:p>
          <a:p>
            <a:r>
              <a:rPr lang="en-US" dirty="0" smtClean="0"/>
              <a:t>Clinical </a:t>
            </a:r>
            <a:r>
              <a:rPr lang="en-US" dirty="0"/>
              <a:t>symptoms and </a:t>
            </a:r>
            <a:r>
              <a:rPr lang="en-US" b="1" u="sng" dirty="0"/>
              <a:t>jaundice generally disappear after one to three </a:t>
            </a:r>
            <a:r>
              <a:rPr lang="en-US" b="1" u="sng" dirty="0" smtClean="0"/>
              <a:t>months</a:t>
            </a:r>
            <a:r>
              <a:rPr lang="en-US" dirty="0" smtClean="0"/>
              <a:t>. </a:t>
            </a:r>
            <a:r>
              <a:rPr lang="en-US" dirty="0"/>
              <a:t>In general, elevated serum ALT levels and serum </a:t>
            </a:r>
            <a:r>
              <a:rPr lang="en-US" dirty="0" err="1"/>
              <a:t>HBsAg</a:t>
            </a:r>
            <a:r>
              <a:rPr lang="en-US" dirty="0"/>
              <a:t> titers decline and disappear together, and in approximately 80% of </a:t>
            </a:r>
            <a:r>
              <a:rPr lang="en-US" dirty="0" smtClean="0"/>
              <a:t>cases.</a:t>
            </a:r>
          </a:p>
        </p:txBody>
      </p:sp>
    </p:spTree>
    <p:extLst>
      <p:ext uri="{BB962C8B-B14F-4D97-AF65-F5344CB8AC3E}">
        <p14:creationId xmlns:p14="http://schemas.microsoft.com/office/powerpoint/2010/main" val="73188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Approach to liver enzymes</a:t>
            </a:r>
            <a:endParaRPr lang="en-US" dirty="0"/>
          </a:p>
          <a:p>
            <a:r>
              <a:rPr lang="en-US" dirty="0" smtClean="0"/>
              <a:t>Selected </a:t>
            </a:r>
            <a:r>
              <a:rPr lang="en-US" dirty="0"/>
              <a:t>diseases</a:t>
            </a:r>
          </a:p>
          <a:p>
            <a:r>
              <a:rPr lang="en-US" dirty="0"/>
              <a:t>Cases</a:t>
            </a:r>
          </a:p>
          <a:p>
            <a:endParaRPr lang="en-US" dirty="0"/>
          </a:p>
        </p:txBody>
      </p:sp>
    </p:spTree>
    <p:extLst>
      <p:ext uri="{BB962C8B-B14F-4D97-AF65-F5344CB8AC3E}">
        <p14:creationId xmlns:p14="http://schemas.microsoft.com/office/powerpoint/2010/main" val="6676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presentation: Chronic Hepatitis B</a:t>
            </a:r>
            <a:endParaRPr lang="en-US" dirty="0"/>
          </a:p>
        </p:txBody>
      </p:sp>
      <p:sp>
        <p:nvSpPr>
          <p:cNvPr id="3" name="Content Placeholder 2"/>
          <p:cNvSpPr>
            <a:spLocks noGrp="1"/>
          </p:cNvSpPr>
          <p:nvPr>
            <p:ph idx="1"/>
          </p:nvPr>
        </p:nvSpPr>
        <p:spPr>
          <a:xfrm>
            <a:off x="646111" y="2052918"/>
            <a:ext cx="10506797" cy="4195481"/>
          </a:xfrm>
        </p:spPr>
        <p:txBody>
          <a:bodyPr/>
          <a:lstStyle/>
          <a:p>
            <a:r>
              <a:rPr lang="en-US" dirty="0" smtClean="0"/>
              <a:t>Asymptomatic</a:t>
            </a:r>
          </a:p>
          <a:p>
            <a:r>
              <a:rPr lang="en-US" dirty="0" smtClean="0"/>
              <a:t>Fatigue</a:t>
            </a:r>
          </a:p>
          <a:p>
            <a:r>
              <a:rPr lang="en-US" dirty="0" smtClean="0"/>
              <a:t>Symptoms and signs of CLD</a:t>
            </a:r>
          </a:p>
          <a:p>
            <a:r>
              <a:rPr lang="en-US" b="1" dirty="0" err="1"/>
              <a:t>Extrahepatic</a:t>
            </a:r>
            <a:r>
              <a:rPr lang="en-US" b="1" dirty="0"/>
              <a:t> </a:t>
            </a:r>
            <a:r>
              <a:rPr lang="en-US" b="1" dirty="0" smtClean="0"/>
              <a:t>Manifestations: </a:t>
            </a:r>
            <a:r>
              <a:rPr lang="en-US" dirty="0"/>
              <a:t>arthritis, dermatitis, glomerulonephritis, </a:t>
            </a:r>
            <a:r>
              <a:rPr lang="en-US" dirty="0" err="1"/>
              <a:t>polyarteritis</a:t>
            </a:r>
            <a:r>
              <a:rPr lang="en-US" dirty="0"/>
              <a:t> </a:t>
            </a:r>
            <a:r>
              <a:rPr lang="en-US" dirty="0" err="1"/>
              <a:t>nodosa</a:t>
            </a:r>
            <a:r>
              <a:rPr lang="en-US" dirty="0"/>
              <a:t>, </a:t>
            </a:r>
            <a:r>
              <a:rPr lang="en-US" dirty="0" err="1"/>
              <a:t>cryoglobulinemia</a:t>
            </a:r>
            <a:r>
              <a:rPr lang="en-US" dirty="0"/>
              <a:t>, </a:t>
            </a:r>
            <a:r>
              <a:rPr lang="en-US" dirty="0" err="1"/>
              <a:t>papular</a:t>
            </a:r>
            <a:r>
              <a:rPr lang="en-US" dirty="0"/>
              <a:t> </a:t>
            </a:r>
            <a:r>
              <a:rPr lang="en-US" dirty="0" err="1"/>
              <a:t>acrodermatitis</a:t>
            </a:r>
            <a:r>
              <a:rPr lang="en-US" dirty="0"/>
              <a:t>, and polymyalgia </a:t>
            </a:r>
            <a:r>
              <a:rPr lang="en-US" dirty="0" err="1" smtClean="0"/>
              <a:t>rheumatica</a:t>
            </a:r>
            <a:r>
              <a:rPr lang="en-US" dirty="0" smtClean="0"/>
              <a:t>. </a:t>
            </a:r>
          </a:p>
          <a:p>
            <a:r>
              <a:rPr lang="en-US" b="1" dirty="0"/>
              <a:t>Acute Flares in Chronic Hepatitis B</a:t>
            </a:r>
          </a:p>
          <a:p>
            <a:pPr lvl="2"/>
            <a:r>
              <a:rPr lang="en-US" dirty="0"/>
              <a:t>Spontaneous Flares</a:t>
            </a:r>
          </a:p>
          <a:p>
            <a:pPr lvl="2"/>
            <a:r>
              <a:rPr lang="en-US" dirty="0"/>
              <a:t>Immunosuppressive Therapy-Induced Flares</a:t>
            </a:r>
          </a:p>
          <a:p>
            <a:endParaRPr lang="en-US" dirty="0"/>
          </a:p>
        </p:txBody>
      </p:sp>
    </p:spTree>
    <p:extLst>
      <p:ext uri="{BB962C8B-B14F-4D97-AF65-F5344CB8AC3E}">
        <p14:creationId xmlns:p14="http://schemas.microsoft.com/office/powerpoint/2010/main" val="49509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Diagnosis</a:t>
            </a:r>
          </a:p>
        </p:txBody>
      </p:sp>
      <p:sp>
        <p:nvSpPr>
          <p:cNvPr id="3" name="Content Placeholder 2"/>
          <p:cNvSpPr>
            <a:spLocks noGrp="1"/>
          </p:cNvSpPr>
          <p:nvPr>
            <p:ph idx="1"/>
          </p:nvPr>
        </p:nvSpPr>
        <p:spPr>
          <a:xfrm>
            <a:off x="1103312" y="2052918"/>
            <a:ext cx="10176597" cy="3973809"/>
          </a:xfrm>
        </p:spPr>
        <p:txBody>
          <a:bodyPr/>
          <a:lstStyle/>
          <a:p>
            <a:r>
              <a:rPr lang="en-US" dirty="0" err="1" smtClean="0"/>
              <a:t>HBsAg</a:t>
            </a:r>
            <a:endParaRPr lang="en-US" dirty="0" smtClean="0"/>
          </a:p>
          <a:p>
            <a:r>
              <a:rPr lang="en-US" dirty="0" err="1" smtClean="0"/>
              <a:t>HbcAB</a:t>
            </a:r>
            <a:r>
              <a:rPr lang="en-US" dirty="0" smtClean="0"/>
              <a:t>   IgG vs </a:t>
            </a:r>
            <a:r>
              <a:rPr lang="en-US" dirty="0" err="1" smtClean="0"/>
              <a:t>IgM</a:t>
            </a:r>
            <a:endParaRPr lang="en-US" dirty="0" smtClean="0"/>
          </a:p>
          <a:p>
            <a:r>
              <a:rPr lang="en-US" dirty="0" err="1" smtClean="0"/>
              <a:t>HbsAb</a:t>
            </a:r>
            <a:endParaRPr lang="en-US" dirty="0" smtClean="0"/>
          </a:p>
          <a:p>
            <a:r>
              <a:rPr lang="en-US" dirty="0" smtClean="0"/>
              <a:t>Tests </a:t>
            </a:r>
            <a:r>
              <a:rPr lang="en-US" dirty="0"/>
              <a:t>for </a:t>
            </a:r>
            <a:r>
              <a:rPr lang="en-US" dirty="0" smtClean="0"/>
              <a:t>co-infection: </a:t>
            </a:r>
          </a:p>
          <a:p>
            <a:pPr lvl="1"/>
            <a:r>
              <a:rPr lang="en-US" dirty="0" smtClean="0"/>
              <a:t>HCV</a:t>
            </a:r>
            <a:endParaRPr lang="en-US" dirty="0"/>
          </a:p>
          <a:p>
            <a:pPr lvl="1"/>
            <a:r>
              <a:rPr lang="en-US" dirty="0" smtClean="0"/>
              <a:t>HDV</a:t>
            </a:r>
          </a:p>
          <a:p>
            <a:pPr lvl="1"/>
            <a:r>
              <a:rPr lang="en-US" dirty="0" smtClean="0"/>
              <a:t>HIV</a:t>
            </a:r>
          </a:p>
        </p:txBody>
      </p:sp>
    </p:spTree>
    <p:extLst>
      <p:ext uri="{BB962C8B-B14F-4D97-AF65-F5344CB8AC3E}">
        <p14:creationId xmlns:p14="http://schemas.microsoft.com/office/powerpoint/2010/main" val="375249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Diagnosis of acute or CHB</a:t>
            </a:r>
            <a:endParaRPr lang="en-US" dirty="0"/>
          </a:p>
        </p:txBody>
      </p:sp>
      <p:sp>
        <p:nvSpPr>
          <p:cNvPr id="3" name="Content Placeholder 2"/>
          <p:cNvSpPr>
            <a:spLocks noGrp="1"/>
          </p:cNvSpPr>
          <p:nvPr>
            <p:ph idx="1"/>
          </p:nvPr>
        </p:nvSpPr>
        <p:spPr>
          <a:xfrm>
            <a:off x="127001" y="1362365"/>
            <a:ext cx="11826188" cy="5029008"/>
          </a:xfrm>
        </p:spPr>
        <p:txBody>
          <a:bodyPr>
            <a:normAutofit lnSpcReduction="10000"/>
          </a:bodyPr>
          <a:lstStyle/>
          <a:p>
            <a:r>
              <a:rPr lang="en-US" b="1" dirty="0" err="1"/>
              <a:t>HBsAg</a:t>
            </a:r>
            <a:r>
              <a:rPr lang="en-US" dirty="0"/>
              <a:t> </a:t>
            </a:r>
            <a:endParaRPr lang="en-US" dirty="0" smtClean="0"/>
          </a:p>
          <a:p>
            <a:pPr lvl="1"/>
            <a:r>
              <a:rPr lang="en-US" dirty="0" smtClean="0"/>
              <a:t>Appears </a:t>
            </a:r>
            <a:r>
              <a:rPr lang="en-US" dirty="0"/>
              <a:t>in serum </a:t>
            </a:r>
            <a:r>
              <a:rPr lang="en-US" b="1" u="sng" dirty="0"/>
              <a:t>2 to 10 </a:t>
            </a:r>
            <a:r>
              <a:rPr lang="en-US" b="1" u="sng" dirty="0" smtClean="0"/>
              <a:t>weeks.</a:t>
            </a:r>
          </a:p>
          <a:p>
            <a:pPr lvl="1"/>
            <a:r>
              <a:rPr lang="en-US" dirty="0"/>
              <a:t>Persistence of </a:t>
            </a:r>
            <a:r>
              <a:rPr lang="en-US" b="1" u="sng" dirty="0" err="1"/>
              <a:t>HBsAg</a:t>
            </a:r>
            <a:r>
              <a:rPr lang="en-US" b="1" u="sng" dirty="0"/>
              <a:t> for &gt;6 months </a:t>
            </a:r>
            <a:r>
              <a:rPr lang="en-US" dirty="0"/>
              <a:t>implies progression to chronic HBV infection</a:t>
            </a:r>
            <a:r>
              <a:rPr lang="en-US" dirty="0" smtClean="0"/>
              <a:t>.</a:t>
            </a:r>
          </a:p>
          <a:p>
            <a:pPr lvl="1"/>
            <a:r>
              <a:rPr lang="en-US" dirty="0" smtClean="0"/>
              <a:t>In </a:t>
            </a:r>
            <a:r>
              <a:rPr lang="en-US" dirty="0"/>
              <a:t>self-limited acute hepatitis, </a:t>
            </a:r>
            <a:r>
              <a:rPr lang="en-US" dirty="0" err="1"/>
              <a:t>HBsAg</a:t>
            </a:r>
            <a:r>
              <a:rPr lang="en-US" dirty="0"/>
              <a:t> usually becomes undetectable </a:t>
            </a:r>
            <a:r>
              <a:rPr lang="en-US" dirty="0" smtClean="0"/>
              <a:t>after </a:t>
            </a:r>
            <a:r>
              <a:rPr lang="en-US" u="sng" dirty="0" smtClean="0"/>
              <a:t>4-</a:t>
            </a:r>
            <a:r>
              <a:rPr lang="en-US" b="1" u="sng" dirty="0" smtClean="0"/>
              <a:t>6 months</a:t>
            </a:r>
            <a:r>
              <a:rPr lang="en-US" dirty="0" smtClean="0"/>
              <a:t>.</a:t>
            </a:r>
          </a:p>
          <a:p>
            <a:pPr lvl="2"/>
            <a:r>
              <a:rPr lang="en-US" dirty="0" smtClean="0"/>
              <a:t>The </a:t>
            </a:r>
            <a:r>
              <a:rPr lang="en-US" dirty="0"/>
              <a:t>disappearance of </a:t>
            </a:r>
            <a:r>
              <a:rPr lang="en-US" dirty="0" err="1"/>
              <a:t>HBsAg</a:t>
            </a:r>
            <a:r>
              <a:rPr lang="en-US" dirty="0"/>
              <a:t> is followed </a:t>
            </a:r>
            <a:r>
              <a:rPr lang="en-US" b="1" u="sng" dirty="0">
                <a:solidFill>
                  <a:srgbClr val="FFFF00"/>
                </a:solidFill>
              </a:rPr>
              <a:t>several weeks later by the appearance of anti-HBs</a:t>
            </a:r>
            <a:r>
              <a:rPr lang="en-US" dirty="0" smtClean="0"/>
              <a:t>.</a:t>
            </a:r>
          </a:p>
          <a:p>
            <a:pPr lvl="2"/>
            <a:r>
              <a:rPr lang="en-US" dirty="0" smtClean="0"/>
              <a:t>Anti-HBs </a:t>
            </a:r>
            <a:r>
              <a:rPr lang="en-US" dirty="0"/>
              <a:t>may not be detectable during </a:t>
            </a:r>
            <a:r>
              <a:rPr lang="en-US" b="1" u="sng" dirty="0">
                <a:solidFill>
                  <a:srgbClr val="FFFF00"/>
                </a:solidFill>
              </a:rPr>
              <a:t>a window period of several weeks to months </a:t>
            </a:r>
            <a:r>
              <a:rPr lang="en-US" dirty="0"/>
              <a:t>after the disappearance of </a:t>
            </a:r>
            <a:r>
              <a:rPr lang="en-US" dirty="0" err="1"/>
              <a:t>HBsAg</a:t>
            </a:r>
            <a:r>
              <a:rPr lang="en-US" dirty="0"/>
              <a:t>. </a:t>
            </a:r>
            <a:r>
              <a:rPr lang="en-US" dirty="0" smtClean="0"/>
              <a:t> </a:t>
            </a:r>
          </a:p>
          <a:p>
            <a:pPr marL="400050">
              <a:buFont typeface="Wingdings" charset="2"/>
              <a:buChar char="Ø"/>
            </a:pPr>
            <a:r>
              <a:rPr lang="en-US" b="1" dirty="0" err="1" smtClean="0"/>
              <a:t>HbcAB</a:t>
            </a:r>
            <a:r>
              <a:rPr lang="en-US" b="1" dirty="0" smtClean="0"/>
              <a:t> </a:t>
            </a:r>
            <a:r>
              <a:rPr lang="en-US" b="1" dirty="0" err="1" smtClean="0"/>
              <a:t>IgM</a:t>
            </a:r>
            <a:r>
              <a:rPr lang="en-US" b="1" dirty="0" smtClean="0"/>
              <a:t> </a:t>
            </a:r>
            <a:r>
              <a:rPr lang="en-US" b="1" dirty="0" err="1" smtClean="0"/>
              <a:t>vs</a:t>
            </a:r>
            <a:r>
              <a:rPr lang="en-US" b="1" dirty="0" smtClean="0"/>
              <a:t> </a:t>
            </a:r>
            <a:r>
              <a:rPr lang="en-US" b="1" dirty="0" err="1" smtClean="0"/>
              <a:t>IgG</a:t>
            </a:r>
            <a:endParaRPr lang="en-US" b="1" dirty="0" smtClean="0"/>
          </a:p>
          <a:p>
            <a:pPr lvl="1"/>
            <a:r>
              <a:rPr lang="en-US" dirty="0" smtClean="0"/>
              <a:t>During the window period</a:t>
            </a:r>
            <a:r>
              <a:rPr lang="en-US" dirty="0"/>
              <a:t>, the diagnosis of acute HBV infection is made by the detection of </a:t>
            </a:r>
            <a:r>
              <a:rPr lang="en-US" b="1" u="sng" dirty="0" err="1">
                <a:solidFill>
                  <a:srgbClr val="FF0000"/>
                </a:solidFill>
              </a:rPr>
              <a:t>IgM</a:t>
            </a:r>
            <a:r>
              <a:rPr lang="en-US" b="1" u="sng" dirty="0">
                <a:solidFill>
                  <a:srgbClr val="FF0000"/>
                </a:solidFill>
              </a:rPr>
              <a:t> anti-</a:t>
            </a:r>
            <a:r>
              <a:rPr lang="en-US" b="1" u="sng" dirty="0" err="1">
                <a:solidFill>
                  <a:srgbClr val="FF0000"/>
                </a:solidFill>
              </a:rPr>
              <a:t>HBc</a:t>
            </a:r>
            <a:r>
              <a:rPr lang="en-US" b="1" u="sng" dirty="0">
                <a:solidFill>
                  <a:srgbClr val="FF0000"/>
                </a:solidFill>
              </a:rPr>
              <a:t> in </a:t>
            </a:r>
            <a:r>
              <a:rPr lang="en-US" b="1" u="sng" dirty="0" smtClean="0">
                <a:solidFill>
                  <a:srgbClr val="FF0000"/>
                </a:solidFill>
              </a:rPr>
              <a:t>serum.</a:t>
            </a:r>
            <a:r>
              <a:rPr lang="en-US" b="1" dirty="0" smtClean="0">
                <a:solidFill>
                  <a:srgbClr val="FF0000"/>
                </a:solidFill>
              </a:rPr>
              <a:t>  </a:t>
            </a:r>
            <a:r>
              <a:rPr lang="en-US" dirty="0" err="1" smtClean="0"/>
              <a:t>IgM</a:t>
            </a:r>
            <a:r>
              <a:rPr lang="en-US" dirty="0" smtClean="0"/>
              <a:t> </a:t>
            </a:r>
            <a:r>
              <a:rPr lang="en-US" dirty="0"/>
              <a:t>class </a:t>
            </a:r>
            <a:r>
              <a:rPr lang="en-US" dirty="0" smtClean="0"/>
              <a:t>is </a:t>
            </a:r>
            <a:r>
              <a:rPr lang="en-US" dirty="0"/>
              <a:t>usually detectable for </a:t>
            </a:r>
            <a:r>
              <a:rPr lang="en-US" dirty="0" smtClean="0"/>
              <a:t>4 to 6 months </a:t>
            </a:r>
            <a:r>
              <a:rPr lang="en-US" dirty="0"/>
              <a:t>after an acute episode of </a:t>
            </a:r>
            <a:r>
              <a:rPr lang="en-US" dirty="0" smtClean="0"/>
              <a:t>hepatitis or during exacerbation of chronic hepatitis B </a:t>
            </a:r>
            <a:r>
              <a:rPr lang="en-US" dirty="0"/>
              <a:t>and rarely for up to two years. </a:t>
            </a:r>
            <a:endParaRPr lang="en-US" dirty="0" smtClean="0"/>
          </a:p>
          <a:p>
            <a:pPr lvl="1"/>
            <a:r>
              <a:rPr lang="en-US" b="1" u="sng" dirty="0" smtClean="0">
                <a:solidFill>
                  <a:srgbClr val="FF0000"/>
                </a:solidFill>
              </a:rPr>
              <a:t>IgG Anti-</a:t>
            </a:r>
            <a:r>
              <a:rPr lang="en-US" b="1" u="sng" dirty="0" err="1" smtClean="0">
                <a:solidFill>
                  <a:srgbClr val="FF0000"/>
                </a:solidFill>
              </a:rPr>
              <a:t>HBc</a:t>
            </a:r>
            <a:r>
              <a:rPr lang="en-US" b="1" u="sng" dirty="0" smtClean="0">
                <a:solidFill>
                  <a:srgbClr val="FF0000"/>
                </a:solidFill>
              </a:rPr>
              <a:t> </a:t>
            </a:r>
            <a:r>
              <a:rPr lang="en-US" dirty="0"/>
              <a:t>persists in persons who recover from acute hepatitis B and </a:t>
            </a:r>
            <a:r>
              <a:rPr lang="en-US" dirty="0" smtClean="0"/>
              <a:t>CHB.</a:t>
            </a:r>
            <a:endParaRPr lang="en-US" b="1" u="sng" dirty="0" smtClean="0">
              <a:solidFill>
                <a:srgbClr val="FFFF00"/>
              </a:solidFill>
            </a:endParaRPr>
          </a:p>
          <a:p>
            <a:r>
              <a:rPr lang="en-US" dirty="0"/>
              <a:t>T</a:t>
            </a:r>
            <a:r>
              <a:rPr lang="en-US" dirty="0" smtClean="0"/>
              <a:t>he </a:t>
            </a:r>
            <a:r>
              <a:rPr lang="en-US" dirty="0"/>
              <a:t>accurate diagnosis of acute hepatitis B </a:t>
            </a:r>
            <a:r>
              <a:rPr lang="en-US" dirty="0" smtClean="0"/>
              <a:t>require </a:t>
            </a:r>
            <a:r>
              <a:rPr lang="en-US" dirty="0"/>
              <a:t>testing with immunoglobulin (Ig) M antibody to hepatitis B core antigen (</a:t>
            </a:r>
            <a:r>
              <a:rPr lang="en-US" dirty="0" err="1"/>
              <a:t>HBcAg</a:t>
            </a:r>
            <a:r>
              <a:rPr lang="en-US" dirty="0"/>
              <a:t>) (</a:t>
            </a:r>
            <a:r>
              <a:rPr lang="en-US" dirty="0" err="1"/>
              <a:t>IgM</a:t>
            </a:r>
            <a:r>
              <a:rPr lang="en-US" dirty="0"/>
              <a:t> anti-</a:t>
            </a:r>
            <a:r>
              <a:rPr lang="en-US" dirty="0" err="1"/>
              <a:t>HBc</a:t>
            </a:r>
            <a:r>
              <a:rPr lang="en-US" dirty="0"/>
              <a:t>)</a:t>
            </a:r>
          </a:p>
          <a:p>
            <a:pPr lvl="1"/>
            <a:endParaRPr lang="en-US" b="1" u="sng" dirty="0" smtClean="0">
              <a:solidFill>
                <a:srgbClr val="FFFF00"/>
              </a:solidFill>
            </a:endParaRPr>
          </a:p>
        </p:txBody>
      </p:sp>
    </p:spTree>
    <p:extLst>
      <p:ext uri="{BB962C8B-B14F-4D97-AF65-F5344CB8AC3E}">
        <p14:creationId xmlns:p14="http://schemas.microsoft.com/office/powerpoint/2010/main" val="20400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03312" y="907656"/>
            <a:ext cx="9668766" cy="5467031"/>
          </a:xfrm>
          <a:prstGeom prst="rect">
            <a:avLst/>
          </a:prstGeom>
        </p:spPr>
      </p:pic>
    </p:spTree>
    <p:extLst>
      <p:ext uri="{BB962C8B-B14F-4D97-AF65-F5344CB8AC3E}">
        <p14:creationId xmlns:p14="http://schemas.microsoft.com/office/powerpoint/2010/main" val="2032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HBV: Diagnosis of acute or CHB</a:t>
            </a:r>
          </a:p>
        </p:txBody>
      </p:sp>
      <p:sp>
        <p:nvSpPr>
          <p:cNvPr id="3" name="Content Placeholder 2"/>
          <p:cNvSpPr>
            <a:spLocks noGrp="1"/>
          </p:cNvSpPr>
          <p:nvPr>
            <p:ph idx="1"/>
          </p:nvPr>
        </p:nvSpPr>
        <p:spPr>
          <a:xfrm>
            <a:off x="556181" y="2073896"/>
            <a:ext cx="10614581" cy="4260916"/>
          </a:xfrm>
        </p:spPr>
        <p:txBody>
          <a:bodyPr>
            <a:normAutofit/>
          </a:bodyPr>
          <a:lstStyle/>
          <a:p>
            <a:r>
              <a:rPr lang="en-US" b="1" u="sng" dirty="0" smtClean="0"/>
              <a:t>Coexistence </a:t>
            </a:r>
            <a:r>
              <a:rPr lang="en-US" b="1" u="sng" dirty="0"/>
              <a:t>of </a:t>
            </a:r>
            <a:r>
              <a:rPr lang="en-US" b="1" u="sng" dirty="0" err="1"/>
              <a:t>HBsAg</a:t>
            </a:r>
            <a:r>
              <a:rPr lang="en-US" b="1" u="sng" dirty="0"/>
              <a:t> and anti-HBs </a:t>
            </a:r>
            <a:r>
              <a:rPr lang="en-US" dirty="0"/>
              <a:t>in serum has been reported in approximately 25% of </a:t>
            </a:r>
            <a:r>
              <a:rPr lang="en-US" dirty="0" err="1"/>
              <a:t>HBsAg</a:t>
            </a:r>
            <a:r>
              <a:rPr lang="en-US" dirty="0"/>
              <a:t>-positive persons and occurs more commonly in persons with chronic hepatitis B than in those with acute hepatitis </a:t>
            </a:r>
            <a:r>
              <a:rPr lang="en-US" dirty="0" smtClean="0"/>
              <a:t>B.</a:t>
            </a:r>
            <a:endParaRPr lang="en-US" dirty="0"/>
          </a:p>
          <a:p>
            <a:r>
              <a:rPr lang="en-US" b="1" u="sng" dirty="0" err="1" smtClean="0"/>
              <a:t>HbeAg</a:t>
            </a:r>
            <a:endParaRPr lang="en-US" b="1" u="sng" dirty="0" smtClean="0"/>
          </a:p>
          <a:p>
            <a:pPr lvl="1"/>
            <a:r>
              <a:rPr lang="en-US" u="sng" dirty="0" smtClean="0"/>
              <a:t>Persistence </a:t>
            </a:r>
            <a:r>
              <a:rPr lang="en-US" u="sng" dirty="0"/>
              <a:t>of </a:t>
            </a:r>
            <a:r>
              <a:rPr lang="en-US" u="sng" dirty="0" err="1"/>
              <a:t>HBeAg</a:t>
            </a:r>
            <a:r>
              <a:rPr lang="en-US" u="sng" dirty="0"/>
              <a:t> three or more months </a:t>
            </a:r>
            <a:r>
              <a:rPr lang="en-US" dirty="0"/>
              <a:t>after the onset of illness indicates a high likelihood of transition to chronic HBV infection. </a:t>
            </a:r>
          </a:p>
          <a:p>
            <a:pPr lvl="1"/>
            <a:r>
              <a:rPr lang="en-US" dirty="0" smtClean="0"/>
              <a:t>The </a:t>
            </a:r>
            <a:r>
              <a:rPr lang="en-US" dirty="0"/>
              <a:t>finding of </a:t>
            </a:r>
            <a:r>
              <a:rPr lang="en-US" dirty="0" err="1"/>
              <a:t>HBeAg</a:t>
            </a:r>
            <a:r>
              <a:rPr lang="en-US" dirty="0"/>
              <a:t> in the serum of an </a:t>
            </a:r>
            <a:r>
              <a:rPr lang="en-US" u="sng" dirty="0"/>
              <a:t>HBV carrier indicates greater infectivity</a:t>
            </a:r>
            <a:r>
              <a:rPr lang="en-US" dirty="0"/>
              <a:t>, a high level of viral replication, and the need for antiviral therapy.</a:t>
            </a:r>
          </a:p>
          <a:p>
            <a:endParaRPr lang="en-US" dirty="0"/>
          </a:p>
        </p:txBody>
      </p:sp>
    </p:spTree>
    <p:extLst>
      <p:ext uri="{BB962C8B-B14F-4D97-AF65-F5344CB8AC3E}">
        <p14:creationId xmlns:p14="http://schemas.microsoft.com/office/powerpoint/2010/main" val="35261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55571"/>
          </a:xfrm>
        </p:spPr>
        <p:txBody>
          <a:bodyPr/>
          <a:lstStyle/>
          <a:p>
            <a:r>
              <a:rPr lang="en-US" dirty="0" smtClean="0"/>
              <a:t>Chronic HBV: Monitoring &amp; Rx</a:t>
            </a:r>
            <a:endParaRPr lang="en-US" dirty="0"/>
          </a:p>
        </p:txBody>
      </p:sp>
      <p:sp>
        <p:nvSpPr>
          <p:cNvPr id="3" name="Content Placeholder 2"/>
          <p:cNvSpPr>
            <a:spLocks noGrp="1"/>
          </p:cNvSpPr>
          <p:nvPr>
            <p:ph idx="1"/>
          </p:nvPr>
        </p:nvSpPr>
        <p:spPr>
          <a:xfrm>
            <a:off x="308063" y="1332560"/>
            <a:ext cx="11491392" cy="5028985"/>
          </a:xfrm>
        </p:spPr>
        <p:txBody>
          <a:bodyPr>
            <a:normAutofit/>
          </a:bodyPr>
          <a:lstStyle/>
          <a:p>
            <a:r>
              <a:rPr lang="en-US" dirty="0" smtClean="0"/>
              <a:t>The </a:t>
            </a:r>
            <a:r>
              <a:rPr lang="en-US" dirty="0"/>
              <a:t>measurement of </a:t>
            </a:r>
            <a:r>
              <a:rPr lang="en-US" b="1" u="sng" dirty="0"/>
              <a:t>serum HBV DNA is </a:t>
            </a:r>
            <a:r>
              <a:rPr lang="en-US" dirty="0"/>
              <a:t>commonly used to evaluate a patient’s candidacy for antiviral therapy and to monitor response during treatment</a:t>
            </a:r>
            <a:r>
              <a:rPr lang="en-US" dirty="0" smtClean="0"/>
              <a:t>.</a:t>
            </a:r>
            <a:endParaRPr lang="en-US" dirty="0"/>
          </a:p>
          <a:p>
            <a:r>
              <a:rPr lang="en-US" dirty="0" smtClean="0"/>
              <a:t>Owing </a:t>
            </a:r>
            <a:r>
              <a:rPr lang="en-US" dirty="0"/>
              <a:t>to the </a:t>
            </a:r>
            <a:r>
              <a:rPr lang="en-US" dirty="0" smtClean="0"/>
              <a:t>fluctuating </a:t>
            </a:r>
            <a:r>
              <a:rPr lang="en-US" dirty="0"/>
              <a:t>nature of CHB, the accuracy of one high HBV DNA level at a single time point in predicting prognosis is poor and regular monitoring of disease status is imperative to determine need for antiviral therapy. </a:t>
            </a:r>
            <a:endParaRPr lang="en-US" dirty="0" smtClean="0"/>
          </a:p>
          <a:p>
            <a:r>
              <a:rPr lang="en-US" b="1" u="sng" dirty="0" smtClean="0"/>
              <a:t>ALT</a:t>
            </a:r>
          </a:p>
          <a:p>
            <a:r>
              <a:rPr lang="en-US" b="1" u="sng" dirty="0" err="1" smtClean="0"/>
              <a:t>Fibroscan</a:t>
            </a:r>
            <a:r>
              <a:rPr lang="en-US" b="1" dirty="0" smtClean="0"/>
              <a:t>: </a:t>
            </a:r>
            <a:r>
              <a:rPr lang="en-US" dirty="0"/>
              <a:t>noninvasive methods to assess fibrosis </a:t>
            </a:r>
            <a:r>
              <a:rPr lang="en-US" dirty="0" smtClean="0"/>
              <a:t>severity.</a:t>
            </a:r>
          </a:p>
          <a:p>
            <a:r>
              <a:rPr lang="en-US" b="1" u="sng" dirty="0" smtClean="0"/>
              <a:t>Liver </a:t>
            </a:r>
            <a:r>
              <a:rPr lang="en-US" b="1" u="sng" dirty="0"/>
              <a:t>biopsy </a:t>
            </a:r>
            <a:r>
              <a:rPr lang="en-US" dirty="0"/>
              <a:t>provides an assessment of the severity of </a:t>
            </a:r>
            <a:r>
              <a:rPr lang="en-US" dirty="0" err="1"/>
              <a:t>necroinflammation</a:t>
            </a:r>
            <a:r>
              <a:rPr lang="en-US" dirty="0"/>
              <a:t> and fibrosis, </a:t>
            </a:r>
            <a:r>
              <a:rPr lang="en-US" dirty="0" smtClean="0"/>
              <a:t>and </a:t>
            </a:r>
            <a:r>
              <a:rPr lang="en-US" dirty="0"/>
              <a:t>may be especially useful for persons who lack clear-cut indications for treatment. Whereas liver biopsy is regarded as the best method to assess the severity of inflammatory activity and fibrosis, noninvasive methods to assess fibrosis severity are also useful. </a:t>
            </a:r>
            <a:endParaRPr lang="en-US" dirty="0" smtClean="0"/>
          </a:p>
          <a:p>
            <a:r>
              <a:rPr lang="en-US" b="1" dirty="0" smtClean="0"/>
              <a:t>US: </a:t>
            </a:r>
            <a:r>
              <a:rPr lang="en-US" dirty="0" smtClean="0"/>
              <a:t>HCC screening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8580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HBV: Monitoring &amp; Rx</a:t>
            </a:r>
          </a:p>
        </p:txBody>
      </p:sp>
      <p:sp>
        <p:nvSpPr>
          <p:cNvPr id="3" name="Content Placeholder 2"/>
          <p:cNvSpPr>
            <a:spLocks noGrp="1"/>
          </p:cNvSpPr>
          <p:nvPr>
            <p:ph idx="1"/>
          </p:nvPr>
        </p:nvSpPr>
        <p:spPr>
          <a:xfrm>
            <a:off x="646110" y="1994195"/>
            <a:ext cx="10855195" cy="4507273"/>
          </a:xfrm>
        </p:spPr>
        <p:txBody>
          <a:bodyPr>
            <a:normAutofit/>
          </a:bodyPr>
          <a:lstStyle/>
          <a:p>
            <a:r>
              <a:rPr lang="en-US" dirty="0" err="1" smtClean="0"/>
              <a:t>Pegylated</a:t>
            </a:r>
            <a:r>
              <a:rPr lang="en-US" dirty="0" smtClean="0"/>
              <a:t> </a:t>
            </a:r>
            <a:r>
              <a:rPr lang="en-US" dirty="0"/>
              <a:t>interferon (Peg-IFN). </a:t>
            </a:r>
          </a:p>
          <a:p>
            <a:pPr lvl="1"/>
            <a:r>
              <a:rPr lang="en-US" dirty="0" smtClean="0"/>
              <a:t>Short duration of therapy</a:t>
            </a:r>
          </a:p>
          <a:p>
            <a:pPr lvl="1"/>
            <a:r>
              <a:rPr lang="en-US" dirty="0" smtClean="0"/>
              <a:t>Before pregnancy</a:t>
            </a:r>
          </a:p>
          <a:p>
            <a:pPr lvl="1"/>
            <a:r>
              <a:rPr lang="en-US" dirty="0" smtClean="0"/>
              <a:t>Side effects</a:t>
            </a:r>
          </a:p>
          <a:p>
            <a:r>
              <a:rPr lang="en-US" dirty="0" err="1" smtClean="0"/>
              <a:t>Nucleos</a:t>
            </a:r>
            <a:r>
              <a:rPr lang="en-US" dirty="0" smtClean="0"/>
              <a:t>(t)ide </a:t>
            </a:r>
            <a:r>
              <a:rPr lang="en-US" dirty="0"/>
              <a:t>analogs (NAs) therapy. </a:t>
            </a:r>
            <a:endParaRPr lang="en-US" dirty="0" smtClean="0"/>
          </a:p>
          <a:p>
            <a:pPr lvl="1"/>
            <a:r>
              <a:rPr lang="en-US" dirty="0" smtClean="0"/>
              <a:t>Overall</a:t>
            </a:r>
            <a:r>
              <a:rPr lang="en-US" dirty="0"/>
              <a:t>, all NAs have an excellent safety profile across a wide spectrum of </a:t>
            </a:r>
            <a:r>
              <a:rPr lang="en-US" dirty="0" smtClean="0"/>
              <a:t>persons </a:t>
            </a:r>
            <a:r>
              <a:rPr lang="en-US" dirty="0"/>
              <a:t>with CHB, including those with decompensated </a:t>
            </a:r>
            <a:r>
              <a:rPr lang="en-US" dirty="0" smtClean="0"/>
              <a:t>cirrhosis.</a:t>
            </a:r>
          </a:p>
          <a:p>
            <a:endParaRPr lang="en-US" dirty="0"/>
          </a:p>
        </p:txBody>
      </p:sp>
    </p:spTree>
    <p:extLst>
      <p:ext uri="{BB962C8B-B14F-4D97-AF65-F5344CB8AC3E}">
        <p14:creationId xmlns:p14="http://schemas.microsoft.com/office/powerpoint/2010/main" val="20967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Co-infections</a:t>
            </a:r>
            <a:endParaRPr lang="en-US" dirty="0"/>
          </a:p>
        </p:txBody>
      </p:sp>
      <p:sp>
        <p:nvSpPr>
          <p:cNvPr id="3" name="Content Placeholder 2"/>
          <p:cNvSpPr>
            <a:spLocks noGrp="1"/>
          </p:cNvSpPr>
          <p:nvPr>
            <p:ph idx="1"/>
          </p:nvPr>
        </p:nvSpPr>
        <p:spPr/>
        <p:txBody>
          <a:bodyPr/>
          <a:lstStyle/>
          <a:p>
            <a:r>
              <a:rPr lang="en-US" dirty="0"/>
              <a:t>For persons with HDV </a:t>
            </a:r>
            <a:r>
              <a:rPr lang="en-US" dirty="0" err="1"/>
              <a:t>coinfection</a:t>
            </a:r>
            <a:r>
              <a:rPr lang="en-US" dirty="0"/>
              <a:t>, the only effective treatment is </a:t>
            </a:r>
            <a:r>
              <a:rPr lang="en-US" dirty="0" err="1"/>
              <a:t>pegylated</a:t>
            </a:r>
            <a:r>
              <a:rPr lang="en-US" dirty="0"/>
              <a:t> interferon (Peg-IFN). </a:t>
            </a:r>
          </a:p>
          <a:p>
            <a:r>
              <a:rPr lang="en-US" dirty="0"/>
              <a:t>For persons with HIV </a:t>
            </a:r>
            <a:r>
              <a:rPr lang="en-US" dirty="0" err="1"/>
              <a:t>coinfection</a:t>
            </a:r>
            <a:r>
              <a:rPr lang="en-US" dirty="0"/>
              <a:t>, treatment of HBV needs to be coordinated with HIV therapy given that several HBV drugs have anti-HIV activity (</a:t>
            </a:r>
            <a:r>
              <a:rPr lang="en-US" dirty="0" err="1"/>
              <a:t>tenofovir</a:t>
            </a:r>
            <a:r>
              <a:rPr lang="en-US" dirty="0"/>
              <a:t>, </a:t>
            </a:r>
            <a:r>
              <a:rPr lang="en-US" dirty="0" err="1"/>
              <a:t>entecavir</a:t>
            </a:r>
            <a:r>
              <a:rPr lang="en-US" dirty="0"/>
              <a:t>, lamivudine, and </a:t>
            </a:r>
            <a:r>
              <a:rPr lang="en-US" dirty="0" err="1"/>
              <a:t>telbivudine</a:t>
            </a:r>
            <a:r>
              <a:rPr lang="en-US" dirty="0"/>
              <a:t>).</a:t>
            </a:r>
          </a:p>
          <a:p>
            <a:endParaRPr lang="en-US" dirty="0"/>
          </a:p>
        </p:txBody>
      </p:sp>
    </p:spTree>
    <p:extLst>
      <p:ext uri="{BB962C8B-B14F-4D97-AF65-F5344CB8AC3E}">
        <p14:creationId xmlns:p14="http://schemas.microsoft.com/office/powerpoint/2010/main" val="250460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a:t>
            </a:r>
            <a:endParaRPr lang="en-US" dirty="0"/>
          </a:p>
        </p:txBody>
      </p:sp>
      <p:sp>
        <p:nvSpPr>
          <p:cNvPr id="3" name="Content Placeholder 2"/>
          <p:cNvSpPr>
            <a:spLocks noGrp="1"/>
          </p:cNvSpPr>
          <p:nvPr>
            <p:ph idx="1"/>
          </p:nvPr>
        </p:nvSpPr>
        <p:spPr>
          <a:xfrm>
            <a:off x="565608" y="1536570"/>
            <a:ext cx="9484245" cy="4711830"/>
          </a:xfrm>
        </p:spPr>
        <p:txBody>
          <a:bodyPr/>
          <a:lstStyle/>
          <a:p>
            <a:r>
              <a:rPr lang="en-US" dirty="0"/>
              <a:t>Hepatitis C virus (HCV) infection is one of the main causes of chronic liver disease </a:t>
            </a:r>
            <a:r>
              <a:rPr lang="en-US" dirty="0" smtClean="0"/>
              <a:t>worldwide.</a:t>
            </a:r>
          </a:p>
          <a:p>
            <a:r>
              <a:rPr lang="en-US" dirty="0"/>
              <a:t>The long-term impact of HCV infection is highly variable, ranging from minimal </a:t>
            </a:r>
            <a:r>
              <a:rPr lang="en-US" dirty="0" smtClean="0"/>
              <a:t>histological </a:t>
            </a:r>
            <a:r>
              <a:rPr lang="en-US" dirty="0"/>
              <a:t>changes to extensive fibrosis and cirrhosis with or without hepatocellular carcinoma (HCC). </a:t>
            </a:r>
          </a:p>
          <a:p>
            <a:endParaRPr lang="en-US" dirty="0"/>
          </a:p>
          <a:p>
            <a:endParaRPr lang="en-US" dirty="0"/>
          </a:p>
        </p:txBody>
      </p:sp>
    </p:spTree>
    <p:extLst>
      <p:ext uri="{BB962C8B-B14F-4D97-AF65-F5344CB8AC3E}">
        <p14:creationId xmlns:p14="http://schemas.microsoft.com/office/powerpoint/2010/main" val="269977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Natural history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0240" y="1639291"/>
            <a:ext cx="12179300" cy="4737100"/>
          </a:xfrm>
          <a:prstGeom prst="rect">
            <a:avLst/>
          </a:prstGeom>
        </p:spPr>
      </p:pic>
    </p:spTree>
    <p:extLst>
      <p:ext uri="{BB962C8B-B14F-4D97-AF65-F5344CB8AC3E}">
        <p14:creationId xmlns:p14="http://schemas.microsoft.com/office/powerpoint/2010/main" val="390192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93314" cy="1414182"/>
          </a:xfrm>
        </p:spPr>
        <p:txBody>
          <a:bodyPr/>
          <a:lstStyle/>
          <a:p>
            <a:r>
              <a:rPr lang="en-US" sz="3600" b="1" dirty="0"/>
              <a:t>Approach to liver enzymes</a:t>
            </a:r>
          </a:p>
        </p:txBody>
      </p:sp>
      <p:sp>
        <p:nvSpPr>
          <p:cNvPr id="3" name="Content Placeholder 2"/>
          <p:cNvSpPr>
            <a:spLocks noGrp="1"/>
          </p:cNvSpPr>
          <p:nvPr>
            <p:ph idx="1"/>
          </p:nvPr>
        </p:nvSpPr>
        <p:spPr/>
        <p:txBody>
          <a:bodyPr>
            <a:normAutofit/>
          </a:bodyPr>
          <a:lstStyle/>
          <a:p>
            <a:r>
              <a:rPr lang="en-US" sz="2800" b="1" dirty="0"/>
              <a:t>Hepatocellular causes </a:t>
            </a:r>
            <a:endParaRPr lang="en-US" sz="2800" b="1" dirty="0" smtClean="0"/>
          </a:p>
          <a:p>
            <a:pPr marL="0" indent="0">
              <a:buNone/>
            </a:pPr>
            <a:r>
              <a:rPr lang="en-US" sz="2800" b="1" dirty="0" smtClean="0"/>
              <a:t>		vs </a:t>
            </a:r>
          </a:p>
          <a:p>
            <a:r>
              <a:rPr lang="en-US" sz="2800" b="1" dirty="0" err="1" smtClean="0"/>
              <a:t>Cholestatic</a:t>
            </a:r>
            <a:r>
              <a:rPr lang="en-US" sz="2800" b="1" dirty="0" smtClean="0"/>
              <a:t> </a:t>
            </a:r>
            <a:r>
              <a:rPr lang="en-US" sz="2800" b="1" dirty="0" smtClean="0"/>
              <a:t>causes</a:t>
            </a:r>
          </a:p>
          <a:p>
            <a:pPr marL="914400" lvl="2" indent="0">
              <a:buNone/>
            </a:pPr>
            <a:r>
              <a:rPr lang="en-US" sz="2400" b="1" dirty="0" smtClean="0"/>
              <a:t>Vs</a:t>
            </a:r>
            <a:endParaRPr lang="en-US" sz="2400" b="1" dirty="0"/>
          </a:p>
          <a:p>
            <a:r>
              <a:rPr lang="en-US" sz="2800" b="1" dirty="0"/>
              <a:t> </a:t>
            </a:r>
            <a:r>
              <a:rPr lang="en-US" sz="2800" b="1" dirty="0" smtClean="0"/>
              <a:t> Mixed</a:t>
            </a:r>
          </a:p>
        </p:txBody>
      </p:sp>
    </p:spTree>
    <p:extLst>
      <p:ext uri="{BB962C8B-B14F-4D97-AF65-F5344CB8AC3E}">
        <p14:creationId xmlns:p14="http://schemas.microsoft.com/office/powerpoint/2010/main" val="23992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Transmission</a:t>
            </a:r>
            <a:endParaRPr lang="en-US" dirty="0"/>
          </a:p>
        </p:txBody>
      </p:sp>
      <p:sp>
        <p:nvSpPr>
          <p:cNvPr id="3" name="Content Placeholder 2"/>
          <p:cNvSpPr>
            <a:spLocks noGrp="1"/>
          </p:cNvSpPr>
          <p:nvPr>
            <p:ph idx="1"/>
          </p:nvPr>
        </p:nvSpPr>
        <p:spPr>
          <a:xfrm>
            <a:off x="405353" y="1470582"/>
            <a:ext cx="11208469" cy="4949072"/>
          </a:xfrm>
        </p:spPr>
        <p:txBody>
          <a:bodyPr>
            <a:normAutofit/>
          </a:bodyPr>
          <a:lstStyle/>
          <a:p>
            <a:r>
              <a:rPr lang="en-US" dirty="0"/>
              <a:t>Modes of transmission of HCV can be divided into </a:t>
            </a:r>
            <a:endParaRPr lang="en-US" dirty="0" smtClean="0"/>
          </a:p>
          <a:p>
            <a:pPr lvl="1"/>
            <a:r>
              <a:rPr lang="en-US" dirty="0"/>
              <a:t>P</a:t>
            </a:r>
            <a:r>
              <a:rPr lang="en-US" dirty="0" smtClean="0"/>
              <a:t>ercutaneous </a:t>
            </a:r>
            <a:r>
              <a:rPr lang="en-US" dirty="0"/>
              <a:t>(blood transfusion and </a:t>
            </a:r>
            <a:r>
              <a:rPr lang="en-US" dirty="0" smtClean="0"/>
              <a:t>needle stick </a:t>
            </a:r>
            <a:r>
              <a:rPr lang="en-US" dirty="0"/>
              <a:t>inoculation) </a:t>
            </a:r>
          </a:p>
          <a:p>
            <a:pPr lvl="1"/>
            <a:r>
              <a:rPr lang="en-US" dirty="0" smtClean="0"/>
              <a:t>Non-percutaneous </a:t>
            </a:r>
            <a:r>
              <a:rPr lang="en-US" dirty="0"/>
              <a:t>(sexual contact and perinatal exposure). </a:t>
            </a:r>
            <a:endParaRPr lang="en-US" dirty="0" smtClean="0"/>
          </a:p>
          <a:p>
            <a:pPr marL="457200" lvl="1" indent="0">
              <a:buNone/>
            </a:pPr>
            <a:endParaRPr lang="en-US" dirty="0" smtClean="0"/>
          </a:p>
          <a:p>
            <a:r>
              <a:rPr lang="en-US" dirty="0" smtClean="0"/>
              <a:t>The </a:t>
            </a:r>
            <a:r>
              <a:rPr lang="en-US" dirty="0"/>
              <a:t>risk of </a:t>
            </a:r>
            <a:r>
              <a:rPr lang="en-US" b="1" u="sng" dirty="0"/>
              <a:t>sexual transmission </a:t>
            </a:r>
            <a:r>
              <a:rPr lang="en-US" dirty="0"/>
              <a:t>is negligible in monogamous couples that do not engage in high-risk sexual </a:t>
            </a:r>
            <a:r>
              <a:rPr lang="en-US" dirty="0" smtClean="0"/>
              <a:t>practices. However, </a:t>
            </a:r>
            <a:r>
              <a:rPr lang="en-US" dirty="0"/>
              <a:t>epidemiologic studies have shown that persons with multiple sex partners have a higher prevalence of HCV </a:t>
            </a:r>
            <a:r>
              <a:rPr lang="en-US" dirty="0" smtClean="0"/>
              <a:t>infection.</a:t>
            </a:r>
          </a:p>
          <a:p>
            <a:r>
              <a:rPr lang="en-US" dirty="0"/>
              <a:t>the risk of </a:t>
            </a:r>
            <a:r>
              <a:rPr lang="en-US" b="1" u="sng" dirty="0"/>
              <a:t>perinatal transmission of HCV infection is low</a:t>
            </a:r>
            <a:r>
              <a:rPr lang="en-US" dirty="0"/>
              <a:t>, averaging 5.1% to 6.7% for HCV-</a:t>
            </a:r>
            <a:r>
              <a:rPr lang="en-US" dirty="0" err="1"/>
              <a:t>monoinfected</a:t>
            </a:r>
            <a:r>
              <a:rPr lang="en-US" dirty="0"/>
              <a:t> </a:t>
            </a:r>
            <a:r>
              <a:rPr lang="en-US" dirty="0" smtClean="0"/>
              <a:t>patients.</a:t>
            </a:r>
          </a:p>
          <a:p>
            <a:r>
              <a:rPr lang="en-US" dirty="0"/>
              <a:t>The Centers for Disease Control and Prevention have concluded that </a:t>
            </a:r>
            <a:r>
              <a:rPr lang="en-US" b="1" u="sng" dirty="0"/>
              <a:t>breastfeeding</a:t>
            </a:r>
            <a:r>
              <a:rPr lang="en-US" dirty="0"/>
              <a:t> by HCV-infected mothers is generally safe</a:t>
            </a:r>
            <a:r>
              <a:rPr lang="en-US" dirty="0" smtClean="0"/>
              <a:t>.</a:t>
            </a:r>
          </a:p>
        </p:txBody>
      </p:sp>
    </p:spTree>
    <p:extLst>
      <p:ext uri="{BB962C8B-B14F-4D97-AF65-F5344CB8AC3E}">
        <p14:creationId xmlns:p14="http://schemas.microsoft.com/office/powerpoint/2010/main" val="26625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genotypes</a:t>
            </a:r>
            <a:endParaRPr lang="en-US" dirty="0"/>
          </a:p>
        </p:txBody>
      </p:sp>
      <p:sp>
        <p:nvSpPr>
          <p:cNvPr id="3" name="Content Placeholder 2"/>
          <p:cNvSpPr>
            <a:spLocks noGrp="1"/>
          </p:cNvSpPr>
          <p:nvPr>
            <p:ph idx="1"/>
          </p:nvPr>
        </p:nvSpPr>
        <p:spPr>
          <a:xfrm>
            <a:off x="1103312" y="2052918"/>
            <a:ext cx="10095731" cy="4366736"/>
          </a:xfrm>
        </p:spPr>
        <p:txBody>
          <a:bodyPr/>
          <a:lstStyle/>
          <a:p>
            <a:r>
              <a:rPr lang="en-US" dirty="0" smtClean="0"/>
              <a:t>Genotypes </a:t>
            </a:r>
            <a:r>
              <a:rPr lang="en-US" dirty="0"/>
              <a:t>1, 2, and 3 are most common in North America and </a:t>
            </a:r>
            <a:r>
              <a:rPr lang="en-US" dirty="0" smtClean="0"/>
              <a:t>Europe</a:t>
            </a:r>
          </a:p>
          <a:p>
            <a:r>
              <a:rPr lang="en-US" dirty="0" smtClean="0"/>
              <a:t>Genotype </a:t>
            </a:r>
            <a:r>
              <a:rPr lang="en-US" dirty="0"/>
              <a:t>4 is most common in the Middle </a:t>
            </a:r>
            <a:r>
              <a:rPr lang="en-US" dirty="0" smtClean="0"/>
              <a:t>East</a:t>
            </a:r>
          </a:p>
          <a:p>
            <a:r>
              <a:rPr lang="en-US" dirty="0" smtClean="0"/>
              <a:t>Genotypes </a:t>
            </a:r>
            <a:r>
              <a:rPr lang="en-US" dirty="0"/>
              <a:t>5 and 6 are most common in Southeast Asia</a:t>
            </a:r>
          </a:p>
          <a:p>
            <a:endParaRPr lang="en-US" dirty="0"/>
          </a:p>
        </p:txBody>
      </p:sp>
    </p:spTree>
    <p:extLst>
      <p:ext uri="{BB962C8B-B14F-4D97-AF65-F5344CB8AC3E}">
        <p14:creationId xmlns:p14="http://schemas.microsoft.com/office/powerpoint/2010/main" val="25645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clinical features</a:t>
            </a:r>
            <a:endParaRPr lang="en-US" dirty="0"/>
          </a:p>
        </p:txBody>
      </p:sp>
      <p:sp>
        <p:nvSpPr>
          <p:cNvPr id="3" name="Content Placeholder 2"/>
          <p:cNvSpPr>
            <a:spLocks noGrp="1"/>
          </p:cNvSpPr>
          <p:nvPr>
            <p:ph idx="1"/>
          </p:nvPr>
        </p:nvSpPr>
        <p:spPr>
          <a:xfrm>
            <a:off x="278465" y="1391662"/>
            <a:ext cx="11439053" cy="5054892"/>
          </a:xfrm>
        </p:spPr>
        <p:txBody>
          <a:bodyPr>
            <a:normAutofit/>
          </a:bodyPr>
          <a:lstStyle/>
          <a:p>
            <a:r>
              <a:rPr lang="en-US" b="1" dirty="0"/>
              <a:t>Acute hepatitis C </a:t>
            </a:r>
            <a:endParaRPr lang="en-US" b="1" dirty="0" smtClean="0"/>
          </a:p>
          <a:p>
            <a:pPr lvl="1"/>
            <a:r>
              <a:rPr lang="en-US" dirty="0" smtClean="0"/>
              <a:t>is </a:t>
            </a:r>
            <a:r>
              <a:rPr lang="en-US" dirty="0"/>
              <a:t>rarely seen in clinical practice because nearly all cases are </a:t>
            </a:r>
            <a:r>
              <a:rPr lang="en-US" dirty="0" smtClean="0"/>
              <a:t>asymptomatic. </a:t>
            </a:r>
          </a:p>
          <a:p>
            <a:pPr lvl="1"/>
            <a:r>
              <a:rPr lang="en-US" dirty="0"/>
              <a:t>The rate of viral persistence after acute infection varies, ranging from 45% to more than 90%. </a:t>
            </a:r>
          </a:p>
          <a:p>
            <a:pPr lvl="1"/>
            <a:r>
              <a:rPr lang="en-US" b="1" u="sng" dirty="0" smtClean="0"/>
              <a:t>Younger </a:t>
            </a:r>
            <a:r>
              <a:rPr lang="en-US" b="1" u="sng" dirty="0"/>
              <a:t>and female patients </a:t>
            </a:r>
            <a:r>
              <a:rPr lang="en-US" dirty="0"/>
              <a:t>having the lowest rates of chronicity. Other factors that may play a role include the source of infection and size of </a:t>
            </a:r>
            <a:r>
              <a:rPr lang="en-US" dirty="0" smtClean="0"/>
              <a:t>inoculum. </a:t>
            </a:r>
          </a:p>
          <a:p>
            <a:r>
              <a:rPr lang="en-US" b="1" dirty="0" smtClean="0"/>
              <a:t>Anti-HCV</a:t>
            </a:r>
            <a:r>
              <a:rPr lang="en-US" dirty="0" smtClean="0"/>
              <a:t> </a:t>
            </a:r>
            <a:r>
              <a:rPr lang="en-US" dirty="0" smtClean="0"/>
              <a:t>will be detected between Week 2 and </a:t>
            </a:r>
            <a:r>
              <a:rPr lang="en-US" dirty="0"/>
              <a:t>month 3</a:t>
            </a:r>
            <a:r>
              <a:rPr lang="en-US" dirty="0" smtClean="0"/>
              <a:t>.</a:t>
            </a:r>
          </a:p>
          <a:p>
            <a:r>
              <a:rPr lang="en-US" b="1" dirty="0"/>
              <a:t>HCV </a:t>
            </a:r>
            <a:r>
              <a:rPr lang="en-US" b="1" dirty="0" smtClean="0"/>
              <a:t>RNA</a:t>
            </a:r>
          </a:p>
          <a:p>
            <a:pPr lvl="1"/>
            <a:r>
              <a:rPr lang="en-US" dirty="0" smtClean="0"/>
              <a:t> </a:t>
            </a:r>
            <a:r>
              <a:rPr lang="en-US" dirty="0"/>
              <a:t>is detectable within </a:t>
            </a:r>
            <a:r>
              <a:rPr lang="en-US" u="sng" dirty="0"/>
              <a:t>2 to 3 weeks of </a:t>
            </a:r>
            <a:r>
              <a:rPr lang="en-US" u="sng" dirty="0" smtClean="0"/>
              <a:t>exposure</a:t>
            </a:r>
          </a:p>
          <a:p>
            <a:pPr lvl="1"/>
            <a:r>
              <a:rPr lang="en-US" dirty="0" smtClean="0"/>
              <a:t>In </a:t>
            </a:r>
            <a:r>
              <a:rPr lang="en-US" dirty="0"/>
              <a:t>patients </a:t>
            </a:r>
            <a:r>
              <a:rPr lang="en-US" dirty="0" smtClean="0"/>
              <a:t>whom </a:t>
            </a:r>
            <a:r>
              <a:rPr lang="en-US" dirty="0"/>
              <a:t>the infection resolves spontaneously, loss of HCV RNA from serum usually occurs </a:t>
            </a:r>
            <a:r>
              <a:rPr lang="en-US" u="sng" dirty="0"/>
              <a:t>within </a:t>
            </a:r>
            <a:r>
              <a:rPr lang="en-US" u="sng" dirty="0" smtClean="0"/>
              <a:t>3 to 4 months</a:t>
            </a:r>
            <a:r>
              <a:rPr lang="en-US" dirty="0" smtClean="0"/>
              <a:t> </a:t>
            </a:r>
            <a:r>
              <a:rPr lang="en-US" dirty="0"/>
              <a:t>of the onset of clinical </a:t>
            </a:r>
            <a:r>
              <a:rPr lang="en-US" dirty="0" smtClean="0"/>
              <a:t>disease</a:t>
            </a:r>
          </a:p>
        </p:txBody>
      </p:sp>
    </p:spTree>
    <p:extLst>
      <p:ext uri="{BB962C8B-B14F-4D97-AF65-F5344CB8AC3E}">
        <p14:creationId xmlns:p14="http://schemas.microsoft.com/office/powerpoint/2010/main" val="380796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Extrahepatic</a:t>
            </a:r>
            <a:r>
              <a:rPr lang="en-US" b="1" dirty="0"/>
              <a:t> Manifestations</a:t>
            </a:r>
            <a:endParaRPr lang="en-US" dirty="0"/>
          </a:p>
        </p:txBody>
      </p:sp>
      <p:sp>
        <p:nvSpPr>
          <p:cNvPr id="3" name="Content Placeholder 2"/>
          <p:cNvSpPr>
            <a:spLocks noGrp="1"/>
          </p:cNvSpPr>
          <p:nvPr>
            <p:ph idx="1"/>
          </p:nvPr>
        </p:nvSpPr>
        <p:spPr>
          <a:xfrm>
            <a:off x="209295" y="1243482"/>
            <a:ext cx="11585542" cy="4930218"/>
          </a:xfrm>
        </p:spPr>
        <p:txBody>
          <a:bodyPr>
            <a:normAutofit/>
          </a:bodyPr>
          <a:lstStyle/>
          <a:p>
            <a:r>
              <a:rPr lang="en-US" dirty="0" smtClean="0"/>
              <a:t>Symptoms </a:t>
            </a:r>
            <a:r>
              <a:rPr lang="en-US" dirty="0"/>
              <a:t>and signs include </a:t>
            </a:r>
          </a:p>
          <a:p>
            <a:pPr lvl="2"/>
            <a:r>
              <a:rPr lang="en-US" dirty="0"/>
              <a:t>F</a:t>
            </a:r>
            <a:r>
              <a:rPr lang="en-US" dirty="0" smtClean="0"/>
              <a:t>atigue</a:t>
            </a:r>
            <a:r>
              <a:rPr lang="en-US" dirty="0"/>
              <a:t>, </a:t>
            </a:r>
          </a:p>
          <a:p>
            <a:pPr lvl="2"/>
            <a:r>
              <a:rPr lang="en-US" dirty="0" err="1"/>
              <a:t>A</a:t>
            </a:r>
            <a:r>
              <a:rPr lang="en-US" dirty="0" err="1" smtClean="0"/>
              <a:t>rthralgias</a:t>
            </a:r>
            <a:r>
              <a:rPr lang="en-US" dirty="0"/>
              <a:t>, arthritis, </a:t>
            </a:r>
          </a:p>
          <a:p>
            <a:pPr lvl="2"/>
            <a:r>
              <a:rPr lang="en-US" dirty="0" err="1"/>
              <a:t>P</a:t>
            </a:r>
            <a:r>
              <a:rPr lang="en-US" dirty="0" err="1" smtClean="0"/>
              <a:t>urpura</a:t>
            </a:r>
            <a:r>
              <a:rPr lang="en-US" dirty="0"/>
              <a:t>,</a:t>
            </a:r>
          </a:p>
          <a:p>
            <a:pPr lvl="2"/>
            <a:r>
              <a:rPr lang="en-US" dirty="0"/>
              <a:t>Raynaud’s phenomenon, </a:t>
            </a:r>
          </a:p>
          <a:p>
            <a:pPr lvl="2"/>
            <a:r>
              <a:rPr lang="en-US" dirty="0" err="1"/>
              <a:t>V</a:t>
            </a:r>
            <a:r>
              <a:rPr lang="en-US" dirty="0" err="1" smtClean="0"/>
              <a:t>asculitis</a:t>
            </a:r>
            <a:r>
              <a:rPr lang="en-US" dirty="0"/>
              <a:t>, </a:t>
            </a:r>
          </a:p>
          <a:p>
            <a:pPr lvl="2"/>
            <a:r>
              <a:rPr lang="en-US" dirty="0"/>
              <a:t>P</a:t>
            </a:r>
            <a:r>
              <a:rPr lang="en-US" dirty="0" smtClean="0"/>
              <a:t>eripheral </a:t>
            </a:r>
            <a:r>
              <a:rPr lang="en-US" dirty="0"/>
              <a:t>neuropathy, and nephropathy. </a:t>
            </a:r>
          </a:p>
          <a:p>
            <a:r>
              <a:rPr lang="en-US" dirty="0" smtClean="0"/>
              <a:t>Among </a:t>
            </a:r>
            <a:r>
              <a:rPr lang="en-US" dirty="0"/>
              <a:t>HCV-infected patients 19% to 50% have </a:t>
            </a:r>
            <a:r>
              <a:rPr lang="en-US" dirty="0" err="1"/>
              <a:t>cryoglobulins</a:t>
            </a:r>
            <a:r>
              <a:rPr lang="en-US" dirty="0"/>
              <a:t> in serum, but clinical manifestations of </a:t>
            </a:r>
            <a:r>
              <a:rPr lang="en-US" b="1" u="sng" dirty="0" err="1"/>
              <a:t>cryoglobulinemia</a:t>
            </a:r>
            <a:r>
              <a:rPr lang="en-US" dirty="0"/>
              <a:t> are reported in only 5% to 10% of these patients and are more common in patients with cirrhosis. </a:t>
            </a:r>
            <a:endParaRPr lang="en-US" dirty="0" smtClean="0"/>
          </a:p>
        </p:txBody>
      </p:sp>
    </p:spTree>
    <p:extLst>
      <p:ext uri="{BB962C8B-B14F-4D97-AF65-F5344CB8AC3E}">
        <p14:creationId xmlns:p14="http://schemas.microsoft.com/office/powerpoint/2010/main" val="183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Diagnosis</a:t>
            </a:r>
            <a:endParaRPr lang="en-US" dirty="0"/>
          </a:p>
        </p:txBody>
      </p:sp>
      <p:sp>
        <p:nvSpPr>
          <p:cNvPr id="3" name="Content Placeholder 2"/>
          <p:cNvSpPr>
            <a:spLocks noGrp="1"/>
          </p:cNvSpPr>
          <p:nvPr>
            <p:ph idx="1"/>
          </p:nvPr>
        </p:nvSpPr>
        <p:spPr>
          <a:xfrm>
            <a:off x="467001" y="1696825"/>
            <a:ext cx="11061979" cy="4835950"/>
          </a:xfrm>
        </p:spPr>
        <p:txBody>
          <a:bodyPr>
            <a:normAutofit/>
          </a:bodyPr>
          <a:lstStyle/>
          <a:p>
            <a:r>
              <a:rPr lang="en-US" b="1" u="sng" dirty="0"/>
              <a:t>Anti-HCV antibodies </a:t>
            </a:r>
            <a:r>
              <a:rPr lang="en-US" dirty="0"/>
              <a:t>are the first-line diagnostic test for HCV </a:t>
            </a:r>
            <a:r>
              <a:rPr lang="en-US" dirty="0" smtClean="0"/>
              <a:t>infection.</a:t>
            </a:r>
          </a:p>
          <a:p>
            <a:r>
              <a:rPr lang="en-US" dirty="0"/>
              <a:t>If anti-HCV antibodies are detected, </a:t>
            </a:r>
            <a:r>
              <a:rPr lang="en-US" b="1" u="sng" dirty="0"/>
              <a:t>HCV RNA </a:t>
            </a:r>
            <a:r>
              <a:rPr lang="en-US" dirty="0"/>
              <a:t>should be done. </a:t>
            </a:r>
            <a:endParaRPr lang="en-US" dirty="0" smtClean="0"/>
          </a:p>
          <a:p>
            <a:r>
              <a:rPr lang="en-US" dirty="0" smtClean="0"/>
              <a:t>If detectable viral load, </a:t>
            </a:r>
            <a:r>
              <a:rPr lang="en-US" b="1" u="sng" dirty="0" smtClean="0"/>
              <a:t>HCV Genotyping </a:t>
            </a:r>
            <a:r>
              <a:rPr lang="en-US" dirty="0"/>
              <a:t>should be done. </a:t>
            </a:r>
            <a:endParaRPr lang="en-US" b="1" u="sng" dirty="0" smtClean="0"/>
          </a:p>
          <a:p>
            <a:r>
              <a:rPr lang="en-US" b="1" u="sng" dirty="0" smtClean="0">
                <a:solidFill>
                  <a:srgbClr val="FFFF00"/>
                </a:solidFill>
              </a:rPr>
              <a:t>HCV </a:t>
            </a:r>
            <a:r>
              <a:rPr lang="en-US" b="1" u="sng" dirty="0">
                <a:solidFill>
                  <a:srgbClr val="FFFF00"/>
                </a:solidFill>
              </a:rPr>
              <a:t>RNA testing </a:t>
            </a:r>
            <a:endParaRPr lang="en-US" dirty="0" smtClean="0">
              <a:solidFill>
                <a:srgbClr val="FFFF00"/>
              </a:solidFill>
            </a:endParaRPr>
          </a:p>
          <a:p>
            <a:pPr lvl="1"/>
            <a:r>
              <a:rPr lang="en-US" dirty="0">
                <a:solidFill>
                  <a:srgbClr val="FFFF00"/>
                </a:solidFill>
              </a:rPr>
              <a:t>should be part of the initial </a:t>
            </a:r>
            <a:r>
              <a:rPr lang="en-US" dirty="0" smtClean="0">
                <a:solidFill>
                  <a:srgbClr val="FFFF00"/>
                </a:solidFill>
              </a:rPr>
              <a:t>evaluation, in </a:t>
            </a:r>
            <a:r>
              <a:rPr lang="en-US" dirty="0">
                <a:solidFill>
                  <a:srgbClr val="FFFF00"/>
                </a:solidFill>
              </a:rPr>
              <a:t>the case of suspected </a:t>
            </a:r>
            <a:endParaRPr lang="en-US" dirty="0" smtClean="0">
              <a:solidFill>
                <a:srgbClr val="FFFF00"/>
              </a:solidFill>
            </a:endParaRPr>
          </a:p>
          <a:p>
            <a:pPr lvl="3"/>
            <a:r>
              <a:rPr lang="en-US" dirty="0" smtClean="0">
                <a:solidFill>
                  <a:srgbClr val="FF0000"/>
                </a:solidFill>
              </a:rPr>
              <a:t>acute </a:t>
            </a:r>
            <a:r>
              <a:rPr lang="en-US" dirty="0">
                <a:solidFill>
                  <a:srgbClr val="FF0000"/>
                </a:solidFill>
              </a:rPr>
              <a:t>hepatitis C </a:t>
            </a:r>
            <a:r>
              <a:rPr lang="en-US" dirty="0" smtClean="0">
                <a:solidFill>
                  <a:srgbClr val="FF0000"/>
                </a:solidFill>
              </a:rPr>
              <a:t>or</a:t>
            </a:r>
          </a:p>
          <a:p>
            <a:pPr lvl="3"/>
            <a:r>
              <a:rPr lang="en-US" dirty="0" smtClean="0">
                <a:solidFill>
                  <a:srgbClr val="FF0000"/>
                </a:solidFill>
              </a:rPr>
              <a:t>in </a:t>
            </a:r>
            <a:r>
              <a:rPr lang="en-US" dirty="0">
                <a:solidFill>
                  <a:srgbClr val="FF0000"/>
                </a:solidFill>
              </a:rPr>
              <a:t>immunocompromised patients, </a:t>
            </a:r>
            <a:endParaRPr lang="en-US" dirty="0" smtClean="0">
              <a:solidFill>
                <a:srgbClr val="FF0000"/>
              </a:solidFill>
            </a:endParaRPr>
          </a:p>
          <a:p>
            <a:pPr lvl="1"/>
            <a:r>
              <a:rPr lang="en-US" dirty="0" smtClean="0">
                <a:solidFill>
                  <a:srgbClr val="FFFF00"/>
                </a:solidFill>
              </a:rPr>
              <a:t>The </a:t>
            </a:r>
            <a:r>
              <a:rPr lang="en-US" dirty="0">
                <a:solidFill>
                  <a:srgbClr val="FFFF00"/>
                </a:solidFill>
              </a:rPr>
              <a:t>diagnosis of acute and chronic HCV infection is based on the detection of HCV RNA by a sensitive molecular </a:t>
            </a:r>
            <a:r>
              <a:rPr lang="en-US" dirty="0" smtClean="0">
                <a:solidFill>
                  <a:srgbClr val="FFFF00"/>
                </a:solidFill>
              </a:rPr>
              <a:t>method</a:t>
            </a:r>
            <a:r>
              <a:rPr lang="en-US" b="1" dirty="0" smtClean="0">
                <a:solidFill>
                  <a:srgbClr val="FFFF00"/>
                </a:solidFill>
              </a:rPr>
              <a:t> </a:t>
            </a:r>
            <a:r>
              <a:rPr lang="en-US" dirty="0">
                <a:solidFill>
                  <a:srgbClr val="FFFF00"/>
                </a:solidFill>
              </a:rPr>
              <a:t>limit of detection &lt;</a:t>
            </a:r>
            <a:r>
              <a:rPr lang="en-US" dirty="0" smtClean="0">
                <a:solidFill>
                  <a:srgbClr val="FFFF00"/>
                </a:solidFill>
              </a:rPr>
              <a:t>15 international </a:t>
            </a:r>
            <a:r>
              <a:rPr lang="en-US" dirty="0">
                <a:solidFill>
                  <a:srgbClr val="FFFF00"/>
                </a:solidFill>
              </a:rPr>
              <a:t>units [IU]/ml</a:t>
            </a:r>
            <a:r>
              <a:rPr lang="en-US" dirty="0" smtClean="0">
                <a:solidFill>
                  <a:srgbClr val="FFFF00"/>
                </a:solidFill>
              </a:rPr>
              <a:t>). </a:t>
            </a:r>
            <a:endParaRPr lang="en-US" dirty="0">
              <a:solidFill>
                <a:srgbClr val="FFFF00"/>
              </a:solidFill>
            </a:endParaRPr>
          </a:p>
          <a:p>
            <a:r>
              <a:rPr lang="en-US" dirty="0" smtClean="0"/>
              <a:t>In patients with acute Hepatitis C, HCV </a:t>
            </a:r>
            <a:r>
              <a:rPr lang="en-US" dirty="0"/>
              <a:t>RNA </a:t>
            </a:r>
            <a:r>
              <a:rPr lang="en-US" dirty="0" smtClean="0"/>
              <a:t>should be retested 3 to 4 months after clinical presentation.</a:t>
            </a:r>
            <a:endParaRPr lang="en-US" dirty="0"/>
          </a:p>
          <a:p>
            <a:endParaRPr lang="en-US" dirty="0"/>
          </a:p>
        </p:txBody>
      </p:sp>
    </p:spTree>
    <p:extLst>
      <p:ext uri="{BB962C8B-B14F-4D97-AF65-F5344CB8AC3E}">
        <p14:creationId xmlns:p14="http://schemas.microsoft.com/office/powerpoint/2010/main" val="29950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goals of Rx</a:t>
            </a:r>
            <a:endParaRPr lang="en-US" dirty="0"/>
          </a:p>
        </p:txBody>
      </p:sp>
      <p:sp>
        <p:nvSpPr>
          <p:cNvPr id="3" name="Content Placeholder 2"/>
          <p:cNvSpPr>
            <a:spLocks noGrp="1"/>
          </p:cNvSpPr>
          <p:nvPr>
            <p:ph idx="1"/>
          </p:nvPr>
        </p:nvSpPr>
        <p:spPr>
          <a:xfrm>
            <a:off x="346364" y="1443182"/>
            <a:ext cx="11083635" cy="4919911"/>
          </a:xfrm>
        </p:spPr>
        <p:txBody>
          <a:bodyPr>
            <a:normAutofit/>
          </a:bodyPr>
          <a:lstStyle/>
          <a:p>
            <a:r>
              <a:rPr lang="en-US" dirty="0"/>
              <a:t>The </a:t>
            </a:r>
            <a:r>
              <a:rPr lang="en-US" b="1" u="sng" dirty="0"/>
              <a:t>goal of therapy </a:t>
            </a:r>
            <a:r>
              <a:rPr lang="en-US" dirty="0"/>
              <a:t>is to cure HCV infection to prevent hepatic cirrhosis, decompensation of cirrhosis, HCC, severe extra-hepatic manifestations and </a:t>
            </a:r>
            <a:r>
              <a:rPr lang="en-US" dirty="0" smtClean="0"/>
              <a:t>death.</a:t>
            </a:r>
          </a:p>
          <a:p>
            <a:r>
              <a:rPr lang="en-US" dirty="0" smtClean="0"/>
              <a:t>The </a:t>
            </a:r>
            <a:r>
              <a:rPr lang="en-US" b="1" u="sng" dirty="0"/>
              <a:t>endpoint of therapy is undetectable HCV RNA </a:t>
            </a:r>
            <a:r>
              <a:rPr lang="en-US" dirty="0"/>
              <a:t>in a sensitive assay (≤15 IU/ml) </a:t>
            </a:r>
            <a:r>
              <a:rPr lang="en-US" dirty="0" smtClean="0"/>
              <a:t>12weeks </a:t>
            </a:r>
            <a:r>
              <a:rPr lang="en-US" dirty="0"/>
              <a:t>(</a:t>
            </a:r>
            <a:r>
              <a:rPr lang="en-US" dirty="0" smtClean="0"/>
              <a:t>SVR12) </a:t>
            </a:r>
            <a:r>
              <a:rPr lang="en-US" dirty="0"/>
              <a:t>after the end of </a:t>
            </a:r>
            <a:r>
              <a:rPr lang="en-US" dirty="0" smtClean="0"/>
              <a:t>treatment.</a:t>
            </a:r>
          </a:p>
          <a:p>
            <a:endParaRPr lang="en-US" dirty="0" smtClean="0"/>
          </a:p>
          <a:p>
            <a:r>
              <a:rPr lang="en-US" dirty="0" smtClean="0"/>
              <a:t>In </a:t>
            </a:r>
            <a:r>
              <a:rPr lang="en-US" dirty="0"/>
              <a:t>patients with advanced fibrosis and cirrhosis, HCV eradication reduces the rate of decompensation and will reduce, albeit not abolish, the risk of HCC. In these patients surveillance for HCC should be </a:t>
            </a:r>
            <a:r>
              <a:rPr lang="en-US" dirty="0" smtClean="0"/>
              <a:t>continued.</a:t>
            </a:r>
          </a:p>
          <a:p>
            <a:endParaRPr lang="en-US" dirty="0"/>
          </a:p>
        </p:txBody>
      </p:sp>
    </p:spTree>
    <p:extLst>
      <p:ext uri="{BB962C8B-B14F-4D97-AF65-F5344CB8AC3E}">
        <p14:creationId xmlns:p14="http://schemas.microsoft.com/office/powerpoint/2010/main" val="273361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Rx</a:t>
            </a:r>
            <a:endParaRPr lang="en-US" dirty="0"/>
          </a:p>
        </p:txBody>
      </p:sp>
      <p:sp>
        <p:nvSpPr>
          <p:cNvPr id="3" name="Content Placeholder 2"/>
          <p:cNvSpPr>
            <a:spLocks noGrp="1"/>
          </p:cNvSpPr>
          <p:nvPr>
            <p:ph idx="1"/>
          </p:nvPr>
        </p:nvSpPr>
        <p:spPr>
          <a:xfrm>
            <a:off x="469760" y="1466321"/>
            <a:ext cx="11132768" cy="4649807"/>
          </a:xfrm>
        </p:spPr>
        <p:txBody>
          <a:bodyPr>
            <a:normAutofit/>
          </a:bodyPr>
          <a:lstStyle/>
          <a:p>
            <a:r>
              <a:rPr lang="en-US" dirty="0" smtClean="0"/>
              <a:t>Researcher </a:t>
            </a:r>
            <a:r>
              <a:rPr lang="en-US" dirty="0"/>
              <a:t>have recently made significant advances in treatment for hepatitis C using new, </a:t>
            </a:r>
            <a:r>
              <a:rPr lang="en-US" b="1" u="sng" dirty="0"/>
              <a:t>"direct-acting" anti-viral medications</a:t>
            </a:r>
            <a:r>
              <a:rPr lang="en-US" dirty="0"/>
              <a:t>, sometimes in combination with existing ones. As a result, people </a:t>
            </a:r>
            <a:r>
              <a:rPr lang="en-US" dirty="0" smtClean="0"/>
              <a:t>experience</a:t>
            </a:r>
          </a:p>
          <a:p>
            <a:pPr lvl="1"/>
            <a:r>
              <a:rPr lang="en-US" dirty="0" smtClean="0"/>
              <a:t>Better </a:t>
            </a:r>
            <a:r>
              <a:rPr lang="en-US" dirty="0"/>
              <a:t>outcomes, </a:t>
            </a:r>
            <a:endParaRPr lang="en-US" dirty="0" smtClean="0"/>
          </a:p>
          <a:p>
            <a:pPr lvl="1"/>
            <a:r>
              <a:rPr lang="en-US" dirty="0"/>
              <a:t>F</a:t>
            </a:r>
            <a:r>
              <a:rPr lang="en-US" dirty="0" smtClean="0"/>
              <a:t>ewer </a:t>
            </a:r>
            <a:r>
              <a:rPr lang="en-US" dirty="0"/>
              <a:t>side effects and </a:t>
            </a:r>
            <a:endParaRPr lang="en-US" dirty="0" smtClean="0"/>
          </a:p>
          <a:p>
            <a:pPr lvl="1"/>
            <a:r>
              <a:rPr lang="en-US" dirty="0"/>
              <a:t>S</a:t>
            </a:r>
            <a:r>
              <a:rPr lang="en-US" dirty="0" smtClean="0"/>
              <a:t>horter </a:t>
            </a:r>
            <a:r>
              <a:rPr lang="en-US" dirty="0"/>
              <a:t>treatment </a:t>
            </a:r>
            <a:r>
              <a:rPr lang="en-US" dirty="0" smtClean="0"/>
              <a:t>times.  </a:t>
            </a:r>
          </a:p>
          <a:p>
            <a:r>
              <a:rPr lang="en-US" dirty="0" smtClean="0"/>
              <a:t>The </a:t>
            </a:r>
            <a:r>
              <a:rPr lang="en-US" dirty="0"/>
              <a:t>choice of medications and length of treatment depend on </a:t>
            </a:r>
            <a:endParaRPr lang="en-US" dirty="0" smtClean="0"/>
          </a:p>
          <a:p>
            <a:pPr lvl="1"/>
            <a:r>
              <a:rPr lang="en-US" dirty="0" smtClean="0"/>
              <a:t>Presence </a:t>
            </a:r>
            <a:r>
              <a:rPr lang="en-US" dirty="0"/>
              <a:t>of Cirrhosis,</a:t>
            </a:r>
          </a:p>
          <a:p>
            <a:pPr lvl="1"/>
            <a:r>
              <a:rPr lang="en-US" dirty="0"/>
              <a:t>T</a:t>
            </a:r>
            <a:r>
              <a:rPr lang="en-US" dirty="0" smtClean="0"/>
              <a:t>he </a:t>
            </a:r>
            <a:r>
              <a:rPr lang="en-US" dirty="0"/>
              <a:t>hepatitis C genotype, </a:t>
            </a:r>
            <a:endParaRPr lang="en-US" dirty="0" smtClean="0"/>
          </a:p>
          <a:p>
            <a:pPr lvl="1"/>
            <a:r>
              <a:rPr lang="en-US" dirty="0" smtClean="0"/>
              <a:t>Prior </a:t>
            </a:r>
            <a:r>
              <a:rPr lang="en-US" dirty="0"/>
              <a:t>treatments</a:t>
            </a:r>
            <a:endParaRPr lang="en-US" dirty="0" smtClean="0"/>
          </a:p>
          <a:p>
            <a:pPr lvl="1"/>
            <a:r>
              <a:rPr lang="en-US" dirty="0" smtClean="0"/>
              <a:t>Renal function</a:t>
            </a:r>
            <a:endParaRPr lang="en-US" dirty="0"/>
          </a:p>
        </p:txBody>
      </p:sp>
    </p:spTree>
    <p:extLst>
      <p:ext uri="{BB962C8B-B14F-4D97-AF65-F5344CB8AC3E}">
        <p14:creationId xmlns:p14="http://schemas.microsoft.com/office/powerpoint/2010/main" val="16468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How prioritize patients</a:t>
            </a:r>
            <a:r>
              <a:rPr lang="en-US" dirty="0"/>
              <a:t/>
            </a:r>
            <a:br>
              <a:rPr lang="en-US" dirty="0"/>
            </a:br>
            <a:endParaRPr lang="en-US" dirty="0"/>
          </a:p>
        </p:txBody>
      </p:sp>
      <p:sp>
        <p:nvSpPr>
          <p:cNvPr id="3" name="Content Placeholder 2"/>
          <p:cNvSpPr>
            <a:spLocks noGrp="1"/>
          </p:cNvSpPr>
          <p:nvPr>
            <p:ph idx="1"/>
          </p:nvPr>
        </p:nvSpPr>
        <p:spPr>
          <a:xfrm>
            <a:off x="404091" y="1431636"/>
            <a:ext cx="11476181" cy="5091712"/>
          </a:xfrm>
        </p:spPr>
        <p:txBody>
          <a:bodyPr>
            <a:normAutofit fontScale="85000" lnSpcReduction="10000"/>
          </a:bodyPr>
          <a:lstStyle/>
          <a:p>
            <a:r>
              <a:rPr lang="en-US" b="1" dirty="0" smtClean="0"/>
              <a:t>Liver Fibrosis stage:</a:t>
            </a:r>
            <a:endParaRPr lang="en-US" dirty="0" smtClean="0"/>
          </a:p>
          <a:p>
            <a:pPr lvl="1"/>
            <a:r>
              <a:rPr lang="en-US" dirty="0" smtClean="0"/>
              <a:t> </a:t>
            </a:r>
            <a:r>
              <a:rPr lang="en-US" dirty="0"/>
              <a:t>Fibrosis stage can be assessed by non-invasive methods initially, </a:t>
            </a:r>
            <a:endParaRPr lang="en-US" dirty="0" smtClean="0"/>
          </a:p>
          <a:p>
            <a:pPr lvl="1"/>
            <a:r>
              <a:rPr lang="en-US" dirty="0" smtClean="0"/>
              <a:t>liver </a:t>
            </a:r>
            <a:r>
              <a:rPr lang="en-US" dirty="0"/>
              <a:t>biopsy reserved for cases where there is uncertainty or potential additional </a:t>
            </a:r>
            <a:r>
              <a:rPr lang="en-US" dirty="0" err="1"/>
              <a:t>aetiologies</a:t>
            </a:r>
            <a:r>
              <a:rPr lang="en-US" dirty="0"/>
              <a:t> </a:t>
            </a:r>
            <a:r>
              <a:rPr lang="en-US" b="1" dirty="0" smtClean="0"/>
              <a:t> </a:t>
            </a:r>
            <a:endParaRPr lang="en-US" dirty="0"/>
          </a:p>
          <a:p>
            <a:pPr lvl="1"/>
            <a:r>
              <a:rPr lang="en-US" dirty="0" smtClean="0"/>
              <a:t>Treatment </a:t>
            </a:r>
            <a:r>
              <a:rPr lang="en-US" dirty="0"/>
              <a:t>should be prioritized for patients with </a:t>
            </a:r>
            <a:r>
              <a:rPr lang="en-US" b="1" u="sng" dirty="0"/>
              <a:t>significant fibrosis or cirrhosis (METAVIR score F3 to </a:t>
            </a:r>
            <a:r>
              <a:rPr lang="en-US" b="1" u="sng" dirty="0" smtClean="0"/>
              <a:t>F4)</a:t>
            </a:r>
            <a:r>
              <a:rPr lang="en-US" b="1" dirty="0" smtClean="0"/>
              <a:t> </a:t>
            </a:r>
            <a:endParaRPr lang="en-US" dirty="0"/>
          </a:p>
          <a:p>
            <a:pPr lvl="1"/>
            <a:r>
              <a:rPr lang="en-US" dirty="0" smtClean="0"/>
              <a:t> </a:t>
            </a:r>
            <a:r>
              <a:rPr lang="en-US" dirty="0"/>
              <a:t>Patients with </a:t>
            </a:r>
            <a:r>
              <a:rPr lang="en-US" b="1" u="sng" dirty="0"/>
              <a:t>decompensated cirrhosis (Child-Pugh B and C)</a:t>
            </a:r>
            <a:r>
              <a:rPr lang="en-US" dirty="0"/>
              <a:t> should be urgently treated with an IFN-free regimen </a:t>
            </a:r>
            <a:endParaRPr lang="en-US" dirty="0" smtClean="0"/>
          </a:p>
          <a:p>
            <a:r>
              <a:rPr lang="en-US" b="1" dirty="0" smtClean="0"/>
              <a:t>Prioritization </a:t>
            </a:r>
            <a:r>
              <a:rPr lang="en-US" b="1" dirty="0"/>
              <a:t>regardless of </a:t>
            </a:r>
            <a:r>
              <a:rPr lang="en-US" b="1" dirty="0" smtClean="0"/>
              <a:t>fibrosis </a:t>
            </a:r>
            <a:r>
              <a:rPr lang="en-US" dirty="0" smtClean="0"/>
              <a:t>for the following patients with </a:t>
            </a:r>
          </a:p>
          <a:p>
            <a:pPr lvl="1"/>
            <a:r>
              <a:rPr lang="en-US" dirty="0" smtClean="0"/>
              <a:t>HIV </a:t>
            </a:r>
            <a:r>
              <a:rPr lang="en-US" dirty="0"/>
              <a:t>or HBV </a:t>
            </a:r>
            <a:r>
              <a:rPr lang="en-US" dirty="0" smtClean="0"/>
              <a:t>co-infection</a:t>
            </a:r>
            <a:r>
              <a:rPr lang="en-US" dirty="0"/>
              <a:t>, </a:t>
            </a:r>
            <a:endParaRPr lang="en-US" dirty="0" smtClean="0"/>
          </a:p>
          <a:p>
            <a:pPr lvl="1"/>
            <a:r>
              <a:rPr lang="en-US" dirty="0" smtClean="0"/>
              <a:t>Pre</a:t>
            </a:r>
            <a:r>
              <a:rPr lang="en-US" dirty="0"/>
              <a:t>- or post-liver transplant setting, </a:t>
            </a:r>
            <a:endParaRPr lang="en-US" dirty="0" smtClean="0"/>
          </a:p>
          <a:p>
            <a:pPr lvl="1"/>
            <a:r>
              <a:rPr lang="en-US" dirty="0" smtClean="0"/>
              <a:t>Immunosuppression</a:t>
            </a:r>
          </a:p>
          <a:p>
            <a:pPr lvl="1"/>
            <a:r>
              <a:rPr lang="en-US" dirty="0" smtClean="0"/>
              <a:t>Clinically </a:t>
            </a:r>
            <a:r>
              <a:rPr lang="en-US" dirty="0"/>
              <a:t>significant extra-hepatic manifestations (e.g. symptomatic vasculitis associated with HCV-related mixed </a:t>
            </a:r>
            <a:r>
              <a:rPr lang="en-US" dirty="0" err="1"/>
              <a:t>cryoglobulinaemia</a:t>
            </a:r>
            <a:r>
              <a:rPr lang="en-US" dirty="0"/>
              <a:t>, HCV immune complex-related nephropathy and non-Hodgkin B cell lymphoma), </a:t>
            </a:r>
            <a:endParaRPr lang="en-US" dirty="0" smtClean="0"/>
          </a:p>
          <a:p>
            <a:pPr lvl="1"/>
            <a:r>
              <a:rPr lang="en-US" dirty="0" smtClean="0"/>
              <a:t>Debilitating </a:t>
            </a:r>
            <a:r>
              <a:rPr lang="en-US" dirty="0"/>
              <a:t>fatigue </a:t>
            </a:r>
            <a:r>
              <a:rPr lang="en-US" dirty="0" smtClean="0"/>
              <a:t>.</a:t>
            </a:r>
          </a:p>
          <a:p>
            <a:pPr lvl="1"/>
            <a:r>
              <a:rPr lang="en-US" dirty="0" smtClean="0"/>
              <a:t>Individuals </a:t>
            </a:r>
            <a:r>
              <a:rPr lang="en-US" dirty="0"/>
              <a:t>at risk of transmitting HCV, including active injection drug users, men who have sex with men with high-risk sexual practices, </a:t>
            </a:r>
            <a:r>
              <a:rPr lang="en-US" b="1" u="sng" dirty="0"/>
              <a:t>women of childbearing age who wish to get pregnant, </a:t>
            </a:r>
            <a:r>
              <a:rPr lang="en-US" b="1" u="sng" dirty="0" err="1"/>
              <a:t>haemodialysis</a:t>
            </a:r>
            <a:r>
              <a:rPr lang="en-US" b="1" u="sng" dirty="0"/>
              <a:t> patient</a:t>
            </a:r>
            <a:r>
              <a:rPr lang="en-US" u="sng" dirty="0"/>
              <a:t>s</a:t>
            </a:r>
            <a:r>
              <a:rPr lang="en-US" dirty="0"/>
              <a:t>, and incarcerated </a:t>
            </a:r>
            <a:r>
              <a:rPr lang="en-US" dirty="0" smtClean="0"/>
              <a:t>individuals.</a:t>
            </a:r>
            <a:r>
              <a:rPr lang="en-US" b="1" dirty="0" smtClean="0"/>
              <a:t> </a:t>
            </a:r>
            <a:endParaRPr lang="en-US" dirty="0"/>
          </a:p>
          <a:p>
            <a:r>
              <a:rPr lang="en-US" b="1" dirty="0" smtClean="0"/>
              <a:t>Life expectancy</a:t>
            </a:r>
            <a:endParaRPr lang="en-US" dirty="0"/>
          </a:p>
          <a:p>
            <a:endParaRPr lang="en-US" dirty="0"/>
          </a:p>
          <a:p>
            <a:endParaRPr lang="en-US" dirty="0"/>
          </a:p>
        </p:txBody>
      </p:sp>
    </p:spTree>
    <p:extLst>
      <p:ext uri="{BB962C8B-B14F-4D97-AF65-F5344CB8AC3E}">
        <p14:creationId xmlns:p14="http://schemas.microsoft.com/office/powerpoint/2010/main" val="4030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Autoimmune hepatitis </a:t>
            </a:r>
            <a:br>
              <a:rPr lang="en-US" dirty="0"/>
            </a:br>
            <a:endParaRPr lang="en-US" dirty="0"/>
          </a:p>
        </p:txBody>
      </p:sp>
      <p:sp>
        <p:nvSpPr>
          <p:cNvPr id="3" name="Content Placeholder 2"/>
          <p:cNvSpPr>
            <a:spLocks noGrp="1"/>
          </p:cNvSpPr>
          <p:nvPr>
            <p:ph idx="1"/>
          </p:nvPr>
        </p:nvSpPr>
        <p:spPr>
          <a:xfrm>
            <a:off x="484909" y="1685636"/>
            <a:ext cx="10448635" cy="4710546"/>
          </a:xfrm>
        </p:spPr>
        <p:txBody>
          <a:bodyPr/>
          <a:lstStyle/>
          <a:p>
            <a:r>
              <a:rPr lang="en-US" dirty="0"/>
              <a:t>AIH is </a:t>
            </a:r>
            <a:r>
              <a:rPr lang="en-US" dirty="0" smtClean="0"/>
              <a:t>a chronic </a:t>
            </a:r>
            <a:r>
              <a:rPr lang="en-US" dirty="0"/>
              <a:t>liver disease that affects mainly women </a:t>
            </a:r>
            <a:endParaRPr lang="en-US" dirty="0" smtClean="0"/>
          </a:p>
          <a:p>
            <a:r>
              <a:rPr lang="en-US" dirty="0" smtClean="0"/>
              <a:t>is </a:t>
            </a:r>
            <a:r>
              <a:rPr lang="en-US" dirty="0"/>
              <a:t>characterized by </a:t>
            </a:r>
            <a:endParaRPr lang="en-US" dirty="0" smtClean="0"/>
          </a:p>
          <a:p>
            <a:pPr lvl="2"/>
            <a:r>
              <a:rPr lang="en-US" dirty="0" err="1">
                <a:solidFill>
                  <a:srgbClr val="FFFF00"/>
                </a:solidFill>
              </a:rPr>
              <a:t>H</a:t>
            </a:r>
            <a:r>
              <a:rPr lang="en-US" dirty="0" err="1" smtClean="0">
                <a:solidFill>
                  <a:srgbClr val="FFFF00"/>
                </a:solidFill>
              </a:rPr>
              <a:t>ypergammaglobulinaemia</a:t>
            </a:r>
            <a:r>
              <a:rPr lang="en-US" dirty="0" smtClean="0">
                <a:solidFill>
                  <a:srgbClr val="FFFF00"/>
                </a:solidFill>
              </a:rPr>
              <a:t>, </a:t>
            </a:r>
          </a:p>
          <a:p>
            <a:pPr lvl="2"/>
            <a:r>
              <a:rPr lang="en-US" dirty="0">
                <a:solidFill>
                  <a:srgbClr val="FFFF00"/>
                </a:solidFill>
              </a:rPr>
              <a:t>C</a:t>
            </a:r>
            <a:r>
              <a:rPr lang="en-US" dirty="0" smtClean="0">
                <a:solidFill>
                  <a:srgbClr val="FFFF00"/>
                </a:solidFill>
              </a:rPr>
              <a:t>irculating </a:t>
            </a:r>
            <a:r>
              <a:rPr lang="en-US" dirty="0">
                <a:solidFill>
                  <a:srgbClr val="FFFF00"/>
                </a:solidFill>
              </a:rPr>
              <a:t>autoantibodies, </a:t>
            </a:r>
          </a:p>
          <a:p>
            <a:pPr lvl="2"/>
            <a:r>
              <a:rPr lang="en-US" dirty="0">
                <a:solidFill>
                  <a:srgbClr val="FFFF00"/>
                </a:solidFill>
              </a:rPr>
              <a:t>I</a:t>
            </a:r>
            <a:r>
              <a:rPr lang="en-US" dirty="0" smtClean="0">
                <a:solidFill>
                  <a:srgbClr val="FFFF00"/>
                </a:solidFill>
              </a:rPr>
              <a:t>nterface hepatitis </a:t>
            </a:r>
            <a:r>
              <a:rPr lang="en-US" dirty="0">
                <a:solidFill>
                  <a:srgbClr val="FFFF00"/>
                </a:solidFill>
              </a:rPr>
              <a:t>on liver histology, and </a:t>
            </a:r>
            <a:endParaRPr lang="en-US" dirty="0" smtClean="0">
              <a:solidFill>
                <a:srgbClr val="FFFF00"/>
              </a:solidFill>
            </a:endParaRPr>
          </a:p>
          <a:p>
            <a:pPr lvl="2"/>
            <a:r>
              <a:rPr lang="en-US" dirty="0" smtClean="0">
                <a:solidFill>
                  <a:srgbClr val="FFFF00"/>
                </a:solidFill>
              </a:rPr>
              <a:t>a </a:t>
            </a:r>
            <a:r>
              <a:rPr lang="en-US" dirty="0" err="1">
                <a:solidFill>
                  <a:srgbClr val="FFFF00"/>
                </a:solidFill>
              </a:rPr>
              <a:t>favourable</a:t>
            </a:r>
            <a:r>
              <a:rPr lang="en-US" dirty="0">
                <a:solidFill>
                  <a:srgbClr val="FFFF00"/>
                </a:solidFill>
              </a:rPr>
              <a:t> response to </a:t>
            </a:r>
            <a:r>
              <a:rPr lang="en-US" dirty="0" smtClean="0">
                <a:solidFill>
                  <a:srgbClr val="FFFF00"/>
                </a:solidFill>
              </a:rPr>
              <a:t>immunosuppression.  </a:t>
            </a:r>
          </a:p>
          <a:p>
            <a:r>
              <a:rPr lang="en-US" dirty="0" smtClean="0"/>
              <a:t>The </a:t>
            </a:r>
            <a:r>
              <a:rPr lang="en-US" dirty="0"/>
              <a:t>disease, if untreated, often leads to cirrhosis, liver failure and death. </a:t>
            </a:r>
          </a:p>
          <a:p>
            <a:r>
              <a:rPr lang="en-US" dirty="0"/>
              <a:t>The disease can also affect males </a:t>
            </a:r>
            <a:r>
              <a:rPr lang="en-US" dirty="0" smtClean="0"/>
              <a:t>and </a:t>
            </a:r>
            <a:r>
              <a:rPr lang="en-US" dirty="0"/>
              <a:t>may present at any age and in all ethnic </a:t>
            </a:r>
            <a:r>
              <a:rPr lang="en-US" dirty="0" smtClean="0"/>
              <a:t>groups.</a:t>
            </a:r>
            <a:endParaRPr lang="en-US" dirty="0"/>
          </a:p>
          <a:p>
            <a:endParaRPr lang="en-US" dirty="0"/>
          </a:p>
        </p:txBody>
      </p:sp>
    </p:spTree>
    <p:extLst>
      <p:ext uri="{BB962C8B-B14F-4D97-AF65-F5344CB8AC3E}">
        <p14:creationId xmlns:p14="http://schemas.microsoft.com/office/powerpoint/2010/main" val="414385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a:t>
            </a:r>
            <a:r>
              <a:rPr lang="en-US" dirty="0" err="1" smtClean="0"/>
              <a:t>Subclassification</a:t>
            </a:r>
            <a:r>
              <a:rPr lang="en-US" dirty="0" smtClean="0"/>
              <a:t> </a:t>
            </a:r>
            <a:br>
              <a:rPr lang="en-US" dirty="0" smtClean="0"/>
            </a:br>
            <a:endParaRPr lang="en-US" dirty="0"/>
          </a:p>
        </p:txBody>
      </p:sp>
      <p:sp>
        <p:nvSpPr>
          <p:cNvPr id="3" name="Content Placeholder 2"/>
          <p:cNvSpPr>
            <a:spLocks noGrp="1"/>
          </p:cNvSpPr>
          <p:nvPr>
            <p:ph idx="1"/>
          </p:nvPr>
        </p:nvSpPr>
        <p:spPr>
          <a:xfrm>
            <a:off x="646111" y="1610466"/>
            <a:ext cx="10795434" cy="4762625"/>
          </a:xfrm>
        </p:spPr>
        <p:txBody>
          <a:bodyPr>
            <a:normAutofit fontScale="85000" lnSpcReduction="20000"/>
          </a:bodyPr>
          <a:lstStyle/>
          <a:p>
            <a:r>
              <a:rPr lang="en-US" dirty="0"/>
              <a:t>The clinical implications arising from this sub- classification are </a:t>
            </a:r>
            <a:r>
              <a:rPr lang="en-US" dirty="0" smtClean="0"/>
              <a:t>uncertain</a:t>
            </a:r>
          </a:p>
          <a:p>
            <a:r>
              <a:rPr lang="en-US" b="1" u="sng" dirty="0"/>
              <a:t>Indirect immunofluorescence </a:t>
            </a:r>
            <a:r>
              <a:rPr lang="en-US" dirty="0"/>
              <a:t>is the test of </a:t>
            </a:r>
            <a:r>
              <a:rPr lang="en-US" dirty="0" smtClean="0"/>
              <a:t>choice for all auto-antibodies except </a:t>
            </a:r>
            <a:r>
              <a:rPr lang="en-US" b="1" u="sng" dirty="0" smtClean="0"/>
              <a:t>ASLA. </a:t>
            </a:r>
            <a:r>
              <a:rPr lang="en-US" dirty="0" smtClean="0"/>
              <a:t>Immunoassays </a:t>
            </a:r>
            <a:r>
              <a:rPr lang="en-US" dirty="0"/>
              <a:t>(ELISA/Western blotting) are the tests of choice for the detection of SLA/LP. Methods and cut- off values should be reported by the </a:t>
            </a:r>
            <a:r>
              <a:rPr lang="en-US" dirty="0" smtClean="0"/>
              <a:t>laboratory. </a:t>
            </a:r>
            <a:endParaRPr lang="en-US" dirty="0" smtClean="0"/>
          </a:p>
          <a:p>
            <a:r>
              <a:rPr lang="en-US" dirty="0" smtClean="0"/>
              <a:t>AIH-1</a:t>
            </a:r>
            <a:r>
              <a:rPr lang="en-US" dirty="0"/>
              <a:t>: </a:t>
            </a:r>
            <a:endParaRPr lang="en-US" dirty="0" smtClean="0"/>
          </a:p>
          <a:p>
            <a:pPr lvl="2"/>
            <a:r>
              <a:rPr lang="en-US" dirty="0" smtClean="0"/>
              <a:t>the </a:t>
            </a:r>
            <a:r>
              <a:rPr lang="en-US" dirty="0"/>
              <a:t>more frequent type of AIH (accounts almost for 90% of AIH cases); </a:t>
            </a:r>
            <a:endParaRPr lang="en-US" dirty="0" smtClean="0"/>
          </a:p>
          <a:p>
            <a:pPr lvl="2"/>
            <a:r>
              <a:rPr lang="en-US" dirty="0" smtClean="0"/>
              <a:t>detection </a:t>
            </a:r>
            <a:r>
              <a:rPr lang="en-US" dirty="0"/>
              <a:t>of </a:t>
            </a:r>
            <a:r>
              <a:rPr lang="en-US" b="1" u="sng" dirty="0"/>
              <a:t>ANA, </a:t>
            </a:r>
            <a:r>
              <a:rPr lang="en-US" b="1" u="sng" dirty="0" smtClean="0"/>
              <a:t>or ASMA  </a:t>
            </a:r>
          </a:p>
          <a:p>
            <a:pPr lvl="2"/>
            <a:r>
              <a:rPr lang="en-US" dirty="0" smtClean="0"/>
              <a:t>association </a:t>
            </a:r>
            <a:r>
              <a:rPr lang="en-US" dirty="0"/>
              <a:t>with HLA DR3, DR4 and DR13; </a:t>
            </a:r>
            <a:endParaRPr lang="en-US" dirty="0" smtClean="0"/>
          </a:p>
          <a:p>
            <a:r>
              <a:rPr lang="en-US" dirty="0" smtClean="0"/>
              <a:t>AIH-2</a:t>
            </a:r>
            <a:r>
              <a:rPr lang="en-US" dirty="0"/>
              <a:t>: </a:t>
            </a:r>
            <a:endParaRPr lang="en-US" dirty="0" smtClean="0"/>
          </a:p>
          <a:p>
            <a:pPr lvl="2"/>
            <a:r>
              <a:rPr lang="en-US" dirty="0" smtClean="0"/>
              <a:t>accounts </a:t>
            </a:r>
            <a:r>
              <a:rPr lang="en-US" dirty="0"/>
              <a:t>for up to 10% of AIH cases; </a:t>
            </a:r>
            <a:endParaRPr lang="en-US" dirty="0" smtClean="0"/>
          </a:p>
          <a:p>
            <a:pPr lvl="2"/>
            <a:r>
              <a:rPr lang="en-US" dirty="0" smtClean="0"/>
              <a:t>detection </a:t>
            </a:r>
            <a:r>
              <a:rPr lang="en-US" dirty="0"/>
              <a:t>of </a:t>
            </a:r>
            <a:r>
              <a:rPr lang="en-US" b="1" u="sng" dirty="0"/>
              <a:t>anti-LKM1, anti-LC1 </a:t>
            </a:r>
            <a:r>
              <a:rPr lang="en-US" dirty="0"/>
              <a:t>and rarely </a:t>
            </a:r>
            <a:r>
              <a:rPr lang="en-US" dirty="0" smtClean="0"/>
              <a:t>anti-LKM3</a:t>
            </a:r>
            <a:r>
              <a:rPr lang="en-US" dirty="0"/>
              <a:t>; </a:t>
            </a:r>
            <a:endParaRPr lang="en-US" dirty="0" smtClean="0"/>
          </a:p>
          <a:p>
            <a:pPr lvl="2"/>
            <a:r>
              <a:rPr lang="en-US" dirty="0" smtClean="0"/>
              <a:t>association </a:t>
            </a:r>
            <a:r>
              <a:rPr lang="en-US" dirty="0"/>
              <a:t>with HLA DR3 and DR7; </a:t>
            </a:r>
            <a:endParaRPr lang="en-US" dirty="0" smtClean="0"/>
          </a:p>
          <a:p>
            <a:pPr lvl="2"/>
            <a:r>
              <a:rPr lang="en-US" dirty="0" smtClean="0"/>
              <a:t>onset </a:t>
            </a:r>
            <a:r>
              <a:rPr lang="en-US" dirty="0"/>
              <a:t>usually in childhood and young </a:t>
            </a:r>
            <a:r>
              <a:rPr lang="en-US" dirty="0" smtClean="0"/>
              <a:t>adulthood</a:t>
            </a:r>
          </a:p>
          <a:p>
            <a:r>
              <a:rPr lang="en-US" dirty="0" smtClean="0"/>
              <a:t>AIH-3</a:t>
            </a:r>
            <a:r>
              <a:rPr lang="en-US" dirty="0"/>
              <a:t>: </a:t>
            </a:r>
            <a:endParaRPr lang="en-US" dirty="0" smtClean="0"/>
          </a:p>
          <a:p>
            <a:pPr lvl="2"/>
            <a:r>
              <a:rPr lang="en-US" b="1" u="sng" dirty="0" smtClean="0"/>
              <a:t>ASLA/LP positive</a:t>
            </a:r>
            <a:endParaRPr lang="en-US" b="1" u="sng" dirty="0"/>
          </a:p>
        </p:txBody>
      </p:sp>
    </p:spTree>
    <p:extLst>
      <p:ext uri="{BB962C8B-B14F-4D97-AF65-F5344CB8AC3E}">
        <p14:creationId xmlns:p14="http://schemas.microsoft.com/office/powerpoint/2010/main" val="39095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IDENTIFY EACH</a:t>
            </a:r>
            <a:endParaRPr lang="en-US" dirty="0"/>
          </a:p>
        </p:txBody>
      </p:sp>
      <p:sp>
        <p:nvSpPr>
          <p:cNvPr id="3" name="Content Placeholder 2"/>
          <p:cNvSpPr>
            <a:spLocks noGrp="1"/>
          </p:cNvSpPr>
          <p:nvPr>
            <p:ph idx="1"/>
          </p:nvPr>
        </p:nvSpPr>
        <p:spPr/>
        <p:txBody>
          <a:bodyPr/>
          <a:lstStyle/>
          <a:p>
            <a:r>
              <a:rPr lang="en-US" b="1" dirty="0"/>
              <a:t>Hepatocellular causes </a:t>
            </a:r>
          </a:p>
          <a:p>
            <a:pPr marL="0" indent="0">
              <a:buNone/>
            </a:pPr>
            <a:r>
              <a:rPr lang="en-US" b="1" dirty="0"/>
              <a:t>		vs </a:t>
            </a:r>
          </a:p>
          <a:p>
            <a:r>
              <a:rPr lang="en-US" b="1" dirty="0" err="1"/>
              <a:t>Cholestatic</a:t>
            </a:r>
            <a:r>
              <a:rPr lang="en-US" b="1" dirty="0"/>
              <a:t> </a:t>
            </a:r>
            <a:r>
              <a:rPr lang="en-US" b="1" dirty="0" smtClean="0"/>
              <a:t>causes</a:t>
            </a:r>
          </a:p>
          <a:p>
            <a:pPr marL="0" indent="0">
              <a:buNone/>
            </a:pPr>
            <a:r>
              <a:rPr lang="en-US" b="1" dirty="0" smtClean="0"/>
              <a:t>       vs</a:t>
            </a:r>
          </a:p>
          <a:p>
            <a:r>
              <a:rPr lang="en-US" b="1" dirty="0"/>
              <a:t> </a:t>
            </a:r>
            <a:r>
              <a:rPr lang="en-US" b="1" dirty="0" smtClean="0"/>
              <a:t>Mixed</a:t>
            </a:r>
            <a:endParaRPr lang="en-US" b="1" dirty="0"/>
          </a:p>
          <a:p>
            <a:endParaRPr lang="en-US" dirty="0"/>
          </a:p>
        </p:txBody>
      </p:sp>
    </p:spTree>
    <p:extLst>
      <p:ext uri="{BB962C8B-B14F-4D97-AF65-F5344CB8AC3E}">
        <p14:creationId xmlns:p14="http://schemas.microsoft.com/office/powerpoint/2010/main" val="4604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Clinical </a:t>
            </a:r>
            <a:r>
              <a:rPr lang="en-US" dirty="0"/>
              <a:t>presentation</a:t>
            </a:r>
          </a:p>
        </p:txBody>
      </p:sp>
      <p:sp>
        <p:nvSpPr>
          <p:cNvPr id="3" name="Content Placeholder 2"/>
          <p:cNvSpPr>
            <a:spLocks noGrp="1"/>
          </p:cNvSpPr>
          <p:nvPr>
            <p:ph idx="1"/>
          </p:nvPr>
        </p:nvSpPr>
        <p:spPr>
          <a:xfrm>
            <a:off x="464957" y="1475117"/>
            <a:ext cx="11103066" cy="4744527"/>
          </a:xfrm>
        </p:spPr>
        <p:txBody>
          <a:bodyPr>
            <a:normAutofit fontScale="92500" lnSpcReduction="20000"/>
          </a:bodyPr>
          <a:lstStyle/>
          <a:p>
            <a:pPr>
              <a:buFont typeface="Arial" charset="0"/>
              <a:buChar char="•"/>
            </a:pPr>
            <a:r>
              <a:rPr lang="en-US" dirty="0" smtClean="0">
                <a:latin typeface="ArialMT" charset="0"/>
              </a:rPr>
              <a:t>Any </a:t>
            </a:r>
            <a:r>
              <a:rPr lang="en-US" dirty="0">
                <a:latin typeface="ArialMT" charset="0"/>
              </a:rPr>
              <a:t>age </a:t>
            </a:r>
            <a:endParaRPr lang="en-US" dirty="0" smtClean="0">
              <a:latin typeface="ArialMT" charset="0"/>
            </a:endParaRPr>
          </a:p>
          <a:p>
            <a:pPr>
              <a:buFont typeface="Arial" charset="0"/>
              <a:buChar char="•"/>
            </a:pPr>
            <a:r>
              <a:rPr lang="en-US" dirty="0" smtClean="0">
                <a:latin typeface="ArialMT" charset="0"/>
              </a:rPr>
              <a:t>Both </a:t>
            </a:r>
            <a:r>
              <a:rPr lang="en-US" dirty="0">
                <a:latin typeface="ArialMT" charset="0"/>
              </a:rPr>
              <a:t>sexes (♀: ♂ 3:1) </a:t>
            </a:r>
          </a:p>
          <a:p>
            <a:r>
              <a:rPr lang="en-US" dirty="0" smtClean="0">
                <a:latin typeface="ArialMT" charset="0"/>
              </a:rPr>
              <a:t>Broad </a:t>
            </a:r>
            <a:r>
              <a:rPr lang="en-US" dirty="0">
                <a:latin typeface="ArialMT" charset="0"/>
              </a:rPr>
              <a:t>range from asymptomatic to acute/severe or even </a:t>
            </a:r>
            <a:r>
              <a:rPr lang="en-US" dirty="0" smtClean="0">
                <a:latin typeface="ArialMT" charset="0"/>
              </a:rPr>
              <a:t>fulminant</a:t>
            </a:r>
          </a:p>
          <a:p>
            <a:r>
              <a:rPr lang="en-US" dirty="0" smtClean="0">
                <a:latin typeface="ArialMT" charset="0"/>
              </a:rPr>
              <a:t>Most </a:t>
            </a:r>
            <a:r>
              <a:rPr lang="en-US" dirty="0">
                <a:latin typeface="ArialMT" charset="0"/>
              </a:rPr>
              <a:t>common clinical phenotype of the disease (two thirds of patients) is characterized by an </a:t>
            </a:r>
            <a:r>
              <a:rPr lang="en-US" b="1" u="sng" dirty="0" smtClean="0">
                <a:latin typeface="ArialMT" charset="0"/>
              </a:rPr>
              <a:t>insidious onset </a:t>
            </a:r>
            <a:r>
              <a:rPr lang="en-US" dirty="0">
                <a:latin typeface="ArialMT" charset="0"/>
              </a:rPr>
              <a:t>either </a:t>
            </a:r>
            <a:endParaRPr lang="en-US" dirty="0" smtClean="0">
              <a:latin typeface="ArialMT" charset="0"/>
            </a:endParaRPr>
          </a:p>
          <a:p>
            <a:pPr lvl="1"/>
            <a:r>
              <a:rPr lang="en-US" dirty="0" smtClean="0">
                <a:latin typeface="ArialMT" charset="0"/>
              </a:rPr>
              <a:t>without </a:t>
            </a:r>
            <a:r>
              <a:rPr lang="en-US" dirty="0">
                <a:latin typeface="ArialMT" charset="0"/>
              </a:rPr>
              <a:t>any apparent symptom or </a:t>
            </a:r>
            <a:endParaRPr lang="en-US" dirty="0" smtClean="0">
              <a:latin typeface="ArialMT" charset="0"/>
            </a:endParaRPr>
          </a:p>
          <a:p>
            <a:pPr lvl="1"/>
            <a:r>
              <a:rPr lang="en-US" dirty="0" smtClean="0">
                <a:latin typeface="ArialMT" charset="0"/>
              </a:rPr>
              <a:t>with </a:t>
            </a:r>
            <a:r>
              <a:rPr lang="en-US" dirty="0">
                <a:latin typeface="ArialMT" charset="0"/>
              </a:rPr>
              <a:t>one or more of the following non-specific symptoms: </a:t>
            </a:r>
            <a:endParaRPr lang="en-US" dirty="0" smtClean="0">
              <a:latin typeface="ArialMT" charset="0"/>
            </a:endParaRPr>
          </a:p>
          <a:p>
            <a:pPr lvl="2"/>
            <a:r>
              <a:rPr lang="en-US" dirty="0" smtClean="0">
                <a:solidFill>
                  <a:srgbClr val="FFFF00"/>
                </a:solidFill>
                <a:latin typeface="ArialMT" charset="0"/>
              </a:rPr>
              <a:t>fatigue</a:t>
            </a:r>
            <a:r>
              <a:rPr lang="en-US" dirty="0">
                <a:solidFill>
                  <a:srgbClr val="FFFF00"/>
                </a:solidFill>
                <a:latin typeface="ArialMT" charset="0"/>
              </a:rPr>
              <a:t>, general ill health, </a:t>
            </a:r>
            <a:endParaRPr lang="en-US" dirty="0" smtClean="0">
              <a:solidFill>
                <a:srgbClr val="FFFF00"/>
              </a:solidFill>
              <a:latin typeface="ArialMT" charset="0"/>
            </a:endParaRPr>
          </a:p>
          <a:p>
            <a:pPr lvl="2"/>
            <a:r>
              <a:rPr lang="en-US" dirty="0" smtClean="0">
                <a:solidFill>
                  <a:srgbClr val="FFFF00"/>
                </a:solidFill>
                <a:latin typeface="ArialMT" charset="0"/>
              </a:rPr>
              <a:t>right </a:t>
            </a:r>
            <a:r>
              <a:rPr lang="en-US" dirty="0">
                <a:solidFill>
                  <a:srgbClr val="FFFF00"/>
                </a:solidFill>
                <a:latin typeface="ArialMT" charset="0"/>
              </a:rPr>
              <a:t>upper quadrant pain, </a:t>
            </a:r>
            <a:endParaRPr lang="en-US" dirty="0" smtClean="0">
              <a:solidFill>
                <a:srgbClr val="FFFF00"/>
              </a:solidFill>
              <a:latin typeface="ArialMT" charset="0"/>
            </a:endParaRPr>
          </a:p>
          <a:p>
            <a:pPr lvl="2"/>
            <a:r>
              <a:rPr lang="en-US" dirty="0" smtClean="0">
                <a:solidFill>
                  <a:srgbClr val="FFFF00"/>
                </a:solidFill>
                <a:latin typeface="ArialMT" charset="0"/>
              </a:rPr>
              <a:t>anorexia</a:t>
            </a:r>
            <a:r>
              <a:rPr lang="en-US" dirty="0">
                <a:solidFill>
                  <a:srgbClr val="FFFF00"/>
                </a:solidFill>
                <a:latin typeface="ArialMT" charset="0"/>
              </a:rPr>
              <a:t>, weight loss, nausea, </a:t>
            </a:r>
            <a:endParaRPr lang="en-US" dirty="0" smtClean="0">
              <a:solidFill>
                <a:srgbClr val="FFFF00"/>
              </a:solidFill>
              <a:latin typeface="ArialMT" charset="0"/>
            </a:endParaRPr>
          </a:p>
          <a:p>
            <a:pPr lvl="2"/>
            <a:r>
              <a:rPr lang="en-US" dirty="0" smtClean="0">
                <a:solidFill>
                  <a:srgbClr val="FFFF00"/>
                </a:solidFill>
                <a:latin typeface="ArialMT" charset="0"/>
              </a:rPr>
              <a:t>fluctuating </a:t>
            </a:r>
            <a:r>
              <a:rPr lang="en-US" dirty="0">
                <a:solidFill>
                  <a:srgbClr val="FFFF00"/>
                </a:solidFill>
                <a:latin typeface="ArialMT" charset="0"/>
              </a:rPr>
              <a:t>jaundice </a:t>
            </a:r>
            <a:endParaRPr lang="en-US" dirty="0" smtClean="0">
              <a:solidFill>
                <a:srgbClr val="FFFF00"/>
              </a:solidFill>
              <a:latin typeface="ArialMT" charset="0"/>
            </a:endParaRPr>
          </a:p>
          <a:p>
            <a:pPr lvl="2"/>
            <a:r>
              <a:rPr lang="en-US" dirty="0" smtClean="0">
                <a:solidFill>
                  <a:srgbClr val="FFFF00"/>
                </a:solidFill>
                <a:latin typeface="ArialMT" charset="0"/>
              </a:rPr>
              <a:t>and </a:t>
            </a:r>
            <a:r>
              <a:rPr lang="en-US" dirty="0" err="1">
                <a:solidFill>
                  <a:srgbClr val="FFFF00"/>
                </a:solidFill>
                <a:latin typeface="ArialMT" charset="0"/>
              </a:rPr>
              <a:t>polyarthralgia</a:t>
            </a:r>
            <a:r>
              <a:rPr lang="en-US" dirty="0">
                <a:solidFill>
                  <a:srgbClr val="FFFF00"/>
                </a:solidFill>
                <a:latin typeface="ArialMT" charset="0"/>
              </a:rPr>
              <a:t> involving the small joints without </a:t>
            </a:r>
            <a:r>
              <a:rPr lang="en-US" dirty="0" smtClean="0">
                <a:solidFill>
                  <a:srgbClr val="FFFF00"/>
                </a:solidFill>
                <a:latin typeface="ArialMT" charset="0"/>
              </a:rPr>
              <a:t>arthritis</a:t>
            </a:r>
          </a:p>
          <a:p>
            <a:pPr lvl="2"/>
            <a:r>
              <a:rPr lang="en-US" dirty="0">
                <a:solidFill>
                  <a:srgbClr val="FFFF00"/>
                </a:solidFill>
              </a:rPr>
              <a:t>Amenorrhea is also common </a:t>
            </a:r>
            <a:r>
              <a:rPr lang="en-US" dirty="0" smtClean="0">
                <a:solidFill>
                  <a:srgbClr val="FFFF00"/>
                </a:solidFill>
              </a:rPr>
              <a:t>.</a:t>
            </a:r>
            <a:endParaRPr lang="en-US" dirty="0" smtClean="0">
              <a:solidFill>
                <a:srgbClr val="FFFF00"/>
              </a:solidFill>
              <a:latin typeface="ArialMT" charset="0"/>
            </a:endParaRPr>
          </a:p>
          <a:p>
            <a:r>
              <a:rPr lang="en-US" dirty="0" smtClean="0">
                <a:latin typeface="ArialMT" charset="0"/>
              </a:rPr>
              <a:t> </a:t>
            </a:r>
            <a:r>
              <a:rPr lang="en-US" dirty="0">
                <a:latin typeface="ArialMT" charset="0"/>
              </a:rPr>
              <a:t>Acute onset of AIH does exist (about 25% of </a:t>
            </a:r>
            <a:r>
              <a:rPr lang="en-US" dirty="0" smtClean="0">
                <a:latin typeface="ArialMT" charset="0"/>
              </a:rPr>
              <a:t>patients) </a:t>
            </a:r>
            <a:endParaRPr lang="en-US" dirty="0"/>
          </a:p>
          <a:p>
            <a:pPr>
              <a:buFont typeface="Arial" charset="0"/>
              <a:buChar char="•"/>
            </a:pPr>
            <a:endParaRPr lang="en-US" dirty="0">
              <a:latin typeface="ArialMT" charset="0"/>
            </a:endParaRPr>
          </a:p>
          <a:p>
            <a:endParaRPr lang="en-US" dirty="0"/>
          </a:p>
          <a:p>
            <a:endParaRPr lang="en-US" dirty="0"/>
          </a:p>
        </p:txBody>
      </p:sp>
    </p:spTree>
    <p:extLst>
      <p:ext uri="{BB962C8B-B14F-4D97-AF65-F5344CB8AC3E}">
        <p14:creationId xmlns:p14="http://schemas.microsoft.com/office/powerpoint/2010/main" val="29339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35972"/>
          </a:xfrm>
        </p:spPr>
        <p:txBody>
          <a:bodyPr/>
          <a:lstStyle/>
          <a:p>
            <a:r>
              <a:rPr lang="en-US" dirty="0"/>
              <a:t>AIH: Laboratory findings </a:t>
            </a:r>
            <a:br>
              <a:rPr lang="en-US" dirty="0"/>
            </a:br>
            <a:endParaRPr lang="en-US" dirty="0"/>
          </a:p>
        </p:txBody>
      </p:sp>
      <p:sp>
        <p:nvSpPr>
          <p:cNvPr id="3" name="Content Placeholder 2"/>
          <p:cNvSpPr>
            <a:spLocks noGrp="1"/>
          </p:cNvSpPr>
          <p:nvPr>
            <p:ph idx="1"/>
          </p:nvPr>
        </p:nvSpPr>
        <p:spPr>
          <a:xfrm>
            <a:off x="646112" y="1629698"/>
            <a:ext cx="10238198" cy="4618702"/>
          </a:xfrm>
        </p:spPr>
        <p:txBody>
          <a:bodyPr>
            <a:normAutofit/>
          </a:bodyPr>
          <a:lstStyle/>
          <a:p>
            <a:r>
              <a:rPr lang="en-US" dirty="0"/>
              <a:t>the typical biochemical profile of the disease </a:t>
            </a:r>
            <a:r>
              <a:rPr lang="en-US" dirty="0" smtClean="0"/>
              <a:t>is a </a:t>
            </a:r>
            <a:r>
              <a:rPr lang="en-US" dirty="0"/>
              <a:t>predominantly </a:t>
            </a:r>
            <a:r>
              <a:rPr lang="en-US" dirty="0" err="1"/>
              <a:t>hepatitic</a:t>
            </a:r>
            <a:r>
              <a:rPr lang="en-US" dirty="0"/>
              <a:t> </a:t>
            </a:r>
            <a:r>
              <a:rPr lang="en-US" dirty="0" smtClean="0"/>
              <a:t>pattern: </a:t>
            </a:r>
          </a:p>
          <a:p>
            <a:pPr lvl="1"/>
            <a:r>
              <a:rPr lang="en-US" dirty="0" smtClean="0"/>
              <a:t>with </a:t>
            </a:r>
            <a:r>
              <a:rPr lang="en-US" b="1" u="sng" dirty="0"/>
              <a:t>bilirubin concentrations and aminotransferases </a:t>
            </a:r>
            <a:r>
              <a:rPr lang="en-US" dirty="0"/>
              <a:t>ranging from just above the upper limits of normal to more than 50 times these levels, </a:t>
            </a:r>
            <a:endParaRPr lang="en-US" dirty="0" smtClean="0"/>
          </a:p>
          <a:p>
            <a:pPr lvl="1"/>
            <a:r>
              <a:rPr lang="en-US" dirty="0" smtClean="0"/>
              <a:t>with </a:t>
            </a:r>
            <a:r>
              <a:rPr lang="en-US" dirty="0"/>
              <a:t>usually </a:t>
            </a:r>
            <a:r>
              <a:rPr lang="en-US" dirty="0" smtClean="0"/>
              <a:t>normal </a:t>
            </a:r>
            <a:r>
              <a:rPr lang="en-US" dirty="0"/>
              <a:t>or only moderately elevated </a:t>
            </a:r>
            <a:r>
              <a:rPr lang="en-US" dirty="0" err="1"/>
              <a:t>cholestatic</a:t>
            </a:r>
            <a:r>
              <a:rPr lang="en-US" dirty="0"/>
              <a:t> enzymes, </a:t>
            </a:r>
            <a:endParaRPr lang="en-US" dirty="0" smtClean="0"/>
          </a:p>
          <a:p>
            <a:pPr lvl="1"/>
            <a:r>
              <a:rPr lang="en-US" b="1" u="sng" dirty="0" smtClean="0"/>
              <a:t>Degree </a:t>
            </a:r>
            <a:r>
              <a:rPr lang="en-US" b="1" u="sng" dirty="0"/>
              <a:t>of </a:t>
            </a:r>
            <a:r>
              <a:rPr lang="en-US" b="1" u="sng" dirty="0" smtClean="0"/>
              <a:t>ALT/AST elevations </a:t>
            </a:r>
            <a:r>
              <a:rPr lang="en-US" b="1" u="sng" dirty="0"/>
              <a:t>does not reliably reflect severity</a:t>
            </a:r>
            <a:r>
              <a:rPr lang="en-US" dirty="0"/>
              <a:t> of AIH at the histological </a:t>
            </a:r>
            <a:r>
              <a:rPr lang="en-US" dirty="0" smtClean="0"/>
              <a:t>level. </a:t>
            </a:r>
            <a:endParaRPr lang="en-US" dirty="0"/>
          </a:p>
          <a:p>
            <a:endParaRPr lang="en-US" dirty="0"/>
          </a:p>
        </p:txBody>
      </p:sp>
    </p:spTree>
    <p:extLst>
      <p:ext uri="{BB962C8B-B14F-4D97-AF65-F5344CB8AC3E}">
        <p14:creationId xmlns:p14="http://schemas.microsoft.com/office/powerpoint/2010/main" val="27575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Laboratory findings</a:t>
            </a:r>
            <a:endParaRPr lang="en-US" dirty="0"/>
          </a:p>
        </p:txBody>
      </p:sp>
      <p:sp>
        <p:nvSpPr>
          <p:cNvPr id="3" name="Content Placeholder 2"/>
          <p:cNvSpPr>
            <a:spLocks noGrp="1"/>
          </p:cNvSpPr>
          <p:nvPr>
            <p:ph idx="1"/>
          </p:nvPr>
        </p:nvSpPr>
        <p:spPr>
          <a:xfrm>
            <a:off x="646111" y="1415846"/>
            <a:ext cx="10611361" cy="4832554"/>
          </a:xfrm>
        </p:spPr>
        <p:txBody>
          <a:bodyPr>
            <a:normAutofit/>
          </a:bodyPr>
          <a:lstStyle/>
          <a:p>
            <a:r>
              <a:rPr lang="en-US" dirty="0" smtClean="0"/>
              <a:t>Of </a:t>
            </a:r>
            <a:r>
              <a:rPr lang="en-US" dirty="0"/>
              <a:t>note, in some patients with acute presentation of AIH, immunoglobulin G (IgG) levels may be within the normal range and antinuclear (ANA) and/or smooth muscle antibodies (SMA) as first screening may be </a:t>
            </a:r>
            <a:r>
              <a:rPr lang="en-US" dirty="0" smtClean="0"/>
              <a:t>negative.</a:t>
            </a:r>
          </a:p>
          <a:p>
            <a:r>
              <a:rPr lang="en-US" b="1" dirty="0">
                <a:solidFill>
                  <a:srgbClr val="FFFF00"/>
                </a:solidFill>
              </a:rPr>
              <a:t>The presence </a:t>
            </a:r>
            <a:r>
              <a:rPr lang="en-US" b="1" u="sng" dirty="0">
                <a:solidFill>
                  <a:srgbClr val="FFFF00"/>
                </a:solidFill>
              </a:rPr>
              <a:t>of high IgG levels is a very distinctive feature </a:t>
            </a:r>
            <a:r>
              <a:rPr lang="en-US" dirty="0">
                <a:solidFill>
                  <a:srgbClr val="FFFF00"/>
                </a:solidFill>
              </a:rPr>
              <a:t>(IgA and </a:t>
            </a:r>
            <a:r>
              <a:rPr lang="en-US" dirty="0" err="1">
                <a:solidFill>
                  <a:srgbClr val="FFFF00"/>
                </a:solidFill>
              </a:rPr>
              <a:t>IgM</a:t>
            </a:r>
            <a:r>
              <a:rPr lang="en-US" dirty="0">
                <a:solidFill>
                  <a:srgbClr val="FFFF00"/>
                </a:solidFill>
              </a:rPr>
              <a:t> levels are usually normal).  Increased IgA or </a:t>
            </a:r>
            <a:r>
              <a:rPr lang="en-US" dirty="0" err="1">
                <a:solidFill>
                  <a:srgbClr val="FFFF00"/>
                </a:solidFill>
              </a:rPr>
              <a:t>IgM</a:t>
            </a:r>
            <a:r>
              <a:rPr lang="en-US" dirty="0">
                <a:solidFill>
                  <a:srgbClr val="FFFF00"/>
                </a:solidFill>
              </a:rPr>
              <a:t> levels suggest different diseases such as alcoholic </a:t>
            </a:r>
            <a:r>
              <a:rPr lang="en-US" dirty="0" err="1">
                <a:solidFill>
                  <a:srgbClr val="FFFF00"/>
                </a:solidFill>
              </a:rPr>
              <a:t>steatohepatitis</a:t>
            </a:r>
            <a:r>
              <a:rPr lang="en-US" dirty="0">
                <a:solidFill>
                  <a:srgbClr val="FFFF00"/>
                </a:solidFill>
              </a:rPr>
              <a:t> and PBC, respectively. </a:t>
            </a:r>
          </a:p>
          <a:p>
            <a:r>
              <a:rPr lang="en-US" sz="1600" dirty="0">
                <a:solidFill>
                  <a:srgbClr val="FFFF00"/>
                </a:solidFill>
              </a:rPr>
              <a:t>It is important to underline that the range within which c- globulins and </a:t>
            </a:r>
            <a:r>
              <a:rPr lang="en-US" sz="1600" dirty="0" err="1">
                <a:solidFill>
                  <a:srgbClr val="FFFF00"/>
                </a:solidFill>
              </a:rPr>
              <a:t>IgGs</a:t>
            </a:r>
            <a:r>
              <a:rPr lang="en-US" sz="1600" dirty="0">
                <a:solidFill>
                  <a:srgbClr val="FFFF00"/>
                </a:solidFill>
              </a:rPr>
              <a:t> are considered normal is wide. This may explain why a proportion of patients may show apparently ‘‘</a:t>
            </a:r>
            <a:r>
              <a:rPr lang="en-US" sz="1600" dirty="0" smtClean="0">
                <a:solidFill>
                  <a:srgbClr val="FFFF00"/>
                </a:solidFill>
              </a:rPr>
              <a:t>normal</a:t>
            </a:r>
            <a:r>
              <a:rPr lang="en-US" sz="1600" dirty="0">
                <a:solidFill>
                  <a:srgbClr val="FFFF00"/>
                </a:solidFill>
              </a:rPr>
              <a:t>’’ IgG levels at diagnosis. Many, if not most of these patients have IgG levels in the upper range of normal, and show a marked fall upon initiation of therapy, sometimes even to levels below the normal range . the level of immunoglobulins is an important and useful marker in monitoring the response to treatment and the achievement of remission</a:t>
            </a:r>
            <a:r>
              <a:rPr lang="en-US" dirty="0">
                <a:solidFill>
                  <a:srgbClr val="FFFF00"/>
                </a:solidFill>
              </a:rPr>
              <a:t>. </a:t>
            </a:r>
          </a:p>
          <a:p>
            <a:endParaRPr lang="en-US" dirty="0"/>
          </a:p>
        </p:txBody>
      </p:sp>
    </p:spTree>
    <p:extLst>
      <p:ext uri="{BB962C8B-B14F-4D97-AF65-F5344CB8AC3E}">
        <p14:creationId xmlns:p14="http://schemas.microsoft.com/office/powerpoint/2010/main" val="10188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DIAGNOSIS</a:t>
            </a:r>
            <a:endParaRPr lang="en-US" dirty="0"/>
          </a:p>
        </p:txBody>
      </p:sp>
      <p:sp>
        <p:nvSpPr>
          <p:cNvPr id="3" name="Content Placeholder 2"/>
          <p:cNvSpPr>
            <a:spLocks noGrp="1"/>
          </p:cNvSpPr>
          <p:nvPr>
            <p:ph idx="1"/>
          </p:nvPr>
        </p:nvSpPr>
        <p:spPr>
          <a:xfrm>
            <a:off x="516716" y="1725114"/>
            <a:ext cx="10930537" cy="4598048"/>
          </a:xfrm>
        </p:spPr>
        <p:txBody>
          <a:bodyPr>
            <a:normAutofit lnSpcReduction="10000"/>
          </a:bodyPr>
          <a:lstStyle/>
          <a:p>
            <a:r>
              <a:rPr lang="en-US" dirty="0" smtClean="0"/>
              <a:t>The </a:t>
            </a:r>
            <a:r>
              <a:rPr lang="en-US" dirty="0"/>
              <a:t>diagnosis of AIH relies particularly on the presence of </a:t>
            </a:r>
            <a:endParaRPr lang="en-US" dirty="0" smtClean="0"/>
          </a:p>
          <a:p>
            <a:pPr lvl="1"/>
            <a:r>
              <a:rPr lang="en-US" b="1" dirty="0" err="1" smtClean="0">
                <a:solidFill>
                  <a:srgbClr val="FF0000"/>
                </a:solidFill>
              </a:rPr>
              <a:t>Hypergammaglobulinemia</a:t>
            </a:r>
            <a:r>
              <a:rPr lang="en-US" b="1" dirty="0" smtClean="0">
                <a:solidFill>
                  <a:srgbClr val="FF0000"/>
                </a:solidFill>
              </a:rPr>
              <a:t> </a:t>
            </a:r>
            <a:r>
              <a:rPr lang="en-US" b="1" dirty="0" smtClean="0"/>
              <a:t>(</a:t>
            </a:r>
            <a:r>
              <a:rPr lang="en-US" dirty="0" smtClean="0"/>
              <a:t>A </a:t>
            </a:r>
            <a:r>
              <a:rPr lang="en-US" dirty="0"/>
              <a:t>selectively elevated IgG in the absence of IgA and </a:t>
            </a:r>
            <a:r>
              <a:rPr lang="en-US" dirty="0" err="1"/>
              <a:t>IgM</a:t>
            </a:r>
            <a:r>
              <a:rPr lang="en-US" dirty="0"/>
              <a:t> elevation is particularly suggestive of AIH </a:t>
            </a:r>
            <a:r>
              <a:rPr lang="en-US" dirty="0" smtClean="0"/>
              <a:t>)</a:t>
            </a:r>
          </a:p>
          <a:p>
            <a:pPr lvl="1"/>
            <a:r>
              <a:rPr lang="en-US" b="1" dirty="0">
                <a:solidFill>
                  <a:srgbClr val="FF0000"/>
                </a:solidFill>
              </a:rPr>
              <a:t>A</a:t>
            </a:r>
            <a:r>
              <a:rPr lang="en-US" b="1" dirty="0" smtClean="0">
                <a:solidFill>
                  <a:srgbClr val="FF0000"/>
                </a:solidFill>
              </a:rPr>
              <a:t>utoantibodies</a:t>
            </a:r>
            <a:r>
              <a:rPr lang="en-US" b="1" dirty="0"/>
              <a:t>, </a:t>
            </a:r>
            <a:r>
              <a:rPr lang="en-US" dirty="0" smtClean="0"/>
              <a:t>and </a:t>
            </a:r>
          </a:p>
          <a:p>
            <a:pPr lvl="1"/>
            <a:r>
              <a:rPr lang="en-US" b="1" dirty="0">
                <a:solidFill>
                  <a:srgbClr val="FF0000"/>
                </a:solidFill>
              </a:rPr>
              <a:t>T</a:t>
            </a:r>
            <a:r>
              <a:rPr lang="en-US" b="1" dirty="0" smtClean="0">
                <a:solidFill>
                  <a:srgbClr val="FF0000"/>
                </a:solidFill>
              </a:rPr>
              <a:t>ypical </a:t>
            </a:r>
            <a:r>
              <a:rPr lang="en-US" b="1" dirty="0">
                <a:solidFill>
                  <a:srgbClr val="FF0000"/>
                </a:solidFill>
              </a:rPr>
              <a:t>or compatible </a:t>
            </a:r>
            <a:r>
              <a:rPr lang="en-US" b="1" dirty="0" smtClean="0">
                <a:solidFill>
                  <a:srgbClr val="FF0000"/>
                </a:solidFill>
              </a:rPr>
              <a:t>histology</a:t>
            </a:r>
            <a:r>
              <a:rPr lang="en-US" b="1" dirty="0" smtClean="0"/>
              <a:t>. </a:t>
            </a:r>
            <a:endParaRPr lang="en-US" b="1" dirty="0"/>
          </a:p>
          <a:p>
            <a:r>
              <a:rPr lang="en-US" dirty="0" smtClean="0"/>
              <a:t>Adult </a:t>
            </a:r>
            <a:r>
              <a:rPr lang="en-US" dirty="0"/>
              <a:t>patients with AIH and </a:t>
            </a:r>
            <a:r>
              <a:rPr lang="en-US" dirty="0" err="1"/>
              <a:t>cholestatic</a:t>
            </a:r>
            <a:r>
              <a:rPr lang="en-US" dirty="0"/>
              <a:t> lab changes should be considered for </a:t>
            </a:r>
            <a:r>
              <a:rPr lang="en-US" b="1" dirty="0" smtClean="0">
                <a:solidFill>
                  <a:srgbClr val="FF0000"/>
                </a:solidFill>
              </a:rPr>
              <a:t>MRCP</a:t>
            </a:r>
            <a:r>
              <a:rPr lang="en-US" dirty="0" smtClean="0">
                <a:solidFill>
                  <a:srgbClr val="FF0000"/>
                </a:solidFill>
              </a:rPr>
              <a:t> </a:t>
            </a:r>
            <a:r>
              <a:rPr lang="en-US" dirty="0"/>
              <a:t>to recognize </a:t>
            </a:r>
            <a:r>
              <a:rPr lang="en-US" dirty="0" err="1"/>
              <a:t>sclerosing</a:t>
            </a:r>
            <a:r>
              <a:rPr lang="en-US" dirty="0"/>
              <a:t> </a:t>
            </a:r>
            <a:r>
              <a:rPr lang="en-US" dirty="0" err="1"/>
              <a:t>cholangtitis</a:t>
            </a:r>
            <a:r>
              <a:rPr lang="en-US" dirty="0"/>
              <a:t> </a:t>
            </a:r>
            <a:endParaRPr lang="en-US" dirty="0" smtClean="0"/>
          </a:p>
          <a:p>
            <a:r>
              <a:rPr lang="en-US" dirty="0"/>
              <a:t>When severe coagulopathy is present </a:t>
            </a:r>
            <a:r>
              <a:rPr lang="en-US" b="1" u="sng" dirty="0"/>
              <a:t>the </a:t>
            </a:r>
            <a:r>
              <a:rPr lang="en-US" b="1" u="sng" dirty="0" err="1">
                <a:solidFill>
                  <a:srgbClr val="FF0000"/>
                </a:solidFill>
              </a:rPr>
              <a:t>transjugular</a:t>
            </a:r>
            <a:r>
              <a:rPr lang="en-US" b="1" u="sng" dirty="0">
                <a:solidFill>
                  <a:srgbClr val="FF0000"/>
                </a:solidFill>
              </a:rPr>
              <a:t> </a:t>
            </a:r>
            <a:r>
              <a:rPr lang="en-US" dirty="0"/>
              <a:t>approach can be used, in particular, in acute/fulminant onset of the disease. </a:t>
            </a:r>
            <a:endParaRPr lang="en-US" dirty="0" smtClean="0"/>
          </a:p>
          <a:p>
            <a:r>
              <a:rPr lang="en-US" dirty="0"/>
              <a:t>the simplified criteria </a:t>
            </a:r>
            <a:r>
              <a:rPr lang="en-US" dirty="0" smtClean="0"/>
              <a:t>for AIH are </a:t>
            </a:r>
            <a:r>
              <a:rPr lang="en-US" dirty="0"/>
              <a:t>user-friendly and a good tool for daily clinical practice but without a diagnostic ‘‘gold standard’’ the clinicians must regard any diagnostic score only as an aid to diagnosis of AIH and the criteria should be used alongside clinical </a:t>
            </a:r>
            <a:r>
              <a:rPr lang="en-US" dirty="0" smtClean="0"/>
              <a:t>judgment. </a:t>
            </a:r>
            <a:endParaRPr lang="en-US" dirty="0"/>
          </a:p>
          <a:p>
            <a:endParaRPr lang="en-US" dirty="0"/>
          </a:p>
          <a:p>
            <a:endParaRPr lang="en-US" dirty="0"/>
          </a:p>
          <a:p>
            <a:endParaRPr lang="en-US"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349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Histology</a:t>
            </a:r>
            <a:endParaRPr lang="en-US" dirty="0"/>
          </a:p>
        </p:txBody>
      </p:sp>
      <p:sp>
        <p:nvSpPr>
          <p:cNvPr id="3" name="Content Placeholder 2"/>
          <p:cNvSpPr>
            <a:spLocks noGrp="1"/>
          </p:cNvSpPr>
          <p:nvPr>
            <p:ph idx="1"/>
          </p:nvPr>
        </p:nvSpPr>
        <p:spPr>
          <a:xfrm>
            <a:off x="277091" y="1500910"/>
            <a:ext cx="11326091" cy="4747490"/>
          </a:xfrm>
        </p:spPr>
        <p:txBody>
          <a:bodyPr>
            <a:normAutofit/>
          </a:bodyPr>
          <a:lstStyle/>
          <a:p>
            <a:pPr marL="342900" lvl="1" indent="-342900"/>
            <a:r>
              <a:rPr lang="en-US" dirty="0" smtClean="0"/>
              <a:t>There are </a:t>
            </a:r>
            <a:r>
              <a:rPr lang="en-US" b="1" u="sng" dirty="0" smtClean="0">
                <a:solidFill>
                  <a:srgbClr val="FF0000"/>
                </a:solidFill>
              </a:rPr>
              <a:t>no morphological features that are pathognomonic of AIH</a:t>
            </a:r>
            <a:r>
              <a:rPr lang="en-US" dirty="0" smtClean="0">
                <a:solidFill>
                  <a:srgbClr val="FF0000"/>
                </a:solidFill>
              </a:rPr>
              <a:t>, </a:t>
            </a:r>
            <a:r>
              <a:rPr lang="en-US" dirty="0" smtClean="0"/>
              <a:t>but interface hepatitis, </a:t>
            </a:r>
            <a:r>
              <a:rPr lang="en-US" dirty="0" err="1" smtClean="0"/>
              <a:t>periportal</a:t>
            </a:r>
            <a:r>
              <a:rPr lang="en-US" dirty="0" smtClean="0"/>
              <a:t> necrosis, and </a:t>
            </a:r>
            <a:r>
              <a:rPr lang="en-US" dirty="0" err="1" smtClean="0"/>
              <a:t>rosetting</a:t>
            </a:r>
            <a:r>
              <a:rPr lang="en-US" dirty="0" smtClean="0"/>
              <a:t> of hepatocytes are </a:t>
            </a:r>
            <a:r>
              <a:rPr lang="en-US" b="1" u="sng" dirty="0" smtClean="0"/>
              <a:t>suggestive of AIH.</a:t>
            </a:r>
          </a:p>
          <a:p>
            <a:r>
              <a:rPr lang="en-US" b="1" dirty="0" smtClean="0">
                <a:solidFill>
                  <a:srgbClr val="FF0000"/>
                </a:solidFill>
              </a:rPr>
              <a:t>Interface </a:t>
            </a:r>
            <a:r>
              <a:rPr lang="en-US" b="1" dirty="0">
                <a:solidFill>
                  <a:srgbClr val="FF0000"/>
                </a:solidFill>
              </a:rPr>
              <a:t>hepatitis </a:t>
            </a:r>
            <a:r>
              <a:rPr lang="en-US" b="1" dirty="0" smtClean="0">
                <a:solidFill>
                  <a:srgbClr val="FF0000"/>
                </a:solidFill>
              </a:rPr>
              <a:t>with </a:t>
            </a:r>
            <a:r>
              <a:rPr lang="en-US" b="1" dirty="0">
                <a:solidFill>
                  <a:srgbClr val="FF0000"/>
                </a:solidFill>
              </a:rPr>
              <a:t>dense plasma cell-rich </a:t>
            </a:r>
            <a:r>
              <a:rPr lang="en-US" b="1" u="sng" dirty="0" err="1"/>
              <a:t>lymphoplasmocytic</a:t>
            </a:r>
            <a:r>
              <a:rPr lang="en-US" b="1" u="sng" dirty="0"/>
              <a:t> </a:t>
            </a:r>
            <a:r>
              <a:rPr lang="en-US" b="1" u="sng" dirty="0" smtClean="0"/>
              <a:t>infiltrates</a:t>
            </a:r>
            <a:r>
              <a:rPr lang="en-US" dirty="0" smtClean="0"/>
              <a:t> </a:t>
            </a:r>
            <a:r>
              <a:rPr lang="en-US" dirty="0" smtClean="0"/>
              <a:t>is the </a:t>
            </a:r>
            <a:r>
              <a:rPr lang="en-US" dirty="0"/>
              <a:t>typical hallmarks of AIH </a:t>
            </a:r>
            <a:r>
              <a:rPr lang="en-US" dirty="0" smtClean="0"/>
              <a:t>. </a:t>
            </a:r>
          </a:p>
          <a:p>
            <a:pPr lvl="2"/>
            <a:r>
              <a:rPr lang="en-US" b="1" u="sng" dirty="0" smtClean="0"/>
              <a:t>Plasma </a:t>
            </a:r>
            <a:r>
              <a:rPr lang="en-US" b="1" u="sng" dirty="0"/>
              <a:t>cells </a:t>
            </a:r>
            <a:r>
              <a:rPr lang="en-US" dirty="0"/>
              <a:t>are typically </a:t>
            </a:r>
            <a:r>
              <a:rPr lang="en-US" dirty="0" smtClean="0"/>
              <a:t>abundant </a:t>
            </a:r>
            <a:r>
              <a:rPr lang="en-US" dirty="0"/>
              <a:t>at the interface and throughout the lobule, but their paucity in the inflammatory </a:t>
            </a:r>
            <a:r>
              <a:rPr lang="en-US" dirty="0" smtClean="0"/>
              <a:t>infiltrate </a:t>
            </a:r>
            <a:r>
              <a:rPr lang="en-US" dirty="0"/>
              <a:t>does not preclude the diagnosis </a:t>
            </a:r>
            <a:r>
              <a:rPr lang="en-US" dirty="0" smtClean="0"/>
              <a:t>. </a:t>
            </a:r>
          </a:p>
          <a:p>
            <a:pPr lvl="2"/>
            <a:r>
              <a:rPr lang="en-US" b="1" u="sng" dirty="0" smtClean="0"/>
              <a:t>Interface </a:t>
            </a:r>
            <a:r>
              <a:rPr lang="en-US" b="1" u="sng" dirty="0"/>
              <a:t>hepatitis </a:t>
            </a:r>
            <a:r>
              <a:rPr lang="en-US" dirty="0"/>
              <a:t>is not disease specific and patients with drug-related, viral or immune- mediated disease may show similar features. </a:t>
            </a:r>
          </a:p>
          <a:p>
            <a:endParaRPr lang="en-US" dirty="0"/>
          </a:p>
          <a:p>
            <a:endParaRPr lang="en-US" dirty="0"/>
          </a:p>
        </p:txBody>
      </p:sp>
    </p:spTree>
    <p:extLst>
      <p:ext uri="{BB962C8B-B14F-4D97-AF65-F5344CB8AC3E}">
        <p14:creationId xmlns:p14="http://schemas.microsoft.com/office/powerpoint/2010/main" val="21147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AIH: Rx</a:t>
            </a:r>
            <a:endParaRPr lang="en-US" dirty="0"/>
          </a:p>
        </p:txBody>
      </p:sp>
      <p:sp>
        <p:nvSpPr>
          <p:cNvPr id="3" name="Content Placeholder 2"/>
          <p:cNvSpPr>
            <a:spLocks noGrp="1"/>
          </p:cNvSpPr>
          <p:nvPr>
            <p:ph idx="1"/>
          </p:nvPr>
        </p:nvSpPr>
        <p:spPr/>
        <p:txBody>
          <a:bodyPr/>
          <a:lstStyle/>
          <a:p>
            <a:r>
              <a:rPr lang="en-US" dirty="0"/>
              <a:t>Treatment of AIH should be aimed to obtain </a:t>
            </a:r>
            <a:endParaRPr lang="en-US" dirty="0" smtClean="0"/>
          </a:p>
          <a:p>
            <a:pPr lvl="1"/>
            <a:r>
              <a:rPr lang="en-US" dirty="0" smtClean="0"/>
              <a:t>complete biochemical (ALT/AST &amp; IgG)</a:t>
            </a:r>
          </a:p>
          <a:p>
            <a:pPr lvl="1"/>
            <a:r>
              <a:rPr lang="en-US" dirty="0" smtClean="0"/>
              <a:t>histological </a:t>
            </a:r>
            <a:r>
              <a:rPr lang="en-US" dirty="0"/>
              <a:t>resolution of the </a:t>
            </a:r>
            <a:r>
              <a:rPr lang="en-US" dirty="0" smtClean="0"/>
              <a:t>disease</a:t>
            </a:r>
          </a:p>
          <a:p>
            <a:endParaRPr lang="en-US" dirty="0"/>
          </a:p>
        </p:txBody>
      </p:sp>
    </p:spTree>
    <p:extLst>
      <p:ext uri="{BB962C8B-B14F-4D97-AF65-F5344CB8AC3E}">
        <p14:creationId xmlns:p14="http://schemas.microsoft.com/office/powerpoint/2010/main" val="9259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536"/>
            <a:ext cx="9404723" cy="1400530"/>
          </a:xfrm>
        </p:spPr>
        <p:txBody>
          <a:bodyPr/>
          <a:lstStyle/>
          <a:p>
            <a:r>
              <a:rPr lang="en-US" dirty="0"/>
              <a:t>AIH: </a:t>
            </a:r>
            <a:r>
              <a:rPr lang="en-US" dirty="0" smtClean="0"/>
              <a:t>Rx</a:t>
            </a:r>
            <a:br>
              <a:rPr lang="en-US" dirty="0" smtClean="0"/>
            </a:br>
            <a:endParaRPr lang="en-US" dirty="0"/>
          </a:p>
        </p:txBody>
      </p:sp>
      <p:sp>
        <p:nvSpPr>
          <p:cNvPr id="3" name="Content Placeholder 2"/>
          <p:cNvSpPr>
            <a:spLocks noGrp="1"/>
          </p:cNvSpPr>
          <p:nvPr>
            <p:ph idx="1"/>
          </p:nvPr>
        </p:nvSpPr>
        <p:spPr>
          <a:xfrm>
            <a:off x="300182" y="1316182"/>
            <a:ext cx="11568545" cy="5333999"/>
          </a:xfrm>
        </p:spPr>
        <p:txBody>
          <a:bodyPr>
            <a:normAutofit lnSpcReduction="10000"/>
          </a:bodyPr>
          <a:lstStyle/>
          <a:p>
            <a:r>
              <a:rPr lang="en-US" dirty="0" smtClean="0"/>
              <a:t>In </a:t>
            </a:r>
            <a:r>
              <a:rPr lang="en-US" b="1" u="sng" dirty="0" smtClean="0"/>
              <a:t>mild asymptomatic </a:t>
            </a:r>
            <a:r>
              <a:rPr lang="en-US" b="1" u="sng" dirty="0"/>
              <a:t>older </a:t>
            </a:r>
            <a:r>
              <a:rPr lang="en-US" dirty="0"/>
              <a:t>patients with </a:t>
            </a:r>
            <a:r>
              <a:rPr lang="en-US" b="1" u="sng" dirty="0"/>
              <a:t>mild </a:t>
            </a:r>
            <a:r>
              <a:rPr lang="en-US" b="1" u="sng" dirty="0" err="1"/>
              <a:t>necroinflammatory</a:t>
            </a:r>
            <a:r>
              <a:rPr lang="en-US" b="1" u="sng" dirty="0"/>
              <a:t> activity </a:t>
            </a:r>
            <a:r>
              <a:rPr lang="en-US" dirty="0"/>
              <a:t>on liver </a:t>
            </a:r>
            <a:r>
              <a:rPr lang="en-US" dirty="0" smtClean="0"/>
              <a:t>biopsy:</a:t>
            </a:r>
          </a:p>
          <a:p>
            <a:pPr marL="1085850" lvl="2" indent="-285750">
              <a:buFont typeface="Arial" charset="0"/>
              <a:buChar char="•"/>
            </a:pPr>
            <a:r>
              <a:rPr lang="en-US" dirty="0" smtClean="0"/>
              <a:t>is there any benefits </a:t>
            </a:r>
            <a:r>
              <a:rPr lang="en-US" dirty="0"/>
              <a:t>of </a:t>
            </a:r>
            <a:r>
              <a:rPr lang="en-US" dirty="0" smtClean="0"/>
              <a:t>immunosuppressive therapy. </a:t>
            </a:r>
          </a:p>
          <a:p>
            <a:pPr marL="1085850" lvl="2" indent="-285750">
              <a:buFont typeface="Arial" charset="0"/>
              <a:buChar char="•"/>
            </a:pPr>
            <a:r>
              <a:rPr lang="en-US" dirty="0" smtClean="0"/>
              <a:t>Treatment related </a:t>
            </a:r>
            <a:r>
              <a:rPr lang="en-US" dirty="0"/>
              <a:t>side effects should be counterbalanced to the risk of sub</a:t>
            </a:r>
            <a:r>
              <a:rPr lang="en-US" dirty="0" smtClean="0"/>
              <a:t>-clinical disease.</a:t>
            </a:r>
          </a:p>
          <a:p>
            <a:r>
              <a:rPr lang="en-US" b="1" dirty="0" smtClean="0"/>
              <a:t>Points to support observation: </a:t>
            </a:r>
          </a:p>
          <a:p>
            <a:pPr lvl="1"/>
            <a:r>
              <a:rPr lang="en-US" b="1" u="sng" dirty="0" smtClean="0">
                <a:solidFill>
                  <a:srgbClr val="FFFF00"/>
                </a:solidFill>
              </a:rPr>
              <a:t>Ten-year </a:t>
            </a:r>
            <a:r>
              <a:rPr lang="en-US" b="1" u="sng" dirty="0">
                <a:solidFill>
                  <a:srgbClr val="FFFF00"/>
                </a:solidFill>
              </a:rPr>
              <a:t>survival </a:t>
            </a:r>
            <a:r>
              <a:rPr lang="en-US" dirty="0">
                <a:solidFill>
                  <a:srgbClr val="FFFF00"/>
                </a:solidFill>
              </a:rPr>
              <a:t>in untreated patients with mild disease was reported to be 67–90% </a:t>
            </a:r>
            <a:r>
              <a:rPr lang="en-US" dirty="0" smtClean="0">
                <a:solidFill>
                  <a:srgbClr val="FFFF00"/>
                </a:solidFill>
              </a:rPr>
              <a:t> </a:t>
            </a:r>
            <a:r>
              <a:rPr lang="en-US" dirty="0">
                <a:solidFill>
                  <a:srgbClr val="FFFF00"/>
                </a:solidFill>
              </a:rPr>
              <a:t>and in an </a:t>
            </a:r>
            <a:r>
              <a:rPr lang="en-US" dirty="0" smtClean="0">
                <a:solidFill>
                  <a:srgbClr val="FFFF00"/>
                </a:solidFill>
              </a:rPr>
              <a:t>uncontrolled </a:t>
            </a:r>
            <a:r>
              <a:rPr lang="en-US" dirty="0">
                <a:solidFill>
                  <a:srgbClr val="FFFF00"/>
                </a:solidFill>
              </a:rPr>
              <a:t>study untreated asymptomatic patients had similar </a:t>
            </a:r>
            <a:r>
              <a:rPr lang="en-US" dirty="0" smtClean="0">
                <a:solidFill>
                  <a:srgbClr val="FFFF00"/>
                </a:solidFill>
              </a:rPr>
              <a:t>survival </a:t>
            </a:r>
            <a:r>
              <a:rPr lang="en-US" dirty="0">
                <a:solidFill>
                  <a:srgbClr val="FFFF00"/>
                </a:solidFill>
              </a:rPr>
              <a:t>to those receiving </a:t>
            </a:r>
            <a:r>
              <a:rPr lang="en-US" dirty="0" smtClean="0">
                <a:solidFill>
                  <a:srgbClr val="FFFF00"/>
                </a:solidFill>
              </a:rPr>
              <a:t>immunosuppression. </a:t>
            </a:r>
            <a:r>
              <a:rPr lang="en-US" dirty="0">
                <a:solidFill>
                  <a:srgbClr val="FFFF00"/>
                </a:solidFill>
              </a:rPr>
              <a:t>Thus, a decision not to treat might be justified, especially if there are </a:t>
            </a:r>
            <a:r>
              <a:rPr lang="en-US" dirty="0" smtClean="0">
                <a:solidFill>
                  <a:srgbClr val="FFFF00"/>
                </a:solidFill>
              </a:rPr>
              <a:t>relative </a:t>
            </a:r>
            <a:r>
              <a:rPr lang="en-US" dirty="0">
                <a:solidFill>
                  <a:srgbClr val="FFFF00"/>
                </a:solidFill>
              </a:rPr>
              <a:t>contraindications to the use of steroids. </a:t>
            </a:r>
            <a:endParaRPr lang="en-US" dirty="0" smtClean="0">
              <a:solidFill>
                <a:srgbClr val="FFFF00"/>
              </a:solidFill>
            </a:endParaRPr>
          </a:p>
          <a:p>
            <a:pPr lvl="1"/>
            <a:r>
              <a:rPr lang="en-US" dirty="0" smtClean="0">
                <a:solidFill>
                  <a:srgbClr val="FFFF00"/>
                </a:solidFill>
              </a:rPr>
              <a:t>In </a:t>
            </a:r>
            <a:r>
              <a:rPr lang="en-US" dirty="0">
                <a:solidFill>
                  <a:srgbClr val="FFFF00"/>
                </a:solidFill>
              </a:rPr>
              <a:t>addition, </a:t>
            </a:r>
            <a:r>
              <a:rPr lang="en-US" dirty="0" smtClean="0">
                <a:solidFill>
                  <a:srgbClr val="FFFF00"/>
                </a:solidFill>
              </a:rPr>
              <a:t>spontaneous </a:t>
            </a:r>
            <a:r>
              <a:rPr lang="en-US" dirty="0">
                <a:solidFill>
                  <a:srgbClr val="FFFF00"/>
                </a:solidFill>
              </a:rPr>
              <a:t>resolution of AIH may </a:t>
            </a:r>
            <a:r>
              <a:rPr lang="en-US" dirty="0" smtClean="0">
                <a:solidFill>
                  <a:srgbClr val="FFFF00"/>
                </a:solidFill>
              </a:rPr>
              <a:t>occur. </a:t>
            </a:r>
          </a:p>
          <a:p>
            <a:r>
              <a:rPr lang="en-US" b="1" dirty="0"/>
              <a:t>Points to support </a:t>
            </a:r>
            <a:r>
              <a:rPr lang="en-US" b="1" dirty="0" smtClean="0"/>
              <a:t>treatment: </a:t>
            </a:r>
            <a:endParaRPr lang="en-US" b="1" dirty="0"/>
          </a:p>
          <a:p>
            <a:pPr lvl="1"/>
            <a:r>
              <a:rPr lang="en-US" dirty="0" smtClean="0">
                <a:solidFill>
                  <a:schemeClr val="accent1">
                    <a:lumMod val="60000"/>
                    <a:lumOff val="40000"/>
                  </a:schemeClr>
                </a:solidFill>
              </a:rPr>
              <a:t>As AIH </a:t>
            </a:r>
            <a:r>
              <a:rPr lang="en-US" dirty="0">
                <a:solidFill>
                  <a:schemeClr val="accent1">
                    <a:lumMod val="60000"/>
                    <a:lumOff val="40000"/>
                  </a:schemeClr>
                </a:solidFill>
              </a:rPr>
              <a:t>is a lifelong disease, and progressive fibrosis may take many years to become clinically apparent, the </a:t>
            </a:r>
            <a:r>
              <a:rPr lang="en-US" b="1" u="sng" dirty="0">
                <a:solidFill>
                  <a:schemeClr val="accent1">
                    <a:lumMod val="60000"/>
                    <a:lumOff val="40000"/>
                  </a:schemeClr>
                </a:solidFill>
              </a:rPr>
              <a:t>observational studies published may have been too short </a:t>
            </a:r>
            <a:r>
              <a:rPr lang="en-US" dirty="0">
                <a:solidFill>
                  <a:schemeClr val="accent1">
                    <a:lumMod val="60000"/>
                    <a:lumOff val="40000"/>
                  </a:schemeClr>
                </a:solidFill>
              </a:rPr>
              <a:t>and may have included too few patients in order to demonstrate the benefit of immunosuppressive therapy in milder disease. </a:t>
            </a:r>
          </a:p>
          <a:p>
            <a:pPr lvl="1"/>
            <a:r>
              <a:rPr lang="en-US" dirty="0" smtClean="0">
                <a:solidFill>
                  <a:schemeClr val="accent1">
                    <a:lumMod val="60000"/>
                    <a:lumOff val="40000"/>
                  </a:schemeClr>
                </a:solidFill>
              </a:rPr>
              <a:t>AIH </a:t>
            </a:r>
            <a:r>
              <a:rPr lang="en-US" dirty="0">
                <a:solidFill>
                  <a:schemeClr val="accent1">
                    <a:lumMod val="60000"/>
                    <a:lumOff val="40000"/>
                  </a:schemeClr>
                </a:solidFill>
              </a:rPr>
              <a:t>has a fluctuating, </a:t>
            </a:r>
            <a:r>
              <a:rPr lang="en-US" dirty="0" smtClean="0">
                <a:solidFill>
                  <a:schemeClr val="accent1">
                    <a:lumMod val="60000"/>
                    <a:lumOff val="40000"/>
                  </a:schemeClr>
                </a:solidFill>
              </a:rPr>
              <a:t>unpredictable </a:t>
            </a:r>
            <a:r>
              <a:rPr lang="en-US" dirty="0">
                <a:solidFill>
                  <a:schemeClr val="accent1">
                    <a:lumMod val="60000"/>
                    <a:lumOff val="40000"/>
                  </a:schemeClr>
                </a:solidFill>
              </a:rPr>
              <a:t>disease </a:t>
            </a:r>
            <a:r>
              <a:rPr lang="en-US" dirty="0" err="1">
                <a:solidFill>
                  <a:schemeClr val="accent1">
                    <a:lumMod val="60000"/>
                    <a:lumOff val="40000"/>
                  </a:schemeClr>
                </a:solidFill>
              </a:rPr>
              <a:t>behaviour</a:t>
            </a:r>
            <a:r>
              <a:rPr lang="en-US" dirty="0">
                <a:solidFill>
                  <a:schemeClr val="accent1">
                    <a:lumMod val="60000"/>
                    <a:lumOff val="40000"/>
                  </a:schemeClr>
                </a:solidFill>
              </a:rPr>
              <a:t> and a </a:t>
            </a:r>
            <a:r>
              <a:rPr lang="en-US" b="1" u="sng" dirty="0">
                <a:solidFill>
                  <a:schemeClr val="accent1">
                    <a:lumMod val="60000"/>
                    <a:lumOff val="40000"/>
                  </a:schemeClr>
                </a:solidFill>
              </a:rPr>
              <a:t>substantial proportion of asymptomatic patients become symptomatic</a:t>
            </a:r>
            <a:r>
              <a:rPr lang="en-US" dirty="0">
                <a:solidFill>
                  <a:schemeClr val="accent1">
                    <a:lumMod val="60000"/>
                    <a:lumOff val="40000"/>
                  </a:schemeClr>
                </a:solidFill>
              </a:rPr>
              <a:t> during the course of their disease </a:t>
            </a:r>
            <a:r>
              <a:rPr lang="en-US" dirty="0" smtClean="0">
                <a:solidFill>
                  <a:schemeClr val="accent1">
                    <a:lumMod val="60000"/>
                    <a:lumOff val="40000"/>
                  </a:schemeClr>
                </a:solidFill>
              </a:rPr>
              <a:t>follow-up, and </a:t>
            </a:r>
            <a:r>
              <a:rPr lang="en-US" dirty="0">
                <a:solidFill>
                  <a:schemeClr val="accent1">
                    <a:lumMod val="60000"/>
                    <a:lumOff val="40000"/>
                  </a:schemeClr>
                </a:solidFill>
              </a:rPr>
              <a:t>progression </a:t>
            </a:r>
            <a:r>
              <a:rPr lang="en-US" dirty="0" smtClean="0">
                <a:solidFill>
                  <a:schemeClr val="accent1">
                    <a:lumMod val="60000"/>
                    <a:lumOff val="40000"/>
                  </a:schemeClr>
                </a:solidFill>
              </a:rPr>
              <a:t>towards </a:t>
            </a:r>
            <a:r>
              <a:rPr lang="en-US" dirty="0">
                <a:solidFill>
                  <a:schemeClr val="accent1">
                    <a:lumMod val="60000"/>
                    <a:lumOff val="40000"/>
                  </a:schemeClr>
                </a:solidFill>
              </a:rPr>
              <a:t>end-stage liver disease with liver </a:t>
            </a:r>
            <a:r>
              <a:rPr lang="en-US" dirty="0" err="1" smtClean="0">
                <a:solidFill>
                  <a:schemeClr val="accent1">
                    <a:lumMod val="60000"/>
                    <a:lumOff val="40000"/>
                  </a:schemeClr>
                </a:solidFill>
              </a:rPr>
              <a:t>cirrrhosis</a:t>
            </a:r>
            <a:r>
              <a:rPr lang="en-US" dirty="0" smtClean="0">
                <a:solidFill>
                  <a:schemeClr val="accent1">
                    <a:lumMod val="60000"/>
                    <a:lumOff val="40000"/>
                  </a:schemeClr>
                </a:solidFill>
              </a:rPr>
              <a:t>.</a:t>
            </a:r>
          </a:p>
          <a:p>
            <a:endParaRPr lang="en-US" dirty="0"/>
          </a:p>
        </p:txBody>
      </p:sp>
    </p:spTree>
    <p:extLst>
      <p:ext uri="{BB962C8B-B14F-4D97-AF65-F5344CB8AC3E}">
        <p14:creationId xmlns:p14="http://schemas.microsoft.com/office/powerpoint/2010/main" val="74949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t>
            </a:r>
            <a:r>
              <a:rPr lang="en-US" dirty="0" err="1"/>
              <a:t>sclerosing</a:t>
            </a:r>
            <a:r>
              <a:rPr lang="en-US" dirty="0"/>
              <a:t> cholangitis (PSC) </a:t>
            </a:r>
            <a:br>
              <a:rPr lang="en-US" dirty="0"/>
            </a:br>
            <a:endParaRPr lang="en-US" dirty="0"/>
          </a:p>
        </p:txBody>
      </p:sp>
      <p:sp>
        <p:nvSpPr>
          <p:cNvPr id="3" name="Content Placeholder 2"/>
          <p:cNvSpPr>
            <a:spLocks noGrp="1"/>
          </p:cNvSpPr>
          <p:nvPr>
            <p:ph idx="1"/>
          </p:nvPr>
        </p:nvSpPr>
        <p:spPr>
          <a:xfrm>
            <a:off x="552092" y="1587260"/>
            <a:ext cx="10843402" cy="4718649"/>
          </a:xfrm>
        </p:spPr>
        <p:txBody>
          <a:bodyPr>
            <a:normAutofit/>
          </a:bodyPr>
          <a:lstStyle/>
          <a:p>
            <a:r>
              <a:rPr lang="en-US" dirty="0" smtClean="0"/>
              <a:t>It is </a:t>
            </a:r>
            <a:r>
              <a:rPr lang="en-US" b="1" u="sng" dirty="0" smtClean="0"/>
              <a:t>a chronic </a:t>
            </a:r>
            <a:r>
              <a:rPr lang="en-US" b="1" u="sng" dirty="0" err="1"/>
              <a:t>cholestatic</a:t>
            </a:r>
            <a:r>
              <a:rPr lang="en-US" b="1" u="sng" dirty="0"/>
              <a:t> liver and biliary tract </a:t>
            </a:r>
            <a:r>
              <a:rPr lang="en-US" b="1" u="sng" dirty="0" smtClean="0"/>
              <a:t>disease</a:t>
            </a:r>
            <a:r>
              <a:rPr lang="en-US" dirty="0" smtClean="0"/>
              <a:t>, defined </a:t>
            </a:r>
            <a:r>
              <a:rPr lang="en-US" dirty="0"/>
              <a:t>as the presence of </a:t>
            </a:r>
            <a:r>
              <a:rPr lang="en-US" b="1" u="sng" dirty="0" smtClean="0"/>
              <a:t>beading </a:t>
            </a:r>
            <a:r>
              <a:rPr lang="en-US" b="1" u="sng" dirty="0"/>
              <a:t>and stricture formation of the intra and/or </a:t>
            </a:r>
            <a:r>
              <a:rPr lang="en-US" b="1" u="sng" dirty="0" err="1"/>
              <a:t>extrahepatic</a:t>
            </a:r>
            <a:r>
              <a:rPr lang="en-US" b="1" u="sng" dirty="0"/>
              <a:t> bile </a:t>
            </a:r>
            <a:r>
              <a:rPr lang="en-US" dirty="0"/>
              <a:t>ducts that cannot be ascribed to another cause, thus </a:t>
            </a:r>
            <a:r>
              <a:rPr lang="en-US" dirty="0" smtClean="0"/>
              <a:t>differentiating </a:t>
            </a:r>
            <a:r>
              <a:rPr lang="en-US" dirty="0"/>
              <a:t>PSC from secondary </a:t>
            </a:r>
            <a:r>
              <a:rPr lang="en-US" dirty="0" err="1"/>
              <a:t>sclerosing</a:t>
            </a:r>
            <a:r>
              <a:rPr lang="en-US" dirty="0"/>
              <a:t> </a:t>
            </a:r>
            <a:r>
              <a:rPr lang="en-US" dirty="0" smtClean="0"/>
              <a:t>cholangitis. </a:t>
            </a:r>
            <a:endParaRPr lang="en-US" dirty="0"/>
          </a:p>
          <a:p>
            <a:r>
              <a:rPr lang="en-US" dirty="0"/>
              <a:t>Many, if not most, cases of PSC are associated with </a:t>
            </a:r>
            <a:r>
              <a:rPr lang="en-US" dirty="0" smtClean="0"/>
              <a:t>IBD.</a:t>
            </a:r>
          </a:p>
          <a:p>
            <a:r>
              <a:rPr lang="en-US" dirty="0" smtClean="0"/>
              <a:t>The </a:t>
            </a:r>
            <a:r>
              <a:rPr lang="en-US" dirty="0"/>
              <a:t>prevalence of PSC in </a:t>
            </a:r>
            <a:r>
              <a:rPr lang="en-US" dirty="0" smtClean="0"/>
              <a:t>UC has </a:t>
            </a:r>
            <a:r>
              <a:rPr lang="en-US" dirty="0"/>
              <a:t>been estimated to be ~5%. </a:t>
            </a:r>
          </a:p>
          <a:p>
            <a:r>
              <a:rPr lang="en-US" dirty="0"/>
              <a:t>PSC was also more </a:t>
            </a:r>
            <a:r>
              <a:rPr lang="en-US" dirty="0" smtClean="0"/>
              <a:t>common </a:t>
            </a:r>
            <a:r>
              <a:rPr lang="en-US" dirty="0"/>
              <a:t>in men and those with </a:t>
            </a:r>
            <a:r>
              <a:rPr lang="en-US" dirty="0" smtClean="0"/>
              <a:t>pan-colitis.</a:t>
            </a:r>
          </a:p>
        </p:txBody>
      </p:sp>
    </p:spTree>
    <p:extLst>
      <p:ext uri="{BB962C8B-B14F-4D97-AF65-F5344CB8AC3E}">
        <p14:creationId xmlns:p14="http://schemas.microsoft.com/office/powerpoint/2010/main" val="6021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 Signs and </a:t>
            </a:r>
            <a:r>
              <a:rPr lang="en-US" dirty="0" smtClean="0"/>
              <a:t>symptoms</a:t>
            </a:r>
            <a:r>
              <a:rPr lang="en-US" dirty="0"/>
              <a:t/>
            </a:r>
            <a:br>
              <a:rPr lang="en-US" dirty="0"/>
            </a:br>
            <a:endParaRPr lang="en-US" dirty="0"/>
          </a:p>
        </p:txBody>
      </p:sp>
      <p:sp>
        <p:nvSpPr>
          <p:cNvPr id="3" name="Content Placeholder 2"/>
          <p:cNvSpPr>
            <a:spLocks noGrp="1"/>
          </p:cNvSpPr>
          <p:nvPr>
            <p:ph idx="1"/>
          </p:nvPr>
        </p:nvSpPr>
        <p:spPr>
          <a:xfrm>
            <a:off x="357909" y="1754909"/>
            <a:ext cx="11383818" cy="4756727"/>
          </a:xfrm>
        </p:spPr>
        <p:txBody>
          <a:bodyPr>
            <a:normAutofit/>
          </a:bodyPr>
          <a:lstStyle/>
          <a:p>
            <a:r>
              <a:rPr lang="en-US" dirty="0"/>
              <a:t>PSC may be asymptomatic for long periods but may also have an aggressive course, leading to </a:t>
            </a:r>
            <a:endParaRPr lang="en-US" dirty="0" smtClean="0"/>
          </a:p>
          <a:p>
            <a:pPr lvl="1"/>
            <a:r>
              <a:rPr lang="en-US" b="1" dirty="0" smtClean="0"/>
              <a:t>Recurrent </a:t>
            </a:r>
            <a:r>
              <a:rPr lang="en-US" b="1" dirty="0"/>
              <a:t>biliary tract </a:t>
            </a:r>
            <a:r>
              <a:rPr lang="en-US" b="1" dirty="0" smtClean="0"/>
              <a:t>obstruction</a:t>
            </a:r>
            <a:endParaRPr lang="en-US" b="1" dirty="0"/>
          </a:p>
          <a:p>
            <a:pPr lvl="1"/>
            <a:r>
              <a:rPr lang="en-US" b="1" dirty="0"/>
              <a:t>R</a:t>
            </a:r>
            <a:r>
              <a:rPr lang="en-US" b="1" dirty="0" smtClean="0"/>
              <a:t>ecurrent </a:t>
            </a:r>
            <a:r>
              <a:rPr lang="en-US" b="1" dirty="0"/>
              <a:t>episodes of cholangitis, and </a:t>
            </a:r>
            <a:endParaRPr lang="en-US" b="1" dirty="0" smtClean="0"/>
          </a:p>
          <a:p>
            <a:pPr lvl="1"/>
            <a:r>
              <a:rPr lang="en-US" b="1" dirty="0" smtClean="0"/>
              <a:t>Cirrhosis/ESLD</a:t>
            </a:r>
            <a:endParaRPr lang="en-US" dirty="0" smtClean="0"/>
          </a:p>
          <a:p>
            <a:r>
              <a:rPr lang="en-US" dirty="0" smtClean="0"/>
              <a:t>A </a:t>
            </a:r>
            <a:r>
              <a:rPr lang="en-US" dirty="0"/>
              <a:t>large number of patients present without symptoms and come to attention simply </a:t>
            </a:r>
            <a:r>
              <a:rPr lang="en-US" dirty="0" smtClean="0"/>
              <a:t>by </a:t>
            </a:r>
            <a:r>
              <a:rPr lang="en-US" b="1" u="sng" dirty="0" smtClean="0"/>
              <a:t>a finding </a:t>
            </a:r>
            <a:r>
              <a:rPr lang="en-US" b="1" u="sng" dirty="0"/>
              <a:t>of persistently abnormal liver tests</a:t>
            </a:r>
            <a:r>
              <a:rPr lang="en-US" dirty="0"/>
              <a:t>. </a:t>
            </a:r>
            <a:endParaRPr lang="en-US" dirty="0" smtClean="0"/>
          </a:p>
          <a:p>
            <a:r>
              <a:rPr lang="en-US" dirty="0" smtClean="0"/>
              <a:t>When symptoms occur, </a:t>
            </a:r>
            <a:r>
              <a:rPr lang="en-US" b="1" u="sng" dirty="0" smtClean="0"/>
              <a:t>fatigue maybe the most commonly </a:t>
            </a:r>
            <a:r>
              <a:rPr lang="en-US" dirty="0" smtClean="0"/>
              <a:t>noted finding.</a:t>
            </a:r>
          </a:p>
          <a:p>
            <a:r>
              <a:rPr lang="en-US" b="1" u="sng" dirty="0" smtClean="0"/>
              <a:t>Sudden onset of pruritus </a:t>
            </a:r>
            <a:r>
              <a:rPr lang="en-US" dirty="0" smtClean="0"/>
              <a:t>should signal the possibility of obstruction of the biliary tree. </a:t>
            </a:r>
          </a:p>
          <a:p>
            <a:r>
              <a:rPr lang="en-US" dirty="0" smtClean="0"/>
              <a:t>other patients may </a:t>
            </a:r>
            <a:r>
              <a:rPr lang="en-US" dirty="0"/>
              <a:t>experience </a:t>
            </a:r>
            <a:r>
              <a:rPr lang="en-US" b="1" u="sng" dirty="0"/>
              <a:t>chronic right upper quadrant </a:t>
            </a:r>
            <a:r>
              <a:rPr lang="en-US" b="1" u="sng" dirty="0" smtClean="0"/>
              <a:t>discomfort</a:t>
            </a:r>
            <a:r>
              <a:rPr lang="en-US" dirty="0" smtClean="0"/>
              <a:t>. </a:t>
            </a:r>
            <a:endParaRPr lang="en-US" dirty="0"/>
          </a:p>
          <a:p>
            <a:endParaRPr lang="en-US" dirty="0"/>
          </a:p>
        </p:txBody>
      </p:sp>
    </p:spTree>
    <p:extLst>
      <p:ext uri="{BB962C8B-B14F-4D97-AF65-F5344CB8AC3E}">
        <p14:creationId xmlns:p14="http://schemas.microsoft.com/office/powerpoint/2010/main" val="32257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Diagnosis</a:t>
            </a:r>
            <a:endParaRPr lang="en-US" dirty="0"/>
          </a:p>
        </p:txBody>
      </p:sp>
      <p:sp>
        <p:nvSpPr>
          <p:cNvPr id="3" name="Content Placeholder 2"/>
          <p:cNvSpPr>
            <a:spLocks noGrp="1"/>
          </p:cNvSpPr>
          <p:nvPr>
            <p:ph idx="1"/>
          </p:nvPr>
        </p:nvSpPr>
        <p:spPr>
          <a:xfrm>
            <a:off x="265545" y="1616364"/>
            <a:ext cx="11568545" cy="4826000"/>
          </a:xfrm>
        </p:spPr>
        <p:txBody>
          <a:bodyPr>
            <a:normAutofit/>
          </a:bodyPr>
          <a:lstStyle/>
          <a:p>
            <a:r>
              <a:rPr lang="en-US" dirty="0" smtClean="0"/>
              <a:t>The </a:t>
            </a:r>
            <a:r>
              <a:rPr lang="en-US" dirty="0"/>
              <a:t>diagnosis of PSC </a:t>
            </a:r>
            <a:r>
              <a:rPr lang="en-US" dirty="0" smtClean="0"/>
              <a:t>requires the following:</a:t>
            </a:r>
          </a:p>
          <a:p>
            <a:pPr lvl="1">
              <a:buFont typeface="Arial" charset="0"/>
              <a:buChar char="•"/>
            </a:pPr>
            <a:r>
              <a:rPr lang="en-US" b="1" u="sng" dirty="0"/>
              <a:t>C</a:t>
            </a:r>
            <a:r>
              <a:rPr lang="en-US" b="1" u="sng" dirty="0" smtClean="0"/>
              <a:t>hronic </a:t>
            </a:r>
            <a:r>
              <a:rPr lang="en-US" b="1" u="sng" dirty="0" err="1"/>
              <a:t>cholestatic</a:t>
            </a:r>
            <a:r>
              <a:rPr lang="en-US" b="1" u="sng" dirty="0"/>
              <a:t> liver </a:t>
            </a:r>
            <a:r>
              <a:rPr lang="en-US" dirty="0"/>
              <a:t>test abnormalities, in particular elevations of serum ALP </a:t>
            </a:r>
            <a:r>
              <a:rPr lang="en-US" dirty="0" smtClean="0"/>
              <a:t>level</a:t>
            </a:r>
            <a:r>
              <a:rPr lang="en-US" dirty="0"/>
              <a:t>.</a:t>
            </a:r>
            <a:endParaRPr lang="en-US" dirty="0" smtClean="0"/>
          </a:p>
          <a:p>
            <a:pPr lvl="1">
              <a:buFont typeface="Arial" charset="0"/>
              <a:buChar char="•"/>
            </a:pPr>
            <a:r>
              <a:rPr lang="en-US" b="1" u="sng" dirty="0" err="1" smtClean="0"/>
              <a:t>Cholangiograpic</a:t>
            </a:r>
            <a:r>
              <a:rPr lang="en-US" b="1" u="sng" dirty="0" smtClean="0"/>
              <a:t>  (MRCP or ERCP) evidence </a:t>
            </a:r>
          </a:p>
          <a:p>
            <a:pPr lvl="2">
              <a:buFont typeface="Arial" charset="0"/>
              <a:buChar char="•"/>
            </a:pPr>
            <a:r>
              <a:rPr lang="en-US" dirty="0" smtClean="0"/>
              <a:t>of </a:t>
            </a:r>
            <a:r>
              <a:rPr lang="en-US" dirty="0"/>
              <a:t>multifocal strictures and </a:t>
            </a:r>
            <a:r>
              <a:rPr lang="en-US" dirty="0" err="1"/>
              <a:t>saccular</a:t>
            </a:r>
            <a:r>
              <a:rPr lang="en-US" dirty="0"/>
              <a:t> dilatation of </a:t>
            </a:r>
            <a:r>
              <a:rPr lang="en-US" dirty="0" smtClean="0"/>
              <a:t>the </a:t>
            </a:r>
            <a:r>
              <a:rPr lang="en-US" dirty="0"/>
              <a:t>intrahepatic and </a:t>
            </a:r>
            <a:r>
              <a:rPr lang="en-US" dirty="0" err="1"/>
              <a:t>extrahepatic</a:t>
            </a:r>
            <a:r>
              <a:rPr lang="en-US" dirty="0"/>
              <a:t> bile </a:t>
            </a:r>
            <a:r>
              <a:rPr lang="en-US" dirty="0" smtClean="0"/>
              <a:t>ducts,  </a:t>
            </a:r>
            <a:r>
              <a:rPr lang="en-US" dirty="0"/>
              <a:t>which may lead to a “beaded” </a:t>
            </a:r>
            <a:r>
              <a:rPr lang="en-US" dirty="0" smtClean="0"/>
              <a:t>appearance </a:t>
            </a:r>
          </a:p>
          <a:p>
            <a:pPr lvl="1">
              <a:buFont typeface="Arial" charset="0"/>
              <a:buChar char="•"/>
            </a:pPr>
            <a:r>
              <a:rPr lang="en-US" b="1" u="sng" dirty="0" smtClean="0"/>
              <a:t>A </a:t>
            </a:r>
            <a:r>
              <a:rPr lang="en-US" b="1" u="sng" dirty="0"/>
              <a:t>liver biopsy, if </a:t>
            </a:r>
            <a:r>
              <a:rPr lang="en-US" b="1" u="sng" dirty="0" smtClean="0"/>
              <a:t>performed</a:t>
            </a:r>
            <a:r>
              <a:rPr lang="en-US" dirty="0" smtClean="0"/>
              <a:t>: </a:t>
            </a:r>
          </a:p>
          <a:p>
            <a:pPr lvl="2">
              <a:buFont typeface="Arial" charset="0"/>
              <a:buChar char="•"/>
            </a:pPr>
            <a:r>
              <a:rPr lang="en-US" dirty="0" smtClean="0"/>
              <a:t>characteristic </a:t>
            </a:r>
            <a:r>
              <a:rPr lang="en-US" dirty="0"/>
              <a:t>“onion skin” </a:t>
            </a:r>
            <a:r>
              <a:rPr lang="en-US" dirty="0" smtClean="0"/>
              <a:t>fibrosis, </a:t>
            </a:r>
            <a:r>
              <a:rPr lang="en-US" dirty="0"/>
              <a:t>which is almost </a:t>
            </a:r>
            <a:r>
              <a:rPr lang="en-US" dirty="0" smtClean="0"/>
              <a:t>pathognomonic </a:t>
            </a:r>
            <a:r>
              <a:rPr lang="en-US" dirty="0"/>
              <a:t>for the disease, is seen </a:t>
            </a:r>
            <a:r>
              <a:rPr lang="en-US" dirty="0" smtClean="0"/>
              <a:t>infrequently.  </a:t>
            </a:r>
          </a:p>
          <a:p>
            <a:pPr lvl="2">
              <a:buFont typeface="Arial" charset="0"/>
              <a:buChar char="•"/>
            </a:pPr>
            <a:r>
              <a:rPr lang="en-US" dirty="0" smtClean="0"/>
              <a:t>Small duct PSC makes up 5% of cases</a:t>
            </a:r>
          </a:p>
          <a:p>
            <a:pPr>
              <a:buFont typeface="Wingdings" charset="2"/>
              <a:buChar char="v"/>
            </a:pPr>
            <a:r>
              <a:rPr lang="en-US" dirty="0" smtClean="0"/>
              <a:t>GGT will </a:t>
            </a:r>
            <a:r>
              <a:rPr lang="en-US" dirty="0"/>
              <a:t>be elevated </a:t>
            </a:r>
            <a:r>
              <a:rPr lang="en-US" dirty="0" smtClean="0"/>
              <a:t>and </a:t>
            </a:r>
            <a:r>
              <a:rPr lang="en-US" dirty="0"/>
              <a:t>the aminotransferases are </a:t>
            </a:r>
            <a:r>
              <a:rPr lang="en-US" dirty="0" smtClean="0"/>
              <a:t>often </a:t>
            </a:r>
            <a:r>
              <a:rPr lang="en-US" dirty="0"/>
              <a:t>times only modestly elevated. </a:t>
            </a:r>
            <a:endParaRPr lang="en-US" dirty="0" smtClean="0"/>
          </a:p>
          <a:p>
            <a:pPr>
              <a:buFont typeface="Wingdings" charset="2"/>
              <a:buChar char="v"/>
            </a:pPr>
            <a:r>
              <a:rPr lang="en-US" dirty="0" smtClean="0"/>
              <a:t>Bilirubin </a:t>
            </a:r>
            <a:r>
              <a:rPr lang="en-US" dirty="0"/>
              <a:t>and albumin levels are often normal at the time of diagnosis. </a:t>
            </a:r>
          </a:p>
          <a:p>
            <a:pPr lvl="1">
              <a:buFont typeface="Arial" charset="0"/>
              <a:buChar char="•"/>
            </a:pPr>
            <a:endParaRPr lang="en-US" dirty="0"/>
          </a:p>
        </p:txBody>
      </p:sp>
    </p:spTree>
    <p:extLst>
      <p:ext uri="{BB962C8B-B14F-4D97-AF65-F5344CB8AC3E}">
        <p14:creationId xmlns:p14="http://schemas.microsoft.com/office/powerpoint/2010/main" val="197297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Hepatocellular causes </a:t>
            </a:r>
            <a:r>
              <a:rPr lang="en-US" sz="3200" dirty="0">
                <a:solidFill>
                  <a:schemeClr val="tx1"/>
                </a:solidFill>
              </a:rPr>
              <a:t/>
            </a:r>
            <a:br>
              <a:rPr lang="en-US" sz="3200" dirty="0">
                <a:solidFill>
                  <a:schemeClr val="tx1"/>
                </a:solidFill>
              </a:rPr>
            </a:br>
            <a:r>
              <a:rPr lang="en-US" sz="3200" b="1" dirty="0">
                <a:solidFill>
                  <a:schemeClr val="tx1"/>
                </a:solidFill>
              </a:rPr>
              <a:t/>
            </a:r>
            <a:br>
              <a:rPr lang="en-US" sz="3200" b="1"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992460" y="1750742"/>
            <a:ext cx="9057394" cy="4497658"/>
          </a:xfrm>
        </p:spPr>
        <p:txBody>
          <a:bodyPr>
            <a:normAutofit/>
          </a:bodyPr>
          <a:lstStyle/>
          <a:p>
            <a:pPr lvl="1"/>
            <a:r>
              <a:rPr lang="en-US" b="1" dirty="0" smtClean="0">
                <a:solidFill>
                  <a:srgbClr val="FF0000"/>
                </a:solidFill>
              </a:rPr>
              <a:t>Viral hepatitis</a:t>
            </a:r>
          </a:p>
          <a:p>
            <a:pPr lvl="1"/>
            <a:r>
              <a:rPr lang="en-US" dirty="0" smtClean="0"/>
              <a:t>Alcohol</a:t>
            </a:r>
          </a:p>
          <a:p>
            <a:pPr lvl="1"/>
            <a:r>
              <a:rPr lang="en-US" dirty="0" smtClean="0"/>
              <a:t>NASH/ASH</a:t>
            </a:r>
          </a:p>
          <a:p>
            <a:pPr lvl="1"/>
            <a:r>
              <a:rPr lang="en-US" b="1" dirty="0" smtClean="0">
                <a:solidFill>
                  <a:srgbClr val="FF0000"/>
                </a:solidFill>
              </a:rPr>
              <a:t>Drugs </a:t>
            </a:r>
            <a:r>
              <a:rPr lang="en-US" b="1" dirty="0" err="1" smtClean="0">
                <a:solidFill>
                  <a:srgbClr val="FF0000"/>
                </a:solidFill>
              </a:rPr>
              <a:t>eg</a:t>
            </a:r>
            <a:r>
              <a:rPr lang="en-US" b="1" dirty="0" smtClean="0">
                <a:solidFill>
                  <a:srgbClr val="FF0000"/>
                </a:solidFill>
              </a:rPr>
              <a:t> Tylenol OD, idiosyncratic reaction</a:t>
            </a:r>
          </a:p>
          <a:p>
            <a:pPr lvl="1"/>
            <a:r>
              <a:rPr lang="en-US" b="1" dirty="0" smtClean="0">
                <a:solidFill>
                  <a:srgbClr val="FF0000"/>
                </a:solidFill>
              </a:rPr>
              <a:t>Toxins </a:t>
            </a:r>
            <a:r>
              <a:rPr lang="en-US" b="1" dirty="0" err="1" smtClean="0">
                <a:solidFill>
                  <a:srgbClr val="FF0000"/>
                </a:solidFill>
              </a:rPr>
              <a:t>eg</a:t>
            </a:r>
            <a:r>
              <a:rPr lang="en-US" b="1" dirty="0" smtClean="0">
                <a:solidFill>
                  <a:srgbClr val="FF0000"/>
                </a:solidFill>
              </a:rPr>
              <a:t> cocaine</a:t>
            </a:r>
          </a:p>
          <a:p>
            <a:pPr lvl="1"/>
            <a:r>
              <a:rPr lang="en-US" b="1" dirty="0" smtClean="0">
                <a:solidFill>
                  <a:srgbClr val="FF0000"/>
                </a:solidFill>
              </a:rPr>
              <a:t>Vascular injury: </a:t>
            </a:r>
            <a:r>
              <a:rPr lang="en-US" dirty="0" smtClean="0"/>
              <a:t>such </a:t>
            </a:r>
            <a:r>
              <a:rPr lang="en-US" dirty="0"/>
              <a:t>as in hypotension, vascular outflow obstruction</a:t>
            </a:r>
            <a:endParaRPr lang="en-US" b="1" dirty="0" smtClean="0">
              <a:solidFill>
                <a:srgbClr val="FF0000"/>
              </a:solidFill>
            </a:endParaRPr>
          </a:p>
          <a:p>
            <a:pPr lvl="1"/>
            <a:r>
              <a:rPr lang="en-US" b="1" dirty="0" smtClean="0">
                <a:solidFill>
                  <a:srgbClr val="FF0000"/>
                </a:solidFill>
              </a:rPr>
              <a:t>AIH/</a:t>
            </a:r>
            <a:r>
              <a:rPr lang="en-US" dirty="0" smtClean="0"/>
              <a:t>PBC/celiac</a:t>
            </a:r>
          </a:p>
          <a:p>
            <a:pPr lvl="1"/>
            <a:r>
              <a:rPr lang="en-US" b="1" dirty="0" smtClean="0">
                <a:solidFill>
                  <a:srgbClr val="FF0000"/>
                </a:solidFill>
              </a:rPr>
              <a:t>Metabolic diseases</a:t>
            </a:r>
          </a:p>
          <a:p>
            <a:pPr lvl="1"/>
            <a:r>
              <a:rPr lang="en-US" dirty="0" smtClean="0"/>
              <a:t>Passed Stone</a:t>
            </a:r>
          </a:p>
          <a:p>
            <a:pPr lvl="1"/>
            <a:r>
              <a:rPr lang="en-US" dirty="0" smtClean="0"/>
              <a:t>Pregnancy related</a:t>
            </a:r>
          </a:p>
        </p:txBody>
      </p:sp>
    </p:spTree>
    <p:extLst>
      <p:ext uri="{BB962C8B-B14F-4D97-AF65-F5344CB8AC3E}">
        <p14:creationId xmlns:p14="http://schemas.microsoft.com/office/powerpoint/2010/main" val="4782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235863" y="590588"/>
            <a:ext cx="6270445" cy="5562492"/>
          </a:xfrm>
          <a:prstGeom prst="rect">
            <a:avLst/>
          </a:prstGeom>
        </p:spPr>
      </p:pic>
    </p:spTree>
    <p:extLst>
      <p:ext uri="{BB962C8B-B14F-4D97-AF65-F5344CB8AC3E}">
        <p14:creationId xmlns:p14="http://schemas.microsoft.com/office/powerpoint/2010/main" val="252619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Rx</a:t>
            </a:r>
            <a:endParaRPr lang="en-US" dirty="0"/>
          </a:p>
        </p:txBody>
      </p:sp>
      <p:sp>
        <p:nvSpPr>
          <p:cNvPr id="3" name="Content Placeholder 2"/>
          <p:cNvSpPr>
            <a:spLocks noGrp="1"/>
          </p:cNvSpPr>
          <p:nvPr>
            <p:ph idx="1"/>
          </p:nvPr>
        </p:nvSpPr>
        <p:spPr/>
        <p:txBody>
          <a:bodyPr>
            <a:normAutofit/>
          </a:bodyPr>
          <a:lstStyle/>
          <a:p>
            <a:r>
              <a:rPr lang="en-US" dirty="0" smtClean="0"/>
              <a:t>At </a:t>
            </a:r>
            <a:r>
              <a:rPr lang="en-US" dirty="0"/>
              <a:t>this time, there is no established medical treatment for patients with PSC. </a:t>
            </a:r>
            <a:r>
              <a:rPr lang="en-US" dirty="0" smtClean="0"/>
              <a:t>However, we treat complications of the disease.</a:t>
            </a:r>
          </a:p>
          <a:p>
            <a:r>
              <a:rPr lang="en-US" dirty="0" smtClean="0"/>
              <a:t>MRCP &amp; CA19-9 annually</a:t>
            </a:r>
          </a:p>
          <a:p>
            <a:r>
              <a:rPr lang="en-US" dirty="0" smtClean="0"/>
              <a:t>Annual colonoscopy if known to have UC</a:t>
            </a:r>
            <a:endParaRPr lang="en-US" dirty="0"/>
          </a:p>
          <a:p>
            <a:endParaRPr lang="en-US" dirty="0"/>
          </a:p>
        </p:txBody>
      </p:sp>
    </p:spTree>
    <p:extLst>
      <p:ext uri="{BB962C8B-B14F-4D97-AF65-F5344CB8AC3E}">
        <p14:creationId xmlns:p14="http://schemas.microsoft.com/office/powerpoint/2010/main" val="286087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biliary cirrhosis</a:t>
            </a:r>
            <a:endParaRPr lang="en-US" dirty="0"/>
          </a:p>
        </p:txBody>
      </p:sp>
      <p:sp>
        <p:nvSpPr>
          <p:cNvPr id="3" name="Content Placeholder 2"/>
          <p:cNvSpPr>
            <a:spLocks noGrp="1"/>
          </p:cNvSpPr>
          <p:nvPr>
            <p:ph idx="1"/>
          </p:nvPr>
        </p:nvSpPr>
        <p:spPr/>
        <p:txBody>
          <a:bodyPr>
            <a:normAutofit/>
          </a:bodyPr>
          <a:lstStyle/>
          <a:p>
            <a:r>
              <a:rPr lang="en-US" dirty="0"/>
              <a:t>is a chronic </a:t>
            </a:r>
            <a:r>
              <a:rPr lang="en-US" dirty="0" err="1"/>
              <a:t>cholestatic</a:t>
            </a:r>
            <a:r>
              <a:rPr lang="en-US" dirty="0"/>
              <a:t> disease with a progressive </a:t>
            </a:r>
            <a:r>
              <a:rPr lang="en-US" dirty="0" smtClean="0"/>
              <a:t>course.</a:t>
            </a:r>
          </a:p>
          <a:p>
            <a:r>
              <a:rPr lang="en-US" dirty="0"/>
              <a:t>The etiology of PBC is thought to be due to a combination of genetic predisposition and environmental triggers. </a:t>
            </a:r>
            <a:endParaRPr lang="en-US" dirty="0" smtClean="0"/>
          </a:p>
          <a:p>
            <a:endParaRPr lang="en-US" dirty="0" smtClean="0"/>
          </a:p>
        </p:txBody>
      </p:sp>
    </p:spTree>
    <p:extLst>
      <p:ext uri="{BB962C8B-B14F-4D97-AF65-F5344CB8AC3E}">
        <p14:creationId xmlns:p14="http://schemas.microsoft.com/office/powerpoint/2010/main" val="235943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 of PBC </a:t>
            </a:r>
            <a:r>
              <a:rPr lang="en-US" dirty="0"/>
              <a:t/>
            </a:r>
            <a:br>
              <a:rPr lang="en-US" dirty="0"/>
            </a:br>
            <a:endParaRPr lang="en-US" dirty="0"/>
          </a:p>
        </p:txBody>
      </p:sp>
      <p:sp>
        <p:nvSpPr>
          <p:cNvPr id="3" name="Content Placeholder 2"/>
          <p:cNvSpPr>
            <a:spLocks noGrp="1"/>
          </p:cNvSpPr>
          <p:nvPr>
            <p:ph idx="1"/>
          </p:nvPr>
        </p:nvSpPr>
        <p:spPr/>
        <p:txBody>
          <a:bodyPr/>
          <a:lstStyle/>
          <a:p>
            <a:r>
              <a:rPr lang="en-US" b="1" i="1" dirty="0" smtClean="0"/>
              <a:t>Fatigue: </a:t>
            </a:r>
            <a:r>
              <a:rPr lang="en-US" dirty="0" smtClean="0"/>
              <a:t>is </a:t>
            </a:r>
            <a:r>
              <a:rPr lang="en-US" dirty="0"/>
              <a:t>the most common symptom </a:t>
            </a:r>
          </a:p>
          <a:p>
            <a:r>
              <a:rPr lang="en-US" b="1" i="1" dirty="0" smtClean="0"/>
              <a:t>Pruritus: </a:t>
            </a:r>
            <a:r>
              <a:rPr lang="en-US" dirty="0" smtClean="0"/>
              <a:t>a more specific symptom of PBC </a:t>
            </a:r>
            <a:endParaRPr lang="en-US" dirty="0"/>
          </a:p>
          <a:p>
            <a:endParaRPr lang="en-US" dirty="0"/>
          </a:p>
        </p:txBody>
      </p:sp>
    </p:spTree>
    <p:extLst>
      <p:ext uri="{BB962C8B-B14F-4D97-AF65-F5344CB8AC3E}">
        <p14:creationId xmlns:p14="http://schemas.microsoft.com/office/powerpoint/2010/main" val="36048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a:t>
            </a:r>
            <a:r>
              <a:rPr lang="en-US" b="1" i="1" dirty="0" smtClean="0"/>
              <a:t>Liver </a:t>
            </a:r>
            <a:r>
              <a:rPr lang="en-US" b="1" i="1" dirty="0"/>
              <a:t>Biochemical Tests </a:t>
            </a:r>
            <a:r>
              <a:rPr lang="en-US" dirty="0"/>
              <a:t/>
            </a:r>
            <a:br>
              <a:rPr lang="en-US" dirty="0"/>
            </a:br>
            <a:endParaRPr lang="en-US" dirty="0"/>
          </a:p>
        </p:txBody>
      </p:sp>
      <p:sp>
        <p:nvSpPr>
          <p:cNvPr id="3" name="Content Placeholder 2"/>
          <p:cNvSpPr>
            <a:spLocks noGrp="1"/>
          </p:cNvSpPr>
          <p:nvPr>
            <p:ph idx="1"/>
          </p:nvPr>
        </p:nvSpPr>
        <p:spPr>
          <a:xfrm>
            <a:off x="415636" y="2052918"/>
            <a:ext cx="11233728" cy="4195481"/>
          </a:xfrm>
        </p:spPr>
        <p:txBody>
          <a:bodyPr>
            <a:normAutofit/>
          </a:bodyPr>
          <a:lstStyle/>
          <a:p>
            <a:r>
              <a:rPr lang="en-US" dirty="0" smtClean="0"/>
              <a:t>Most </a:t>
            </a:r>
            <a:r>
              <a:rPr lang="en-US" dirty="0"/>
              <a:t>patients with PBC have abnormal liver tests </a:t>
            </a:r>
            <a:r>
              <a:rPr lang="en-US" dirty="0" smtClean="0"/>
              <a:t>including </a:t>
            </a:r>
          </a:p>
          <a:p>
            <a:pPr lvl="1"/>
            <a:r>
              <a:rPr lang="en-US" dirty="0" smtClean="0"/>
              <a:t>elevations </a:t>
            </a:r>
            <a:r>
              <a:rPr lang="en-US" dirty="0"/>
              <a:t>of </a:t>
            </a:r>
            <a:r>
              <a:rPr lang="en-US" dirty="0" smtClean="0"/>
              <a:t>ALP</a:t>
            </a:r>
            <a:endParaRPr lang="en-US" dirty="0"/>
          </a:p>
          <a:p>
            <a:pPr lvl="1"/>
            <a:r>
              <a:rPr lang="en-US" dirty="0" smtClean="0"/>
              <a:t>mild elevations </a:t>
            </a:r>
            <a:r>
              <a:rPr lang="en-US" dirty="0"/>
              <a:t>of aminotransferases </a:t>
            </a:r>
            <a:r>
              <a:rPr lang="en-US" dirty="0" smtClean="0"/>
              <a:t>activity</a:t>
            </a:r>
            <a:r>
              <a:rPr lang="en-US" dirty="0"/>
              <a:t>, and </a:t>
            </a:r>
            <a:endParaRPr lang="en-US" dirty="0" smtClean="0"/>
          </a:p>
          <a:p>
            <a:pPr lvl="1"/>
            <a:r>
              <a:rPr lang="en-US" dirty="0" smtClean="0"/>
              <a:t>increased </a:t>
            </a:r>
            <a:r>
              <a:rPr lang="en-US" dirty="0"/>
              <a:t>levels of immunoglobulins (mainly </a:t>
            </a:r>
            <a:r>
              <a:rPr lang="en-US" dirty="0" smtClean="0"/>
              <a:t>immun</a:t>
            </a:r>
            <a:r>
              <a:rPr lang="en-US" dirty="0"/>
              <a:t>o</a:t>
            </a:r>
            <a:r>
              <a:rPr lang="en-US" dirty="0" smtClean="0"/>
              <a:t>globulin </a:t>
            </a:r>
            <a:r>
              <a:rPr lang="en-US" dirty="0"/>
              <a:t>M [</a:t>
            </a:r>
            <a:r>
              <a:rPr lang="en-US" dirty="0" err="1"/>
              <a:t>IgM</a:t>
            </a:r>
            <a:r>
              <a:rPr lang="en-US" dirty="0"/>
              <a:t>]). </a:t>
            </a:r>
            <a:endParaRPr lang="en-US" dirty="0" smtClean="0"/>
          </a:p>
          <a:p>
            <a:r>
              <a:rPr lang="en-US" dirty="0" smtClean="0"/>
              <a:t>The </a:t>
            </a:r>
            <a:r>
              <a:rPr lang="en-US" dirty="0"/>
              <a:t>degree of elevation in </a:t>
            </a:r>
            <a:r>
              <a:rPr lang="en-US" dirty="0" smtClean="0"/>
              <a:t>ALP </a:t>
            </a:r>
            <a:r>
              <a:rPr lang="en-US" dirty="0"/>
              <a:t>is strongly related to the severity of </a:t>
            </a:r>
            <a:r>
              <a:rPr lang="en-US" dirty="0" err="1"/>
              <a:t>ductopenia</a:t>
            </a:r>
            <a:r>
              <a:rPr lang="en-US" dirty="0"/>
              <a:t> and </a:t>
            </a:r>
            <a:r>
              <a:rPr lang="en-US" dirty="0" smtClean="0"/>
              <a:t>inflammation</a:t>
            </a:r>
            <a:r>
              <a:rPr lang="en-US" dirty="0"/>
              <a:t>; </a:t>
            </a:r>
            <a:endParaRPr lang="en-US" dirty="0" smtClean="0"/>
          </a:p>
          <a:p>
            <a:r>
              <a:rPr lang="en-US" dirty="0" smtClean="0"/>
              <a:t>the </a:t>
            </a:r>
            <a:r>
              <a:rPr lang="en-US" dirty="0"/>
              <a:t>increase in aminotransferase activity and IgG levels reflects mainly the degree of </a:t>
            </a:r>
            <a:r>
              <a:rPr lang="en-US" dirty="0" err="1"/>
              <a:t>periportal</a:t>
            </a:r>
            <a:r>
              <a:rPr lang="en-US" dirty="0"/>
              <a:t> and lobular necrosis and </a:t>
            </a:r>
            <a:r>
              <a:rPr lang="en-US" dirty="0" smtClean="0"/>
              <a:t>inflammation. </a:t>
            </a:r>
            <a:endParaRPr lang="en-US" dirty="0"/>
          </a:p>
          <a:p>
            <a:endParaRPr lang="en-US" dirty="0"/>
          </a:p>
          <a:p>
            <a:endParaRPr lang="en-US" dirty="0"/>
          </a:p>
        </p:txBody>
      </p:sp>
    </p:spTree>
    <p:extLst>
      <p:ext uri="{BB962C8B-B14F-4D97-AF65-F5344CB8AC3E}">
        <p14:creationId xmlns:p14="http://schemas.microsoft.com/office/powerpoint/2010/main" val="35097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a:t>
            </a:r>
            <a:r>
              <a:rPr lang="en-US" b="1" i="1" dirty="0"/>
              <a:t>Autoantibodies </a:t>
            </a:r>
            <a:r>
              <a:rPr lang="en-US" dirty="0"/>
              <a:t/>
            </a:r>
            <a:br>
              <a:rPr lang="en-US" dirty="0"/>
            </a:br>
            <a:endParaRPr lang="en-US" dirty="0"/>
          </a:p>
        </p:txBody>
      </p:sp>
      <p:sp>
        <p:nvSpPr>
          <p:cNvPr id="3" name="Content Placeholder 2"/>
          <p:cNvSpPr>
            <a:spLocks noGrp="1"/>
          </p:cNvSpPr>
          <p:nvPr>
            <p:ph idx="1"/>
          </p:nvPr>
        </p:nvSpPr>
        <p:spPr>
          <a:xfrm>
            <a:off x="353683" y="1613141"/>
            <a:ext cx="11145589" cy="3674678"/>
          </a:xfrm>
        </p:spPr>
        <p:txBody>
          <a:bodyPr>
            <a:normAutofit/>
          </a:bodyPr>
          <a:lstStyle/>
          <a:p>
            <a:r>
              <a:rPr lang="en-US" dirty="0" smtClean="0"/>
              <a:t>AMA </a:t>
            </a:r>
            <a:r>
              <a:rPr lang="en-US" dirty="0"/>
              <a:t>is found in nearly 95% of patients with PBC</a:t>
            </a:r>
            <a:r>
              <a:rPr lang="en-US" dirty="0" smtClean="0"/>
              <a:t>.</a:t>
            </a:r>
          </a:p>
          <a:p>
            <a:r>
              <a:rPr lang="en-US" dirty="0" smtClean="0"/>
              <a:t>ANA and ASMA are </a:t>
            </a:r>
            <a:r>
              <a:rPr lang="en-US" dirty="0"/>
              <a:t>found in nearly half of patients with PBC</a:t>
            </a:r>
            <a:r>
              <a:rPr lang="en-US" dirty="0" smtClean="0"/>
              <a:t>.</a:t>
            </a:r>
          </a:p>
          <a:p>
            <a:r>
              <a:rPr lang="en-US" dirty="0"/>
              <a:t>I</a:t>
            </a:r>
            <a:r>
              <a:rPr lang="en-US" dirty="0" smtClean="0"/>
              <a:t>n approximately </a:t>
            </a:r>
            <a:r>
              <a:rPr lang="en-US" dirty="0"/>
              <a:t>5%-10% of the patients, AMA antibodies are absent or present only in low titer </a:t>
            </a:r>
            <a:r>
              <a:rPr lang="en-US" dirty="0" smtClean="0"/>
              <a:t>(1/</a:t>
            </a:r>
            <a:r>
              <a:rPr lang="en-US" dirty="0"/>
              <a:t>80), when </a:t>
            </a:r>
            <a:r>
              <a:rPr lang="en-US" dirty="0" err="1" smtClean="0"/>
              <a:t>immunofluorescent</a:t>
            </a:r>
            <a:r>
              <a:rPr lang="en-US" dirty="0" smtClean="0"/>
              <a:t> </a:t>
            </a:r>
            <a:r>
              <a:rPr lang="en-US" dirty="0"/>
              <a:t>techniques are used. </a:t>
            </a:r>
          </a:p>
          <a:p>
            <a:endParaRPr lang="en-US" dirty="0"/>
          </a:p>
          <a:p>
            <a:endParaRPr lang="en-US" dirty="0"/>
          </a:p>
          <a:p>
            <a:endParaRPr lang="en-US" dirty="0"/>
          </a:p>
        </p:txBody>
      </p:sp>
    </p:spTree>
    <p:extLst>
      <p:ext uri="{BB962C8B-B14F-4D97-AF65-F5344CB8AC3E}">
        <p14:creationId xmlns:p14="http://schemas.microsoft.com/office/powerpoint/2010/main" val="27608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Histology</a:t>
            </a:r>
            <a:endParaRPr lang="en-US" dirty="0"/>
          </a:p>
        </p:txBody>
      </p:sp>
      <p:sp>
        <p:nvSpPr>
          <p:cNvPr id="3" name="Content Placeholder 2"/>
          <p:cNvSpPr>
            <a:spLocks noGrp="1"/>
          </p:cNvSpPr>
          <p:nvPr>
            <p:ph idx="1"/>
          </p:nvPr>
        </p:nvSpPr>
        <p:spPr>
          <a:xfrm>
            <a:off x="352812" y="1570183"/>
            <a:ext cx="11413617" cy="4804738"/>
          </a:xfrm>
        </p:spPr>
        <p:txBody>
          <a:bodyPr/>
          <a:lstStyle/>
          <a:p>
            <a:pPr marL="57150" indent="0">
              <a:buNone/>
            </a:pPr>
            <a:r>
              <a:rPr lang="en-US" dirty="0" smtClean="0"/>
              <a:t>PBC </a:t>
            </a:r>
            <a:r>
              <a:rPr lang="en-US" dirty="0"/>
              <a:t>is characterized by </a:t>
            </a:r>
            <a:endParaRPr lang="en-US" dirty="0" smtClean="0"/>
          </a:p>
          <a:p>
            <a:pPr lvl="1"/>
            <a:r>
              <a:rPr lang="en-US" dirty="0" smtClean="0"/>
              <a:t>chronic</a:t>
            </a:r>
            <a:r>
              <a:rPr lang="en-US" dirty="0"/>
              <a:t>, </a:t>
            </a:r>
            <a:r>
              <a:rPr lang="en-US" u="sng" dirty="0" err="1"/>
              <a:t>nonsuppurative</a:t>
            </a:r>
            <a:r>
              <a:rPr lang="en-US" u="sng" dirty="0"/>
              <a:t> cholangitis </a:t>
            </a:r>
            <a:r>
              <a:rPr lang="en-US" dirty="0"/>
              <a:t>that mainly affects interlobular and septal bile ducts. </a:t>
            </a:r>
            <a:endParaRPr lang="en-US" dirty="0" smtClean="0"/>
          </a:p>
          <a:p>
            <a:pPr lvl="1"/>
            <a:r>
              <a:rPr lang="en-US" dirty="0" smtClean="0"/>
              <a:t>When </a:t>
            </a:r>
            <a:r>
              <a:rPr lang="en-US" dirty="0"/>
              <a:t>focal lesions show intense inflammatory changes and necrosis around bile ducts, the term </a:t>
            </a:r>
            <a:r>
              <a:rPr lang="en-US" u="sng" dirty="0"/>
              <a:t>“florid duct lesion” </a:t>
            </a:r>
            <a:r>
              <a:rPr lang="en-US" dirty="0"/>
              <a:t>is often used. </a:t>
            </a:r>
            <a:endParaRPr lang="en-US" dirty="0" smtClean="0"/>
          </a:p>
          <a:p>
            <a:pPr lvl="1"/>
            <a:r>
              <a:rPr lang="en-US" dirty="0"/>
              <a:t>B</a:t>
            </a:r>
            <a:r>
              <a:rPr lang="en-US" dirty="0" smtClean="0"/>
              <a:t>ile </a:t>
            </a:r>
            <a:r>
              <a:rPr lang="en-US" dirty="0"/>
              <a:t>duct paucity or </a:t>
            </a:r>
            <a:r>
              <a:rPr lang="en-US" u="sng" dirty="0" err="1"/>
              <a:t>ductopenia</a:t>
            </a:r>
            <a:r>
              <a:rPr lang="en-US" u="sng" dirty="0"/>
              <a:t> </a:t>
            </a:r>
          </a:p>
          <a:p>
            <a:endParaRPr lang="en-US" u="sng" dirty="0" smtClean="0"/>
          </a:p>
          <a:p>
            <a:r>
              <a:rPr lang="en-US" dirty="0" smtClean="0"/>
              <a:t>The </a:t>
            </a:r>
            <a:r>
              <a:rPr lang="en-US" dirty="0"/>
              <a:t>size of the liver biopsy specimen is important. The probability of observing cholangitis and bile duct </a:t>
            </a:r>
            <a:r>
              <a:rPr lang="en-US" dirty="0" smtClean="0"/>
              <a:t>destruction </a:t>
            </a:r>
            <a:r>
              <a:rPr lang="en-US" dirty="0"/>
              <a:t>increases with the number of portal tracts because of the typical patchy distribution of the lesions. </a:t>
            </a:r>
            <a:r>
              <a:rPr lang="en-US" b="1" u="sng" dirty="0"/>
              <a:t>At least 10-15 portal tracts should be </a:t>
            </a:r>
            <a:r>
              <a:rPr lang="en-US" b="1" u="sng" dirty="0" smtClean="0"/>
              <a:t>present</a:t>
            </a:r>
            <a:r>
              <a:rPr lang="en-US" dirty="0" smtClean="0"/>
              <a:t>. </a:t>
            </a:r>
            <a:endParaRPr lang="en-US" dirty="0"/>
          </a:p>
          <a:p>
            <a:endParaRPr lang="en-US" dirty="0"/>
          </a:p>
        </p:txBody>
      </p:sp>
    </p:spTree>
    <p:extLst>
      <p:ext uri="{BB962C8B-B14F-4D97-AF65-F5344CB8AC3E}">
        <p14:creationId xmlns:p14="http://schemas.microsoft.com/office/powerpoint/2010/main" val="5685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Diagnosis</a:t>
            </a:r>
            <a:endParaRPr lang="en-US" dirty="0"/>
          </a:p>
        </p:txBody>
      </p:sp>
      <p:sp>
        <p:nvSpPr>
          <p:cNvPr id="3" name="Content Placeholder 2"/>
          <p:cNvSpPr>
            <a:spLocks noGrp="1"/>
          </p:cNvSpPr>
          <p:nvPr>
            <p:ph idx="1"/>
          </p:nvPr>
        </p:nvSpPr>
        <p:spPr>
          <a:xfrm>
            <a:off x="69012" y="1754910"/>
            <a:ext cx="11662914" cy="4714902"/>
          </a:xfrm>
        </p:spPr>
        <p:txBody>
          <a:bodyPr>
            <a:normAutofit/>
          </a:bodyPr>
          <a:lstStyle/>
          <a:p>
            <a:r>
              <a:rPr lang="en-US" dirty="0" smtClean="0"/>
              <a:t>The </a:t>
            </a:r>
            <a:r>
              <a:rPr lang="en-US" dirty="0"/>
              <a:t>diagnosis of PBC should be suspected in the setting of chronic cholestasis after exclusion of other causes of liver disease. The diagnosis is suspected based on </a:t>
            </a:r>
            <a:endParaRPr lang="en-US" dirty="0" smtClean="0"/>
          </a:p>
          <a:p>
            <a:pPr lvl="1">
              <a:buFont typeface="Arial" charset="0"/>
              <a:buChar char="•"/>
            </a:pPr>
            <a:r>
              <a:rPr lang="en-US" b="1" u="sng" dirty="0" err="1" smtClean="0"/>
              <a:t>cholestatic</a:t>
            </a:r>
            <a:r>
              <a:rPr lang="en-US" b="1" u="sng" dirty="0" smtClean="0"/>
              <a:t> </a:t>
            </a:r>
            <a:r>
              <a:rPr lang="en-US" b="1" u="sng" dirty="0"/>
              <a:t>serum liver tests and largely confirmed with tests for AMA</a:t>
            </a:r>
            <a:r>
              <a:rPr lang="en-US" dirty="0"/>
              <a:t>. </a:t>
            </a:r>
            <a:r>
              <a:rPr lang="en-US" dirty="0" smtClean="0"/>
              <a:t> </a:t>
            </a:r>
          </a:p>
          <a:p>
            <a:pPr lvl="1">
              <a:buFont typeface="Arial" charset="0"/>
              <a:buChar char="•"/>
            </a:pPr>
            <a:r>
              <a:rPr lang="en-US" b="1" u="sng" dirty="0" smtClean="0"/>
              <a:t>A </a:t>
            </a:r>
            <a:r>
              <a:rPr lang="en-US" b="1" u="sng" dirty="0"/>
              <a:t>liver biopsy </a:t>
            </a:r>
            <a:r>
              <a:rPr lang="en-US" dirty="0"/>
              <a:t>can be used to further substantiate the diagnosis if needed. </a:t>
            </a:r>
          </a:p>
          <a:p>
            <a:pPr marL="0" indent="0">
              <a:buNone/>
            </a:pPr>
            <a:endParaRPr lang="en-US" b="1" i="1" dirty="0" smtClean="0"/>
          </a:p>
          <a:p>
            <a:r>
              <a:rPr lang="en-US" b="1" i="1" dirty="0" smtClean="0"/>
              <a:t>The </a:t>
            </a:r>
            <a:r>
              <a:rPr lang="en-US" b="1" i="1" dirty="0"/>
              <a:t>diagnosis of PBC can be </a:t>
            </a:r>
            <a:r>
              <a:rPr lang="en-US" b="1" i="1" dirty="0" smtClean="0"/>
              <a:t>established when two </a:t>
            </a:r>
            <a:r>
              <a:rPr lang="en-US" b="1" i="1" dirty="0"/>
              <a:t>of the following three criteria are met: </a:t>
            </a:r>
            <a:endParaRPr lang="en-US" dirty="0"/>
          </a:p>
          <a:p>
            <a:pPr lvl="1"/>
            <a:r>
              <a:rPr lang="en-US" b="1" i="1" dirty="0" smtClean="0">
                <a:solidFill>
                  <a:srgbClr val="FFFF00"/>
                </a:solidFill>
              </a:rPr>
              <a:t>Biochemical </a:t>
            </a:r>
            <a:r>
              <a:rPr lang="en-US" b="1" i="1" dirty="0">
                <a:solidFill>
                  <a:srgbClr val="FFFF00"/>
                </a:solidFill>
              </a:rPr>
              <a:t>evidence of cholestasis based mainly </a:t>
            </a:r>
            <a:r>
              <a:rPr lang="en-US" b="1" i="1" dirty="0" smtClean="0">
                <a:solidFill>
                  <a:srgbClr val="FFFF00"/>
                </a:solidFill>
              </a:rPr>
              <a:t>on </a:t>
            </a:r>
            <a:r>
              <a:rPr lang="en-US" b="1" i="1" dirty="0">
                <a:solidFill>
                  <a:srgbClr val="FFFF00"/>
                </a:solidFill>
              </a:rPr>
              <a:t>alkaline phosphatase elevation. </a:t>
            </a:r>
            <a:endParaRPr lang="en-US" dirty="0">
              <a:solidFill>
                <a:srgbClr val="FFFF00"/>
              </a:solidFill>
            </a:endParaRPr>
          </a:p>
          <a:p>
            <a:pPr lvl="1"/>
            <a:r>
              <a:rPr lang="en-US" b="1" i="1" dirty="0" smtClean="0">
                <a:solidFill>
                  <a:srgbClr val="FFFF00"/>
                </a:solidFill>
              </a:rPr>
              <a:t>Presence </a:t>
            </a:r>
            <a:r>
              <a:rPr lang="en-US" b="1" i="1" dirty="0">
                <a:solidFill>
                  <a:srgbClr val="FFFF00"/>
                </a:solidFill>
              </a:rPr>
              <a:t>of AMA. </a:t>
            </a:r>
            <a:endParaRPr lang="en-US" dirty="0">
              <a:solidFill>
                <a:srgbClr val="FFFF00"/>
              </a:solidFill>
            </a:endParaRPr>
          </a:p>
          <a:p>
            <a:pPr lvl="1"/>
            <a:r>
              <a:rPr lang="en-US" b="1" i="1" dirty="0" smtClean="0">
                <a:solidFill>
                  <a:srgbClr val="FFFF00"/>
                </a:solidFill>
              </a:rPr>
              <a:t>Histologic </a:t>
            </a:r>
            <a:r>
              <a:rPr lang="en-US" b="1" i="1" dirty="0">
                <a:solidFill>
                  <a:srgbClr val="FFFF00"/>
                </a:solidFill>
              </a:rPr>
              <a:t>evidence of </a:t>
            </a:r>
            <a:r>
              <a:rPr lang="en-US" b="1" i="1" dirty="0" err="1">
                <a:solidFill>
                  <a:srgbClr val="FFFF00"/>
                </a:solidFill>
              </a:rPr>
              <a:t>nonsuppurative</a:t>
            </a:r>
            <a:r>
              <a:rPr lang="en-US" b="1" i="1" dirty="0">
                <a:solidFill>
                  <a:srgbClr val="FFFF00"/>
                </a:solidFill>
              </a:rPr>
              <a:t> </a:t>
            </a:r>
            <a:r>
              <a:rPr lang="en-US" b="1" i="1" dirty="0" smtClean="0">
                <a:solidFill>
                  <a:srgbClr val="FFFF00"/>
                </a:solidFill>
              </a:rPr>
              <a:t>destructive </a:t>
            </a:r>
            <a:r>
              <a:rPr lang="en-US" b="1" i="1" dirty="0">
                <a:solidFill>
                  <a:srgbClr val="FFFF00"/>
                </a:solidFill>
              </a:rPr>
              <a:t>cholangitis and destruction of interlobular bile ducts </a:t>
            </a:r>
            <a:r>
              <a:rPr lang="en-US" b="1" i="1" dirty="0" smtClean="0">
                <a:solidFill>
                  <a:srgbClr val="FFFF00"/>
                </a:solidFill>
              </a:rPr>
              <a:t>.</a:t>
            </a:r>
            <a:endParaRPr lang="en-US" dirty="0">
              <a:solidFill>
                <a:srgbClr val="FFFF00"/>
              </a:solidFill>
            </a:endParaRPr>
          </a:p>
          <a:p>
            <a:endParaRPr lang="en-US" dirty="0"/>
          </a:p>
        </p:txBody>
      </p:sp>
    </p:spTree>
    <p:extLst>
      <p:ext uri="{BB962C8B-B14F-4D97-AF65-F5344CB8AC3E}">
        <p14:creationId xmlns:p14="http://schemas.microsoft.com/office/powerpoint/2010/main" val="28876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PBC: Therapy</a:t>
            </a:r>
            <a:endParaRPr lang="en-US" dirty="0"/>
          </a:p>
        </p:txBody>
      </p:sp>
      <p:sp>
        <p:nvSpPr>
          <p:cNvPr id="3" name="Content Placeholder 2"/>
          <p:cNvSpPr>
            <a:spLocks noGrp="1"/>
          </p:cNvSpPr>
          <p:nvPr>
            <p:ph idx="1"/>
          </p:nvPr>
        </p:nvSpPr>
        <p:spPr/>
        <p:txBody>
          <a:bodyPr/>
          <a:lstStyle/>
          <a:p>
            <a:r>
              <a:rPr lang="en-US" dirty="0" smtClean="0"/>
              <a:t>UDCA </a:t>
            </a:r>
            <a:r>
              <a:rPr lang="en-US" dirty="0"/>
              <a:t>in a dose of 13-15 mg/kg/day is the only </a:t>
            </a:r>
            <a:r>
              <a:rPr lang="en-US" dirty="0" smtClean="0"/>
              <a:t>therapy </a:t>
            </a:r>
            <a:r>
              <a:rPr lang="en-US" dirty="0"/>
              <a:t>for PBC approved by the U.S. Food and Drug </a:t>
            </a:r>
            <a:r>
              <a:rPr lang="en-US" dirty="0" smtClean="0"/>
              <a:t>Administration</a:t>
            </a:r>
            <a:r>
              <a:rPr lang="en-US" dirty="0"/>
              <a:t>. The drug is initiated gradually and generally given in two divided doses. </a:t>
            </a:r>
          </a:p>
          <a:p>
            <a:endParaRPr lang="en-US" dirty="0"/>
          </a:p>
          <a:p>
            <a:endParaRPr lang="en-US" dirty="0"/>
          </a:p>
        </p:txBody>
      </p:sp>
    </p:spTree>
    <p:extLst>
      <p:ext uri="{BB962C8B-B14F-4D97-AF65-F5344CB8AC3E}">
        <p14:creationId xmlns:p14="http://schemas.microsoft.com/office/powerpoint/2010/main" val="9974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about</a:t>
            </a:r>
            <a:endParaRPr lang="en-US" dirty="0"/>
          </a:p>
        </p:txBody>
      </p:sp>
      <p:sp>
        <p:nvSpPr>
          <p:cNvPr id="3" name="Content Placeholder 2"/>
          <p:cNvSpPr>
            <a:spLocks noGrp="1"/>
          </p:cNvSpPr>
          <p:nvPr>
            <p:ph idx="1"/>
          </p:nvPr>
        </p:nvSpPr>
        <p:spPr/>
        <p:txBody>
          <a:bodyPr/>
          <a:lstStyle/>
          <a:p>
            <a:r>
              <a:rPr lang="en-US" dirty="0"/>
              <a:t>Alcoholic hepatitis</a:t>
            </a:r>
          </a:p>
          <a:p>
            <a:r>
              <a:rPr lang="en-US" dirty="0"/>
              <a:t>Non-alcoholic </a:t>
            </a:r>
            <a:r>
              <a:rPr lang="en-US" dirty="0" err="1" smtClean="0"/>
              <a:t>steatohepatitis</a:t>
            </a:r>
            <a:endParaRPr lang="en-US" dirty="0" smtClean="0"/>
          </a:p>
          <a:p>
            <a:r>
              <a:rPr lang="en-US" dirty="0" err="1"/>
              <a:t>Paracetamol</a:t>
            </a:r>
            <a:r>
              <a:rPr lang="en-US" dirty="0"/>
              <a:t> </a:t>
            </a:r>
            <a:r>
              <a:rPr lang="en-US" dirty="0" smtClean="0"/>
              <a:t>poisoning</a:t>
            </a:r>
          </a:p>
          <a:p>
            <a:r>
              <a:rPr lang="en-US" dirty="0"/>
              <a:t>Vascular diseases that could cause liver </a:t>
            </a:r>
            <a:r>
              <a:rPr lang="en-US" dirty="0" smtClean="0"/>
              <a:t>injury</a:t>
            </a:r>
          </a:p>
          <a:p>
            <a:r>
              <a:rPr lang="en-US" smtClean="0"/>
              <a:t>Wilson’s disease</a:t>
            </a:r>
            <a:endParaRPr lang="en-US"/>
          </a:p>
        </p:txBody>
      </p:sp>
    </p:spTree>
    <p:extLst>
      <p:ext uri="{BB962C8B-B14F-4D97-AF65-F5344CB8AC3E}">
        <p14:creationId xmlns:p14="http://schemas.microsoft.com/office/powerpoint/2010/main" val="10392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tx1"/>
                </a:solidFill>
              </a:rPr>
              <a:t>Cholestatic</a:t>
            </a:r>
            <a:r>
              <a:rPr lang="en-US" sz="3200" b="1" dirty="0" smtClean="0">
                <a:solidFill>
                  <a:schemeClr val="tx1"/>
                </a:solidFill>
              </a:rPr>
              <a:t> </a:t>
            </a:r>
            <a:r>
              <a:rPr lang="en-US" sz="3200" b="1" dirty="0">
                <a:solidFill>
                  <a:schemeClr val="tx1"/>
                </a:solidFill>
              </a:rPr>
              <a:t>causes</a:t>
            </a:r>
            <a:r>
              <a:rPr lang="en-US" sz="3200" dirty="0"/>
              <a:t/>
            </a:r>
            <a:br>
              <a:rPr lang="en-US" sz="3200" dirty="0"/>
            </a:br>
            <a:r>
              <a:rPr lang="en-US" sz="3200" b="1" dirty="0"/>
              <a:t/>
            </a:r>
            <a:br>
              <a:rPr lang="en-US" sz="3200" b="1" dirty="0"/>
            </a:br>
            <a:endParaRPr lang="en-US" sz="3200" dirty="0"/>
          </a:p>
        </p:txBody>
      </p:sp>
      <p:sp>
        <p:nvSpPr>
          <p:cNvPr id="3" name="Content Placeholder 2"/>
          <p:cNvSpPr>
            <a:spLocks noGrp="1"/>
          </p:cNvSpPr>
          <p:nvPr>
            <p:ph idx="1"/>
          </p:nvPr>
        </p:nvSpPr>
        <p:spPr>
          <a:xfrm>
            <a:off x="646110" y="1152983"/>
            <a:ext cx="10928855" cy="5348178"/>
          </a:xfrm>
        </p:spPr>
        <p:txBody>
          <a:bodyPr>
            <a:normAutofit/>
          </a:bodyPr>
          <a:lstStyle/>
          <a:p>
            <a:r>
              <a:rPr lang="en-US" b="1" dirty="0" smtClean="0">
                <a:solidFill>
                  <a:srgbClr val="FF0000"/>
                </a:solidFill>
              </a:rPr>
              <a:t>Extra-hepatic = </a:t>
            </a:r>
            <a:r>
              <a:rPr lang="en-US" b="1" dirty="0">
                <a:solidFill>
                  <a:srgbClr val="FF0000"/>
                </a:solidFill>
              </a:rPr>
              <a:t>O</a:t>
            </a:r>
            <a:r>
              <a:rPr lang="en-US" b="1" dirty="0" smtClean="0">
                <a:solidFill>
                  <a:srgbClr val="FF0000"/>
                </a:solidFill>
              </a:rPr>
              <a:t>bstructive</a:t>
            </a:r>
          </a:p>
          <a:p>
            <a:pPr lvl="1"/>
            <a:r>
              <a:rPr lang="en-US" b="1" dirty="0" smtClean="0"/>
              <a:t>Biliary stone</a:t>
            </a:r>
          </a:p>
          <a:p>
            <a:pPr lvl="1"/>
            <a:r>
              <a:rPr lang="en-US" b="1" dirty="0" smtClean="0"/>
              <a:t>Stricture: </a:t>
            </a:r>
            <a:r>
              <a:rPr lang="en-US" b="1" dirty="0"/>
              <a:t>  </a:t>
            </a:r>
            <a:r>
              <a:rPr lang="en-US" dirty="0"/>
              <a:t>Malignant: </a:t>
            </a:r>
            <a:r>
              <a:rPr lang="en-US" dirty="0" err="1"/>
              <a:t>Peri-ampullary</a:t>
            </a:r>
            <a:r>
              <a:rPr lang="en-US" dirty="0"/>
              <a:t> </a:t>
            </a:r>
            <a:r>
              <a:rPr lang="en-US" dirty="0" smtClean="0"/>
              <a:t>tumors   </a:t>
            </a:r>
            <a:r>
              <a:rPr lang="en-US" b="1" dirty="0" smtClean="0"/>
              <a:t>VS    </a:t>
            </a:r>
            <a:r>
              <a:rPr lang="en-US" dirty="0" smtClean="0"/>
              <a:t> PSC, AIDs </a:t>
            </a:r>
            <a:r>
              <a:rPr lang="en-US" dirty="0" err="1" smtClean="0"/>
              <a:t>cholangiopathy</a:t>
            </a:r>
            <a:endParaRPr lang="en-US" dirty="0" smtClean="0"/>
          </a:p>
          <a:p>
            <a:r>
              <a:rPr lang="en-US" b="1" dirty="0" smtClean="0">
                <a:solidFill>
                  <a:srgbClr val="FF0000"/>
                </a:solidFill>
              </a:rPr>
              <a:t>Intra-hepatic = non-obstructive</a:t>
            </a:r>
          </a:p>
          <a:p>
            <a:pPr lvl="1"/>
            <a:r>
              <a:rPr lang="en-US" dirty="0" smtClean="0"/>
              <a:t>PBC </a:t>
            </a:r>
          </a:p>
          <a:p>
            <a:pPr lvl="1"/>
            <a:r>
              <a:rPr lang="en-US" dirty="0" smtClean="0"/>
              <a:t>PSC</a:t>
            </a:r>
            <a:r>
              <a:rPr lang="en-US" dirty="0"/>
              <a:t>:</a:t>
            </a:r>
            <a:r>
              <a:rPr lang="en-US" dirty="0" smtClean="0"/>
              <a:t> small duct</a:t>
            </a:r>
          </a:p>
          <a:p>
            <a:pPr lvl="1"/>
            <a:r>
              <a:rPr lang="en-US" dirty="0" smtClean="0"/>
              <a:t>Cystic fibrosis</a:t>
            </a:r>
          </a:p>
          <a:p>
            <a:pPr lvl="1"/>
            <a:r>
              <a:rPr lang="en-US" b="1" dirty="0" smtClean="0"/>
              <a:t>Sepsis, TPN, Drugs</a:t>
            </a:r>
          </a:p>
          <a:p>
            <a:pPr lvl="1"/>
            <a:r>
              <a:rPr lang="en-US" b="1" dirty="0" smtClean="0"/>
              <a:t>Infiltrative</a:t>
            </a:r>
            <a:r>
              <a:rPr lang="en-US" dirty="0" smtClean="0"/>
              <a:t>: </a:t>
            </a:r>
          </a:p>
          <a:p>
            <a:pPr lvl="3"/>
            <a:r>
              <a:rPr lang="en-US" b="1" dirty="0"/>
              <a:t>G</a:t>
            </a:r>
            <a:r>
              <a:rPr lang="en-US" b="1" dirty="0" smtClean="0"/>
              <a:t>ranulomatous </a:t>
            </a:r>
            <a:r>
              <a:rPr lang="en-US" b="1" dirty="0"/>
              <a:t>diseases </a:t>
            </a:r>
            <a:r>
              <a:rPr lang="en-US" dirty="0"/>
              <a:t>such as </a:t>
            </a:r>
            <a:r>
              <a:rPr lang="en-US" dirty="0" smtClean="0"/>
              <a:t> TB, </a:t>
            </a:r>
            <a:r>
              <a:rPr lang="en-US" dirty="0"/>
              <a:t>sarcoidosis, </a:t>
            </a:r>
            <a:r>
              <a:rPr lang="en-US" dirty="0" smtClean="0"/>
              <a:t>lymphoma </a:t>
            </a:r>
          </a:p>
          <a:p>
            <a:pPr lvl="3"/>
            <a:r>
              <a:rPr lang="en-US" b="1" dirty="0" smtClean="0"/>
              <a:t>Amyloidosis</a:t>
            </a:r>
          </a:p>
          <a:p>
            <a:pPr lvl="1"/>
            <a:r>
              <a:rPr lang="en-US" dirty="0" smtClean="0"/>
              <a:t>intrahepatic </a:t>
            </a:r>
            <a:r>
              <a:rPr lang="en-US" dirty="0"/>
              <a:t>cholestasis of </a:t>
            </a:r>
            <a:r>
              <a:rPr lang="en-US" dirty="0" smtClean="0"/>
              <a:t>pregnancy</a:t>
            </a:r>
          </a:p>
          <a:p>
            <a:pPr lvl="1"/>
            <a:r>
              <a:rPr lang="en-US" dirty="0" smtClean="0"/>
              <a:t>Some Hepatocellular causes</a:t>
            </a:r>
          </a:p>
        </p:txBody>
      </p:sp>
    </p:spTree>
    <p:extLst>
      <p:ext uri="{BB962C8B-B14F-4D97-AF65-F5344CB8AC3E}">
        <p14:creationId xmlns:p14="http://schemas.microsoft.com/office/powerpoint/2010/main" val="102386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34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Case1 </a:t>
            </a:r>
            <a:endParaRPr lang="en-US" dirty="0"/>
          </a:p>
        </p:txBody>
      </p:sp>
      <p:sp>
        <p:nvSpPr>
          <p:cNvPr id="3" name="Content Placeholder 2"/>
          <p:cNvSpPr>
            <a:spLocks noGrp="1"/>
          </p:cNvSpPr>
          <p:nvPr>
            <p:ph idx="1"/>
          </p:nvPr>
        </p:nvSpPr>
        <p:spPr>
          <a:xfrm>
            <a:off x="646112" y="1853248"/>
            <a:ext cx="10519728" cy="4517072"/>
          </a:xfrm>
        </p:spPr>
        <p:txBody>
          <a:bodyPr/>
          <a:lstStyle/>
          <a:p>
            <a:r>
              <a:rPr lang="en-US" dirty="0"/>
              <a:t>A 24-year-old woman presents with </a:t>
            </a:r>
            <a:r>
              <a:rPr lang="en-US" b="1" dirty="0"/>
              <a:t>acute onset of right upper quadrant pain, and increased abdominal girth</a:t>
            </a:r>
            <a:r>
              <a:rPr lang="en-US" dirty="0"/>
              <a:t>. She has no known past medical history. She has no risk factors for liver disease. Family history is unremarkable. </a:t>
            </a:r>
            <a:r>
              <a:rPr lang="en-US" b="1" dirty="0"/>
              <a:t>Her only medication is a birth control pill. Exam reveals tender hepatomegaly and obvious ascites</a:t>
            </a:r>
            <a:r>
              <a:rPr lang="en-US" dirty="0"/>
              <a:t>. </a:t>
            </a:r>
            <a:endParaRPr lang="en-US" dirty="0" smtClean="0"/>
          </a:p>
          <a:p>
            <a:r>
              <a:rPr lang="en-US" dirty="0" smtClean="0"/>
              <a:t>Labs </a:t>
            </a:r>
            <a:r>
              <a:rPr lang="en-US" dirty="0"/>
              <a:t>reveal mildly increased bilirubin and alkaline phosphatase only. Imaging studies reveal hepatomegaly (especially the caudate lobe) and ascites. </a:t>
            </a:r>
            <a:endParaRPr lang="en-US" dirty="0" smtClean="0"/>
          </a:p>
          <a:p>
            <a:r>
              <a:rPr lang="en-US" dirty="0" smtClean="0"/>
              <a:t>What </a:t>
            </a:r>
            <a:r>
              <a:rPr lang="en-US" dirty="0"/>
              <a:t>is the most likely </a:t>
            </a:r>
            <a:r>
              <a:rPr lang="en-US" dirty="0" smtClean="0"/>
              <a:t>diagnosis</a:t>
            </a:r>
            <a:r>
              <a:rPr lang="en-US" dirty="0"/>
              <a:t>?</a:t>
            </a:r>
          </a:p>
          <a:p>
            <a:r>
              <a:rPr lang="en-US" b="1" dirty="0"/>
              <a:t>Acute Budd-</a:t>
            </a:r>
            <a:r>
              <a:rPr lang="en-US" b="1" dirty="0" err="1"/>
              <a:t>Chiari</a:t>
            </a:r>
            <a:r>
              <a:rPr lang="en-US" b="1" dirty="0"/>
              <a:t> </a:t>
            </a:r>
            <a:r>
              <a:rPr lang="en-US" b="1" dirty="0" smtClean="0"/>
              <a:t>syndrome</a:t>
            </a:r>
            <a:endParaRPr lang="en-US" b="1" dirty="0"/>
          </a:p>
        </p:txBody>
      </p:sp>
    </p:spTree>
    <p:extLst>
      <p:ext uri="{BB962C8B-B14F-4D97-AF65-F5344CB8AC3E}">
        <p14:creationId xmlns:p14="http://schemas.microsoft.com/office/powerpoint/2010/main" val="19243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995680" y="1544320"/>
            <a:ext cx="9812528" cy="4704079"/>
          </a:xfrm>
        </p:spPr>
        <p:txBody>
          <a:bodyPr>
            <a:normAutofit/>
          </a:bodyPr>
          <a:lstStyle/>
          <a:p>
            <a:r>
              <a:rPr lang="en-US" dirty="0"/>
              <a:t>You see in consultation a 43-year-old man because of </a:t>
            </a:r>
            <a:r>
              <a:rPr lang="en-US" b="1" dirty="0"/>
              <a:t>jaundice</a:t>
            </a:r>
            <a:r>
              <a:rPr lang="en-US" dirty="0"/>
              <a:t>. </a:t>
            </a:r>
            <a:r>
              <a:rPr lang="en-US" b="1" dirty="0"/>
              <a:t>He has been drinking 1 pint a day (sometimes more) of whiskey for the past 4 months. </a:t>
            </a:r>
            <a:r>
              <a:rPr lang="en-US" dirty="0"/>
              <a:t>He denies other risk factors for liver disease. Examination reveals a blood pressure 110/80, pulse 110; respirations 16, temperature 37°C. He is jaundiced, has multiple spider </a:t>
            </a:r>
            <a:r>
              <a:rPr lang="en-US" dirty="0" err="1"/>
              <a:t>telangectasias</a:t>
            </a:r>
            <a:r>
              <a:rPr lang="en-US" dirty="0"/>
              <a:t>, and parotid gland swelling, but no muscle wasting. Abdominal examination reveals a liver 4 finger breadths below right costal margin, a palpable spleen tip, but no shifting dullness. Laboratory studies</a:t>
            </a:r>
            <a:r>
              <a:rPr lang="en-US" dirty="0" smtClean="0"/>
              <a:t>:</a:t>
            </a:r>
            <a:endParaRPr lang="en-US" dirty="0"/>
          </a:p>
          <a:p>
            <a:r>
              <a:rPr lang="en-US" b="1" dirty="0" smtClean="0"/>
              <a:t>Bilirubin 150  </a:t>
            </a:r>
            <a:r>
              <a:rPr lang="en-US" b="1" dirty="0" err="1" smtClean="0"/>
              <a:t>mmol</a:t>
            </a:r>
            <a:r>
              <a:rPr lang="en-US" b="1" dirty="0" smtClean="0"/>
              <a:t>/l , mostly direct, </a:t>
            </a:r>
            <a:r>
              <a:rPr lang="hr-HR" b="1" dirty="0" smtClean="0"/>
              <a:t>AST </a:t>
            </a:r>
            <a:r>
              <a:rPr lang="hr-HR" b="1" dirty="0"/>
              <a:t>212 U/L </a:t>
            </a:r>
            <a:r>
              <a:rPr lang="hr-HR" b="1" dirty="0" smtClean="0"/>
              <a:t>, ALT </a:t>
            </a:r>
            <a:r>
              <a:rPr lang="hr-HR" b="1" dirty="0"/>
              <a:t>63 U/L (</a:t>
            </a:r>
            <a:r>
              <a:rPr lang="hr-HR" b="1" dirty="0" err="1"/>
              <a:t>normal</a:t>
            </a:r>
            <a:r>
              <a:rPr lang="hr-HR" b="1" dirty="0"/>
              <a:t>: 0-35 U/L</a:t>
            </a:r>
            <a:r>
              <a:rPr lang="hr-HR" b="1" dirty="0" smtClean="0"/>
              <a:t>), </a:t>
            </a:r>
            <a:r>
              <a:rPr lang="en-US" dirty="0" smtClean="0"/>
              <a:t>ALP 140 </a:t>
            </a:r>
            <a:r>
              <a:rPr lang="en-US" dirty="0"/>
              <a:t>U/L (normal: 36-92 U/L</a:t>
            </a:r>
            <a:r>
              <a:rPr lang="en-US" dirty="0" smtClean="0"/>
              <a:t>), INR 1.5  , Ferritin </a:t>
            </a:r>
            <a:r>
              <a:rPr lang="en-US" dirty="0"/>
              <a:t>480 ng/mL </a:t>
            </a:r>
          </a:p>
          <a:p>
            <a:r>
              <a:rPr lang="en-US" b="1" dirty="0" smtClean="0"/>
              <a:t>What is the pattern?  </a:t>
            </a:r>
            <a:r>
              <a:rPr lang="en-US" dirty="0" smtClean="0"/>
              <a:t>Direct </a:t>
            </a:r>
            <a:r>
              <a:rPr lang="en-US" dirty="0" err="1" smtClean="0"/>
              <a:t>hyperbili</a:t>
            </a:r>
            <a:r>
              <a:rPr lang="en-US" dirty="0" smtClean="0"/>
              <a:t>. with hepatocellular pattern</a:t>
            </a:r>
          </a:p>
          <a:p>
            <a:r>
              <a:rPr lang="en-US" b="1" dirty="0" smtClean="0"/>
              <a:t>Do you need to do work up?  </a:t>
            </a:r>
            <a:r>
              <a:rPr lang="en-US" dirty="0" smtClean="0"/>
              <a:t>Viral hepatitis , ?</a:t>
            </a:r>
            <a:r>
              <a:rPr lang="en-US" dirty="0" err="1" smtClean="0"/>
              <a:t>Fibroscan</a:t>
            </a:r>
            <a:endParaRPr lang="en-US" dirty="0" smtClean="0"/>
          </a:p>
          <a:p>
            <a:r>
              <a:rPr lang="en-US" b="1" dirty="0" smtClean="0"/>
              <a:t>How </a:t>
            </a:r>
            <a:r>
              <a:rPr lang="en-US" b="1" dirty="0"/>
              <a:t>to ask about alcohol?</a:t>
            </a:r>
          </a:p>
          <a:p>
            <a:endParaRPr lang="en-US" b="1" dirty="0"/>
          </a:p>
        </p:txBody>
      </p:sp>
    </p:spTree>
    <p:extLst>
      <p:ext uri="{BB962C8B-B14F-4D97-AF65-F5344CB8AC3E}">
        <p14:creationId xmlns:p14="http://schemas.microsoft.com/office/powerpoint/2010/main" val="6193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646112" y="1453896"/>
            <a:ext cx="10299256" cy="4794503"/>
          </a:xfrm>
        </p:spPr>
        <p:txBody>
          <a:bodyPr>
            <a:normAutofit fontScale="85000" lnSpcReduction="10000"/>
          </a:bodyPr>
          <a:lstStyle/>
          <a:p>
            <a:r>
              <a:rPr lang="en-US" dirty="0"/>
              <a:t>A 35-year-old </a:t>
            </a:r>
            <a:r>
              <a:rPr lang="en-US" dirty="0" smtClean="0"/>
              <a:t>woman </a:t>
            </a:r>
            <a:r>
              <a:rPr lang="en-US" dirty="0"/>
              <a:t>is referred to you for elevated liver </a:t>
            </a:r>
            <a:r>
              <a:rPr lang="en-US" dirty="0" smtClean="0"/>
              <a:t>enzymes. She </a:t>
            </a:r>
            <a:r>
              <a:rPr lang="en-US" dirty="0"/>
              <a:t>was found to </a:t>
            </a:r>
            <a:r>
              <a:rPr lang="en-US" dirty="0" smtClean="0"/>
              <a:t>have:</a:t>
            </a:r>
            <a:endParaRPr lang="en-US" dirty="0"/>
          </a:p>
          <a:p>
            <a:pPr lvl="1">
              <a:buFont typeface="Arial" charset="0"/>
              <a:buChar char="•"/>
            </a:pPr>
            <a:r>
              <a:rPr lang="hr-HR" dirty="0"/>
              <a:t>ALT 255 U/L </a:t>
            </a:r>
            <a:r>
              <a:rPr lang="hr-HR" dirty="0" smtClean="0"/>
              <a:t>, AST </a:t>
            </a:r>
            <a:r>
              <a:rPr lang="hr-HR" dirty="0"/>
              <a:t>205 U/L </a:t>
            </a:r>
            <a:r>
              <a:rPr lang="hr-HR" dirty="0" smtClean="0"/>
              <a:t>, </a:t>
            </a:r>
            <a:r>
              <a:rPr lang="en-US" dirty="0" smtClean="0"/>
              <a:t>Alkaline </a:t>
            </a:r>
            <a:r>
              <a:rPr lang="en-US" dirty="0"/>
              <a:t>phosphatase 121 U/L </a:t>
            </a:r>
            <a:r>
              <a:rPr lang="en-US" dirty="0" smtClean="0"/>
              <a:t> </a:t>
            </a:r>
            <a:endParaRPr lang="en-US" dirty="0"/>
          </a:p>
          <a:p>
            <a:pPr lvl="1">
              <a:buFont typeface="Arial" charset="0"/>
              <a:buChar char="•"/>
            </a:pPr>
            <a:r>
              <a:rPr lang="en-US" dirty="0"/>
              <a:t>Total bilirubin </a:t>
            </a:r>
            <a:r>
              <a:rPr lang="en-US" dirty="0" smtClean="0"/>
              <a:t>18 </a:t>
            </a:r>
            <a:r>
              <a:rPr lang="en-US" dirty="0" err="1" smtClean="0"/>
              <a:t>mmol</a:t>
            </a:r>
            <a:r>
              <a:rPr lang="en-US" dirty="0" smtClean="0"/>
              <a:t>/l </a:t>
            </a:r>
            <a:endParaRPr lang="en-US" dirty="0"/>
          </a:p>
          <a:p>
            <a:r>
              <a:rPr lang="en-US" b="1" dirty="0"/>
              <a:t>Her ANA is positive at a 1:80 </a:t>
            </a:r>
            <a:r>
              <a:rPr lang="en-US" b="1" dirty="0" smtClean="0"/>
              <a:t>&amp; IgG is elevated. </a:t>
            </a:r>
            <a:r>
              <a:rPr lang="en-US" dirty="0"/>
              <a:t>Her albumin and INR are at normal </a:t>
            </a:r>
            <a:r>
              <a:rPr lang="en-US" dirty="0" smtClean="0"/>
              <a:t>levels.  She has mild </a:t>
            </a:r>
            <a:r>
              <a:rPr lang="en-US" dirty="0"/>
              <a:t>tenderness over her right upper </a:t>
            </a:r>
            <a:r>
              <a:rPr lang="en-US" dirty="0" smtClean="0"/>
              <a:t>quadrant. </a:t>
            </a:r>
            <a:r>
              <a:rPr lang="en-US" b="1" dirty="0" smtClean="0"/>
              <a:t>She </a:t>
            </a:r>
            <a:r>
              <a:rPr lang="en-US" b="1" dirty="0"/>
              <a:t>is otherwise healthy, with the exception of being treated intermittently with </a:t>
            </a:r>
            <a:r>
              <a:rPr lang="en-US" b="1" dirty="0" err="1"/>
              <a:t>nitrofurantoin</a:t>
            </a:r>
            <a:r>
              <a:rPr lang="en-US" b="1" dirty="0"/>
              <a:t> for recurrent urinary tract infections. </a:t>
            </a:r>
            <a:r>
              <a:rPr lang="en-US" dirty="0"/>
              <a:t>Viral </a:t>
            </a:r>
            <a:r>
              <a:rPr lang="en-US" dirty="0" err="1"/>
              <a:t>serologies</a:t>
            </a:r>
            <a:r>
              <a:rPr lang="en-US" dirty="0"/>
              <a:t> against hepatitis A, B, C, and E are all negative. </a:t>
            </a:r>
            <a:r>
              <a:rPr lang="en-US" dirty="0" smtClean="0"/>
              <a:t>ultrasound revealed </a:t>
            </a:r>
            <a:r>
              <a:rPr lang="en-US" dirty="0"/>
              <a:t>a </a:t>
            </a:r>
            <a:r>
              <a:rPr lang="en-US" dirty="0" err="1"/>
              <a:t>heterogenous</a:t>
            </a:r>
            <a:r>
              <a:rPr lang="en-US" dirty="0"/>
              <a:t> </a:t>
            </a:r>
            <a:r>
              <a:rPr lang="en-US" dirty="0" err="1"/>
              <a:t>echotexture</a:t>
            </a:r>
            <a:r>
              <a:rPr lang="en-US" dirty="0"/>
              <a:t> of a normal-sized liver. </a:t>
            </a:r>
            <a:endParaRPr lang="en-US" dirty="0" smtClean="0"/>
          </a:p>
          <a:p>
            <a:r>
              <a:rPr lang="en-US" b="1" dirty="0" smtClean="0"/>
              <a:t>What is the pattern? </a:t>
            </a:r>
            <a:r>
              <a:rPr lang="en-US" dirty="0" smtClean="0"/>
              <a:t>Hepatocellular with normal </a:t>
            </a:r>
            <a:r>
              <a:rPr lang="en-US" dirty="0" err="1" smtClean="0"/>
              <a:t>bili</a:t>
            </a:r>
            <a:r>
              <a:rPr lang="en-US" dirty="0" smtClean="0"/>
              <a:t>.</a:t>
            </a:r>
          </a:p>
          <a:p>
            <a:r>
              <a:rPr lang="en-US" b="1" dirty="0" smtClean="0"/>
              <a:t>What </a:t>
            </a:r>
            <a:r>
              <a:rPr lang="en-US" b="1" dirty="0"/>
              <a:t>should you do next for the diagnosis or treatment of this patient</a:t>
            </a:r>
            <a:r>
              <a:rPr lang="en-US" b="1" dirty="0" smtClean="0"/>
              <a:t>?</a:t>
            </a:r>
            <a:endParaRPr lang="en-US" b="1" dirty="0"/>
          </a:p>
          <a:p>
            <a:r>
              <a:rPr lang="en-US" b="1" dirty="0" smtClean="0">
                <a:solidFill>
                  <a:srgbClr val="FF0000"/>
                </a:solidFill>
              </a:rPr>
              <a:t>This </a:t>
            </a:r>
            <a:r>
              <a:rPr lang="en-US" b="1" dirty="0">
                <a:solidFill>
                  <a:srgbClr val="FF0000"/>
                </a:solidFill>
              </a:rPr>
              <a:t>pattern is consistent with an </a:t>
            </a:r>
            <a:r>
              <a:rPr lang="en-US" b="1" u="sng" dirty="0">
                <a:solidFill>
                  <a:srgbClr val="FF0000"/>
                </a:solidFill>
              </a:rPr>
              <a:t>autoimmune hepatitis-like presentation </a:t>
            </a:r>
            <a:r>
              <a:rPr lang="en-US" b="1" dirty="0" smtClean="0">
                <a:solidFill>
                  <a:srgbClr val="FF0000"/>
                </a:solidFill>
              </a:rPr>
              <a:t>induced by </a:t>
            </a:r>
            <a:r>
              <a:rPr lang="en-US" b="1" dirty="0" err="1" smtClean="0">
                <a:solidFill>
                  <a:srgbClr val="FF0000"/>
                </a:solidFill>
              </a:rPr>
              <a:t>nitrofurantoin</a:t>
            </a:r>
            <a:r>
              <a:rPr lang="en-US" b="1" dirty="0" smtClean="0">
                <a:solidFill>
                  <a:srgbClr val="FF0000"/>
                </a:solidFill>
              </a:rPr>
              <a:t>.  </a:t>
            </a:r>
            <a:r>
              <a:rPr lang="en-US" b="1" dirty="0">
                <a:solidFill>
                  <a:srgbClr val="FF0000"/>
                </a:solidFill>
              </a:rPr>
              <a:t>Simply stopping the offending medication will usually result in normalization of her liver enzyme values. </a:t>
            </a:r>
            <a:endParaRPr lang="en-US" b="1" dirty="0" smtClean="0">
              <a:solidFill>
                <a:srgbClr val="FF0000"/>
              </a:solidFill>
            </a:endParaRPr>
          </a:p>
          <a:p>
            <a:r>
              <a:rPr lang="en-US" b="1" dirty="0" smtClean="0">
                <a:solidFill>
                  <a:srgbClr val="00B0F0"/>
                </a:solidFill>
              </a:rPr>
              <a:t>Of </a:t>
            </a:r>
            <a:r>
              <a:rPr lang="en-US" b="1" dirty="0">
                <a:solidFill>
                  <a:srgbClr val="00B0F0"/>
                </a:solidFill>
              </a:rPr>
              <a:t>note, an ANA that is positive at 1:80 dilution is fairly non-specific, and may be seen in 30% of adults, especially women, without disease. </a:t>
            </a:r>
          </a:p>
        </p:txBody>
      </p:sp>
    </p:spTree>
    <p:extLst>
      <p:ext uri="{BB962C8B-B14F-4D97-AF65-F5344CB8AC3E}">
        <p14:creationId xmlns:p14="http://schemas.microsoft.com/office/powerpoint/2010/main" val="120343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a:xfrm>
            <a:off x="1103312" y="1311966"/>
            <a:ext cx="8946541" cy="4936434"/>
          </a:xfrm>
        </p:spPr>
        <p:txBody>
          <a:bodyPr>
            <a:normAutofit fontScale="85000" lnSpcReduction="20000"/>
          </a:bodyPr>
          <a:lstStyle/>
          <a:p>
            <a:r>
              <a:rPr lang="en-US" dirty="0"/>
              <a:t>A </a:t>
            </a:r>
            <a:r>
              <a:rPr lang="en-US" dirty="0" smtClean="0"/>
              <a:t>45-year-old </a:t>
            </a:r>
            <a:r>
              <a:rPr lang="en-US" dirty="0"/>
              <a:t>woman presents for evaluation </a:t>
            </a:r>
            <a:r>
              <a:rPr lang="en-US" dirty="0" smtClean="0"/>
              <a:t>of </a:t>
            </a:r>
            <a:r>
              <a:rPr lang="en-US" dirty="0"/>
              <a:t>elevated liver tests. She has a past medical history </a:t>
            </a:r>
            <a:r>
              <a:rPr lang="en-US" dirty="0" smtClean="0"/>
              <a:t>of diabetes</a:t>
            </a:r>
            <a:r>
              <a:rPr lang="en-US" dirty="0"/>
              <a:t>, </a:t>
            </a:r>
            <a:r>
              <a:rPr lang="en-US" dirty="0" smtClean="0"/>
              <a:t>&amp; hypertension. She </a:t>
            </a:r>
            <a:r>
              <a:rPr lang="en-US" dirty="0"/>
              <a:t>does not drink alcohol or use tobacco. Her medical regimen consists of insulin, metformin, </a:t>
            </a:r>
            <a:r>
              <a:rPr lang="en-US" dirty="0" smtClean="0"/>
              <a:t>&amp; </a:t>
            </a:r>
            <a:r>
              <a:rPr lang="en-US" dirty="0" err="1" smtClean="0"/>
              <a:t>lisinopril</a:t>
            </a:r>
            <a:r>
              <a:rPr lang="en-US" dirty="0" smtClean="0"/>
              <a:t>. </a:t>
            </a:r>
            <a:r>
              <a:rPr lang="en-US" dirty="0"/>
              <a:t>On physical exam, BMI is 39, blood pressure is 160/98. Abdominal exam reveals an obese abdomen without </a:t>
            </a:r>
            <a:r>
              <a:rPr lang="en-US" dirty="0" err="1"/>
              <a:t>hepatosplenomegaly</a:t>
            </a:r>
            <a:r>
              <a:rPr lang="en-US" dirty="0"/>
              <a:t>, masses, hernias, or ascites. Her evaluation included:</a:t>
            </a:r>
          </a:p>
          <a:p>
            <a:pPr lvl="1">
              <a:buFont typeface="Arial" charset="0"/>
              <a:buChar char="•"/>
            </a:pPr>
            <a:r>
              <a:rPr lang="hr-HR" b="1" dirty="0"/>
              <a:t>AST 330 U/L </a:t>
            </a:r>
            <a:r>
              <a:rPr lang="hr-HR" b="1" dirty="0" smtClean="0"/>
              <a:t>, ALT </a:t>
            </a:r>
            <a:r>
              <a:rPr lang="hr-HR" b="1" dirty="0"/>
              <a:t>380 </a:t>
            </a:r>
            <a:r>
              <a:rPr lang="hr-HR" b="1" dirty="0" smtClean="0"/>
              <a:t>U/L</a:t>
            </a:r>
            <a:r>
              <a:rPr lang="x-none" dirty="0" smtClean="0"/>
              <a:t>، </a:t>
            </a:r>
            <a:r>
              <a:rPr lang="en-US" dirty="0" smtClean="0"/>
              <a:t>Alkaline </a:t>
            </a:r>
            <a:r>
              <a:rPr lang="en-US" dirty="0"/>
              <a:t>phosphatase </a:t>
            </a:r>
            <a:r>
              <a:rPr lang="en-US" dirty="0" smtClean="0"/>
              <a:t>80</a:t>
            </a:r>
            <a:endParaRPr lang="en-US" dirty="0"/>
          </a:p>
          <a:p>
            <a:pPr lvl="1">
              <a:buFont typeface="Arial" charset="0"/>
              <a:buChar char="•"/>
            </a:pPr>
            <a:r>
              <a:rPr lang="en-US" dirty="0"/>
              <a:t>Total bilirubin </a:t>
            </a:r>
            <a:r>
              <a:rPr lang="en-US" dirty="0" smtClean="0"/>
              <a:t>is  normal</a:t>
            </a:r>
            <a:endParaRPr lang="en-US" dirty="0"/>
          </a:p>
          <a:p>
            <a:pPr lvl="1">
              <a:buFont typeface="Arial" charset="0"/>
              <a:buChar char="•"/>
            </a:pPr>
            <a:r>
              <a:rPr lang="en-US" b="1" dirty="0"/>
              <a:t>ANA </a:t>
            </a:r>
            <a:r>
              <a:rPr lang="en-US" b="1" dirty="0" smtClean="0"/>
              <a:t>1:640, ASMA 1:160,  </a:t>
            </a:r>
            <a:r>
              <a:rPr lang="hr-HR" b="1" dirty="0" err="1" smtClean="0"/>
              <a:t>IgG</a:t>
            </a:r>
            <a:r>
              <a:rPr lang="hr-HR" b="1" dirty="0" smtClean="0"/>
              <a:t> </a:t>
            </a:r>
            <a:r>
              <a:rPr lang="hr-HR" b="1" dirty="0" err="1" smtClean="0"/>
              <a:t>is</a:t>
            </a:r>
            <a:r>
              <a:rPr lang="hr-HR" b="1" dirty="0" smtClean="0"/>
              <a:t> </a:t>
            </a:r>
            <a:r>
              <a:rPr lang="hr-HR" b="1" dirty="0" err="1" smtClean="0"/>
              <a:t>elevated</a:t>
            </a:r>
            <a:r>
              <a:rPr lang="hr-HR" b="1" dirty="0" smtClean="0"/>
              <a:t>, </a:t>
            </a:r>
            <a:r>
              <a:rPr lang="en-US" dirty="0" smtClean="0"/>
              <a:t>AMA </a:t>
            </a:r>
            <a:r>
              <a:rPr lang="en-US" dirty="0"/>
              <a:t>negative</a:t>
            </a:r>
          </a:p>
          <a:p>
            <a:pPr lvl="1">
              <a:buFont typeface="Arial" charset="0"/>
              <a:buChar char="•"/>
            </a:pPr>
            <a:r>
              <a:rPr lang="en-US" dirty="0"/>
              <a:t>Hepatitis A </a:t>
            </a:r>
            <a:r>
              <a:rPr lang="en-US" dirty="0" err="1"/>
              <a:t>IgM</a:t>
            </a:r>
            <a:r>
              <a:rPr lang="en-US" dirty="0"/>
              <a:t> </a:t>
            </a:r>
            <a:r>
              <a:rPr lang="en-US" dirty="0" smtClean="0"/>
              <a:t>negative, </a:t>
            </a:r>
            <a:r>
              <a:rPr lang="en-US" dirty="0" err="1" smtClean="0"/>
              <a:t>HbsAg</a:t>
            </a:r>
            <a:r>
              <a:rPr lang="en-US" dirty="0" smtClean="0"/>
              <a:t> negative, HCV antibody </a:t>
            </a:r>
            <a:r>
              <a:rPr lang="en-US" dirty="0"/>
              <a:t>negative</a:t>
            </a:r>
          </a:p>
          <a:p>
            <a:pPr lvl="1">
              <a:buFont typeface="Arial" charset="0"/>
              <a:buChar char="•"/>
            </a:pPr>
            <a:r>
              <a:rPr lang="en-US" dirty="0" smtClean="0"/>
              <a:t>Abdominal </a:t>
            </a:r>
            <a:r>
              <a:rPr lang="en-US" dirty="0"/>
              <a:t>ultrasound shows mild echogenic liver of 14 cm with normal spleen size and no focal masses or ascites. </a:t>
            </a:r>
            <a:endParaRPr lang="en-US" dirty="0" smtClean="0"/>
          </a:p>
          <a:p>
            <a:pPr lvl="1">
              <a:buFont typeface="Arial" charset="0"/>
              <a:buChar char="•"/>
            </a:pPr>
            <a:r>
              <a:rPr lang="en-US" b="1" dirty="0" smtClean="0"/>
              <a:t>A </a:t>
            </a:r>
            <a:r>
              <a:rPr lang="en-US" b="1" dirty="0"/>
              <a:t>liver biopsy </a:t>
            </a:r>
            <a:r>
              <a:rPr lang="en-US" dirty="0"/>
              <a:t>shows </a:t>
            </a:r>
            <a:r>
              <a:rPr lang="en-US" dirty="0" smtClean="0"/>
              <a:t>50% </a:t>
            </a:r>
            <a:r>
              <a:rPr lang="en-US" dirty="0" err="1" smtClean="0"/>
              <a:t>macrovesicular</a:t>
            </a:r>
            <a:r>
              <a:rPr lang="en-US" dirty="0" smtClean="0"/>
              <a:t> </a:t>
            </a:r>
            <a:r>
              <a:rPr lang="en-US" dirty="0" err="1"/>
              <a:t>steatosis</a:t>
            </a:r>
            <a:r>
              <a:rPr lang="en-US" dirty="0"/>
              <a:t>, interface hepatitis comprised of lymphocytes, prominent plasma cells, and </a:t>
            </a:r>
            <a:r>
              <a:rPr lang="en-US" dirty="0" err="1"/>
              <a:t>periportal</a:t>
            </a:r>
            <a:r>
              <a:rPr lang="en-US" dirty="0"/>
              <a:t> fibrosis </a:t>
            </a:r>
            <a:r>
              <a:rPr lang="en-US" dirty="0" err="1"/>
              <a:t>Metavir</a:t>
            </a:r>
            <a:r>
              <a:rPr lang="en-US" dirty="0"/>
              <a:t> stage 2. </a:t>
            </a:r>
            <a:endParaRPr lang="en-US" dirty="0" smtClean="0"/>
          </a:p>
          <a:p>
            <a:r>
              <a:rPr lang="en-US" b="1" dirty="0" smtClean="0"/>
              <a:t>What is the pattern? </a:t>
            </a:r>
            <a:r>
              <a:rPr lang="en-US" dirty="0" smtClean="0"/>
              <a:t>Hepatocellular with normal </a:t>
            </a:r>
            <a:r>
              <a:rPr lang="en-US" dirty="0" err="1" smtClean="0"/>
              <a:t>bili</a:t>
            </a:r>
            <a:endParaRPr lang="en-US" dirty="0" smtClean="0"/>
          </a:p>
          <a:p>
            <a:r>
              <a:rPr lang="en-US" b="1" dirty="0" smtClean="0"/>
              <a:t>What is the diagnosis?</a:t>
            </a:r>
          </a:p>
          <a:p>
            <a:r>
              <a:rPr lang="en-US" b="1" dirty="0" smtClean="0"/>
              <a:t>AIH &amp; NASH</a:t>
            </a:r>
            <a:endParaRPr lang="en-US" b="1" dirty="0"/>
          </a:p>
        </p:txBody>
      </p:sp>
    </p:spTree>
    <p:extLst>
      <p:ext uri="{BB962C8B-B14F-4D97-AF65-F5344CB8AC3E}">
        <p14:creationId xmlns:p14="http://schemas.microsoft.com/office/powerpoint/2010/main" val="12074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a:xfrm>
            <a:off x="488272" y="1367161"/>
            <a:ext cx="11034944" cy="5149049"/>
          </a:xfrm>
        </p:spPr>
        <p:txBody>
          <a:bodyPr>
            <a:normAutofit fontScale="92500" lnSpcReduction="20000"/>
          </a:bodyPr>
          <a:lstStyle/>
          <a:p>
            <a:r>
              <a:rPr lang="en-US" dirty="0"/>
              <a:t>A 53-year-old woman presents for evaluation of elevated liver tests. She has a past medical history of diabetes mellitus treated with insulin and hyperlipidemia treated with atorvastatin, 20 mg daily. She does not drink alcohol and does not use tobacco. On exam, her BMI is 32, weight is 90 kg, BP is 130/80, heart rate is 88. On abdominal exam, there is no </a:t>
            </a:r>
            <a:r>
              <a:rPr lang="en-US" dirty="0" err="1"/>
              <a:t>hepatosplenomegaly</a:t>
            </a:r>
            <a:r>
              <a:rPr lang="en-US" dirty="0"/>
              <a:t>, ascites, masses, or hernias. Blood work shows</a:t>
            </a:r>
            <a:r>
              <a:rPr lang="en-US" dirty="0" smtClean="0"/>
              <a:t>:</a:t>
            </a:r>
            <a:endParaRPr lang="en-US" dirty="0"/>
          </a:p>
          <a:p>
            <a:pPr lvl="1">
              <a:buFont typeface="Arial" charset="0"/>
              <a:buChar char="•"/>
            </a:pPr>
            <a:r>
              <a:rPr lang="hr-HR" dirty="0"/>
              <a:t>ALT 221 </a:t>
            </a:r>
            <a:r>
              <a:rPr lang="hr-HR" dirty="0" smtClean="0"/>
              <a:t>U/L, AST </a:t>
            </a:r>
            <a:r>
              <a:rPr lang="hr-HR" dirty="0"/>
              <a:t>90 U/L </a:t>
            </a:r>
            <a:r>
              <a:rPr lang="hr-HR" dirty="0" smtClean="0"/>
              <a:t>, </a:t>
            </a:r>
            <a:r>
              <a:rPr lang="en-US" dirty="0" smtClean="0"/>
              <a:t>Total </a:t>
            </a:r>
            <a:r>
              <a:rPr lang="en-US" dirty="0"/>
              <a:t>bilirubin  </a:t>
            </a:r>
            <a:r>
              <a:rPr lang="en-US" dirty="0" smtClean="0"/>
              <a:t>is normal </a:t>
            </a:r>
          </a:p>
          <a:p>
            <a:pPr lvl="1">
              <a:buFont typeface="Arial" charset="0"/>
              <a:buChar char="•"/>
            </a:pPr>
            <a:r>
              <a:rPr lang="en-US" dirty="0" smtClean="0"/>
              <a:t>Alkaline </a:t>
            </a:r>
            <a:r>
              <a:rPr lang="en-US" dirty="0"/>
              <a:t>phosphatase 220 U/L (normal: 36-92 U/L)</a:t>
            </a:r>
          </a:p>
          <a:p>
            <a:pPr lvl="1">
              <a:buFont typeface="Arial" charset="0"/>
              <a:buChar char="•"/>
            </a:pPr>
            <a:r>
              <a:rPr lang="en-US" dirty="0"/>
              <a:t>ANA 1:160 </a:t>
            </a:r>
            <a:r>
              <a:rPr lang="en-US" dirty="0" smtClean="0"/>
              <a:t>, ASMA is </a:t>
            </a:r>
            <a:r>
              <a:rPr lang="en-US" dirty="0" err="1" smtClean="0"/>
              <a:t>negtive</a:t>
            </a:r>
            <a:r>
              <a:rPr lang="en-US" dirty="0" smtClean="0"/>
              <a:t>, IgG  is mildly elevated</a:t>
            </a:r>
            <a:endParaRPr lang="en-US" dirty="0"/>
          </a:p>
          <a:p>
            <a:pPr lvl="1">
              <a:buFont typeface="Arial" charset="0"/>
              <a:buChar char="•"/>
            </a:pPr>
            <a:r>
              <a:rPr lang="en-US" dirty="0"/>
              <a:t>Hepatitis C antibody </a:t>
            </a:r>
            <a:r>
              <a:rPr lang="en-US" dirty="0" smtClean="0"/>
              <a:t>negative, Hepatitis </a:t>
            </a:r>
            <a:r>
              <a:rPr lang="en-US" dirty="0"/>
              <a:t>B surface antigen </a:t>
            </a:r>
            <a:r>
              <a:rPr lang="en-US" dirty="0" err="1" smtClean="0"/>
              <a:t>negative,Hepatitis</a:t>
            </a:r>
            <a:r>
              <a:rPr lang="en-US" dirty="0" smtClean="0"/>
              <a:t> </a:t>
            </a:r>
            <a:r>
              <a:rPr lang="en-US" dirty="0"/>
              <a:t>A </a:t>
            </a:r>
            <a:r>
              <a:rPr lang="en-US" dirty="0" err="1"/>
              <a:t>IgM</a:t>
            </a:r>
            <a:r>
              <a:rPr lang="en-US" dirty="0"/>
              <a:t> </a:t>
            </a:r>
            <a:r>
              <a:rPr lang="en-US" dirty="0" smtClean="0"/>
              <a:t>negative</a:t>
            </a:r>
          </a:p>
          <a:p>
            <a:pPr lvl="1">
              <a:buFont typeface="Arial" charset="0"/>
              <a:buChar char="•"/>
            </a:pPr>
            <a:r>
              <a:rPr lang="en-US" dirty="0" smtClean="0"/>
              <a:t>Normal US</a:t>
            </a:r>
            <a:endParaRPr lang="en-US" dirty="0"/>
          </a:p>
          <a:p>
            <a:r>
              <a:rPr lang="en-US" b="1" dirty="0" smtClean="0"/>
              <a:t>What is the pattern? </a:t>
            </a:r>
            <a:r>
              <a:rPr lang="en-US" dirty="0" smtClean="0"/>
              <a:t>Hepatocellular or may be mixed with normal </a:t>
            </a:r>
            <a:r>
              <a:rPr lang="en-US" dirty="0" err="1" smtClean="0"/>
              <a:t>bili</a:t>
            </a:r>
            <a:endParaRPr lang="en-US" dirty="0" smtClean="0"/>
          </a:p>
          <a:p>
            <a:r>
              <a:rPr lang="en-US" b="1" dirty="0" smtClean="0"/>
              <a:t>What is the most appropriate next step in her management?</a:t>
            </a:r>
          </a:p>
          <a:p>
            <a:r>
              <a:rPr lang="en-US" b="1" dirty="0" smtClean="0"/>
              <a:t>Liver biopsy +/- MRCP </a:t>
            </a:r>
          </a:p>
          <a:p>
            <a:r>
              <a:rPr lang="en-US" b="1" dirty="0">
                <a:solidFill>
                  <a:srgbClr val="FF0000"/>
                </a:solidFill>
              </a:rPr>
              <a:t>Up to 20% of patients with nonalcoholic fatty liver disease may have positive autoantibodies, and autoantibodies alone should not be used to establish the diagnosis of autoimmune hepatitis.</a:t>
            </a:r>
          </a:p>
        </p:txBody>
      </p:sp>
    </p:spTree>
    <p:extLst>
      <p:ext uri="{BB962C8B-B14F-4D97-AF65-F5344CB8AC3E}">
        <p14:creationId xmlns:p14="http://schemas.microsoft.com/office/powerpoint/2010/main" val="139638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6</a:t>
            </a:r>
            <a:endParaRPr lang="en-US" dirty="0"/>
          </a:p>
        </p:txBody>
      </p:sp>
      <p:sp>
        <p:nvSpPr>
          <p:cNvPr id="3" name="Content Placeholder 2"/>
          <p:cNvSpPr>
            <a:spLocks noGrp="1"/>
          </p:cNvSpPr>
          <p:nvPr>
            <p:ph idx="1"/>
          </p:nvPr>
        </p:nvSpPr>
        <p:spPr>
          <a:xfrm>
            <a:off x="1103312" y="2052918"/>
            <a:ext cx="9832912" cy="4195481"/>
          </a:xfrm>
        </p:spPr>
        <p:txBody>
          <a:bodyPr/>
          <a:lstStyle/>
          <a:p>
            <a:r>
              <a:rPr lang="en-US" dirty="0"/>
              <a:t>An </a:t>
            </a:r>
            <a:r>
              <a:rPr lang="en-US" dirty="0" smtClean="0"/>
              <a:t>66-year-old man is </a:t>
            </a:r>
            <a:r>
              <a:rPr lang="en-US" dirty="0"/>
              <a:t>found collapsed at a </a:t>
            </a:r>
            <a:r>
              <a:rPr lang="en-US" dirty="0" smtClean="0"/>
              <a:t>home</a:t>
            </a:r>
            <a:r>
              <a:rPr lang="en-US" dirty="0"/>
              <a:t>. </a:t>
            </a:r>
            <a:r>
              <a:rPr lang="en-US" dirty="0" smtClean="0"/>
              <a:t>He is </a:t>
            </a:r>
            <a:r>
              <a:rPr lang="en-US" dirty="0"/>
              <a:t>found to be in asystole. After CPR and other emergency treatments, a pulse is restored and she is taken to the hospital. </a:t>
            </a:r>
            <a:r>
              <a:rPr lang="en-US" dirty="0" smtClean="0"/>
              <a:t>His only </a:t>
            </a:r>
            <a:r>
              <a:rPr lang="en-US" dirty="0"/>
              <a:t>known medications are furosemide</a:t>
            </a:r>
            <a:r>
              <a:rPr lang="en-US" dirty="0" smtClean="0"/>
              <a:t>, </a:t>
            </a:r>
            <a:r>
              <a:rPr lang="en-US" dirty="0"/>
              <a:t>and insulin. On admission, her LFTs are normal. Twenty-four hours later, her </a:t>
            </a:r>
            <a:r>
              <a:rPr lang="en-US" b="1" dirty="0"/>
              <a:t>AST is 12,500 U/L </a:t>
            </a:r>
            <a:r>
              <a:rPr lang="en-US" b="1" dirty="0" smtClean="0"/>
              <a:t>and </a:t>
            </a:r>
            <a:r>
              <a:rPr lang="en-US" b="1" dirty="0"/>
              <a:t>ALT is 7,450 </a:t>
            </a:r>
            <a:r>
              <a:rPr lang="en-US" b="1" dirty="0" smtClean="0"/>
              <a:t>U/L.</a:t>
            </a:r>
          </a:p>
          <a:p>
            <a:r>
              <a:rPr lang="en-US" b="1" dirty="0" smtClean="0"/>
              <a:t>What is the pattern?</a:t>
            </a:r>
          </a:p>
          <a:p>
            <a:r>
              <a:rPr lang="en-US" b="1" dirty="0" smtClean="0"/>
              <a:t>What is the diagnosis?</a:t>
            </a:r>
          </a:p>
          <a:p>
            <a:r>
              <a:rPr lang="en-US" dirty="0" smtClean="0"/>
              <a:t>Shocked liver</a:t>
            </a:r>
          </a:p>
          <a:p>
            <a:r>
              <a:rPr lang="en-US" b="1" dirty="0" smtClean="0"/>
              <a:t>Treatment:</a:t>
            </a:r>
          </a:p>
          <a:p>
            <a:r>
              <a:rPr lang="en-US" dirty="0" smtClean="0"/>
              <a:t>Supportive</a:t>
            </a:r>
            <a:endParaRPr lang="en-US" dirty="0"/>
          </a:p>
        </p:txBody>
      </p:sp>
    </p:spTree>
    <p:extLst>
      <p:ext uri="{BB962C8B-B14F-4D97-AF65-F5344CB8AC3E}">
        <p14:creationId xmlns:p14="http://schemas.microsoft.com/office/powerpoint/2010/main" val="135454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7</a:t>
            </a:r>
            <a:endParaRPr lang="en-US" dirty="0"/>
          </a:p>
        </p:txBody>
      </p:sp>
      <p:sp>
        <p:nvSpPr>
          <p:cNvPr id="3" name="Content Placeholder 2"/>
          <p:cNvSpPr>
            <a:spLocks noGrp="1"/>
          </p:cNvSpPr>
          <p:nvPr>
            <p:ph idx="1"/>
          </p:nvPr>
        </p:nvSpPr>
        <p:spPr>
          <a:xfrm>
            <a:off x="566928" y="1362456"/>
            <a:ext cx="11000676" cy="5184648"/>
          </a:xfrm>
        </p:spPr>
        <p:txBody>
          <a:bodyPr>
            <a:normAutofit fontScale="77500" lnSpcReduction="20000"/>
          </a:bodyPr>
          <a:lstStyle/>
          <a:p>
            <a:r>
              <a:rPr lang="en-US" dirty="0"/>
              <a:t>A 65-year-old woman presents with malaise of 2 weeks and is found to have elevated </a:t>
            </a:r>
            <a:r>
              <a:rPr lang="en-US" dirty="0" smtClean="0"/>
              <a:t>ALT/AST. </a:t>
            </a:r>
            <a:r>
              <a:rPr lang="en-US" dirty="0"/>
              <a:t>Her past medical history is significant for hypertension, hypothyroidism, and osteoarthritis. Her medications include </a:t>
            </a:r>
            <a:r>
              <a:rPr lang="en-US" dirty="0" err="1"/>
              <a:t>lisinopril</a:t>
            </a:r>
            <a:r>
              <a:rPr lang="en-US" dirty="0"/>
              <a:t> 10 mg daily, levothyroxine 100 micrograms daily, diclofenac 75 mg daily, and acetaminophen 500 mg, twice a day. On physical exam, her </a:t>
            </a:r>
            <a:r>
              <a:rPr lang="en-US" b="1" dirty="0"/>
              <a:t>sclera are icteric</a:t>
            </a:r>
            <a:r>
              <a:rPr lang="en-US" dirty="0"/>
              <a:t>, abdomen is soft with mild right upper quadrant tenderness, no </a:t>
            </a:r>
            <a:r>
              <a:rPr lang="en-US" dirty="0" err="1"/>
              <a:t>hepatosplenomegaly</a:t>
            </a:r>
            <a:r>
              <a:rPr lang="en-US" dirty="0"/>
              <a:t>, masses, or ascites. Labs reveal</a:t>
            </a:r>
            <a:r>
              <a:rPr lang="en-US" dirty="0" smtClean="0"/>
              <a:t>:</a:t>
            </a:r>
            <a:endParaRPr lang="en-US" dirty="0"/>
          </a:p>
          <a:p>
            <a:pPr lvl="1">
              <a:buFont typeface="Arial" charset="0"/>
              <a:buChar char="•"/>
            </a:pPr>
            <a:r>
              <a:rPr lang="hr-HR" b="1" dirty="0"/>
              <a:t>AST 350 U/L </a:t>
            </a:r>
            <a:r>
              <a:rPr lang="hr-HR" b="1" dirty="0" smtClean="0"/>
              <a:t>, ALT </a:t>
            </a:r>
            <a:r>
              <a:rPr lang="hr-HR" b="1" dirty="0"/>
              <a:t>480 U/L </a:t>
            </a:r>
          </a:p>
          <a:p>
            <a:pPr lvl="1">
              <a:buFont typeface="Arial" charset="0"/>
              <a:buChar char="•"/>
            </a:pPr>
            <a:r>
              <a:rPr lang="en-US" b="1" dirty="0" smtClean="0"/>
              <a:t>Total </a:t>
            </a:r>
            <a:r>
              <a:rPr lang="en-US" b="1" dirty="0"/>
              <a:t>bilirubin </a:t>
            </a:r>
            <a:r>
              <a:rPr lang="en-US" b="1" dirty="0" smtClean="0"/>
              <a:t>45 </a:t>
            </a:r>
            <a:r>
              <a:rPr lang="en-US" b="1" dirty="0" err="1" smtClean="0"/>
              <a:t>mmol</a:t>
            </a:r>
            <a:r>
              <a:rPr lang="en-US" b="1" dirty="0" smtClean="0"/>
              <a:t>/L,   </a:t>
            </a:r>
            <a:r>
              <a:rPr lang="en-US" dirty="0" smtClean="0"/>
              <a:t>Alkaline </a:t>
            </a:r>
            <a:r>
              <a:rPr lang="en-US" dirty="0"/>
              <a:t>phosphatase 180 U/L (normal: 36-92 U/L)</a:t>
            </a:r>
          </a:p>
          <a:p>
            <a:pPr lvl="1">
              <a:buFont typeface="Arial" charset="0"/>
              <a:buChar char="•"/>
            </a:pPr>
            <a:r>
              <a:rPr lang="en-US" b="1" dirty="0"/>
              <a:t>ANA 1:640 (positive: titer of ≥1:160</a:t>
            </a:r>
            <a:r>
              <a:rPr lang="en-US" b="1" dirty="0" smtClean="0"/>
              <a:t>),     ASMA –</a:t>
            </a:r>
            <a:r>
              <a:rPr lang="en-US" b="1" dirty="0" err="1" smtClean="0"/>
              <a:t>ve</a:t>
            </a:r>
            <a:r>
              <a:rPr lang="en-US" b="1" dirty="0" smtClean="0"/>
              <a:t> &amp; IgG normal</a:t>
            </a:r>
            <a:endParaRPr lang="en-US" b="1" dirty="0"/>
          </a:p>
          <a:p>
            <a:pPr lvl="1">
              <a:buFont typeface="Arial" charset="0"/>
              <a:buChar char="•"/>
            </a:pPr>
            <a:r>
              <a:rPr lang="en-US" dirty="0" smtClean="0"/>
              <a:t>Hepatitis </a:t>
            </a:r>
            <a:r>
              <a:rPr lang="en-US" dirty="0"/>
              <a:t>C antibody </a:t>
            </a:r>
            <a:r>
              <a:rPr lang="en-US" dirty="0" smtClean="0"/>
              <a:t>negative, Hepatitis </a:t>
            </a:r>
            <a:r>
              <a:rPr lang="en-US" dirty="0"/>
              <a:t>B surface antigen </a:t>
            </a:r>
            <a:r>
              <a:rPr lang="en-US" dirty="0" smtClean="0"/>
              <a:t>negative, Hepatitis </a:t>
            </a:r>
            <a:r>
              <a:rPr lang="en-US" dirty="0"/>
              <a:t>A </a:t>
            </a:r>
            <a:r>
              <a:rPr lang="en-US" dirty="0" err="1"/>
              <a:t>IgM</a:t>
            </a:r>
            <a:r>
              <a:rPr lang="en-US" dirty="0"/>
              <a:t> </a:t>
            </a:r>
            <a:r>
              <a:rPr lang="en-US" dirty="0" smtClean="0"/>
              <a:t>negative</a:t>
            </a:r>
            <a:endParaRPr lang="en-US" dirty="0"/>
          </a:p>
          <a:p>
            <a:r>
              <a:rPr lang="en-US" b="1" dirty="0"/>
              <a:t>What is the pattern</a:t>
            </a:r>
            <a:r>
              <a:rPr lang="en-US" b="1" dirty="0" smtClean="0"/>
              <a:t>?</a:t>
            </a:r>
          </a:p>
          <a:p>
            <a:r>
              <a:rPr lang="en-US" b="1" dirty="0" smtClean="0"/>
              <a:t>What is the </a:t>
            </a:r>
            <a:r>
              <a:rPr lang="en-US" b="1" dirty="0" err="1" smtClean="0"/>
              <a:t>diangnosis</a:t>
            </a:r>
            <a:r>
              <a:rPr lang="en-US" b="1" dirty="0" smtClean="0"/>
              <a:t>?</a:t>
            </a:r>
          </a:p>
          <a:p>
            <a:r>
              <a:rPr lang="en-US" dirty="0" smtClean="0"/>
              <a:t>Drug induced liver injury. </a:t>
            </a:r>
            <a:r>
              <a:rPr lang="en-US" b="1" dirty="0" smtClean="0"/>
              <a:t>Diclofenac</a:t>
            </a:r>
            <a:r>
              <a:rPr lang="en-US" dirty="0" smtClean="0"/>
              <a:t> </a:t>
            </a:r>
            <a:r>
              <a:rPr lang="en-US" dirty="0"/>
              <a:t>is the most common NSAID associated with </a:t>
            </a:r>
            <a:r>
              <a:rPr lang="en-US" dirty="0" smtClean="0"/>
              <a:t>DILI. </a:t>
            </a:r>
          </a:p>
          <a:p>
            <a:r>
              <a:rPr lang="en-US" dirty="0" smtClean="0"/>
              <a:t>The </a:t>
            </a:r>
            <a:r>
              <a:rPr lang="en-US" dirty="0"/>
              <a:t>most immediate intervention is to stop the </a:t>
            </a:r>
            <a:r>
              <a:rPr lang="en-US" dirty="0" smtClean="0"/>
              <a:t>diclofenac</a:t>
            </a:r>
            <a:r>
              <a:rPr lang="en-US" dirty="0"/>
              <a:t> and monitor the patient for resolution of the injury. </a:t>
            </a:r>
            <a:endParaRPr lang="en-US" dirty="0" smtClean="0"/>
          </a:p>
          <a:p>
            <a:r>
              <a:rPr lang="en-US" dirty="0" smtClean="0"/>
              <a:t>Half </a:t>
            </a:r>
            <a:r>
              <a:rPr lang="en-US" dirty="0"/>
              <a:t>the cases of </a:t>
            </a:r>
            <a:r>
              <a:rPr lang="en-US" b="1" u="sng" dirty="0"/>
              <a:t>diclofenac hepatotoxicity present with an autoimmune phenotype </a:t>
            </a:r>
            <a:r>
              <a:rPr lang="en-US" dirty="0"/>
              <a:t>characterized by the presence of serum autoantibodies with or without typical histologic features on liver biopsy. </a:t>
            </a:r>
            <a:endParaRPr lang="en-US" dirty="0" smtClean="0"/>
          </a:p>
          <a:p>
            <a:r>
              <a:rPr lang="en-US" b="1" u="sng" dirty="0" smtClean="0"/>
              <a:t>Liver </a:t>
            </a:r>
            <a:r>
              <a:rPr lang="en-US" b="1" u="sng" dirty="0"/>
              <a:t>biopsy and abdominal ultrasound </a:t>
            </a:r>
            <a:r>
              <a:rPr lang="en-US" dirty="0"/>
              <a:t>may be indicated and provide important information if stopping diclofenac does not normalize the LFTs. Steroids can also be considered if there is no improvement after discontinuation of the offending drug.</a:t>
            </a:r>
          </a:p>
        </p:txBody>
      </p:sp>
    </p:spTree>
    <p:extLst>
      <p:ext uri="{BB962C8B-B14F-4D97-AF65-F5344CB8AC3E}">
        <p14:creationId xmlns:p14="http://schemas.microsoft.com/office/powerpoint/2010/main" val="34111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8</a:t>
            </a:r>
            <a:endParaRPr lang="en-US" dirty="0"/>
          </a:p>
        </p:txBody>
      </p:sp>
      <p:sp>
        <p:nvSpPr>
          <p:cNvPr id="3" name="Content Placeholder 2"/>
          <p:cNvSpPr>
            <a:spLocks noGrp="1"/>
          </p:cNvSpPr>
          <p:nvPr>
            <p:ph idx="1"/>
          </p:nvPr>
        </p:nvSpPr>
        <p:spPr>
          <a:xfrm>
            <a:off x="328474" y="1278384"/>
            <a:ext cx="11345662" cy="5335480"/>
          </a:xfrm>
        </p:spPr>
        <p:txBody>
          <a:bodyPr>
            <a:normAutofit fontScale="77500" lnSpcReduction="20000"/>
          </a:bodyPr>
          <a:lstStyle/>
          <a:p>
            <a:r>
              <a:rPr lang="en-US" dirty="0" smtClean="0"/>
              <a:t>A33-year-old </a:t>
            </a:r>
            <a:r>
              <a:rPr lang="en-US" dirty="0"/>
              <a:t>woman with acute liver failure. The patient has no prior history of liver disease and was well until 1 month ago. There is no family history of liver disease. Physical examination reveals jaundice and ascites; Grade 2 encephalopathy is present. </a:t>
            </a:r>
            <a:r>
              <a:rPr lang="en-US" dirty="0" smtClean="0"/>
              <a:t>  Laboratory </a:t>
            </a:r>
            <a:r>
              <a:rPr lang="en-US" dirty="0"/>
              <a:t>tests are as follows: </a:t>
            </a:r>
          </a:p>
          <a:p>
            <a:pPr lvl="1">
              <a:buFont typeface="Arial" charset="0"/>
              <a:buChar char="•"/>
            </a:pPr>
            <a:r>
              <a:rPr lang="hr-HR" b="1" dirty="0"/>
              <a:t>ALT 500 U/L , AST 1,220 U/L </a:t>
            </a:r>
            <a:r>
              <a:rPr lang="en-US" b="1" dirty="0" smtClean="0"/>
              <a:t>, Total </a:t>
            </a:r>
            <a:r>
              <a:rPr lang="en-US" b="1" dirty="0"/>
              <a:t>bilirubin </a:t>
            </a:r>
            <a:r>
              <a:rPr lang="en-US" b="1" dirty="0" smtClean="0"/>
              <a:t>50 </a:t>
            </a:r>
            <a:r>
              <a:rPr lang="en-US" b="1" dirty="0" err="1" smtClean="0"/>
              <a:t>mmol</a:t>
            </a:r>
            <a:r>
              <a:rPr lang="en-US" b="1" dirty="0" smtClean="0"/>
              <a:t>/l  that is mostly direct</a:t>
            </a:r>
            <a:endParaRPr lang="en-US" b="1" dirty="0"/>
          </a:p>
          <a:p>
            <a:pPr lvl="1">
              <a:buFont typeface="Arial" charset="0"/>
              <a:buChar char="•"/>
            </a:pPr>
            <a:r>
              <a:rPr lang="en-US" dirty="0"/>
              <a:t>Alkaline phosphatase 40 </a:t>
            </a:r>
            <a:r>
              <a:rPr lang="en-US" dirty="0" smtClean="0"/>
              <a:t>U/L</a:t>
            </a:r>
          </a:p>
          <a:p>
            <a:pPr lvl="1">
              <a:buFont typeface="Arial" charset="0"/>
              <a:buChar char="•"/>
            </a:pPr>
            <a:r>
              <a:rPr lang="en-US" b="1" dirty="0" smtClean="0"/>
              <a:t>INR 1.7</a:t>
            </a:r>
          </a:p>
          <a:p>
            <a:pPr lvl="1">
              <a:buFont typeface="Arial" charset="0"/>
              <a:buChar char="•"/>
            </a:pPr>
            <a:r>
              <a:rPr lang="en-US" b="1" dirty="0" err="1" smtClean="0"/>
              <a:t>Hb</a:t>
            </a:r>
            <a:r>
              <a:rPr lang="en-US" b="1" dirty="0" smtClean="0"/>
              <a:t> 9 with evidence of hemolysis but Coombs </a:t>
            </a:r>
            <a:r>
              <a:rPr lang="en-US" b="1" dirty="0"/>
              <a:t>test negative</a:t>
            </a:r>
          </a:p>
          <a:p>
            <a:pPr lvl="1">
              <a:buFont typeface="Arial" charset="0"/>
              <a:buChar char="•"/>
            </a:pPr>
            <a:r>
              <a:rPr lang="en-US" dirty="0" err="1"/>
              <a:t>Ceruloplasmin</a:t>
            </a:r>
            <a:r>
              <a:rPr lang="en-US" dirty="0"/>
              <a:t> 24 mg/</a:t>
            </a:r>
            <a:r>
              <a:rPr lang="en-US" dirty="0" err="1"/>
              <a:t>dL</a:t>
            </a:r>
            <a:r>
              <a:rPr lang="en-US" dirty="0"/>
              <a:t> (normal: 20-40 mg/</a:t>
            </a:r>
            <a:r>
              <a:rPr lang="en-US" dirty="0" err="1"/>
              <a:t>dL</a:t>
            </a:r>
            <a:r>
              <a:rPr lang="en-US" dirty="0" smtClean="0"/>
              <a:t>)</a:t>
            </a:r>
            <a:endParaRPr lang="en-US" dirty="0"/>
          </a:p>
          <a:p>
            <a:pPr lvl="1">
              <a:buFont typeface="Arial" charset="0"/>
              <a:buChar char="•"/>
            </a:pPr>
            <a:r>
              <a:rPr lang="hr-HR" dirty="0" err="1" smtClean="0"/>
              <a:t>Ferritin</a:t>
            </a:r>
            <a:r>
              <a:rPr lang="hr-HR" dirty="0" smtClean="0"/>
              <a:t> </a:t>
            </a:r>
            <a:r>
              <a:rPr lang="hr-HR" dirty="0"/>
              <a:t>1,200 </a:t>
            </a:r>
            <a:r>
              <a:rPr lang="hr-HR" dirty="0" err="1"/>
              <a:t>ng</a:t>
            </a:r>
            <a:r>
              <a:rPr lang="hr-HR" dirty="0"/>
              <a:t>/</a:t>
            </a:r>
            <a:r>
              <a:rPr lang="hr-HR" dirty="0" err="1"/>
              <a:t>mL</a:t>
            </a:r>
            <a:r>
              <a:rPr lang="hr-HR" dirty="0"/>
              <a:t> (</a:t>
            </a:r>
            <a:r>
              <a:rPr lang="hr-HR" dirty="0" err="1"/>
              <a:t>normal</a:t>
            </a:r>
            <a:r>
              <a:rPr lang="hr-HR" dirty="0"/>
              <a:t>: 15-200 </a:t>
            </a:r>
            <a:r>
              <a:rPr lang="hr-HR" dirty="0" err="1"/>
              <a:t>ng</a:t>
            </a:r>
            <a:r>
              <a:rPr lang="hr-HR" dirty="0"/>
              <a:t>/</a:t>
            </a:r>
            <a:r>
              <a:rPr lang="hr-HR" dirty="0" err="1"/>
              <a:t>mL</a:t>
            </a:r>
            <a:r>
              <a:rPr lang="hr-HR" dirty="0" smtClean="0"/>
              <a:t>)</a:t>
            </a:r>
            <a:endParaRPr lang="en-US" dirty="0"/>
          </a:p>
          <a:p>
            <a:r>
              <a:rPr lang="en-US" b="1" dirty="0"/>
              <a:t>What is the pattern</a:t>
            </a:r>
            <a:r>
              <a:rPr lang="en-US" b="1" dirty="0" smtClean="0"/>
              <a:t>?</a:t>
            </a:r>
          </a:p>
          <a:p>
            <a:r>
              <a:rPr lang="en-US" b="1" dirty="0" smtClean="0"/>
              <a:t>What is the diagnosis?</a:t>
            </a:r>
          </a:p>
          <a:p>
            <a:r>
              <a:rPr lang="en-US" dirty="0"/>
              <a:t>This is a classic presentation for acute fulminant Wilson disease. The constellation of a Coombs-negative hemolytic anemia, acute liver failure and the age of the patient all point to this diagnosis. </a:t>
            </a:r>
            <a:endParaRPr lang="en-US" dirty="0" smtClean="0"/>
          </a:p>
          <a:p>
            <a:r>
              <a:rPr lang="en-US" dirty="0"/>
              <a:t>A </a:t>
            </a:r>
            <a:r>
              <a:rPr lang="en-US" b="1" dirty="0"/>
              <a:t>positive slit lamp exam </a:t>
            </a:r>
            <a:r>
              <a:rPr lang="en-US" dirty="0"/>
              <a:t>would confirm the diagnosis of Wilson disease, however, if negative does not rule out the disease</a:t>
            </a:r>
            <a:r>
              <a:rPr lang="en-US" dirty="0" smtClean="0"/>
              <a:t>.</a:t>
            </a:r>
          </a:p>
          <a:p>
            <a:r>
              <a:rPr lang="en-US" b="1" dirty="0" smtClean="0"/>
              <a:t>The </a:t>
            </a:r>
            <a:r>
              <a:rPr lang="en-US" b="1" dirty="0" err="1"/>
              <a:t>ceruloplasmin</a:t>
            </a:r>
            <a:r>
              <a:rPr lang="en-US" b="1" dirty="0"/>
              <a:t> is falsely elevated into the low normal range due to an acute phase response. </a:t>
            </a:r>
            <a:endParaRPr lang="en-US" b="1" dirty="0" smtClean="0"/>
          </a:p>
          <a:p>
            <a:r>
              <a:rPr lang="en-US" dirty="0" smtClean="0"/>
              <a:t>The </a:t>
            </a:r>
            <a:r>
              <a:rPr lang="en-US" b="1" dirty="0"/>
              <a:t>serum iron studies </a:t>
            </a:r>
            <a:r>
              <a:rPr lang="en-US" dirty="0"/>
              <a:t>are increased because of release of iron from the liver. </a:t>
            </a:r>
            <a:endParaRPr lang="en-US" dirty="0" smtClean="0"/>
          </a:p>
          <a:p>
            <a:r>
              <a:rPr lang="en-US" dirty="0" smtClean="0"/>
              <a:t>Liver </a:t>
            </a:r>
            <a:r>
              <a:rPr lang="en-US" dirty="0"/>
              <a:t>biopsy may demonstrate increased copper concentration because of the relatively high serum bilirubin level. </a:t>
            </a:r>
            <a:endParaRPr lang="en-US" dirty="0" smtClean="0"/>
          </a:p>
        </p:txBody>
      </p:sp>
    </p:spTree>
    <p:extLst>
      <p:ext uri="{BB962C8B-B14F-4D97-AF65-F5344CB8AC3E}">
        <p14:creationId xmlns:p14="http://schemas.microsoft.com/office/powerpoint/2010/main" val="153904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3" name="Content Placeholder 2"/>
          <p:cNvSpPr>
            <a:spLocks noGrp="1"/>
          </p:cNvSpPr>
          <p:nvPr>
            <p:ph idx="1"/>
          </p:nvPr>
        </p:nvSpPr>
        <p:spPr>
          <a:xfrm>
            <a:off x="443884" y="1376040"/>
            <a:ext cx="11168108" cy="4971494"/>
          </a:xfrm>
        </p:spPr>
        <p:txBody>
          <a:bodyPr>
            <a:normAutofit/>
          </a:bodyPr>
          <a:lstStyle/>
          <a:p>
            <a:r>
              <a:rPr lang="en-US" dirty="0"/>
              <a:t>A 53-year-old woman underwent hysterectomy and </a:t>
            </a:r>
            <a:r>
              <a:rPr lang="en-US" dirty="0" err="1"/>
              <a:t>oopherectomy</a:t>
            </a:r>
            <a:r>
              <a:rPr lang="en-US" dirty="0"/>
              <a:t> for stage 2 ovarian cancer which was complicated by a colonic perforation with intra-abdominal infection and abscess requiring drainage and broad-spectrum antibiotics. She was treated initially </a:t>
            </a:r>
            <a:r>
              <a:rPr lang="en-US" dirty="0" err="1"/>
              <a:t>pipercillin-tazobactam</a:t>
            </a:r>
            <a:r>
              <a:rPr lang="en-US" dirty="0"/>
              <a:t> and </a:t>
            </a:r>
            <a:r>
              <a:rPr lang="en-US" dirty="0" err="1"/>
              <a:t>vancomycin</a:t>
            </a:r>
            <a:r>
              <a:rPr lang="en-US" dirty="0"/>
              <a:t> for 2 weeks and then amoxicillin </a:t>
            </a:r>
            <a:r>
              <a:rPr lang="en-US" dirty="0" err="1"/>
              <a:t>clavulante</a:t>
            </a:r>
            <a:r>
              <a:rPr lang="en-US" dirty="0"/>
              <a:t> for an additional 2 weeks. She was discharged home following completion of the antibiotics and is readmitted for mild jaundice and pruritus 1 week later</a:t>
            </a:r>
            <a:r>
              <a:rPr lang="en-US" dirty="0" smtClean="0"/>
              <a:t>.</a:t>
            </a:r>
            <a:endParaRPr lang="en-US" dirty="0"/>
          </a:p>
          <a:p>
            <a:r>
              <a:rPr lang="en-US" dirty="0" smtClean="0"/>
              <a:t>A </a:t>
            </a:r>
            <a:r>
              <a:rPr lang="en-US" dirty="0"/>
              <a:t>recent abdominal/pelvic CT scan shows normal appearing liver without biliary duct dilatation and improved intra-abdominal abscess</a:t>
            </a:r>
            <a:r>
              <a:rPr lang="en-US" dirty="0" smtClean="0"/>
              <a:t>.</a:t>
            </a:r>
          </a:p>
          <a:p>
            <a:endParaRPr lang="en-US" dirty="0"/>
          </a:p>
        </p:txBody>
      </p:sp>
      <p:pic>
        <p:nvPicPr>
          <p:cNvPr id="4" name="Content Placeholder 3"/>
          <p:cNvPicPr>
            <a:picLocks noChangeAspect="1"/>
          </p:cNvPicPr>
          <p:nvPr/>
        </p:nvPicPr>
        <p:blipFill>
          <a:blip r:embed="rId2"/>
          <a:stretch>
            <a:fillRect/>
          </a:stretch>
        </p:blipFill>
        <p:spPr>
          <a:xfrm>
            <a:off x="914471" y="4566996"/>
            <a:ext cx="10226933" cy="1966717"/>
          </a:xfrm>
          <a:prstGeom prst="rect">
            <a:avLst/>
          </a:prstGeom>
        </p:spPr>
      </p:pic>
    </p:spTree>
    <p:extLst>
      <p:ext uri="{BB962C8B-B14F-4D97-AF65-F5344CB8AC3E}">
        <p14:creationId xmlns:p14="http://schemas.microsoft.com/office/powerpoint/2010/main" val="2798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flipH="1">
            <a:off x="3764715" y="623308"/>
            <a:ext cx="53985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If </a:t>
            </a:r>
            <a:r>
              <a:rPr lang="en-US" sz="2400" b="1" dirty="0" smtClean="0"/>
              <a:t>Hepatocellular pattern </a:t>
            </a:r>
            <a:endParaRPr lang="en-US" sz="2400" dirty="0"/>
          </a:p>
        </p:txBody>
      </p:sp>
      <p:sp>
        <p:nvSpPr>
          <p:cNvPr id="5" name="TextBox 4"/>
          <p:cNvSpPr txBox="1"/>
          <p:nvPr/>
        </p:nvSpPr>
        <p:spPr>
          <a:xfrm flipH="1">
            <a:off x="3464558" y="2145033"/>
            <a:ext cx="6068907"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Viral Hepatitis </a:t>
            </a:r>
            <a:r>
              <a:rPr lang="en-US" sz="2400" b="1" dirty="0" err="1" smtClean="0"/>
              <a:t>serologies</a:t>
            </a:r>
            <a:endParaRPr lang="en-US" sz="2400" b="1" dirty="0" smtClean="0"/>
          </a:p>
          <a:p>
            <a:r>
              <a:rPr lang="en-US" sz="2400" b="1" dirty="0" smtClean="0"/>
              <a:t>Alcohol level</a:t>
            </a:r>
          </a:p>
          <a:p>
            <a:r>
              <a:rPr lang="en-US" sz="2400" b="1" dirty="0" smtClean="0"/>
              <a:t>US – for fatty liver or cirrhosis</a:t>
            </a:r>
          </a:p>
          <a:p>
            <a:r>
              <a:rPr lang="en-US" sz="2400" b="1" dirty="0" smtClean="0"/>
              <a:t>Drug level for </a:t>
            </a:r>
            <a:r>
              <a:rPr lang="en-US" sz="2400" b="1" dirty="0" err="1" smtClean="0"/>
              <a:t>Tylenol,pheytoin</a:t>
            </a:r>
            <a:endParaRPr lang="en-US" sz="2400" b="1" dirty="0" smtClean="0"/>
          </a:p>
          <a:p>
            <a:r>
              <a:rPr lang="en-US" sz="2400" b="1" dirty="0" smtClean="0"/>
              <a:t>Urine toxins: </a:t>
            </a:r>
            <a:r>
              <a:rPr lang="en-US" sz="2400" dirty="0" smtClean="0"/>
              <a:t>cocaine</a:t>
            </a:r>
          </a:p>
          <a:p>
            <a:r>
              <a:rPr lang="en-US" sz="2400" b="1" dirty="0" smtClean="0"/>
              <a:t>Doppler US</a:t>
            </a:r>
          </a:p>
          <a:p>
            <a:r>
              <a:rPr lang="en-US" sz="2400" b="1" dirty="0" smtClean="0"/>
              <a:t>ANA, </a:t>
            </a:r>
            <a:r>
              <a:rPr lang="en-US" sz="2400" b="1" dirty="0" err="1" smtClean="0"/>
              <a:t>ASMA,IgG</a:t>
            </a:r>
            <a:r>
              <a:rPr lang="en-US" sz="2400" b="1" dirty="0" smtClean="0"/>
              <a:t>, AMA, celiac screen</a:t>
            </a:r>
          </a:p>
          <a:p>
            <a:r>
              <a:rPr lang="en-US" sz="2400" b="1" dirty="0" smtClean="0"/>
              <a:t>Serum </a:t>
            </a:r>
            <a:r>
              <a:rPr lang="en-US" sz="2400" b="1" dirty="0" err="1" smtClean="0"/>
              <a:t>ceruloplamin</a:t>
            </a:r>
            <a:endParaRPr lang="en-US" sz="2400" b="1" dirty="0" smtClean="0"/>
          </a:p>
          <a:p>
            <a:r>
              <a:rPr lang="en-US" sz="2400" b="1" dirty="0" smtClean="0">
                <a:solidFill>
                  <a:srgbClr val="FF0000"/>
                </a:solidFill>
              </a:rPr>
              <a:t>Liver </a:t>
            </a:r>
            <a:r>
              <a:rPr lang="en-US" sz="2400" b="1" dirty="0" err="1" smtClean="0">
                <a:solidFill>
                  <a:srgbClr val="FF0000"/>
                </a:solidFill>
              </a:rPr>
              <a:t>Bx</a:t>
            </a:r>
            <a:r>
              <a:rPr lang="en-US" sz="2400" b="1" dirty="0" smtClean="0">
                <a:solidFill>
                  <a:srgbClr val="FF0000"/>
                </a:solidFill>
              </a:rPr>
              <a:t> to be considered if needed</a:t>
            </a:r>
          </a:p>
          <a:p>
            <a:r>
              <a:rPr lang="en-US" sz="2400" b="1" dirty="0" err="1" smtClean="0">
                <a:solidFill>
                  <a:srgbClr val="FF0000"/>
                </a:solidFill>
              </a:rPr>
              <a:t>Fibroscan</a:t>
            </a:r>
            <a:endParaRPr lang="en-US" sz="2400" dirty="0">
              <a:solidFill>
                <a:srgbClr val="FF0000"/>
              </a:solidFill>
            </a:endParaRPr>
          </a:p>
        </p:txBody>
      </p:sp>
      <p:cxnSp>
        <p:nvCxnSpPr>
          <p:cNvPr id="6" name="Straight Arrow Connector 5"/>
          <p:cNvCxnSpPr/>
          <p:nvPr/>
        </p:nvCxnSpPr>
        <p:spPr>
          <a:xfrm flipH="1">
            <a:off x="6025507" y="1376760"/>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1177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9</a:t>
            </a:r>
            <a:endParaRPr lang="en-US" dirty="0"/>
          </a:p>
        </p:txBody>
      </p:sp>
      <p:sp>
        <p:nvSpPr>
          <p:cNvPr id="8" name="TextBox 7"/>
          <p:cNvSpPr txBox="1"/>
          <p:nvPr/>
        </p:nvSpPr>
        <p:spPr>
          <a:xfrm>
            <a:off x="646111" y="1745726"/>
            <a:ext cx="10406588" cy="3416320"/>
          </a:xfrm>
          <a:prstGeom prst="rect">
            <a:avLst/>
          </a:prstGeom>
          <a:noFill/>
        </p:spPr>
        <p:txBody>
          <a:bodyPr wrap="square" rtlCol="0">
            <a:spAutoFit/>
          </a:bodyPr>
          <a:lstStyle/>
          <a:p>
            <a:pPr marL="285750" indent="-285750">
              <a:buFont typeface="Arial" charset="0"/>
              <a:buChar char="•"/>
            </a:pPr>
            <a:r>
              <a:rPr lang="en-US" b="1" dirty="0" smtClean="0"/>
              <a:t>What is the pattern? </a:t>
            </a:r>
            <a:r>
              <a:rPr lang="en-US" dirty="0" err="1" smtClean="0"/>
              <a:t>Cholestatic</a:t>
            </a:r>
            <a:r>
              <a:rPr lang="en-US" dirty="0" smtClean="0"/>
              <a:t> with direct </a:t>
            </a:r>
            <a:r>
              <a:rPr lang="en-US" dirty="0" err="1" smtClean="0"/>
              <a:t>hyperbili</a:t>
            </a:r>
            <a:r>
              <a:rPr lang="en-US" dirty="0" smtClean="0"/>
              <a:t>.</a:t>
            </a:r>
          </a:p>
          <a:p>
            <a:pPr marL="285750" indent="-285750">
              <a:buFont typeface="Arial" charset="0"/>
              <a:buChar char="•"/>
            </a:pPr>
            <a:r>
              <a:rPr lang="en-US" b="1" dirty="0" smtClean="0"/>
              <a:t>What is the likely Diagnosis?</a:t>
            </a:r>
          </a:p>
          <a:p>
            <a:pPr marL="285750" indent="-285750">
              <a:buFont typeface="Arial" charset="0"/>
              <a:buChar char="•"/>
            </a:pPr>
            <a:r>
              <a:rPr lang="en-US" dirty="0" smtClean="0"/>
              <a:t>Amoxicillin/</a:t>
            </a:r>
            <a:r>
              <a:rPr lang="en-US" dirty="0" err="1" smtClean="0"/>
              <a:t>clavulanate</a:t>
            </a:r>
            <a:r>
              <a:rPr lang="en-US" dirty="0" smtClean="0"/>
              <a:t> </a:t>
            </a:r>
            <a:r>
              <a:rPr lang="en-US" dirty="0"/>
              <a:t>may be associated with </a:t>
            </a:r>
            <a:r>
              <a:rPr lang="en-US" b="1" dirty="0"/>
              <a:t>hepatotoxicity, typically with a </a:t>
            </a:r>
            <a:r>
              <a:rPr lang="en-US" b="1" dirty="0" err="1"/>
              <a:t>cholestatic</a:t>
            </a:r>
            <a:r>
              <a:rPr lang="en-US" dirty="0"/>
              <a:t> </a:t>
            </a:r>
            <a:r>
              <a:rPr lang="en-US" dirty="0" smtClean="0"/>
              <a:t>(ALP predominant </a:t>
            </a:r>
            <a:r>
              <a:rPr lang="en-US" dirty="0"/>
              <a:t>increase in liver enzymes). </a:t>
            </a:r>
            <a:r>
              <a:rPr lang="en-US" dirty="0" smtClean="0"/>
              <a:t>A </a:t>
            </a:r>
            <a:r>
              <a:rPr lang="en-US" dirty="0"/>
              <a:t>mixed hepatocellular and </a:t>
            </a:r>
            <a:r>
              <a:rPr lang="en-US" dirty="0" err="1"/>
              <a:t>cholestatic</a:t>
            </a:r>
            <a:r>
              <a:rPr lang="en-US" dirty="0"/>
              <a:t> pattern of liver injury may also be observed. </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The </a:t>
            </a:r>
            <a:r>
              <a:rPr lang="en-US" dirty="0"/>
              <a:t>onset of drug-induced liver injury from amoxicillin/</a:t>
            </a:r>
            <a:r>
              <a:rPr lang="en-US" dirty="0" err="1"/>
              <a:t>clavulanate</a:t>
            </a:r>
            <a:r>
              <a:rPr lang="en-US" dirty="0"/>
              <a:t> may be </a:t>
            </a:r>
            <a:r>
              <a:rPr lang="en-US" b="1" dirty="0"/>
              <a:t>as little as a few days to as long as 8 weeks post-exposure</a:t>
            </a:r>
            <a:r>
              <a:rPr lang="en-US" dirty="0"/>
              <a:t>. </a:t>
            </a:r>
            <a:endParaRPr lang="en-US" dirty="0" smtClean="0"/>
          </a:p>
          <a:p>
            <a:pPr marL="285750" indent="-285750">
              <a:buFont typeface="Arial" charset="0"/>
              <a:buChar char="•"/>
            </a:pPr>
            <a:endParaRPr lang="en-US" dirty="0" smtClean="0"/>
          </a:p>
          <a:p>
            <a:pPr marL="285750" indent="-285750">
              <a:buFont typeface="Arial" charset="0"/>
              <a:buChar char="•"/>
            </a:pPr>
            <a:r>
              <a:rPr lang="en-US" dirty="0" smtClean="0"/>
              <a:t>Treatment </a:t>
            </a:r>
            <a:r>
              <a:rPr lang="en-US" dirty="0"/>
              <a:t>for antibiotic associated drug-induced liver injury is withdrawal of the drug and supportive care.</a:t>
            </a:r>
          </a:p>
          <a:p>
            <a:endParaRPr lang="en-US" dirty="0"/>
          </a:p>
        </p:txBody>
      </p:sp>
    </p:spTree>
    <p:extLst>
      <p:ext uri="{BB962C8B-B14F-4D97-AF65-F5344CB8AC3E}">
        <p14:creationId xmlns:p14="http://schemas.microsoft.com/office/powerpoint/2010/main" val="9401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10</a:t>
            </a:r>
            <a:endParaRPr lang="en-US" dirty="0"/>
          </a:p>
        </p:txBody>
      </p:sp>
      <p:sp>
        <p:nvSpPr>
          <p:cNvPr id="3" name="Content Placeholder 2"/>
          <p:cNvSpPr>
            <a:spLocks noGrp="1"/>
          </p:cNvSpPr>
          <p:nvPr>
            <p:ph idx="1"/>
          </p:nvPr>
        </p:nvSpPr>
        <p:spPr>
          <a:xfrm>
            <a:off x="646112" y="1853248"/>
            <a:ext cx="10690672" cy="4476531"/>
          </a:xfrm>
        </p:spPr>
        <p:txBody>
          <a:bodyPr>
            <a:normAutofit/>
          </a:bodyPr>
          <a:lstStyle/>
          <a:p>
            <a:r>
              <a:rPr lang="en-US" dirty="0"/>
              <a:t>A 58 year-old overweight Hispanic man with diabetes has been referred to you for evaluation of persistently </a:t>
            </a:r>
            <a:r>
              <a:rPr lang="en-US" dirty="0" smtClean="0"/>
              <a:t>mildly elevated </a:t>
            </a:r>
            <a:r>
              <a:rPr lang="en-US" dirty="0"/>
              <a:t>liver enzymes with his </a:t>
            </a:r>
            <a:r>
              <a:rPr lang="en-US" b="1" dirty="0" smtClean="0"/>
              <a:t>ALT/AST ranging </a:t>
            </a:r>
            <a:r>
              <a:rPr lang="en-US" b="1" dirty="0"/>
              <a:t>between 60 and </a:t>
            </a:r>
            <a:r>
              <a:rPr lang="en-US" b="1" dirty="0" smtClean="0"/>
              <a:t>140 </a:t>
            </a:r>
            <a:r>
              <a:rPr lang="en-US" b="1" dirty="0"/>
              <a:t>over the last year</a:t>
            </a:r>
            <a:r>
              <a:rPr lang="en-US" dirty="0"/>
              <a:t>. </a:t>
            </a:r>
            <a:r>
              <a:rPr lang="en-US" dirty="0" smtClean="0"/>
              <a:t> As </a:t>
            </a:r>
            <a:r>
              <a:rPr lang="en-US" dirty="0"/>
              <a:t>part of the evaluation, you are able to rule out viral, autoimmune</a:t>
            </a:r>
            <a:r>
              <a:rPr lang="en-US" dirty="0" smtClean="0"/>
              <a:t>, and metabolic liver diseases. He drinks alcohol occasionally. He is not on medications.</a:t>
            </a:r>
            <a:r>
              <a:rPr lang="en-US" dirty="0"/>
              <a:t> </a:t>
            </a:r>
            <a:r>
              <a:rPr lang="en-US" dirty="0" smtClean="0"/>
              <a:t> US showed evidence  of fatty liver. Normal liver function tests &amp; CBC</a:t>
            </a:r>
          </a:p>
          <a:p>
            <a:r>
              <a:rPr lang="en-US" b="1" dirty="0" smtClean="0"/>
              <a:t>What is the likely </a:t>
            </a:r>
            <a:r>
              <a:rPr lang="en-US" b="1" dirty="0" err="1" smtClean="0"/>
              <a:t>Dx</a:t>
            </a:r>
            <a:r>
              <a:rPr lang="en-US" b="1" dirty="0" smtClean="0"/>
              <a:t> ?</a:t>
            </a:r>
          </a:p>
          <a:p>
            <a:r>
              <a:rPr lang="en-US" dirty="0" smtClean="0"/>
              <a:t>NASH or ASH</a:t>
            </a:r>
          </a:p>
          <a:p>
            <a:r>
              <a:rPr lang="en-US" b="1" dirty="0" smtClean="0"/>
              <a:t>What is the next step?</a:t>
            </a:r>
            <a:endParaRPr lang="en-US" b="1" dirty="0"/>
          </a:p>
          <a:p>
            <a:r>
              <a:rPr lang="en-US" dirty="0" err="1" smtClean="0"/>
              <a:t>Fibroscan</a:t>
            </a:r>
            <a:r>
              <a:rPr lang="en-US" dirty="0" smtClean="0"/>
              <a:t> </a:t>
            </a:r>
          </a:p>
          <a:p>
            <a:r>
              <a:rPr lang="en-US" dirty="0" smtClean="0"/>
              <a:t>Liver </a:t>
            </a:r>
            <a:r>
              <a:rPr lang="en-US" dirty="0"/>
              <a:t>biopsy reveals moderate </a:t>
            </a:r>
            <a:r>
              <a:rPr lang="en-US" dirty="0" err="1"/>
              <a:t>steatosis</a:t>
            </a:r>
            <a:r>
              <a:rPr lang="en-US" dirty="0"/>
              <a:t>, hepatocellular ballooning, Mallory bodies, and both lobular and portal-septal inflammation, consistent with </a:t>
            </a:r>
            <a:r>
              <a:rPr lang="en-US" dirty="0" err="1"/>
              <a:t>steatohepatitis</a:t>
            </a:r>
            <a:r>
              <a:rPr lang="en-US" dirty="0"/>
              <a:t>. </a:t>
            </a:r>
          </a:p>
        </p:txBody>
      </p:sp>
    </p:spTree>
    <p:extLst>
      <p:ext uri="{BB962C8B-B14F-4D97-AF65-F5344CB8AC3E}">
        <p14:creationId xmlns:p14="http://schemas.microsoft.com/office/powerpoint/2010/main" val="13461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11</a:t>
            </a:r>
            <a:endParaRPr lang="en-US" dirty="0"/>
          </a:p>
        </p:txBody>
      </p:sp>
      <p:sp>
        <p:nvSpPr>
          <p:cNvPr id="3" name="Content Placeholder 2"/>
          <p:cNvSpPr>
            <a:spLocks noGrp="1"/>
          </p:cNvSpPr>
          <p:nvPr>
            <p:ph idx="1"/>
          </p:nvPr>
        </p:nvSpPr>
        <p:spPr>
          <a:xfrm>
            <a:off x="372862" y="1784412"/>
            <a:ext cx="10440140" cy="4660776"/>
          </a:xfrm>
        </p:spPr>
        <p:txBody>
          <a:bodyPr>
            <a:normAutofit fontScale="92500" lnSpcReduction="10000"/>
          </a:bodyPr>
          <a:lstStyle/>
          <a:p>
            <a:r>
              <a:rPr lang="en-US" dirty="0"/>
              <a:t>You are asked to see a 14-year-old boy who suddenly developed itching and jaundice. He started taking </a:t>
            </a:r>
            <a:r>
              <a:rPr lang="en-US" dirty="0" err="1"/>
              <a:t>micocycline</a:t>
            </a:r>
            <a:r>
              <a:rPr lang="en-US" dirty="0"/>
              <a:t> for acne about 6 weeks ago. This is now stopped. </a:t>
            </a:r>
            <a:r>
              <a:rPr lang="en-US" dirty="0" smtClean="0"/>
              <a:t>Laboratory </a:t>
            </a:r>
            <a:r>
              <a:rPr lang="en-US" dirty="0"/>
              <a:t>studies demonstrate </a:t>
            </a:r>
            <a:endParaRPr lang="en-US" dirty="0" smtClean="0"/>
          </a:p>
          <a:p>
            <a:pPr lvl="1">
              <a:buFont typeface="Wingdings" charset="2"/>
              <a:buChar char="§"/>
            </a:pPr>
            <a:r>
              <a:rPr lang="en-US" dirty="0" smtClean="0"/>
              <a:t>AST </a:t>
            </a:r>
            <a:r>
              <a:rPr lang="en-US" dirty="0"/>
              <a:t>13 </a:t>
            </a:r>
            <a:r>
              <a:rPr lang="en-US" dirty="0" smtClean="0"/>
              <a:t>, ALT </a:t>
            </a:r>
            <a:r>
              <a:rPr lang="en-US" dirty="0"/>
              <a:t>15 </a:t>
            </a:r>
            <a:r>
              <a:rPr lang="en-US" dirty="0" smtClean="0"/>
              <a:t>, </a:t>
            </a:r>
          </a:p>
          <a:p>
            <a:pPr lvl="1">
              <a:buFont typeface="Wingdings" charset="2"/>
              <a:buChar char="§"/>
            </a:pPr>
            <a:r>
              <a:rPr lang="en-US" b="1" dirty="0" smtClean="0"/>
              <a:t>Alkaline </a:t>
            </a:r>
            <a:r>
              <a:rPr lang="en-US" b="1" dirty="0"/>
              <a:t>phosphatase 620 </a:t>
            </a:r>
            <a:r>
              <a:rPr lang="en-US" b="1" dirty="0" smtClean="0"/>
              <a:t>, </a:t>
            </a:r>
          </a:p>
          <a:p>
            <a:pPr lvl="1">
              <a:buFont typeface="Wingdings" charset="2"/>
              <a:buChar char="§"/>
            </a:pPr>
            <a:r>
              <a:rPr lang="en-US" b="1" dirty="0" smtClean="0"/>
              <a:t>Total </a:t>
            </a:r>
            <a:r>
              <a:rPr lang="en-US" b="1" dirty="0"/>
              <a:t>bilirubin </a:t>
            </a:r>
            <a:r>
              <a:rPr lang="en-US" b="1" dirty="0" smtClean="0"/>
              <a:t>90 </a:t>
            </a:r>
            <a:r>
              <a:rPr lang="en-US" b="1" dirty="0" err="1" smtClean="0"/>
              <a:t>mmol</a:t>
            </a:r>
            <a:r>
              <a:rPr lang="en-US" b="1" dirty="0" smtClean="0"/>
              <a:t>/l </a:t>
            </a:r>
          </a:p>
          <a:p>
            <a:pPr lvl="1">
              <a:buFont typeface="Wingdings" charset="2"/>
              <a:buChar char="§"/>
            </a:pPr>
            <a:r>
              <a:rPr lang="en-US" dirty="0" smtClean="0"/>
              <a:t>Serum albumin and INR are normal.</a:t>
            </a:r>
          </a:p>
          <a:p>
            <a:r>
              <a:rPr lang="en-US" b="1" dirty="0" smtClean="0"/>
              <a:t>What is the pattern? </a:t>
            </a:r>
            <a:r>
              <a:rPr lang="en-US" dirty="0" err="1" smtClean="0"/>
              <a:t>Cholestatic</a:t>
            </a:r>
            <a:r>
              <a:rPr lang="en-US" dirty="0" smtClean="0"/>
              <a:t> with direct </a:t>
            </a:r>
            <a:r>
              <a:rPr lang="en-US" dirty="0" err="1" smtClean="0"/>
              <a:t>hyperbili</a:t>
            </a:r>
            <a:r>
              <a:rPr lang="en-US" dirty="0" smtClean="0"/>
              <a:t>.</a:t>
            </a:r>
          </a:p>
          <a:p>
            <a:r>
              <a:rPr lang="en-US" b="1" dirty="0" smtClean="0"/>
              <a:t>What is the next step?</a:t>
            </a:r>
          </a:p>
          <a:p>
            <a:r>
              <a:rPr lang="en-US" dirty="0" smtClean="0"/>
              <a:t>US: The </a:t>
            </a:r>
            <a:r>
              <a:rPr lang="en-US" dirty="0"/>
              <a:t>liver and </a:t>
            </a:r>
            <a:r>
              <a:rPr lang="en-US" dirty="0" smtClean="0"/>
              <a:t>biliary tree appeared </a:t>
            </a:r>
            <a:r>
              <a:rPr lang="en-US" dirty="0"/>
              <a:t>normal on ultrasound. </a:t>
            </a:r>
            <a:endParaRPr lang="en-US" dirty="0" smtClean="0"/>
          </a:p>
          <a:p>
            <a:r>
              <a:rPr lang="en-US" b="1" dirty="0" smtClean="0"/>
              <a:t>What </a:t>
            </a:r>
            <a:r>
              <a:rPr lang="en-US" b="1" dirty="0"/>
              <a:t>should you tell </a:t>
            </a:r>
            <a:r>
              <a:rPr lang="en-US" b="1" dirty="0" smtClean="0"/>
              <a:t>the parents about their child?</a:t>
            </a:r>
            <a:endParaRPr lang="en-US" b="1" dirty="0"/>
          </a:p>
          <a:p>
            <a:r>
              <a:rPr lang="en-US" dirty="0" smtClean="0"/>
              <a:t>Pure </a:t>
            </a:r>
            <a:r>
              <a:rPr lang="en-US" dirty="0" err="1"/>
              <a:t>cholestatic</a:t>
            </a:r>
            <a:r>
              <a:rPr lang="en-US" dirty="0"/>
              <a:t> drug reactions almost always resolve within 6 weeks of stopping the medication. We just need to monitor.</a:t>
            </a:r>
          </a:p>
        </p:txBody>
      </p:sp>
    </p:spTree>
    <p:extLst>
      <p:ext uri="{BB962C8B-B14F-4D97-AF65-F5344CB8AC3E}">
        <p14:creationId xmlns:p14="http://schemas.microsoft.com/office/powerpoint/2010/main" val="4328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12</a:t>
            </a:r>
            <a:endParaRPr lang="en-US" dirty="0"/>
          </a:p>
        </p:txBody>
      </p:sp>
      <p:sp>
        <p:nvSpPr>
          <p:cNvPr id="3" name="Content Placeholder 2"/>
          <p:cNvSpPr>
            <a:spLocks noGrp="1"/>
          </p:cNvSpPr>
          <p:nvPr>
            <p:ph idx="1"/>
          </p:nvPr>
        </p:nvSpPr>
        <p:spPr>
          <a:xfrm>
            <a:off x="372861" y="1429305"/>
            <a:ext cx="10999433" cy="5166804"/>
          </a:xfrm>
        </p:spPr>
        <p:txBody>
          <a:bodyPr>
            <a:normAutofit fontScale="77500" lnSpcReduction="20000"/>
          </a:bodyPr>
          <a:lstStyle/>
          <a:p>
            <a:r>
              <a:rPr lang="en-US" dirty="0"/>
              <a:t>You are asked to see a 45-year-old woman who developed elevations in liver transaminases </a:t>
            </a:r>
            <a:r>
              <a:rPr lang="en-US" dirty="0" smtClean="0"/>
              <a:t>after </a:t>
            </a:r>
            <a:r>
              <a:rPr lang="en-US" dirty="0"/>
              <a:t>initiating a statin. </a:t>
            </a:r>
            <a:r>
              <a:rPr lang="en-US" dirty="0" smtClean="0"/>
              <a:t>Over </a:t>
            </a:r>
            <a:r>
              <a:rPr lang="en-US" dirty="0"/>
              <a:t>the past 3 months</a:t>
            </a:r>
            <a:r>
              <a:rPr lang="en-US" dirty="0" smtClean="0"/>
              <a:t>,</a:t>
            </a:r>
          </a:p>
          <a:p>
            <a:pPr lvl="1">
              <a:buFont typeface="Arial" charset="0"/>
              <a:buChar char="•"/>
            </a:pPr>
            <a:r>
              <a:rPr lang="en-US" dirty="0" smtClean="0"/>
              <a:t> AST </a:t>
            </a:r>
            <a:r>
              <a:rPr lang="en-US" dirty="0"/>
              <a:t>has been 65 U/L, 75 U/L, and 85 U/L (normal: 0-35 U/L). </a:t>
            </a:r>
            <a:endParaRPr lang="en-US" dirty="0" smtClean="0"/>
          </a:p>
          <a:p>
            <a:pPr lvl="1">
              <a:buFont typeface="Arial" charset="0"/>
              <a:buChar char="•"/>
            </a:pPr>
            <a:r>
              <a:rPr lang="en-US" dirty="0" smtClean="0"/>
              <a:t>ALT </a:t>
            </a:r>
            <a:r>
              <a:rPr lang="en-US" dirty="0"/>
              <a:t>has been 86 U/L, 88 U/L, and 95 U/L (normal: 0-35 U/L). </a:t>
            </a:r>
            <a:endParaRPr lang="en-US" dirty="0" smtClean="0"/>
          </a:p>
          <a:p>
            <a:pPr lvl="1">
              <a:buFont typeface="Arial" charset="0"/>
              <a:buChar char="•"/>
            </a:pPr>
            <a:r>
              <a:rPr lang="en-US" dirty="0" smtClean="0"/>
              <a:t>Alkaline </a:t>
            </a:r>
            <a:r>
              <a:rPr lang="en-US" dirty="0"/>
              <a:t>phosphatase and total bilirubin were normal. </a:t>
            </a:r>
            <a:endParaRPr lang="en-US" dirty="0" smtClean="0"/>
          </a:p>
          <a:p>
            <a:pPr lvl="1">
              <a:buFont typeface="Arial" charset="0"/>
              <a:buChar char="•"/>
            </a:pPr>
            <a:r>
              <a:rPr lang="en-US" dirty="0" smtClean="0"/>
              <a:t>The </a:t>
            </a:r>
            <a:r>
              <a:rPr lang="en-US" dirty="0"/>
              <a:t>primary care physician was concerned that the liver transaminases were rising and so </a:t>
            </a:r>
            <a:r>
              <a:rPr lang="en-US" dirty="0" smtClean="0"/>
              <a:t>he stopped </a:t>
            </a:r>
            <a:r>
              <a:rPr lang="en-US" dirty="0"/>
              <a:t>the statin. </a:t>
            </a:r>
            <a:endParaRPr lang="en-US" dirty="0" smtClean="0"/>
          </a:p>
          <a:p>
            <a:pPr lvl="1">
              <a:buFont typeface="Arial" charset="0"/>
              <a:buChar char="•"/>
            </a:pPr>
            <a:r>
              <a:rPr lang="en-US" dirty="0" smtClean="0"/>
              <a:t>The </a:t>
            </a:r>
            <a:r>
              <a:rPr lang="en-US" dirty="0"/>
              <a:t>AST is now 45 U/L and ALT 50 U/L</a:t>
            </a:r>
            <a:r>
              <a:rPr lang="en-US" dirty="0" smtClean="0"/>
              <a:t>.</a:t>
            </a:r>
          </a:p>
          <a:p>
            <a:r>
              <a:rPr lang="en-US" b="1" dirty="0" smtClean="0"/>
              <a:t>What is would you recommend?</a:t>
            </a:r>
          </a:p>
          <a:p>
            <a:r>
              <a:rPr lang="en-US" b="1" dirty="0" smtClean="0"/>
              <a:t>Adaptation phenomena vs True hepatotoxicity</a:t>
            </a:r>
          </a:p>
          <a:p>
            <a:r>
              <a:rPr lang="en-US" b="1" dirty="0"/>
              <a:t>Adaptation phenomena </a:t>
            </a:r>
            <a:r>
              <a:rPr lang="en-US" b="1" dirty="0" smtClean="0"/>
              <a:t>: </a:t>
            </a:r>
            <a:r>
              <a:rPr lang="en-US" dirty="0" smtClean="0"/>
              <a:t>In </a:t>
            </a:r>
            <a:r>
              <a:rPr lang="en-US" dirty="0"/>
              <a:t>these patients the liver transaminases elevate to values </a:t>
            </a:r>
            <a:r>
              <a:rPr lang="en-US" b="1" dirty="0"/>
              <a:t>under 3 times the ULN </a:t>
            </a:r>
            <a:r>
              <a:rPr lang="en-US" dirty="0"/>
              <a:t>and then </a:t>
            </a:r>
            <a:r>
              <a:rPr lang="en-US" u="sng" dirty="0"/>
              <a:t>remain stable for variable periods </a:t>
            </a:r>
            <a:r>
              <a:rPr lang="en-US" dirty="0"/>
              <a:t>of time </a:t>
            </a:r>
            <a:r>
              <a:rPr lang="en-US" u="sng" dirty="0"/>
              <a:t>before declining back to the normal </a:t>
            </a:r>
            <a:r>
              <a:rPr lang="en-US" dirty="0"/>
              <a:t>range. </a:t>
            </a:r>
            <a:r>
              <a:rPr lang="en-US" dirty="0" smtClean="0"/>
              <a:t>This </a:t>
            </a:r>
            <a:r>
              <a:rPr lang="en-US" dirty="0"/>
              <a:t>process is referred to as adaptation and </a:t>
            </a:r>
            <a:r>
              <a:rPr lang="en-US" b="1" dirty="0"/>
              <a:t>is commonly seen with many medications. </a:t>
            </a:r>
            <a:endParaRPr lang="en-US" b="1" dirty="0" smtClean="0"/>
          </a:p>
          <a:p>
            <a:r>
              <a:rPr lang="en-US" b="1" dirty="0" smtClean="0"/>
              <a:t>True </a:t>
            </a:r>
            <a:r>
              <a:rPr lang="en-US" b="1" dirty="0"/>
              <a:t>hepatotoxicity </a:t>
            </a:r>
            <a:r>
              <a:rPr lang="en-US" dirty="0"/>
              <a:t>is associated with </a:t>
            </a:r>
            <a:r>
              <a:rPr lang="en-US" b="1" u="sng" dirty="0"/>
              <a:t>progressive stepwise elevations in liver transaminases </a:t>
            </a:r>
            <a:r>
              <a:rPr lang="en-US" dirty="0"/>
              <a:t>to values greater than 3 times the upper limit of </a:t>
            </a:r>
            <a:r>
              <a:rPr lang="en-US" dirty="0" smtClean="0"/>
              <a:t>normal. When </a:t>
            </a:r>
            <a:r>
              <a:rPr lang="en-US" dirty="0"/>
              <a:t>this occurs, the risk of liver toxicity is significant, medications must be stopped and not restarted</a:t>
            </a:r>
            <a:r>
              <a:rPr lang="en-US" dirty="0" smtClean="0"/>
              <a:t>.</a:t>
            </a:r>
          </a:p>
          <a:p>
            <a:r>
              <a:rPr lang="en-US" dirty="0">
                <a:solidFill>
                  <a:srgbClr val="FFFF00"/>
                </a:solidFill>
              </a:rPr>
              <a:t>Although statins can cause hepatotoxicity </a:t>
            </a:r>
            <a:r>
              <a:rPr lang="en-US" b="1" dirty="0">
                <a:solidFill>
                  <a:srgbClr val="FFFF00"/>
                </a:solidFill>
              </a:rPr>
              <a:t>this is relatively uncommon</a:t>
            </a:r>
            <a:r>
              <a:rPr lang="en-US" dirty="0">
                <a:solidFill>
                  <a:srgbClr val="FFFF00"/>
                </a:solidFill>
              </a:rPr>
              <a:t>. However, it is not unusual for statins to cause mild elevations in liver transaminases when first initiated</a:t>
            </a:r>
            <a:r>
              <a:rPr lang="en-US" dirty="0" smtClean="0">
                <a:solidFill>
                  <a:srgbClr val="FFFF00"/>
                </a:solidFill>
              </a:rPr>
              <a:t>.</a:t>
            </a:r>
          </a:p>
          <a:p>
            <a:r>
              <a:rPr lang="en-US" dirty="0">
                <a:solidFill>
                  <a:srgbClr val="FFFF00"/>
                </a:solidFill>
              </a:rPr>
              <a:t>In this patient, the </a:t>
            </a:r>
            <a:r>
              <a:rPr lang="en-US" b="1" dirty="0">
                <a:solidFill>
                  <a:srgbClr val="FFFF00"/>
                </a:solidFill>
              </a:rPr>
              <a:t>mild fluctuations in AST and ALT are not significant stepwise elevations</a:t>
            </a:r>
            <a:r>
              <a:rPr lang="en-US" dirty="0">
                <a:solidFill>
                  <a:srgbClr val="FFFF00"/>
                </a:solidFill>
              </a:rPr>
              <a:t>.</a:t>
            </a:r>
          </a:p>
        </p:txBody>
      </p:sp>
    </p:spTree>
    <p:extLst>
      <p:ext uri="{BB962C8B-B14F-4D97-AF65-F5344CB8AC3E}">
        <p14:creationId xmlns:p14="http://schemas.microsoft.com/office/powerpoint/2010/main" val="115185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2064" y="3540224"/>
            <a:ext cx="5018181" cy="365452"/>
          </a:xfrm>
          <a:solidFill>
            <a:schemeClr val="accent1">
              <a:lumMod val="40000"/>
              <a:lumOff val="60000"/>
            </a:schemeClr>
          </a:solidFill>
        </p:spPr>
        <p:txBody>
          <a:bodyPr>
            <a:normAutofit fontScale="92500" lnSpcReduction="10000"/>
          </a:bodyPr>
          <a:lstStyle/>
          <a:p>
            <a:pPr marL="0" indent="0" algn="ctr">
              <a:buNone/>
            </a:pPr>
            <a:r>
              <a:rPr lang="en-US" b="1" dirty="0" smtClean="0">
                <a:solidFill>
                  <a:schemeClr val="bg1"/>
                </a:solidFill>
              </a:rPr>
              <a:t>Likelihood of obstruction</a:t>
            </a:r>
            <a:endParaRPr lang="en-US" b="1" dirty="0">
              <a:solidFill>
                <a:schemeClr val="bg1"/>
              </a:solidFill>
            </a:endParaRPr>
          </a:p>
        </p:txBody>
      </p:sp>
      <p:sp>
        <p:nvSpPr>
          <p:cNvPr id="4" name="TextBox 3"/>
          <p:cNvSpPr txBox="1"/>
          <p:nvPr/>
        </p:nvSpPr>
        <p:spPr>
          <a:xfrm flipH="1">
            <a:off x="2854371" y="179469"/>
            <a:ext cx="53985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If </a:t>
            </a:r>
            <a:r>
              <a:rPr lang="en-US" sz="2400" b="1" dirty="0" err="1" smtClean="0"/>
              <a:t>Cholestatic</a:t>
            </a:r>
            <a:r>
              <a:rPr lang="en-US" sz="2400" b="1" dirty="0" smtClean="0"/>
              <a:t> </a:t>
            </a:r>
            <a:r>
              <a:rPr lang="en-US" sz="2400" b="1" dirty="0"/>
              <a:t>pattern </a:t>
            </a:r>
            <a:endParaRPr lang="en-US" sz="2400" dirty="0"/>
          </a:p>
        </p:txBody>
      </p:sp>
      <p:sp>
        <p:nvSpPr>
          <p:cNvPr id="5" name="TextBox 4"/>
          <p:cNvSpPr txBox="1"/>
          <p:nvPr/>
        </p:nvSpPr>
        <p:spPr>
          <a:xfrm flipH="1">
            <a:off x="4782750" y="1284432"/>
            <a:ext cx="153747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US or CT</a:t>
            </a:r>
            <a:endParaRPr lang="en-US" b="1" dirty="0"/>
          </a:p>
        </p:txBody>
      </p:sp>
      <p:sp>
        <p:nvSpPr>
          <p:cNvPr id="6" name="TextBox 5"/>
          <p:cNvSpPr txBox="1"/>
          <p:nvPr/>
        </p:nvSpPr>
        <p:spPr>
          <a:xfrm flipH="1">
            <a:off x="3828869" y="2404962"/>
            <a:ext cx="361533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 Dilated duct</a:t>
            </a:r>
            <a:endParaRPr lang="en-US" b="1" dirty="0"/>
          </a:p>
        </p:txBody>
      </p:sp>
      <p:cxnSp>
        <p:nvCxnSpPr>
          <p:cNvPr id="7" name="Straight Arrow Connector 6"/>
          <p:cNvCxnSpPr/>
          <p:nvPr/>
        </p:nvCxnSpPr>
        <p:spPr>
          <a:xfrm flipH="1">
            <a:off x="5549315" y="1860233"/>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5551487" y="684423"/>
            <a:ext cx="2171" cy="556182"/>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9" name="Straight Arrow Connector 8"/>
          <p:cNvCxnSpPr/>
          <p:nvPr/>
        </p:nvCxnSpPr>
        <p:spPr>
          <a:xfrm flipH="1">
            <a:off x="4135645" y="2980763"/>
            <a:ext cx="1449559" cy="742187"/>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p:cNvCxnSpPr/>
          <p:nvPr/>
        </p:nvCxnSpPr>
        <p:spPr>
          <a:xfrm>
            <a:off x="5585204" y="2988878"/>
            <a:ext cx="1710386" cy="452788"/>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flipH="1">
            <a:off x="540057" y="3938103"/>
            <a:ext cx="482459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Obstructive cause</a:t>
            </a:r>
          </a:p>
          <a:p>
            <a:r>
              <a:rPr lang="en-US" sz="2000" b="1" dirty="0" smtClean="0"/>
              <a:t>Likely </a:t>
            </a:r>
            <a:r>
              <a:rPr lang="en-US" sz="2000" b="1" dirty="0" err="1" smtClean="0"/>
              <a:t>Malig</a:t>
            </a:r>
            <a:r>
              <a:rPr lang="en-US" sz="2000" b="1" dirty="0" smtClean="0"/>
              <a:t> </a:t>
            </a:r>
            <a:r>
              <a:rPr lang="en-US" sz="2000" b="1" dirty="0">
                <a:sym typeface="Wingdings"/>
              </a:rPr>
              <a:t> </a:t>
            </a:r>
            <a:r>
              <a:rPr lang="en-US" sz="2000" b="1" dirty="0" smtClean="0">
                <a:sym typeface="Wingdings"/>
              </a:rPr>
              <a:t>?ERCP</a:t>
            </a:r>
            <a:endParaRPr lang="en-US" sz="2000" b="1" dirty="0" smtClean="0"/>
          </a:p>
          <a:p>
            <a:pPr marL="342900" indent="-342900">
              <a:buFont typeface="Arial" charset="0"/>
              <a:buChar char="•"/>
            </a:pPr>
            <a:r>
              <a:rPr lang="en-US" sz="1400" b="1" dirty="0" smtClean="0">
                <a:solidFill>
                  <a:srgbClr val="0070C0"/>
                </a:solidFill>
              </a:rPr>
              <a:t>CT chest/</a:t>
            </a:r>
            <a:r>
              <a:rPr lang="en-US" sz="1400" b="1" dirty="0" err="1" smtClean="0">
                <a:solidFill>
                  <a:srgbClr val="0070C0"/>
                </a:solidFill>
              </a:rPr>
              <a:t>abdo</a:t>
            </a:r>
            <a:r>
              <a:rPr lang="en-US" sz="1400" b="1" dirty="0" smtClean="0">
                <a:solidFill>
                  <a:srgbClr val="0070C0"/>
                </a:solidFill>
              </a:rPr>
              <a:t>/pelvis</a:t>
            </a:r>
          </a:p>
          <a:p>
            <a:pPr marL="342900" indent="-342900">
              <a:buFont typeface="Arial" charset="0"/>
              <a:buChar char="•"/>
            </a:pPr>
            <a:r>
              <a:rPr lang="en-US" sz="1600" b="1" dirty="0" smtClean="0">
                <a:solidFill>
                  <a:srgbClr val="0070C0"/>
                </a:solidFill>
              </a:rPr>
              <a:t>EUS/FNA</a:t>
            </a:r>
            <a:endParaRPr lang="en-US" sz="1600" b="1" dirty="0" smtClean="0"/>
          </a:p>
          <a:p>
            <a:r>
              <a:rPr lang="en-US" sz="2000" b="1" dirty="0" smtClean="0"/>
              <a:t>Likely Stones </a:t>
            </a:r>
            <a:r>
              <a:rPr lang="en-US" sz="2000" b="1" dirty="0" smtClean="0">
                <a:sym typeface="Wingdings"/>
              </a:rPr>
              <a:t> </a:t>
            </a:r>
            <a:r>
              <a:rPr lang="en-US" sz="2000" b="1" dirty="0" smtClean="0">
                <a:sym typeface="Wingdings"/>
              </a:rPr>
              <a:t>?ERCP</a:t>
            </a:r>
            <a:endParaRPr lang="en-US" sz="2000" b="1" dirty="0" smtClean="0"/>
          </a:p>
        </p:txBody>
      </p:sp>
      <p:sp>
        <p:nvSpPr>
          <p:cNvPr id="15" name="TextBox 14"/>
          <p:cNvSpPr txBox="1"/>
          <p:nvPr/>
        </p:nvSpPr>
        <p:spPr>
          <a:xfrm flipH="1">
            <a:off x="6152064" y="5216379"/>
            <a:ext cx="573513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t>Intra-hepatic cause </a:t>
            </a:r>
          </a:p>
          <a:p>
            <a:pPr algn="ctr"/>
            <a:r>
              <a:rPr lang="en-US" sz="1600" dirty="0" smtClean="0"/>
              <a:t>Work up for hepatocellular &amp; Intrahepatic </a:t>
            </a:r>
            <a:r>
              <a:rPr lang="en-US" sz="1600" dirty="0" err="1" smtClean="0"/>
              <a:t>choleststsis</a:t>
            </a:r>
            <a:endParaRPr lang="en-US" sz="1600" dirty="0" smtClean="0"/>
          </a:p>
          <a:p>
            <a:pPr algn="ctr"/>
            <a:r>
              <a:rPr lang="en-US" sz="2000" dirty="0" smtClean="0"/>
              <a:t>AMA</a:t>
            </a:r>
          </a:p>
          <a:p>
            <a:pPr algn="ctr"/>
            <a:r>
              <a:rPr lang="en-US" sz="2000" b="1" dirty="0" smtClean="0">
                <a:solidFill>
                  <a:srgbClr val="0070C0"/>
                </a:solidFill>
              </a:rPr>
              <a:t>MRCP</a:t>
            </a:r>
          </a:p>
          <a:p>
            <a:pPr algn="ctr"/>
            <a:r>
              <a:rPr lang="en-US" sz="2000" b="1" dirty="0" smtClean="0">
                <a:solidFill>
                  <a:srgbClr val="0070C0"/>
                </a:solidFill>
              </a:rPr>
              <a:t>Liver </a:t>
            </a:r>
            <a:r>
              <a:rPr lang="en-US" sz="2000" b="1" dirty="0" err="1" smtClean="0">
                <a:solidFill>
                  <a:srgbClr val="0070C0"/>
                </a:solidFill>
              </a:rPr>
              <a:t>Bx</a:t>
            </a:r>
            <a:endParaRPr lang="en-US" sz="2000" b="1" dirty="0">
              <a:solidFill>
                <a:srgbClr val="0070C0"/>
              </a:solidFill>
            </a:endParaRPr>
          </a:p>
        </p:txBody>
      </p:sp>
      <p:sp>
        <p:nvSpPr>
          <p:cNvPr id="16" name="TextBox 15"/>
          <p:cNvSpPr txBox="1"/>
          <p:nvPr/>
        </p:nvSpPr>
        <p:spPr>
          <a:xfrm flipH="1">
            <a:off x="4248256" y="3032787"/>
            <a:ext cx="76791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Yes</a:t>
            </a:r>
            <a:endParaRPr lang="en-US" dirty="0"/>
          </a:p>
        </p:txBody>
      </p:sp>
      <p:sp>
        <p:nvSpPr>
          <p:cNvPr id="17" name="TextBox 16"/>
          <p:cNvSpPr txBox="1"/>
          <p:nvPr/>
        </p:nvSpPr>
        <p:spPr>
          <a:xfrm flipH="1">
            <a:off x="6009955" y="2930349"/>
            <a:ext cx="7233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No</a:t>
            </a:r>
            <a:endParaRPr lang="en-US" dirty="0"/>
          </a:p>
        </p:txBody>
      </p:sp>
      <p:cxnSp>
        <p:nvCxnSpPr>
          <p:cNvPr id="18" name="Straight Arrow Connector 17"/>
          <p:cNvCxnSpPr/>
          <p:nvPr/>
        </p:nvCxnSpPr>
        <p:spPr>
          <a:xfrm>
            <a:off x="2854371" y="5643929"/>
            <a:ext cx="3167394" cy="955267"/>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flipH="1">
            <a:off x="3335768" y="5810089"/>
            <a:ext cx="112067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If -</a:t>
            </a:r>
            <a:r>
              <a:rPr lang="en-US" sz="2400" dirty="0" err="1" smtClean="0"/>
              <a:t>ve</a:t>
            </a:r>
            <a:r>
              <a:rPr lang="en-US" sz="2400" dirty="0" smtClean="0"/>
              <a:t> </a:t>
            </a:r>
            <a:endParaRPr lang="en-US" dirty="0"/>
          </a:p>
        </p:txBody>
      </p:sp>
      <p:cxnSp>
        <p:nvCxnSpPr>
          <p:cNvPr id="23" name="Straight Arrow Connector 22"/>
          <p:cNvCxnSpPr/>
          <p:nvPr/>
        </p:nvCxnSpPr>
        <p:spPr>
          <a:xfrm>
            <a:off x="10561024" y="4004234"/>
            <a:ext cx="2" cy="984235"/>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6" name="TextBox 25"/>
          <p:cNvSpPr txBox="1"/>
          <p:nvPr/>
        </p:nvSpPr>
        <p:spPr>
          <a:xfrm flipH="1">
            <a:off x="10099303" y="4423011"/>
            <a:ext cx="923443" cy="30777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smtClean="0"/>
              <a:t>Low</a:t>
            </a:r>
            <a:endParaRPr lang="en-US" b="1" dirty="0"/>
          </a:p>
        </p:txBody>
      </p:sp>
      <p:cxnSp>
        <p:nvCxnSpPr>
          <p:cNvPr id="27" name="Straight Arrow Connector 26"/>
          <p:cNvCxnSpPr/>
          <p:nvPr/>
        </p:nvCxnSpPr>
        <p:spPr>
          <a:xfrm flipH="1">
            <a:off x="5459973" y="3887847"/>
            <a:ext cx="3052015" cy="953967"/>
          </a:xfrm>
          <a:prstGeom prst="straightConnector1">
            <a:avLst/>
          </a:prstGeom>
          <a:ln w="38100">
            <a:solidFill>
              <a:schemeClr val="tx1"/>
            </a:solidFill>
            <a:tailEnd type="triangle"/>
          </a:ln>
        </p:spPr>
        <p:style>
          <a:lnRef idx="1">
            <a:schemeClr val="accent5"/>
          </a:lnRef>
          <a:fillRef idx="0">
            <a:schemeClr val="accent5"/>
          </a:fillRef>
          <a:effectRef idx="0">
            <a:schemeClr val="accent5"/>
          </a:effectRef>
          <a:fontRef idx="minor">
            <a:schemeClr val="tx1"/>
          </a:fontRef>
        </p:style>
      </p:cxnSp>
      <p:sp>
        <p:nvSpPr>
          <p:cNvPr id="29" name="TextBox 28"/>
          <p:cNvSpPr txBox="1"/>
          <p:nvPr/>
        </p:nvSpPr>
        <p:spPr>
          <a:xfrm flipH="1">
            <a:off x="5918212" y="4065611"/>
            <a:ext cx="3713908" cy="95410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charset="0"/>
              <a:buChar char="•"/>
            </a:pPr>
            <a:r>
              <a:rPr lang="en-US" sz="1400" dirty="0">
                <a:solidFill>
                  <a:schemeClr val="bg1"/>
                </a:solidFill>
              </a:rPr>
              <a:t>High likelihood of obstruction: </a:t>
            </a:r>
            <a:r>
              <a:rPr lang="en-US" sz="1400" b="1" dirty="0" smtClean="0">
                <a:solidFill>
                  <a:schemeClr val="bg1"/>
                </a:solidFill>
              </a:rPr>
              <a:t>ERCP</a:t>
            </a:r>
          </a:p>
          <a:p>
            <a:pPr algn="ctr"/>
            <a:r>
              <a:rPr lang="en-US" sz="1400" b="1" dirty="0" smtClean="0">
                <a:solidFill>
                  <a:schemeClr val="bg1"/>
                </a:solidFill>
              </a:rPr>
              <a:t>(US: stone in CBD, cholangitis)</a:t>
            </a:r>
            <a:endParaRPr lang="en-US" sz="1400" b="1" dirty="0">
              <a:solidFill>
                <a:schemeClr val="bg1"/>
              </a:solidFill>
            </a:endParaRPr>
          </a:p>
          <a:p>
            <a:pPr marL="342900" indent="-342900">
              <a:buFont typeface="Arial" charset="0"/>
              <a:buChar char="•"/>
            </a:pPr>
            <a:r>
              <a:rPr lang="en-US" sz="1400" dirty="0">
                <a:solidFill>
                  <a:schemeClr val="bg1"/>
                </a:solidFill>
              </a:rPr>
              <a:t>Intermediate likelihood: </a:t>
            </a:r>
            <a:r>
              <a:rPr lang="en-US" sz="1400" b="1" dirty="0" smtClean="0">
                <a:solidFill>
                  <a:schemeClr val="bg1"/>
                </a:solidFill>
              </a:rPr>
              <a:t>MRCP/EUS</a:t>
            </a:r>
          </a:p>
          <a:p>
            <a:pPr algn="ctr"/>
            <a:r>
              <a:rPr lang="en-US" sz="1400" b="1" dirty="0" smtClean="0">
                <a:solidFill>
                  <a:schemeClr val="bg1"/>
                </a:solidFill>
              </a:rPr>
              <a:t>(mild </a:t>
            </a:r>
            <a:r>
              <a:rPr lang="en-US" sz="1400" b="1" dirty="0" err="1" smtClean="0">
                <a:solidFill>
                  <a:schemeClr val="bg1"/>
                </a:solidFill>
              </a:rPr>
              <a:t>elevaged</a:t>
            </a:r>
            <a:r>
              <a:rPr lang="en-US" sz="1400" b="1" dirty="0" smtClean="0">
                <a:solidFill>
                  <a:schemeClr val="bg1"/>
                </a:solidFill>
              </a:rPr>
              <a:t> ALT/AST or </a:t>
            </a:r>
            <a:r>
              <a:rPr lang="en-US" sz="1400" b="1" dirty="0" err="1" smtClean="0">
                <a:solidFill>
                  <a:schemeClr val="bg1"/>
                </a:solidFill>
              </a:rPr>
              <a:t>Bili</a:t>
            </a:r>
            <a:r>
              <a:rPr lang="en-US" sz="1400" b="1" dirty="0" smtClean="0">
                <a:solidFill>
                  <a:schemeClr val="bg1"/>
                </a:solidFill>
              </a:rPr>
              <a:t>)</a:t>
            </a:r>
            <a:endParaRPr lang="en-US" sz="1400" b="1" dirty="0">
              <a:solidFill>
                <a:schemeClr val="bg1"/>
              </a:solidFill>
            </a:endParaRPr>
          </a:p>
        </p:txBody>
      </p:sp>
    </p:spTree>
    <p:extLst>
      <p:ext uri="{BB962C8B-B14F-4D97-AF65-F5344CB8AC3E}">
        <p14:creationId xmlns:p14="http://schemas.microsoft.com/office/powerpoint/2010/main" val="11602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Alcohol</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87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3447</TotalTime>
  <Words>6269</Words>
  <Application>Microsoft Macintosh PowerPoint</Application>
  <PresentationFormat>Widescreen</PresentationFormat>
  <Paragraphs>550</Paragraphs>
  <Slides>73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ArialMT</vt:lpstr>
      <vt:lpstr>Calibri</vt:lpstr>
      <vt:lpstr>Century Gothic</vt:lpstr>
      <vt:lpstr>Wingdings</vt:lpstr>
      <vt:lpstr>Wingdings 3</vt:lpstr>
      <vt:lpstr>Arial</vt:lpstr>
      <vt:lpstr>Ion</vt:lpstr>
      <vt:lpstr>Abnormal liver enzymes with selected common liver diseases</vt:lpstr>
      <vt:lpstr>Agenda</vt:lpstr>
      <vt:lpstr>Approach to liver enzymes</vt:lpstr>
      <vt:lpstr>HOW TO IDENTIFY EACH</vt:lpstr>
      <vt:lpstr> Hepatocellular causes   </vt:lpstr>
      <vt:lpstr>Cholestatic causes  </vt:lpstr>
      <vt:lpstr>PowerPoint Presentation</vt:lpstr>
      <vt:lpstr>PowerPoint Presentation</vt:lpstr>
      <vt:lpstr>Alcohol</vt:lpstr>
      <vt:lpstr>HAV</vt:lpstr>
      <vt:lpstr>HAV: Clinical presentation</vt:lpstr>
      <vt:lpstr>HAV: Clinical presentation</vt:lpstr>
      <vt:lpstr>HAV: Rx</vt:lpstr>
      <vt:lpstr>HBV prevalence </vt:lpstr>
      <vt:lpstr>HBV Transmission</vt:lpstr>
      <vt:lpstr>HBV: Acute vs chronic</vt:lpstr>
      <vt:lpstr>HBV: Natural history if chronic</vt:lpstr>
      <vt:lpstr>HBV: Natural history</vt:lpstr>
      <vt:lpstr>Clinical presentation: Acute Hepatitis B in adults</vt:lpstr>
      <vt:lpstr>Clinical presentation: Chronic Hepatitis B</vt:lpstr>
      <vt:lpstr>HBV: Diagnosis</vt:lpstr>
      <vt:lpstr>HBV: Diagnosis of acute or CHB</vt:lpstr>
      <vt:lpstr>PowerPoint Presentation</vt:lpstr>
      <vt:lpstr>HBV: Diagnosis of acute or CHB</vt:lpstr>
      <vt:lpstr>Chronic HBV: Monitoring &amp; Rx</vt:lpstr>
      <vt:lpstr>Chronic HBV: Monitoring &amp; Rx</vt:lpstr>
      <vt:lpstr>HBV: Co-infections</vt:lpstr>
      <vt:lpstr>HCV</vt:lpstr>
      <vt:lpstr>HCV: Natural history</vt:lpstr>
      <vt:lpstr>HCV: Transmission</vt:lpstr>
      <vt:lpstr>HCV: genotypes</vt:lpstr>
      <vt:lpstr>HCV: clinical features</vt:lpstr>
      <vt:lpstr>Extrahepatic Manifestations</vt:lpstr>
      <vt:lpstr>HCV: Diagnosis</vt:lpstr>
      <vt:lpstr>HCV: goals of Rx</vt:lpstr>
      <vt:lpstr>HCV: Rx</vt:lpstr>
      <vt:lpstr>HCV: How prioritize patients </vt:lpstr>
      <vt:lpstr>Autoimmune hepatitis  </vt:lpstr>
      <vt:lpstr>AIH: Subclassification  </vt:lpstr>
      <vt:lpstr>AIH: Clinical presentation</vt:lpstr>
      <vt:lpstr>AIH: Laboratory findings  </vt:lpstr>
      <vt:lpstr>AIH: Laboratory findings</vt:lpstr>
      <vt:lpstr>AIH: DIAGNOSIS</vt:lpstr>
      <vt:lpstr>AIH: Histology</vt:lpstr>
      <vt:lpstr>AIH: Rx</vt:lpstr>
      <vt:lpstr>AIH: Rx </vt:lpstr>
      <vt:lpstr>Primary sclerosing cholangitis (PSC)  </vt:lpstr>
      <vt:lpstr>PSC: Signs and symptoms </vt:lpstr>
      <vt:lpstr>PSC: Diagnosis</vt:lpstr>
      <vt:lpstr>PowerPoint Presentation</vt:lpstr>
      <vt:lpstr>PSC: Rx</vt:lpstr>
      <vt:lpstr>Primary biliary cirrhosis</vt:lpstr>
      <vt:lpstr>Clinical Manifestations of PBC  </vt:lpstr>
      <vt:lpstr>PBC: Liver Biochemical Tests  </vt:lpstr>
      <vt:lpstr>PBC: Autoantibodies  </vt:lpstr>
      <vt:lpstr>PBC: Histology</vt:lpstr>
      <vt:lpstr>PBC: Diagnosis</vt:lpstr>
      <vt:lpstr>PBC: Therapy</vt:lpstr>
      <vt:lpstr>Read about</vt:lpstr>
      <vt:lpstr>Cases</vt:lpstr>
      <vt:lpstr>Case1 </vt:lpstr>
      <vt:lpstr>Case 2</vt:lpstr>
      <vt:lpstr>Case 3</vt:lpstr>
      <vt:lpstr>Case 4</vt:lpstr>
      <vt:lpstr>Case 5</vt:lpstr>
      <vt:lpstr>Case 6</vt:lpstr>
      <vt:lpstr>Case 7</vt:lpstr>
      <vt:lpstr>Case 8</vt:lpstr>
      <vt:lpstr>Case 9</vt:lpstr>
      <vt:lpstr>Case 9</vt:lpstr>
      <vt:lpstr>Case 10</vt:lpstr>
      <vt:lpstr>Case 11</vt:lpstr>
      <vt:lpstr>CASE 12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Approach to Jaundice and Interpretation of LFTs.</dc:title>
  <dc:creator>Saad Alkhowaiter</dc:creator>
  <cp:lastModifiedBy>Saad Alkhowaiter</cp:lastModifiedBy>
  <cp:revision>202</cp:revision>
  <dcterms:created xsi:type="dcterms:W3CDTF">2016-10-03T11:25:27Z</dcterms:created>
  <dcterms:modified xsi:type="dcterms:W3CDTF">2017-11-25T21:44:40Z</dcterms:modified>
</cp:coreProperties>
</file>