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3"/>
  </p:notesMasterIdLst>
  <p:sldIdLst>
    <p:sldId id="257" r:id="rId2"/>
    <p:sldId id="311" r:id="rId3"/>
    <p:sldId id="258" r:id="rId4"/>
    <p:sldId id="263" r:id="rId5"/>
    <p:sldId id="262" r:id="rId6"/>
    <p:sldId id="260" r:id="rId7"/>
    <p:sldId id="261" r:id="rId8"/>
    <p:sldId id="312"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2" r:id="rId26"/>
    <p:sldId id="281" r:id="rId27"/>
    <p:sldId id="313"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7" r:id="rId51"/>
    <p:sldId id="31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440A60-F778-4571-94D2-06A8EF88B025}" type="datetimeFigureOut">
              <a:rPr lang="en-US" smtClean="0"/>
              <a:t>10/8/2017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9475F-7639-4AD4-9C9F-CEE405C87DE4}" type="slidenum">
              <a:rPr lang="en-US" smtClean="0"/>
              <a:t>‹#›</a:t>
            </a:fld>
            <a:endParaRPr lang="en-US"/>
          </a:p>
        </p:txBody>
      </p:sp>
    </p:spTree>
    <p:extLst>
      <p:ext uri="{BB962C8B-B14F-4D97-AF65-F5344CB8AC3E}">
        <p14:creationId xmlns:p14="http://schemas.microsoft.com/office/powerpoint/2010/main" val="370966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00E23-86F4-4D13-918B-D3DC30A3C8E7}" type="slidenum">
              <a:rPr lang="en-US"/>
              <a:pPr/>
              <a:t>14</a:t>
            </a:fld>
            <a:endParaRPr lang="en-US" dirty="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482566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02CD62-CE75-4EED-A78D-186F45706D92}" type="slidenum">
              <a:rPr lang="en-US"/>
              <a:pPr/>
              <a:t>34</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a:t>Mitral stenosis with diffuse fibrous thickening and distortion of the valve leaflets, commissural fusion (arrows), and thickening and shortening of the chordae tendineae. Marked dilation of the left atrium is noted in the left atrial view</a:t>
            </a:r>
          </a:p>
        </p:txBody>
      </p:sp>
    </p:spTree>
    <p:extLst>
      <p:ext uri="{BB962C8B-B14F-4D97-AF65-F5344CB8AC3E}">
        <p14:creationId xmlns:p14="http://schemas.microsoft.com/office/powerpoint/2010/main" val="443621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B330A4-4C85-43AD-A1CC-1C92195F8151}" type="slidenum">
              <a:rPr lang="ar-SA"/>
              <a:pPr/>
              <a:t>38</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b="1"/>
              <a:t>Fig. 1.1 Two-dimensional echocardiography in mitral stenosis.</a:t>
            </a:r>
            <a:r>
              <a:rPr lang="en-US"/>
              <a:t> (a) Parasternal long-axis view through a stenotic mitral valve, demonstrating typical diastolic doming of the anterior leaflet.</a:t>
            </a:r>
          </a:p>
        </p:txBody>
      </p:sp>
    </p:spTree>
    <p:extLst>
      <p:ext uri="{BB962C8B-B14F-4D97-AF65-F5344CB8AC3E}">
        <p14:creationId xmlns:p14="http://schemas.microsoft.com/office/powerpoint/2010/main" val="788194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AF3410-D495-4433-BA58-3188D990D86D}" type="slidenum">
              <a:rPr lang="ar-SA"/>
              <a:pPr/>
              <a:t>40</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n-US" b="1" dirty="0"/>
              <a:t>Fig. 4.4 Inoue catheter for mitral balloon </a:t>
            </a:r>
            <a:r>
              <a:rPr lang="en-US" b="1" dirty="0" err="1"/>
              <a:t>valvotomy</a:t>
            </a:r>
            <a:r>
              <a:rPr lang="en-US" b="1" dirty="0"/>
              <a:t>.</a:t>
            </a:r>
            <a:r>
              <a:rPr lang="en-US" dirty="0"/>
              <a:t> The balloon-tipped catheter is positioned across the </a:t>
            </a:r>
            <a:r>
              <a:rPr lang="en-US" dirty="0" err="1"/>
              <a:t>stenotic</a:t>
            </a:r>
            <a:r>
              <a:rPr lang="en-US" dirty="0"/>
              <a:t> valve and inflated. The narrowed orifice is subjected to the force from the transiently inflated balloon. When the procedure is successful, these forces break the scar tissue and allow greater opening of the mitral valve leaflets. This technique is a balloon </a:t>
            </a:r>
            <a:r>
              <a:rPr lang="en-US" dirty="0" err="1"/>
              <a:t>commissurotomy</a:t>
            </a:r>
            <a:r>
              <a:rPr lang="en-US" dirty="0"/>
              <a:t> that has evolved from the earlier extensive experience with closed and open surgical </a:t>
            </a:r>
            <a:r>
              <a:rPr lang="en-US" dirty="0" err="1"/>
              <a:t>commissurotomy</a:t>
            </a:r>
            <a:r>
              <a:rPr lang="en-US" dirty="0"/>
              <a:t>.</a:t>
            </a:r>
          </a:p>
        </p:txBody>
      </p:sp>
    </p:spTree>
    <p:extLst>
      <p:ext uri="{BB962C8B-B14F-4D97-AF65-F5344CB8AC3E}">
        <p14:creationId xmlns:p14="http://schemas.microsoft.com/office/powerpoint/2010/main" val="3742309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70F91D-899D-4EF3-96CF-2082768C7644}" type="slidenum">
              <a:rPr lang="ar-SA"/>
              <a:pPr/>
              <a:t>42</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b="1"/>
              <a:t>Fig. 1.5 Echocardiographic studies in mitral regurgitation.</a:t>
            </a:r>
            <a:r>
              <a:rPr lang="en-US"/>
              <a:t> Parasternal long‑axis views show (a) prolapse of the posterior mitral leaflet (arrow) with corresponding flow directed along the anterior mitral leaflet towards the atrial septum. Apical four-chamber views show (c) the prolapse more clearly (arrow), and the extension of the regurgitation is more clearly visualized (d). The jet is ‘spoon shaped’, broad and thin along the wall, and it is therefore easily underestimated. LA, left atrium; LV, left ventricle; RA, right atrium; RV, right ventricle.</a:t>
            </a:r>
          </a:p>
        </p:txBody>
      </p:sp>
    </p:spTree>
    <p:extLst>
      <p:ext uri="{BB962C8B-B14F-4D97-AF65-F5344CB8AC3E}">
        <p14:creationId xmlns:p14="http://schemas.microsoft.com/office/powerpoint/2010/main" val="3730953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411D29-62C9-4A4B-8D73-47A241B03F21}" type="slidenum">
              <a:rPr lang="ar-SA"/>
              <a:pPr/>
              <a:t>44</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b="1"/>
              <a:t>Fig. 1.12 Severe aortic regurgitation.</a:t>
            </a:r>
            <a:r>
              <a:rPr lang="en-US"/>
              <a:t> (a) Apical view showing a wide jet reaching to the apex.</a:t>
            </a:r>
          </a:p>
        </p:txBody>
      </p:sp>
    </p:spTree>
    <p:extLst>
      <p:ext uri="{BB962C8B-B14F-4D97-AF65-F5344CB8AC3E}">
        <p14:creationId xmlns:p14="http://schemas.microsoft.com/office/powerpoint/2010/main" val="2309107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6573E6-25B8-4F27-9847-3FC4C47DCE40}" type="slidenum">
              <a:rPr lang="ar-SA"/>
              <a:pPr/>
              <a:t>45</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b="1"/>
              <a:t>Fig. 9.3 Gross pathology of degenerative aortic stenosis.</a:t>
            </a:r>
            <a:r>
              <a:rPr lang="en-US"/>
              <a:t> The figure shows the masses of lipo-calcification on the aortic side of all three leaflets and the absence of commissural fusion.</a:t>
            </a:r>
          </a:p>
        </p:txBody>
      </p:sp>
    </p:spTree>
    <p:extLst>
      <p:ext uri="{BB962C8B-B14F-4D97-AF65-F5344CB8AC3E}">
        <p14:creationId xmlns:p14="http://schemas.microsoft.com/office/powerpoint/2010/main" val="1412028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661AEF45-2354-4981-A944-E3F2A762D4C2}" type="datetimeFigureOut">
              <a:rPr lang="en-US" smtClean="0"/>
              <a:t>10/8/2017</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A3A074ED-6673-426E-8710-9B58DB8722C0}"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5351870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1AEF45-2354-4981-A944-E3F2A762D4C2}" type="datetimeFigureOut">
              <a:rPr lang="en-US" smtClean="0"/>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074ED-6673-426E-8710-9B58DB8722C0}" type="slidenum">
              <a:rPr lang="en-US" smtClean="0"/>
              <a:t>‹#›</a:t>
            </a:fld>
            <a:endParaRPr lang="en-US"/>
          </a:p>
        </p:txBody>
      </p:sp>
    </p:spTree>
    <p:extLst>
      <p:ext uri="{BB962C8B-B14F-4D97-AF65-F5344CB8AC3E}">
        <p14:creationId xmlns:p14="http://schemas.microsoft.com/office/powerpoint/2010/main" val="2389851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1AEF45-2354-4981-A944-E3F2A762D4C2}" type="datetimeFigureOut">
              <a:rPr lang="en-US" smtClean="0"/>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074ED-6673-426E-8710-9B58DB8722C0}" type="slidenum">
              <a:rPr lang="en-US" smtClean="0"/>
              <a:t>‹#›</a:t>
            </a:fld>
            <a:endParaRPr lang="en-US"/>
          </a:p>
        </p:txBody>
      </p:sp>
    </p:spTree>
    <p:extLst>
      <p:ext uri="{BB962C8B-B14F-4D97-AF65-F5344CB8AC3E}">
        <p14:creationId xmlns:p14="http://schemas.microsoft.com/office/powerpoint/2010/main" val="405905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1AEF45-2354-4981-A944-E3F2A762D4C2}" type="datetimeFigureOut">
              <a:rPr lang="en-US" smtClean="0"/>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074ED-6673-426E-8710-9B58DB8722C0}" type="slidenum">
              <a:rPr lang="en-US" smtClean="0"/>
              <a:t>‹#›</a:t>
            </a:fld>
            <a:endParaRPr lang="en-US"/>
          </a:p>
        </p:txBody>
      </p:sp>
    </p:spTree>
    <p:extLst>
      <p:ext uri="{BB962C8B-B14F-4D97-AF65-F5344CB8AC3E}">
        <p14:creationId xmlns:p14="http://schemas.microsoft.com/office/powerpoint/2010/main" val="11130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1AEF45-2354-4981-A944-E3F2A762D4C2}" type="datetimeFigureOut">
              <a:rPr lang="en-US" smtClean="0"/>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074ED-6673-426E-8710-9B58DB8722C0}"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20972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1AEF45-2354-4981-A944-E3F2A762D4C2}" type="datetimeFigureOut">
              <a:rPr lang="en-US" smtClean="0"/>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074ED-6673-426E-8710-9B58DB8722C0}" type="slidenum">
              <a:rPr lang="en-US" smtClean="0"/>
              <a:t>‹#›</a:t>
            </a:fld>
            <a:endParaRPr lang="en-US"/>
          </a:p>
        </p:txBody>
      </p:sp>
    </p:spTree>
    <p:extLst>
      <p:ext uri="{BB962C8B-B14F-4D97-AF65-F5344CB8AC3E}">
        <p14:creationId xmlns:p14="http://schemas.microsoft.com/office/powerpoint/2010/main" val="808302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1AEF45-2354-4981-A944-E3F2A762D4C2}" type="datetimeFigureOut">
              <a:rPr lang="en-US" smtClean="0"/>
              <a:t>10/8/2017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A074ED-6673-426E-8710-9B58DB8722C0}" type="slidenum">
              <a:rPr lang="en-US" smtClean="0"/>
              <a:t>‹#›</a:t>
            </a:fld>
            <a:endParaRPr lang="en-US"/>
          </a:p>
        </p:txBody>
      </p:sp>
    </p:spTree>
    <p:extLst>
      <p:ext uri="{BB962C8B-B14F-4D97-AF65-F5344CB8AC3E}">
        <p14:creationId xmlns:p14="http://schemas.microsoft.com/office/powerpoint/2010/main" val="3073077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1AEF45-2354-4981-A944-E3F2A762D4C2}" type="datetimeFigureOut">
              <a:rPr lang="en-US" smtClean="0"/>
              <a:t>10/8/2017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A074ED-6673-426E-8710-9B58DB8722C0}" type="slidenum">
              <a:rPr lang="en-US" smtClean="0"/>
              <a:t>‹#›</a:t>
            </a:fld>
            <a:endParaRPr lang="en-US"/>
          </a:p>
        </p:txBody>
      </p:sp>
    </p:spTree>
    <p:extLst>
      <p:ext uri="{BB962C8B-B14F-4D97-AF65-F5344CB8AC3E}">
        <p14:creationId xmlns:p14="http://schemas.microsoft.com/office/powerpoint/2010/main" val="142733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1AEF45-2354-4981-A944-E3F2A762D4C2}" type="datetimeFigureOut">
              <a:rPr lang="en-US" smtClean="0"/>
              <a:t>10/8/2017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074ED-6673-426E-8710-9B58DB8722C0}" type="slidenum">
              <a:rPr lang="en-US" smtClean="0"/>
              <a:t>‹#›</a:t>
            </a:fld>
            <a:endParaRPr lang="en-US"/>
          </a:p>
        </p:txBody>
      </p:sp>
    </p:spTree>
    <p:extLst>
      <p:ext uri="{BB962C8B-B14F-4D97-AF65-F5344CB8AC3E}">
        <p14:creationId xmlns:p14="http://schemas.microsoft.com/office/powerpoint/2010/main" val="269035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1AEF45-2354-4981-A944-E3F2A762D4C2}" type="datetimeFigureOut">
              <a:rPr lang="en-US" smtClean="0"/>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074ED-6673-426E-8710-9B58DB8722C0}" type="slidenum">
              <a:rPr lang="en-US" smtClean="0"/>
              <a:t>‹#›</a:t>
            </a:fld>
            <a:endParaRPr lang="en-US"/>
          </a:p>
        </p:txBody>
      </p:sp>
    </p:spTree>
    <p:extLst>
      <p:ext uri="{BB962C8B-B14F-4D97-AF65-F5344CB8AC3E}">
        <p14:creationId xmlns:p14="http://schemas.microsoft.com/office/powerpoint/2010/main" val="597832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1AEF45-2354-4981-A944-E3F2A762D4C2}" type="datetimeFigureOut">
              <a:rPr lang="en-US" smtClean="0"/>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074ED-6673-426E-8710-9B58DB8722C0}" type="slidenum">
              <a:rPr lang="en-US" smtClean="0"/>
              <a:t>‹#›</a:t>
            </a:fld>
            <a:endParaRPr lang="en-US"/>
          </a:p>
        </p:txBody>
      </p:sp>
    </p:spTree>
    <p:extLst>
      <p:ext uri="{BB962C8B-B14F-4D97-AF65-F5344CB8AC3E}">
        <p14:creationId xmlns:p14="http://schemas.microsoft.com/office/powerpoint/2010/main" val="3896884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661AEF45-2354-4981-A944-E3F2A762D4C2}" type="datetimeFigureOut">
              <a:rPr lang="en-US" smtClean="0"/>
              <a:t>10/8/2017</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A3A074ED-6673-426E-8710-9B58DB8722C0}" type="slidenum">
              <a:rPr lang="en-US" smtClean="0"/>
              <a:t>‹#›</a:t>
            </a:fld>
            <a:endParaRPr lang="en-US"/>
          </a:p>
        </p:txBody>
      </p:sp>
    </p:spTree>
    <p:extLst>
      <p:ext uri="{BB962C8B-B14F-4D97-AF65-F5344CB8AC3E}">
        <p14:creationId xmlns:p14="http://schemas.microsoft.com/office/powerpoint/2010/main" val="309597090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file:///G:\crawford\images\6S1FF1A.jpg"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file:///G:\crawford\images\6S4FF4.jp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file:///G:\crawford\images\6S1FF5.jpg"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file:///G:\crawford\images\6S1FF12A.jp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file:///G:\crawford\images\6S9FF3.jpg"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990601"/>
            <a:ext cx="7772400" cy="1470025"/>
          </a:xfrm>
        </p:spPr>
        <p:txBody>
          <a:bodyPr>
            <a:noAutofit/>
          </a:bodyPr>
          <a:lstStyle/>
          <a:p>
            <a:r>
              <a:rPr lang="en-US" sz="4800" b="1" dirty="0"/>
              <a:t>Rheumatic Fever </a:t>
            </a:r>
            <a:r>
              <a:rPr lang="en-US" sz="4800" b="1" dirty="0" smtClean="0"/>
              <a:t>And </a:t>
            </a:r>
            <a:r>
              <a:rPr lang="en-US" sz="4800" b="1" dirty="0"/>
              <a:t>RHD  </a:t>
            </a:r>
          </a:p>
        </p:txBody>
      </p:sp>
      <p:sp>
        <p:nvSpPr>
          <p:cNvPr id="3" name="Subtitle 2"/>
          <p:cNvSpPr>
            <a:spLocks noGrp="1"/>
          </p:cNvSpPr>
          <p:nvPr>
            <p:ph type="subTitle" idx="1"/>
          </p:nvPr>
        </p:nvSpPr>
        <p:spPr>
          <a:xfrm>
            <a:off x="2377224" y="3701759"/>
            <a:ext cx="8003147" cy="1199704"/>
          </a:xfrm>
        </p:spPr>
        <p:txBody>
          <a:bodyPr>
            <a:noAutofit/>
          </a:bodyPr>
          <a:lstStyle/>
          <a:p>
            <a:r>
              <a:rPr lang="en-US" sz="2800" b="1" dirty="0" smtClean="0"/>
              <a:t>Dr. </a:t>
            </a:r>
            <a:r>
              <a:rPr lang="en-US" sz="2800" b="1" dirty="0" err="1" smtClean="0"/>
              <a:t>Abdulelah</a:t>
            </a:r>
            <a:r>
              <a:rPr lang="en-US" sz="2800" b="1" dirty="0" smtClean="0"/>
              <a:t> Mobeirek (FRCPC</a:t>
            </a:r>
            <a:r>
              <a:rPr lang="en-US" sz="2800" dirty="0" smtClean="0"/>
              <a:t>)</a:t>
            </a:r>
          </a:p>
          <a:p>
            <a:r>
              <a:rPr lang="en-US" sz="2800" dirty="0" smtClean="0"/>
              <a:t>Consultant Cardiologist KFCC  </a:t>
            </a:r>
            <a:endParaRPr lang="en-US" sz="2800" dirty="0"/>
          </a:p>
        </p:txBody>
      </p:sp>
    </p:spTree>
    <p:extLst>
      <p:ext uri="{BB962C8B-B14F-4D97-AF65-F5344CB8AC3E}">
        <p14:creationId xmlns:p14="http://schemas.microsoft.com/office/powerpoint/2010/main" val="2272810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553790"/>
            <a:ext cx="6980607" cy="879953"/>
          </a:xfrm>
        </p:spPr>
        <p:txBody>
          <a:bodyPr>
            <a:normAutofit/>
          </a:bodyPr>
          <a:lstStyle/>
          <a:p>
            <a:r>
              <a:rPr lang="en-US" sz="4000" dirty="0" smtClean="0"/>
              <a:t>Diagnosis of ARF</a:t>
            </a:r>
            <a:endParaRPr lang="en-US" sz="4000" dirty="0"/>
          </a:p>
        </p:txBody>
      </p:sp>
      <p:sp>
        <p:nvSpPr>
          <p:cNvPr id="3" name="Content Placeholder 2"/>
          <p:cNvSpPr>
            <a:spLocks noGrp="1"/>
          </p:cNvSpPr>
          <p:nvPr>
            <p:ph idx="1"/>
          </p:nvPr>
        </p:nvSpPr>
        <p:spPr>
          <a:xfrm>
            <a:off x="838201" y="1825625"/>
            <a:ext cx="9567930" cy="4351338"/>
          </a:xfrm>
        </p:spPr>
        <p:txBody>
          <a:bodyPr>
            <a:noAutofit/>
          </a:bodyPr>
          <a:lstStyle/>
          <a:p>
            <a:pPr>
              <a:buFont typeface="Wingdings" panose="05000000000000000000" pitchFamily="2" charset="2"/>
              <a:buChar char="q"/>
            </a:pPr>
            <a:r>
              <a:rPr lang="en-US" sz="3200" dirty="0"/>
              <a:t>Diagnosis is primarily clinical and is based on a constellation of signs and symptoms, which were initially established as the Jones criteria</a:t>
            </a:r>
          </a:p>
          <a:p>
            <a:pPr>
              <a:buFont typeface="Wingdings" panose="05000000000000000000" pitchFamily="2" charset="2"/>
              <a:buChar char="q"/>
            </a:pPr>
            <a:r>
              <a:rPr lang="en-US" sz="3200" dirty="0" smtClean="0"/>
              <a:t>In 1944 Dr. TD Jones published a set of guidelines for diagnosis of ARF “Jones Criteria”</a:t>
            </a:r>
          </a:p>
          <a:p>
            <a:pPr>
              <a:buFont typeface="Wingdings" panose="05000000000000000000" pitchFamily="2" charset="2"/>
              <a:buChar char="q"/>
            </a:pPr>
            <a:r>
              <a:rPr lang="en-US" sz="3200" dirty="0" smtClean="0"/>
              <a:t> </a:t>
            </a:r>
            <a:r>
              <a:rPr lang="en-US" sz="3200" dirty="0"/>
              <a:t>S</a:t>
            </a:r>
            <a:r>
              <a:rPr lang="en-US" sz="3200" dirty="0" smtClean="0"/>
              <a:t>ubsequently </a:t>
            </a:r>
            <a:r>
              <a:rPr lang="en-US" sz="3200" dirty="0"/>
              <a:t>M</a:t>
            </a:r>
            <a:r>
              <a:rPr lang="en-US" sz="3200" dirty="0" smtClean="0"/>
              <a:t>odified in 1965, 1984 and 1992by AHA</a:t>
            </a:r>
          </a:p>
          <a:p>
            <a:pPr>
              <a:buFont typeface="Wingdings" panose="05000000000000000000" pitchFamily="2" charset="2"/>
              <a:buChar char="q"/>
            </a:pPr>
            <a:r>
              <a:rPr lang="en-US" sz="3200" dirty="0" smtClean="0"/>
              <a:t>Revised recently -2015 by AHA</a:t>
            </a:r>
          </a:p>
        </p:txBody>
      </p:sp>
    </p:spTree>
    <p:extLst>
      <p:ext uri="{BB962C8B-B14F-4D97-AF65-F5344CB8AC3E}">
        <p14:creationId xmlns:p14="http://schemas.microsoft.com/office/powerpoint/2010/main" val="3897115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785610"/>
            <a:ext cx="7933643" cy="905711"/>
          </a:xfrm>
        </p:spPr>
        <p:txBody>
          <a:bodyPr>
            <a:normAutofit/>
          </a:bodyPr>
          <a:lstStyle/>
          <a:p>
            <a:r>
              <a:rPr lang="en-US" sz="4000" dirty="0" smtClean="0"/>
              <a:t>1992 Modified Jones Criteria</a:t>
            </a:r>
            <a:endParaRPr lang="en-US" sz="4000" dirty="0"/>
          </a:p>
        </p:txBody>
      </p:sp>
      <p:pic>
        <p:nvPicPr>
          <p:cNvPr id="4" name="Content Placeholder 3"/>
          <p:cNvPicPr>
            <a:picLocks noGrp="1" noChangeAspect="1"/>
          </p:cNvPicPr>
          <p:nvPr>
            <p:ph idx="1"/>
          </p:nvPr>
        </p:nvPicPr>
        <p:blipFill>
          <a:blip r:embed="rId2"/>
          <a:stretch>
            <a:fillRect/>
          </a:stretch>
        </p:blipFill>
        <p:spPr>
          <a:xfrm>
            <a:off x="1063327" y="2314685"/>
            <a:ext cx="9177251" cy="3192087"/>
          </a:xfrm>
          <a:prstGeom prst="rect">
            <a:avLst/>
          </a:prstGeom>
        </p:spPr>
      </p:pic>
    </p:spTree>
    <p:extLst>
      <p:ext uri="{BB962C8B-B14F-4D97-AF65-F5344CB8AC3E}">
        <p14:creationId xmlns:p14="http://schemas.microsoft.com/office/powerpoint/2010/main" val="2893786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900" y="352882"/>
            <a:ext cx="8191221" cy="1325562"/>
          </a:xfrm>
        </p:spPr>
        <p:txBody>
          <a:bodyPr>
            <a:normAutofit/>
          </a:bodyPr>
          <a:lstStyle/>
          <a:p>
            <a:r>
              <a:rPr lang="en-US" sz="4000" dirty="0"/>
              <a:t>Carditis</a:t>
            </a:r>
            <a:r>
              <a:rPr lang="en-US" sz="5400" dirty="0">
                <a:solidFill>
                  <a:srgbClr val="FF0000"/>
                </a:solidFill>
              </a:rPr>
              <a:t> </a:t>
            </a:r>
          </a:p>
        </p:txBody>
      </p:sp>
      <p:sp>
        <p:nvSpPr>
          <p:cNvPr id="3" name="Content Placeholder 2"/>
          <p:cNvSpPr>
            <a:spLocks noGrp="1"/>
          </p:cNvSpPr>
          <p:nvPr>
            <p:ph idx="1"/>
          </p:nvPr>
        </p:nvSpPr>
        <p:spPr>
          <a:xfrm>
            <a:off x="838200" y="1825625"/>
            <a:ext cx="10034847" cy="4351338"/>
          </a:xfrm>
        </p:spPr>
        <p:txBody>
          <a:bodyPr/>
          <a:lstStyle/>
          <a:p>
            <a:pPr>
              <a:buFont typeface="Wingdings" panose="05000000000000000000" pitchFamily="2" charset="2"/>
              <a:buChar char="q"/>
            </a:pPr>
            <a:r>
              <a:rPr lang="en-US" sz="3200" dirty="0"/>
              <a:t>Occurs in 50-70% of cases</a:t>
            </a:r>
          </a:p>
          <a:p>
            <a:pPr>
              <a:buFont typeface="Wingdings" panose="05000000000000000000" pitchFamily="2" charset="2"/>
              <a:buChar char="q"/>
            </a:pPr>
            <a:r>
              <a:rPr lang="en-US" sz="3200" dirty="0"/>
              <a:t>Only manifestation of ARF that leaves permanent damage </a:t>
            </a:r>
            <a:endParaRPr lang="en-US" sz="3200" dirty="0" smtClean="0"/>
          </a:p>
          <a:p>
            <a:pPr>
              <a:buFont typeface="Wingdings" panose="05000000000000000000" pitchFamily="2" charset="2"/>
              <a:buChar char="q"/>
            </a:pPr>
            <a:r>
              <a:rPr lang="en-US" sz="3200" dirty="0" smtClean="0"/>
              <a:t>May be subclinical</a:t>
            </a:r>
            <a:endParaRPr lang="en-US" sz="3200" dirty="0"/>
          </a:p>
          <a:p>
            <a:pPr>
              <a:buFont typeface="Wingdings" panose="05000000000000000000" pitchFamily="2" charset="2"/>
              <a:buChar char="q"/>
            </a:pPr>
            <a:r>
              <a:rPr lang="en-US" sz="3200" dirty="0"/>
              <a:t>Murmurs of MR or AR may occur in acute stage while mitral </a:t>
            </a:r>
            <a:r>
              <a:rPr lang="en-US" sz="3200" dirty="0" err="1"/>
              <a:t>stenosis</a:t>
            </a:r>
            <a:r>
              <a:rPr lang="en-US" sz="3200" dirty="0"/>
              <a:t> occurs in late stages</a:t>
            </a:r>
          </a:p>
          <a:p>
            <a:pPr>
              <a:buFont typeface="Wingdings" panose="05000000000000000000" pitchFamily="2" charset="2"/>
              <a:buChar char="q"/>
            </a:pPr>
            <a:r>
              <a:rPr lang="en-US" sz="3200" dirty="0" err="1"/>
              <a:t>Cardiomegaly</a:t>
            </a:r>
            <a:r>
              <a:rPr lang="en-US" sz="3200" dirty="0"/>
              <a:t> and CHF may occur </a:t>
            </a:r>
          </a:p>
          <a:p>
            <a:endParaRPr lang="en-US" dirty="0"/>
          </a:p>
        </p:txBody>
      </p:sp>
    </p:spTree>
    <p:extLst>
      <p:ext uri="{BB962C8B-B14F-4D97-AF65-F5344CB8AC3E}">
        <p14:creationId xmlns:p14="http://schemas.microsoft.com/office/powerpoint/2010/main" val="1464195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Arthritis</a:t>
            </a: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q"/>
            </a:pPr>
            <a:r>
              <a:rPr lang="en-US" sz="3200" dirty="0" smtClean="0"/>
              <a:t>Common</a:t>
            </a:r>
            <a:r>
              <a:rPr lang="en-US" sz="3200" dirty="0"/>
              <a:t>: present in </a:t>
            </a:r>
            <a:r>
              <a:rPr lang="en-US" sz="3200" dirty="0" smtClean="0"/>
              <a:t>35-66</a:t>
            </a:r>
            <a:r>
              <a:rPr lang="en-US" sz="3200" dirty="0"/>
              <a:t>%</a:t>
            </a:r>
          </a:p>
          <a:p>
            <a:pPr>
              <a:buFont typeface="Wingdings" panose="05000000000000000000" pitchFamily="2" charset="2"/>
              <a:buChar char="q"/>
            </a:pPr>
            <a:r>
              <a:rPr lang="en-US" sz="3200" dirty="0"/>
              <a:t>Earliest manifestation of ARF</a:t>
            </a:r>
          </a:p>
          <a:p>
            <a:pPr>
              <a:buFont typeface="Wingdings" panose="05000000000000000000" pitchFamily="2" charset="2"/>
              <a:buChar char="q"/>
            </a:pPr>
            <a:r>
              <a:rPr lang="en-US" sz="3200" dirty="0" smtClean="0"/>
              <a:t>Large</a:t>
            </a:r>
            <a:r>
              <a:rPr lang="en-US" sz="3200" dirty="0"/>
              <a:t> joints: The knees and ankles, shoulders, elbows</a:t>
            </a:r>
          </a:p>
          <a:p>
            <a:pPr>
              <a:buFont typeface="Wingdings" panose="05000000000000000000" pitchFamily="2" charset="2"/>
              <a:buChar char="q"/>
            </a:pPr>
            <a:r>
              <a:rPr lang="en-US" sz="3200" dirty="0"/>
              <a:t> “Migrating”, “Fleeting” polyarthritis</a:t>
            </a:r>
          </a:p>
          <a:p>
            <a:pPr>
              <a:buFont typeface="Wingdings" panose="05000000000000000000" pitchFamily="2" charset="2"/>
              <a:buChar char="q"/>
            </a:pPr>
            <a:r>
              <a:rPr lang="en-US" sz="3200" dirty="0"/>
              <a:t>Duration short &lt; 1 week</a:t>
            </a:r>
          </a:p>
          <a:p>
            <a:pPr>
              <a:buFont typeface="Wingdings" panose="05000000000000000000" pitchFamily="2" charset="2"/>
              <a:buChar char="q"/>
            </a:pPr>
            <a:r>
              <a:rPr lang="en-US" sz="3200" dirty="0"/>
              <a:t>Rapid improvement with salicylates</a:t>
            </a:r>
          </a:p>
          <a:p>
            <a:pPr>
              <a:buFont typeface="Wingdings" panose="05000000000000000000" pitchFamily="2" charset="2"/>
              <a:buChar char="q"/>
            </a:pPr>
            <a:r>
              <a:rPr lang="en-US" sz="3200" dirty="0"/>
              <a:t>Does not progress to chronic disease</a:t>
            </a:r>
          </a:p>
        </p:txBody>
      </p:sp>
    </p:spTree>
    <p:extLst>
      <p:ext uri="{BB962C8B-B14F-4D97-AF65-F5344CB8AC3E}">
        <p14:creationId xmlns:p14="http://schemas.microsoft.com/office/powerpoint/2010/main" val="4002258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xfrm>
            <a:off x="1031572" y="515155"/>
            <a:ext cx="8229600" cy="1442434"/>
          </a:xfrm>
        </p:spPr>
        <p:txBody>
          <a:bodyPr>
            <a:noAutofit/>
          </a:bodyPr>
          <a:lstStyle/>
          <a:p>
            <a:pPr algn="l"/>
            <a:r>
              <a:rPr lang="en-US" sz="4000" dirty="0"/>
              <a:t>Sydenham Chorea</a:t>
            </a:r>
            <a:r>
              <a:rPr lang="en-US" sz="4000" b="1" dirty="0"/>
              <a:t/>
            </a:r>
            <a:br>
              <a:rPr lang="en-US" sz="4000" b="1" dirty="0"/>
            </a:br>
            <a:endParaRPr lang="en-US" sz="4000" b="1" dirty="0"/>
          </a:p>
        </p:txBody>
      </p:sp>
      <p:sp>
        <p:nvSpPr>
          <p:cNvPr id="27651" name="Rectangle 1027"/>
          <p:cNvSpPr>
            <a:spLocks noGrp="1" noChangeArrowheads="1"/>
          </p:cNvSpPr>
          <p:nvPr>
            <p:ph idx="1"/>
          </p:nvPr>
        </p:nvSpPr>
        <p:spPr/>
        <p:txBody>
          <a:bodyPr>
            <a:normAutofit fontScale="92500" lnSpcReduction="20000"/>
          </a:bodyPr>
          <a:lstStyle/>
          <a:p>
            <a:pPr>
              <a:buFont typeface="Wingdings" panose="05000000000000000000" pitchFamily="2" charset="2"/>
              <a:buChar char="q"/>
            </a:pPr>
            <a:r>
              <a:rPr lang="en-US" sz="3200" dirty="0"/>
              <a:t>Also known as Saint </a:t>
            </a:r>
            <a:r>
              <a:rPr lang="en-US" sz="3200" dirty="0" err="1"/>
              <a:t>Vitus’dance</a:t>
            </a:r>
            <a:endParaRPr lang="en-US" sz="3200" dirty="0"/>
          </a:p>
          <a:p>
            <a:pPr>
              <a:buFont typeface="Wingdings" panose="05000000000000000000" pitchFamily="2" charset="2"/>
              <a:buChar char="q"/>
            </a:pPr>
            <a:r>
              <a:rPr lang="en-US" sz="3200" dirty="0"/>
              <a:t>Occur in 10-30</a:t>
            </a:r>
            <a:r>
              <a:rPr lang="en-US" sz="3200" dirty="0" smtClean="0"/>
              <a:t>%, extrapyramidal manifestation, female </a:t>
            </a:r>
            <a:r>
              <a:rPr lang="en-US" sz="3200" dirty="0" err="1" smtClean="0"/>
              <a:t>predominnce</a:t>
            </a:r>
            <a:r>
              <a:rPr lang="en-US" sz="3200" dirty="0" smtClean="0"/>
              <a:t> </a:t>
            </a:r>
            <a:endParaRPr lang="en-US" sz="3200" dirty="0"/>
          </a:p>
          <a:p>
            <a:pPr>
              <a:buFont typeface="Wingdings" panose="05000000000000000000" pitchFamily="2" charset="2"/>
              <a:buChar char="q"/>
            </a:pPr>
            <a:r>
              <a:rPr lang="en-US" sz="3200" dirty="0"/>
              <a:t>Abrupt Purposeless involuantry movements of muscles of face, neck, trunk, and limbs. </a:t>
            </a:r>
          </a:p>
          <a:p>
            <a:pPr>
              <a:buFont typeface="Wingdings" panose="05000000000000000000" pitchFamily="2" charset="2"/>
              <a:buChar char="q"/>
            </a:pPr>
            <a:r>
              <a:rPr lang="en-US" sz="3200" dirty="0"/>
              <a:t>Delayed manifestation of A</a:t>
            </a:r>
            <a:r>
              <a:rPr lang="en-US" sz="3200" dirty="0" smtClean="0"/>
              <a:t>RF -months</a:t>
            </a:r>
            <a:endParaRPr lang="en-US" sz="3200" dirty="0"/>
          </a:p>
          <a:p>
            <a:pPr>
              <a:buFont typeface="Wingdings" panose="05000000000000000000" pitchFamily="2" charset="2"/>
              <a:buChar char="q"/>
            </a:pPr>
            <a:r>
              <a:rPr lang="en-US" sz="3200" dirty="0"/>
              <a:t>Clinically manifest as-clumsiness, deterioration of handwriting,emotional lability or grimacing of face</a:t>
            </a:r>
          </a:p>
          <a:p>
            <a:endParaRPr lang="en-US" dirty="0"/>
          </a:p>
        </p:txBody>
      </p:sp>
      <p:sp>
        <p:nvSpPr>
          <p:cNvPr id="7" name="Slide Number Placeholder 4"/>
          <p:cNvSpPr>
            <a:spLocks noGrp="1"/>
          </p:cNvSpPr>
          <p:nvPr>
            <p:ph type="sldNum" sz="quarter" idx="12"/>
          </p:nvPr>
        </p:nvSpPr>
        <p:spPr/>
        <p:txBody>
          <a:bodyPr>
            <a:normAutofit lnSpcReduction="10000"/>
          </a:bodyPr>
          <a:lstStyle/>
          <a:p>
            <a:fld id="{AB09FEF1-0CC3-4CD7-913A-95E1E05729B6}" type="slidenum">
              <a:rPr lang="en-US"/>
              <a:pPr/>
              <a:t>14</a:t>
            </a:fld>
            <a:endParaRPr lang="en-US" dirty="0"/>
          </a:p>
        </p:txBody>
      </p:sp>
    </p:spTree>
    <p:extLst>
      <p:ext uri="{BB962C8B-B14F-4D97-AF65-F5344CB8AC3E}">
        <p14:creationId xmlns:p14="http://schemas.microsoft.com/office/powerpoint/2010/main" val="366055209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8062432" cy="1325562"/>
          </a:xfrm>
        </p:spPr>
        <p:txBody>
          <a:bodyPr>
            <a:normAutofit/>
          </a:bodyPr>
          <a:lstStyle/>
          <a:p>
            <a:r>
              <a:rPr lang="en-US" sz="4000" dirty="0"/>
              <a:t>Subcutaneous Nodules</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q"/>
            </a:pPr>
            <a:r>
              <a:rPr lang="en-US" sz="3200" dirty="0"/>
              <a:t>Occur in 10%</a:t>
            </a:r>
          </a:p>
          <a:p>
            <a:pPr>
              <a:buFont typeface="Wingdings" panose="05000000000000000000" pitchFamily="2" charset="2"/>
              <a:buChar char="q"/>
            </a:pPr>
            <a:r>
              <a:rPr lang="en-US" sz="3200" dirty="0"/>
              <a:t>Usually 0.5 – 2 cm long</a:t>
            </a:r>
          </a:p>
          <a:p>
            <a:pPr>
              <a:buFont typeface="Wingdings" panose="05000000000000000000" pitchFamily="2" charset="2"/>
              <a:buChar char="q"/>
            </a:pPr>
            <a:r>
              <a:rPr lang="en-US" sz="3200" dirty="0"/>
              <a:t>Firm non-tender</a:t>
            </a:r>
          </a:p>
          <a:p>
            <a:pPr>
              <a:buFont typeface="Wingdings" panose="05000000000000000000" pitchFamily="2" charset="2"/>
              <a:buChar char="q"/>
            </a:pPr>
            <a:r>
              <a:rPr lang="en-US" sz="3200" dirty="0"/>
              <a:t>Occur over extensor surfaces of joints, on bony prominences, tendons, spine</a:t>
            </a:r>
          </a:p>
          <a:p>
            <a:pPr>
              <a:buFont typeface="Wingdings" panose="05000000000000000000" pitchFamily="2" charset="2"/>
              <a:buChar char="q"/>
            </a:pPr>
            <a:r>
              <a:rPr lang="en-US" sz="3200" dirty="0"/>
              <a:t>Short lived: last for few days</a:t>
            </a:r>
          </a:p>
          <a:p>
            <a:pPr>
              <a:buFont typeface="Wingdings" panose="05000000000000000000" pitchFamily="2" charset="2"/>
              <a:buChar char="q"/>
            </a:pPr>
            <a:r>
              <a:rPr lang="en-US" sz="3200" dirty="0"/>
              <a:t>Associated with severe carditis</a:t>
            </a:r>
          </a:p>
          <a:p>
            <a:endParaRPr lang="en-US" sz="3200" dirty="0"/>
          </a:p>
        </p:txBody>
      </p:sp>
    </p:spTree>
    <p:extLst>
      <p:ext uri="{BB962C8B-B14F-4D97-AF65-F5344CB8AC3E}">
        <p14:creationId xmlns:p14="http://schemas.microsoft.com/office/powerpoint/2010/main" val="3398488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RF4"/>
          <p:cNvPicPr>
            <a:picLocks noChangeAspect="1" noChangeArrowheads="1"/>
          </p:cNvPicPr>
          <p:nvPr/>
        </p:nvPicPr>
        <p:blipFill>
          <a:blip r:embed="rId2" cstate="print"/>
          <a:srcRect/>
          <a:stretch>
            <a:fillRect/>
          </a:stretch>
        </p:blipFill>
        <p:spPr bwMode="auto">
          <a:xfrm>
            <a:off x="2209800" y="990600"/>
            <a:ext cx="7772400" cy="5105400"/>
          </a:xfrm>
          <a:prstGeom prst="rect">
            <a:avLst/>
          </a:prstGeom>
          <a:noFill/>
        </p:spPr>
      </p:pic>
      <p:sp>
        <p:nvSpPr>
          <p:cNvPr id="44036" name="Text Box 4"/>
          <p:cNvSpPr txBox="1">
            <a:spLocks noChangeArrowheads="1"/>
          </p:cNvSpPr>
          <p:nvPr/>
        </p:nvSpPr>
        <p:spPr bwMode="auto">
          <a:xfrm>
            <a:off x="1309352" y="125569"/>
            <a:ext cx="5562600" cy="1107996"/>
          </a:xfrm>
          <a:prstGeom prst="rect">
            <a:avLst/>
          </a:prstGeom>
          <a:noFill/>
          <a:ln w="9525">
            <a:noFill/>
            <a:miter lim="800000"/>
            <a:headEnd/>
            <a:tailEnd/>
          </a:ln>
          <a:effectLst/>
        </p:spPr>
        <p:txBody>
          <a:bodyPr>
            <a:spAutoFit/>
          </a:bodyPr>
          <a:lstStyle/>
          <a:p>
            <a:r>
              <a:rPr lang="en-US" sz="4000" dirty="0"/>
              <a:t>Subcutaneous nodules</a:t>
            </a:r>
          </a:p>
          <a:p>
            <a:endParaRPr lang="en-US" sz="2600" dirty="0">
              <a:latin typeface="Monotype Corsiva" pitchFamily="66" charset="0"/>
            </a:endParaRPr>
          </a:p>
        </p:txBody>
      </p:sp>
    </p:spTree>
    <p:extLst>
      <p:ext uri="{BB962C8B-B14F-4D97-AF65-F5344CB8AC3E}">
        <p14:creationId xmlns:p14="http://schemas.microsoft.com/office/powerpoint/2010/main" val="1503100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998" y="314244"/>
            <a:ext cx="9692640" cy="1325562"/>
          </a:xfrm>
        </p:spPr>
        <p:txBody>
          <a:bodyPr>
            <a:normAutofit/>
          </a:bodyPr>
          <a:lstStyle/>
          <a:p>
            <a:r>
              <a:rPr lang="en-US" sz="4000" dirty="0" smtClean="0"/>
              <a:t>Subcutaneous Nodules</a:t>
            </a:r>
            <a:endParaRPr lang="en-US" sz="4000" dirty="0"/>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209800"/>
            <a:ext cx="3872286" cy="386565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171700"/>
            <a:ext cx="3690518" cy="3941858"/>
          </a:xfrm>
          <a:prstGeom prst="rect">
            <a:avLst/>
          </a:prstGeom>
        </p:spPr>
      </p:pic>
    </p:spTree>
    <p:extLst>
      <p:ext uri="{BB962C8B-B14F-4D97-AF65-F5344CB8AC3E}">
        <p14:creationId xmlns:p14="http://schemas.microsoft.com/office/powerpoint/2010/main" val="4172047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Erythema Marginatum</a:t>
            </a: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q"/>
            </a:pPr>
            <a:r>
              <a:rPr lang="en-US" sz="3600" dirty="0"/>
              <a:t>Present in &lt;6%</a:t>
            </a:r>
          </a:p>
          <a:p>
            <a:pPr>
              <a:buFont typeface="Wingdings" panose="05000000000000000000" pitchFamily="2" charset="2"/>
              <a:buChar char="q"/>
            </a:pPr>
            <a:r>
              <a:rPr lang="en-US" sz="3600" dirty="0"/>
              <a:t>Less common, but highly specific manifestation of ARF</a:t>
            </a:r>
          </a:p>
          <a:p>
            <a:pPr>
              <a:buFont typeface="Wingdings" panose="05000000000000000000" pitchFamily="2" charset="2"/>
              <a:buChar char="q"/>
            </a:pPr>
            <a:r>
              <a:rPr lang="en-US" sz="3600" dirty="0"/>
              <a:t>Reddish border, pale center, round or irregular serpiginous borders, non-pruritic, transient rash</a:t>
            </a:r>
          </a:p>
          <a:p>
            <a:pPr>
              <a:buFont typeface="Wingdings" panose="05000000000000000000" pitchFamily="2" charset="2"/>
              <a:buChar char="q"/>
            </a:pPr>
            <a:r>
              <a:rPr lang="en-US" sz="3600" dirty="0"/>
              <a:t>Occurs on trunk, abdomen or proximal limbs</a:t>
            </a:r>
          </a:p>
          <a:p>
            <a:pPr>
              <a:buFont typeface="Wingdings" panose="05000000000000000000" pitchFamily="2" charset="2"/>
              <a:buChar char="q"/>
            </a:pPr>
            <a:r>
              <a:rPr lang="en-US" sz="3600" dirty="0"/>
              <a:t>Associated with carditis</a:t>
            </a:r>
          </a:p>
        </p:txBody>
      </p:sp>
    </p:spTree>
    <p:extLst>
      <p:ext uri="{BB962C8B-B14F-4D97-AF65-F5344CB8AC3E}">
        <p14:creationId xmlns:p14="http://schemas.microsoft.com/office/powerpoint/2010/main" val="6156619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205" y="0"/>
            <a:ext cx="8023796" cy="1325562"/>
          </a:xfrm>
        </p:spPr>
        <p:txBody>
          <a:bodyPr>
            <a:normAutofit/>
          </a:bodyPr>
          <a:lstStyle/>
          <a:p>
            <a:r>
              <a:rPr lang="en-US" sz="4000" dirty="0" err="1" smtClean="0"/>
              <a:t>Erythrma</a:t>
            </a:r>
            <a:r>
              <a:rPr lang="en-US" sz="4000" dirty="0" smtClean="0"/>
              <a:t> </a:t>
            </a:r>
            <a:r>
              <a:rPr lang="en-US" sz="4000" dirty="0" err="1" smtClean="0"/>
              <a:t>Marignatum</a:t>
            </a:r>
            <a:endParaRPr lang="en-US" sz="4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1" y="1600201"/>
            <a:ext cx="5528735" cy="4527973"/>
          </a:xfrm>
          <a:prstGeom prst="rect">
            <a:avLst/>
          </a:prstGeom>
        </p:spPr>
      </p:pic>
    </p:spTree>
    <p:extLst>
      <p:ext uri="{BB962C8B-B14F-4D97-AF65-F5344CB8AC3E}">
        <p14:creationId xmlns:p14="http://schemas.microsoft.com/office/powerpoint/2010/main" val="1096737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8595360" cy="930777"/>
          </a:xfrm>
        </p:spPr>
        <p:txBody>
          <a:bodyPr>
            <a:normAutofit/>
          </a:bodyPr>
          <a:lstStyle/>
          <a:p>
            <a:r>
              <a:rPr lang="en-US" sz="4000" dirty="0" smtClean="0"/>
              <a:t>Lecture Outline</a:t>
            </a:r>
            <a:endParaRPr lang="en-US" sz="4000"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q"/>
            </a:pPr>
            <a:r>
              <a:rPr lang="en-US" sz="3200" dirty="0" smtClean="0"/>
              <a:t>What is ARF And RHD?</a:t>
            </a:r>
          </a:p>
          <a:p>
            <a:pPr>
              <a:buFont typeface="Wingdings" panose="05000000000000000000" pitchFamily="2" charset="2"/>
              <a:buChar char="q"/>
            </a:pPr>
            <a:r>
              <a:rPr lang="en-US" sz="3200" dirty="0" smtClean="0"/>
              <a:t>Diagnosis</a:t>
            </a:r>
          </a:p>
          <a:p>
            <a:pPr>
              <a:buFont typeface="Wingdings" panose="05000000000000000000" pitchFamily="2" charset="2"/>
              <a:buChar char="q"/>
            </a:pPr>
            <a:r>
              <a:rPr lang="en-US" sz="3200" dirty="0" smtClean="0"/>
              <a:t>Jones </a:t>
            </a:r>
            <a:r>
              <a:rPr lang="en-US" sz="3200" dirty="0" smtClean="0"/>
              <a:t>Criteria &amp; 2015 revision</a:t>
            </a:r>
            <a:endParaRPr lang="en-US" sz="3200" dirty="0" smtClean="0"/>
          </a:p>
          <a:p>
            <a:pPr>
              <a:buFont typeface="Wingdings" panose="05000000000000000000" pitchFamily="2" charset="2"/>
              <a:buChar char="q"/>
            </a:pPr>
            <a:r>
              <a:rPr lang="en-US" sz="3200" dirty="0" smtClean="0"/>
              <a:t>Differential Diagnosis</a:t>
            </a:r>
          </a:p>
          <a:p>
            <a:pPr>
              <a:buFont typeface="Wingdings" panose="05000000000000000000" pitchFamily="2" charset="2"/>
              <a:buChar char="q"/>
            </a:pPr>
            <a:r>
              <a:rPr lang="en-US" sz="3200" dirty="0" smtClean="0"/>
              <a:t>Investigations, Management</a:t>
            </a:r>
          </a:p>
          <a:p>
            <a:pPr>
              <a:buFont typeface="Wingdings" panose="05000000000000000000" pitchFamily="2" charset="2"/>
              <a:buChar char="q"/>
            </a:pPr>
            <a:r>
              <a:rPr lang="en-US" sz="3200" dirty="0" smtClean="0"/>
              <a:t>Rheumatic </a:t>
            </a:r>
            <a:r>
              <a:rPr lang="en-US" sz="3200" dirty="0"/>
              <a:t>V</a:t>
            </a:r>
            <a:r>
              <a:rPr lang="en-US" sz="3200" dirty="0" smtClean="0"/>
              <a:t>alvular Heart Disease</a:t>
            </a:r>
          </a:p>
          <a:p>
            <a:pPr>
              <a:buFont typeface="Wingdings" panose="05000000000000000000" pitchFamily="2" charset="2"/>
              <a:buChar char="q"/>
            </a:pPr>
            <a:r>
              <a:rPr lang="en-US" sz="3200" dirty="0" smtClean="0"/>
              <a:t>Prevention</a:t>
            </a:r>
            <a:endParaRPr lang="en-US" sz="3200" dirty="0"/>
          </a:p>
        </p:txBody>
      </p:sp>
    </p:spTree>
    <p:extLst>
      <p:ext uri="{BB962C8B-B14F-4D97-AF65-F5344CB8AC3E}">
        <p14:creationId xmlns:p14="http://schemas.microsoft.com/office/powerpoint/2010/main" val="852863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720" y="761281"/>
            <a:ext cx="7766218" cy="776922"/>
          </a:xfrm>
        </p:spPr>
        <p:txBody>
          <a:bodyPr>
            <a:normAutofit/>
          </a:bodyPr>
          <a:lstStyle/>
          <a:p>
            <a:r>
              <a:rPr lang="en-US" sz="4000" dirty="0" smtClean="0"/>
              <a:t>2015 Revised Jones Criteria</a:t>
            </a:r>
            <a:endParaRPr lang="en-US" sz="4000" dirty="0"/>
          </a:p>
        </p:txBody>
      </p:sp>
      <p:pic>
        <p:nvPicPr>
          <p:cNvPr id="4" name="Content Placeholder 3"/>
          <p:cNvPicPr>
            <a:picLocks noGrp="1" noChangeAspect="1"/>
          </p:cNvPicPr>
          <p:nvPr>
            <p:ph idx="1"/>
          </p:nvPr>
        </p:nvPicPr>
        <p:blipFill>
          <a:blip r:embed="rId2"/>
          <a:stretch>
            <a:fillRect/>
          </a:stretch>
        </p:blipFill>
        <p:spPr>
          <a:xfrm>
            <a:off x="1171719" y="2209801"/>
            <a:ext cx="8783649" cy="1653861"/>
          </a:xfrm>
          <a:prstGeom prst="rect">
            <a:avLst/>
          </a:prstGeom>
        </p:spPr>
      </p:pic>
      <p:pic>
        <p:nvPicPr>
          <p:cNvPr id="5" name="Picture 4"/>
          <p:cNvPicPr>
            <a:picLocks noChangeAspect="1"/>
          </p:cNvPicPr>
          <p:nvPr/>
        </p:nvPicPr>
        <p:blipFill>
          <a:blip r:embed="rId3"/>
          <a:stretch>
            <a:fillRect/>
          </a:stretch>
        </p:blipFill>
        <p:spPr>
          <a:xfrm>
            <a:off x="2009104" y="4267616"/>
            <a:ext cx="6065950" cy="535287"/>
          </a:xfrm>
          <a:prstGeom prst="rect">
            <a:avLst/>
          </a:prstGeom>
        </p:spPr>
      </p:pic>
    </p:spTree>
    <p:extLst>
      <p:ext uri="{BB962C8B-B14F-4D97-AF65-F5344CB8AC3E}">
        <p14:creationId xmlns:p14="http://schemas.microsoft.com/office/powerpoint/2010/main" val="2126442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911577" cy="1325563"/>
          </a:xfrm>
        </p:spPr>
        <p:txBody>
          <a:bodyPr>
            <a:normAutofit/>
          </a:bodyPr>
          <a:lstStyle/>
          <a:p>
            <a:r>
              <a:rPr lang="en-US" sz="4000" dirty="0" smtClean="0"/>
              <a:t>2015 Revision of Jones Criteria</a:t>
            </a:r>
            <a:endParaRPr lang="en-US" sz="4000" dirty="0"/>
          </a:p>
        </p:txBody>
      </p:sp>
      <p:sp>
        <p:nvSpPr>
          <p:cNvPr id="3" name="Content Placeholder 2"/>
          <p:cNvSpPr>
            <a:spLocks noGrp="1"/>
          </p:cNvSpPr>
          <p:nvPr>
            <p:ph idx="1"/>
          </p:nvPr>
        </p:nvSpPr>
        <p:spPr>
          <a:xfrm>
            <a:off x="838201" y="1825625"/>
            <a:ext cx="9670960" cy="4351338"/>
          </a:xfrm>
        </p:spPr>
        <p:txBody>
          <a:bodyPr>
            <a:normAutofit/>
          </a:bodyPr>
          <a:lstStyle/>
          <a:p>
            <a:pPr marL="514350" indent="-514350">
              <a:buFont typeface="+mj-lt"/>
              <a:buAutoNum type="arabicPeriod"/>
            </a:pPr>
            <a:r>
              <a:rPr lang="en-US" sz="3200" dirty="0" smtClean="0"/>
              <a:t>In accordance with the degree of </a:t>
            </a:r>
            <a:r>
              <a:rPr lang="en-US" sz="3200" dirty="0" smtClean="0">
                <a:solidFill>
                  <a:srgbClr val="00B0F0"/>
                </a:solidFill>
              </a:rPr>
              <a:t>prevalence</a:t>
            </a:r>
            <a:r>
              <a:rPr lang="en-US" sz="3200" dirty="0" smtClean="0"/>
              <a:t> of ARF/RHD in the population:</a:t>
            </a:r>
          </a:p>
          <a:p>
            <a:pPr>
              <a:buFont typeface="Wingdings" panose="05000000000000000000" pitchFamily="2" charset="2"/>
              <a:buChar char="q"/>
            </a:pPr>
            <a:r>
              <a:rPr lang="en-US" sz="3200" dirty="0" smtClean="0"/>
              <a:t> </a:t>
            </a:r>
            <a:r>
              <a:rPr lang="en-US" sz="3200" dirty="0" smtClean="0">
                <a:solidFill>
                  <a:srgbClr val="00B0F0"/>
                </a:solidFill>
              </a:rPr>
              <a:t>low risk populations </a:t>
            </a:r>
            <a:r>
              <a:rPr lang="en-US" sz="3200" dirty="0" smtClean="0"/>
              <a:t>have been defined as those with ARF incidence &lt; 2:100000 school-age children or all age prevalence of RHD of &lt; 1:1000 population per year</a:t>
            </a:r>
          </a:p>
          <a:p>
            <a:pPr>
              <a:buFont typeface="Wingdings" panose="05000000000000000000" pitchFamily="2" charset="2"/>
              <a:buChar char="q"/>
            </a:pPr>
            <a:r>
              <a:rPr lang="en-US" sz="3200" dirty="0" smtClean="0"/>
              <a:t>Children not from low risk population have been considered to be at </a:t>
            </a:r>
            <a:r>
              <a:rPr lang="en-US" sz="3200" dirty="0" smtClean="0">
                <a:solidFill>
                  <a:srgbClr val="00B0F0"/>
                </a:solidFill>
              </a:rPr>
              <a:t>moderate or high risk</a:t>
            </a:r>
            <a:endParaRPr lang="en-US" sz="3200" dirty="0">
              <a:solidFill>
                <a:srgbClr val="00B0F0"/>
              </a:solidFill>
            </a:endParaRPr>
          </a:p>
        </p:txBody>
      </p:sp>
    </p:spTree>
    <p:extLst>
      <p:ext uri="{BB962C8B-B14F-4D97-AF65-F5344CB8AC3E}">
        <p14:creationId xmlns:p14="http://schemas.microsoft.com/office/powerpoint/2010/main" val="791978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083" y="386366"/>
            <a:ext cx="8595360" cy="1073136"/>
          </a:xfrm>
        </p:spPr>
        <p:txBody>
          <a:bodyPr>
            <a:normAutofit/>
          </a:bodyPr>
          <a:lstStyle/>
          <a:p>
            <a:r>
              <a:rPr lang="en-US" sz="4000" dirty="0" smtClean="0"/>
              <a:t>2015 Revision of Jones Criteria </a:t>
            </a:r>
            <a:endParaRPr lang="en-US" sz="4000" dirty="0"/>
          </a:p>
        </p:txBody>
      </p:sp>
      <p:sp>
        <p:nvSpPr>
          <p:cNvPr id="3" name="Content Placeholder 2"/>
          <p:cNvSpPr>
            <a:spLocks noGrp="1"/>
          </p:cNvSpPr>
          <p:nvPr>
            <p:ph idx="1"/>
          </p:nvPr>
        </p:nvSpPr>
        <p:spPr/>
        <p:txBody>
          <a:bodyPr>
            <a:normAutofit/>
          </a:bodyPr>
          <a:lstStyle/>
          <a:p>
            <a:pPr marL="0" indent="0">
              <a:buNone/>
            </a:pPr>
            <a:r>
              <a:rPr lang="en-US" sz="3200" dirty="0" smtClean="0">
                <a:solidFill>
                  <a:schemeClr val="accent1"/>
                </a:solidFill>
              </a:rPr>
              <a:t>2</a:t>
            </a:r>
            <a:r>
              <a:rPr lang="en-US" sz="3200" dirty="0" smtClean="0"/>
              <a:t>. Advocated the use of </a:t>
            </a:r>
            <a:r>
              <a:rPr lang="en-US" sz="3200" dirty="0" smtClean="0">
                <a:solidFill>
                  <a:srgbClr val="00B0F0"/>
                </a:solidFill>
              </a:rPr>
              <a:t>Echocardiography</a:t>
            </a:r>
            <a:r>
              <a:rPr lang="en-US" sz="3200" dirty="0" smtClean="0"/>
              <a:t> in all cases of confirmed or suspected ARF or RHD, to diagnose </a:t>
            </a:r>
            <a:r>
              <a:rPr lang="en-US" sz="3200" dirty="0" err="1" smtClean="0"/>
              <a:t>valvulitis</a:t>
            </a:r>
            <a:r>
              <a:rPr lang="en-US" sz="3200" dirty="0" smtClean="0"/>
              <a:t>( subclinical </a:t>
            </a:r>
            <a:r>
              <a:rPr lang="en-US" sz="3200" dirty="0" err="1" smtClean="0"/>
              <a:t>carditis</a:t>
            </a:r>
            <a:r>
              <a:rPr lang="en-US" sz="3200" dirty="0" smtClean="0"/>
              <a:t>) and has been included as a </a:t>
            </a:r>
            <a:r>
              <a:rPr lang="en-US" sz="3200" dirty="0" smtClean="0">
                <a:solidFill>
                  <a:srgbClr val="00B0F0"/>
                </a:solidFill>
              </a:rPr>
              <a:t>major criterion to diagnose </a:t>
            </a:r>
            <a:r>
              <a:rPr lang="en-US" sz="3200" dirty="0" err="1" smtClean="0">
                <a:solidFill>
                  <a:srgbClr val="00B0F0"/>
                </a:solidFill>
              </a:rPr>
              <a:t>carditis</a:t>
            </a:r>
            <a:endParaRPr lang="en-US" sz="3200" dirty="0" smtClean="0">
              <a:solidFill>
                <a:srgbClr val="00B0F0"/>
              </a:solidFill>
            </a:endParaRPr>
          </a:p>
          <a:p>
            <a:pPr marL="0" indent="0">
              <a:buNone/>
            </a:pPr>
            <a:r>
              <a:rPr lang="en-US" sz="3200" dirty="0" smtClean="0"/>
              <a:t>3. Aseptic </a:t>
            </a:r>
            <a:r>
              <a:rPr lang="en-US" sz="3200" dirty="0" err="1" smtClean="0">
                <a:solidFill>
                  <a:srgbClr val="00B0F0"/>
                </a:solidFill>
              </a:rPr>
              <a:t>monoarthritis</a:t>
            </a:r>
            <a:r>
              <a:rPr lang="en-US" sz="3200" dirty="0" smtClean="0"/>
              <a:t> has been included as a </a:t>
            </a:r>
            <a:r>
              <a:rPr lang="en-US" sz="3200" dirty="0" smtClean="0">
                <a:solidFill>
                  <a:srgbClr val="00B0F0"/>
                </a:solidFill>
              </a:rPr>
              <a:t>major criteria </a:t>
            </a:r>
            <a:r>
              <a:rPr lang="en-US" sz="3200" dirty="0" smtClean="0"/>
              <a:t>in moderate or high risk population</a:t>
            </a:r>
            <a:endParaRPr lang="en-US" sz="3200" dirty="0"/>
          </a:p>
        </p:txBody>
      </p:sp>
    </p:spTree>
    <p:extLst>
      <p:ext uri="{BB962C8B-B14F-4D97-AF65-F5344CB8AC3E}">
        <p14:creationId xmlns:p14="http://schemas.microsoft.com/office/powerpoint/2010/main" val="3743614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8595360" cy="1141068"/>
          </a:xfrm>
        </p:spPr>
        <p:txBody>
          <a:bodyPr>
            <a:normAutofit/>
          </a:bodyPr>
          <a:lstStyle/>
          <a:p>
            <a:r>
              <a:rPr lang="en-US" sz="4000" dirty="0" smtClean="0"/>
              <a:t>2015 Revision of Jones Criteria</a:t>
            </a:r>
            <a:endParaRPr lang="en-US" sz="4000" dirty="0"/>
          </a:p>
        </p:txBody>
      </p:sp>
      <p:sp>
        <p:nvSpPr>
          <p:cNvPr id="3" name="Content Placeholder 2"/>
          <p:cNvSpPr>
            <a:spLocks noGrp="1"/>
          </p:cNvSpPr>
          <p:nvPr>
            <p:ph idx="1"/>
          </p:nvPr>
        </p:nvSpPr>
        <p:spPr/>
        <p:txBody>
          <a:bodyPr>
            <a:normAutofit/>
          </a:bodyPr>
          <a:lstStyle/>
          <a:p>
            <a:pPr marL="0" indent="0">
              <a:buNone/>
            </a:pPr>
            <a:r>
              <a:rPr lang="en-US" sz="3200" dirty="0" smtClean="0"/>
              <a:t>4. </a:t>
            </a:r>
            <a:r>
              <a:rPr lang="en-US" sz="3200" dirty="0" smtClean="0">
                <a:solidFill>
                  <a:srgbClr val="00B0F0"/>
                </a:solidFill>
              </a:rPr>
              <a:t>Polyarthritis</a:t>
            </a:r>
            <a:r>
              <a:rPr lang="en-US" sz="3200" dirty="0" smtClean="0"/>
              <a:t> has been recognized as a      major manifestation for </a:t>
            </a:r>
            <a:r>
              <a:rPr lang="en-US" sz="3200" dirty="0" smtClean="0">
                <a:solidFill>
                  <a:srgbClr val="00B0F0"/>
                </a:solidFill>
              </a:rPr>
              <a:t>moderate or high risk population</a:t>
            </a:r>
          </a:p>
          <a:p>
            <a:pPr marL="0" indent="0">
              <a:buNone/>
            </a:pPr>
            <a:r>
              <a:rPr lang="en-US" sz="3200" dirty="0" smtClean="0"/>
              <a:t>5. </a:t>
            </a:r>
            <a:r>
              <a:rPr lang="en-US" sz="3200" dirty="0" smtClean="0">
                <a:solidFill>
                  <a:srgbClr val="00B0F0"/>
                </a:solidFill>
              </a:rPr>
              <a:t>Fever </a:t>
            </a:r>
            <a:r>
              <a:rPr lang="en-US" sz="3200" dirty="0" smtClean="0"/>
              <a:t>&gt;38.5 c, ESR &gt;60 and or CRP &gt; 3mg/dl for low risk population, and fever &gt;38 and ESR &gt;30 and or CRP &gt; 3mg/dl for moderate or high risk population</a:t>
            </a:r>
          </a:p>
          <a:p>
            <a:pPr marL="0" indent="0">
              <a:buNone/>
            </a:pPr>
            <a:endParaRPr lang="en-US" sz="3200" dirty="0" smtClean="0"/>
          </a:p>
          <a:p>
            <a:pPr marL="0" indent="0">
              <a:buNone/>
            </a:pPr>
            <a:endParaRPr lang="en-US" sz="3200" dirty="0"/>
          </a:p>
        </p:txBody>
      </p:sp>
    </p:spTree>
    <p:extLst>
      <p:ext uri="{BB962C8B-B14F-4D97-AF65-F5344CB8AC3E}">
        <p14:creationId xmlns:p14="http://schemas.microsoft.com/office/powerpoint/2010/main" val="888274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598" y="108182"/>
            <a:ext cx="8178342" cy="1325562"/>
          </a:xfrm>
        </p:spPr>
        <p:txBody>
          <a:bodyPr>
            <a:normAutofit/>
          </a:bodyPr>
          <a:lstStyle/>
          <a:p>
            <a:r>
              <a:rPr lang="en-US" sz="4000" dirty="0" smtClean="0"/>
              <a:t>Revised Jones Criteria-2015</a:t>
            </a:r>
            <a:endParaRPr lang="en-US" sz="4000" dirty="0"/>
          </a:p>
        </p:txBody>
      </p:sp>
      <p:pic>
        <p:nvPicPr>
          <p:cNvPr id="4" name="Content Placeholder 3"/>
          <p:cNvPicPr>
            <a:picLocks noGrp="1" noChangeAspect="1"/>
          </p:cNvPicPr>
          <p:nvPr>
            <p:ph idx="1"/>
          </p:nvPr>
        </p:nvPicPr>
        <p:blipFill>
          <a:blip r:embed="rId2"/>
          <a:stretch>
            <a:fillRect/>
          </a:stretch>
        </p:blipFill>
        <p:spPr>
          <a:xfrm>
            <a:off x="1323962" y="1721961"/>
            <a:ext cx="7539006" cy="4419599"/>
          </a:xfrm>
          <a:prstGeom prst="rect">
            <a:avLst/>
          </a:prstGeom>
        </p:spPr>
      </p:pic>
    </p:spTree>
    <p:extLst>
      <p:ext uri="{BB962C8B-B14F-4D97-AF65-F5344CB8AC3E}">
        <p14:creationId xmlns:p14="http://schemas.microsoft.com/office/powerpoint/2010/main" val="41931224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107325" y="489396"/>
            <a:ext cx="7933643" cy="944347"/>
          </a:xfrm>
        </p:spPr>
        <p:txBody>
          <a:bodyPr>
            <a:noAutofit/>
          </a:bodyPr>
          <a:lstStyle/>
          <a:p>
            <a:r>
              <a:rPr lang="en-US" sz="4000" dirty="0" smtClean="0"/>
              <a:t>2015 Revised </a:t>
            </a:r>
            <a:r>
              <a:rPr lang="en-US" sz="4000" dirty="0"/>
              <a:t>Jones Criteria </a:t>
            </a:r>
            <a:endParaRPr lang="ro-RO" sz="4000" dirty="0"/>
          </a:p>
        </p:txBody>
      </p:sp>
      <p:sp>
        <p:nvSpPr>
          <p:cNvPr id="141315" name="Rectangle 3"/>
          <p:cNvSpPr>
            <a:spLocks noGrp="1" noChangeArrowheads="1"/>
          </p:cNvSpPr>
          <p:nvPr>
            <p:ph idx="1"/>
          </p:nvPr>
        </p:nvSpPr>
        <p:spPr>
          <a:xfrm>
            <a:off x="1197477" y="1584101"/>
            <a:ext cx="8595360" cy="4351337"/>
          </a:xfrm>
        </p:spPr>
        <p:txBody>
          <a:bodyPr>
            <a:normAutofit/>
          </a:bodyPr>
          <a:lstStyle/>
          <a:p>
            <a:pPr marL="609600" indent="-609600">
              <a:lnSpc>
                <a:spcPct val="90000"/>
              </a:lnSpc>
              <a:buNone/>
            </a:pPr>
            <a:endParaRPr lang="en-US" sz="2800" dirty="0"/>
          </a:p>
          <a:p>
            <a:pPr marL="609600" indent="-609600">
              <a:lnSpc>
                <a:spcPct val="90000"/>
              </a:lnSpc>
              <a:buNone/>
            </a:pPr>
            <a:r>
              <a:rPr lang="en-US" sz="3500" dirty="0" smtClean="0"/>
              <a:t>A </a:t>
            </a:r>
            <a:r>
              <a:rPr lang="en-US" sz="3500" dirty="0"/>
              <a:t>firm </a:t>
            </a:r>
            <a:r>
              <a:rPr lang="en-US" sz="3500" dirty="0">
                <a:solidFill>
                  <a:srgbClr val="0000FF"/>
                </a:solidFill>
              </a:rPr>
              <a:t>diagnosis</a:t>
            </a:r>
            <a:r>
              <a:rPr lang="en-US" sz="3500" dirty="0"/>
              <a:t> requires</a:t>
            </a:r>
          </a:p>
          <a:p>
            <a:pPr marL="609600" indent="-609600">
              <a:lnSpc>
                <a:spcPct val="90000"/>
              </a:lnSpc>
              <a:buClr>
                <a:schemeClr val="tx1"/>
              </a:buClr>
              <a:buFont typeface="Wingdings" pitchFamily="2" charset="2"/>
              <a:buAutoNum type="arabicParenR"/>
            </a:pPr>
            <a:r>
              <a:rPr lang="en-US" sz="3500" dirty="0"/>
              <a:t>2 Major manifestations or 1 Major and 2 Minor manifestations</a:t>
            </a:r>
          </a:p>
          <a:p>
            <a:pPr marL="609600" indent="-609600">
              <a:lnSpc>
                <a:spcPct val="90000"/>
              </a:lnSpc>
              <a:buNone/>
            </a:pPr>
            <a:r>
              <a:rPr lang="en-US" sz="3500" dirty="0"/>
              <a:t>                  </a:t>
            </a:r>
            <a:r>
              <a:rPr lang="en-US" sz="3500" i="1" dirty="0"/>
              <a:t>and</a:t>
            </a:r>
            <a:endParaRPr lang="en-US" sz="3500" dirty="0"/>
          </a:p>
          <a:p>
            <a:pPr marL="609600" indent="-609600">
              <a:lnSpc>
                <a:spcPct val="90000"/>
              </a:lnSpc>
              <a:buNone/>
            </a:pPr>
            <a:r>
              <a:rPr lang="en-US" sz="3500" dirty="0"/>
              <a:t>2 ) Evidence of a recent streptococcal infection</a:t>
            </a:r>
            <a:r>
              <a:rPr lang="en-US" sz="3500" dirty="0" smtClean="0"/>
              <a:t>.</a:t>
            </a:r>
            <a:endParaRPr lang="en-US" sz="3500" dirty="0"/>
          </a:p>
        </p:txBody>
      </p:sp>
    </p:spTree>
    <p:extLst>
      <p:ext uri="{BB962C8B-B14F-4D97-AF65-F5344CB8AC3E}">
        <p14:creationId xmlns:p14="http://schemas.microsoft.com/office/powerpoint/2010/main" val="38605947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450761"/>
            <a:ext cx="8595360" cy="1098894"/>
          </a:xfrm>
        </p:spPr>
        <p:txBody>
          <a:bodyPr>
            <a:normAutofit/>
          </a:bodyPr>
          <a:lstStyle/>
          <a:p>
            <a:r>
              <a:rPr lang="en-US" sz="4000" dirty="0" smtClean="0"/>
              <a:t>2015 Revised Jones Criteria</a:t>
            </a:r>
            <a:endParaRPr lang="en-US" sz="4000" dirty="0"/>
          </a:p>
        </p:txBody>
      </p:sp>
      <p:sp>
        <p:nvSpPr>
          <p:cNvPr id="3" name="Content Placeholder 2"/>
          <p:cNvSpPr>
            <a:spLocks noGrp="1"/>
          </p:cNvSpPr>
          <p:nvPr>
            <p:ph idx="1"/>
          </p:nvPr>
        </p:nvSpPr>
        <p:spPr/>
        <p:txBody>
          <a:bodyPr>
            <a:normAutofit/>
          </a:bodyPr>
          <a:lstStyle/>
          <a:p>
            <a:pPr marL="0" indent="0">
              <a:buNone/>
            </a:pPr>
            <a:r>
              <a:rPr lang="en-US" sz="3200" dirty="0" smtClean="0"/>
              <a:t>Evidence of Preceding GAS Infection:</a:t>
            </a:r>
          </a:p>
          <a:p>
            <a:pPr marL="514350" indent="-514350">
              <a:buAutoNum type="arabicParenR"/>
            </a:pPr>
            <a:r>
              <a:rPr lang="en-US" sz="3200" dirty="0" smtClean="0"/>
              <a:t>Increased or rising ASO titer or Anti-</a:t>
            </a:r>
            <a:r>
              <a:rPr lang="en-US" sz="3200" dirty="0" err="1" smtClean="0"/>
              <a:t>Dnase</a:t>
            </a:r>
            <a:r>
              <a:rPr lang="en-US" sz="3200" dirty="0" smtClean="0"/>
              <a:t> B titer</a:t>
            </a:r>
          </a:p>
          <a:p>
            <a:pPr marL="514350" indent="-514350">
              <a:buAutoNum type="arabicParenR"/>
            </a:pPr>
            <a:r>
              <a:rPr lang="en-US" sz="3200" dirty="0" smtClean="0"/>
              <a:t>A positive throat culture </a:t>
            </a:r>
            <a:endParaRPr lang="en-US" sz="3200" dirty="0"/>
          </a:p>
        </p:txBody>
      </p:sp>
    </p:spTree>
    <p:extLst>
      <p:ext uri="{BB962C8B-B14F-4D97-AF65-F5344CB8AC3E}">
        <p14:creationId xmlns:p14="http://schemas.microsoft.com/office/powerpoint/2010/main" val="3678874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Rheumatic Fever Recurrences</a:t>
            </a:r>
            <a:endParaRPr lang="en-US" dirty="0"/>
          </a:p>
        </p:txBody>
      </p:sp>
      <p:sp>
        <p:nvSpPr>
          <p:cNvPr id="3" name="Content Placeholder 2"/>
          <p:cNvSpPr>
            <a:spLocks noGrp="1"/>
          </p:cNvSpPr>
          <p:nvPr>
            <p:ph idx="1"/>
          </p:nvPr>
        </p:nvSpPr>
        <p:spPr/>
        <p:txBody>
          <a:bodyPr>
            <a:normAutofit/>
          </a:bodyPr>
          <a:lstStyle/>
          <a:p>
            <a:r>
              <a:rPr lang="en-US" sz="3200" dirty="0" smtClean="0"/>
              <a:t>Reliable past history of ARF: 2 major or 1 major and 2 minor or 3 minor manifestations sufficient for diagnosis</a:t>
            </a:r>
          </a:p>
          <a:p>
            <a:r>
              <a:rPr lang="en-US" sz="3200" dirty="0" smtClean="0"/>
              <a:t>Presence of antecedent streptococcal infection</a:t>
            </a:r>
          </a:p>
          <a:p>
            <a:r>
              <a:rPr lang="en-US" sz="3200" dirty="0" smtClean="0"/>
              <a:t>When minor manifestations only present exclude other causes. </a:t>
            </a:r>
            <a:endParaRPr lang="en-US" sz="3200" dirty="0"/>
          </a:p>
        </p:txBody>
      </p:sp>
    </p:spTree>
    <p:extLst>
      <p:ext uri="{BB962C8B-B14F-4D97-AF65-F5344CB8AC3E}">
        <p14:creationId xmlns:p14="http://schemas.microsoft.com/office/powerpoint/2010/main" val="2019078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994" y="412123"/>
            <a:ext cx="8899559" cy="1086015"/>
          </a:xfrm>
        </p:spPr>
        <p:txBody>
          <a:bodyPr>
            <a:normAutofit/>
          </a:bodyPr>
          <a:lstStyle/>
          <a:p>
            <a:r>
              <a:rPr lang="en-US" sz="4000" dirty="0" smtClean="0"/>
              <a:t>DDX of ARF</a:t>
            </a:r>
            <a:endParaRPr lang="en-US" sz="4000" dirty="0"/>
          </a:p>
        </p:txBody>
      </p:sp>
      <p:pic>
        <p:nvPicPr>
          <p:cNvPr id="4" name="Content Placeholder 3"/>
          <p:cNvPicPr>
            <a:picLocks noGrp="1" noChangeAspect="1"/>
          </p:cNvPicPr>
          <p:nvPr>
            <p:ph idx="1"/>
          </p:nvPr>
        </p:nvPicPr>
        <p:blipFill>
          <a:blip r:embed="rId2"/>
          <a:stretch>
            <a:fillRect/>
          </a:stretch>
        </p:blipFill>
        <p:spPr>
          <a:xfrm>
            <a:off x="1436219" y="1816995"/>
            <a:ext cx="8216013" cy="4601953"/>
          </a:xfrm>
          <a:prstGeom prst="rect">
            <a:avLst/>
          </a:prstGeom>
        </p:spPr>
      </p:pic>
    </p:spTree>
    <p:extLst>
      <p:ext uri="{BB962C8B-B14F-4D97-AF65-F5344CB8AC3E}">
        <p14:creationId xmlns:p14="http://schemas.microsoft.com/office/powerpoint/2010/main" val="1579247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425003"/>
            <a:ext cx="8978618" cy="1189046"/>
          </a:xfrm>
        </p:spPr>
        <p:txBody>
          <a:bodyPr>
            <a:normAutofit/>
          </a:bodyPr>
          <a:lstStyle/>
          <a:p>
            <a:r>
              <a:rPr lang="en-US" sz="4000" dirty="0"/>
              <a:t>I</a:t>
            </a:r>
            <a:r>
              <a:rPr lang="en-US" sz="4000" dirty="0" smtClean="0"/>
              <a:t>nvestigations</a:t>
            </a:r>
            <a:endParaRPr lang="en-US" sz="4000" dirty="0"/>
          </a:p>
        </p:txBody>
      </p:sp>
      <p:pic>
        <p:nvPicPr>
          <p:cNvPr id="4" name="Content Placeholder 3"/>
          <p:cNvPicPr>
            <a:picLocks noGrp="1" noChangeAspect="1"/>
          </p:cNvPicPr>
          <p:nvPr>
            <p:ph idx="1"/>
          </p:nvPr>
        </p:nvPicPr>
        <p:blipFill>
          <a:blip r:embed="rId2"/>
          <a:stretch>
            <a:fillRect/>
          </a:stretch>
        </p:blipFill>
        <p:spPr>
          <a:xfrm>
            <a:off x="1385553" y="2057400"/>
            <a:ext cx="8030689" cy="4122422"/>
          </a:xfrm>
          <a:prstGeom prst="rect">
            <a:avLst/>
          </a:prstGeom>
        </p:spPr>
      </p:pic>
    </p:spTree>
    <p:extLst>
      <p:ext uri="{BB962C8B-B14F-4D97-AF65-F5344CB8AC3E}">
        <p14:creationId xmlns:p14="http://schemas.microsoft.com/office/powerpoint/2010/main" val="1932166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538" y="360608"/>
            <a:ext cx="4765440" cy="964954"/>
          </a:xfrm>
        </p:spPr>
        <p:txBody>
          <a:bodyPr>
            <a:normAutofit/>
          </a:bodyPr>
          <a:lstStyle/>
          <a:p>
            <a:pPr algn="ctr"/>
            <a:r>
              <a:rPr lang="en-US" sz="4000" dirty="0" err="1">
                <a:solidFill>
                  <a:schemeClr val="tx1"/>
                </a:solidFill>
              </a:rPr>
              <a:t>Rhuematic</a:t>
            </a:r>
            <a:r>
              <a:rPr lang="en-US" sz="4000" dirty="0">
                <a:solidFill>
                  <a:schemeClr val="tx1"/>
                </a:solidFill>
              </a:rPr>
              <a:t> Fever</a:t>
            </a:r>
          </a:p>
        </p:txBody>
      </p:sp>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q"/>
            </a:pPr>
            <a:r>
              <a:rPr lang="en-US" sz="3200" dirty="0"/>
              <a:t>Follows group A beta hemolytic streptococcal throat infection</a:t>
            </a:r>
          </a:p>
          <a:p>
            <a:pPr>
              <a:buFont typeface="Wingdings" panose="05000000000000000000" pitchFamily="2" charset="2"/>
              <a:buChar char="q"/>
            </a:pPr>
            <a:r>
              <a:rPr lang="en-US" sz="3200" dirty="0"/>
              <a:t>It represents a delayed immune response to infection with manifestations appearing after a period of 2-4 weeks</a:t>
            </a:r>
          </a:p>
          <a:p>
            <a:pPr>
              <a:buFont typeface="Wingdings" panose="05000000000000000000" pitchFamily="2" charset="2"/>
              <a:buChar char="q"/>
            </a:pPr>
            <a:r>
              <a:rPr lang="en-US" sz="3200" dirty="0"/>
              <a:t>Age 5-15 yrs</a:t>
            </a:r>
          </a:p>
          <a:p>
            <a:pPr>
              <a:buFont typeface="Wingdings" panose="05000000000000000000" pitchFamily="2" charset="2"/>
              <a:buChar char="q"/>
            </a:pPr>
            <a:r>
              <a:rPr lang="en-US" sz="3500" dirty="0" smtClean="0"/>
              <a:t>A multisystem disease</a:t>
            </a:r>
          </a:p>
          <a:p>
            <a:pPr>
              <a:buFont typeface="Wingdings" panose="05000000000000000000" pitchFamily="2" charset="2"/>
              <a:buChar char="q"/>
            </a:pPr>
            <a:r>
              <a:rPr lang="en-US" sz="3500" dirty="0" smtClean="0"/>
              <a:t>RHD is a long term complication </a:t>
            </a:r>
            <a:r>
              <a:rPr lang="en-US" sz="3500" dirty="0" err="1" smtClean="0"/>
              <a:t>og</a:t>
            </a:r>
            <a:r>
              <a:rPr lang="en-US" sz="3500" dirty="0" smtClean="0"/>
              <a:t> ARF</a:t>
            </a:r>
          </a:p>
          <a:p>
            <a:pPr>
              <a:buFont typeface="Wingdings" panose="05000000000000000000" pitchFamily="2" charset="2"/>
              <a:buChar char="q"/>
            </a:pPr>
            <a:r>
              <a:rPr lang="en-US" sz="3200" dirty="0"/>
              <a:t>Major effect on health is due to damage to heart </a:t>
            </a:r>
            <a:r>
              <a:rPr lang="en-US" sz="3200" dirty="0" smtClean="0"/>
              <a:t>valves</a:t>
            </a:r>
            <a:endParaRPr lang="en-US" sz="3200" dirty="0"/>
          </a:p>
        </p:txBody>
      </p:sp>
    </p:spTree>
    <p:extLst>
      <p:ext uri="{BB962C8B-B14F-4D97-AF65-F5344CB8AC3E}">
        <p14:creationId xmlns:p14="http://schemas.microsoft.com/office/powerpoint/2010/main" val="37057391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1415" y="463638"/>
            <a:ext cx="8693497" cy="1086015"/>
          </a:xfrm>
        </p:spPr>
        <p:txBody>
          <a:bodyPr>
            <a:normAutofit/>
          </a:bodyPr>
          <a:lstStyle/>
          <a:p>
            <a:r>
              <a:rPr lang="en-US" sz="4000" dirty="0" smtClean="0"/>
              <a:t>Investigations </a:t>
            </a:r>
            <a:endParaRPr lang="en-US" sz="4000" dirty="0"/>
          </a:p>
        </p:txBody>
      </p:sp>
      <p:pic>
        <p:nvPicPr>
          <p:cNvPr id="4" name="Content Placeholder 3"/>
          <p:cNvPicPr>
            <a:picLocks noGrp="1" noChangeAspect="1"/>
          </p:cNvPicPr>
          <p:nvPr>
            <p:ph idx="1"/>
          </p:nvPr>
        </p:nvPicPr>
        <p:blipFill>
          <a:blip r:embed="rId2"/>
          <a:stretch>
            <a:fillRect/>
          </a:stretch>
        </p:blipFill>
        <p:spPr>
          <a:xfrm>
            <a:off x="1120332" y="2060619"/>
            <a:ext cx="8435662" cy="2859112"/>
          </a:xfrm>
          <a:prstGeom prst="rect">
            <a:avLst/>
          </a:prstGeom>
        </p:spPr>
      </p:pic>
    </p:spTree>
    <p:extLst>
      <p:ext uri="{BB962C8B-B14F-4D97-AF65-F5344CB8AC3E}">
        <p14:creationId xmlns:p14="http://schemas.microsoft.com/office/powerpoint/2010/main" val="3533948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463639"/>
            <a:ext cx="8165463" cy="841316"/>
          </a:xfrm>
        </p:spPr>
        <p:txBody>
          <a:bodyPr>
            <a:normAutofit/>
          </a:bodyPr>
          <a:lstStyle/>
          <a:p>
            <a:r>
              <a:rPr lang="en-US" sz="4000" dirty="0"/>
              <a:t>Treatment of ARF</a:t>
            </a:r>
          </a:p>
        </p:txBody>
      </p:sp>
      <p:sp>
        <p:nvSpPr>
          <p:cNvPr id="3" name="Content Placeholder 2"/>
          <p:cNvSpPr>
            <a:spLocks noGrp="1"/>
          </p:cNvSpPr>
          <p:nvPr>
            <p:ph idx="1"/>
          </p:nvPr>
        </p:nvSpPr>
        <p:spPr>
          <a:xfrm>
            <a:off x="1261872" y="1738648"/>
            <a:ext cx="8595360" cy="4351337"/>
          </a:xfrm>
        </p:spPr>
        <p:txBody>
          <a:bodyPr>
            <a:normAutofit fontScale="77500" lnSpcReduction="20000"/>
          </a:bodyPr>
          <a:lstStyle/>
          <a:p>
            <a:pPr>
              <a:buFont typeface="Wingdings" panose="05000000000000000000" pitchFamily="2" charset="2"/>
              <a:buChar char="q"/>
            </a:pPr>
            <a:r>
              <a:rPr lang="en-US" sz="3200" dirty="0" smtClean="0"/>
              <a:t>Bed rest </a:t>
            </a:r>
          </a:p>
          <a:p>
            <a:pPr>
              <a:buFont typeface="Wingdings" panose="05000000000000000000" pitchFamily="2" charset="2"/>
              <a:buChar char="q"/>
            </a:pPr>
            <a:r>
              <a:rPr lang="en-US" sz="3200" dirty="0" smtClean="0"/>
              <a:t>Salicylates </a:t>
            </a:r>
            <a:r>
              <a:rPr lang="en-US" sz="3200" dirty="0"/>
              <a:t>: Aspirin</a:t>
            </a:r>
          </a:p>
          <a:p>
            <a:pPr>
              <a:buFont typeface="Wingdings" panose="05000000000000000000" pitchFamily="2" charset="2"/>
              <a:buChar char="§"/>
            </a:pPr>
            <a:r>
              <a:rPr lang="en-US" sz="3200" dirty="0"/>
              <a:t>75-100 mg /kg/day given as 4 divided doses for 6 -8 weeks</a:t>
            </a:r>
          </a:p>
          <a:p>
            <a:pPr>
              <a:buFont typeface="Wingdings" panose="05000000000000000000" pitchFamily="2" charset="2"/>
              <a:buChar char="§"/>
            </a:pPr>
            <a:r>
              <a:rPr lang="en-US" sz="3200" dirty="0"/>
              <a:t>Attain a blood level 20-30 mg/dl</a:t>
            </a:r>
          </a:p>
          <a:p>
            <a:pPr>
              <a:buFont typeface="Wingdings" panose="05000000000000000000" pitchFamily="2" charset="2"/>
              <a:buChar char="q"/>
            </a:pPr>
            <a:r>
              <a:rPr lang="en-US" sz="3200" dirty="0" smtClean="0"/>
              <a:t>Penicillin: Procaine Penicillin 4 million units/day x10 days</a:t>
            </a:r>
            <a:endParaRPr lang="en-US" sz="3200" dirty="0"/>
          </a:p>
          <a:p>
            <a:pPr>
              <a:buFont typeface="Wingdings" panose="05000000000000000000" pitchFamily="2" charset="2"/>
              <a:buChar char="q"/>
            </a:pPr>
            <a:r>
              <a:rPr lang="en-US" sz="3200" dirty="0"/>
              <a:t>Prednisolone</a:t>
            </a:r>
            <a:r>
              <a:rPr lang="en-US" sz="3200" dirty="0" smtClean="0"/>
              <a:t>:2mg/kg/day </a:t>
            </a:r>
            <a:r>
              <a:rPr lang="en-US" sz="3200" dirty="0"/>
              <a:t>taper over 6 </a:t>
            </a:r>
            <a:r>
              <a:rPr lang="en-US" sz="3200" dirty="0" smtClean="0"/>
              <a:t>weeks, Given </a:t>
            </a:r>
            <a:r>
              <a:rPr lang="en-US" sz="3200" dirty="0"/>
              <a:t>when there is </a:t>
            </a:r>
            <a:r>
              <a:rPr lang="en-US" sz="3200" dirty="0" smtClean="0"/>
              <a:t>severe </a:t>
            </a:r>
            <a:r>
              <a:rPr lang="en-US" sz="3200" dirty="0" err="1" smtClean="0"/>
              <a:t>carditis</a:t>
            </a:r>
            <a:endParaRPr lang="en-US" sz="3200" dirty="0"/>
          </a:p>
          <a:p>
            <a:pPr>
              <a:buFont typeface="Wingdings" panose="05000000000000000000" pitchFamily="2" charset="2"/>
              <a:buChar char="q"/>
            </a:pPr>
            <a:r>
              <a:rPr lang="en-US" sz="3200" dirty="0"/>
              <a:t>Heart Failure Treatment: diuretics, ACEI</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3062895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446" y="412123"/>
            <a:ext cx="7057880" cy="1021621"/>
          </a:xfrm>
        </p:spPr>
        <p:txBody>
          <a:bodyPr>
            <a:normAutofit fontScale="90000"/>
          </a:bodyPr>
          <a:lstStyle/>
          <a:p>
            <a:r>
              <a:rPr lang="en-US" sz="4000" dirty="0" smtClean="0"/>
              <a:t>Chronic Rheumatic Heart Disease</a:t>
            </a:r>
            <a:endParaRPr lang="en-US" sz="40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3200" dirty="0" smtClean="0"/>
              <a:t>Most commonly in Mitral-70%</a:t>
            </a:r>
          </a:p>
          <a:p>
            <a:pPr>
              <a:buFont typeface="Wingdings" panose="05000000000000000000" pitchFamily="2" charset="2"/>
              <a:buChar char="q"/>
            </a:pPr>
            <a:r>
              <a:rPr lang="en-US" sz="3200" dirty="0" smtClean="0"/>
              <a:t>Frequently in Aortic-40%</a:t>
            </a:r>
          </a:p>
          <a:p>
            <a:pPr>
              <a:buFont typeface="Wingdings" panose="05000000000000000000" pitchFamily="2" charset="2"/>
              <a:buChar char="q"/>
            </a:pPr>
            <a:r>
              <a:rPr lang="en-US" sz="3200" dirty="0" smtClean="0"/>
              <a:t>Less frequently Tricuspid-10%</a:t>
            </a:r>
          </a:p>
          <a:p>
            <a:pPr>
              <a:buFont typeface="Wingdings" panose="05000000000000000000" pitchFamily="2" charset="2"/>
              <a:buChar char="q"/>
            </a:pPr>
            <a:r>
              <a:rPr lang="en-US" sz="3200" dirty="0" smtClean="0"/>
              <a:t>Rarely pulmonary valve-2%</a:t>
            </a:r>
          </a:p>
          <a:p>
            <a:pPr>
              <a:buFont typeface="Wingdings" panose="05000000000000000000" pitchFamily="2" charset="2"/>
              <a:buChar char="q"/>
            </a:pPr>
            <a:r>
              <a:rPr lang="en-US" sz="3200" dirty="0" smtClean="0"/>
              <a:t>Mitral Stenosis is more common in females(3:1), while males have higher incidence of Aortic Regurgitation</a:t>
            </a:r>
            <a:endParaRPr lang="en-US" sz="3200" dirty="0"/>
          </a:p>
        </p:txBody>
      </p:sp>
    </p:spTree>
    <p:extLst>
      <p:ext uri="{BB962C8B-B14F-4D97-AF65-F5344CB8AC3E}">
        <p14:creationId xmlns:p14="http://schemas.microsoft.com/office/powerpoint/2010/main" val="6790292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1261727" y="528034"/>
            <a:ext cx="6104988" cy="923099"/>
          </a:xfrm>
        </p:spPr>
        <p:txBody>
          <a:bodyPr>
            <a:normAutofit/>
          </a:bodyPr>
          <a:lstStyle/>
          <a:p>
            <a:r>
              <a:rPr lang="en-US" sz="4000" dirty="0"/>
              <a:t>Mitral  </a:t>
            </a:r>
            <a:r>
              <a:rPr lang="en-US" sz="4000" dirty="0" err="1"/>
              <a:t>Stenosis</a:t>
            </a:r>
            <a:endParaRPr lang="en-AU" sz="4000" dirty="0"/>
          </a:p>
        </p:txBody>
      </p:sp>
      <p:sp>
        <p:nvSpPr>
          <p:cNvPr id="13315" name="Rectangle 3"/>
          <p:cNvSpPr>
            <a:spLocks noGrp="1" noRot="1" noChangeArrowheads="1"/>
          </p:cNvSpPr>
          <p:nvPr>
            <p:ph type="body" idx="1"/>
          </p:nvPr>
        </p:nvSpPr>
        <p:spPr>
          <a:xfrm>
            <a:off x="1490997" y="1908221"/>
            <a:ext cx="7488238" cy="3840163"/>
          </a:xfrm>
        </p:spPr>
        <p:txBody>
          <a:bodyPr>
            <a:normAutofit/>
          </a:bodyPr>
          <a:lstStyle/>
          <a:p>
            <a:pPr>
              <a:buFont typeface="Wingdings" panose="05000000000000000000" pitchFamily="2" charset="2"/>
              <a:buChar char="q"/>
            </a:pPr>
            <a:r>
              <a:rPr lang="en-US" sz="3200" dirty="0"/>
              <a:t>The normal MVA= </a:t>
            </a:r>
            <a:r>
              <a:rPr lang="en-US" sz="3200" dirty="0" smtClean="0"/>
              <a:t>4-5 cm2</a:t>
            </a:r>
            <a:endParaRPr lang="en-US" sz="3200" dirty="0"/>
          </a:p>
          <a:p>
            <a:pPr>
              <a:buFont typeface="Wingdings" panose="05000000000000000000" pitchFamily="2" charset="2"/>
              <a:buChar char="q"/>
            </a:pPr>
            <a:r>
              <a:rPr lang="en-US" sz="3200" dirty="0"/>
              <a:t>In severe </a:t>
            </a:r>
            <a:r>
              <a:rPr lang="en-US" sz="3200" dirty="0" err="1"/>
              <a:t>ms</a:t>
            </a:r>
            <a:r>
              <a:rPr lang="en-US" sz="3200" dirty="0"/>
              <a:t> </a:t>
            </a:r>
            <a:r>
              <a:rPr lang="en-US" sz="3200" dirty="0" smtClean="0"/>
              <a:t>&lt;1.5 cm2</a:t>
            </a:r>
            <a:endParaRPr lang="en-US" sz="3200" dirty="0"/>
          </a:p>
          <a:p>
            <a:pPr>
              <a:buFont typeface="Wingdings" panose="05000000000000000000" pitchFamily="2" charset="2"/>
              <a:buChar char="q"/>
            </a:pPr>
            <a:r>
              <a:rPr lang="en-US" sz="3200" dirty="0"/>
              <a:t>High LAP</a:t>
            </a:r>
          </a:p>
          <a:p>
            <a:pPr>
              <a:buFont typeface="Wingdings" panose="05000000000000000000" pitchFamily="2" charset="2"/>
              <a:buChar char="q"/>
            </a:pPr>
            <a:r>
              <a:rPr lang="en-US" sz="3200" dirty="0"/>
              <a:t>The rise in LAP causes a similar rise in pulmonary capillaries, veins and artery</a:t>
            </a:r>
            <a:endParaRPr lang="en-AU" sz="3200" dirty="0"/>
          </a:p>
        </p:txBody>
      </p:sp>
    </p:spTree>
    <p:extLst>
      <p:ext uri="{BB962C8B-B14F-4D97-AF65-F5344CB8AC3E}">
        <p14:creationId xmlns:p14="http://schemas.microsoft.com/office/powerpoint/2010/main" val="10465155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4"/>
          <p:cNvSpPr>
            <a:spLocks noGrp="1" noChangeArrowheads="1"/>
          </p:cNvSpPr>
          <p:nvPr>
            <p:ph type="title"/>
          </p:nvPr>
        </p:nvSpPr>
        <p:spPr>
          <a:xfrm>
            <a:off x="1248993" y="463640"/>
            <a:ext cx="8783649" cy="841316"/>
          </a:xfrm>
        </p:spPr>
        <p:txBody>
          <a:bodyPr>
            <a:noAutofit/>
          </a:bodyPr>
          <a:lstStyle/>
          <a:p>
            <a:r>
              <a:rPr lang="en-US" sz="4000" dirty="0" smtClean="0">
                <a:solidFill>
                  <a:schemeClr val="tx1"/>
                </a:solidFill>
              </a:rPr>
              <a:t>Mitral Stenosis</a:t>
            </a:r>
            <a:endParaRPr lang="en-US" sz="4000" dirty="0">
              <a:solidFill>
                <a:schemeClr val="tx1"/>
              </a:solidFill>
            </a:endParaRPr>
          </a:p>
        </p:txBody>
      </p:sp>
      <p:pic>
        <p:nvPicPr>
          <p:cNvPr id="154629" name="Picture 5" descr="S01871-012-f024c"/>
          <p:cNvPicPr>
            <a:picLocks noChangeAspect="1" noChangeArrowheads="1"/>
          </p:cNvPicPr>
          <p:nvPr/>
        </p:nvPicPr>
        <p:blipFill>
          <a:blip r:embed="rId3" cstate="print"/>
          <a:srcRect/>
          <a:stretch>
            <a:fillRect/>
          </a:stretch>
        </p:blipFill>
        <p:spPr bwMode="auto">
          <a:xfrm>
            <a:off x="2465817" y="1790163"/>
            <a:ext cx="6350000" cy="455453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5022275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1647741" y="734096"/>
            <a:ext cx="8680618" cy="764043"/>
          </a:xfrm>
        </p:spPr>
        <p:txBody>
          <a:bodyPr>
            <a:normAutofit/>
          </a:bodyPr>
          <a:lstStyle/>
          <a:p>
            <a:r>
              <a:rPr lang="en-GB" sz="4000" dirty="0"/>
              <a:t>Clinical Features</a:t>
            </a:r>
          </a:p>
        </p:txBody>
      </p:sp>
      <p:sp>
        <p:nvSpPr>
          <p:cNvPr id="14339" name="Rectangle 3"/>
          <p:cNvSpPr>
            <a:spLocks noGrp="1" noRot="1" noChangeArrowheads="1"/>
          </p:cNvSpPr>
          <p:nvPr>
            <p:ph type="body" idx="1"/>
          </p:nvPr>
        </p:nvSpPr>
        <p:spPr>
          <a:xfrm>
            <a:off x="1812970" y="1740795"/>
            <a:ext cx="6985000" cy="4057650"/>
          </a:xfrm>
        </p:spPr>
        <p:txBody>
          <a:bodyPr>
            <a:noAutofit/>
          </a:bodyPr>
          <a:lstStyle/>
          <a:p>
            <a:pPr>
              <a:lnSpc>
                <a:spcPct val="90000"/>
              </a:lnSpc>
              <a:buFont typeface="Wingdings" panose="05000000000000000000" pitchFamily="2" charset="2"/>
              <a:buChar char="q"/>
            </a:pPr>
            <a:r>
              <a:rPr lang="en-US" sz="3200" dirty="0" err="1"/>
              <a:t>Dyspnea</a:t>
            </a:r>
            <a:endParaRPr lang="en-US" sz="3200" dirty="0"/>
          </a:p>
          <a:p>
            <a:pPr>
              <a:lnSpc>
                <a:spcPct val="90000"/>
              </a:lnSpc>
              <a:buFont typeface="Wingdings" panose="05000000000000000000" pitchFamily="2" charset="2"/>
              <a:buChar char="q"/>
            </a:pPr>
            <a:r>
              <a:rPr lang="en-US" sz="3200" dirty="0"/>
              <a:t>Fatigue</a:t>
            </a:r>
          </a:p>
          <a:p>
            <a:pPr>
              <a:lnSpc>
                <a:spcPct val="90000"/>
              </a:lnSpc>
              <a:buFont typeface="Wingdings" panose="05000000000000000000" pitchFamily="2" charset="2"/>
              <a:buChar char="q"/>
            </a:pPr>
            <a:r>
              <a:rPr lang="en-US" sz="3200" dirty="0"/>
              <a:t>Palpitation</a:t>
            </a:r>
          </a:p>
          <a:p>
            <a:pPr>
              <a:lnSpc>
                <a:spcPct val="90000"/>
              </a:lnSpc>
              <a:buFont typeface="Wingdings" panose="05000000000000000000" pitchFamily="2" charset="2"/>
              <a:buChar char="q"/>
            </a:pPr>
            <a:r>
              <a:rPr lang="en-US" sz="3200" dirty="0" err="1"/>
              <a:t>Hemoptysis</a:t>
            </a:r>
            <a:r>
              <a:rPr lang="en-US" sz="3200" dirty="0"/>
              <a:t> (10</a:t>
            </a:r>
            <a:r>
              <a:rPr lang="en-US" sz="3200" dirty="0" smtClean="0"/>
              <a:t>%)</a:t>
            </a:r>
          </a:p>
          <a:p>
            <a:pPr>
              <a:lnSpc>
                <a:spcPct val="90000"/>
              </a:lnSpc>
              <a:buFont typeface="Wingdings" panose="05000000000000000000" pitchFamily="2" charset="2"/>
              <a:buChar char="q"/>
            </a:pPr>
            <a:r>
              <a:rPr lang="en-US" sz="3200" dirty="0" smtClean="0"/>
              <a:t>Hoarseness ( </a:t>
            </a:r>
            <a:r>
              <a:rPr lang="en-US" sz="3200" dirty="0" err="1" smtClean="0"/>
              <a:t>Ortner’s</a:t>
            </a:r>
            <a:r>
              <a:rPr lang="en-US" sz="3200" dirty="0" smtClean="0"/>
              <a:t> syndrome)</a:t>
            </a:r>
          </a:p>
          <a:p>
            <a:pPr>
              <a:lnSpc>
                <a:spcPct val="90000"/>
              </a:lnSpc>
              <a:buFont typeface="Wingdings" panose="05000000000000000000" pitchFamily="2" charset="2"/>
              <a:buChar char="q"/>
            </a:pPr>
            <a:r>
              <a:rPr lang="en-US" sz="3200" dirty="0" err="1" smtClean="0"/>
              <a:t>Dysphagia</a:t>
            </a:r>
            <a:r>
              <a:rPr lang="en-US" sz="3200" dirty="0" smtClean="0"/>
              <a:t> </a:t>
            </a:r>
          </a:p>
          <a:p>
            <a:pPr>
              <a:lnSpc>
                <a:spcPct val="90000"/>
              </a:lnSpc>
              <a:buFont typeface="Wingdings" panose="05000000000000000000" pitchFamily="2" charset="2"/>
              <a:buChar char="q"/>
            </a:pPr>
            <a:r>
              <a:rPr lang="en-US" sz="3200" dirty="0" err="1" smtClean="0"/>
              <a:t>Storke</a:t>
            </a:r>
            <a:r>
              <a:rPr lang="en-US" sz="3200" dirty="0" smtClean="0"/>
              <a:t> or peripheral embolization</a:t>
            </a:r>
            <a:endParaRPr lang="en-AU" sz="3200" dirty="0"/>
          </a:p>
        </p:txBody>
      </p:sp>
    </p:spTree>
    <p:extLst>
      <p:ext uri="{BB962C8B-B14F-4D97-AF65-F5344CB8AC3E}">
        <p14:creationId xmlns:p14="http://schemas.microsoft.com/office/powerpoint/2010/main" val="28968072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1722817" y="437882"/>
            <a:ext cx="4442159" cy="910220"/>
          </a:xfrm>
        </p:spPr>
        <p:txBody>
          <a:bodyPr>
            <a:normAutofit/>
          </a:bodyPr>
          <a:lstStyle/>
          <a:p>
            <a:r>
              <a:rPr lang="en-GB" sz="4000" dirty="0"/>
              <a:t>Clinical Features</a:t>
            </a:r>
          </a:p>
        </p:txBody>
      </p:sp>
      <p:sp>
        <p:nvSpPr>
          <p:cNvPr id="15363" name="Rectangle 3"/>
          <p:cNvSpPr>
            <a:spLocks noGrp="1" noRot="1" noChangeArrowheads="1"/>
          </p:cNvSpPr>
          <p:nvPr>
            <p:ph type="body" idx="1"/>
          </p:nvPr>
        </p:nvSpPr>
        <p:spPr>
          <a:xfrm>
            <a:off x="1877364" y="1792310"/>
            <a:ext cx="7056438" cy="4344988"/>
          </a:xfrm>
        </p:spPr>
        <p:txBody>
          <a:bodyPr>
            <a:normAutofit fontScale="92500"/>
          </a:bodyPr>
          <a:lstStyle/>
          <a:p>
            <a:pPr>
              <a:lnSpc>
                <a:spcPct val="90000"/>
              </a:lnSpc>
              <a:buFont typeface="Wingdings" panose="05000000000000000000" pitchFamily="2" charset="2"/>
              <a:buChar char="q"/>
            </a:pPr>
            <a:r>
              <a:rPr lang="en-US" sz="3200" dirty="0"/>
              <a:t>Cyanosis (Mitral </a:t>
            </a:r>
            <a:r>
              <a:rPr lang="en-US" sz="3200" dirty="0" err="1" smtClean="0"/>
              <a:t>facies,malar</a:t>
            </a:r>
            <a:r>
              <a:rPr lang="en-US" sz="3200" dirty="0" smtClean="0"/>
              <a:t> flush)</a:t>
            </a:r>
            <a:endParaRPr lang="en-US" sz="3200" dirty="0"/>
          </a:p>
          <a:p>
            <a:pPr>
              <a:lnSpc>
                <a:spcPct val="90000"/>
              </a:lnSpc>
              <a:buFont typeface="Wingdings" panose="05000000000000000000" pitchFamily="2" charset="2"/>
              <a:buChar char="q"/>
            </a:pPr>
            <a:r>
              <a:rPr lang="en-US" sz="3200" dirty="0"/>
              <a:t>Tapping apex ( S1)</a:t>
            </a:r>
          </a:p>
          <a:p>
            <a:pPr>
              <a:lnSpc>
                <a:spcPct val="90000"/>
              </a:lnSpc>
              <a:buFont typeface="Wingdings" panose="05000000000000000000" pitchFamily="2" charset="2"/>
              <a:buChar char="q"/>
            </a:pPr>
            <a:r>
              <a:rPr lang="en-US" sz="3200" dirty="0" err="1"/>
              <a:t>Parasternal</a:t>
            </a:r>
            <a:r>
              <a:rPr lang="en-US" sz="3200" dirty="0"/>
              <a:t> heave</a:t>
            </a:r>
          </a:p>
          <a:p>
            <a:pPr>
              <a:lnSpc>
                <a:spcPct val="90000"/>
              </a:lnSpc>
              <a:buFont typeface="Wingdings" panose="05000000000000000000" pitchFamily="2" charset="2"/>
              <a:buChar char="q"/>
            </a:pPr>
            <a:r>
              <a:rPr lang="en-US" sz="3200" dirty="0"/>
              <a:t>Diastolic thrill</a:t>
            </a:r>
          </a:p>
          <a:p>
            <a:pPr>
              <a:lnSpc>
                <a:spcPct val="90000"/>
              </a:lnSpc>
              <a:buFont typeface="Wingdings" panose="05000000000000000000" pitchFamily="2" charset="2"/>
              <a:buChar char="q"/>
            </a:pPr>
            <a:r>
              <a:rPr lang="en-US" sz="3200" dirty="0"/>
              <a:t>Accentuated S1 , accentuated S2</a:t>
            </a:r>
          </a:p>
          <a:p>
            <a:pPr>
              <a:lnSpc>
                <a:spcPct val="90000"/>
              </a:lnSpc>
              <a:buFont typeface="Wingdings" panose="05000000000000000000" pitchFamily="2" charset="2"/>
              <a:buChar char="q"/>
            </a:pPr>
            <a:r>
              <a:rPr lang="en-US" sz="3200" dirty="0"/>
              <a:t>Opening snap</a:t>
            </a:r>
          </a:p>
          <a:p>
            <a:pPr>
              <a:lnSpc>
                <a:spcPct val="90000"/>
              </a:lnSpc>
              <a:buFont typeface="Wingdings" panose="05000000000000000000" pitchFamily="2" charset="2"/>
              <a:buChar char="q"/>
            </a:pPr>
            <a:r>
              <a:rPr lang="en-US" sz="3200" dirty="0"/>
              <a:t>Mid-diastolic </a:t>
            </a:r>
            <a:r>
              <a:rPr lang="en-US" sz="3500" dirty="0"/>
              <a:t>rumb</a:t>
            </a:r>
            <a:r>
              <a:rPr lang="en-US" sz="3500" b="1" dirty="0"/>
              <a:t>le</a:t>
            </a:r>
            <a:endParaRPr lang="en-AU" sz="3500" b="1" dirty="0"/>
          </a:p>
        </p:txBody>
      </p:sp>
    </p:spTree>
    <p:extLst>
      <p:ext uri="{BB962C8B-B14F-4D97-AF65-F5344CB8AC3E}">
        <p14:creationId xmlns:p14="http://schemas.microsoft.com/office/powerpoint/2010/main" val="7170374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1227535" y="515155"/>
            <a:ext cx="8216979" cy="738286"/>
          </a:xfrm>
        </p:spPr>
        <p:txBody>
          <a:bodyPr>
            <a:normAutofit/>
          </a:bodyPr>
          <a:lstStyle/>
          <a:p>
            <a:r>
              <a:rPr lang="en-GB" sz="4000" dirty="0"/>
              <a:t>Investigations </a:t>
            </a:r>
          </a:p>
        </p:txBody>
      </p:sp>
      <p:sp>
        <p:nvSpPr>
          <p:cNvPr id="18435" name="Rectangle 3"/>
          <p:cNvSpPr>
            <a:spLocks noGrp="1" noRot="1" noChangeArrowheads="1"/>
          </p:cNvSpPr>
          <p:nvPr>
            <p:ph type="body" idx="1"/>
          </p:nvPr>
        </p:nvSpPr>
        <p:spPr>
          <a:xfrm>
            <a:off x="1387966" y="1674253"/>
            <a:ext cx="7561263" cy="4386286"/>
          </a:xfrm>
        </p:spPr>
        <p:txBody>
          <a:bodyPr>
            <a:noAutofit/>
          </a:bodyPr>
          <a:lstStyle/>
          <a:p>
            <a:pPr>
              <a:lnSpc>
                <a:spcPct val="90000"/>
              </a:lnSpc>
              <a:buFont typeface="Wingdings" panose="05000000000000000000" pitchFamily="2" charset="2"/>
              <a:buChar char="q"/>
            </a:pPr>
            <a:r>
              <a:rPr lang="en-US" sz="3200" dirty="0"/>
              <a:t>CXR</a:t>
            </a:r>
          </a:p>
          <a:p>
            <a:pPr>
              <a:lnSpc>
                <a:spcPct val="90000"/>
              </a:lnSpc>
              <a:buFont typeface="Wingdings" panose="05000000000000000000" pitchFamily="2" charset="2"/>
              <a:buChar char="§"/>
            </a:pPr>
            <a:r>
              <a:rPr lang="en-US" sz="3200" dirty="0" smtClean="0"/>
              <a:t>Straightening </a:t>
            </a:r>
            <a:r>
              <a:rPr lang="en-US" sz="3200" dirty="0"/>
              <a:t>of the left heart border</a:t>
            </a:r>
          </a:p>
          <a:p>
            <a:pPr>
              <a:lnSpc>
                <a:spcPct val="90000"/>
              </a:lnSpc>
              <a:buFont typeface="Wingdings" panose="05000000000000000000" pitchFamily="2" charset="2"/>
              <a:buChar char="§"/>
            </a:pPr>
            <a:r>
              <a:rPr lang="en-US" sz="3200" dirty="0" smtClean="0"/>
              <a:t>Double </a:t>
            </a:r>
            <a:r>
              <a:rPr lang="en-US" sz="3200" dirty="0"/>
              <a:t>density </a:t>
            </a:r>
          </a:p>
          <a:p>
            <a:pPr>
              <a:lnSpc>
                <a:spcPct val="90000"/>
              </a:lnSpc>
            </a:pPr>
            <a:r>
              <a:rPr lang="en-US" sz="3200" dirty="0" err="1" smtClean="0"/>
              <a:t>Kerley</a:t>
            </a:r>
            <a:r>
              <a:rPr lang="en-US" sz="3200" dirty="0" smtClean="0"/>
              <a:t> </a:t>
            </a:r>
            <a:r>
              <a:rPr lang="en-US" sz="3200" dirty="0"/>
              <a:t>B lines , CA in MV</a:t>
            </a:r>
          </a:p>
          <a:p>
            <a:pPr>
              <a:lnSpc>
                <a:spcPct val="90000"/>
              </a:lnSpc>
              <a:buFont typeface="Wingdings" panose="05000000000000000000" pitchFamily="2" charset="2"/>
              <a:buChar char="q"/>
            </a:pPr>
            <a:r>
              <a:rPr lang="en-US" sz="3200" dirty="0"/>
              <a:t>ECG: LAE, P </a:t>
            </a:r>
            <a:r>
              <a:rPr lang="en-US" sz="3200" dirty="0" err="1"/>
              <a:t>Mitrale</a:t>
            </a:r>
            <a:r>
              <a:rPr lang="en-US" sz="3200" dirty="0"/>
              <a:t> </a:t>
            </a:r>
            <a:r>
              <a:rPr lang="en-US" sz="3200" dirty="0" smtClean="0"/>
              <a:t>,RV dominance</a:t>
            </a:r>
            <a:endParaRPr lang="en-US" sz="3200" dirty="0"/>
          </a:p>
          <a:p>
            <a:pPr>
              <a:lnSpc>
                <a:spcPct val="90000"/>
              </a:lnSpc>
              <a:buFont typeface="Wingdings" panose="05000000000000000000" pitchFamily="2" charset="2"/>
              <a:buChar char="q"/>
            </a:pPr>
            <a:r>
              <a:rPr lang="en-US" sz="3200" dirty="0" err="1" smtClean="0"/>
              <a:t>Echodoppler</a:t>
            </a:r>
            <a:r>
              <a:rPr lang="en-US" sz="3200" dirty="0" smtClean="0"/>
              <a:t>    </a:t>
            </a:r>
            <a:endParaRPr lang="en-US" sz="3200" dirty="0"/>
          </a:p>
          <a:p>
            <a:pPr>
              <a:lnSpc>
                <a:spcPct val="90000"/>
              </a:lnSpc>
              <a:buFont typeface="Wingdings" panose="05000000000000000000" pitchFamily="2" charset="2"/>
              <a:buChar char="q"/>
            </a:pPr>
            <a:endParaRPr lang="en-AU" sz="3200" dirty="0"/>
          </a:p>
        </p:txBody>
      </p:sp>
    </p:spTree>
    <p:extLst>
      <p:ext uri="{BB962C8B-B14F-4D97-AF65-F5344CB8AC3E}">
        <p14:creationId xmlns:p14="http://schemas.microsoft.com/office/powerpoint/2010/main" val="34613266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G:\crawford\images\6S1FF1A.jpg"/>
          <p:cNvPicPr>
            <a:picLocks noChangeAspect="1" noChangeArrowheads="1"/>
          </p:cNvPicPr>
          <p:nvPr/>
        </p:nvPicPr>
        <p:blipFill>
          <a:blip r:embed="rId3" r:link="rId4" cstate="print"/>
          <a:srcRect l="34645" r="35199" b="13506"/>
          <a:stretch>
            <a:fillRect/>
          </a:stretch>
        </p:blipFill>
        <p:spPr bwMode="auto">
          <a:xfrm>
            <a:off x="2478894" y="1941871"/>
            <a:ext cx="4897437" cy="4103687"/>
          </a:xfrm>
          <a:prstGeom prst="rect">
            <a:avLst/>
          </a:prstGeom>
          <a:noFill/>
          <a:ln w="57150">
            <a:solidFill>
              <a:srgbClr val="FF0000"/>
            </a:solidFill>
            <a:miter lim="800000"/>
            <a:headEnd/>
            <a:tailEnd/>
          </a:ln>
          <a:effectLst/>
        </p:spPr>
      </p:pic>
      <p:sp>
        <p:nvSpPr>
          <p:cNvPr id="30723" name="Text Box 3"/>
          <p:cNvSpPr txBox="1">
            <a:spLocks noChangeArrowheads="1"/>
          </p:cNvSpPr>
          <p:nvPr/>
        </p:nvSpPr>
        <p:spPr bwMode="auto">
          <a:xfrm>
            <a:off x="1367995" y="700781"/>
            <a:ext cx="6372257" cy="769441"/>
          </a:xfrm>
          <a:prstGeom prst="rect">
            <a:avLst/>
          </a:prstGeom>
          <a:noFill/>
          <a:ln w="9525">
            <a:noFill/>
            <a:miter lim="800000"/>
            <a:headEnd/>
            <a:tailEnd/>
          </a:ln>
          <a:effectLst/>
        </p:spPr>
        <p:txBody>
          <a:bodyPr wrap="none">
            <a:spAutoFit/>
          </a:bodyPr>
          <a:lstStyle/>
          <a:p>
            <a:r>
              <a:rPr lang="en-GB" sz="4400" dirty="0" smtClean="0"/>
              <a:t>Echo In Mitral </a:t>
            </a:r>
            <a:r>
              <a:rPr lang="en-GB" sz="4400" dirty="0"/>
              <a:t>Stenosis</a:t>
            </a:r>
            <a:endParaRPr lang="en-US" sz="4400" dirty="0"/>
          </a:p>
        </p:txBody>
      </p:sp>
    </p:spTree>
    <p:extLst>
      <p:ext uri="{BB962C8B-B14F-4D97-AF65-F5344CB8AC3E}">
        <p14:creationId xmlns:p14="http://schemas.microsoft.com/office/powerpoint/2010/main" val="18355930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1173029" y="725395"/>
            <a:ext cx="4918678" cy="884463"/>
          </a:xfrm>
        </p:spPr>
        <p:txBody>
          <a:bodyPr>
            <a:normAutofit fontScale="90000"/>
          </a:bodyPr>
          <a:lstStyle/>
          <a:p>
            <a:r>
              <a:rPr lang="en-GB" sz="4000" dirty="0"/>
              <a:t>Management</a:t>
            </a:r>
            <a:r>
              <a:rPr lang="en-GB" sz="6000" dirty="0"/>
              <a:t>  </a:t>
            </a:r>
          </a:p>
        </p:txBody>
      </p:sp>
      <p:sp>
        <p:nvSpPr>
          <p:cNvPr id="20483" name="Rectangle 3"/>
          <p:cNvSpPr>
            <a:spLocks noGrp="1" noRot="1" noChangeArrowheads="1"/>
          </p:cNvSpPr>
          <p:nvPr>
            <p:ph type="body" idx="1"/>
          </p:nvPr>
        </p:nvSpPr>
        <p:spPr>
          <a:xfrm>
            <a:off x="1500836" y="1609858"/>
            <a:ext cx="6252246" cy="4193103"/>
          </a:xfrm>
        </p:spPr>
        <p:txBody>
          <a:bodyPr/>
          <a:lstStyle/>
          <a:p>
            <a:endParaRPr lang="en-US" b="1" dirty="0"/>
          </a:p>
          <a:p>
            <a:pPr>
              <a:buFont typeface="Wingdings" panose="05000000000000000000" pitchFamily="2" charset="2"/>
              <a:buChar char="q"/>
            </a:pPr>
            <a:r>
              <a:rPr lang="en-US" sz="3200" dirty="0" smtClean="0"/>
              <a:t>B-Blockers </a:t>
            </a:r>
            <a:r>
              <a:rPr lang="en-US" sz="3200" dirty="0"/>
              <a:t>,CCB</a:t>
            </a:r>
          </a:p>
          <a:p>
            <a:pPr>
              <a:buFont typeface="Wingdings" panose="05000000000000000000" pitchFamily="2" charset="2"/>
              <a:buChar char="q"/>
            </a:pPr>
            <a:r>
              <a:rPr lang="en-US" sz="3200" dirty="0" err="1"/>
              <a:t>Digoxin</a:t>
            </a:r>
            <a:r>
              <a:rPr lang="en-US" sz="3200" dirty="0"/>
              <a:t> ( AF )</a:t>
            </a:r>
          </a:p>
          <a:p>
            <a:pPr>
              <a:buFont typeface="Wingdings" panose="05000000000000000000" pitchFamily="2" charset="2"/>
              <a:buChar char="q"/>
            </a:pPr>
            <a:r>
              <a:rPr lang="en-US" sz="3200" dirty="0" err="1" smtClean="0"/>
              <a:t>Warfarin</a:t>
            </a:r>
            <a:endParaRPr lang="en-US" sz="3200" dirty="0" smtClean="0"/>
          </a:p>
          <a:p>
            <a:pPr>
              <a:buFont typeface="Wingdings" panose="05000000000000000000" pitchFamily="2" charset="2"/>
              <a:buChar char="q"/>
            </a:pPr>
            <a:r>
              <a:rPr lang="en-US" sz="3200" dirty="0" smtClean="0"/>
              <a:t>Balloon </a:t>
            </a:r>
            <a:r>
              <a:rPr lang="en-US" sz="3200" dirty="0" err="1" smtClean="0"/>
              <a:t>Valvuloplasty</a:t>
            </a:r>
            <a:endParaRPr lang="en-US" sz="3200" dirty="0" smtClean="0"/>
          </a:p>
          <a:p>
            <a:pPr>
              <a:buFont typeface="Wingdings" panose="05000000000000000000" pitchFamily="2" charset="2"/>
              <a:buChar char="q"/>
            </a:pPr>
            <a:r>
              <a:rPr lang="en-US" sz="3200" dirty="0" smtClean="0"/>
              <a:t>Mitral valve replacement</a:t>
            </a:r>
            <a:endParaRPr lang="en-US" sz="3200" dirty="0"/>
          </a:p>
          <a:p>
            <a:endParaRPr lang="en-AU" b="1" dirty="0"/>
          </a:p>
        </p:txBody>
      </p:sp>
    </p:spTree>
    <p:extLst>
      <p:ext uri="{BB962C8B-B14F-4D97-AF65-F5344CB8AC3E}">
        <p14:creationId xmlns:p14="http://schemas.microsoft.com/office/powerpoint/2010/main" val="3202205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Pathologic Lesions</a:t>
            </a:r>
          </a:p>
        </p:txBody>
      </p:sp>
      <p:sp>
        <p:nvSpPr>
          <p:cNvPr id="3" name="Content Placeholder 2"/>
          <p:cNvSpPr>
            <a:spLocks noGrp="1"/>
          </p:cNvSpPr>
          <p:nvPr>
            <p:ph sz="half" idx="1"/>
          </p:nvPr>
        </p:nvSpPr>
        <p:spPr/>
        <p:txBody>
          <a:bodyPr/>
          <a:lstStyle/>
          <a:p>
            <a:endParaRPr lang="en-US" dirty="0" smtClean="0"/>
          </a:p>
          <a:p>
            <a:pPr>
              <a:buFont typeface="Wingdings" panose="05000000000000000000" pitchFamily="2" charset="2"/>
              <a:buChar char="q"/>
            </a:pPr>
            <a:r>
              <a:rPr lang="en-US" sz="3200" dirty="0" err="1"/>
              <a:t>Ashcoff</a:t>
            </a:r>
            <a:r>
              <a:rPr lang="en-US" sz="3200" dirty="0"/>
              <a:t> </a:t>
            </a:r>
            <a:r>
              <a:rPr lang="en-US" sz="3200" dirty="0" smtClean="0"/>
              <a:t>nodules</a:t>
            </a:r>
            <a:endParaRPr lang="en-US" sz="3200" dirty="0"/>
          </a:p>
          <a:p>
            <a:pPr>
              <a:buFont typeface="Wingdings" panose="05000000000000000000" pitchFamily="2" charset="2"/>
              <a:buChar char="q"/>
            </a:pPr>
            <a:r>
              <a:rPr lang="en-US" sz="3200" dirty="0" err="1" smtClean="0"/>
              <a:t>Fibrinoid</a:t>
            </a:r>
            <a:r>
              <a:rPr lang="en-US" sz="3200" dirty="0" smtClean="0"/>
              <a:t> </a:t>
            </a:r>
            <a:r>
              <a:rPr lang="en-US" sz="3200" dirty="0"/>
              <a:t>degeneration of connective tissue, inflammatory cells</a:t>
            </a:r>
          </a:p>
        </p:txBody>
      </p:sp>
      <p:sp>
        <p:nvSpPr>
          <p:cNvPr id="5" name="Content Placeholder 4"/>
          <p:cNvSpPr>
            <a:spLocks noGrp="1"/>
          </p:cNvSpPr>
          <p:nvPr>
            <p:ph sz="half" idx="2"/>
          </p:nvPr>
        </p:nvSpPr>
        <p:spPr/>
        <p:txBody>
          <a:bodyPr/>
          <a:lstStyle/>
          <a:p>
            <a:endParaRPr lang="en-US"/>
          </a:p>
        </p:txBody>
      </p:sp>
      <p:pic>
        <p:nvPicPr>
          <p:cNvPr id="4" name="Picture 5" descr="S01871-012-f024b"/>
          <p:cNvPicPr>
            <a:picLocks noChangeAspect="1" noChangeArrowheads="1"/>
          </p:cNvPicPr>
          <p:nvPr/>
        </p:nvPicPr>
        <p:blipFill>
          <a:blip r:embed="rId2" cstate="print"/>
          <a:srcRect/>
          <a:stretch>
            <a:fillRect/>
          </a:stretch>
        </p:blipFill>
        <p:spPr bwMode="auto">
          <a:xfrm>
            <a:off x="6126480" y="1828800"/>
            <a:ext cx="4480560" cy="4351337"/>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40124760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G:\crawford\images\6S4FF4.jpg"/>
          <p:cNvPicPr>
            <a:picLocks noChangeAspect="1" noChangeArrowheads="1"/>
          </p:cNvPicPr>
          <p:nvPr/>
        </p:nvPicPr>
        <p:blipFill>
          <a:blip r:embed="rId3" r:link="rId4" cstate="print"/>
          <a:srcRect l="10831" t="14821" r="11665" b="5476"/>
          <a:stretch>
            <a:fillRect/>
          </a:stretch>
        </p:blipFill>
        <p:spPr bwMode="auto">
          <a:xfrm>
            <a:off x="2430099" y="1710053"/>
            <a:ext cx="6191250" cy="4251325"/>
          </a:xfrm>
          <a:prstGeom prst="rect">
            <a:avLst/>
          </a:prstGeom>
          <a:noFill/>
          <a:ln w="76200">
            <a:solidFill>
              <a:srgbClr val="FF0000"/>
            </a:solidFill>
            <a:miter lim="800000"/>
            <a:headEnd/>
            <a:tailEnd/>
          </a:ln>
          <a:effectLst/>
        </p:spPr>
      </p:pic>
      <p:sp>
        <p:nvSpPr>
          <p:cNvPr id="76803" name="Text Box 3"/>
          <p:cNvSpPr txBox="1">
            <a:spLocks noChangeArrowheads="1"/>
          </p:cNvSpPr>
          <p:nvPr/>
        </p:nvSpPr>
        <p:spPr bwMode="auto">
          <a:xfrm>
            <a:off x="4760130" y="725802"/>
            <a:ext cx="1531188" cy="769441"/>
          </a:xfrm>
          <a:prstGeom prst="rect">
            <a:avLst/>
          </a:prstGeom>
          <a:noFill/>
          <a:ln w="9525">
            <a:noFill/>
            <a:miter lim="800000"/>
            <a:headEnd/>
            <a:tailEnd/>
          </a:ln>
          <a:effectLst/>
        </p:spPr>
        <p:txBody>
          <a:bodyPr wrap="none">
            <a:spAutoFit/>
          </a:bodyPr>
          <a:lstStyle/>
          <a:p>
            <a:r>
              <a:rPr lang="en-GB" sz="4400" dirty="0"/>
              <a:t>BMV</a:t>
            </a:r>
            <a:endParaRPr lang="en-US" sz="4400" dirty="0"/>
          </a:p>
        </p:txBody>
      </p:sp>
    </p:spTree>
    <p:extLst>
      <p:ext uri="{BB962C8B-B14F-4D97-AF65-F5344CB8AC3E}">
        <p14:creationId xmlns:p14="http://schemas.microsoft.com/office/powerpoint/2010/main" val="33705496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1154806" y="940158"/>
            <a:ext cx="5709633" cy="689356"/>
          </a:xfrm>
        </p:spPr>
        <p:txBody>
          <a:bodyPr>
            <a:normAutofit/>
          </a:bodyPr>
          <a:lstStyle/>
          <a:p>
            <a:r>
              <a:rPr lang="en-GB" sz="3200" dirty="0"/>
              <a:t>Mitral Regurgitation</a:t>
            </a:r>
          </a:p>
        </p:txBody>
      </p:sp>
      <p:sp>
        <p:nvSpPr>
          <p:cNvPr id="22531" name="Rectangle 3"/>
          <p:cNvSpPr>
            <a:spLocks noGrp="1" noRot="1" noChangeArrowheads="1"/>
          </p:cNvSpPr>
          <p:nvPr>
            <p:ph type="body" idx="1"/>
          </p:nvPr>
        </p:nvSpPr>
        <p:spPr>
          <a:xfrm>
            <a:off x="1578232" y="1867392"/>
            <a:ext cx="7129462" cy="4038600"/>
          </a:xfrm>
        </p:spPr>
        <p:txBody>
          <a:bodyPr/>
          <a:lstStyle/>
          <a:p>
            <a:pPr>
              <a:buFont typeface="Wingdings" panose="05000000000000000000" pitchFamily="2" charset="2"/>
              <a:buChar char="q"/>
            </a:pPr>
            <a:r>
              <a:rPr lang="en-US" sz="3200" dirty="0" smtClean="0"/>
              <a:t>Asymptomatic </a:t>
            </a:r>
            <a:endParaRPr lang="en-US" sz="3200" dirty="0"/>
          </a:p>
          <a:p>
            <a:pPr>
              <a:buFont typeface="Wingdings" panose="05000000000000000000" pitchFamily="2" charset="2"/>
              <a:buChar char="q"/>
            </a:pPr>
            <a:r>
              <a:rPr lang="en-US" sz="3200" dirty="0" err="1"/>
              <a:t>Dyspnea</a:t>
            </a:r>
            <a:r>
              <a:rPr lang="en-US" sz="3200" dirty="0"/>
              <a:t> , </a:t>
            </a:r>
            <a:r>
              <a:rPr lang="en-US" sz="3200" dirty="0" err="1"/>
              <a:t>orthopnea</a:t>
            </a:r>
            <a:r>
              <a:rPr lang="en-US" sz="3200" dirty="0"/>
              <a:t>, </a:t>
            </a:r>
            <a:r>
              <a:rPr lang="en-US" sz="3200" dirty="0" smtClean="0"/>
              <a:t>PND</a:t>
            </a:r>
            <a:endParaRPr lang="en-US" sz="3200" dirty="0"/>
          </a:p>
          <a:p>
            <a:pPr>
              <a:buFont typeface="Wingdings" panose="05000000000000000000" pitchFamily="2" charset="2"/>
              <a:buChar char="q"/>
            </a:pPr>
            <a:r>
              <a:rPr lang="en-US" sz="3200" dirty="0"/>
              <a:t>Displaced PMI, Thrill</a:t>
            </a:r>
          </a:p>
          <a:p>
            <a:pPr>
              <a:buFont typeface="Wingdings" panose="05000000000000000000" pitchFamily="2" charset="2"/>
              <a:buChar char="q"/>
            </a:pPr>
            <a:r>
              <a:rPr lang="en-US" sz="3200" dirty="0"/>
              <a:t>Soft S1,  </a:t>
            </a:r>
            <a:endParaRPr lang="en-US" sz="3200" dirty="0" smtClean="0"/>
          </a:p>
          <a:p>
            <a:pPr>
              <a:buFont typeface="Wingdings" panose="05000000000000000000" pitchFamily="2" charset="2"/>
              <a:buChar char="q"/>
            </a:pPr>
            <a:r>
              <a:rPr lang="en-US" sz="3200" dirty="0" err="1" smtClean="0"/>
              <a:t>Pansystolic</a:t>
            </a:r>
            <a:r>
              <a:rPr lang="en-US" sz="3200" dirty="0" smtClean="0"/>
              <a:t> murmur</a:t>
            </a:r>
          </a:p>
          <a:p>
            <a:pPr>
              <a:buFont typeface="Wingdings" panose="05000000000000000000" pitchFamily="2" charset="2"/>
              <a:buChar char="q"/>
            </a:pPr>
            <a:r>
              <a:rPr lang="en-US" sz="3200" dirty="0" smtClean="0"/>
              <a:t>Treatment is surgical</a:t>
            </a:r>
            <a:endParaRPr lang="en-US" sz="3200" dirty="0"/>
          </a:p>
          <a:p>
            <a:endParaRPr lang="en-AU" dirty="0"/>
          </a:p>
        </p:txBody>
      </p:sp>
    </p:spTree>
    <p:extLst>
      <p:ext uri="{BB962C8B-B14F-4D97-AF65-F5344CB8AC3E}">
        <p14:creationId xmlns:p14="http://schemas.microsoft.com/office/powerpoint/2010/main" val="24199038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G:\crawford\images\6S1FF5.jpg"/>
          <p:cNvPicPr>
            <a:picLocks noChangeAspect="1" noChangeArrowheads="1"/>
          </p:cNvPicPr>
          <p:nvPr/>
        </p:nvPicPr>
        <p:blipFill>
          <a:blip r:embed="rId3" r:link="rId4" cstate="print"/>
          <a:srcRect l="11310" t="46275" r="11310" b="6274"/>
          <a:stretch>
            <a:fillRect/>
          </a:stretch>
        </p:blipFill>
        <p:spPr bwMode="auto">
          <a:xfrm>
            <a:off x="2343552" y="1941872"/>
            <a:ext cx="6191250" cy="3673475"/>
          </a:xfrm>
          <a:prstGeom prst="rect">
            <a:avLst/>
          </a:prstGeom>
          <a:noFill/>
          <a:ln w="57150">
            <a:solidFill>
              <a:srgbClr val="FF0000"/>
            </a:solidFill>
            <a:miter lim="800000"/>
            <a:headEnd/>
            <a:tailEnd/>
          </a:ln>
          <a:effectLst/>
        </p:spPr>
      </p:pic>
      <p:sp>
        <p:nvSpPr>
          <p:cNvPr id="35843" name="Text Box 3"/>
          <p:cNvSpPr txBox="1">
            <a:spLocks noChangeArrowheads="1"/>
          </p:cNvSpPr>
          <p:nvPr/>
        </p:nvSpPr>
        <p:spPr bwMode="auto">
          <a:xfrm>
            <a:off x="3951803" y="640634"/>
            <a:ext cx="1752403" cy="707886"/>
          </a:xfrm>
          <a:prstGeom prst="rect">
            <a:avLst/>
          </a:prstGeom>
          <a:noFill/>
          <a:ln w="9525">
            <a:noFill/>
            <a:miter lim="800000"/>
            <a:headEnd/>
            <a:tailEnd/>
          </a:ln>
          <a:effectLst/>
        </p:spPr>
        <p:txBody>
          <a:bodyPr wrap="none">
            <a:spAutoFit/>
          </a:bodyPr>
          <a:lstStyle/>
          <a:p>
            <a:r>
              <a:rPr lang="en-GB" sz="4000" dirty="0"/>
              <a:t>ECHO</a:t>
            </a:r>
            <a:endParaRPr lang="en-US" sz="4000" dirty="0"/>
          </a:p>
        </p:txBody>
      </p:sp>
    </p:spTree>
    <p:extLst>
      <p:ext uri="{BB962C8B-B14F-4D97-AF65-F5344CB8AC3E}">
        <p14:creationId xmlns:p14="http://schemas.microsoft.com/office/powerpoint/2010/main" val="2913460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1030051" y="373487"/>
            <a:ext cx="7315458" cy="789801"/>
          </a:xfrm>
        </p:spPr>
        <p:txBody>
          <a:bodyPr>
            <a:normAutofit/>
          </a:bodyPr>
          <a:lstStyle/>
          <a:p>
            <a:r>
              <a:rPr lang="en-GB" sz="4000" dirty="0"/>
              <a:t>Aortic Regurgitation</a:t>
            </a:r>
          </a:p>
        </p:txBody>
      </p:sp>
      <p:sp>
        <p:nvSpPr>
          <p:cNvPr id="27651" name="Rectangle 3"/>
          <p:cNvSpPr>
            <a:spLocks noGrp="1" noRot="1" noChangeArrowheads="1"/>
          </p:cNvSpPr>
          <p:nvPr>
            <p:ph type="body" idx="1"/>
          </p:nvPr>
        </p:nvSpPr>
        <p:spPr>
          <a:xfrm>
            <a:off x="1591235" y="1702159"/>
            <a:ext cx="6913562" cy="4422775"/>
          </a:xfrm>
        </p:spPr>
        <p:txBody>
          <a:bodyPr>
            <a:noAutofit/>
          </a:bodyPr>
          <a:lstStyle/>
          <a:p>
            <a:pPr>
              <a:buFont typeface="Wingdings" panose="05000000000000000000" pitchFamily="2" charset="2"/>
              <a:buChar char="q"/>
            </a:pPr>
            <a:r>
              <a:rPr lang="en-US" sz="3200" dirty="0" smtClean="0"/>
              <a:t>Water-hammer / collapsing pulse</a:t>
            </a:r>
          </a:p>
          <a:p>
            <a:pPr>
              <a:buFont typeface="Wingdings" panose="05000000000000000000" pitchFamily="2" charset="2"/>
              <a:buChar char="q"/>
            </a:pPr>
            <a:r>
              <a:rPr lang="en-US" sz="3200" dirty="0" smtClean="0"/>
              <a:t>Wide pulse pressure</a:t>
            </a:r>
          </a:p>
          <a:p>
            <a:pPr>
              <a:buFont typeface="Wingdings" panose="05000000000000000000" pitchFamily="2" charset="2"/>
              <a:buChar char="q"/>
            </a:pPr>
            <a:r>
              <a:rPr lang="en-US" sz="3200" dirty="0" smtClean="0"/>
              <a:t>Corrigan’s sign</a:t>
            </a:r>
          </a:p>
          <a:p>
            <a:pPr>
              <a:buFont typeface="Wingdings" panose="05000000000000000000" pitchFamily="2" charset="2"/>
              <a:buChar char="q"/>
            </a:pPr>
            <a:r>
              <a:rPr lang="en-US" sz="3200" dirty="0" smtClean="0"/>
              <a:t>De Musset sign</a:t>
            </a:r>
          </a:p>
          <a:p>
            <a:pPr>
              <a:buFont typeface="Wingdings" panose="05000000000000000000" pitchFamily="2" charset="2"/>
              <a:buChar char="q"/>
            </a:pPr>
            <a:r>
              <a:rPr lang="en-US" sz="3200" dirty="0" smtClean="0"/>
              <a:t>Muller sign</a:t>
            </a:r>
          </a:p>
          <a:p>
            <a:pPr>
              <a:buFont typeface="Wingdings" panose="05000000000000000000" pitchFamily="2" charset="2"/>
              <a:buChar char="q"/>
            </a:pPr>
            <a:r>
              <a:rPr lang="en-US" sz="3200" dirty="0" err="1" smtClean="0"/>
              <a:t>Quincke’s</a:t>
            </a:r>
            <a:r>
              <a:rPr lang="en-US" sz="3200" dirty="0" smtClean="0"/>
              <a:t> pulse</a:t>
            </a:r>
          </a:p>
          <a:p>
            <a:pPr>
              <a:buFont typeface="Wingdings" panose="05000000000000000000" pitchFamily="2" charset="2"/>
              <a:buChar char="q"/>
            </a:pPr>
            <a:r>
              <a:rPr lang="en-US" sz="3200" dirty="0" smtClean="0"/>
              <a:t>Hill’s </a:t>
            </a:r>
            <a:r>
              <a:rPr lang="en-US" sz="3200" dirty="0"/>
              <a:t>sign</a:t>
            </a:r>
          </a:p>
        </p:txBody>
      </p:sp>
    </p:spTree>
    <p:extLst>
      <p:ext uri="{BB962C8B-B14F-4D97-AF65-F5344CB8AC3E}">
        <p14:creationId xmlns:p14="http://schemas.microsoft.com/office/powerpoint/2010/main" val="2997113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G:\crawford\images\6S1FF12A.jpg"/>
          <p:cNvPicPr>
            <a:picLocks noChangeAspect="1" noChangeArrowheads="1"/>
          </p:cNvPicPr>
          <p:nvPr/>
        </p:nvPicPr>
        <p:blipFill>
          <a:blip r:embed="rId3" r:link="rId4" cstate="print"/>
          <a:srcRect l="31438" r="31715" b="9366"/>
          <a:stretch>
            <a:fillRect/>
          </a:stretch>
        </p:blipFill>
        <p:spPr bwMode="auto">
          <a:xfrm>
            <a:off x="3303856" y="2066412"/>
            <a:ext cx="2952750" cy="3671887"/>
          </a:xfrm>
          <a:prstGeom prst="rect">
            <a:avLst/>
          </a:prstGeom>
          <a:noFill/>
          <a:ln w="57150">
            <a:solidFill>
              <a:srgbClr val="FF0000"/>
            </a:solidFill>
            <a:miter lim="800000"/>
            <a:headEnd/>
            <a:tailEnd/>
          </a:ln>
          <a:effectLst/>
        </p:spPr>
      </p:pic>
      <p:sp>
        <p:nvSpPr>
          <p:cNvPr id="46083" name="Text Box 3"/>
          <p:cNvSpPr txBox="1">
            <a:spLocks noChangeArrowheads="1"/>
          </p:cNvSpPr>
          <p:nvPr/>
        </p:nvSpPr>
        <p:spPr bwMode="auto">
          <a:xfrm>
            <a:off x="2725269" y="650473"/>
            <a:ext cx="1752403" cy="707886"/>
          </a:xfrm>
          <a:prstGeom prst="rect">
            <a:avLst/>
          </a:prstGeom>
          <a:noFill/>
          <a:ln w="9525">
            <a:noFill/>
            <a:miter lim="800000"/>
            <a:headEnd/>
            <a:tailEnd/>
          </a:ln>
          <a:effectLst/>
        </p:spPr>
        <p:txBody>
          <a:bodyPr wrap="none">
            <a:spAutoFit/>
          </a:bodyPr>
          <a:lstStyle/>
          <a:p>
            <a:r>
              <a:rPr lang="en-GB" sz="4000" dirty="0"/>
              <a:t>ECHO</a:t>
            </a:r>
            <a:endParaRPr lang="en-US" sz="4000" dirty="0"/>
          </a:p>
        </p:txBody>
      </p:sp>
    </p:spTree>
    <p:extLst>
      <p:ext uri="{BB962C8B-B14F-4D97-AF65-F5344CB8AC3E}">
        <p14:creationId xmlns:p14="http://schemas.microsoft.com/office/powerpoint/2010/main" val="32211802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G:\crawford\images\6S9FF3.jpg"/>
          <p:cNvPicPr>
            <a:picLocks noChangeAspect="1" noChangeArrowheads="1"/>
          </p:cNvPicPr>
          <p:nvPr/>
        </p:nvPicPr>
        <p:blipFill>
          <a:blip r:embed="rId3" r:link="rId4" cstate="print"/>
          <a:srcRect l="19852" r="11665" b="7922"/>
          <a:stretch>
            <a:fillRect/>
          </a:stretch>
        </p:blipFill>
        <p:spPr bwMode="auto">
          <a:xfrm>
            <a:off x="2202848" y="2096418"/>
            <a:ext cx="5470525" cy="3671887"/>
          </a:xfrm>
          <a:prstGeom prst="rect">
            <a:avLst/>
          </a:prstGeom>
          <a:noFill/>
          <a:ln w="76200">
            <a:solidFill>
              <a:srgbClr val="FF0000"/>
            </a:solidFill>
            <a:miter lim="800000"/>
            <a:headEnd/>
            <a:tailEnd/>
          </a:ln>
          <a:effectLst/>
        </p:spPr>
      </p:pic>
      <p:sp>
        <p:nvSpPr>
          <p:cNvPr id="4" name="Title 3"/>
          <p:cNvSpPr>
            <a:spLocks noGrp="1"/>
          </p:cNvSpPr>
          <p:nvPr>
            <p:ph type="title"/>
          </p:nvPr>
        </p:nvSpPr>
        <p:spPr>
          <a:xfrm>
            <a:off x="1081568" y="399246"/>
            <a:ext cx="8500314" cy="944346"/>
          </a:xfrm>
        </p:spPr>
        <p:txBody>
          <a:bodyPr>
            <a:noAutofit/>
          </a:bodyPr>
          <a:lstStyle/>
          <a:p>
            <a:r>
              <a:rPr lang="en-GB" sz="4000" dirty="0"/>
              <a:t>Aortic Stenosis</a:t>
            </a:r>
          </a:p>
        </p:txBody>
      </p:sp>
    </p:spTree>
    <p:extLst>
      <p:ext uri="{BB962C8B-B14F-4D97-AF65-F5344CB8AC3E}">
        <p14:creationId xmlns:p14="http://schemas.microsoft.com/office/powerpoint/2010/main" val="36856452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1806397" y="515155"/>
            <a:ext cx="3358031" cy="897341"/>
          </a:xfrm>
        </p:spPr>
        <p:txBody>
          <a:bodyPr>
            <a:normAutofit/>
          </a:bodyPr>
          <a:lstStyle/>
          <a:p>
            <a:r>
              <a:rPr lang="en-US" sz="4000" dirty="0"/>
              <a:t>Symptoms</a:t>
            </a:r>
            <a:endParaRPr lang="en-AU" sz="4000" dirty="0"/>
          </a:p>
        </p:txBody>
      </p:sp>
      <p:sp>
        <p:nvSpPr>
          <p:cNvPr id="6147" name="Rectangle 3"/>
          <p:cNvSpPr>
            <a:spLocks noGrp="1" noRot="1" noChangeArrowheads="1"/>
          </p:cNvSpPr>
          <p:nvPr>
            <p:ph type="body" idx="1"/>
          </p:nvPr>
        </p:nvSpPr>
        <p:spPr>
          <a:xfrm>
            <a:off x="2057423" y="1830948"/>
            <a:ext cx="5688012" cy="3307723"/>
          </a:xfrm>
        </p:spPr>
        <p:txBody>
          <a:bodyPr/>
          <a:lstStyle/>
          <a:p>
            <a:pPr>
              <a:buFont typeface="Wingdings" panose="05000000000000000000" pitchFamily="2" charset="2"/>
              <a:buChar char="q"/>
            </a:pPr>
            <a:r>
              <a:rPr lang="en-US" sz="3200" dirty="0"/>
              <a:t>Angina</a:t>
            </a:r>
          </a:p>
          <a:p>
            <a:pPr>
              <a:buFont typeface="Wingdings" panose="05000000000000000000" pitchFamily="2" charset="2"/>
              <a:buChar char="q"/>
            </a:pPr>
            <a:r>
              <a:rPr lang="en-US" sz="3200" dirty="0"/>
              <a:t>Syncope</a:t>
            </a:r>
          </a:p>
          <a:p>
            <a:pPr>
              <a:buFont typeface="Wingdings" panose="05000000000000000000" pitchFamily="2" charset="2"/>
              <a:buChar char="q"/>
            </a:pPr>
            <a:r>
              <a:rPr lang="en-US" sz="3200" dirty="0" err="1"/>
              <a:t>Dyspnea</a:t>
            </a:r>
            <a:endParaRPr lang="en-US" sz="3200" dirty="0"/>
          </a:p>
          <a:p>
            <a:pPr>
              <a:buFont typeface="Wingdings" panose="05000000000000000000" pitchFamily="2" charset="2"/>
              <a:buChar char="q"/>
            </a:pPr>
            <a:endParaRPr lang="en-AU" sz="4400" b="1" i="1" dirty="0"/>
          </a:p>
        </p:txBody>
      </p:sp>
    </p:spTree>
    <p:extLst>
      <p:ext uri="{BB962C8B-B14F-4D97-AF65-F5344CB8AC3E}">
        <p14:creationId xmlns:p14="http://schemas.microsoft.com/office/powerpoint/2010/main" val="15797566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1079590" y="471355"/>
            <a:ext cx="5616575" cy="1149350"/>
          </a:xfrm>
        </p:spPr>
        <p:txBody>
          <a:bodyPr>
            <a:noAutofit/>
          </a:bodyPr>
          <a:lstStyle/>
          <a:p>
            <a:r>
              <a:rPr lang="en-US" sz="8000" b="1" dirty="0"/>
              <a:t> </a:t>
            </a:r>
            <a:r>
              <a:rPr lang="en-US" sz="4000" dirty="0"/>
              <a:t>Signs</a:t>
            </a:r>
            <a:r>
              <a:rPr lang="en-US" sz="8000" b="1" dirty="0"/>
              <a:t> </a:t>
            </a:r>
            <a:endParaRPr lang="en-AU" sz="8000" b="1" dirty="0"/>
          </a:p>
        </p:txBody>
      </p:sp>
      <p:sp>
        <p:nvSpPr>
          <p:cNvPr id="9219" name="Rectangle 3"/>
          <p:cNvSpPr>
            <a:spLocks noGrp="1" noRot="1" noChangeArrowheads="1"/>
          </p:cNvSpPr>
          <p:nvPr>
            <p:ph type="body" idx="1"/>
          </p:nvPr>
        </p:nvSpPr>
        <p:spPr>
          <a:xfrm>
            <a:off x="1870322" y="1869584"/>
            <a:ext cx="7343775" cy="4422775"/>
          </a:xfrm>
        </p:spPr>
        <p:txBody>
          <a:bodyPr/>
          <a:lstStyle/>
          <a:p>
            <a:pPr>
              <a:buFont typeface="Wingdings" panose="05000000000000000000" pitchFamily="2" charset="2"/>
              <a:buChar char="q"/>
            </a:pPr>
            <a:r>
              <a:rPr lang="en-US" sz="3200" dirty="0"/>
              <a:t>Arterial Pulse wave form : </a:t>
            </a:r>
            <a:r>
              <a:rPr lang="en-US" sz="3200" dirty="0" smtClean="0"/>
              <a:t>Plateau</a:t>
            </a:r>
            <a:endParaRPr lang="en-US" sz="3200" dirty="0"/>
          </a:p>
          <a:p>
            <a:pPr>
              <a:buFont typeface="Wingdings" panose="05000000000000000000" pitchFamily="2" charset="2"/>
              <a:buChar char="§"/>
            </a:pPr>
            <a:r>
              <a:rPr lang="en-US" sz="3200" dirty="0" smtClean="0"/>
              <a:t>Small (</a:t>
            </a:r>
            <a:r>
              <a:rPr lang="en-US" sz="3200" dirty="0" err="1" smtClean="0"/>
              <a:t>Parvus</a:t>
            </a:r>
            <a:r>
              <a:rPr lang="en-US" sz="3200" dirty="0" smtClean="0"/>
              <a:t>)</a:t>
            </a:r>
            <a:endParaRPr lang="en-US" sz="3200" dirty="0"/>
          </a:p>
          <a:p>
            <a:pPr>
              <a:buFont typeface="Wingdings" panose="05000000000000000000" pitchFamily="2" charset="2"/>
              <a:buChar char="§"/>
            </a:pPr>
            <a:r>
              <a:rPr lang="en-US" sz="3200" dirty="0" smtClean="0"/>
              <a:t>Slow </a:t>
            </a:r>
            <a:r>
              <a:rPr lang="en-US" sz="3200" dirty="0"/>
              <a:t>rise </a:t>
            </a:r>
            <a:r>
              <a:rPr lang="en-US" sz="3200" dirty="0" smtClean="0"/>
              <a:t>(</a:t>
            </a:r>
            <a:r>
              <a:rPr lang="en-US" sz="3200" dirty="0" err="1" smtClean="0"/>
              <a:t>Tardus</a:t>
            </a:r>
            <a:r>
              <a:rPr lang="en-US" sz="3200" dirty="0" smtClean="0"/>
              <a:t>) </a:t>
            </a:r>
            <a:endParaRPr lang="en-US" sz="3200" dirty="0"/>
          </a:p>
          <a:p>
            <a:pPr>
              <a:buFont typeface="Wingdings" panose="05000000000000000000" pitchFamily="2" charset="2"/>
              <a:buChar char="q"/>
            </a:pPr>
            <a:r>
              <a:rPr lang="en-US" sz="3200" dirty="0"/>
              <a:t>Sustained not displaced PMI</a:t>
            </a:r>
          </a:p>
          <a:p>
            <a:pPr>
              <a:buFont typeface="Wingdings" panose="05000000000000000000" pitchFamily="2" charset="2"/>
              <a:buChar char="q"/>
            </a:pPr>
            <a:r>
              <a:rPr lang="en-US" sz="3200" dirty="0"/>
              <a:t>Systolic thrill</a:t>
            </a:r>
            <a:endParaRPr lang="en-AU" sz="3200" dirty="0"/>
          </a:p>
          <a:p>
            <a:pPr>
              <a:buFont typeface="Wingdings" panose="05000000000000000000" pitchFamily="2" charset="2"/>
              <a:buChar char="q"/>
            </a:pPr>
            <a:r>
              <a:rPr lang="en-US" sz="3200" dirty="0" smtClean="0"/>
              <a:t>S4</a:t>
            </a:r>
            <a:endParaRPr lang="en-AU" sz="3200" dirty="0"/>
          </a:p>
          <a:p>
            <a:endParaRPr lang="en-US" dirty="0"/>
          </a:p>
        </p:txBody>
      </p:sp>
    </p:spTree>
    <p:extLst>
      <p:ext uri="{BB962C8B-B14F-4D97-AF65-F5344CB8AC3E}">
        <p14:creationId xmlns:p14="http://schemas.microsoft.com/office/powerpoint/2010/main" val="11368236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274853" y="619997"/>
            <a:ext cx="5628224" cy="1004888"/>
          </a:xfrm>
        </p:spPr>
        <p:txBody>
          <a:bodyPr>
            <a:noAutofit/>
          </a:bodyPr>
          <a:lstStyle/>
          <a:p>
            <a:r>
              <a:rPr lang="en-AU" sz="4000" dirty="0"/>
              <a:t>Signs</a:t>
            </a:r>
          </a:p>
        </p:txBody>
      </p:sp>
      <p:sp>
        <p:nvSpPr>
          <p:cNvPr id="10243" name="Rectangle 3"/>
          <p:cNvSpPr>
            <a:spLocks noGrp="1" noRot="1" noChangeArrowheads="1"/>
          </p:cNvSpPr>
          <p:nvPr>
            <p:ph type="body" idx="1"/>
          </p:nvPr>
        </p:nvSpPr>
        <p:spPr>
          <a:xfrm>
            <a:off x="1819711" y="1624885"/>
            <a:ext cx="6264275" cy="4422775"/>
          </a:xfrm>
        </p:spPr>
        <p:txBody>
          <a:bodyPr/>
          <a:lstStyle/>
          <a:p>
            <a:endParaRPr lang="en-US" b="1" dirty="0"/>
          </a:p>
          <a:p>
            <a:pPr>
              <a:buFont typeface="Wingdings" panose="05000000000000000000" pitchFamily="2" charset="2"/>
              <a:buChar char="q"/>
            </a:pPr>
            <a:r>
              <a:rPr lang="en-US" sz="3200" dirty="0"/>
              <a:t>Late peaking of murmur</a:t>
            </a:r>
          </a:p>
          <a:p>
            <a:pPr>
              <a:buFont typeface="Wingdings" panose="05000000000000000000" pitchFamily="2" charset="2"/>
              <a:buChar char="q"/>
            </a:pPr>
            <a:r>
              <a:rPr lang="en-US" sz="3200" dirty="0"/>
              <a:t>Single S2 : Soft or absent A2</a:t>
            </a:r>
          </a:p>
          <a:p>
            <a:pPr>
              <a:buFont typeface="Wingdings" panose="05000000000000000000" pitchFamily="2" charset="2"/>
              <a:buChar char="q"/>
            </a:pPr>
            <a:r>
              <a:rPr lang="en-US" sz="3200" dirty="0"/>
              <a:t>Paradoxical splitting of S2</a:t>
            </a:r>
          </a:p>
          <a:p>
            <a:pPr>
              <a:buNone/>
            </a:pPr>
            <a:endParaRPr lang="en-US" sz="3600" b="1" dirty="0"/>
          </a:p>
        </p:txBody>
      </p:sp>
    </p:spTree>
    <p:extLst>
      <p:ext uri="{BB962C8B-B14F-4D97-AF65-F5344CB8AC3E}">
        <p14:creationId xmlns:p14="http://schemas.microsoft.com/office/powerpoint/2010/main" val="2807892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204" y="476517"/>
            <a:ext cx="8577587" cy="905711"/>
          </a:xfrm>
        </p:spPr>
        <p:txBody>
          <a:bodyPr>
            <a:normAutofit/>
          </a:bodyPr>
          <a:lstStyle/>
          <a:p>
            <a:r>
              <a:rPr lang="en-GB" sz="4000" dirty="0"/>
              <a:t>Aortic Valve Disease</a:t>
            </a:r>
          </a:p>
        </p:txBody>
      </p:sp>
      <p:sp>
        <p:nvSpPr>
          <p:cNvPr id="3" name="Content Placeholder 2"/>
          <p:cNvSpPr>
            <a:spLocks noGrp="1"/>
          </p:cNvSpPr>
          <p:nvPr>
            <p:ph idx="1"/>
          </p:nvPr>
        </p:nvSpPr>
        <p:spPr>
          <a:xfrm>
            <a:off x="1259410" y="1742470"/>
            <a:ext cx="7767606" cy="4838735"/>
          </a:xfrm>
        </p:spPr>
        <p:txBody>
          <a:bodyPr>
            <a:normAutofit/>
          </a:bodyPr>
          <a:lstStyle/>
          <a:p>
            <a:pPr marL="0" indent="0">
              <a:buNone/>
            </a:pPr>
            <a:r>
              <a:rPr lang="en-GB" sz="3200" dirty="0" smtClean="0"/>
              <a:t>Treatment:  </a:t>
            </a:r>
          </a:p>
          <a:p>
            <a:pPr>
              <a:buFont typeface="Wingdings" panose="05000000000000000000" pitchFamily="2" charset="2"/>
              <a:buChar char="q"/>
            </a:pPr>
            <a:r>
              <a:rPr lang="en-GB" sz="3200" dirty="0" smtClean="0"/>
              <a:t> </a:t>
            </a:r>
            <a:r>
              <a:rPr lang="en-GB" sz="3200" dirty="0"/>
              <a:t>Aortic valve </a:t>
            </a:r>
            <a:r>
              <a:rPr lang="en-GB" sz="3200" dirty="0" smtClean="0"/>
              <a:t>Replacement</a:t>
            </a:r>
          </a:p>
          <a:p>
            <a:pPr>
              <a:buFont typeface="Wingdings" panose="05000000000000000000" pitchFamily="2" charset="2"/>
              <a:buChar char="q"/>
            </a:pPr>
            <a:r>
              <a:rPr lang="en-GB" sz="3200" dirty="0" err="1" smtClean="0"/>
              <a:t>Transcathter</a:t>
            </a:r>
            <a:r>
              <a:rPr lang="en-GB" sz="3200" dirty="0" smtClean="0"/>
              <a:t> Aortic Valve Replacement</a:t>
            </a:r>
            <a:endParaRPr lang="en-GB" sz="3200" dirty="0"/>
          </a:p>
        </p:txBody>
      </p:sp>
    </p:spTree>
    <p:extLst>
      <p:ext uri="{BB962C8B-B14F-4D97-AF65-F5344CB8AC3E}">
        <p14:creationId xmlns:p14="http://schemas.microsoft.com/office/powerpoint/2010/main" val="2941120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205" y="656822"/>
            <a:ext cx="7251063" cy="764043"/>
          </a:xfrm>
        </p:spPr>
        <p:txBody>
          <a:bodyPr>
            <a:normAutofit/>
          </a:bodyPr>
          <a:lstStyle/>
          <a:p>
            <a:r>
              <a:rPr lang="en-GB" sz="4000" dirty="0"/>
              <a:t>Global Burden of RHD</a:t>
            </a:r>
          </a:p>
        </p:txBody>
      </p:sp>
      <p:sp>
        <p:nvSpPr>
          <p:cNvPr id="3" name="Content Placeholder 2"/>
          <p:cNvSpPr>
            <a:spLocks noGrp="1"/>
          </p:cNvSpPr>
          <p:nvPr>
            <p:ph idx="1"/>
          </p:nvPr>
        </p:nvSpPr>
        <p:spPr>
          <a:xfrm>
            <a:off x="1236114" y="1738648"/>
            <a:ext cx="8595360" cy="4224271"/>
          </a:xfrm>
        </p:spPr>
        <p:txBody>
          <a:bodyPr>
            <a:noAutofit/>
          </a:bodyPr>
          <a:lstStyle/>
          <a:p>
            <a:pPr>
              <a:buFont typeface="Wingdings" panose="05000000000000000000" pitchFamily="2" charset="2"/>
              <a:buChar char="q"/>
            </a:pPr>
            <a:r>
              <a:rPr lang="en-GB" sz="2800" dirty="0" smtClean="0"/>
              <a:t>A leading cause of CV morbidity &amp; mortality in young people</a:t>
            </a:r>
          </a:p>
          <a:p>
            <a:pPr>
              <a:buFont typeface="Wingdings" panose="05000000000000000000" pitchFamily="2" charset="2"/>
              <a:buChar char="q"/>
            </a:pPr>
            <a:r>
              <a:rPr lang="en-GB" sz="2800" dirty="0" smtClean="0"/>
              <a:t>Total cases with RHD:20 Millions</a:t>
            </a:r>
          </a:p>
          <a:p>
            <a:pPr>
              <a:buFont typeface="Wingdings" panose="05000000000000000000" pitchFamily="2" charset="2"/>
              <a:buChar char="q"/>
            </a:pPr>
            <a:r>
              <a:rPr lang="en-GB" sz="2800" dirty="0" smtClean="0"/>
              <a:t>CHF:3Million,valve surgery required in 1Million</a:t>
            </a:r>
          </a:p>
          <a:p>
            <a:pPr>
              <a:buFont typeface="Wingdings" panose="05000000000000000000" pitchFamily="2" charset="2"/>
              <a:buChar char="q"/>
            </a:pPr>
            <a:r>
              <a:rPr lang="en-GB" sz="2800" dirty="0" smtClean="0"/>
              <a:t>Annual incidence of RF: 0.5 Million, nearly half develop </a:t>
            </a:r>
            <a:r>
              <a:rPr lang="en-GB" sz="2800" dirty="0" err="1" smtClean="0"/>
              <a:t>carditis</a:t>
            </a:r>
            <a:endParaRPr lang="en-GB" sz="2800" dirty="0" smtClean="0"/>
          </a:p>
          <a:p>
            <a:pPr>
              <a:buFont typeface="Wingdings" panose="05000000000000000000" pitchFamily="2" charset="2"/>
              <a:buChar char="q"/>
            </a:pPr>
            <a:r>
              <a:rPr lang="en-GB" sz="2800" dirty="0" smtClean="0"/>
              <a:t>Estimated deaths from RHD: 250,000/YR</a:t>
            </a:r>
          </a:p>
          <a:p>
            <a:pPr>
              <a:buFont typeface="Wingdings" panose="05000000000000000000" pitchFamily="2" charset="2"/>
              <a:buChar char="q"/>
            </a:pPr>
            <a:r>
              <a:rPr lang="en-US" sz="2800" dirty="0" smtClean="0"/>
              <a:t>Imposes a substantial burden on health care systems with limited budgets</a:t>
            </a:r>
          </a:p>
          <a:p>
            <a:endParaRPr lang="en-GB" sz="2800" dirty="0"/>
          </a:p>
        </p:txBody>
      </p:sp>
    </p:spTree>
    <p:extLst>
      <p:ext uri="{BB962C8B-B14F-4D97-AF65-F5344CB8AC3E}">
        <p14:creationId xmlns:p14="http://schemas.microsoft.com/office/powerpoint/2010/main" val="27074094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ChangeArrowheads="1"/>
          </p:cNvSpPr>
          <p:nvPr/>
        </p:nvSpPr>
        <p:spPr bwMode="auto">
          <a:xfrm>
            <a:off x="1568003" y="601015"/>
            <a:ext cx="8077200" cy="5837495"/>
          </a:xfrm>
          <a:prstGeom prst="rect">
            <a:avLst/>
          </a:prstGeom>
          <a:noFill/>
          <a:ln w="12700" cap="sq">
            <a:solidFill>
              <a:schemeClr val="tx1"/>
            </a:solidFill>
            <a:miter lim="800000"/>
            <a:headEnd type="none" w="sm" len="sm"/>
            <a:tailEnd type="none" w="sm" len="sm"/>
          </a:ln>
          <a:effectLst/>
        </p:spPr>
        <p:txBody>
          <a:bodyPr>
            <a:spAutoFit/>
          </a:bodyPr>
          <a:lstStyle/>
          <a:p>
            <a:pPr>
              <a:spcBef>
                <a:spcPts val="500"/>
              </a:spcBef>
              <a:spcAft>
                <a:spcPts val="500"/>
              </a:spcAft>
            </a:pPr>
            <a:r>
              <a:rPr lang="en-US" b="1" dirty="0">
                <a:latin typeface="Arial" pitchFamily="34" charset="0"/>
              </a:rPr>
              <a:t>Secondary Prevention of Rheumatic Fever  (Prevention of Recurrent Attacks)</a:t>
            </a:r>
            <a:r>
              <a:rPr lang="en-US" sz="1600" b="1" dirty="0">
                <a:latin typeface="Arial" pitchFamily="34" charset="0"/>
              </a:rPr>
              <a:t> </a:t>
            </a:r>
          </a:p>
          <a:p>
            <a:pPr>
              <a:spcBef>
                <a:spcPts val="500"/>
              </a:spcBef>
              <a:spcAft>
                <a:spcPts val="500"/>
              </a:spcAft>
            </a:pPr>
            <a:r>
              <a:rPr lang="en-US" sz="2000" b="1" dirty="0">
                <a:latin typeface="Arial" pitchFamily="34" charset="0"/>
              </a:rPr>
              <a:t>Agent               			Dose			Mode</a:t>
            </a:r>
            <a:r>
              <a:rPr lang="en-US" b="1" dirty="0">
                <a:latin typeface="Arial" pitchFamily="34" charset="0"/>
              </a:rPr>
              <a:t>		</a:t>
            </a:r>
            <a:r>
              <a:rPr lang="en-US" sz="1600" b="1" dirty="0">
                <a:latin typeface="Arial" pitchFamily="34" charset="0"/>
              </a:rPr>
              <a:t>		</a:t>
            </a:r>
          </a:p>
          <a:p>
            <a:pPr>
              <a:spcBef>
                <a:spcPts val="500"/>
              </a:spcBef>
              <a:spcAft>
                <a:spcPts val="500"/>
              </a:spcAft>
            </a:pPr>
            <a:r>
              <a:rPr lang="en-US" sz="1600" b="1" dirty="0" err="1">
                <a:latin typeface="Arial" pitchFamily="34" charset="0"/>
              </a:rPr>
              <a:t>Benzathine</a:t>
            </a:r>
            <a:r>
              <a:rPr lang="en-US" sz="1600" b="1" dirty="0">
                <a:latin typeface="Arial" pitchFamily="34" charset="0"/>
              </a:rPr>
              <a:t> penicillin G	1 200 000 U every 4 weeks*		Intramuscular</a:t>
            </a:r>
          </a:p>
          <a:p>
            <a:pPr>
              <a:spcBef>
                <a:spcPts val="500"/>
              </a:spcBef>
              <a:spcAft>
                <a:spcPts val="500"/>
              </a:spcAft>
            </a:pPr>
            <a:r>
              <a:rPr lang="en-US" sz="1600" b="1" dirty="0">
                <a:latin typeface="Arial" pitchFamily="34" charset="0"/>
              </a:rPr>
              <a:t>	</a:t>
            </a:r>
            <a:r>
              <a:rPr lang="en-US" b="1" dirty="0">
                <a:latin typeface="Arial" pitchFamily="34" charset="0"/>
              </a:rPr>
              <a:t>or</a:t>
            </a:r>
            <a:r>
              <a:rPr lang="en-US" sz="1600" b="1" dirty="0">
                <a:latin typeface="Arial" pitchFamily="34" charset="0"/>
              </a:rPr>
              <a:t>		</a:t>
            </a:r>
          </a:p>
          <a:p>
            <a:pPr>
              <a:spcBef>
                <a:spcPts val="500"/>
              </a:spcBef>
              <a:spcAft>
                <a:spcPts val="500"/>
              </a:spcAft>
            </a:pPr>
            <a:r>
              <a:rPr lang="en-US" sz="1600" b="1" dirty="0">
                <a:latin typeface="Arial" pitchFamily="34" charset="0"/>
              </a:rPr>
              <a:t>Penicillin V		250 mg twice daily			      Oral	</a:t>
            </a:r>
          </a:p>
          <a:p>
            <a:pPr>
              <a:spcBef>
                <a:spcPts val="500"/>
              </a:spcBef>
              <a:spcAft>
                <a:spcPts val="500"/>
              </a:spcAft>
            </a:pPr>
            <a:r>
              <a:rPr lang="en-US" sz="1600" b="1" dirty="0">
                <a:latin typeface="Arial" pitchFamily="34" charset="0"/>
              </a:rPr>
              <a:t>	</a:t>
            </a:r>
            <a:r>
              <a:rPr lang="en-US" b="1" dirty="0">
                <a:latin typeface="Arial" pitchFamily="34" charset="0"/>
              </a:rPr>
              <a:t>or</a:t>
            </a:r>
            <a:r>
              <a:rPr lang="en-US" sz="1600" b="1" dirty="0">
                <a:latin typeface="Arial" pitchFamily="34" charset="0"/>
              </a:rPr>
              <a:t>		</a:t>
            </a:r>
          </a:p>
          <a:p>
            <a:pPr>
              <a:spcBef>
                <a:spcPts val="500"/>
              </a:spcBef>
              <a:spcAft>
                <a:spcPts val="500"/>
              </a:spcAft>
            </a:pPr>
            <a:r>
              <a:rPr lang="en-US" sz="1600" b="1" dirty="0">
                <a:latin typeface="Arial" pitchFamily="34" charset="0"/>
              </a:rPr>
              <a:t>Sulfadiazine	             0.5 g once daily for patients 27 kg (60 lb     Oral </a:t>
            </a:r>
            <a:br>
              <a:rPr lang="en-US" sz="1600" b="1" dirty="0">
                <a:latin typeface="Arial" pitchFamily="34" charset="0"/>
              </a:rPr>
            </a:br>
            <a:r>
              <a:rPr lang="en-US" sz="1600" b="1" dirty="0">
                <a:latin typeface="Arial" pitchFamily="34" charset="0"/>
              </a:rPr>
              <a:t>		            1.0 g once daily for patients &gt;27 kg (60 lb)		</a:t>
            </a:r>
          </a:p>
          <a:p>
            <a:pPr>
              <a:spcBef>
                <a:spcPts val="500"/>
              </a:spcBef>
              <a:spcAft>
                <a:spcPts val="500"/>
              </a:spcAft>
            </a:pPr>
            <a:r>
              <a:rPr lang="en-US" sz="2000" b="1" dirty="0">
                <a:latin typeface="Arial" pitchFamily="34" charset="0"/>
              </a:rPr>
              <a:t>For individuals allergic to penicillin and sulfadiazine</a:t>
            </a:r>
            <a:r>
              <a:rPr lang="en-US" sz="1600" b="1" dirty="0">
                <a:latin typeface="Arial" pitchFamily="34" charset="0"/>
              </a:rPr>
              <a:t>			</a:t>
            </a:r>
          </a:p>
          <a:p>
            <a:pPr>
              <a:spcBef>
                <a:spcPts val="500"/>
              </a:spcBef>
              <a:spcAft>
                <a:spcPts val="500"/>
              </a:spcAft>
            </a:pPr>
            <a:r>
              <a:rPr lang="en-US" sz="1600" b="1" dirty="0">
                <a:latin typeface="Arial" pitchFamily="34" charset="0"/>
              </a:rPr>
              <a:t>Erythromycin		250 mg twice daily	                	      Oral	</a:t>
            </a:r>
          </a:p>
          <a:p>
            <a:pPr>
              <a:spcBef>
                <a:spcPts val="500"/>
              </a:spcBef>
              <a:spcAft>
                <a:spcPts val="500"/>
              </a:spcAft>
            </a:pPr>
            <a:r>
              <a:rPr lang="en-US" sz="1600" b="1" dirty="0">
                <a:latin typeface="Arial" pitchFamily="34" charset="0"/>
              </a:rPr>
              <a:t>			</a:t>
            </a:r>
          </a:p>
          <a:p>
            <a:pPr>
              <a:spcBef>
                <a:spcPts val="500"/>
              </a:spcBef>
              <a:spcAft>
                <a:spcPts val="500"/>
              </a:spcAft>
            </a:pPr>
            <a:r>
              <a:rPr lang="en-US" sz="1600" b="1" dirty="0">
                <a:latin typeface="Arial" pitchFamily="34" charset="0"/>
              </a:rPr>
              <a:t>*In high-risk situations, administration every 3 weeks is justified and recommended</a:t>
            </a:r>
            <a:endParaRPr lang="en-US" sz="1600" dirty="0">
              <a:latin typeface="Arial" pitchFamily="34" charset="0"/>
            </a:endParaRPr>
          </a:p>
        </p:txBody>
      </p:sp>
    </p:spTree>
    <p:extLst>
      <p:ext uri="{BB962C8B-B14F-4D97-AF65-F5344CB8AC3E}">
        <p14:creationId xmlns:p14="http://schemas.microsoft.com/office/powerpoint/2010/main" val="2932266006"/>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1491802" y="764147"/>
            <a:ext cx="8382000" cy="5473293"/>
          </a:xfrm>
          <a:prstGeom prst="rect">
            <a:avLst/>
          </a:prstGeom>
          <a:noFill/>
          <a:ln w="12700" cap="sq">
            <a:solidFill>
              <a:schemeClr val="tx1"/>
            </a:solidFill>
            <a:miter lim="800000"/>
            <a:headEnd type="none" w="sm" len="sm"/>
            <a:tailEnd type="none" w="sm" len="sm"/>
          </a:ln>
          <a:effectLst/>
        </p:spPr>
        <p:txBody>
          <a:bodyPr>
            <a:spAutoFit/>
          </a:bodyPr>
          <a:lstStyle/>
          <a:p>
            <a:pPr>
              <a:spcBef>
                <a:spcPts val="500"/>
              </a:spcBef>
              <a:spcAft>
                <a:spcPts val="500"/>
              </a:spcAft>
            </a:pPr>
            <a:r>
              <a:rPr lang="en-US" sz="2800" b="1" dirty="0">
                <a:latin typeface="Arial" pitchFamily="34" charset="0"/>
              </a:rPr>
              <a:t>Duration of Secondary Rheumatic Fever Prophylaxis</a:t>
            </a:r>
            <a:r>
              <a:rPr lang="en-US" sz="2000" b="1" dirty="0">
                <a:latin typeface="Arial" pitchFamily="34" charset="0"/>
              </a:rPr>
              <a:t> </a:t>
            </a:r>
            <a:endParaRPr lang="en-US" sz="2000" b="1" dirty="0">
              <a:solidFill>
                <a:schemeClr val="accent4"/>
              </a:solidFill>
              <a:latin typeface="Arial" pitchFamily="34" charset="0"/>
            </a:endParaRPr>
          </a:p>
          <a:p>
            <a:pPr>
              <a:spcBef>
                <a:spcPts val="500"/>
              </a:spcBef>
              <a:spcAft>
                <a:spcPts val="500"/>
              </a:spcAft>
            </a:pPr>
            <a:r>
              <a:rPr lang="en-US" sz="2000" b="1" dirty="0">
                <a:solidFill>
                  <a:schemeClr val="accent4"/>
                </a:solidFill>
                <a:latin typeface="Arial" pitchFamily="34" charset="0"/>
              </a:rPr>
              <a:t>	    </a:t>
            </a:r>
            <a:r>
              <a:rPr lang="en-US" sz="3200" b="1" dirty="0">
                <a:latin typeface="Arial" pitchFamily="34" charset="0"/>
              </a:rPr>
              <a:t>Category</a:t>
            </a:r>
            <a:r>
              <a:rPr lang="en-US" b="1" dirty="0">
                <a:solidFill>
                  <a:schemeClr val="accent4"/>
                </a:solidFill>
                <a:latin typeface="Arial" pitchFamily="34" charset="0"/>
              </a:rPr>
              <a:t>			</a:t>
            </a:r>
            <a:r>
              <a:rPr lang="en-US" sz="3200" b="1" dirty="0">
                <a:latin typeface="Arial" pitchFamily="34" charset="0"/>
              </a:rPr>
              <a:t>Duration</a:t>
            </a:r>
            <a:r>
              <a:rPr lang="en-US" sz="2000" b="1" dirty="0">
                <a:latin typeface="Arial" pitchFamily="34" charset="0"/>
              </a:rPr>
              <a:t>	</a:t>
            </a:r>
          </a:p>
          <a:p>
            <a:pPr>
              <a:spcBef>
                <a:spcPts val="500"/>
              </a:spcBef>
              <a:spcAft>
                <a:spcPts val="500"/>
              </a:spcAft>
            </a:pPr>
            <a:r>
              <a:rPr lang="en-US" sz="2000" b="1" dirty="0">
                <a:latin typeface="Arial" pitchFamily="34" charset="0"/>
              </a:rPr>
              <a:t>Rheumatic fever with carditis and        10 y since last episode residual heart disease 		              or until age 40y  ,(which-    (persistent </a:t>
            </a:r>
            <a:r>
              <a:rPr lang="en-US" sz="2000" b="1" dirty="0" err="1">
                <a:latin typeface="Arial" pitchFamily="34" charset="0"/>
              </a:rPr>
              <a:t>valvar</a:t>
            </a:r>
            <a:r>
              <a:rPr lang="en-US" sz="2000" b="1" dirty="0">
                <a:latin typeface="Arial" pitchFamily="34" charset="0"/>
              </a:rPr>
              <a:t> disease</a:t>
            </a:r>
            <a:r>
              <a:rPr lang="en-US" sz="2000" b="1" dirty="0">
                <a:solidFill>
                  <a:srgbClr val="3BF800"/>
                </a:solidFill>
                <a:latin typeface="Arial" pitchFamily="34" charset="0"/>
              </a:rPr>
              <a:t>*</a:t>
            </a:r>
            <a:r>
              <a:rPr lang="en-US" sz="2000" b="1" dirty="0">
                <a:latin typeface="Arial" pitchFamily="34" charset="0"/>
              </a:rPr>
              <a:t>)      	 ever  is longer), sometimes  					life long prophylaxis				 					   </a:t>
            </a:r>
            <a:r>
              <a:rPr lang="en-US" sz="2000" b="1" dirty="0" err="1">
                <a:latin typeface="Arial" pitchFamily="34" charset="0"/>
              </a:rPr>
              <a:t>Rhumatic</a:t>
            </a:r>
            <a:r>
              <a:rPr lang="en-US" sz="2000" b="1" dirty="0">
                <a:latin typeface="Arial" pitchFamily="34" charset="0"/>
              </a:rPr>
              <a:t> fever with </a:t>
            </a:r>
            <a:r>
              <a:rPr lang="en-US" sz="2000" b="1" dirty="0" err="1">
                <a:latin typeface="Arial" pitchFamily="34" charset="0"/>
              </a:rPr>
              <a:t>carditis</a:t>
            </a:r>
            <a:r>
              <a:rPr lang="en-US" sz="2000" b="1" dirty="0">
                <a:latin typeface="Arial" pitchFamily="34" charset="0"/>
              </a:rPr>
              <a:t>                 10 yrs or until age 21yrs</a:t>
            </a:r>
          </a:p>
          <a:p>
            <a:pPr>
              <a:spcBef>
                <a:spcPts val="500"/>
              </a:spcBef>
              <a:spcAft>
                <a:spcPts val="500"/>
              </a:spcAft>
            </a:pPr>
            <a:r>
              <a:rPr lang="en-US" sz="2000" b="1" dirty="0">
                <a:latin typeface="Arial" pitchFamily="34" charset="0"/>
              </a:rPr>
              <a:t>But no residual  VHD			(whichever is longer)</a:t>
            </a:r>
          </a:p>
          <a:p>
            <a:pPr>
              <a:spcBef>
                <a:spcPts val="500"/>
              </a:spcBef>
              <a:spcAft>
                <a:spcPts val="500"/>
              </a:spcAft>
            </a:pPr>
            <a:r>
              <a:rPr lang="en-US" sz="2000" b="1" dirty="0">
                <a:latin typeface="Arial" pitchFamily="34" charset="0"/>
              </a:rPr>
              <a:t>				       			           Rheumatic fever without carditis	 5 y or until age 21 y,  						( whichever is longer)	</a:t>
            </a:r>
          </a:p>
          <a:p>
            <a:pPr>
              <a:spcBef>
                <a:spcPts val="500"/>
              </a:spcBef>
              <a:spcAft>
                <a:spcPts val="500"/>
              </a:spcAft>
            </a:pPr>
            <a:r>
              <a:rPr lang="en-US" sz="2000" b="1" i="1" dirty="0">
                <a:solidFill>
                  <a:srgbClr val="3BF800"/>
                </a:solidFill>
                <a:latin typeface="Arial" pitchFamily="34" charset="0"/>
              </a:rPr>
              <a:t>*</a:t>
            </a:r>
            <a:endParaRPr lang="en-US" sz="2000" b="1" dirty="0">
              <a:latin typeface="Arial" pitchFamily="34" charset="0"/>
            </a:endParaRPr>
          </a:p>
        </p:txBody>
      </p:sp>
    </p:spTree>
    <p:extLst>
      <p:ext uri="{BB962C8B-B14F-4D97-AF65-F5344CB8AC3E}">
        <p14:creationId xmlns:p14="http://schemas.microsoft.com/office/powerpoint/2010/main" val="207956314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017" y="283053"/>
            <a:ext cx="7539006" cy="1143000"/>
          </a:xfrm>
        </p:spPr>
        <p:txBody>
          <a:bodyPr/>
          <a:lstStyle/>
          <a:p>
            <a:r>
              <a:rPr lang="en-US" dirty="0" smtClean="0"/>
              <a:t>Epidemiologic Background</a:t>
            </a:r>
            <a:endParaRPr lang="en-US" dirty="0"/>
          </a:p>
        </p:txBody>
      </p:sp>
      <p:sp>
        <p:nvSpPr>
          <p:cNvPr id="3" name="Content Placeholder 2"/>
          <p:cNvSpPr>
            <a:spLocks noGrp="1"/>
          </p:cNvSpPr>
          <p:nvPr>
            <p:ph idx="1"/>
          </p:nvPr>
        </p:nvSpPr>
        <p:spPr>
          <a:xfrm>
            <a:off x="1478351" y="1755349"/>
            <a:ext cx="7539006" cy="4838735"/>
          </a:xfrm>
        </p:spPr>
        <p:txBody>
          <a:bodyPr>
            <a:normAutofit/>
          </a:bodyPr>
          <a:lstStyle/>
          <a:p>
            <a:pPr>
              <a:buFont typeface="Wingdings" panose="05000000000000000000" pitchFamily="2" charset="2"/>
              <a:buChar char="q"/>
            </a:pPr>
            <a:r>
              <a:rPr lang="en-US" sz="3200" dirty="0" smtClean="0"/>
              <a:t>The incidence of RF and the prevalence of RHD has declined substantially in Europe, North America and other developed nations</a:t>
            </a:r>
          </a:p>
          <a:p>
            <a:pPr>
              <a:buFont typeface="Wingdings" panose="05000000000000000000" pitchFamily="2" charset="2"/>
              <a:buChar char="q"/>
            </a:pPr>
            <a:r>
              <a:rPr lang="en-US" sz="3200" dirty="0" smtClean="0"/>
              <a:t> this decline has ben attributed to improved hygiene, reduced household crowding, and improved medical care</a:t>
            </a:r>
            <a:endParaRPr lang="en-US" sz="3200" dirty="0"/>
          </a:p>
        </p:txBody>
      </p:sp>
    </p:spTree>
    <p:extLst>
      <p:ext uri="{BB962C8B-B14F-4D97-AF65-F5344CB8AC3E}">
        <p14:creationId xmlns:p14="http://schemas.microsoft.com/office/powerpoint/2010/main" val="3086305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625" y="321690"/>
            <a:ext cx="7386606" cy="1143000"/>
          </a:xfrm>
        </p:spPr>
        <p:txBody>
          <a:bodyPr/>
          <a:lstStyle/>
          <a:p>
            <a:r>
              <a:rPr lang="en-US" dirty="0" smtClean="0"/>
              <a:t>Epidemiologic Background</a:t>
            </a:r>
            <a:endParaRPr lang="en-US" dirty="0"/>
          </a:p>
        </p:txBody>
      </p:sp>
      <p:sp>
        <p:nvSpPr>
          <p:cNvPr id="3" name="Content Placeholder 2"/>
          <p:cNvSpPr>
            <a:spLocks noGrp="1"/>
          </p:cNvSpPr>
          <p:nvPr>
            <p:ph idx="1"/>
          </p:nvPr>
        </p:nvSpPr>
        <p:spPr>
          <a:xfrm>
            <a:off x="1378039" y="1716712"/>
            <a:ext cx="8451761" cy="4838735"/>
          </a:xfrm>
        </p:spPr>
        <p:txBody>
          <a:bodyPr>
            <a:normAutofit lnSpcReduction="10000"/>
          </a:bodyPr>
          <a:lstStyle/>
          <a:p>
            <a:pPr>
              <a:buFont typeface="Wingdings" panose="05000000000000000000" pitchFamily="2" charset="2"/>
              <a:buChar char="q"/>
            </a:pPr>
            <a:r>
              <a:rPr lang="en-US" sz="3200" dirty="0" smtClean="0"/>
              <a:t>The major burden is currently found in low and middle income countries (India, middle east), and in selected indigenous populations of certain developed countries (Australia and </a:t>
            </a:r>
            <a:r>
              <a:rPr lang="en-US" sz="3200" dirty="0" err="1" smtClean="0"/>
              <a:t>Newzealand</a:t>
            </a:r>
            <a:r>
              <a:rPr lang="en-US" sz="3200" dirty="0" smtClean="0"/>
              <a:t>).</a:t>
            </a:r>
          </a:p>
          <a:p>
            <a:pPr lvl="0">
              <a:buClr>
                <a:srgbClr val="000082"/>
              </a:buClr>
              <a:buFont typeface="Wingdings" panose="05000000000000000000" pitchFamily="2" charset="2"/>
              <a:buChar char="q"/>
            </a:pPr>
            <a:r>
              <a:rPr lang="en-US" sz="3200" dirty="0" smtClean="0"/>
              <a:t> </a:t>
            </a:r>
            <a:r>
              <a:rPr lang="en-US" sz="3200" dirty="0">
                <a:solidFill>
                  <a:prstClr val="black"/>
                </a:solidFill>
              </a:rPr>
              <a:t>A disease of poverty and low socioeconomic status </a:t>
            </a:r>
            <a:r>
              <a:rPr lang="en-US" sz="3200" dirty="0" smtClean="0"/>
              <a:t> </a:t>
            </a:r>
          </a:p>
          <a:p>
            <a:pPr lvl="0">
              <a:buClr>
                <a:srgbClr val="000082"/>
              </a:buClr>
              <a:buFont typeface="Wingdings" panose="05000000000000000000" pitchFamily="2" charset="2"/>
              <a:buChar char="q"/>
            </a:pPr>
            <a:r>
              <a:rPr lang="en-US" sz="3200" dirty="0" smtClean="0"/>
              <a:t>In underdeveloped countries RHD is the leading cause of CV death during the first five decades of life</a:t>
            </a:r>
          </a:p>
        </p:txBody>
      </p:sp>
    </p:spTree>
    <p:extLst>
      <p:ext uri="{BB962C8B-B14F-4D97-AF65-F5344CB8AC3E}">
        <p14:creationId xmlns:p14="http://schemas.microsoft.com/office/powerpoint/2010/main" val="2322236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Epidemiologic Background</a:t>
            </a:r>
            <a:endParaRPr lang="en-US" dirty="0"/>
          </a:p>
        </p:txBody>
      </p:sp>
      <p:sp>
        <p:nvSpPr>
          <p:cNvPr id="3" name="Content Placeholder 2"/>
          <p:cNvSpPr>
            <a:spLocks noGrp="1"/>
          </p:cNvSpPr>
          <p:nvPr>
            <p:ph idx="1"/>
          </p:nvPr>
        </p:nvSpPr>
        <p:spPr/>
        <p:txBody>
          <a:bodyPr>
            <a:normAutofit lnSpcReduction="10000"/>
          </a:bodyPr>
          <a:lstStyle/>
          <a:p>
            <a:r>
              <a:rPr lang="en-US" sz="3200" dirty="0"/>
              <a:t>T</a:t>
            </a:r>
            <a:r>
              <a:rPr lang="en-US" sz="3200" dirty="0" smtClean="0"/>
              <a:t>he incidence in indigenous population of Australia: 53-380 cases/100000 people/</a:t>
            </a:r>
            <a:r>
              <a:rPr lang="en-US" sz="3200" dirty="0" err="1"/>
              <a:t>y</a:t>
            </a:r>
            <a:r>
              <a:rPr lang="en-US" sz="3200" dirty="0" err="1" smtClean="0"/>
              <a:t>r</a:t>
            </a:r>
            <a:r>
              <a:rPr lang="en-US" sz="3200" dirty="0" smtClean="0"/>
              <a:t> in 5-14 </a:t>
            </a:r>
            <a:r>
              <a:rPr lang="en-US" sz="3200" dirty="0" err="1" smtClean="0"/>
              <a:t>yrs</a:t>
            </a:r>
            <a:r>
              <a:rPr lang="en-US" sz="3200" dirty="0" smtClean="0"/>
              <a:t> age group.</a:t>
            </a:r>
          </a:p>
          <a:p>
            <a:r>
              <a:rPr lang="en-US" sz="3200" dirty="0" smtClean="0"/>
              <a:t>In Saudi Arabia: incidence 30 cases/100000 people/</a:t>
            </a:r>
            <a:r>
              <a:rPr lang="en-US" sz="3200" dirty="0" err="1"/>
              <a:t>y</a:t>
            </a:r>
            <a:r>
              <a:rPr lang="en-US" sz="3200" dirty="0" err="1" smtClean="0"/>
              <a:t>r</a:t>
            </a:r>
            <a:r>
              <a:rPr lang="en-US" sz="3200" dirty="0" smtClean="0"/>
              <a:t> and prevalence 310/100000 people in 6-15 </a:t>
            </a:r>
            <a:r>
              <a:rPr lang="en-US" sz="3200" dirty="0" err="1" smtClean="0"/>
              <a:t>yrs</a:t>
            </a:r>
            <a:r>
              <a:rPr lang="en-US" sz="3200" dirty="0" smtClean="0"/>
              <a:t> age </a:t>
            </a:r>
            <a:r>
              <a:rPr lang="en-US" sz="3200" dirty="0" smtClean="0"/>
              <a:t>group</a:t>
            </a:r>
          </a:p>
          <a:p>
            <a:r>
              <a:rPr lang="en-US" sz="3200" dirty="0" smtClean="0"/>
              <a:t>Low risk population ARF incidence &lt; 2/100000/</a:t>
            </a:r>
            <a:r>
              <a:rPr lang="en-US" sz="3200" dirty="0" err="1" smtClean="0"/>
              <a:t>yr</a:t>
            </a:r>
            <a:r>
              <a:rPr lang="en-US" sz="3200" dirty="0" smtClean="0"/>
              <a:t> (5-14 </a:t>
            </a:r>
            <a:r>
              <a:rPr lang="en-US" sz="3200" dirty="0" err="1" smtClean="0"/>
              <a:t>yrs</a:t>
            </a:r>
            <a:r>
              <a:rPr lang="en-US" sz="3200" dirty="0" smtClean="0"/>
              <a:t>) or all age prevalence of RHD &lt;1/1000 population/</a:t>
            </a:r>
            <a:r>
              <a:rPr lang="en-US" sz="3200" dirty="0" err="1" smtClean="0"/>
              <a:t>yr</a:t>
            </a:r>
            <a:endParaRPr lang="en-US" sz="3200" dirty="0"/>
          </a:p>
        </p:txBody>
      </p:sp>
    </p:spTree>
    <p:extLst>
      <p:ext uri="{BB962C8B-B14F-4D97-AF65-F5344CB8AC3E}">
        <p14:creationId xmlns:p14="http://schemas.microsoft.com/office/powerpoint/2010/main" val="18148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0774" y="631064"/>
            <a:ext cx="6777006" cy="807867"/>
          </a:xfrm>
        </p:spPr>
        <p:txBody>
          <a:bodyPr>
            <a:normAutofit/>
          </a:bodyPr>
          <a:lstStyle/>
          <a:p>
            <a:r>
              <a:rPr lang="en-US" sz="4000" dirty="0" smtClean="0"/>
              <a:t>Diagnosis of ARF</a:t>
            </a:r>
            <a:endParaRPr lang="en-US" sz="4000" dirty="0"/>
          </a:p>
        </p:txBody>
      </p:sp>
      <p:sp>
        <p:nvSpPr>
          <p:cNvPr id="3" name="Content Placeholder 2"/>
          <p:cNvSpPr>
            <a:spLocks noGrp="1"/>
          </p:cNvSpPr>
          <p:nvPr>
            <p:ph idx="1"/>
          </p:nvPr>
        </p:nvSpPr>
        <p:spPr>
          <a:xfrm>
            <a:off x="1220774" y="1626559"/>
            <a:ext cx="7767606" cy="4838735"/>
          </a:xfrm>
        </p:spPr>
        <p:txBody>
          <a:bodyPr>
            <a:noAutofit/>
          </a:bodyPr>
          <a:lstStyle/>
          <a:p>
            <a:pPr>
              <a:buFont typeface="Wingdings" panose="05000000000000000000" pitchFamily="2" charset="2"/>
              <a:buChar char="q"/>
            </a:pPr>
            <a:r>
              <a:rPr lang="en-US" sz="2800" dirty="0" smtClean="0"/>
              <a:t>No single test to diagnose ARF</a:t>
            </a:r>
          </a:p>
          <a:p>
            <a:pPr>
              <a:buFont typeface="Wingdings" panose="05000000000000000000" pitchFamily="2" charset="2"/>
              <a:buChar char="q"/>
            </a:pPr>
            <a:r>
              <a:rPr lang="en-US" sz="2800" dirty="0" smtClean="0"/>
              <a:t>The symptoms and signs are shared by many inflammatory and infectious diseases</a:t>
            </a:r>
          </a:p>
          <a:p>
            <a:pPr>
              <a:buFont typeface="Wingdings" panose="05000000000000000000" pitchFamily="2" charset="2"/>
              <a:buChar char="q"/>
            </a:pPr>
            <a:r>
              <a:rPr lang="en-US" sz="2800" dirty="0" smtClean="0"/>
              <a:t>Accurate diagnosis is important</a:t>
            </a:r>
          </a:p>
          <a:p>
            <a:pPr>
              <a:buFont typeface="Wingdings" panose="05000000000000000000" pitchFamily="2" charset="2"/>
              <a:buChar char="q"/>
            </a:pPr>
            <a:r>
              <a:rPr lang="en-US" sz="2800" dirty="0" err="1" smtClean="0"/>
              <a:t>Overdiagnosis</a:t>
            </a:r>
            <a:r>
              <a:rPr lang="en-US" sz="2800" dirty="0" smtClean="0"/>
              <a:t> will result in individuals receiving treatment unnecessarily</a:t>
            </a:r>
          </a:p>
          <a:p>
            <a:pPr>
              <a:buFont typeface="Wingdings" panose="05000000000000000000" pitchFamily="2" charset="2"/>
              <a:buChar char="q"/>
            </a:pPr>
            <a:r>
              <a:rPr lang="en-US" sz="2800" dirty="0" err="1" smtClean="0"/>
              <a:t>Underdiagnosis</a:t>
            </a:r>
            <a:r>
              <a:rPr lang="en-US" sz="2800" dirty="0" smtClean="0"/>
              <a:t> may lead to </a:t>
            </a:r>
            <a:r>
              <a:rPr lang="en-US" sz="2800" dirty="0" smtClean="0"/>
              <a:t>recurrences</a:t>
            </a:r>
            <a:r>
              <a:rPr lang="en-US" sz="2800" dirty="0" smtClean="0"/>
              <a:t> </a:t>
            </a:r>
            <a:r>
              <a:rPr lang="en-US" sz="2800" dirty="0" smtClean="0"/>
              <a:t>of ARF causing </a:t>
            </a:r>
            <a:r>
              <a:rPr lang="en-US" sz="2800" dirty="0" smtClean="0"/>
              <a:t>further</a:t>
            </a:r>
            <a:r>
              <a:rPr lang="en-US" sz="2800" dirty="0" smtClean="0"/>
              <a:t> damage</a:t>
            </a:r>
            <a:r>
              <a:rPr lang="en-US" sz="2800" dirty="0" smtClean="0"/>
              <a:t>, </a:t>
            </a:r>
            <a:r>
              <a:rPr lang="en-US" sz="2800" dirty="0" smtClean="0"/>
              <a:t>the </a:t>
            </a:r>
            <a:r>
              <a:rPr lang="en-US" sz="2800" dirty="0" smtClean="0"/>
              <a:t>need for valve surgery, </a:t>
            </a:r>
            <a:r>
              <a:rPr lang="en-US" sz="2800" dirty="0" smtClean="0"/>
              <a:t>CHF and premature </a:t>
            </a:r>
            <a:r>
              <a:rPr lang="en-US" sz="2800" dirty="0" smtClean="0"/>
              <a:t>death </a:t>
            </a:r>
            <a:endParaRPr lang="en-US" sz="2800" dirty="0"/>
          </a:p>
        </p:txBody>
      </p:sp>
    </p:spTree>
    <p:extLst>
      <p:ext uri="{BB962C8B-B14F-4D97-AF65-F5344CB8AC3E}">
        <p14:creationId xmlns:p14="http://schemas.microsoft.com/office/powerpoint/2010/main" val="804739043"/>
      </p:ext>
    </p:extLst>
  </p:cSld>
  <p:clrMapOvr>
    <a:masterClrMapping/>
  </p:clrMapOvr>
</p:sld>
</file>

<file path=ppt/theme/theme1.xml><?xml version="1.0" encoding="utf-8"?>
<a:theme xmlns:a="http://schemas.openxmlformats.org/drawingml/2006/main" name="View">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351</TotalTime>
  <Words>1591</Words>
  <Application>Microsoft Office PowerPoint</Application>
  <PresentationFormat>Widescreen</PresentationFormat>
  <Paragraphs>238</Paragraphs>
  <Slides>51</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Century Schoolbook</vt:lpstr>
      <vt:lpstr>Monotype Corsiva</vt:lpstr>
      <vt:lpstr>Wingdings</vt:lpstr>
      <vt:lpstr>Wingdings 2</vt:lpstr>
      <vt:lpstr>View</vt:lpstr>
      <vt:lpstr>Rheumatic Fever And RHD  </vt:lpstr>
      <vt:lpstr>Lecture Outline</vt:lpstr>
      <vt:lpstr>Rhuematic Fever</vt:lpstr>
      <vt:lpstr>Pathologic Lesions</vt:lpstr>
      <vt:lpstr>Global Burden of RHD</vt:lpstr>
      <vt:lpstr>Epidemiologic Background</vt:lpstr>
      <vt:lpstr>Epidemiologic Background</vt:lpstr>
      <vt:lpstr>Epidemiologic Background</vt:lpstr>
      <vt:lpstr>Diagnosis of ARF</vt:lpstr>
      <vt:lpstr>Diagnosis of ARF</vt:lpstr>
      <vt:lpstr>1992 Modified Jones Criteria</vt:lpstr>
      <vt:lpstr>Carditis </vt:lpstr>
      <vt:lpstr>Arthritis</vt:lpstr>
      <vt:lpstr>Sydenham Chorea </vt:lpstr>
      <vt:lpstr>Subcutaneous Nodules</vt:lpstr>
      <vt:lpstr>PowerPoint Presentation</vt:lpstr>
      <vt:lpstr>Subcutaneous Nodules</vt:lpstr>
      <vt:lpstr>Erythema Marginatum</vt:lpstr>
      <vt:lpstr>Erythrma Marignatum</vt:lpstr>
      <vt:lpstr>2015 Revised Jones Criteria</vt:lpstr>
      <vt:lpstr>2015 Revision of Jones Criteria</vt:lpstr>
      <vt:lpstr>2015 Revision of Jones Criteria </vt:lpstr>
      <vt:lpstr>2015 Revision of Jones Criteria</vt:lpstr>
      <vt:lpstr>Revised Jones Criteria-2015</vt:lpstr>
      <vt:lpstr>2015 Revised Jones Criteria </vt:lpstr>
      <vt:lpstr>2015 Revised Jones Criteria</vt:lpstr>
      <vt:lpstr>Rheumatic Fever Recurrences</vt:lpstr>
      <vt:lpstr>DDX of ARF</vt:lpstr>
      <vt:lpstr>Investigations</vt:lpstr>
      <vt:lpstr>Investigations </vt:lpstr>
      <vt:lpstr>Treatment of ARF</vt:lpstr>
      <vt:lpstr>Chronic Rheumatic Heart Disease</vt:lpstr>
      <vt:lpstr>Mitral  Stenosis</vt:lpstr>
      <vt:lpstr>Mitral Stenosis</vt:lpstr>
      <vt:lpstr>Clinical Features</vt:lpstr>
      <vt:lpstr>Clinical Features</vt:lpstr>
      <vt:lpstr>Investigations </vt:lpstr>
      <vt:lpstr>PowerPoint Presentation</vt:lpstr>
      <vt:lpstr>Management  </vt:lpstr>
      <vt:lpstr>PowerPoint Presentation</vt:lpstr>
      <vt:lpstr>Mitral Regurgitation</vt:lpstr>
      <vt:lpstr>PowerPoint Presentation</vt:lpstr>
      <vt:lpstr>Aortic Regurgitation</vt:lpstr>
      <vt:lpstr>PowerPoint Presentation</vt:lpstr>
      <vt:lpstr>Aortic Stenosis</vt:lpstr>
      <vt:lpstr>Symptoms</vt:lpstr>
      <vt:lpstr> Signs </vt:lpstr>
      <vt:lpstr>Signs</vt:lpstr>
      <vt:lpstr>Aortic Valve Disease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Rheumatic Fever AND RHD</dc:title>
  <dc:creator>A Mobeirek</dc:creator>
  <cp:lastModifiedBy>A Mobeirek</cp:lastModifiedBy>
  <cp:revision>102</cp:revision>
  <dcterms:created xsi:type="dcterms:W3CDTF">2016-10-15T15:58:37Z</dcterms:created>
  <dcterms:modified xsi:type="dcterms:W3CDTF">2017-10-08T04:09:38Z</dcterms:modified>
</cp:coreProperties>
</file>