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86" r:id="rId3"/>
    <p:sldId id="257" r:id="rId4"/>
    <p:sldId id="287" r:id="rId5"/>
    <p:sldId id="269" r:id="rId6"/>
    <p:sldId id="259" r:id="rId7"/>
    <p:sldId id="291" r:id="rId8"/>
    <p:sldId id="292" r:id="rId9"/>
    <p:sldId id="293" r:id="rId10"/>
    <p:sldId id="294" r:id="rId11"/>
    <p:sldId id="295" r:id="rId12"/>
    <p:sldId id="298" r:id="rId13"/>
    <p:sldId id="297" r:id="rId14"/>
    <p:sldId id="296" r:id="rId15"/>
    <p:sldId id="265" r:id="rId16"/>
    <p:sldId id="262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7143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4717-8DFE-4912-B942-3265A3F87D0A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5D2AF"/>
                </a:solidFill>
              </a:defRPr>
            </a:lvl1pPr>
          </a:lstStyle>
          <a:p>
            <a:fld id="{A495198A-3D06-4EB5-861D-362F13F40AC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44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2DC0-102B-4081-8471-5D8285939939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83FD-EB30-420D-97A2-4613E6129E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91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82641-59BF-4C7E-AAF9-778154E5A042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9283-BE42-478B-AE95-1DF96E790D5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05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19CD-4D40-4482-84C8-8056C83D4456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6B986-6479-49EE-86D5-BFF002B154D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75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D659-2FC1-4038-A739-CB5FF692DDA7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5D2AF"/>
                </a:solidFill>
              </a:defRPr>
            </a:lvl1pPr>
          </a:lstStyle>
          <a:p>
            <a:fld id="{6101C2AE-C523-42FE-96F5-D454FE5CB3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276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8002-7526-48ED-BFEE-C51703706136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8AB6E-2664-4CC0-A3DF-F2CBA71FE9A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67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17AB-08DB-4210-B35C-4160E81BA283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CD345-6F68-4D5A-8550-CBDF3847BEF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00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8311-A083-4122-A145-82DEE279F940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217D-7257-4051-8433-4436C7B70E9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6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C39F-ACDA-45F3-8E3E-A660030A718A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31D3-CFBE-4999-BC90-134827DD68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57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C782-0C2C-45A3-A58E-6200D47FEFC2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70972-E41B-46FA-B6F6-0D5B799DB33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678A-4AD2-422C-B567-3F4771A330A3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0E3A0BD-146C-418B-B2DA-D69D1FBE164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55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DA82087-0D3E-46A7-849F-7CE95FCE803C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25943"/>
                </a:solidFill>
              </a:defRPr>
            </a:lvl1pPr>
          </a:lstStyle>
          <a:p>
            <a:fld id="{5A3CA4A3-2D28-4A6F-91B6-3C0CD5FD13A5}" type="slidenum">
              <a:rPr lang="ar-SA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35" r:id="rId2"/>
    <p:sldLayoutId id="2147483944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5" r:id="rId9"/>
    <p:sldLayoutId id="2147483941" r:id="rId10"/>
    <p:sldLayoutId id="21474839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edcourse341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An introduction to 341 Medicine COURSE</a:t>
            </a:r>
            <a:endParaRPr lang="en-US" dirty="0"/>
          </a:p>
        </p:txBody>
      </p:sp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altLang="en-US" sz="1800"/>
          </a:p>
          <a:p>
            <a:pPr marR="0" eaLnBrk="1" hangingPunct="1">
              <a:lnSpc>
                <a:spcPct val="80000"/>
              </a:lnSpc>
            </a:pPr>
            <a:r>
              <a:rPr lang="en-US" altLang="en-US" sz="1800"/>
              <a:t>         Mohammed A. Omair, MBBS, SF Rheum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800"/>
              <a:t>Organizer 341 MED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800"/>
              <a:t>Consultant Rheumatologist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800"/>
              <a:t>Assistant Professor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800"/>
              <a:t>Department of Medicine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04604"/>
              </p:ext>
            </p:extLst>
          </p:nvPr>
        </p:nvGraphicFramePr>
        <p:xfrm>
          <a:off x="613573" y="1847851"/>
          <a:ext cx="7918867" cy="3943350"/>
        </p:xfrm>
        <a:graphic>
          <a:graphicData uri="http://schemas.openxmlformats.org/drawingml/2006/table">
            <a:tbl>
              <a:tblPr/>
              <a:tblGrid>
                <a:gridCol w="93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4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Examination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Proportion of Final Assessment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Midterm written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case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written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DXR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OSCE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MCQ’s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Brand new group of well structured MCQ’s following the blue print of the department of medical education.</a:t>
            </a:r>
          </a:p>
          <a:p>
            <a:pPr eaLnBrk="1" hangingPunct="1"/>
            <a:r>
              <a:rPr lang="en-US" altLang="en-US"/>
              <a:t>All questions will be best answer of 4 options.</a:t>
            </a:r>
          </a:p>
          <a:p>
            <a:pPr eaLnBrk="1" hangingPunct="1"/>
            <a:r>
              <a:rPr lang="en-US" altLang="en-US"/>
              <a:t>Questions are not confined to the lectures presented.</a:t>
            </a:r>
          </a:p>
          <a:p>
            <a:pPr eaLnBrk="1" hangingPunct="1"/>
            <a:r>
              <a:rPr lang="en-US" altLang="en-US"/>
              <a:t>A list of diseases that are included in the exam are in the student guide. 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assessment test is characterized by incorporating the knowledge and skills acquired during the lectures and clinical session.</a:t>
            </a:r>
          </a:p>
          <a:p>
            <a:r>
              <a:rPr lang="en-US" dirty="0"/>
              <a:t>There will be no midterm OSCE.</a:t>
            </a:r>
          </a:p>
          <a:p>
            <a:r>
              <a:rPr lang="en-US" dirty="0"/>
              <a:t>The long case will be 4-6 weeks prior to the OSCE.</a:t>
            </a:r>
          </a:p>
        </p:txBody>
      </p:sp>
    </p:spTree>
    <p:extLst>
      <p:ext uri="{BB962C8B-B14F-4D97-AF65-F5344CB8AC3E}">
        <p14:creationId xmlns:p14="http://schemas.microsoft.com/office/powerpoint/2010/main" val="366846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83369"/>
            <a:ext cx="6821450" cy="609327"/>
          </a:xfrm>
          <a:prstGeom prst="rect">
            <a:avLst/>
          </a:prstGeom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876944" y="671385"/>
            <a:ext cx="11132298" cy="13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101545" y="450394"/>
            <a:ext cx="7829790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Student’s Name: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…………………………………….…………………….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Student’s ID Number:</a:t>
            </a: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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Day/Date: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……………………. (DD/MM/ YY)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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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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57738"/>
              </p:ext>
            </p:extLst>
          </p:nvPr>
        </p:nvGraphicFramePr>
        <p:xfrm>
          <a:off x="1177167" y="1288767"/>
          <a:ext cx="6391056" cy="4013454"/>
        </p:xfrm>
        <a:graphic>
          <a:graphicData uri="http://schemas.openxmlformats.org/drawingml/2006/table">
            <a:tbl>
              <a:tblPr firstRow="1" firstCol="1" bandRow="1"/>
              <a:tblGrid>
                <a:gridCol w="18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2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01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General Assessment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Examiner assessment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Maintain appropriate and professional behavior to patient, staff and examiner through the examination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3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History Taking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medical history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Past medical history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Past surgical history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Allergy history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 history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Family history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83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Physical Examination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General Examination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Involved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Remaining of Systemic examination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883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Summary of the case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Differential diagnosis / most likely diagnosis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Appropriate request of investigation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Initial management plan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550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score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101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Result: In words: </a:t>
                      </a: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…………...…………………………………………….</a:t>
                      </a:r>
                      <a:r>
                        <a:rPr lang="en-US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 Number: </a:t>
                      </a:r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192" marR="511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66806"/>
              </p:ext>
            </p:extLst>
          </p:nvPr>
        </p:nvGraphicFramePr>
        <p:xfrm>
          <a:off x="1136143" y="5301208"/>
          <a:ext cx="6388185" cy="648462"/>
        </p:xfrm>
        <a:graphic>
          <a:graphicData uri="http://schemas.openxmlformats.org/drawingml/2006/table">
            <a:tbl>
              <a:tblPr firstRow="1" firstCol="1" bandRow="1"/>
              <a:tblGrid>
                <a:gridCol w="638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8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Comments: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…………………………………………………………………………………………………………………………………………………...………………………………………………………………………………………………………………………………………………………...…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84671" y="5877272"/>
            <a:ext cx="6051625" cy="89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0555">
              <a:lnSpc>
                <a:spcPct val="150000"/>
              </a:lnSpc>
            </a:pP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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Please write the mark for each point. No check mark.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630555">
              <a:lnSpc>
                <a:spcPct val="150000"/>
              </a:lnSpc>
            </a:pP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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Final Result: (Passing mark is from 60%. If the student scored below 60, please fill the next page)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Examiner: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…………………………..…………………………….……  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Signature: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……………………………………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1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Focused</a:t>
            </a:r>
            <a:r>
              <a:rPr lang="en-US" altLang="en-US" dirty="0"/>
              <a:t> history taking and clinical evaluation are tested</a:t>
            </a:r>
          </a:p>
          <a:p>
            <a:pPr eaLnBrk="1" hangingPunct="1"/>
            <a:r>
              <a:rPr lang="en-US" altLang="en-US" dirty="0"/>
              <a:t>Simulators and mannequins will be used in the exam.</a:t>
            </a:r>
          </a:p>
          <a:p>
            <a:pPr eaLnBrk="1" hangingPunct="1"/>
            <a:r>
              <a:rPr lang="en-US" altLang="en-US" dirty="0"/>
              <a:t>16 stations: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8 active (4 targeted history) and (4 clinical skills)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8 rest</a:t>
            </a:r>
          </a:p>
          <a:p>
            <a:pPr eaLnBrk="1" hangingPunct="1"/>
            <a:r>
              <a:rPr lang="en-US" altLang="en-US" dirty="0"/>
              <a:t>The duration of each station is 7 minutes</a:t>
            </a:r>
          </a:p>
          <a:p>
            <a:pPr eaLnBrk="1" hangingPunct="1"/>
            <a:r>
              <a:rPr lang="en-US" altLang="en-US" dirty="0"/>
              <a:t>There will be no negative marking.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457200" y="257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Issues &amp; Attendance</a:t>
            </a:r>
          </a:p>
        </p:txBody>
      </p:sp>
      <p:sp>
        <p:nvSpPr>
          <p:cNvPr id="17411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7488"/>
            <a:ext cx="8435975" cy="4389437"/>
          </a:xfrm>
        </p:spPr>
        <p:txBody>
          <a:bodyPr/>
          <a:lstStyle/>
          <a:p>
            <a:pPr eaLnBrk="1" hangingPunct="1"/>
            <a:r>
              <a:rPr lang="en-US" altLang="en-US" dirty="0"/>
              <a:t>During the course you can communicate the secretary course Mr. Ronaldo </a:t>
            </a:r>
            <a:r>
              <a:rPr lang="en-US" altLang="en-US" dirty="0" err="1"/>
              <a:t>Eulin</a:t>
            </a:r>
            <a:r>
              <a:rPr lang="en-US" altLang="en-US" dirty="0"/>
              <a:t> (extension 71497) (email: </a:t>
            </a:r>
            <a:r>
              <a:rPr lang="en-US" altLang="en-US" dirty="0">
                <a:hlinkClick r:id="rId2"/>
              </a:rPr>
              <a:t>medcourse341@gmail.com</a:t>
            </a:r>
            <a:r>
              <a:rPr lang="en-US" altLang="en-US" dirty="0"/>
              <a:t>) in case of any problems.</a:t>
            </a:r>
          </a:p>
          <a:p>
            <a:pPr eaLnBrk="1" hangingPunct="1"/>
            <a:r>
              <a:rPr lang="en-US" altLang="en-US" dirty="0"/>
              <a:t>Attendance should be submitted to Mr. Ronaldo by the group leaders directly after the lecture or session.</a:t>
            </a:r>
          </a:p>
          <a:p>
            <a:pPr eaLnBrk="1" hangingPunct="1"/>
            <a:r>
              <a:rPr lang="en-US" altLang="en-US" dirty="0"/>
              <a:t>Please don’t contact any of us through mobiles (except for group leader).</a:t>
            </a:r>
          </a:p>
          <a:p>
            <a:pPr eaLnBrk="1" hangingPunct="1"/>
            <a:r>
              <a:rPr lang="en-US" altLang="en-US" dirty="0"/>
              <a:t>If a tutor doesn’t show up in the first 10 minutes report to Mr. Ronaldo immediately.</a:t>
            </a:r>
          </a:p>
          <a:p>
            <a:pPr eaLnBrk="1" hangingPunct="1"/>
            <a:r>
              <a:rPr lang="en-US" altLang="en-US" dirty="0"/>
              <a:t>Lecture rescheduling should always be through the secretary.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Recommended References</a:t>
            </a:r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Theory: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Davidson's Principles and Practice of Medicine, 22st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Kumar and Clark's Clinical Medicine, 8th Edition</a:t>
            </a:r>
          </a:p>
          <a:p>
            <a:pPr eaLnBrk="1" hangingPunct="1"/>
            <a:r>
              <a:rPr lang="en-US" altLang="en-US" dirty="0"/>
              <a:t>Bed side teaching:</a:t>
            </a:r>
          </a:p>
          <a:p>
            <a:pPr eaLnBrk="1" hangingPunct="1">
              <a:buFontTx/>
              <a:buChar char="-"/>
            </a:pPr>
            <a:r>
              <a:rPr lang="en-US" altLang="en-US" b="1" dirty="0"/>
              <a:t>Nicholas Talley and Simon O’Connor. Clinical Examination, 7</a:t>
            </a:r>
            <a:r>
              <a:rPr lang="en-US" altLang="en-US" b="1" baseline="30000" dirty="0"/>
              <a:t>th</a:t>
            </a:r>
            <a:r>
              <a:rPr lang="en-US" altLang="en-US" b="1" dirty="0"/>
              <a:t>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Macleod’s Clinical Examination, 12</a:t>
            </a:r>
            <a:r>
              <a:rPr lang="en-US" altLang="en-US" baseline="30000" dirty="0"/>
              <a:t>th</a:t>
            </a:r>
            <a:r>
              <a:rPr lang="en-US" altLang="en-US" dirty="0"/>
              <a:t> Edition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Bates' Guide to Physical Examination and History-Taking 11</a:t>
            </a:r>
            <a:r>
              <a:rPr lang="en-US" altLang="en-US" baseline="30000" dirty="0"/>
              <a:t>th</a:t>
            </a:r>
            <a:r>
              <a:rPr lang="en-US" altLang="en-US" dirty="0"/>
              <a:t> Edition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3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Any Questions?</a:t>
            </a:r>
            <a:endParaRPr lang="en-US" dirty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en-US"/>
              <a:t>We wish all of you the maximum benefit and a very enjoyable time during the course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  <a:p>
            <a:pPr eaLnBrk="1" hangingPunct="1"/>
            <a:r>
              <a:rPr lang="en-US" altLang="en-US"/>
              <a:t>Aim</a:t>
            </a:r>
          </a:p>
          <a:p>
            <a:pPr eaLnBrk="1" hangingPunct="1"/>
            <a:r>
              <a:rPr lang="en-US" altLang="en-US"/>
              <a:t>Structure</a:t>
            </a:r>
          </a:p>
          <a:p>
            <a:pPr eaLnBrk="1" hangingPunct="1"/>
            <a:r>
              <a:rPr lang="en-US" altLang="en-US"/>
              <a:t>Evaluation</a:t>
            </a:r>
          </a:p>
          <a:p>
            <a:pPr eaLnBrk="1" hangingPunct="1"/>
            <a:r>
              <a:rPr lang="en-US" altLang="en-US"/>
              <a:t>Attendance</a:t>
            </a:r>
          </a:p>
          <a:p>
            <a:pPr eaLnBrk="1" hangingPunct="1"/>
            <a:r>
              <a:rPr lang="en-US" altLang="en-US"/>
              <a:t>Recommended references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341 MED is a longitudinal 10 hour credit course.</a:t>
            </a:r>
          </a:p>
          <a:p>
            <a:pPr eaLnBrk="1" hangingPunct="1"/>
            <a:r>
              <a:rPr lang="en-US" altLang="en-US"/>
              <a:t>Along with the 351 surgery course they both are probably the most important 2 clinical courses in medical school.</a:t>
            </a:r>
          </a:p>
          <a:p>
            <a:pPr eaLnBrk="1" hangingPunct="1"/>
            <a:r>
              <a:rPr lang="en-US" altLang="en-US"/>
              <a:t>A very busy and tight schedule of other courses has prevented students from concentrating on our course.</a:t>
            </a:r>
          </a:p>
          <a:p>
            <a:pPr eaLnBrk="1" hangingPunct="1"/>
            <a:r>
              <a:rPr lang="en-US" altLang="en-US"/>
              <a:t>The increasing number of students is probably the most important and difficult factor affecting the quality of teaching delivered by our department.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Aim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aim of this course is to teach students the art of clinical evaluation and management.</a:t>
            </a:r>
          </a:p>
          <a:p>
            <a:pPr eaLnBrk="1" hangingPunct="1"/>
            <a:r>
              <a:rPr lang="en-US" altLang="en-US"/>
              <a:t>This includes developing the skills to be able to: </a:t>
            </a:r>
          </a:p>
          <a:p>
            <a:pPr eaLnBrk="1" hangingPunct="1"/>
            <a:r>
              <a:rPr lang="en-US" altLang="en-US"/>
              <a:t>1) Take a detailed targeted history.</a:t>
            </a:r>
          </a:p>
          <a:p>
            <a:pPr eaLnBrk="1" hangingPunct="1"/>
            <a:r>
              <a:rPr lang="en-US" altLang="en-US"/>
              <a:t>2) Perform a complete clinical examination.</a:t>
            </a:r>
          </a:p>
          <a:p>
            <a:pPr eaLnBrk="1" hangingPunct="1"/>
            <a:r>
              <a:rPr lang="en-US" altLang="en-US"/>
              <a:t>3) Generate a differential diagnosis of the active problem.</a:t>
            </a:r>
          </a:p>
          <a:p>
            <a:pPr eaLnBrk="1" hangingPunct="1"/>
            <a:r>
              <a:rPr lang="en-US" altLang="en-US"/>
              <a:t>4) Choose the appropriate type of investigation to identify the right diagnosis and its severity.</a:t>
            </a:r>
          </a:p>
          <a:p>
            <a:pPr eaLnBrk="1" hangingPunct="1"/>
            <a:r>
              <a:rPr lang="en-US" altLang="en-US"/>
              <a:t>5) Form a management plan for every identified problem. 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course consists of a theoretical and clinical part.</a:t>
            </a:r>
          </a:p>
          <a:p>
            <a:pPr eaLnBrk="1" hangingPunct="1"/>
            <a:r>
              <a:rPr lang="en-US" altLang="en-US"/>
              <a:t>Each week 1-3 lectures and 2 clinical sessions are delivered by the department over 32 weeks (excluding holidays and exam weeks).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</a:t>
            </a:r>
          </a:p>
        </p:txBody>
      </p:sp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theoretical part includes 64 lecture distributed on all subspecialties.</a:t>
            </a:r>
          </a:p>
          <a:p>
            <a:pPr eaLnBrk="1" hangingPunct="1"/>
            <a:r>
              <a:rPr lang="en-US" altLang="en-US"/>
              <a:t>The clinical teaching consists mainly of basic history taking, basic technique of different system examinations and definition and identification of physical findings.</a:t>
            </a:r>
          </a:p>
          <a:p>
            <a:pPr eaLnBrk="1" hangingPunct="1"/>
            <a:r>
              <a:rPr lang="en-US" altLang="en-US"/>
              <a:t>28 Bed side teaching sessions</a:t>
            </a:r>
          </a:p>
          <a:p>
            <a:pPr eaLnBrk="1" hangingPunct="1"/>
            <a:r>
              <a:rPr lang="en-US" altLang="en-US"/>
              <a:t>15 Case based learning sessions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format</a:t>
            </a:r>
          </a:p>
          <a:p>
            <a:pPr eaLnBrk="1" hangingPunct="1"/>
            <a:r>
              <a:rPr lang="en-US" altLang="en-US"/>
              <a:t>The lecturer is not supposed to cover all of the aspects of the topic (it is only a guide for reading and understanding the topic)</a:t>
            </a:r>
          </a:p>
          <a:p>
            <a:pPr eaLnBrk="1" hangingPunct="1"/>
            <a:r>
              <a:rPr lang="en-US" altLang="en-US"/>
              <a:t>Objectives of the lectures will be available to you</a:t>
            </a:r>
          </a:p>
          <a:p>
            <a:pPr eaLnBrk="1" hangingPunct="1"/>
            <a:r>
              <a:rPr lang="en-US" altLang="en-US"/>
              <a:t>Every disease discussed in the lecture or CBL should be covered by the student before the exam. </a:t>
            </a:r>
          </a:p>
          <a:p>
            <a:pPr eaLnBrk="1" hangingPunct="1"/>
            <a:r>
              <a:rPr lang="en-US" altLang="en-US"/>
              <a:t>QUESTION CAN COME FROM OUTSIDE THE LECTURES.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Bedside teaching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63688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/>
              <a:t>Traditional: it is by far the most important activity in your medical school. </a:t>
            </a:r>
          </a:p>
          <a:p>
            <a:pPr eaLnBrk="1" hangingPunct="1"/>
            <a:r>
              <a:rPr lang="en-US" altLang="en-US"/>
              <a:t>Many problems surround this activity and prevent students from getting the maximum benefit.</a:t>
            </a:r>
          </a:p>
          <a:p>
            <a:pPr eaLnBrk="1" hangingPunct="1"/>
            <a:r>
              <a:rPr lang="en-US" altLang="en-US"/>
              <a:t>The secretary, course organizer and the chairman of medicine are working hard to solve problems arising.</a:t>
            </a:r>
          </a:p>
          <a:p>
            <a:pPr eaLnBrk="1" hangingPunct="1"/>
            <a:r>
              <a:rPr lang="en-US" altLang="en-US"/>
              <a:t>Teaching staff usually use “the help me help you” strategy in teaching. </a:t>
            </a:r>
          </a:p>
          <a:p>
            <a:pPr eaLnBrk="1" hangingPunct="1"/>
            <a:r>
              <a:rPr lang="en-US" altLang="en-US"/>
              <a:t>Students are expected to prepare 2 cases (full history and examination) before each session to get the maximum benefit from the teaching staff.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CBL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New: mind storming activity, that depends solely on the amount of preparation before the session.</a:t>
            </a:r>
          </a:p>
          <a:p>
            <a:pPr eaLnBrk="1" hangingPunct="1"/>
            <a:r>
              <a:rPr lang="en-US" altLang="en-US"/>
              <a:t>Cases have been chosen and prepared accurately to deliver specific teaching points.</a:t>
            </a:r>
          </a:p>
          <a:p>
            <a:pPr eaLnBrk="1" hangingPunct="1"/>
            <a:r>
              <a:rPr lang="en-US" altLang="en-US"/>
              <a:t>Students should generate other cases and discuss them with each other and with the teaching staff.</a:t>
            </a:r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ppt/theme/themeOverride2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987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Garamond</vt:lpstr>
      <vt:lpstr>Symbol</vt:lpstr>
      <vt:lpstr>Times New Roman</vt:lpstr>
      <vt:lpstr>Wingdings 2</vt:lpstr>
      <vt:lpstr>Flow</vt:lpstr>
      <vt:lpstr>An introduction to 341 Medicine COURSE</vt:lpstr>
      <vt:lpstr>Objectives</vt:lpstr>
      <vt:lpstr>Introduction</vt:lpstr>
      <vt:lpstr>Aim</vt:lpstr>
      <vt:lpstr>Structure</vt:lpstr>
      <vt:lpstr>Structure</vt:lpstr>
      <vt:lpstr>Lectures</vt:lpstr>
      <vt:lpstr>Bedside teaching</vt:lpstr>
      <vt:lpstr>CBL</vt:lpstr>
      <vt:lpstr>Evaluation</vt:lpstr>
      <vt:lpstr>MCQ’s</vt:lpstr>
      <vt:lpstr>Long Case</vt:lpstr>
      <vt:lpstr>PowerPoint Presentation</vt:lpstr>
      <vt:lpstr>OSCE</vt:lpstr>
      <vt:lpstr>Issues &amp; Attendance</vt:lpstr>
      <vt:lpstr>Recommended References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341 COURSE</dc:title>
  <dc:creator>Windows User</dc:creator>
  <cp:lastModifiedBy>dell</cp:lastModifiedBy>
  <cp:revision>62</cp:revision>
  <dcterms:created xsi:type="dcterms:W3CDTF">2008-10-01T13:45:23Z</dcterms:created>
  <dcterms:modified xsi:type="dcterms:W3CDTF">2017-09-21T05:34:08Z</dcterms:modified>
</cp:coreProperties>
</file>