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ppt" ContentType="application/vnd.ms-powerpoint"/>
  <Default Extension="wdp" ContentType="image/vnd.ms-photo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20" r:id="rId3"/>
  </p:sldMasterIdLst>
  <p:notesMasterIdLst>
    <p:notesMasterId r:id="rId78"/>
  </p:notesMasterIdLst>
  <p:sldIdLst>
    <p:sldId id="315" r:id="rId4"/>
    <p:sldId id="256" r:id="rId5"/>
    <p:sldId id="337" r:id="rId6"/>
    <p:sldId id="257" r:id="rId7"/>
    <p:sldId id="291" r:id="rId8"/>
    <p:sldId id="273" r:id="rId9"/>
    <p:sldId id="258" r:id="rId10"/>
    <p:sldId id="259" r:id="rId11"/>
    <p:sldId id="260" r:id="rId12"/>
    <p:sldId id="261" r:id="rId13"/>
    <p:sldId id="321" r:id="rId14"/>
    <p:sldId id="270" r:id="rId15"/>
    <p:sldId id="330" r:id="rId16"/>
    <p:sldId id="271" r:id="rId17"/>
    <p:sldId id="332" r:id="rId18"/>
    <p:sldId id="331" r:id="rId19"/>
    <p:sldId id="263" r:id="rId20"/>
    <p:sldId id="262" r:id="rId21"/>
    <p:sldId id="322" r:id="rId22"/>
    <p:sldId id="323" r:id="rId23"/>
    <p:sldId id="324" r:id="rId24"/>
    <p:sldId id="266" r:id="rId25"/>
    <p:sldId id="292" r:id="rId26"/>
    <p:sldId id="267" r:id="rId27"/>
    <p:sldId id="268" r:id="rId28"/>
    <p:sldId id="269" r:id="rId29"/>
    <p:sldId id="272" r:id="rId30"/>
    <p:sldId id="274" r:id="rId31"/>
    <p:sldId id="275" r:id="rId32"/>
    <p:sldId id="276" r:id="rId33"/>
    <p:sldId id="277" r:id="rId34"/>
    <p:sldId id="333" r:id="rId35"/>
    <p:sldId id="327" r:id="rId36"/>
    <p:sldId id="326" r:id="rId37"/>
    <p:sldId id="278" r:id="rId38"/>
    <p:sldId id="279" r:id="rId39"/>
    <p:sldId id="280" r:id="rId40"/>
    <p:sldId id="282" r:id="rId41"/>
    <p:sldId id="281" r:id="rId42"/>
    <p:sldId id="284" r:id="rId43"/>
    <p:sldId id="285" r:id="rId44"/>
    <p:sldId id="328" r:id="rId45"/>
    <p:sldId id="329" r:id="rId46"/>
    <p:sldId id="286" r:id="rId47"/>
    <p:sldId id="287" r:id="rId48"/>
    <p:sldId id="288" r:id="rId49"/>
    <p:sldId id="289" r:id="rId50"/>
    <p:sldId id="290" r:id="rId51"/>
    <p:sldId id="293" r:id="rId52"/>
    <p:sldId id="294" r:id="rId53"/>
    <p:sldId id="297" r:id="rId54"/>
    <p:sldId id="295" r:id="rId55"/>
    <p:sldId id="296" r:id="rId56"/>
    <p:sldId id="336" r:id="rId57"/>
    <p:sldId id="335" r:id="rId58"/>
    <p:sldId id="299" r:id="rId59"/>
    <p:sldId id="300" r:id="rId60"/>
    <p:sldId id="316" r:id="rId61"/>
    <p:sldId id="302" r:id="rId62"/>
    <p:sldId id="301" r:id="rId63"/>
    <p:sldId id="303" r:id="rId64"/>
    <p:sldId id="304" r:id="rId65"/>
    <p:sldId id="305" r:id="rId66"/>
    <p:sldId id="318" r:id="rId67"/>
    <p:sldId id="319" r:id="rId68"/>
    <p:sldId id="306" r:id="rId69"/>
    <p:sldId id="307" r:id="rId70"/>
    <p:sldId id="317" r:id="rId71"/>
    <p:sldId id="308" r:id="rId72"/>
    <p:sldId id="309" r:id="rId73"/>
    <p:sldId id="311" r:id="rId74"/>
    <p:sldId id="313" r:id="rId75"/>
    <p:sldId id="320" r:id="rId76"/>
    <p:sldId id="314" r:id="rId7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8B9CFF"/>
    <a:srgbClr val="579BFF"/>
    <a:srgbClr val="0051C8"/>
    <a:srgbClr val="1976FF"/>
    <a:srgbClr val="CCFFCC"/>
    <a:srgbClr val="CC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4" autoAdjust="0"/>
    <p:restoredTop sz="98834" autoAdjust="0"/>
  </p:normalViewPr>
  <p:slideViewPr>
    <p:cSldViewPr snapToGrid="0">
      <p:cViewPr>
        <p:scale>
          <a:sx n="120" d="100"/>
          <a:sy n="120" d="100"/>
        </p:scale>
        <p:origin x="-738" y="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990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7D880BE-9819-48CA-B85E-CD2ACE8159E3}" type="datetimeFigureOut">
              <a:rPr lang="en-US"/>
              <a:pPr>
                <a:defRPr/>
              </a:pPr>
              <a:t>9/27/2017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8D64881-7162-4EBC-B27F-15F62B6EE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795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63348B-07F0-459C-9014-172E34D83951}" type="slidenum">
              <a:rPr lang="en-US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63348B-07F0-459C-9014-172E34D83951}" type="slidenum">
              <a:rPr lang="en-US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D64881-7162-4EBC-B27F-15F62B6EE67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01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93B5B5-0999-4545-A4CA-89489212ECE8}" type="slidenum">
              <a:rPr lang="en-US" altLang="en-US" smtClean="0">
                <a:latin typeface="Arial" charset="0"/>
                <a:ea typeface="ＭＳ Ｐゴシック" pitchFamily="34" charset="-128"/>
                <a:cs typeface="Arial" charset="0"/>
              </a:rPr>
              <a:pPr eaLnBrk="1" hangingPunct="1">
                <a:spcBef>
                  <a:spcPct val="0"/>
                </a:spcBef>
              </a:pPr>
              <a:t>68</a:t>
            </a:fld>
            <a:endParaRPr lang="en-US" altLang="en-US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9144000" cy="11430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905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A0AE-F4CA-450D-8948-53520433447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961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F199F-8204-479C-A2A6-51ECC19ADD6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4855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C5AB9-D244-4592-AD31-F6A8A8D9032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7290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9144000" cy="11430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905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8BD35-F3B8-4798-90BD-4CB770096BF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94801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070F1-A781-4262-9ACB-F32B4A3001E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9662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653FB-92BA-4230-B084-586BC5C906F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3640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6D68C-D67A-49FC-8621-54FE36B7ACE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1395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207C1-D531-4650-AAC7-4987B1CE4A9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2176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043EF-3DF2-4253-A316-A73D1E0A246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5747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7C6B3-E40D-4733-83C4-671B2F79295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57530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5B609-03C1-4822-8EA4-26025041AB0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7039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C2D24-DC96-45B7-92A4-18F04E55A61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8272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9929-2274-4AB3-A3C2-868746EA303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2263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6D792-BFCD-43D1-8364-02DE90778A2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3513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0BA23-0F9C-41C3-9DC3-36FADD9312E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2666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9144000" cy="11430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905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5A34E-BC04-4CE4-944C-95F1EC50598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3333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2DED8-C2D1-4013-8CD8-DBFA35DFE70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45500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559BF-2369-42B5-98D3-CFCA505467A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5241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85C9F-D20D-41FC-B19C-900FD630B54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33733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E8187-34CA-4730-8381-4C57CA28502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3744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DEE7F-EAB7-4A7B-8A74-8BDE2D9F9B8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7918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F2CD6-D971-4E9B-83A8-27FE335974D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763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2A1F5-FE24-4BDC-9758-97348816754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75333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8C534-8A2B-4CA9-A254-5512C71EB32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4802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00BDF-AA0A-4EDA-A941-A25BA827B06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6761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50540-6B14-4236-B610-7D28CC3BF59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256635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25FAB-F46E-4B12-B662-65D235C06BE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752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46E3A-D5CC-4EF9-8748-C7E965EB72C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401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6EC50-C015-4E06-ABCA-6877DA0A572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9513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093F5-E978-4583-996F-9C59A14352D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9310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C5655-639D-4AC8-866C-FF611ED8C0A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5332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84F08-5133-4AC5-9053-B49C23BCC30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49426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C3AC2-B4FF-43DD-A56B-18FD8F0812C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208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87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fld id="{A8660591-A422-40FC-8AF8-E64988435C0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87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fld id="{1C6DDA8B-3168-458B-8AD1-378329A5D97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87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fld id="{46BE4DBC-3498-48EE-92BF-5E486D81C87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9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8.wmf"/><Relationship Id="rId5" Type="http://schemas.openxmlformats.org/officeDocument/2006/relationships/image" Target="../media/image25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27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hyperlink" Target="file:///F:\Safety%20in%20Radiology\magnet4.avi" TargetMode="Externa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hyperlink" Target="file:///E:\Safety%20in%20Radiology\MAGNET_MELO).mp4" TargetMode="External"/><Relationship Id="rId5" Type="http://schemas.openxmlformats.org/officeDocument/2006/relationships/hyperlink" Target="file:///F:\Safety%20in%20Radiology\MAGNET_MELO).mp4" TargetMode="External"/><Relationship Id="rId10" Type="http://schemas.openxmlformats.org/officeDocument/2006/relationships/image" Target="../media/image45.wmf"/><Relationship Id="rId4" Type="http://schemas.openxmlformats.org/officeDocument/2006/relationships/hyperlink" Target="file:///F:\Safety%20in%20Radiology\magnet_02.avi" TargetMode="External"/><Relationship Id="rId9" Type="http://schemas.openxmlformats.org/officeDocument/2006/relationships/oleObject" Target="../embeddings/Microsoft_PowerPoint_97-2003_Presentation1.ppt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Dr.%20Abujamea\Documents\convertedVideos\magnet_02Converted.mp4" TargetMode="Externa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Dr.%20Abujamea\Documents\Safety%20in%20Radiology\MAGNET_MELO).mp4" TargetMode="Externa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3.ppt"/><Relationship Id="rId3" Type="http://schemas.openxmlformats.org/officeDocument/2006/relationships/image" Target="../media/image44.jpeg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5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8.wmf"/><Relationship Id="rId11" Type="http://schemas.openxmlformats.org/officeDocument/2006/relationships/oleObject" Target="../embeddings/Microsoft_PowerPoint_97-2003_Presentation4.ppt"/><Relationship Id="rId5" Type="http://schemas.openxmlformats.org/officeDocument/2006/relationships/oleObject" Target="../embeddings/Microsoft_PowerPoint_97-2003_Presentation2.ppt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9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Microsoft_PowerPoint_97-2003_Presentation5.ppt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PowerPoint_Presentation2.pptx"/><Relationship Id="rId3" Type="http://schemas.openxmlformats.org/officeDocument/2006/relationships/image" Target="../media/image9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package" Target="../embeddings/Microsoft_PowerPoint_Presentation1.pptx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3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sa/url?sa=i&amp;source=imgres&amp;cd=&amp;cad=rja&amp;uact=8&amp;ved=0CAkQjRwwAGoVChMIiZndv7bWxwIVriDbCh0gbgOd&amp;url=http://www.cmaj.ca/content/177/3/247/F2.expansion.html&amp;psig=AFQjCNFRZVv2a39gl3_odMy3xQLJrNnZTA&amp;ust=1441217175901732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3.wdp"/><Relationship Id="rId4" Type="http://schemas.openxmlformats.org/officeDocument/2006/relationships/image" Target="../media/image6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wmf"/><Relationship Id="rId4" Type="http://schemas.openxmlformats.org/officeDocument/2006/relationships/package" Target="../embeddings/Microsoft_PowerPoint_Presentation3.pptx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8594" y="1268760"/>
            <a:ext cx="7571303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宋体" charset="-122"/>
              </a:rPr>
              <a:t>Safety in Radiology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7624" y="2852936"/>
            <a:ext cx="64807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dirty="0">
                <a:ln w="18415" cmpd="sng">
                  <a:solidFill>
                    <a:schemeClr val="tx1"/>
                  </a:solidFill>
                  <a:prstDash val="solid"/>
                </a:ln>
                <a:latin typeface="Batang" panose="02030600000101010101" pitchFamily="18" charset="-127"/>
                <a:ea typeface="Batang" panose="02030600000101010101" pitchFamily="18" charset="-127"/>
              </a:rPr>
              <a:t>Dr. Abdullah Abu </a:t>
            </a:r>
            <a:r>
              <a:rPr lang="en-US" altLang="zh-CN" dirty="0" err="1">
                <a:ln w="18415" cmpd="sng">
                  <a:solidFill>
                    <a:schemeClr val="tx1"/>
                  </a:solidFill>
                  <a:prstDash val="solid"/>
                </a:ln>
                <a:latin typeface="Batang" panose="02030600000101010101" pitchFamily="18" charset="-127"/>
                <a:ea typeface="Batang" panose="02030600000101010101" pitchFamily="18" charset="-127"/>
              </a:rPr>
              <a:t>Jamea</a:t>
            </a:r>
            <a:endParaRPr lang="en-US" altLang="zh-CN" dirty="0">
              <a:ln w="18415" cmpd="sng">
                <a:solidFill>
                  <a:schemeClr val="tx1"/>
                </a:solidFill>
                <a:prstDash val="solid"/>
              </a:ln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>
              <a:defRPr/>
            </a:pPr>
            <a:r>
              <a:rPr lang="en-US" sz="1800" dirty="0">
                <a:ln w="18415" cmpd="sng">
                  <a:solidFill>
                    <a:schemeClr val="tx1"/>
                  </a:solidFill>
                  <a:prstDash val="solid"/>
                </a:ln>
                <a:latin typeface="Batang" panose="02030600000101010101" pitchFamily="18" charset="-127"/>
                <a:ea typeface="Batang" panose="02030600000101010101" pitchFamily="18" charset="-127"/>
              </a:rPr>
              <a:t>Assistant Professor and Medical Physics Consultant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SimSun" pitchFamily="2" charset="-122"/>
              </a:rPr>
              <a:t>Deterministic </a:t>
            </a:r>
            <a:r>
              <a:rPr lang="en-US" altLang="zh-CN" dirty="0">
                <a:ea typeface="SimSun" pitchFamily="2" charset="-122"/>
              </a:rPr>
              <a:t>(</a:t>
            </a:r>
            <a:r>
              <a:rPr lang="en-US" altLang="zh-CN" dirty="0" smtClean="0">
                <a:ea typeface="SimSun" pitchFamily="2" charset="-122"/>
              </a:rPr>
              <a:t>acute)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27200" y="1268760"/>
            <a:ext cx="7416800" cy="410368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b="1" dirty="0" smtClean="0">
                <a:ea typeface="宋体" charset="-122"/>
              </a:rPr>
              <a:t>Examples of deterministic effects:</a:t>
            </a:r>
            <a:endParaRPr lang="en-US" altLang="zh-CN" b="1" dirty="0">
              <a:ea typeface="宋体" charset="-122"/>
            </a:endParaRP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Cataract formation. 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ea typeface="宋体" charset="-122"/>
            </a:endParaRP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S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kin 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reddening (erythema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).</a:t>
            </a: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lowering of the white blood cell count </a:t>
            </a: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hair 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loss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ea typeface="宋体" charset="-122"/>
            </a:endParaRP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Bone marrow failure.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ea typeface="宋体" charset="-122"/>
            </a:endParaRP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Lung Fibrosis.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ea typeface="宋体" charset="-122"/>
            </a:endParaRP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Infertility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.</a:t>
            </a: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Deterministic Effects</a:t>
            </a:r>
          </a:p>
        </p:txBody>
      </p:sp>
      <p:pic>
        <p:nvPicPr>
          <p:cNvPr id="144386" name="Picture 2" descr="https://upload.wikimedia.org/wikipedia/commons/0/07/Cataracts_due_to_Congenital_Rubella_Syndrome_%28CRS%29_PHIL_4284_lor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64804"/>
            <a:ext cx="263627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88" name="Picture 4" descr="http://www.bigboxlabs.nl/images/radiation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43" y="1493838"/>
            <a:ext cx="2285117" cy="21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0028" y="1608023"/>
            <a:ext cx="2329111" cy="2001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90" name="Picture 6" descr="http://1.bp.blogspot.com/-w1lcDKCNmgY/UjK6Vxn0PCI/AAAAAAAABcU/SPoMrYKViAI/w1200-h630-p-nu/love-quotes-4_lar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230842"/>
            <a:ext cx="3024336" cy="158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www.digalist.com/up/0723/08192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 r="15016"/>
          <a:stretch/>
        </p:blipFill>
        <p:spPr bwMode="auto">
          <a:xfrm>
            <a:off x="5868144" y="3949794"/>
            <a:ext cx="2338122" cy="207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58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Deterministic Effects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1341438"/>
            <a:ext cx="7416800" cy="4103687"/>
          </a:xfrm>
        </p:spPr>
        <p:txBody>
          <a:bodyPr/>
          <a:lstStyle/>
          <a:p>
            <a:pPr algn="l" eaLnBrk="1" hangingPunct="1"/>
            <a:r>
              <a:rPr lang="en-US" altLang="zh-CN" sz="2400" b="1" smtClean="0">
                <a:ea typeface="SimSun" pitchFamily="2" charset="-122"/>
              </a:rPr>
              <a:t>Major organs annual dose limits for preventing deterministic effects are as follows</a:t>
            </a:r>
            <a:r>
              <a:rPr lang="en-US" altLang="zh-CN" b="1" smtClean="0">
                <a:ea typeface="SimSun" pitchFamily="2" charset="-122"/>
              </a:rPr>
              <a:t>:</a:t>
            </a:r>
          </a:p>
          <a:p>
            <a:pPr algn="l" eaLnBrk="1" hangingPunct="1"/>
            <a:endParaRPr lang="en-US" altLang="zh-CN" b="1" smtClean="0">
              <a:ea typeface="SimSun" pitchFamily="2" charset="-122"/>
            </a:endParaRPr>
          </a:p>
          <a:p>
            <a:pPr eaLnBrk="1" hangingPunct="1"/>
            <a:endParaRPr lang="en-US" altLang="zh-CN" sz="1200" b="1" smtClean="0">
              <a:ea typeface="SimSun" pitchFamily="2" charset="-12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466813"/>
              </p:ext>
            </p:extLst>
          </p:nvPr>
        </p:nvGraphicFramePr>
        <p:xfrm>
          <a:off x="2267744" y="2492896"/>
          <a:ext cx="6048672" cy="3816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8476"/>
                <a:gridCol w="1313407"/>
                <a:gridCol w="1736217"/>
                <a:gridCol w="1950572"/>
              </a:tblGrid>
              <a:tr h="360121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effectLst/>
                        </a:rPr>
                        <a:t>Threshold for deterministic effects (</a:t>
                      </a:r>
                      <a:r>
                        <a:rPr lang="en-US" sz="1400" b="0" dirty="0" err="1">
                          <a:effectLst/>
                        </a:rPr>
                        <a:t>Gy</a:t>
                      </a:r>
                      <a:r>
                        <a:rPr lang="en-US" sz="1400" b="0" dirty="0">
                          <a:effectLst/>
                        </a:rPr>
                        <a:t>)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12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Effects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One single absorption (Gy) 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Prolong absorption (</a:t>
                      </a:r>
                      <a:r>
                        <a:rPr lang="en-US" sz="1400" b="0" dirty="0" err="1">
                          <a:effectLst/>
                        </a:rPr>
                        <a:t>Gy</a:t>
                      </a:r>
                      <a:r>
                        <a:rPr lang="en-US" sz="1400" b="0" dirty="0">
                          <a:effectLst/>
                        </a:rPr>
                        <a:t>-year)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</a:tr>
              <a:tr h="6312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testis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permanent infertility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3.5 - 6.0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2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</a:tr>
              <a:tr h="6312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ovary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permanent infertility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2.5 - 6.0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&gt; 0.2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</a:tr>
              <a:tr h="6312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Lens of eyes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>
                          <a:effectLst/>
                        </a:rPr>
                        <a:t>milky of lens</a:t>
                      </a:r>
                      <a:br>
                        <a:rPr lang="en-US" sz="1400" b="0">
                          <a:effectLst/>
                        </a:rPr>
                      </a:br>
                      <a:r>
                        <a:rPr lang="en-US" sz="1400" b="0">
                          <a:effectLst/>
                        </a:rPr>
                        <a:t>cataract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0.5 - 2.0</a:t>
                      </a:r>
                      <a:br>
                        <a:rPr lang="en-US" sz="1400" b="0">
                          <a:effectLst/>
                        </a:rPr>
                      </a:br>
                      <a:r>
                        <a:rPr lang="en-US" sz="1400" b="0">
                          <a:effectLst/>
                        </a:rPr>
                        <a:t>5.0 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&gt; 0.1</a:t>
                      </a:r>
                      <a:br>
                        <a:rPr lang="en-US" sz="1400" b="0" dirty="0">
                          <a:effectLst/>
                        </a:rPr>
                      </a:br>
                      <a:r>
                        <a:rPr lang="en-US" sz="1400" b="0" dirty="0">
                          <a:effectLst/>
                        </a:rPr>
                        <a:t>&gt; 0.15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</a:tr>
              <a:tr h="9313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Bone marrow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Blood forming deficiency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0.5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&gt; 0.4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C:\Users\Dr. Abujamea\Documents\Any Video Converter Professional\Snapshot\shot0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220405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68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SimSun" pitchFamily="2" charset="-122"/>
              </a:rPr>
              <a:t>Deterministic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1341438"/>
            <a:ext cx="7416800" cy="4103687"/>
          </a:xfrm>
        </p:spPr>
        <p:txBody>
          <a:bodyPr/>
          <a:lstStyle/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400" b="1" dirty="0" smtClean="0">
                <a:ea typeface="宋体" charset="-122"/>
              </a:rPr>
              <a:t>Gray, Rem</a:t>
            </a:r>
            <a:r>
              <a:rPr lang="en-US" altLang="zh-CN" sz="2400" b="1" dirty="0">
                <a:ea typeface="宋体" charset="-122"/>
              </a:rPr>
              <a:t>, rad, Curie, Becquerel and Sievert </a:t>
            </a:r>
            <a:r>
              <a:rPr lang="en-US" altLang="zh-CN" sz="2400" b="1" dirty="0" smtClean="0">
                <a:ea typeface="宋体" charset="-122"/>
              </a:rPr>
              <a:t>are units </a:t>
            </a:r>
            <a:r>
              <a:rPr lang="en-US" altLang="zh-CN" sz="2400" b="1" dirty="0">
                <a:ea typeface="宋体" charset="-122"/>
              </a:rPr>
              <a:t>of </a:t>
            </a:r>
            <a:r>
              <a:rPr lang="en-US" altLang="zh-CN" sz="2400" b="1" dirty="0" smtClean="0">
                <a:ea typeface="宋体" charset="-122"/>
              </a:rPr>
              <a:t>radiation.</a:t>
            </a: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400" b="1" dirty="0" smtClean="0">
                <a:ea typeface="宋体" charset="-122"/>
              </a:rPr>
              <a:t>One chest x-ray </a:t>
            </a:r>
            <a:r>
              <a:rPr lang="en-US" altLang="zh-CN" sz="2400" b="1" dirty="0">
                <a:ea typeface="宋体" charset="-122"/>
              </a:rPr>
              <a:t>0.15 </a:t>
            </a:r>
            <a:r>
              <a:rPr lang="en-US" altLang="zh-CN" sz="2400" b="1" dirty="0" err="1" smtClean="0">
                <a:ea typeface="宋体" charset="-122"/>
              </a:rPr>
              <a:t>mGray</a:t>
            </a:r>
            <a:r>
              <a:rPr lang="en-US" altLang="zh-CN" sz="2400" b="1" dirty="0" smtClean="0">
                <a:ea typeface="宋体" charset="-122"/>
              </a:rPr>
              <a:t>.</a:t>
            </a: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400" b="1" dirty="0" smtClean="0">
                <a:ea typeface="宋体" charset="-122"/>
              </a:rPr>
              <a:t>To reach the hazardous level of 2 </a:t>
            </a:r>
            <a:r>
              <a:rPr lang="en-US" altLang="zh-CN" sz="2400" b="1" dirty="0">
                <a:ea typeface="宋体" charset="-122"/>
              </a:rPr>
              <a:t>Gray you need 10000 chest x ray o</a:t>
            </a:r>
            <a:r>
              <a:rPr lang="en-US" altLang="zh-CN" sz="2400" b="1" dirty="0" smtClean="0">
                <a:ea typeface="宋体" charset="-122"/>
              </a:rPr>
              <a:t>r </a:t>
            </a:r>
            <a:r>
              <a:rPr lang="en-US" altLang="zh-CN" sz="2400" b="1" dirty="0">
                <a:ea typeface="宋体" charset="-122"/>
              </a:rPr>
              <a:t>100 CT </a:t>
            </a:r>
            <a:r>
              <a:rPr lang="en-US" altLang="zh-CN" sz="2400" b="1" dirty="0" smtClean="0">
                <a:ea typeface="宋体" charset="-122"/>
              </a:rPr>
              <a:t>abdomen or 30 </a:t>
            </a:r>
            <a:r>
              <a:rPr lang="en-US" altLang="zh-CN" sz="2400" b="1" dirty="0" err="1">
                <a:ea typeface="宋体" charset="-122"/>
              </a:rPr>
              <a:t>mins</a:t>
            </a:r>
            <a:r>
              <a:rPr lang="en-US" altLang="zh-CN" sz="2400" b="1" dirty="0">
                <a:ea typeface="宋体" charset="-122"/>
              </a:rPr>
              <a:t> to 1 </a:t>
            </a:r>
            <a:r>
              <a:rPr lang="en-US" altLang="zh-CN" sz="2400" b="1" dirty="0" err="1">
                <a:ea typeface="宋体" charset="-122"/>
              </a:rPr>
              <a:t>hr</a:t>
            </a:r>
            <a:r>
              <a:rPr lang="en-US" altLang="zh-CN" sz="2400" b="1" dirty="0">
                <a:ea typeface="宋体" charset="-122"/>
              </a:rPr>
              <a:t> fluoroscopy </a:t>
            </a:r>
            <a:r>
              <a:rPr lang="en-US" altLang="zh-CN" sz="2400" b="1" dirty="0" smtClean="0">
                <a:ea typeface="宋体" charset="-122"/>
              </a:rPr>
              <a:t>exposure.</a:t>
            </a: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sz="24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sz="24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7108" name="Picture 4" descr="https://clinicalgate.com/wp-content/uploads/2015/03/B9781455706068000720_t00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811459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36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C:\Users\Dr. Abujamea\Documents\Any Video Converter Professional\Snapshot\shot00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8787"/>
            <a:ext cx="8316416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5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ea typeface="SimSun" pitchFamily="2" charset="-122"/>
              </a:rPr>
              <a:t>Stochastic </a:t>
            </a:r>
            <a:r>
              <a:rPr lang="en-US" altLang="zh-CN" dirty="0" smtClean="0">
                <a:ea typeface="SimSun" pitchFamily="2" charset="-122"/>
              </a:rPr>
              <a:t>(</a:t>
            </a:r>
            <a:r>
              <a:rPr lang="en-US" altLang="zh-CN" dirty="0">
                <a:ea typeface="SimSun" pitchFamily="2" charset="-122"/>
              </a:rPr>
              <a:t>c</a:t>
            </a:r>
            <a:r>
              <a:rPr lang="en-US" altLang="zh-CN" dirty="0" smtClean="0">
                <a:ea typeface="SimSun" pitchFamily="2" charset="-122"/>
              </a:rPr>
              <a:t>hronic)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9632" y="1124744"/>
            <a:ext cx="7705725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 smtClean="0">
                <a:ea typeface="宋体" charset="-122"/>
              </a:rPr>
              <a:t>Also </a:t>
            </a:r>
            <a:r>
              <a:rPr lang="en-US" altLang="zh-CN" sz="2400" b="1" dirty="0">
                <a:ea typeface="宋体" charset="-122"/>
              </a:rPr>
              <a:t>referred to as Probabilistic, </a:t>
            </a:r>
            <a:r>
              <a:rPr lang="en-US" altLang="zh-CN" sz="2400" b="1" dirty="0" smtClean="0">
                <a:ea typeface="宋体" charset="-122"/>
              </a:rPr>
              <a:t>probability </a:t>
            </a:r>
            <a:r>
              <a:rPr lang="en-US" altLang="zh-CN" sz="2400" b="1" dirty="0">
                <a:ea typeface="宋体" charset="-122"/>
              </a:rPr>
              <a:t>of occurrence depends on absorbed </a:t>
            </a:r>
            <a:r>
              <a:rPr lang="en-US" altLang="zh-CN" sz="2400" b="1" dirty="0" smtClean="0">
                <a:ea typeface="宋体" charset="-122"/>
              </a:rPr>
              <a:t>dose.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ea typeface="宋体" charset="-122"/>
              </a:rPr>
              <a:t>Chronic radiation symptoms are caused by low-level radiation over a long period of time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 smtClean="0">
                <a:ea typeface="宋体" charset="-122"/>
              </a:rPr>
              <a:t>The </a:t>
            </a:r>
            <a:r>
              <a:rPr lang="en-US" altLang="zh-CN" sz="2400" b="1" dirty="0">
                <a:ea typeface="宋体" charset="-122"/>
              </a:rPr>
              <a:t>effect may (potentially) occur following any amount of </a:t>
            </a:r>
            <a:r>
              <a:rPr lang="en-US" altLang="zh-CN" sz="2400" b="1" dirty="0" smtClean="0">
                <a:ea typeface="宋体" charset="-122"/>
              </a:rPr>
              <a:t>exposure, </a:t>
            </a:r>
            <a:r>
              <a:rPr lang="en-US" altLang="zh-CN" sz="2400" b="1" dirty="0">
                <a:ea typeface="宋体" charset="-122"/>
              </a:rPr>
              <a:t>there is no threshold</a:t>
            </a:r>
            <a:r>
              <a:rPr lang="en-US" altLang="zh-CN" sz="2400" b="1" dirty="0" smtClean="0">
                <a:ea typeface="宋体" charset="-122"/>
              </a:rPr>
              <a:t>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ea typeface="宋体" charset="-122"/>
              </a:rPr>
              <a:t>Even the smallest quantity of </a:t>
            </a:r>
            <a:r>
              <a:rPr lang="en-US" altLang="zh-CN" sz="2400" b="1" dirty="0" smtClean="0">
                <a:ea typeface="宋体" charset="-122"/>
              </a:rPr>
              <a:t>Ionizing </a:t>
            </a:r>
            <a:r>
              <a:rPr lang="en-US" altLang="zh-CN" sz="2400" b="1" dirty="0">
                <a:ea typeface="宋体" charset="-122"/>
              </a:rPr>
              <a:t>Radiation exposure can be said to have a finite probability of causing an </a:t>
            </a:r>
            <a:r>
              <a:rPr lang="en-US" altLang="zh-CN" sz="2400" b="1" dirty="0" smtClean="0">
                <a:ea typeface="宋体" charset="-122"/>
              </a:rPr>
              <a:t>effect.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 smtClean="0">
                <a:ea typeface="宋体" charset="-122"/>
              </a:rPr>
              <a:t>Severity </a:t>
            </a:r>
            <a:r>
              <a:rPr lang="en-US" altLang="zh-CN" sz="2400" b="1" dirty="0">
                <a:ea typeface="宋体" charset="-122"/>
              </a:rPr>
              <a:t>of the effect is not dose </a:t>
            </a:r>
            <a:r>
              <a:rPr lang="en-US" altLang="zh-CN" sz="2400" b="1" dirty="0" smtClean="0">
                <a:ea typeface="宋体" charset="-122"/>
              </a:rPr>
              <a:t>related.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endParaRPr lang="en-US" altLang="zh-CN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Stochastic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1341438"/>
            <a:ext cx="7416800" cy="410368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b="1" dirty="0" smtClean="0">
                <a:ea typeface="宋体" charset="-122"/>
              </a:rPr>
              <a:t>Examples of stochastic effects:</a:t>
            </a:r>
            <a:endParaRPr lang="en-US" altLang="zh-CN" b="1" dirty="0">
              <a:ea typeface="宋体" charset="-122"/>
            </a:endParaRP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 smtClean="0">
                <a:ea typeface="宋体" charset="-122"/>
              </a:rPr>
              <a:t>Carcinogenic </a:t>
            </a:r>
            <a:r>
              <a:rPr lang="en-US" altLang="zh-CN" sz="2800" b="1" dirty="0">
                <a:ea typeface="宋体" charset="-122"/>
              </a:rPr>
              <a:t>effect.  </a:t>
            </a: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>
                <a:ea typeface="宋体" charset="-122"/>
              </a:rPr>
              <a:t>Genetic </a:t>
            </a:r>
            <a:r>
              <a:rPr lang="en-US" altLang="zh-CN" sz="2800" b="1" dirty="0" smtClean="0">
                <a:ea typeface="宋体" charset="-122"/>
              </a:rPr>
              <a:t>effect. </a:t>
            </a:r>
            <a:endParaRPr lang="en-US" altLang="zh-CN" sz="28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140968"/>
            <a:ext cx="5851060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400" dirty="0">
                <a:ea typeface="SimSun" pitchFamily="2" charset="-122"/>
              </a:rPr>
              <a:t>Radiation </a:t>
            </a:r>
            <a:r>
              <a:rPr lang="en-US" altLang="zh-CN" sz="4400" dirty="0" smtClean="0">
                <a:ea typeface="SimSun" pitchFamily="2" charset="-122"/>
              </a:rPr>
              <a:t>Exposure Levels </a:t>
            </a:r>
            <a:r>
              <a:rPr lang="en-US" altLang="zh-CN" sz="4400" dirty="0">
                <a:ea typeface="SimSun" pitchFamily="2" charset="-122"/>
              </a:rPr>
              <a:t>&amp;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0" y="1700808"/>
            <a:ext cx="8280920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0.62 </a:t>
            </a:r>
            <a:r>
              <a:rPr lang="en-US" altLang="zh-CN" sz="2800" b="1" dirty="0">
                <a:ea typeface="宋体" charset="-122"/>
              </a:rPr>
              <a:t>rem/y – average annual radiation </a:t>
            </a:r>
            <a:r>
              <a:rPr lang="en-US" altLang="zh-CN" sz="2800" b="1" dirty="0" smtClean="0">
                <a:ea typeface="宋体" charset="-122"/>
              </a:rPr>
              <a:t>exposure.</a:t>
            </a:r>
            <a:endParaRPr lang="en-US" altLang="zh-CN" sz="2800" b="1" dirty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2 </a:t>
            </a:r>
            <a:r>
              <a:rPr lang="en-US" altLang="zh-CN" sz="2800" b="1" dirty="0">
                <a:ea typeface="宋体" charset="-122"/>
              </a:rPr>
              <a:t>rem/y – international radiation exposure </a:t>
            </a:r>
            <a:r>
              <a:rPr lang="en-US" altLang="zh-CN" sz="2800" b="1" dirty="0" smtClean="0">
                <a:ea typeface="宋体" charset="-122"/>
              </a:rPr>
              <a:t>limit.</a:t>
            </a:r>
            <a:endParaRPr lang="en-US" altLang="zh-CN" sz="2800" b="1" dirty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25 </a:t>
            </a:r>
            <a:r>
              <a:rPr lang="en-US" altLang="zh-CN" sz="2800" b="1" dirty="0">
                <a:ea typeface="宋体" charset="-122"/>
              </a:rPr>
              <a:t>rem – measureable blood </a:t>
            </a:r>
            <a:r>
              <a:rPr lang="en-US" altLang="zh-CN" sz="2800" b="1" dirty="0" smtClean="0">
                <a:ea typeface="宋体" charset="-122"/>
              </a:rPr>
              <a:t>changes.</a:t>
            </a:r>
            <a:endParaRPr lang="en-US" altLang="zh-CN" sz="2800" b="1" dirty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100 </a:t>
            </a:r>
            <a:r>
              <a:rPr lang="en-US" altLang="zh-CN" sz="2800" b="1" dirty="0">
                <a:ea typeface="宋体" charset="-122"/>
              </a:rPr>
              <a:t>rem – onset of radiation </a:t>
            </a:r>
            <a:r>
              <a:rPr lang="en-US" altLang="zh-CN" sz="2800" b="1" dirty="0" smtClean="0">
                <a:ea typeface="宋体" charset="-122"/>
              </a:rPr>
              <a:t>sickness. </a:t>
            </a:r>
            <a:endParaRPr lang="en-US" altLang="zh-CN" sz="28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16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6513" y="115888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Safety in Radiology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09814" y="1212671"/>
            <a:ext cx="7839986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000" b="1" u="sng" dirty="0" smtClean="0">
                <a:ea typeface="宋体" charset="-122"/>
              </a:rPr>
              <a:t>Lecture Objectives:</a:t>
            </a:r>
          </a:p>
          <a:p>
            <a:pPr algn="l" eaLnBrk="1" hangingPunct="1">
              <a:defRPr/>
            </a:pPr>
            <a:r>
              <a:rPr lang="en-US" altLang="zh-CN" sz="2000" b="1" dirty="0" smtClean="0">
                <a:ea typeface="宋体" charset="-122"/>
              </a:rPr>
              <a:t>At the end of this lecture you should be able to: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smtClean="0">
                <a:ea typeface="宋体" charset="-122"/>
              </a:rPr>
              <a:t>Recognize</a:t>
            </a:r>
            <a:r>
              <a:rPr lang="en-US" altLang="zh-CN" sz="1800" b="1" dirty="0">
                <a:ea typeface="宋体" charset="-122"/>
              </a:rPr>
              <a:t>, and evaluate essential information on the biologic effects of ionizing radiation and radiation safety to ensure the safe use of x-rays in diagnostic imaging.</a:t>
            </a:r>
            <a:endParaRPr lang="en-US" altLang="zh-CN" sz="1800" b="1" dirty="0" smtClean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smtClean="0">
                <a:ea typeface="宋体" charset="-122"/>
              </a:rPr>
              <a:t>Know radiation </a:t>
            </a:r>
            <a:r>
              <a:rPr lang="en-US" altLang="zh-CN" sz="1800" b="1" dirty="0">
                <a:ea typeface="宋体" charset="-122"/>
              </a:rPr>
              <a:t>quantities and units, regulatory and advisory limit for human exposure to radiation.</a:t>
            </a:r>
            <a:endParaRPr lang="en-US" altLang="zh-CN" sz="1800" b="1" dirty="0" smtClean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>
                <a:ea typeface="宋体" charset="-122"/>
              </a:rPr>
              <a:t>Know equipment for radiation protection and measurement</a:t>
            </a:r>
            <a:r>
              <a:rPr lang="en-US" altLang="zh-CN" sz="1800" b="1" dirty="0" smtClean="0">
                <a:ea typeface="宋体" charset="-122"/>
              </a:rPr>
              <a:t>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1800" b="1">
                <a:ea typeface="宋体" charset="-122"/>
              </a:rPr>
              <a:t>U</a:t>
            </a:r>
            <a:r>
              <a:rPr lang="en-US" altLang="zh-CN" sz="1800" b="1" smtClean="0">
                <a:ea typeface="宋体" charset="-122"/>
              </a:rPr>
              <a:t>nderstand </a:t>
            </a:r>
            <a:r>
              <a:rPr lang="en-US" altLang="zh-CN" sz="1800" b="1" dirty="0">
                <a:ea typeface="宋体" charset="-122"/>
              </a:rPr>
              <a:t>the fundamental principles of </a:t>
            </a:r>
            <a:r>
              <a:rPr lang="en-US" altLang="zh-CN" sz="1800" b="1" dirty="0" smtClean="0">
                <a:ea typeface="宋体" charset="-122"/>
              </a:rPr>
              <a:t>MRI </a:t>
            </a:r>
            <a:r>
              <a:rPr lang="en-US" altLang="zh-CN" sz="1800" b="1" dirty="0">
                <a:ea typeface="宋体" charset="-122"/>
              </a:rPr>
              <a:t>safety</a:t>
            </a:r>
            <a:endParaRPr lang="en-US" altLang="zh-CN" sz="1800" b="1" dirty="0" smtClean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smtClean="0">
                <a:ea typeface="宋体" charset="-122"/>
              </a:rPr>
              <a:t>Know </a:t>
            </a:r>
            <a:r>
              <a:rPr lang="en-US" altLang="zh-CN" sz="1800" b="1" dirty="0">
                <a:ea typeface="宋体" charset="-122"/>
              </a:rPr>
              <a:t>about </a:t>
            </a:r>
            <a:r>
              <a:rPr lang="en-US" altLang="zh-CN" sz="1800" b="1" dirty="0" smtClean="0">
                <a:ea typeface="宋体" charset="-122"/>
              </a:rPr>
              <a:t>contrast agents </a:t>
            </a:r>
            <a:r>
              <a:rPr lang="en-US" altLang="zh-CN" sz="1800" b="1" dirty="0">
                <a:ea typeface="宋体" charset="-122"/>
              </a:rPr>
              <a:t>reactions </a:t>
            </a:r>
            <a:r>
              <a:rPr lang="en-US" altLang="zh-CN" sz="1800" b="1" dirty="0" smtClean="0">
                <a:ea typeface="宋体" charset="-122"/>
              </a:rPr>
              <a:t>and safety.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smtClean="0">
                <a:ea typeface="宋体" charset="-122"/>
              </a:rPr>
              <a:t>Understand </a:t>
            </a:r>
            <a:r>
              <a:rPr lang="en-US" altLang="zh-CN" sz="1800" b="1" dirty="0">
                <a:ea typeface="宋体" charset="-122"/>
              </a:rPr>
              <a:t>how to prepare patients for radiology </a:t>
            </a:r>
            <a:r>
              <a:rPr lang="en-US" altLang="zh-CN" sz="1800" b="1" dirty="0" smtClean="0">
                <a:ea typeface="宋体" charset="-122"/>
              </a:rPr>
              <a:t>studies.</a:t>
            </a:r>
          </a:p>
          <a:p>
            <a:pPr marL="457200" indent="-457200" eaLnBrk="1" hangingPunct="1">
              <a:buFontTx/>
              <a:buChar char="-"/>
              <a:defRPr/>
            </a:pPr>
            <a:endParaRPr lang="en-US" altLang="zh-CN" sz="2000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400" dirty="0">
                <a:ea typeface="SimSun" pitchFamily="2" charset="-122"/>
              </a:rPr>
              <a:t>Radiation </a:t>
            </a:r>
            <a:r>
              <a:rPr lang="en-US" altLang="zh-CN" sz="4400" dirty="0" smtClean="0">
                <a:ea typeface="SimSun" pitchFamily="2" charset="-122"/>
              </a:rPr>
              <a:t>Exposure Levels </a:t>
            </a:r>
            <a:r>
              <a:rPr lang="en-US" altLang="zh-CN" sz="4400" dirty="0">
                <a:ea typeface="SimSun" pitchFamily="2" charset="-122"/>
              </a:rPr>
              <a:t>&amp;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1340768"/>
            <a:ext cx="7632848" cy="4103687"/>
          </a:xfrm>
        </p:spPr>
        <p:txBody>
          <a:bodyPr/>
          <a:lstStyle/>
          <a:p>
            <a:pPr marL="398463" indent="-398463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200 rem – radiation sickness with </a:t>
            </a:r>
            <a:r>
              <a:rPr lang="en-US" altLang="zh-CN" sz="2800" b="1" dirty="0" smtClean="0">
                <a:ea typeface="宋体" charset="-122"/>
              </a:rPr>
              <a:t>worse 		symptoms </a:t>
            </a:r>
            <a:r>
              <a:rPr lang="en-US" altLang="zh-CN" sz="2800" b="1" dirty="0">
                <a:ea typeface="宋体" charset="-122"/>
              </a:rPr>
              <a:t>in less time</a:t>
            </a:r>
          </a:p>
          <a:p>
            <a:pPr marL="398463" indent="-398463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400 rem – approximately the lethal dose for 	</a:t>
            </a:r>
            <a:r>
              <a:rPr lang="en-US" altLang="zh-CN" sz="2800" b="1" dirty="0" smtClean="0">
                <a:ea typeface="宋体" charset="-122"/>
              </a:rPr>
              <a:t>50</a:t>
            </a:r>
            <a:r>
              <a:rPr lang="en-US" altLang="zh-CN" sz="2800" b="1" dirty="0">
                <a:ea typeface="宋体" charset="-122"/>
              </a:rPr>
              <a:t>% of the population in 30 days </a:t>
            </a:r>
          </a:p>
          <a:p>
            <a:pPr marL="398463" indent="-398463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1,000 rem – death probable within about </a:t>
            </a:r>
            <a:r>
              <a:rPr lang="en-US" altLang="zh-CN" sz="2800" b="1" dirty="0" smtClean="0">
                <a:ea typeface="宋体" charset="-122"/>
              </a:rPr>
              <a:t>	2weeks</a:t>
            </a:r>
            <a:r>
              <a:rPr lang="en-US" altLang="zh-CN" sz="2800" b="1" dirty="0">
                <a:ea typeface="宋体" charset="-122"/>
              </a:rPr>
              <a:t>, effects on the </a:t>
            </a:r>
            <a:r>
              <a:rPr lang="en-US" altLang="zh-CN" sz="2800" b="1" dirty="0" smtClean="0">
                <a:ea typeface="宋体" charset="-122"/>
              </a:rPr>
              <a:t>gastrointestinal </a:t>
            </a:r>
            <a:r>
              <a:rPr lang="en-US" altLang="zh-CN" sz="2800" b="1" dirty="0">
                <a:ea typeface="宋体" charset="-122"/>
              </a:rPr>
              <a:t>tract</a:t>
            </a:r>
          </a:p>
          <a:p>
            <a:pPr marL="398463" indent="-398463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5,000 rem – death probable within 1-2 </a:t>
            </a:r>
            <a:r>
              <a:rPr lang="en-US" altLang="zh-CN" sz="2800" b="1" dirty="0" smtClean="0">
                <a:ea typeface="宋体" charset="-122"/>
              </a:rPr>
              <a:t>days, 	effects </a:t>
            </a:r>
            <a:r>
              <a:rPr lang="en-US" altLang="zh-CN" sz="2800" b="1" dirty="0">
                <a:ea typeface="宋体" charset="-122"/>
              </a:rPr>
              <a:t>on the central </a:t>
            </a:r>
            <a:r>
              <a:rPr lang="en-US" altLang="zh-CN" sz="2800" b="1" dirty="0" smtClean="0">
                <a:ea typeface="宋体" charset="-122"/>
              </a:rPr>
              <a:t>nervous system.</a:t>
            </a:r>
            <a:endParaRPr lang="en-US" altLang="zh-CN" sz="2800" b="1" dirty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. </a:t>
            </a:r>
            <a:endParaRPr lang="en-US" altLang="zh-CN" sz="28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422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/>
          <p:cNvSpPr>
            <a:spLocks noGrp="1"/>
          </p:cNvSpPr>
          <p:nvPr>
            <p:ph type="title"/>
          </p:nvPr>
        </p:nvSpPr>
        <p:spPr>
          <a:xfrm>
            <a:off x="0" y="446314"/>
            <a:ext cx="7010400" cy="971324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Typical Radiation Detectors </a:t>
            </a:r>
          </a:p>
        </p:txBody>
      </p:sp>
      <p:sp>
        <p:nvSpPr>
          <p:cNvPr id="126978" name="Content Placeholder 2"/>
          <p:cNvSpPr>
            <a:spLocks noGrp="1"/>
          </p:cNvSpPr>
          <p:nvPr>
            <p:ph idx="1"/>
          </p:nvPr>
        </p:nvSpPr>
        <p:spPr>
          <a:xfrm>
            <a:off x="1295400" y="1484784"/>
            <a:ext cx="7467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Film packet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err="1" smtClean="0"/>
              <a:t>Thermoluminescent</a:t>
            </a:r>
            <a:r>
              <a:rPr lang="en-US" sz="2800" dirty="0" smtClean="0"/>
              <a:t> Dosimeter (TLD)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Ionization chamber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Geiger-M</a:t>
            </a:r>
            <a:r>
              <a:rPr lang="en-US" sz="2800" dirty="0" smtClean="0">
                <a:cs typeface="Arial" charset="0"/>
              </a:rPr>
              <a:t>ü</a:t>
            </a:r>
            <a:r>
              <a:rPr lang="en-US" sz="2800" dirty="0" smtClean="0"/>
              <a:t>ller (GM) Detector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Scintillation Detector</a:t>
            </a:r>
          </a:p>
          <a:p>
            <a:pPr lvl="1" indent="-382588" eaLnBrk="1" hangingPunct="1">
              <a:lnSpc>
                <a:spcPct val="80000"/>
              </a:lnSpc>
              <a:buFont typeface="Wingdings 2" pitchFamily="18" charset="2"/>
              <a:buNone/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en-US" sz="2800" dirty="0" smtClean="0"/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0947" y="2924944"/>
            <a:ext cx="22098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657600"/>
            <a:ext cx="3200400" cy="260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0001" y="3816927"/>
            <a:ext cx="279274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0001" y="4019241"/>
            <a:ext cx="2971800" cy="271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5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1304" y="3828334"/>
            <a:ext cx="3124200" cy="212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000" y="3933056"/>
            <a:ext cx="2736304" cy="250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849991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2000"/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2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8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0" dur="500"/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2" dur="2000"/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7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4" dur="500"/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 uiExpand="1" build="p"/>
      <p:bldP spid="126978" grpId="1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800" smtClean="0">
                <a:ea typeface="SimSun" pitchFamily="2" charset="-122"/>
              </a:rPr>
              <a:t>LIMITING YOUR EXPOSURE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341438"/>
            <a:ext cx="7705725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Three basic methods for reducing exposure of workers to X-rays</a:t>
            </a:r>
            <a:r>
              <a:rPr lang="en-US" altLang="zh-CN" sz="2800" b="1" dirty="0" smtClean="0">
                <a:ea typeface="宋体" charset="-122"/>
              </a:rPr>
              <a:t>: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endParaRPr lang="en-US" altLang="zh-CN" sz="500" b="1" dirty="0">
              <a:ea typeface="宋体" charset="-122"/>
            </a:endParaRPr>
          </a:p>
          <a:p>
            <a:pPr marL="457200" indent="233363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ea typeface="宋体" charset="-122"/>
              </a:rPr>
              <a:t>Minimize exposure </a:t>
            </a:r>
            <a:r>
              <a:rPr lang="en-US" altLang="zh-CN" sz="2400" b="1" dirty="0" smtClean="0">
                <a:ea typeface="宋体" charset="-122"/>
              </a:rPr>
              <a:t>time.</a:t>
            </a:r>
            <a:endParaRPr lang="en-US" altLang="zh-CN" sz="2400" b="1" dirty="0">
              <a:ea typeface="宋体" charset="-122"/>
            </a:endParaRPr>
          </a:p>
          <a:p>
            <a:pPr marL="457200" indent="233363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ea typeface="宋体" charset="-122"/>
              </a:rPr>
              <a:t>Maximize distance from the X-ray </a:t>
            </a:r>
            <a:r>
              <a:rPr lang="en-US" altLang="zh-CN" sz="2400" b="1" dirty="0" smtClean="0">
                <a:ea typeface="宋体" charset="-122"/>
              </a:rPr>
              <a:t>source.</a:t>
            </a:r>
            <a:endParaRPr lang="en-US" altLang="zh-CN" sz="2400" b="1" dirty="0">
              <a:ea typeface="宋体" charset="-122"/>
            </a:endParaRPr>
          </a:p>
          <a:p>
            <a:pPr marL="457200" indent="233363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ea typeface="宋体" charset="-122"/>
              </a:rPr>
              <a:t>Use shielding.</a:t>
            </a:r>
            <a:endParaRPr lang="en-US" altLang="zh-CN" sz="2400" b="1" dirty="0" smtClean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750" y="1052513"/>
            <a:ext cx="7916863" cy="5400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258888" y="2852738"/>
          <a:ext cx="1828800" cy="152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4" name="Clip" r:id="rId4" imgW="2286599" imgH="1909694" progId="">
                  <p:embed/>
                </p:oleObj>
              </mc:Choice>
              <mc:Fallback>
                <p:oleObj name="Clip" r:id="rId4" imgW="2286599" imgH="190969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852738"/>
                        <a:ext cx="1828800" cy="152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995738" y="1412875"/>
            <a:ext cx="3810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 b="1">
                <a:latin typeface="Tahoma" charset="0"/>
                <a:cs typeface="Tahoma" charset="0"/>
              </a:rPr>
              <a:t>Time ( Minimize)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55650" y="4437063"/>
            <a:ext cx="2917825" cy="1600200"/>
            <a:chOff x="480" y="3168"/>
            <a:chExt cx="1838" cy="1008"/>
          </a:xfrm>
        </p:grpSpPr>
        <p:graphicFrame>
          <p:nvGraphicFramePr>
            <p:cNvPr id="22541" name="Object 3"/>
            <p:cNvGraphicFramePr>
              <a:graphicFrameLocks noChangeAspect="1"/>
            </p:cNvGraphicFramePr>
            <p:nvPr/>
          </p:nvGraphicFramePr>
          <p:xfrm>
            <a:off x="1104" y="3168"/>
            <a:ext cx="674" cy="1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15" name="Clip" r:id="rId6" imgW="1529338" imgH="2286801" progId="">
                    <p:embed/>
                  </p:oleObj>
                </mc:Choice>
                <mc:Fallback>
                  <p:oleObj name="Clip" r:id="rId6" imgW="1529338" imgH="2286801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3168"/>
                          <a:ext cx="674" cy="10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42" name="Object 4"/>
            <p:cNvGraphicFramePr>
              <a:graphicFrameLocks noChangeAspect="1"/>
            </p:cNvGraphicFramePr>
            <p:nvPr/>
          </p:nvGraphicFramePr>
          <p:xfrm>
            <a:off x="480" y="3408"/>
            <a:ext cx="432" cy="4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16" name="Clip" r:id="rId8" imgW="2285182" imgH="2229566" progId="">
                    <p:embed/>
                  </p:oleObj>
                </mc:Choice>
                <mc:Fallback>
                  <p:oleObj name="Clip" r:id="rId8" imgW="2285182" imgH="2229566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" y="3408"/>
                          <a:ext cx="432" cy="4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43" name="Object 5"/>
            <p:cNvGraphicFramePr>
              <a:graphicFrameLocks noChangeAspect="1"/>
            </p:cNvGraphicFramePr>
            <p:nvPr/>
          </p:nvGraphicFramePr>
          <p:xfrm>
            <a:off x="1968" y="3456"/>
            <a:ext cx="350" cy="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17" name="Clip" r:id="rId10" imgW="1192107" imgH="2287129" progId="">
                    <p:embed/>
                  </p:oleObj>
                </mc:Choice>
                <mc:Fallback>
                  <p:oleObj name="Clip" r:id="rId10" imgW="1192107" imgH="2287129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8" y="3456"/>
                          <a:ext cx="350" cy="6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1547813" y="1143000"/>
          <a:ext cx="14097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8" name="Clip" r:id="rId12" imgW="2225463" imgH="2286577" progId="">
                  <p:embed/>
                </p:oleObj>
              </mc:Choice>
              <mc:Fallback>
                <p:oleObj name="Clip" r:id="rId12" imgW="2225463" imgH="2286577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1143000"/>
                        <a:ext cx="14097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838200" y="2667000"/>
            <a:ext cx="3124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838200" y="4419600"/>
            <a:ext cx="3124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22537" name="Rectangle 12"/>
          <p:cNvSpPr>
            <a:spLocks noChangeArrowheads="1"/>
          </p:cNvSpPr>
          <p:nvPr/>
        </p:nvSpPr>
        <p:spPr bwMode="auto">
          <a:xfrm>
            <a:off x="838200" y="914400"/>
            <a:ext cx="3124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851275" y="3213100"/>
            <a:ext cx="3810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b="1">
                <a:latin typeface="Tahoma" charset="0"/>
                <a:cs typeface="Tahoma" charset="0"/>
              </a:rPr>
              <a:t>Distance ( Maximize)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779838" y="4941888"/>
            <a:ext cx="53641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 b="1">
                <a:latin typeface="Calibri" pitchFamily="34" charset="0"/>
                <a:cs typeface="Arial" charset="0"/>
              </a:rPr>
              <a:t>Shielding (</a:t>
            </a:r>
            <a:r>
              <a:rPr lang="en-US" altLang="en-US" sz="1800" b="1">
                <a:latin typeface="Arial" charset="0"/>
                <a:cs typeface="Arial" charset="0"/>
              </a:rPr>
              <a:t>stand behind lead protection.</a:t>
            </a:r>
          </a:p>
        </p:txBody>
      </p:sp>
      <p:sp>
        <p:nvSpPr>
          <p:cNvPr id="22540" name="Rectangle 5"/>
          <p:cNvSpPr>
            <a:spLocks noChangeArrowheads="1"/>
          </p:cNvSpPr>
          <p:nvPr/>
        </p:nvSpPr>
        <p:spPr bwMode="auto">
          <a:xfrm>
            <a:off x="1212850" y="188913"/>
            <a:ext cx="652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/>
              <a:t>General Methods of Protection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800" smtClean="0">
                <a:ea typeface="SimSun" pitchFamily="2" charset="-122"/>
              </a:rPr>
              <a:t>LIMITING YOUR EXPOSURE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341438"/>
            <a:ext cx="7705725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Exposure varies inversely with the square of the distance from the X-ray </a:t>
            </a:r>
            <a:r>
              <a:rPr lang="en-US" altLang="zh-CN" sz="2800" b="1" dirty="0" smtClean="0">
                <a:ea typeface="宋体" charset="-122"/>
              </a:rPr>
              <a:t>tube:</a:t>
            </a:r>
            <a:endParaRPr lang="en-US" altLang="zh-CN" sz="28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endParaRPr lang="en-US" altLang="zh-CN" sz="5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  <p:pic>
        <p:nvPicPr>
          <p:cNvPr id="23556" name="Picture 3" descr="reducing_ex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8" r="2222"/>
          <a:stretch>
            <a:fillRect/>
          </a:stretch>
        </p:blipFill>
        <p:spPr bwMode="auto">
          <a:xfrm>
            <a:off x="3059113" y="2433638"/>
            <a:ext cx="5195887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3995738" y="5949950"/>
            <a:ext cx="4800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www.e-radiography.net/radsafety/reducing_exposure.htm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800" smtClean="0">
                <a:ea typeface="SimSun" pitchFamily="2" charset="-122"/>
              </a:rPr>
              <a:t>LIMITING YOUR EXPOSURE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341438"/>
            <a:ext cx="7705725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Shielding:</a:t>
            </a:r>
            <a:endParaRPr lang="en-US" altLang="zh-CN" sz="2400" b="1" dirty="0">
              <a:ea typeface="宋体" charset="-122"/>
            </a:endParaRPr>
          </a:p>
          <a:p>
            <a:pPr marL="914400" indent="-287338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ea typeface="宋体" charset="-122"/>
              </a:rPr>
              <a:t>Operators view the target through a leaded glass screen.</a:t>
            </a:r>
            <a:endParaRPr lang="en-US" altLang="zh-CN" sz="2400" b="1" dirty="0" smtClean="0">
              <a:ea typeface="宋体" charset="-122"/>
            </a:endParaRPr>
          </a:p>
          <a:p>
            <a:pPr marL="914400" indent="-287338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 smtClean="0">
                <a:ea typeface="宋体" charset="-122"/>
              </a:rPr>
              <a:t>Wear </a:t>
            </a:r>
            <a:r>
              <a:rPr lang="en-US" altLang="zh-CN" sz="2400" b="1" dirty="0">
                <a:ea typeface="宋体" charset="-122"/>
              </a:rPr>
              <a:t>lead aprons. Almost any material can act as a shield from gamma or x-rays if used in sufficient amounts.</a:t>
            </a:r>
            <a:endParaRPr lang="en-US" altLang="zh-CN" sz="2400" b="1" dirty="0" smtClean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  <p:pic>
        <p:nvPicPr>
          <p:cNvPr id="24581" name="Picture 5" descr="http://img.medicalexpo.com/images_me/photo-m2/81034-91003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r="17389"/>
          <a:stretch/>
        </p:blipFill>
        <p:spPr bwMode="auto">
          <a:xfrm>
            <a:off x="6219730" y="3645024"/>
            <a:ext cx="186501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800" smtClean="0">
                <a:ea typeface="SimSun" pitchFamily="2" charset="-122"/>
              </a:rPr>
              <a:t>LIMITING YOUR EXPOSURE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341438"/>
            <a:ext cx="3816350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Shielding:</a:t>
            </a:r>
            <a:endParaRPr lang="en-US" altLang="zh-CN" sz="2400" b="1" dirty="0">
              <a:ea typeface="宋体" charset="-122"/>
            </a:endParaRPr>
          </a:p>
          <a:p>
            <a:pPr marL="914400" indent="-287338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ea typeface="宋体" charset="-122"/>
              </a:rPr>
              <a:t>Standard 0.5mm lead </a:t>
            </a:r>
            <a:r>
              <a:rPr lang="en-US" altLang="zh-CN" sz="2400" b="1" dirty="0" smtClean="0">
                <a:ea typeface="宋体" charset="-122"/>
              </a:rPr>
              <a:t>apron Protect </a:t>
            </a:r>
            <a:r>
              <a:rPr lang="en-US" altLang="zh-CN" sz="2400" b="1" dirty="0">
                <a:ea typeface="宋体" charset="-122"/>
              </a:rPr>
              <a:t>you from </a:t>
            </a:r>
            <a:r>
              <a:rPr lang="en-US" altLang="zh-CN" sz="2400" b="1" dirty="0" smtClean="0">
                <a:ea typeface="宋体" charset="-122"/>
              </a:rPr>
              <a:t>95% from radiation exposure.</a:t>
            </a:r>
            <a:endParaRPr lang="en-US" altLang="zh-CN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  <p:pic>
        <p:nvPicPr>
          <p:cNvPr id="25604" name="Picture 2" descr="Bar-Ray Comfort Wrap X-Ray Lead Ap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5" r="5959"/>
          <a:stretch>
            <a:fillRect/>
          </a:stretch>
        </p:blipFill>
        <p:spPr bwMode="auto">
          <a:xfrm>
            <a:off x="4675188" y="1484313"/>
            <a:ext cx="3743325" cy="365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800" dirty="0" smtClean="0">
                <a:ea typeface="SimSun" pitchFamily="2" charset="-122"/>
              </a:rPr>
              <a:t>ALARA Rule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908720"/>
            <a:ext cx="7561262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ea typeface="宋体" charset="-122"/>
              </a:rPr>
              <a:t>As low as reasonably </a:t>
            </a:r>
            <a:r>
              <a:rPr lang="en-US" altLang="zh-CN" b="1" dirty="0" smtClean="0">
                <a:ea typeface="宋体" charset="-122"/>
              </a:rPr>
              <a:t>achievable</a:t>
            </a:r>
            <a:r>
              <a:rPr lang="en-US" altLang="zh-CN" sz="2800" b="1" dirty="0" smtClean="0">
                <a:ea typeface="宋体" charset="-122"/>
              </a:rPr>
              <a:t>:</a:t>
            </a:r>
          </a:p>
          <a:p>
            <a:pPr algn="l" eaLnBrk="1" hangingPunct="1">
              <a:defRPr/>
            </a:pPr>
            <a:endParaRPr lang="en-US" altLang="zh-CN" sz="1100" b="1" dirty="0" smtClean="0">
              <a:ea typeface="宋体" charset="-122"/>
            </a:endParaRPr>
          </a:p>
          <a:p>
            <a:pPr marL="1255713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ea typeface="宋体" charset="-122"/>
              </a:rPr>
              <a:t>Reduce number of </a:t>
            </a:r>
            <a:r>
              <a:rPr lang="en-US" altLang="zh-CN" sz="2800" b="1" dirty="0" smtClean="0">
                <a:ea typeface="宋体" charset="-122"/>
              </a:rPr>
              <a:t>exams. </a:t>
            </a:r>
            <a:endParaRPr lang="en-US" altLang="zh-CN" sz="2800" b="1" dirty="0">
              <a:ea typeface="宋体" charset="-122"/>
            </a:endParaRPr>
          </a:p>
          <a:p>
            <a:pPr marL="1255713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ea typeface="宋体" charset="-122"/>
              </a:rPr>
              <a:t>Reduce time of </a:t>
            </a:r>
            <a:r>
              <a:rPr lang="en-US" altLang="zh-CN" sz="2800" b="1" dirty="0" smtClean="0">
                <a:ea typeface="宋体" charset="-122"/>
              </a:rPr>
              <a:t>exams.</a:t>
            </a:r>
          </a:p>
          <a:p>
            <a:pPr marL="1255713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ea typeface="宋体" charset="-122"/>
              </a:rPr>
              <a:t>Radiation Hazard </a:t>
            </a:r>
            <a:r>
              <a:rPr lang="en-US" altLang="zh-CN" sz="2800" b="1" dirty="0" smtClean="0">
                <a:ea typeface="宋体" charset="-122"/>
              </a:rPr>
              <a:t>symbol displayed </a:t>
            </a:r>
            <a:r>
              <a:rPr lang="en-US" altLang="zh-CN" sz="2800" b="1" dirty="0">
                <a:ea typeface="宋体" charset="-122"/>
              </a:rPr>
              <a:t>at places where radioactive materials are used and </a:t>
            </a:r>
            <a:r>
              <a:rPr lang="en-US" altLang="zh-CN" sz="2800" b="1" dirty="0" smtClean="0">
                <a:ea typeface="宋体" charset="-122"/>
              </a:rPr>
              <a:t>stored.</a:t>
            </a:r>
            <a:endParaRPr lang="en-US" altLang="zh-CN" sz="2800" b="1" dirty="0">
              <a:ea typeface="宋体" charset="-122"/>
            </a:endParaRPr>
          </a:p>
          <a:p>
            <a:pPr marL="1255713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ea typeface="宋体" charset="-122"/>
              </a:rPr>
              <a:t>Use </a:t>
            </a:r>
            <a:r>
              <a:rPr lang="en-US" altLang="zh-CN" sz="2800" b="1" dirty="0" smtClean="0">
                <a:ea typeface="宋体" charset="-122"/>
              </a:rPr>
              <a:t>alternative (</a:t>
            </a:r>
            <a:r>
              <a:rPr lang="en-US" altLang="zh-CN" sz="2800" b="1" dirty="0">
                <a:ea typeface="宋体" charset="-122"/>
              </a:rPr>
              <a:t>US </a:t>
            </a:r>
            <a:r>
              <a:rPr lang="en-US" altLang="zh-CN" sz="2800" b="1" dirty="0" smtClean="0">
                <a:ea typeface="宋体" charset="-122"/>
              </a:rPr>
              <a:t>or MRI).</a:t>
            </a:r>
            <a:endParaRPr lang="en-US" altLang="zh-CN" sz="2800" b="1" dirty="0">
              <a:ea typeface="宋体" charset="-122"/>
            </a:endParaRPr>
          </a:p>
          <a:p>
            <a:pPr marL="1255713" indent="-457200" algn="l" eaLnBrk="1" hangingPunct="1">
              <a:buFont typeface="Arial" panose="020B0604020202020204" pitchFamily="34" charset="0"/>
              <a:buChar char="•"/>
              <a:defRPr/>
            </a:pPr>
            <a:endParaRPr lang="en-US" altLang="zh-CN" sz="2800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  <p:pic>
        <p:nvPicPr>
          <p:cNvPr id="5" name="Content Placeholder 5" descr="radioactive-symbol_rg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4005064"/>
            <a:ext cx="2526432" cy="2526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5616" y="836712"/>
            <a:ext cx="6918882" cy="76944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宋体" charset="-122"/>
              </a:rPr>
              <a:t>Radioactive Materials Hazard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400" smtClean="0">
                <a:ea typeface="SimSun" pitchFamily="2" charset="-122"/>
              </a:rPr>
              <a:t>What do we mean by Radioactivity?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1341438"/>
            <a:ext cx="7561262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Radioactive decay is the process in which an unstable atomic nucleus loses energy by emitting radiation in the form of particles or electromagnetic waves</a:t>
            </a:r>
            <a:r>
              <a:rPr lang="en-US" altLang="zh-CN" sz="2800" b="1" dirty="0" smtClean="0">
                <a:ea typeface="宋体" charset="-122"/>
              </a:rPr>
              <a:t>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An unstable nucleus releases energy to become more </a:t>
            </a:r>
            <a:r>
              <a:rPr lang="en-US" altLang="zh-CN" sz="2800" b="1" dirty="0" smtClean="0">
                <a:ea typeface="宋体" charset="-122"/>
              </a:rPr>
              <a:t>stable.</a:t>
            </a:r>
            <a:endParaRPr lang="en-US" altLang="zh-CN" sz="28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sz="11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6513" y="115888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Safety in Radiology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66825" y="1316038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b="1" u="sng" dirty="0" smtClean="0">
                <a:ea typeface="宋体" charset="-122"/>
              </a:rPr>
              <a:t>Major Sources of Risk in Radiology: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 smtClean="0">
                <a:ea typeface="宋体" charset="-122"/>
              </a:rPr>
              <a:t>Radiation hazard.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 smtClean="0">
                <a:ea typeface="宋体" charset="-122"/>
              </a:rPr>
              <a:t>Radioactive materials hazard.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 smtClean="0">
                <a:ea typeface="宋体" charset="-122"/>
              </a:rPr>
              <a:t>Magnetic field hazard.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 smtClean="0">
                <a:ea typeface="宋体" charset="-122"/>
              </a:rPr>
              <a:t>Contrast agents hazard.</a:t>
            </a:r>
          </a:p>
          <a:p>
            <a:pPr marL="457200" indent="-457200" eaLnBrk="1" hangingPunct="1">
              <a:buFontTx/>
              <a:buChar char="-"/>
              <a:defRPr/>
            </a:pPr>
            <a:endParaRPr lang="en-US" altLang="zh-CN" dirty="0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799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Where are the Sources of Radioactivity?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82738" y="1125538"/>
            <a:ext cx="7561262" cy="4102100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Naturally Occurring Sources:</a:t>
            </a: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000" b="1" dirty="0" smtClean="0">
                <a:ea typeface="宋体" charset="-122"/>
              </a:rPr>
              <a:t>Radon </a:t>
            </a:r>
            <a:r>
              <a:rPr lang="en-US" altLang="zh-CN" sz="2000" b="1" dirty="0">
                <a:ea typeface="宋体" charset="-122"/>
              </a:rPr>
              <a:t>from the decay of Uranium and </a:t>
            </a:r>
            <a:r>
              <a:rPr lang="en-US" altLang="zh-CN" sz="2000" b="1" dirty="0" smtClean="0">
                <a:ea typeface="宋体" charset="-122"/>
              </a:rPr>
              <a:t>Thorium.</a:t>
            </a: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000" b="1" dirty="0">
                <a:ea typeface="宋体" charset="-122"/>
              </a:rPr>
              <a:t>Potassium -40 – found in minerals and in </a:t>
            </a:r>
            <a:r>
              <a:rPr lang="en-US" altLang="zh-CN" sz="2000" b="1" dirty="0" smtClean="0">
                <a:ea typeface="宋体" charset="-122"/>
              </a:rPr>
              <a:t>plants.</a:t>
            </a:r>
            <a:endParaRPr lang="en-US" altLang="zh-CN" sz="20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000" b="1" dirty="0">
                <a:ea typeface="宋体" charset="-122"/>
              </a:rPr>
              <a:t>Carbon 14 – Found in Plants and Animal </a:t>
            </a:r>
            <a:r>
              <a:rPr lang="en-US" altLang="zh-CN" sz="2000" b="1" dirty="0" smtClean="0">
                <a:ea typeface="宋体" charset="-122"/>
              </a:rPr>
              <a:t>tissue.</a:t>
            </a:r>
            <a:endParaRPr lang="en-US" altLang="zh-CN" sz="2800" b="1" dirty="0" smtClean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Manmade Sources</a:t>
            </a:r>
            <a:r>
              <a:rPr lang="en-US" altLang="zh-CN" sz="2800" b="1" dirty="0" smtClean="0">
                <a:ea typeface="宋体" charset="-122"/>
              </a:rPr>
              <a:t>:</a:t>
            </a: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000" b="1" dirty="0">
                <a:ea typeface="宋体" charset="-122"/>
              </a:rPr>
              <a:t>Medical use of Radioactive </a:t>
            </a:r>
            <a:r>
              <a:rPr lang="en-US" altLang="zh-CN" sz="2000" b="1" dirty="0" smtClean="0">
                <a:ea typeface="宋体" charset="-122"/>
              </a:rPr>
              <a:t>Isotopes.</a:t>
            </a:r>
            <a:endParaRPr lang="en-US" altLang="zh-CN" sz="20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000" b="1" dirty="0">
                <a:ea typeface="宋体" charset="-122"/>
              </a:rPr>
              <a:t>Certain Consumer products –(</a:t>
            </a:r>
            <a:r>
              <a:rPr lang="en-US" altLang="zh-CN" sz="2000" b="1" dirty="0" err="1">
                <a:ea typeface="宋体" charset="-122"/>
              </a:rPr>
              <a:t>eg</a:t>
            </a:r>
            <a:r>
              <a:rPr lang="en-US" altLang="zh-CN" sz="2000" b="1" dirty="0">
                <a:ea typeface="宋体" charset="-122"/>
              </a:rPr>
              <a:t> Smoke detectors</a:t>
            </a:r>
            <a:r>
              <a:rPr lang="en-US" altLang="zh-CN" sz="2000" b="1" dirty="0" smtClean="0">
                <a:ea typeface="宋体" charset="-122"/>
              </a:rPr>
              <a:t>).</a:t>
            </a:r>
            <a:endParaRPr lang="en-US" altLang="zh-CN" sz="20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000" b="1" dirty="0">
                <a:ea typeface="宋体" charset="-122"/>
              </a:rPr>
              <a:t>Fallout from nuclear </a:t>
            </a:r>
            <a:r>
              <a:rPr lang="en-US" altLang="zh-CN" sz="2000" b="1" dirty="0" smtClean="0">
                <a:ea typeface="宋体" charset="-122"/>
              </a:rPr>
              <a:t>testing.</a:t>
            </a:r>
            <a:endParaRPr lang="en-US" altLang="zh-CN" sz="20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000" b="1" dirty="0">
                <a:ea typeface="宋体" charset="-122"/>
              </a:rPr>
              <a:t>Emissions from Nuclear Power </a:t>
            </a:r>
            <a:r>
              <a:rPr lang="en-US" altLang="zh-CN" sz="2000" b="1" dirty="0" smtClean="0">
                <a:ea typeface="宋体" charset="-122"/>
              </a:rPr>
              <a:t>plants.</a:t>
            </a:r>
            <a:endParaRPr lang="en-US" altLang="zh-CN" sz="20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sz="28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sz="11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sz="4400" dirty="0">
                <a:solidFill>
                  <a:srgbClr val="000000"/>
                </a:solidFill>
              </a:rPr>
              <a:t>Radioisotopes</a:t>
            </a:r>
            <a:r>
              <a:rPr lang="en-US" altLang="zh-CN" sz="4000" dirty="0" smtClean="0">
                <a:ea typeface="SimSun" pitchFamily="2" charset="-122"/>
              </a:rPr>
              <a:t>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9632" y="1268760"/>
            <a:ext cx="7561262" cy="4102100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Isotopes of an atom that are radioactive are called </a:t>
            </a:r>
            <a:r>
              <a:rPr lang="en-US" altLang="zh-CN" b="1" dirty="0">
                <a:ea typeface="宋体" charset="-122"/>
              </a:rPr>
              <a:t>radioisotopes</a:t>
            </a:r>
            <a:r>
              <a:rPr lang="en-US" altLang="zh-CN" sz="2800" b="1" dirty="0">
                <a:ea typeface="宋体" charset="-122"/>
              </a:rPr>
              <a:t>.</a:t>
            </a:r>
            <a:endParaRPr lang="en-US" altLang="zh-CN" sz="2800" b="1" dirty="0" smtClean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These atoms are radioactive because they have too much energy to be stable; they will release energy until they become </a:t>
            </a:r>
            <a:r>
              <a:rPr lang="en-US" altLang="zh-CN" sz="2800" b="1" dirty="0" smtClean="0">
                <a:ea typeface="宋体" charset="-122"/>
              </a:rPr>
              <a:t>stable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This is called </a:t>
            </a:r>
            <a:r>
              <a:rPr lang="en-US" altLang="zh-CN" b="1" dirty="0">
                <a:ea typeface="宋体" charset="-122"/>
              </a:rPr>
              <a:t>radioactive </a:t>
            </a:r>
            <a:r>
              <a:rPr lang="en-US" altLang="zh-CN" b="1" dirty="0" smtClean="0">
                <a:ea typeface="宋体" charset="-122"/>
              </a:rPr>
              <a:t>decay</a:t>
            </a:r>
            <a:r>
              <a:rPr lang="en-US" altLang="zh-CN" sz="2800" b="1" dirty="0" smtClean="0">
                <a:ea typeface="宋体" charset="-122"/>
              </a:rPr>
              <a:t>.</a:t>
            </a:r>
            <a:endParaRPr lang="en-US" altLang="zh-CN" sz="28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sz="11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C:\Users\Dr. Abujamea\Documents\Any Video Converter Professional\Snapshot\shot00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398" y="836712"/>
            <a:ext cx="3791744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C:\Users\Dr. Abujamea\Documents\Any Video Converter Professional\Snapshot\shot00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140968"/>
            <a:ext cx="563262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58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sz="4400" dirty="0">
                <a:solidFill>
                  <a:srgbClr val="000000"/>
                </a:solidFill>
              </a:rPr>
              <a:t>Radioactive Decay</a:t>
            </a:r>
            <a:r>
              <a:rPr lang="en-US" altLang="zh-CN" sz="4000" dirty="0" smtClean="0">
                <a:ea typeface="SimSun" pitchFamily="2" charset="-122"/>
              </a:rPr>
              <a:t>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7503" y="2492896"/>
            <a:ext cx="5040560" cy="27530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The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half-life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of a radioactive substance is the amount of time required for it to lose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one half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of its radioactivity and transform into another element.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39482"/>
            <a:ext cx="3593960" cy="270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12556" y="1295265"/>
            <a:ext cx="8435908" cy="1944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process of radioactive decay, an atom actually changes from one element to another by changing its number of protons.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22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dirty="0" smtClean="0">
                <a:ea typeface="SimSun" pitchFamily="2" charset="-122"/>
              </a:rPr>
              <a:t>Medical use of Radioactive Isotopes.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1125538"/>
            <a:ext cx="7561262" cy="4102100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Radioactive isotopes introduced into </a:t>
            </a:r>
            <a:r>
              <a:rPr lang="en-US" altLang="zh-CN" sz="2800" b="1" dirty="0" smtClean="0">
                <a:ea typeface="宋体" charset="-122"/>
              </a:rPr>
              <a:t>the body </a:t>
            </a:r>
            <a:r>
              <a:rPr lang="en-US" altLang="zh-CN" sz="2800" b="1" dirty="0">
                <a:ea typeface="宋体" charset="-122"/>
              </a:rPr>
              <a:t>are distinguishable by their radiation from the atoms already present</a:t>
            </a:r>
            <a:r>
              <a:rPr lang="en-US" altLang="zh-CN" sz="2800" b="1" dirty="0" smtClean="0">
                <a:ea typeface="宋体" charset="-122"/>
              </a:rPr>
              <a:t>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This </a:t>
            </a:r>
            <a:r>
              <a:rPr lang="en-US" altLang="zh-CN" sz="2800" b="1" dirty="0">
                <a:ea typeface="宋体" charset="-122"/>
              </a:rPr>
              <a:t>permits the relatively simple acquisition of information about the dynamics of processes of uptake, incorporation, exchange, secretion, </a:t>
            </a:r>
            <a:r>
              <a:rPr lang="en-US" altLang="zh-CN" sz="2800" b="1" dirty="0" smtClean="0">
                <a:ea typeface="宋体" charset="-122"/>
              </a:rPr>
              <a:t>etc.</a:t>
            </a:r>
            <a:endParaRPr lang="en-US" altLang="zh-CN" sz="28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sz="1100" b="1" dirty="0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504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Radiopharmaceuticals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1125538"/>
            <a:ext cx="7561262" cy="4102100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The </a:t>
            </a:r>
            <a:r>
              <a:rPr lang="en-US" altLang="zh-CN" sz="2800" b="1" dirty="0">
                <a:ea typeface="宋体" charset="-122"/>
              </a:rPr>
              <a:t>most widely used radioisotope is </a:t>
            </a:r>
            <a:r>
              <a:rPr lang="en-US" altLang="zh-CN" sz="2800" b="1" dirty="0" smtClean="0">
                <a:ea typeface="宋体" charset="-122"/>
              </a:rPr>
              <a:t>Technetium (Tc), </a:t>
            </a:r>
            <a:r>
              <a:rPr lang="en-US" altLang="zh-CN" sz="2800" b="1" dirty="0">
                <a:ea typeface="宋体" charset="-122"/>
              </a:rPr>
              <a:t>with a half-life of six hours. 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activity in the organ can then be studied either as a two dimensional picture or, with a special technique called tomography, as a three dimensional picture (SPECT, PET</a:t>
            </a:r>
            <a:r>
              <a:rPr lang="en-US" altLang="zh-CN" sz="2800" b="1" dirty="0" smtClean="0">
                <a:ea typeface="宋体" charset="-122"/>
              </a:rPr>
              <a:t>). </a:t>
            </a:r>
            <a:endParaRPr lang="en-US" altLang="zh-CN" sz="28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sz="11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65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Radiopharmaceuticals</a:t>
            </a:r>
          </a:p>
        </p:txBody>
      </p:sp>
      <p:pic>
        <p:nvPicPr>
          <p:cNvPr id="32771" name="Picture 2" descr="C:\Users\Dr. Abujamea\Pictures\radiopharmaceuticals-6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7233" r="2615" b="5252"/>
          <a:stretch>
            <a:fillRect/>
          </a:stretch>
        </p:blipFill>
        <p:spPr bwMode="auto">
          <a:xfrm>
            <a:off x="179388" y="1412875"/>
            <a:ext cx="42037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 descr="http://www.wjnm.org/articles/2015/14/1/images/WorldJNuclMed_2015_14_1_47_150546_u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22400"/>
            <a:ext cx="4252913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Handling Radiopharmaceuticals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1125538"/>
            <a:ext cx="7561262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smtClean="0">
                <a:ea typeface="SimSun" pitchFamily="2" charset="-122"/>
              </a:rPr>
              <a:t>No radioactive substance should be handled with bare hands. Alpha and beta emitters can be handled using thick gloves. 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smtClean="0">
                <a:ea typeface="SimSun" pitchFamily="2" charset="-122"/>
              </a:rPr>
              <a:t>Radioactive materials must be stored in thick lead containers.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smtClean="0">
                <a:ea typeface="SimSun" pitchFamily="2" charset="-122"/>
              </a:rPr>
              <a:t>Reactor and laboratories dealing with radioactive materials must be surrounded with thick concrete lined with lead.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smtClean="0">
                <a:ea typeface="SimSun" pitchFamily="2" charset="-122"/>
              </a:rPr>
              <a:t>People working with radioactive isotopes must wear protective clothing which is left in the laboratory.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smtClean="0">
                <a:ea typeface="SimSun" pitchFamily="2" charset="-122"/>
              </a:rPr>
              <a:t>The workers must be checked regularly with dosimeters, and appropriate measures should be taken in cases of overdose.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smtClean="0">
                <a:ea typeface="SimSun" pitchFamily="2" charset="-122"/>
              </a:rPr>
              <a:t>Radioactive waste must be sealed and buried deep in the ground.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IGURE 3.1 Glove box in a radiochemical laboratory. Glove boxes provide safe containment for laboratory work with radioactive or chemically hazardous materials. Substantial amounts of radionuclides that do not emit penetrating radiation (e.g., Pu-239) can be handled in a glove box. Glove boxes offer good visibility and access, but the thick, often lead-lined gloves limit the manual dexterity of scientists and technician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4813"/>
            <a:ext cx="30289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 descr="http://www.google.com.sa/url?sa=i&amp;source=imgres&amp;cd=&amp;ved=0CAYQjBwwAGoVChMI6umC8Py_xwIVArgaCh1YIgDJ&amp;url=http%3A%2F%2Fi.ytimg.com%2Fvi%2F0XyrqKnzR_U%2Fmaxresdefault.jpg&amp;ei=4SPaVar1IoLwatjEgMgM&amp;psig=AFQjCNHfjH-q_UOwYYF5wQSRyw32elLUJQ&amp;ust=14404457936763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333375"/>
            <a:ext cx="3222625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 descr="Radioactive Containment - Lead Lined Bo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98750"/>
            <a:ext cx="29813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8" descr="http://www.google.com.sa/url?sa=i&amp;source=imgres&amp;cd=&amp;ved=0CAYQjBwwAGoVChMIuLTE6P2_xwIVS38aCh0RCw18&amp;url=http%3A%2F%2F2.bp.blogspot.com%2F_7PAM0hfxLZk%2FTE7n-HKJ6jI%2FAAAAAAAAADs%2FDoPgCUhvT8c%2Fs1600%2Fppen.gif&amp;ei=3iTaVbjNEsv-aZGWtOAH&amp;psig=AFQjCNHUhpirGDBJ1sSiILZRiAeDZRsx4w&amp;ust=14404460464387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2276475"/>
            <a:ext cx="3616325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Spill Response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1125538"/>
            <a:ext cx="7561262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800" b="1" dirty="0" smtClean="0">
                <a:ea typeface="SimSun" pitchFamily="2" charset="-122"/>
              </a:rPr>
              <a:t>On Skin — flush completely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800" b="1" dirty="0" smtClean="0">
                <a:ea typeface="SimSun" pitchFamily="2" charset="-122"/>
              </a:rPr>
              <a:t>On Clothing — remove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800" b="1" dirty="0" smtClean="0">
                <a:ea typeface="SimSun" pitchFamily="2" charset="-122"/>
              </a:rPr>
              <a:t>If Injury — administer first aid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800" b="1" dirty="0" smtClean="0">
                <a:ea typeface="SimSun" pitchFamily="2" charset="-122"/>
              </a:rPr>
              <a:t>Radioactive Gas Release — vacate area,      	shut off fans,  post warning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800" b="1" dirty="0" smtClean="0">
                <a:ea typeface="SimSun" pitchFamily="2" charset="-122"/>
              </a:rPr>
              <a:t>Monitor all persons and define the area of contamination.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What is Radiation?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268413"/>
            <a:ext cx="8064500" cy="41052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800" b="1" dirty="0">
                <a:ea typeface="宋体" charset="-122"/>
              </a:rPr>
              <a:t>Radiation is energy emitted from a substance</a:t>
            </a:r>
            <a:r>
              <a:rPr lang="en-US" altLang="zh-CN" sz="2800" b="1" dirty="0" smtClean="0">
                <a:ea typeface="宋体" charset="-122"/>
              </a:rPr>
              <a:t>:</a:t>
            </a:r>
          </a:p>
          <a:p>
            <a:pPr eaLnBrk="1" hangingPunct="1">
              <a:defRPr/>
            </a:pPr>
            <a:endParaRPr lang="en-US" altLang="zh-CN" sz="1050" b="1" dirty="0" smtClean="0">
              <a:ea typeface="宋体" charset="-122"/>
            </a:endParaRPr>
          </a:p>
          <a:p>
            <a:pPr marL="9144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N</a:t>
            </a:r>
            <a:r>
              <a:rPr lang="en-US" altLang="zh-CN" sz="2800" b="1" dirty="0" smtClean="0">
                <a:ea typeface="宋体" charset="-122"/>
              </a:rPr>
              <a:t>on-ionizing: </a:t>
            </a:r>
            <a:r>
              <a:rPr lang="en-US" altLang="zh-CN" sz="2000" b="1" dirty="0" smtClean="0">
                <a:ea typeface="宋体" charset="-122"/>
              </a:rPr>
              <a:t>Microwave oven, Television, </a:t>
            </a:r>
            <a:r>
              <a:rPr lang="en-US" altLang="zh-CN" sz="2000" b="1" dirty="0" err="1" smtClean="0">
                <a:ea typeface="宋体" charset="-122"/>
              </a:rPr>
              <a:t>Radiowaves</a:t>
            </a:r>
            <a:r>
              <a:rPr lang="en-US" altLang="zh-CN" sz="2000" b="1" dirty="0" smtClean="0">
                <a:ea typeface="宋体" charset="-122"/>
              </a:rPr>
              <a:t>.</a:t>
            </a:r>
            <a:endParaRPr lang="en-US" altLang="zh-CN" sz="2800" b="1" dirty="0" smtClean="0">
              <a:ea typeface="宋体" charset="-122"/>
            </a:endParaRPr>
          </a:p>
          <a:p>
            <a:pPr marL="574675" indent="-171450" algn="l" eaLnBrk="1" hangingPunct="1">
              <a:buFont typeface="Wingdings" panose="05000000000000000000" pitchFamily="2" charset="2"/>
              <a:buChar char="Ø"/>
              <a:defRPr/>
            </a:pPr>
            <a:endParaRPr lang="en-US" altLang="zh-CN" sz="1200" b="1" dirty="0" smtClean="0">
              <a:ea typeface="宋体" charset="-122"/>
            </a:endParaRPr>
          </a:p>
          <a:p>
            <a:pPr marL="9144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 Ionizing: </a:t>
            </a:r>
            <a:r>
              <a:rPr lang="en-US" altLang="zh-CN" sz="2000" b="1" dirty="0">
                <a:ea typeface="宋体" charset="-122"/>
              </a:rPr>
              <a:t>means alpha particles (α), beta (β), gamma (γ) and </a:t>
            </a:r>
            <a:r>
              <a:rPr lang="en-US" altLang="zh-CN" sz="2000" b="1" dirty="0" smtClean="0">
                <a:ea typeface="宋体" charset="-122"/>
              </a:rPr>
              <a:t>X-rays </a:t>
            </a:r>
            <a:r>
              <a:rPr lang="en-US" altLang="zh-CN" sz="2000" b="1" dirty="0">
                <a:ea typeface="宋体" charset="-122"/>
              </a:rPr>
              <a:t>(among others) that are capable of producing ions.</a:t>
            </a:r>
            <a:endParaRPr lang="en-US" altLang="zh-CN" sz="2000" b="1" dirty="0" smtClean="0">
              <a:ea typeface="宋体" charset="-122"/>
            </a:endParaRPr>
          </a:p>
          <a:p>
            <a:pPr marL="457200" algn="l" eaLnBrk="1" hangingPunct="1">
              <a:defRPr/>
            </a:pPr>
            <a:endParaRPr lang="en-US" altLang="zh-CN" sz="2800" b="1" dirty="0" smtClean="0">
              <a:ea typeface="宋体" charset="-122"/>
            </a:endParaRPr>
          </a:p>
          <a:p>
            <a:pPr marL="457200" eaLnBrk="1" hangingPunct="1">
              <a:defRPr/>
            </a:pPr>
            <a:endParaRPr lang="en-US" altLang="zh-CN" dirty="0" smtClean="0">
              <a:ea typeface="宋体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5457" y="3933056"/>
            <a:ext cx="3333750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7698" y="2954288"/>
            <a:ext cx="7032694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5400" b="1" dirty="0">
                <a:ea typeface="宋体" charset="-122"/>
              </a:rPr>
              <a:t>Magnetic Field Hazard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6867" name="Picture 2" descr="http://www.google.com.sa/url?sa=i&amp;source=images&amp;cd=&amp;ved=0CAUQjBw&amp;url=http%3A%2F%2Fjrtassociates.com%2Fimages%2Fproducts%2Fdetail%2Fmri_safety2.jpg&amp;ei=xc_oVL6tI4bnywPK54DQCw&amp;psig=AFQjCNHX3ol0hsZhKtmouBjBKQF7CEj4hw&amp;ust=14246300856655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4488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44488"/>
            <a:ext cx="20891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Magnetic Resonance Hazard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196975"/>
            <a:ext cx="8064500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dirty="0" smtClean="0">
                <a:ea typeface="SimSun" pitchFamily="2" charset="-122"/>
              </a:rPr>
              <a:t>MRI is one of the imaging modality that is widely used in radiology. 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dirty="0" smtClean="0">
                <a:ea typeface="SimSun" pitchFamily="2" charset="-122"/>
              </a:rPr>
              <a:t>There is no dangerous radiation in MRI instead it uses very high magnetic field up to 3Tesla (1 Tesla = 20000 times earth gravity).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dirty="0" smtClean="0">
                <a:ea typeface="SimSun" pitchFamily="2" charset="-122"/>
              </a:rPr>
              <a:t>This strong magnetic field produces powerful attractive force and torque which the magnet exerts on ferromagnetic objects, this is called missile effect.</a:t>
            </a:r>
            <a:r>
              <a:rPr lang="en-US" altLang="en-US" sz="2000" i="1" dirty="0" smtClean="0">
                <a:latin typeface="Arial" charset="0"/>
                <a:cs typeface="Arial" charset="0"/>
              </a:rPr>
              <a:t> </a:t>
            </a:r>
            <a:r>
              <a:rPr lang="en-US" altLang="en-US" sz="2000" i="1" u="sng" dirty="0" smtClean="0">
                <a:latin typeface="Arial" charset="0"/>
                <a:cs typeface="Arial" charset="0"/>
                <a:hlinkClick r:id="rId3" action="ppaction://program"/>
              </a:rPr>
              <a:t>*</a:t>
            </a:r>
            <a:r>
              <a:rPr lang="en-US" altLang="en-US" sz="2000" i="1" dirty="0" smtClean="0">
                <a:latin typeface="Arial" charset="0"/>
                <a:cs typeface="Arial" charset="0"/>
                <a:hlinkClick r:id="rId3" action="ppaction://program"/>
              </a:rPr>
              <a:t> </a:t>
            </a:r>
            <a:endParaRPr lang="en-US" altLang="zh-CN" sz="20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dirty="0" smtClean="0">
                <a:ea typeface="SimSun" pitchFamily="2" charset="-122"/>
              </a:rPr>
              <a:t>The missile effect can pose a significant risk to anyone in the path of the projectile, and cause significant damage to the scanner.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dirty="0" smtClean="0">
                <a:ea typeface="SimSun" pitchFamily="2" charset="-122"/>
              </a:rPr>
              <a:t>The effect is clearly greater for high field systems </a:t>
            </a:r>
            <a:r>
              <a:rPr lang="en-US" altLang="en-US" sz="2000" i="1" baseline="30000" dirty="0" smtClean="0">
                <a:latin typeface="Arial" charset="0"/>
                <a:cs typeface="Arial" charset="0"/>
              </a:rPr>
              <a:t>,</a:t>
            </a:r>
            <a:r>
              <a:rPr lang="en-US" altLang="en-US" sz="2000" i="1" dirty="0" smtClean="0">
                <a:latin typeface="Arial" charset="0"/>
                <a:cs typeface="Arial" charset="0"/>
              </a:rPr>
              <a:t> </a:t>
            </a:r>
            <a:r>
              <a:rPr lang="en-US" altLang="en-US" sz="2000" i="1" baseline="30000" dirty="0" smtClean="0">
                <a:latin typeface="Arial" charset="0"/>
                <a:cs typeface="Arial" charset="0"/>
                <a:hlinkClick r:id="rId4" action="ppaction://program"/>
              </a:rPr>
              <a:t>2</a:t>
            </a:r>
            <a:r>
              <a:rPr lang="en-US" altLang="en-US" sz="2000" i="1" baseline="30000" dirty="0" smtClean="0">
                <a:latin typeface="Arial" charset="0"/>
                <a:cs typeface="Arial" charset="0"/>
              </a:rPr>
              <a:t> </a:t>
            </a:r>
            <a:r>
              <a:rPr lang="en-US" altLang="en-US" sz="2000" b="1" baseline="30000" dirty="0" smtClean="0"/>
              <a:t>, 3</a:t>
            </a:r>
            <a:r>
              <a:rPr lang="en-US" altLang="en-US" sz="2000" b="1" baseline="30000" dirty="0" smtClean="0">
                <a:hlinkClick r:id="rId5" action="ppaction://program"/>
              </a:rPr>
              <a:t>.</a:t>
            </a:r>
            <a:r>
              <a:rPr lang="en-US" altLang="en-US" sz="2000" b="1" baseline="30000" dirty="0" smtClean="0">
                <a:hlinkClick r:id="rId6" action="ppaction://program"/>
              </a:rPr>
              <a:t> </a:t>
            </a:r>
            <a:r>
              <a:rPr lang="en-US" altLang="zh-CN" sz="2000" b="1" dirty="0" smtClean="0">
                <a:ea typeface="SimSun" pitchFamily="2" charset="-122"/>
              </a:rPr>
              <a:t>.</a:t>
            </a:r>
          </a:p>
        </p:txBody>
      </p:sp>
      <p:pic>
        <p:nvPicPr>
          <p:cNvPr id="37892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154781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308850" y="3933825"/>
          <a:ext cx="381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9" name="Presentation" showAsIcon="1" r:id="rId9" imgW="381000" imgH="714375" progId="PowerPoint.Show.8">
                  <p:embed/>
                </p:oleObj>
              </mc:Choice>
              <mc:Fallback>
                <p:oleObj name="Presentation" showAsIcon="1" r:id="rId9" imgW="381000" imgH="714375" progId="PowerPoint.Show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850" y="3933825"/>
                        <a:ext cx="381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Magnetic Resonance Hazard</a:t>
            </a:r>
          </a:p>
        </p:txBody>
      </p:sp>
      <p:pic>
        <p:nvPicPr>
          <p:cNvPr id="37892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154781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agnet_02Converte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07704" y="1124744"/>
            <a:ext cx="6528725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7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360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Magnetic Resonance Hazard</a:t>
            </a:r>
          </a:p>
        </p:txBody>
      </p:sp>
      <p:pic>
        <p:nvPicPr>
          <p:cNvPr id="37892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154781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AGNET_MELO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81030" y="1268760"/>
            <a:ext cx="66247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4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Magnetic Resonance Hazard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1196975"/>
            <a:ext cx="6840537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To guard against accidents from metallic projectiles, the  “5 gauss line” should be clearly demarcated and the area with that line kept free of ferromagnetic objects. 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It is essential that patient with ferromagnetic surgical clips, implants containing ferromagnetic components, and persons who have suffered shrapnel or steel fragment injuries, especially to the eyes, be excluded from the </a:t>
            </a:r>
            <a:r>
              <a:rPr lang="en-US" altLang="zh-CN" sz="2000" b="1" dirty="0" smtClean="0">
                <a:ea typeface="SimSun" pitchFamily="2" charset="-122"/>
              </a:rPr>
              <a:t>imager.</a:t>
            </a: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38916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154781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Magnetic Resonance Hazard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96975"/>
            <a:ext cx="756126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A number of general precautions must be taken to ensure the safety of patients and personal working in the imaging suite. 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Access to the imaging area should be limited, and signs should be displayed to warn persons with cardiac pacemaker or neuro-stimulators not to enter the area</a:t>
            </a:r>
            <a:r>
              <a:rPr lang="en-US" altLang="zh-CN" sz="2000" b="1" dirty="0" smtClean="0">
                <a:ea typeface="SimSun" pitchFamily="2" charset="-122"/>
              </a:rPr>
              <a:t>.</a:t>
            </a: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Credit cards and watches with mechanical parts should be left outside the imaging area to prevent magnetic tape erasure and watch </a:t>
            </a:r>
            <a:r>
              <a:rPr lang="en-US" altLang="zh-CN" sz="2000" b="1" dirty="0" smtClean="0">
                <a:ea typeface="SimSun" pitchFamily="2" charset="-122"/>
              </a:rPr>
              <a:t>malfunction.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39940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154781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292725" y="2708275"/>
          <a:ext cx="381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9" name="Presentation" showAsIcon="1" r:id="rId5" imgW="381000" imgH="714375" progId="PowerPoint.Show.8">
                  <p:embed/>
                </p:oleObj>
              </mc:Choice>
              <mc:Fallback>
                <p:oleObj name="Presentation" showAsIcon="1" r:id="rId5" imgW="381000" imgH="714375" progId="PowerPoint.Show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2708275"/>
                        <a:ext cx="381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51275" y="3860800"/>
          <a:ext cx="381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0" name="Presentation" showAsIcon="1" r:id="rId8" imgW="381000" imgH="714375" progId="PowerPoint.Show.8">
                  <p:embed/>
                </p:oleObj>
              </mc:Choice>
              <mc:Fallback>
                <p:oleObj name="Presentation" showAsIcon="1" r:id="rId8" imgW="381000" imgH="714375" progId="PowerPoint.Show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3860800"/>
                        <a:ext cx="381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211638" y="3860800"/>
          <a:ext cx="381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1" name="Presentation" showAsIcon="1" r:id="rId11" imgW="381000" imgH="714375" progId="PowerPoint.Show.8">
                  <p:embed/>
                </p:oleObj>
              </mc:Choice>
              <mc:Fallback>
                <p:oleObj name="Presentation" showAsIcon="1" r:id="rId11" imgW="381000" imgH="714375" progId="PowerPoint.Show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3860800"/>
                        <a:ext cx="381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Magnetic Resonance Hazard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96975"/>
            <a:ext cx="756126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Some implants are paramagnetic, or even ferromagnetic. These implants tend to move and align with the main magnetic field. 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This results in a force and torque on the implant and the implant may become dislodged, resulting in severe injury to the patient.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Aneurysm clips are examples of implants that can result in death if displaced.</a:t>
            </a:r>
            <a:endParaRPr lang="en-US" altLang="zh-CN" sz="20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40964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154781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Magnetic Resonance Hazard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96975"/>
            <a:ext cx="756126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Some implants are paramagnetic, or even ferromagnetic. These implants tend to move and align with the main magnetic field. 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This results in a force and torque on the implant and the implant may become dislodged, resulting in severe injury to the patient.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Aneurysm clips are examples of implants that can result in death if displaced</a:t>
            </a:r>
            <a:r>
              <a:rPr lang="en-US" altLang="zh-CN" sz="2000" b="1" dirty="0" smtClean="0">
                <a:ea typeface="SimSun" pitchFamily="2" charset="-122"/>
              </a:rPr>
              <a:t>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900" b="1" dirty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Pacemaker and implanted cardiac defibrillator are typical examples of such devices.</a:t>
            </a: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41988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154781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581525"/>
            <a:ext cx="1762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72000" y="4370388"/>
          <a:ext cx="381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6" name="Presentation" showAsIcon="1" r:id="rId6" imgW="381000" imgH="714375" progId="PowerPoint.Show.8">
                  <p:embed/>
                </p:oleObj>
              </mc:Choice>
              <mc:Fallback>
                <p:oleObj name="Presentation" showAsIcon="1" r:id="rId6" imgW="381000" imgH="714375" progId="PowerPoint.Show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370388"/>
                        <a:ext cx="381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134" y="2959188"/>
            <a:ext cx="7802136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5400" b="1" dirty="0">
                <a:solidFill>
                  <a:srgbClr val="000000"/>
                </a:solidFill>
                <a:ea typeface="宋体" charset="-122"/>
              </a:rPr>
              <a:t>Contrast medium Hazard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3011" name="Picture 7" descr="http://www.tbms.com.tw/images/xra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4932363"/>
            <a:ext cx="161766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Contrast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96975"/>
            <a:ext cx="756126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Compounds used to improve the visibility of internal bodily structures in an image.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Since their introduction in the 1950s, organic radiographic iodinated contrast media (ICM) have been among the most commonly prescribed drugs in the history of modern medicine. 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These </a:t>
            </a:r>
            <a:r>
              <a:rPr lang="en-US" altLang="zh-CN" sz="2000" b="1" dirty="0" smtClean="0">
                <a:ea typeface="SimSun" pitchFamily="2" charset="-122"/>
              </a:rPr>
              <a:t>contrast </a:t>
            </a:r>
            <a:r>
              <a:rPr lang="en-US" altLang="zh-CN" sz="2000" b="1" dirty="0">
                <a:ea typeface="SimSun" pitchFamily="2" charset="-122"/>
              </a:rPr>
              <a:t>agents attenuate x-rays more than body soft tissues due to their high atomic weight.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Millions of intravascular contrast media examinations are performed each year.</a:t>
            </a:r>
            <a:endParaRPr lang="en-US" altLang="zh-CN" sz="20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5" descr="EM_Spectrum-Graphic_new_5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5" b="16270"/>
          <a:stretch>
            <a:fillRect/>
          </a:stretch>
        </p:blipFill>
        <p:spPr bwMode="auto">
          <a:xfrm>
            <a:off x="684213" y="1341438"/>
            <a:ext cx="7677150" cy="3487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2020888" y="333375"/>
            <a:ext cx="50911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/>
              <a:t>Radiation Spectrum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Contrast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96975"/>
            <a:ext cx="7705030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 smtClean="0">
                <a:ea typeface="SimSun" pitchFamily="2" charset="-122"/>
              </a:rPr>
              <a:t>Iodinated </a:t>
            </a:r>
            <a:r>
              <a:rPr lang="en-US" altLang="zh-CN" sz="2000" b="1" dirty="0">
                <a:ea typeface="SimSun" pitchFamily="2" charset="-122"/>
              </a:rPr>
              <a:t>contrast media  generally have a good safety record.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Adverse effects from the intravascular administration of ICM are generally mild and self-limited; </a:t>
            </a:r>
            <a:endParaRPr lang="en-US" altLang="zh-CN" sz="20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R</a:t>
            </a:r>
            <a:r>
              <a:rPr lang="en-US" altLang="zh-CN" sz="2000" b="1" dirty="0" smtClean="0">
                <a:ea typeface="SimSun" pitchFamily="2" charset="-122"/>
              </a:rPr>
              <a:t>eactions </a:t>
            </a:r>
            <a:r>
              <a:rPr lang="en-US" altLang="zh-CN" sz="2000" b="1" dirty="0">
                <a:ea typeface="SimSun" pitchFamily="2" charset="-122"/>
              </a:rPr>
              <a:t>that occur from the extravascular use of ICM are rare. 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 smtClean="0">
                <a:ea typeface="SimSun" pitchFamily="2" charset="-122"/>
              </a:rPr>
              <a:t>Nevertheless</a:t>
            </a:r>
            <a:r>
              <a:rPr lang="en-US" altLang="zh-CN" sz="2000" b="1" dirty="0">
                <a:ea typeface="SimSun" pitchFamily="2" charset="-122"/>
              </a:rPr>
              <a:t>, severe or life-threatening reactions can occur with either route of administration.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Types of Contrast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3781" y="1556792"/>
            <a:ext cx="7561263" cy="41021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sz="2400" b="1" dirty="0">
                <a:ea typeface="SimSun" pitchFamily="2" charset="-122"/>
              </a:rPr>
              <a:t>Negative contrast </a:t>
            </a:r>
            <a:endParaRPr lang="en-US" altLang="zh-CN" sz="24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Organs become more </a:t>
            </a:r>
            <a:r>
              <a:rPr lang="en-US" altLang="zh-CN" sz="2400" b="1" dirty="0" smtClean="0">
                <a:ea typeface="SimSun" pitchFamily="2" charset="-122"/>
              </a:rPr>
              <a:t>radiolucent.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X-rays penetrate more </a:t>
            </a:r>
            <a:r>
              <a:rPr lang="en-US" altLang="zh-CN" sz="2400" b="1" dirty="0" smtClean="0">
                <a:ea typeface="SimSun" pitchFamily="2" charset="-122"/>
              </a:rPr>
              <a:t>easily.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Low atomic # material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Black on </a:t>
            </a:r>
            <a:r>
              <a:rPr lang="en-US" altLang="zh-CN" sz="2400" b="1" dirty="0" smtClean="0">
                <a:ea typeface="SimSun" pitchFamily="2" charset="-122"/>
              </a:rPr>
              <a:t>film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 smtClean="0">
                <a:ea typeface="SimSun" pitchFamily="2" charset="-122"/>
              </a:rPr>
              <a:t>Example: air,CO2.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 smtClean="0">
                <a:ea typeface="SimSun" pitchFamily="2" charset="-122"/>
              </a:rPr>
              <a:t>Commonly used to inflate a structures; distinguish </a:t>
            </a:r>
            <a:r>
              <a:rPr lang="en-US" altLang="zh-CN" sz="2400" b="1" dirty="0">
                <a:ea typeface="SimSun" pitchFamily="2" charset="-122"/>
              </a:rPr>
              <a:t>colon from other structures</a:t>
            </a:r>
          </a:p>
          <a:p>
            <a:pPr algn="l" eaLnBrk="1" hangingPunct="1">
              <a:defRPr/>
            </a:pPr>
            <a:endParaRPr lang="en-US" altLang="zh-CN" sz="7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1800" b="1" dirty="0" smtClean="0">
              <a:ea typeface="SimSun" pitchFamily="2" charset="-122"/>
            </a:endParaRPr>
          </a:p>
        </p:txBody>
      </p:sp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 r="1781"/>
          <a:stretch>
            <a:fillRect/>
          </a:stretch>
        </p:blipFill>
        <p:spPr bwMode="auto">
          <a:xfrm>
            <a:off x="6228184" y="1196752"/>
            <a:ext cx="2415822" cy="30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Types of Contrast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3625" y="1125538"/>
            <a:ext cx="8388350" cy="41021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sz="2800" b="1" dirty="0" smtClean="0">
                <a:ea typeface="SimSun" pitchFamily="2" charset="-122"/>
              </a:rPr>
              <a:t>Positive </a:t>
            </a:r>
            <a:r>
              <a:rPr lang="en-US" altLang="zh-CN" sz="2800" b="1" dirty="0">
                <a:ea typeface="SimSun" pitchFamily="2" charset="-122"/>
              </a:rPr>
              <a:t>contrast 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 smtClean="0">
                <a:ea typeface="SimSun" pitchFamily="2" charset="-122"/>
              </a:rPr>
              <a:t>Substance </a:t>
            </a:r>
            <a:r>
              <a:rPr lang="en-US" altLang="zh-CN" sz="2800" b="1" dirty="0">
                <a:ea typeface="SimSun" pitchFamily="2" charset="-122"/>
              </a:rPr>
              <a:t>absorbs  x rays, organ become </a:t>
            </a:r>
            <a:r>
              <a:rPr lang="en-US" altLang="zh-CN" sz="2800" b="1" dirty="0" smtClean="0">
                <a:ea typeface="SimSun" pitchFamily="2" charset="-122"/>
              </a:rPr>
              <a:t>radiopaque.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High atomic # material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White on </a:t>
            </a:r>
            <a:r>
              <a:rPr lang="en-US" altLang="zh-CN" sz="2800" b="1" dirty="0" smtClean="0">
                <a:ea typeface="SimSun" pitchFamily="2" charset="-122"/>
              </a:rPr>
              <a:t>film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 smtClean="0">
                <a:ea typeface="SimSun" pitchFamily="2" charset="-122"/>
              </a:rPr>
              <a:t>Most </a:t>
            </a:r>
            <a:r>
              <a:rPr lang="en-US" altLang="zh-CN" sz="2800" b="1" dirty="0">
                <a:ea typeface="SimSun" pitchFamily="2" charset="-122"/>
              </a:rPr>
              <a:t>common </a:t>
            </a:r>
            <a:r>
              <a:rPr lang="en-US" altLang="zh-CN" sz="2800" b="1" dirty="0" smtClean="0">
                <a:ea typeface="SimSun" pitchFamily="2" charset="-122"/>
              </a:rPr>
              <a:t>media:</a:t>
            </a:r>
          </a:p>
          <a:p>
            <a:pPr marL="1200150" lvl="1" indent="-457200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Iodinated contrast </a:t>
            </a:r>
            <a:r>
              <a:rPr lang="en-US" altLang="zh-CN" sz="2400" b="1" dirty="0" smtClean="0">
                <a:ea typeface="SimSun" pitchFamily="2" charset="-122"/>
              </a:rPr>
              <a:t>agent. </a:t>
            </a:r>
          </a:p>
          <a:p>
            <a:pPr marL="1200150" lvl="1" indent="-457200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 smtClean="0">
                <a:ea typeface="SimSun" pitchFamily="2" charset="-122"/>
              </a:rPr>
              <a:t>Barium sulfate. </a:t>
            </a:r>
            <a:endParaRPr lang="en-US" altLang="zh-CN" sz="32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2" descr="https://yayaledhasablog.files.wordpress.com/2012/11/bl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213100"/>
            <a:ext cx="246221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WHY IODINE?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96975"/>
            <a:ext cx="756126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 smtClean="0">
                <a:ea typeface="SimSun" pitchFamily="2" charset="-122"/>
              </a:rPr>
              <a:t>IODINE (</a:t>
            </a:r>
            <a:r>
              <a:rPr lang="en-US" altLang="zh-CN" sz="2800" b="1" dirty="0">
                <a:ea typeface="SimSun" pitchFamily="2" charset="-122"/>
              </a:rPr>
              <a:t>atomic </a:t>
            </a:r>
            <a:r>
              <a:rPr lang="en-US" altLang="zh-CN" sz="2800" b="1" dirty="0" err="1">
                <a:ea typeface="SimSun" pitchFamily="2" charset="-122"/>
              </a:rPr>
              <a:t>wt</a:t>
            </a:r>
            <a:r>
              <a:rPr lang="en-US" altLang="zh-CN" sz="2800" b="1" dirty="0">
                <a:ea typeface="SimSun" pitchFamily="2" charset="-122"/>
              </a:rPr>
              <a:t> 127) provides excellent radio-opacity.</a:t>
            </a:r>
            <a:endParaRPr lang="en-US" altLang="zh-CN" sz="2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Higher atomic </a:t>
            </a:r>
            <a:r>
              <a:rPr lang="en-US" altLang="zh-CN" sz="2800" b="1" dirty="0" smtClean="0">
                <a:ea typeface="SimSun" pitchFamily="2" charset="-122"/>
              </a:rPr>
              <a:t>number maximizing the </a:t>
            </a:r>
            <a:r>
              <a:rPr lang="en-US" altLang="zh-CN" sz="2800" b="1" dirty="0">
                <a:ea typeface="SimSun" pitchFamily="2" charset="-122"/>
              </a:rPr>
              <a:t>photo-electric effect</a:t>
            </a:r>
            <a:r>
              <a:rPr lang="en-US" altLang="zh-CN" sz="2800" b="1" dirty="0" smtClean="0">
                <a:ea typeface="SimSun" pitchFamily="2" charset="-122"/>
              </a:rPr>
              <a:t>.</a:t>
            </a:r>
            <a:endParaRPr lang="en-US" altLang="zh-CN" sz="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6" descr="http://posterng.netkey.at/esr/viewing/index.php?module=viewimage&amp;task=&amp;mediafile_id=501748&amp;201301302319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440113"/>
            <a:ext cx="402431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dirty="0" smtClean="0">
                <a:ea typeface="SimSun" pitchFamily="2" charset="-122"/>
              </a:rPr>
              <a:t>Classification of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96975"/>
            <a:ext cx="7561263" cy="41021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sz="2400" b="1" dirty="0" smtClean="0">
                <a:ea typeface="SimSun" pitchFamily="2" charset="-122"/>
              </a:rPr>
              <a:t>Contrast agents are classified based on 3 properties:</a:t>
            </a:r>
          </a:p>
          <a:p>
            <a:pPr algn="l" eaLnBrk="1" hangingPunct="1">
              <a:defRPr/>
            </a:pPr>
            <a:endParaRPr lang="en-US" altLang="zh-CN" sz="24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ea typeface="SimSun" pitchFamily="2" charset="-122"/>
              </a:rPr>
              <a:t>The charge of the iodinated molecule (ionic or nonionic)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ea typeface="SimSun" pitchFamily="2" charset="-122"/>
              </a:rPr>
              <a:t>The molecular structure (monomeric or dimeric)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ea typeface="SimSun" pitchFamily="2" charset="-122"/>
              </a:rPr>
              <a:t>The osmolality of the injected preparation (</a:t>
            </a:r>
            <a:r>
              <a:rPr lang="en-US" altLang="zh-CN" sz="2400" dirty="0" err="1" smtClean="0">
                <a:ea typeface="SimSun" pitchFamily="2" charset="-122"/>
              </a:rPr>
              <a:t>hyperosmolal</a:t>
            </a:r>
            <a:r>
              <a:rPr lang="en-US" altLang="zh-CN" sz="2400" dirty="0" smtClean="0">
                <a:ea typeface="SimSun" pitchFamily="2" charset="-122"/>
              </a:rPr>
              <a:t>, low </a:t>
            </a:r>
            <a:r>
              <a:rPr lang="en-US" altLang="zh-CN" sz="2400" dirty="0" err="1" smtClean="0">
                <a:ea typeface="SimSun" pitchFamily="2" charset="-122"/>
              </a:rPr>
              <a:t>osmolal</a:t>
            </a:r>
            <a:r>
              <a:rPr lang="en-US" altLang="zh-CN" sz="2400" dirty="0" smtClean="0">
                <a:ea typeface="SimSun" pitchFamily="2" charset="-122"/>
              </a:rPr>
              <a:t>, or </a:t>
            </a:r>
            <a:r>
              <a:rPr lang="en-US" altLang="zh-CN" sz="2400" dirty="0" err="1" smtClean="0">
                <a:ea typeface="SimSun" pitchFamily="2" charset="-122"/>
              </a:rPr>
              <a:t>iso-ismolal</a:t>
            </a:r>
            <a:r>
              <a:rPr lang="en-US" altLang="zh-CN" sz="2400" dirty="0" smtClean="0">
                <a:ea typeface="SimSun" pitchFamily="2" charset="-122"/>
              </a:rPr>
              <a:t> relative to normal serum osmolality [275 to 290 </a:t>
            </a:r>
            <a:r>
              <a:rPr lang="en-US" altLang="zh-CN" sz="2400" dirty="0" err="1" smtClean="0">
                <a:ea typeface="SimSun" pitchFamily="2" charset="-122"/>
              </a:rPr>
              <a:t>mosm</a:t>
            </a:r>
            <a:r>
              <a:rPr lang="en-US" altLang="zh-CN" sz="2400" dirty="0" smtClean="0">
                <a:ea typeface="SimSun" pitchFamily="2" charset="-122"/>
              </a:rPr>
              <a:t>/kg])</a:t>
            </a:r>
            <a:endParaRPr lang="en-US" altLang="zh-CN" sz="1800" dirty="0" smtClean="0">
              <a:ea typeface="SimSun" pitchFamily="2" charset="-122"/>
            </a:endParaRPr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images.slideplayer.com/39/11092006/slides/slide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5" t="23910" r="58227" b="49447"/>
          <a:stretch/>
        </p:blipFill>
        <p:spPr bwMode="auto">
          <a:xfrm>
            <a:off x="4139952" y="4380108"/>
            <a:ext cx="1566353" cy="99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s.slideplayer.com/39/11092006/slides/slide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1545" r="2855" b="54952"/>
          <a:stretch/>
        </p:blipFill>
        <p:spPr bwMode="auto">
          <a:xfrm>
            <a:off x="5759232" y="4380107"/>
            <a:ext cx="2660327" cy="99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75144" y="5263446"/>
            <a:ext cx="1435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 Narrow" panose="020B0606020202030204" pitchFamily="34" charset="0"/>
                <a:ea typeface="SimSun" pitchFamily="2" charset="-122"/>
              </a:rPr>
              <a:t>monomeric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39297" y="5263445"/>
            <a:ext cx="998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 Narrow" panose="020B0606020202030204" pitchFamily="34" charset="0"/>
                <a:ea typeface="SimSun" pitchFamily="2" charset="-122"/>
              </a:rPr>
              <a:t>dimeric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37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4925" y="115888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zh-CN" sz="4000" kern="0" dirty="0" smtClean="0">
                <a:ea typeface="SimSun" pitchFamily="2" charset="-122"/>
              </a:rPr>
              <a:t>Iodinated Contrast Agents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40767"/>
            <a:ext cx="6336704" cy="437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40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Iodinated Contrast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1196975"/>
            <a:ext cx="777716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The toxicity of contrast agents decreases as osmolality approaches that of </a:t>
            </a:r>
            <a:r>
              <a:rPr lang="en-US" altLang="zh-CN" sz="2800" b="1" dirty="0" smtClean="0">
                <a:ea typeface="SimSun" pitchFamily="2" charset="-122"/>
              </a:rPr>
              <a:t>serum.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This has been accomplished by developing nonionizing compounds and then combining two monomers to form a dimer.</a:t>
            </a: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Iodinated Contrast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1196975"/>
            <a:ext cx="777716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Currently used iodinated agents are cleared almost completely by glomerular filtration</a:t>
            </a:r>
            <a:r>
              <a:rPr lang="en-US" altLang="zh-CN" sz="2800" b="1" dirty="0" smtClean="0">
                <a:ea typeface="SimSun" pitchFamily="2" charset="-122"/>
              </a:rPr>
              <a:t>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 smtClean="0">
                <a:ea typeface="SimSun" pitchFamily="2" charset="-122"/>
              </a:rPr>
              <a:t>Circulatory </a:t>
            </a:r>
            <a:r>
              <a:rPr lang="en-US" altLang="zh-CN" sz="2800" b="1" dirty="0">
                <a:ea typeface="SimSun" pitchFamily="2" charset="-122"/>
              </a:rPr>
              <a:t>half life is 1–2 hours, assuming normal renal </a:t>
            </a:r>
            <a:r>
              <a:rPr lang="en-US" altLang="zh-CN" sz="2800" b="1" dirty="0" smtClean="0">
                <a:ea typeface="SimSun" pitchFamily="2" charset="-122"/>
              </a:rPr>
              <a:t>function.</a:t>
            </a: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979712" y="980728"/>
            <a:ext cx="5826125" cy="4536504"/>
            <a:chOff x="1619672" y="404664"/>
            <a:chExt cx="5826125" cy="4536504"/>
          </a:xfrm>
        </p:grpSpPr>
        <p:pic>
          <p:nvPicPr>
            <p:cNvPr id="52226" name="Picture 2" descr="17130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1" t="10829" r="2823" b="22882"/>
            <a:stretch>
              <a:fillRect/>
            </a:stretch>
          </p:blipFill>
          <p:spPr bwMode="auto">
            <a:xfrm>
              <a:off x="1619672" y="404664"/>
              <a:ext cx="5826125" cy="2952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619672" y="3356992"/>
              <a:ext cx="5826125" cy="1584176"/>
            </a:xfrm>
            <a:prstGeom prst="rect">
              <a:avLst/>
            </a:prstGeom>
            <a:gradFill flip="none" rotWithShape="1">
              <a:gsLst>
                <a:gs pos="0">
                  <a:srgbClr val="8B9CFF">
                    <a:shade val="30000"/>
                    <a:satMod val="115000"/>
                  </a:srgbClr>
                </a:gs>
                <a:gs pos="50000">
                  <a:srgbClr val="8B9CFF">
                    <a:shade val="67500"/>
                    <a:satMod val="115000"/>
                  </a:srgbClr>
                </a:gs>
                <a:gs pos="100000">
                  <a:srgbClr val="8B9C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870646" y="3212976"/>
              <a:ext cx="5184576" cy="576064"/>
            </a:xfrm>
            <a:prstGeom prst="rect">
              <a:avLst/>
            </a:prstGeom>
            <a:gradFill flip="none" rotWithShape="1">
              <a:gsLst>
                <a:gs pos="26000">
                  <a:schemeClr val="accent6">
                    <a:shade val="30000"/>
                    <a:satMod val="115000"/>
                  </a:schemeClr>
                </a:gs>
                <a:gs pos="48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70646" y="3789040"/>
              <a:ext cx="5184576" cy="576064"/>
            </a:xfrm>
            <a:prstGeom prst="rect">
              <a:avLst/>
            </a:prstGeom>
            <a:gradFill flip="none" rotWithShape="1">
              <a:gsLst>
                <a:gs pos="26000">
                  <a:schemeClr val="accent6">
                    <a:shade val="30000"/>
                    <a:satMod val="115000"/>
                  </a:schemeClr>
                </a:gs>
                <a:gs pos="48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971913" y="3212976"/>
              <a:ext cx="151996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en-US" altLang="en-US" sz="1600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Less money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14157" y="3717032"/>
              <a:ext cx="17716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More reactions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88024" y="3212976"/>
              <a:ext cx="13260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More </a:t>
              </a:r>
              <a:r>
                <a:rPr lang="en-US" altLang="en-US" sz="1600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money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19348" y="3717032"/>
              <a:ext cx="150714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Less reactions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43CEF9-F3C7-4F71-AD90-F319BB2E9F36}" type="slidenum">
              <a:rPr lang="en-US" altLang="en-US" sz="1400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400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347075" cy="1143000"/>
          </a:xfrm>
        </p:spPr>
        <p:txBody>
          <a:bodyPr/>
          <a:lstStyle/>
          <a:p>
            <a:r>
              <a:rPr lang="en-US" altLang="en-US" sz="3200" smtClean="0"/>
              <a:t>Methods of administration of contrast material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628775"/>
            <a:ext cx="6767513" cy="4530725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INGESTED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800" dirty="0" smtClean="0"/>
              <a:t>ORAL: Barium sulfate suspension  </a:t>
            </a:r>
            <a:r>
              <a:rPr lang="en-US" altLang="en-US" sz="1600" dirty="0" smtClean="0"/>
              <a:t> </a:t>
            </a:r>
            <a:endParaRPr lang="en-US" altLang="en-US" sz="1600" dirty="0"/>
          </a:p>
          <a:p>
            <a:pPr>
              <a:lnSpc>
                <a:spcPct val="80000"/>
              </a:lnSpc>
              <a:defRPr/>
            </a:pP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RETROGRADE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800" dirty="0"/>
              <a:t>AGAINST NORMAL </a:t>
            </a:r>
            <a:r>
              <a:rPr lang="en-US" altLang="en-US" sz="1800" dirty="0" smtClean="0"/>
              <a:t>FLOW: Barium Enema</a:t>
            </a:r>
            <a:endParaRPr lang="en-US" altLang="en-US" sz="1800" dirty="0"/>
          </a:p>
          <a:p>
            <a:pPr>
              <a:lnSpc>
                <a:spcPct val="80000"/>
              </a:lnSpc>
              <a:defRPr/>
            </a:pP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INTRATHECAL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dirty="0"/>
              <a:t>Spinal canal	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INTRAVENOUS </a:t>
            </a:r>
            <a:endParaRPr lang="en-US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80000"/>
              </a:lnSpc>
              <a:defRPr/>
            </a:pPr>
            <a:r>
              <a:rPr lang="en-US" altLang="en-US" sz="2400" dirty="0"/>
              <a:t>Injecting into bloodstream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dirty="0"/>
              <a:t>(anything other than oral)</a:t>
            </a: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>
                <a:ea typeface="SimSun" pitchFamily="2" charset="-122"/>
              </a:rPr>
              <a:t>Science Park HS -- Honors Chemistry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260350"/>
            <a:ext cx="8080375" cy="1143000"/>
          </a:xfrm>
        </p:spPr>
        <p:txBody>
          <a:bodyPr/>
          <a:lstStyle/>
          <a:p>
            <a:r>
              <a:rPr lang="en-US" altLang="en-US" smtClean="0"/>
              <a:t>Early Pioneers in Radioactivity</a:t>
            </a:r>
          </a:p>
        </p:txBody>
      </p:sp>
      <p:pic>
        <p:nvPicPr>
          <p:cNvPr id="11268" name="Picture 6" descr="rut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577975"/>
            <a:ext cx="2447925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7" descr="ront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20825"/>
            <a:ext cx="2020887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8" descr="cur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3697287"/>
            <a:ext cx="2224087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9" descr="becquer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4076700"/>
            <a:ext cx="19685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7127875" y="1808163"/>
            <a:ext cx="1765300" cy="11445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</a:rPr>
              <a:t>Roentgen: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</a:rPr>
              <a:t>Discoverer of X-rays 1895</a:t>
            </a:r>
          </a:p>
        </p:txBody>
      </p:sp>
      <p:sp>
        <p:nvSpPr>
          <p:cNvPr id="11273" name="Text Box 11"/>
          <p:cNvSpPr txBox="1">
            <a:spLocks noChangeArrowheads="1"/>
          </p:cNvSpPr>
          <p:nvPr/>
        </p:nvSpPr>
        <p:spPr bwMode="auto">
          <a:xfrm>
            <a:off x="4967288" y="4581525"/>
            <a:ext cx="1765300" cy="14192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</a:rPr>
              <a:t>Becquerel: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</a:rPr>
              <a:t>Discoverer of Radioactivity 1896</a:t>
            </a:r>
          </a:p>
        </p:txBody>
      </p:sp>
      <p:sp>
        <p:nvSpPr>
          <p:cNvPr id="11274" name="Text Box 12"/>
          <p:cNvSpPr txBox="1">
            <a:spLocks noChangeArrowheads="1"/>
          </p:cNvSpPr>
          <p:nvPr/>
        </p:nvSpPr>
        <p:spPr bwMode="auto">
          <a:xfrm>
            <a:off x="214313" y="4076700"/>
            <a:ext cx="1909762" cy="169386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/>
                </a:solidFill>
              </a:rPr>
              <a:t>The Curies: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chemeClr val="bg2"/>
                </a:solidFill>
              </a:rPr>
              <a:t>Discoverers of Radium and Polonium 1900-1908</a:t>
            </a:r>
          </a:p>
        </p:txBody>
      </p:sp>
      <p:sp>
        <p:nvSpPr>
          <p:cNvPr id="11275" name="Text Box 13"/>
          <p:cNvSpPr txBox="1">
            <a:spLocks noChangeArrowheads="1"/>
          </p:cNvSpPr>
          <p:nvPr/>
        </p:nvSpPr>
        <p:spPr bwMode="auto">
          <a:xfrm>
            <a:off x="179388" y="1736725"/>
            <a:ext cx="1836737" cy="14192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</a:rPr>
              <a:t>Rutherford: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</a:rPr>
              <a:t>Discoverer Alpha and Beta rays 1897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Reaction classification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3625" y="1268413"/>
            <a:ext cx="7526338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Immediate 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reactions: </a:t>
            </a:r>
            <a:r>
              <a:rPr lang="en-US" altLang="zh-CN" sz="2800" b="1" dirty="0" smtClean="0">
                <a:ea typeface="SimSun" pitchFamily="2" charset="-122"/>
              </a:rPr>
              <a:t>were </a:t>
            </a:r>
            <a:r>
              <a:rPr lang="en-US" altLang="zh-CN" sz="2800" b="1" dirty="0">
                <a:ea typeface="SimSun" pitchFamily="2" charset="-122"/>
              </a:rPr>
              <a:t>defined as those occurring within the department (within one hour</a:t>
            </a:r>
            <a:r>
              <a:rPr lang="en-US" altLang="zh-CN" sz="2800" b="1" dirty="0" smtClean="0">
                <a:ea typeface="SimSun" pitchFamily="2" charset="-122"/>
              </a:rPr>
              <a:t>).</a:t>
            </a:r>
            <a:endParaRPr lang="en-US" altLang="zh-CN" sz="2800" b="1" dirty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Delayed:</a:t>
            </a:r>
            <a:r>
              <a:rPr lang="en-US" altLang="zh-CN" sz="2800" b="1" dirty="0" smtClean="0">
                <a:ea typeface="SimSun" pitchFamily="2" charset="-122"/>
              </a:rPr>
              <a:t> </a:t>
            </a:r>
            <a:r>
              <a:rPr lang="en-US" altLang="zh-CN" sz="2800" b="1" dirty="0">
                <a:ea typeface="SimSun" pitchFamily="2" charset="-122"/>
              </a:rPr>
              <a:t>as those occurring between the time the patients left the department and up to seven days </a:t>
            </a:r>
            <a:r>
              <a:rPr lang="en-US" altLang="zh-CN" sz="2800" b="1" dirty="0" smtClean="0">
                <a:ea typeface="SimSun" pitchFamily="2" charset="-122"/>
              </a:rPr>
              <a:t>later.</a:t>
            </a: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Reaction classification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3625" y="1268413"/>
            <a:ext cx="7526338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The American College of Radiology has divided adverse </a:t>
            </a:r>
            <a:r>
              <a:rPr lang="en-US" altLang="zh-CN" sz="2800" b="1" dirty="0" smtClean="0">
                <a:ea typeface="SimSun" pitchFamily="2" charset="-122"/>
              </a:rPr>
              <a:t>reactions severity </a:t>
            </a:r>
            <a:r>
              <a:rPr lang="en-US" altLang="zh-CN" sz="2800" b="1" dirty="0">
                <a:ea typeface="SimSun" pitchFamily="2" charset="-122"/>
              </a:rPr>
              <a:t>to contrast agents into the following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 categories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:</a:t>
            </a:r>
          </a:p>
          <a:p>
            <a:pPr marL="1423988" indent="-509588" algn="l" eaLnBrk="1" hangingPunct="1">
              <a:buFont typeface="Wingdings" pitchFamily="2" charset="2"/>
              <a:buChar char="Ø"/>
              <a:defRPr/>
            </a:pP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Mild.</a:t>
            </a:r>
          </a:p>
          <a:p>
            <a:pPr marL="1423988" indent="-509588" algn="l" eaLnBrk="1" hangingPunct="1">
              <a:buFont typeface="Wingdings" pitchFamily="2" charset="2"/>
              <a:buChar char="Ø"/>
              <a:defRPr/>
            </a:pP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Moderate.</a:t>
            </a:r>
          </a:p>
          <a:p>
            <a:pPr marL="1423988" indent="-509588" algn="l" eaLnBrk="1" hangingPunct="1">
              <a:buFont typeface="Wingdings" pitchFamily="2" charset="2"/>
              <a:buChar char="Ø"/>
              <a:defRPr/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Severe.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530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dirty="0" smtClean="0">
                <a:ea typeface="SimSun" pitchFamily="2" charset="-122"/>
              </a:rPr>
              <a:t>Mild </a:t>
            </a:r>
            <a:r>
              <a:rPr lang="en-US" altLang="zh-CN" sz="4000" dirty="0">
                <a:ea typeface="SimSun" pitchFamily="2" charset="-122"/>
              </a:rPr>
              <a:t>Reaction (5</a:t>
            </a:r>
            <a:r>
              <a:rPr lang="en-US" altLang="zh-CN" sz="4000" dirty="0" smtClean="0">
                <a:ea typeface="SimSun" pitchFamily="2" charset="-122"/>
              </a:rPr>
              <a:t>%)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3780" y="1228105"/>
            <a:ext cx="770478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dirty="0">
                <a:ea typeface="SimSun" pitchFamily="2" charset="-122"/>
              </a:rPr>
              <a:t>Signs and symptoms appear self-limited without evidence of </a:t>
            </a:r>
            <a:r>
              <a:rPr lang="en-US" altLang="zh-CN" sz="2400" dirty="0" smtClean="0">
                <a:ea typeface="SimSun" pitchFamily="2" charset="-122"/>
              </a:rPr>
              <a:t>progression,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ea typeface="SimSun" pitchFamily="2" charset="-122"/>
              </a:rPr>
              <a:t>Nausea, vomiting, warmth, headache, dizziness, shaking, altered taste, itching, flushing, chills, sweats, rash, nasal stuffiness, swelling: eyes, face and anxiety.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ea typeface="SimSun" pitchFamily="2" charset="-122"/>
              </a:rPr>
              <a:t>Treatment</a:t>
            </a:r>
            <a:r>
              <a:rPr lang="en-US" altLang="zh-CN" sz="2400" dirty="0">
                <a:ea typeface="SimSun" pitchFamily="2" charset="-122"/>
              </a:rPr>
              <a:t>: Observation and reassurance. Usually no intervention or medication is required; however, these reactions may progress into a more severe </a:t>
            </a:r>
            <a:r>
              <a:rPr lang="en-US" altLang="zh-CN" sz="2400" dirty="0" smtClean="0">
                <a:ea typeface="SimSun" pitchFamily="2" charset="-122"/>
              </a:rPr>
              <a:t>category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632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dirty="0" smtClean="0">
                <a:ea typeface="SimSun" pitchFamily="2" charset="-122"/>
              </a:rPr>
              <a:t>Moderate </a:t>
            </a:r>
            <a:r>
              <a:rPr lang="en-US" altLang="zh-CN" sz="4000" dirty="0">
                <a:ea typeface="SimSun" pitchFamily="2" charset="-122"/>
              </a:rPr>
              <a:t>Reaction (1</a:t>
            </a:r>
            <a:r>
              <a:rPr lang="en-US" altLang="zh-CN" sz="4000" dirty="0" smtClean="0">
                <a:ea typeface="SimSun" pitchFamily="2" charset="-122"/>
              </a:rPr>
              <a:t>%)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2400" y="1196975"/>
            <a:ext cx="7200900" cy="4752975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>
                <a:ea typeface="SimSun" pitchFamily="2" charset="-122"/>
              </a:rPr>
              <a:t>Reactions which require treatment but are not immediately life-threatening</a:t>
            </a:r>
            <a:r>
              <a:rPr lang="en-US" altLang="zh-CN" sz="2800" dirty="0" smtClean="0">
                <a:ea typeface="SimSun" pitchFamily="2" charset="-122"/>
              </a:rPr>
              <a:t>,</a:t>
            </a:r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ea typeface="SimSun" pitchFamily="2" charset="-122"/>
              </a:rPr>
              <a:t>Tachycardia/ bradycardia, hypertension, pronounced cutaneous reaction, hypotension, dyspnea, pulmonary edema, bronchospasm, wheezing and laryngeal edema.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ea typeface="SimSun" pitchFamily="2" charset="-122"/>
              </a:rPr>
              <a:t>Treatment</a:t>
            </a:r>
            <a:r>
              <a:rPr lang="en-US" altLang="zh-CN" sz="2800" dirty="0">
                <a:ea typeface="SimSun" pitchFamily="2" charset="-122"/>
              </a:rPr>
              <a:t>: Prompt treatment with close observation</a:t>
            </a:r>
            <a:r>
              <a:rPr lang="en-US" altLang="zh-CN" sz="2800" dirty="0" smtClean="0">
                <a:ea typeface="SimSun" pitchFamily="2" charset="-122"/>
              </a:rPr>
              <a:t>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dirty="0" smtClean="0">
                <a:ea typeface="SimSun" pitchFamily="2" charset="-122"/>
              </a:rPr>
              <a:t>Severe </a:t>
            </a:r>
            <a:r>
              <a:rPr lang="en-US" altLang="zh-CN" sz="4000" dirty="0">
                <a:ea typeface="SimSun" pitchFamily="2" charset="-122"/>
              </a:rPr>
              <a:t>Reaction (0.05</a:t>
            </a:r>
            <a:r>
              <a:rPr lang="en-US" altLang="zh-CN" sz="4000" dirty="0" smtClean="0">
                <a:ea typeface="SimSun" pitchFamily="2" charset="-122"/>
              </a:rPr>
              <a:t>%)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2400" y="1196975"/>
            <a:ext cx="7200900" cy="4752975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>
                <a:ea typeface="SimSun" pitchFamily="2" charset="-122"/>
              </a:rPr>
              <a:t>Life-threatening with more severe signs or symptoms including</a:t>
            </a:r>
            <a:r>
              <a:rPr lang="en-US" altLang="zh-CN" sz="2800" dirty="0" smtClean="0">
                <a:ea typeface="SimSun" pitchFamily="2" charset="-122"/>
              </a:rPr>
              <a:t>,</a:t>
            </a:r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ea typeface="SimSun" pitchFamily="2" charset="-122"/>
              </a:rPr>
              <a:t>Laryngeal edema (severe), profound hypotension, convulsion, unresponsiveness and cardiopulmonary arrest.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ea typeface="SimSun" pitchFamily="2" charset="-122"/>
              </a:rPr>
              <a:t>Treatment</a:t>
            </a:r>
            <a:r>
              <a:rPr lang="en-US" altLang="zh-CN" sz="2800" dirty="0">
                <a:ea typeface="SimSun" pitchFamily="2" charset="-122"/>
              </a:rPr>
              <a:t>: Immediate treatment, </a:t>
            </a:r>
            <a:r>
              <a:rPr lang="en-US" altLang="zh-CN" sz="2800" dirty="0" smtClean="0">
                <a:ea typeface="SimSun" pitchFamily="2" charset="-122"/>
              </a:rPr>
              <a:t>antiemetic </a:t>
            </a:r>
            <a:r>
              <a:rPr lang="en-US" altLang="zh-CN" sz="2800" dirty="0">
                <a:ea typeface="SimSun" pitchFamily="2" charset="-122"/>
              </a:rPr>
              <a:t>drugs. Usually requires hospitalization</a:t>
            </a:r>
            <a:r>
              <a:rPr lang="en-US" altLang="zh-CN" sz="2800" dirty="0" smtClean="0">
                <a:ea typeface="SimSun" pitchFamily="2" charset="-122"/>
              </a:rPr>
              <a:t>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Some Reaction Medications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2400" y="1196975"/>
            <a:ext cx="7200900" cy="4752975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Aggressive </a:t>
            </a:r>
            <a:r>
              <a:rPr lang="en-US" altLang="zh-CN" sz="2800" b="1" dirty="0" smtClean="0">
                <a:ea typeface="SimSun" pitchFamily="2" charset="-122"/>
              </a:rPr>
              <a:t>fluids.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Lasix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Dopamine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 smtClean="0">
                <a:ea typeface="SimSun" pitchFamily="2" charset="-122"/>
              </a:rPr>
              <a:t>Mannitol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939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Delayed Contrast Reactions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1196975"/>
            <a:ext cx="7633468" cy="4752975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Delayed contrast reactions can occur anywhere from 3 hours to 7 days following the administration of </a:t>
            </a:r>
            <a:r>
              <a:rPr lang="en-US" altLang="zh-CN" sz="2400" b="1" dirty="0" smtClean="0">
                <a:ea typeface="SimSun" pitchFamily="2" charset="-122"/>
              </a:rPr>
              <a:t>contrast.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 smtClean="0">
                <a:ea typeface="SimSun" pitchFamily="2" charset="-122"/>
              </a:rPr>
              <a:t>It </a:t>
            </a:r>
            <a:r>
              <a:rPr lang="en-US" altLang="zh-CN" sz="2400" b="1" dirty="0">
                <a:ea typeface="SimSun" pitchFamily="2" charset="-122"/>
              </a:rPr>
              <a:t>is important for anyone administering intravenous contrast media to be aware of delayed </a:t>
            </a:r>
            <a:r>
              <a:rPr lang="en-US" altLang="zh-CN" sz="2400" b="1" dirty="0" smtClean="0">
                <a:ea typeface="SimSun" pitchFamily="2" charset="-122"/>
              </a:rPr>
              <a:t>reactions.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 smtClean="0">
                <a:ea typeface="SimSun" pitchFamily="2" charset="-122"/>
              </a:rPr>
              <a:t>The </a:t>
            </a:r>
            <a:r>
              <a:rPr lang="en-US" altLang="zh-CN" sz="2400" b="1" dirty="0">
                <a:ea typeface="SimSun" pitchFamily="2" charset="-122"/>
              </a:rPr>
              <a:t>more common reactions include a cutaneous exanthema, pruritus without </a:t>
            </a:r>
            <a:r>
              <a:rPr lang="en-US" altLang="zh-CN" sz="2400" b="1" dirty="0" err="1">
                <a:ea typeface="SimSun" pitchFamily="2" charset="-122"/>
              </a:rPr>
              <a:t>urticaria</a:t>
            </a:r>
            <a:r>
              <a:rPr lang="en-US" altLang="zh-CN" sz="2400" b="1" dirty="0">
                <a:ea typeface="SimSun" pitchFamily="2" charset="-122"/>
              </a:rPr>
              <a:t>, nausea, vomiting, drowsiness, and headache.</a:t>
            </a:r>
            <a:endParaRPr lang="en-US" altLang="zh-CN" sz="24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Delayed Contrast Reactions</a:t>
            </a:r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9" b="7217"/>
          <a:stretch>
            <a:fillRect/>
          </a:stretch>
        </p:blipFill>
        <p:spPr bwMode="auto">
          <a:xfrm>
            <a:off x="1258888" y="1198563"/>
            <a:ext cx="6769100" cy="38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309688"/>
            <a:ext cx="8229600" cy="4495800"/>
          </a:xfrm>
        </p:spPr>
        <p:txBody>
          <a:bodyPr/>
          <a:lstStyle/>
          <a:p>
            <a:pPr marL="401638"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r>
              <a:rPr lang="en-US" sz="3300" dirty="0">
                <a:ea typeface="ＭＳ Ｐゴシック" pitchFamily="34" charset="-128"/>
              </a:rPr>
              <a:t>	</a:t>
            </a:r>
            <a:r>
              <a:rPr lang="en-US" sz="3300" dirty="0" smtClean="0">
                <a:ea typeface="ＭＳ Ｐゴシック" pitchFamily="34" charset="-128"/>
              </a:rPr>
              <a:t>- flu like symptoms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r>
              <a:rPr lang="en-US" sz="3300" dirty="0" smtClean="0">
                <a:ea typeface="ＭＳ Ｐゴシック" pitchFamily="34" charset="-128"/>
              </a:rPr>
              <a:t>    - delayed arm pain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r>
              <a:rPr lang="en-US" sz="3300" dirty="0" smtClean="0">
                <a:ea typeface="ＭＳ Ｐゴシック" pitchFamily="34" charset="-128"/>
              </a:rPr>
              <a:t>    - rash/ </a:t>
            </a:r>
            <a:r>
              <a:rPr lang="en-US" sz="3300" dirty="0" err="1" smtClean="0">
                <a:ea typeface="ＭＳ Ｐゴシック" pitchFamily="34" charset="-128"/>
              </a:rPr>
              <a:t>pruritus</a:t>
            </a:r>
            <a:r>
              <a:rPr lang="en-US" sz="3300" dirty="0" smtClean="0">
                <a:ea typeface="ＭＳ Ｐゴシック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r>
              <a:rPr lang="en-US" sz="3300" dirty="0" smtClean="0">
                <a:ea typeface="ＭＳ Ｐゴシック" pitchFamily="34" charset="-128"/>
              </a:rPr>
              <a:t>    - salivary gland swelling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r>
              <a:rPr lang="en-US" sz="3300" dirty="0" smtClean="0">
                <a:ea typeface="ＭＳ Ｐゴシック" pitchFamily="34" charset="-128"/>
              </a:rPr>
              <a:t>    - Steven Johnson syndrome</a:t>
            </a:r>
          </a:p>
          <a:p>
            <a:pPr marL="0" indent="0"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endParaRPr lang="en-US" sz="3300" dirty="0" smtClean="0">
              <a:ea typeface="ＭＳ Ｐゴシック" pitchFamily="34" charset="-128"/>
            </a:endParaRPr>
          </a:p>
        </p:txBody>
      </p:sp>
      <p:sp>
        <p:nvSpPr>
          <p:cNvPr id="62467" name="Rectangle 1"/>
          <p:cNvSpPr>
            <a:spLocks noChangeArrowheads="1"/>
          </p:cNvSpPr>
          <p:nvPr/>
        </p:nvSpPr>
        <p:spPr bwMode="auto">
          <a:xfrm>
            <a:off x="2051050" y="476250"/>
            <a:ext cx="48133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en-US" sz="4800">
                <a:ea typeface="ＭＳ Ｐゴシック" pitchFamily="34" charset="-128"/>
              </a:rPr>
              <a:t>Delayed Reactions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Contraindications for Contrast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1268413"/>
            <a:ext cx="7200900" cy="4752975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Renal Failure  (Check BUN &amp; Creatinine)</a:t>
            </a:r>
          </a:p>
          <a:p>
            <a:pPr algn="l" eaLnBrk="1" hangingPunct="1">
              <a:defRPr/>
            </a:pPr>
            <a:r>
              <a:rPr lang="en-US" altLang="zh-CN" sz="2400" b="1" dirty="0" smtClean="0">
                <a:ea typeface="SimSun" pitchFamily="2" charset="-122"/>
              </a:rPr>
              <a:t>	Elevated </a:t>
            </a:r>
            <a:r>
              <a:rPr lang="en-US" altLang="zh-CN" sz="2400" b="1" dirty="0">
                <a:ea typeface="SimSun" pitchFamily="2" charset="-122"/>
              </a:rPr>
              <a:t>levels could cause renal shutdown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Anuria  (no urine production)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Asthma  (possible allergies)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 err="1">
                <a:ea typeface="SimSun" pitchFamily="2" charset="-122"/>
              </a:rPr>
              <a:t>Hx</a:t>
            </a:r>
            <a:r>
              <a:rPr lang="en-US" altLang="zh-CN" sz="2400" b="1" dirty="0">
                <a:ea typeface="SimSun" pitchFamily="2" charset="-122"/>
              </a:rPr>
              <a:t> of Contrast Allergy / Reactions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Diabetes  - get a </a:t>
            </a:r>
            <a:r>
              <a:rPr lang="en-US" altLang="zh-CN" sz="2400" b="1" dirty="0" err="1">
                <a:ea typeface="SimSun" pitchFamily="2" charset="-122"/>
              </a:rPr>
              <a:t>hx</a:t>
            </a:r>
            <a:r>
              <a:rPr lang="en-US" altLang="zh-CN" sz="2400" b="1" dirty="0">
                <a:ea typeface="SimSun" pitchFamily="2" charset="-122"/>
              </a:rPr>
              <a:t> of medications taken</a:t>
            </a:r>
          </a:p>
          <a:p>
            <a:pPr algn="l" eaLnBrk="1" hangingPunct="1">
              <a:defRPr/>
            </a:pPr>
            <a:r>
              <a:rPr lang="en-US" altLang="zh-CN" sz="2400" b="1" dirty="0" smtClean="0">
                <a:ea typeface="SimSun" pitchFamily="2" charset="-122"/>
              </a:rPr>
              <a:t>	</a:t>
            </a:r>
            <a:r>
              <a:rPr lang="en-US" altLang="zh-CN" sz="1800" b="1" dirty="0" err="1" smtClean="0">
                <a:ea typeface="SimSun" pitchFamily="2" charset="-122"/>
              </a:rPr>
              <a:t>glucophage</a:t>
            </a:r>
            <a:r>
              <a:rPr lang="en-US" altLang="zh-CN" sz="1800" b="1" dirty="0" smtClean="0">
                <a:ea typeface="SimSun" pitchFamily="2" charset="-122"/>
              </a:rPr>
              <a:t> </a:t>
            </a:r>
            <a:r>
              <a:rPr lang="en-US" altLang="zh-CN" sz="1800" b="1" dirty="0">
                <a:ea typeface="SimSun" pitchFamily="2" charset="-122"/>
              </a:rPr>
              <a:t>must be stopped 48 </a:t>
            </a:r>
            <a:r>
              <a:rPr lang="en-US" altLang="zh-CN" sz="1800" b="1" dirty="0" err="1">
                <a:ea typeface="SimSun" pitchFamily="2" charset="-122"/>
              </a:rPr>
              <a:t>hrs</a:t>
            </a:r>
            <a:r>
              <a:rPr lang="en-US" altLang="zh-CN" sz="1800" b="1" dirty="0">
                <a:ea typeface="SimSun" pitchFamily="2" charset="-122"/>
              </a:rPr>
              <a:t> before contrast injection</a:t>
            </a:r>
            <a:endParaRPr lang="en-US" altLang="zh-CN" sz="2400" b="1" dirty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Multiple Myeloma 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SimSun" pitchFamily="2" charset="-122"/>
              </a:rPr>
              <a:t>What is an X-ray?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1268413"/>
            <a:ext cx="8496300" cy="4105275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X-rays </a:t>
            </a:r>
            <a:r>
              <a:rPr lang="en-US" altLang="zh-CN" sz="2800" b="1" dirty="0">
                <a:ea typeface="宋体" charset="-122"/>
              </a:rPr>
              <a:t>are very short wavelength electromagnetic </a:t>
            </a:r>
            <a:r>
              <a:rPr lang="en-US" altLang="zh-CN" sz="2800" b="1" dirty="0" smtClean="0">
                <a:ea typeface="宋体" charset="-122"/>
              </a:rPr>
              <a:t>radiation.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The shorter the wavelength, the greater the energy and the greater the ability to penetrate </a:t>
            </a:r>
            <a:r>
              <a:rPr lang="en-US" altLang="zh-CN" sz="2800" b="1" dirty="0" smtClean="0">
                <a:ea typeface="宋体" charset="-122"/>
              </a:rPr>
              <a:t>matter.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Ionizing r</a:t>
            </a:r>
            <a:r>
              <a:rPr lang="en-US" altLang="zh-CN" sz="2800" b="1" dirty="0" smtClean="0">
                <a:ea typeface="宋体" charset="-122"/>
              </a:rPr>
              <a:t>adiation such x-ray </a:t>
            </a:r>
            <a:r>
              <a:rPr lang="en-US" altLang="zh-CN" sz="2800" b="1" dirty="0">
                <a:ea typeface="宋体" charset="-122"/>
              </a:rPr>
              <a:t>can be carcinogenic and, to the fetus, mutagenic or even </a:t>
            </a:r>
            <a:r>
              <a:rPr lang="en-US" altLang="zh-CN" sz="2800" b="1" dirty="0" smtClean="0">
                <a:ea typeface="宋体" charset="-122"/>
              </a:rPr>
              <a:t>lethal.</a:t>
            </a:r>
            <a:endParaRPr lang="en-US" altLang="zh-CN" sz="28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sz="28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sz="2800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56176" y="4365104"/>
            <a:ext cx="2368122" cy="2209428"/>
            <a:chOff x="6026838" y="4077072"/>
            <a:chExt cx="2497460" cy="2497460"/>
          </a:xfrm>
        </p:grpSpPr>
        <p:pic>
          <p:nvPicPr>
            <p:cNvPr id="12293" name="Picture 5" descr="http://www.nilu.no/Portals/0/IMG/Helseeffektlaboratoriet/DNA-damage_300jpg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838" y="4077072"/>
              <a:ext cx="2497460" cy="2497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219518" y="6179227"/>
              <a:ext cx="12936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DNA damage</a:t>
              </a:r>
            </a:p>
          </p:txBody>
        </p:sp>
      </p:grpSp>
      <p:graphicFrame>
        <p:nvGraphicFramePr>
          <p:cNvPr id="7" name="Objec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722800"/>
              </p:ext>
            </p:extLst>
          </p:nvPr>
        </p:nvGraphicFramePr>
        <p:xfrm>
          <a:off x="8143298" y="2780928"/>
          <a:ext cx="3810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2" name="Presentation" showAsIcon="1" r:id="rId5" imgW="380880" imgH="771480" progId="PowerPoint.Show.12">
                  <p:embed/>
                </p:oleObj>
              </mc:Choice>
              <mc:Fallback>
                <p:oleObj name="Presentation" showAsIcon="1" r:id="rId5" imgW="38088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43298" y="2780928"/>
                        <a:ext cx="3810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021223"/>
              </p:ext>
            </p:extLst>
          </p:nvPr>
        </p:nvGraphicFramePr>
        <p:xfrm>
          <a:off x="7553449" y="3717032"/>
          <a:ext cx="3810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3" name="Presentation" showAsIcon="1" r:id="rId8" imgW="380880" imgH="771480" progId="PowerPoint.Show.12">
                  <p:embed/>
                </p:oleObj>
              </mc:Choice>
              <mc:Fallback>
                <p:oleObj name="Presentation" showAsIcon="1" r:id="rId8" imgW="380880" imgH="771480" progId="PowerPoint.Show.1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3449" y="3717032"/>
                        <a:ext cx="3810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Contraindications for Contrast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9500" y="1412875"/>
            <a:ext cx="7199313" cy="4752975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Pregnancy (risk of fetal Thyroid toxicity</a:t>
            </a:r>
            <a:r>
              <a:rPr lang="en-US" altLang="zh-CN" sz="2800" b="1" dirty="0" smtClean="0">
                <a:ea typeface="SimSun" pitchFamily="2" charset="-122"/>
              </a:rPr>
              <a:t>). </a:t>
            </a:r>
            <a:endParaRPr lang="en-US" altLang="zh-CN" sz="2800" b="1" dirty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Allergic </a:t>
            </a:r>
            <a:r>
              <a:rPr lang="en-US" altLang="zh-CN" sz="2800" b="1" dirty="0" smtClean="0">
                <a:ea typeface="SimSun" pitchFamily="2" charset="-122"/>
              </a:rPr>
              <a:t>Reaction, </a:t>
            </a:r>
            <a:r>
              <a:rPr lang="en-US" altLang="zh-CN" sz="2800" b="1" dirty="0">
                <a:ea typeface="SimSun" pitchFamily="2" charset="-122"/>
              </a:rPr>
              <a:t>Pre – medication is </a:t>
            </a:r>
            <a:r>
              <a:rPr lang="en-US" altLang="zh-CN" sz="2800" b="1" dirty="0" smtClean="0">
                <a:ea typeface="SimSun" pitchFamily="2" charset="-122"/>
              </a:rPr>
              <a:t>available.</a:t>
            </a:r>
            <a:endParaRPr lang="en-US" altLang="zh-CN" sz="28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EXTRAVASATION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3781" y="1166385"/>
            <a:ext cx="7596188" cy="4752975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Contrast material has seeped outside of </a:t>
            </a:r>
            <a:r>
              <a:rPr lang="en-US" altLang="zh-CN" sz="2800" b="1" dirty="0" smtClean="0">
                <a:ea typeface="SimSun" pitchFamily="2" charset="-122"/>
              </a:rPr>
              <a:t>vessel.</a:t>
            </a:r>
            <a:endParaRPr lang="en-US" altLang="zh-CN" sz="2800" b="1" dirty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Apply WARM </a:t>
            </a:r>
            <a:r>
              <a:rPr lang="en-US" altLang="zh-CN" sz="2800" b="1" dirty="0" smtClean="0">
                <a:ea typeface="SimSun" pitchFamily="2" charset="-122"/>
              </a:rPr>
              <a:t>Compress </a:t>
            </a:r>
            <a:r>
              <a:rPr lang="en-US" altLang="zh-CN" sz="2800" b="1" dirty="0">
                <a:ea typeface="SimSun" pitchFamily="2" charset="-122"/>
              </a:rPr>
              <a:t>1st 24 </a:t>
            </a:r>
            <a:r>
              <a:rPr lang="en-US" altLang="zh-CN" sz="2800" b="1" dirty="0" smtClean="0">
                <a:ea typeface="SimSun" pitchFamily="2" charset="-122"/>
              </a:rPr>
              <a:t>hours.</a:t>
            </a:r>
            <a:endParaRPr lang="en-US" altLang="zh-CN" sz="2800" b="1" dirty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Cool compress for </a:t>
            </a:r>
            <a:r>
              <a:rPr lang="en-US" altLang="zh-CN" sz="2800" b="1" dirty="0" smtClean="0">
                <a:ea typeface="SimSun" pitchFamily="2" charset="-122"/>
              </a:rPr>
              <a:t>swelling.</a:t>
            </a:r>
            <a:endParaRPr lang="en-US" altLang="zh-CN" sz="28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4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IMG_24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8" t="1340" r="1819" b="20448"/>
          <a:stretch>
            <a:fillRect/>
          </a:stretch>
        </p:blipFill>
        <p:spPr bwMode="auto">
          <a:xfrm>
            <a:off x="2486461" y="3057160"/>
            <a:ext cx="2268537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t3.gstatic.com/images?q=tbn:ANd9GcTK61KEDCF9j-lhIUVa1OB6xBOR4nP8vA8qdKh9jQunOv2Ia6Y8p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46" y="3669965"/>
            <a:ext cx="3240087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3097" y="6145115"/>
            <a:ext cx="609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/>
              <a:t>Extravasation of </a:t>
            </a:r>
            <a:r>
              <a:rPr lang="en-US" altLang="en-US" dirty="0" smtClean="0"/>
              <a:t>Contrast into </a:t>
            </a:r>
            <a:r>
              <a:rPr lang="en-US" altLang="en-US" dirty="0"/>
              <a:t>soft tissue of arm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dirty="0" smtClean="0">
                <a:ea typeface="SimSun" pitchFamily="2" charset="-122"/>
              </a:rPr>
              <a:t>MRI  Contrast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341438"/>
            <a:ext cx="7920037" cy="4751387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ea typeface="SimSun" pitchFamily="2" charset="-122"/>
              </a:rPr>
              <a:t>The Contrast used in MRI is based on paramagnetic ions </a:t>
            </a:r>
            <a:r>
              <a:rPr lang="en-US" altLang="zh-CN" sz="2800" dirty="0" err="1" smtClean="0">
                <a:ea typeface="SimSun" pitchFamily="2" charset="-122"/>
              </a:rPr>
              <a:t>eg</a:t>
            </a:r>
            <a:r>
              <a:rPr lang="en-US" altLang="zh-CN" sz="2800" dirty="0" smtClean="0">
                <a:ea typeface="SimSun" pitchFamily="2" charset="-122"/>
              </a:rPr>
              <a:t>. Gadolinium.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ea typeface="SimSun" pitchFamily="2" charset="-122"/>
              </a:rPr>
              <a:t>By themselves these ions are highly toxic so bound up in large molecules </a:t>
            </a:r>
            <a:r>
              <a:rPr lang="en-US" altLang="zh-CN" sz="2800" dirty="0" err="1" smtClean="0">
                <a:ea typeface="SimSun" pitchFamily="2" charset="-122"/>
              </a:rPr>
              <a:t>eg</a:t>
            </a:r>
            <a:r>
              <a:rPr lang="en-US" altLang="zh-CN" sz="2800" dirty="0" smtClean="0">
                <a:ea typeface="SimSun" pitchFamily="2" charset="-122"/>
              </a:rPr>
              <a:t>. DTPA.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ea typeface="SimSun" pitchFamily="2" charset="-122"/>
              </a:rPr>
              <a:t>Provides </a:t>
            </a:r>
            <a:r>
              <a:rPr lang="en-US" altLang="zh-CN" sz="2800" dirty="0">
                <a:ea typeface="SimSun" pitchFamily="2" charset="-122"/>
              </a:rPr>
              <a:t>a greater contrast between normal and abnormal </a:t>
            </a:r>
            <a:r>
              <a:rPr lang="en-US" altLang="zh-CN" sz="2800" dirty="0" smtClean="0">
                <a:ea typeface="SimSun" pitchFamily="2" charset="-122"/>
              </a:rPr>
              <a:t>tissues.</a:t>
            </a:r>
            <a:endParaRPr lang="en-US" altLang="zh-CN" sz="2800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6758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MRI  Contrast</a:t>
            </a:r>
          </a:p>
        </p:txBody>
      </p:sp>
      <p:pic>
        <p:nvPicPr>
          <p:cNvPr id="686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2" descr="http://www.cmaj.ca/content/177/3/247/F2.larg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12875"/>
            <a:ext cx="42291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Gadolinium Side Effects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341438"/>
            <a:ext cx="7920037" cy="4751387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With impaired kidney function, gadolinium could lead to a serious and potentially fatal disorder called </a:t>
            </a:r>
            <a:r>
              <a:rPr lang="en-US" altLang="zh-CN" sz="2400" b="1" dirty="0" err="1">
                <a:ea typeface="SimSun" pitchFamily="2" charset="-122"/>
              </a:rPr>
              <a:t>Nephorgenic</a:t>
            </a:r>
            <a:r>
              <a:rPr lang="en-US" altLang="zh-CN" sz="2400" b="1" dirty="0">
                <a:ea typeface="SimSun" pitchFamily="2" charset="-122"/>
              </a:rPr>
              <a:t> Systemic Fibrosis. (NSF)</a:t>
            </a:r>
          </a:p>
          <a:p>
            <a:pPr algn="l" eaLnBrk="1" hangingPunct="1">
              <a:defRPr/>
            </a:pPr>
            <a:endParaRPr lang="en-US" altLang="zh-CN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http://www.aafp.org/afp/2009/1001/afp20091001p711-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/>
          <a:stretch>
            <a:fillRect/>
          </a:stretch>
        </p:blipFill>
        <p:spPr bwMode="auto">
          <a:xfrm>
            <a:off x="5076825" y="2924175"/>
            <a:ext cx="23558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Goals of Radiation Safety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3608" y="1556792"/>
            <a:ext cx="7632848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ea typeface="宋体" charset="-122"/>
              </a:rPr>
              <a:t>Eliminate </a:t>
            </a:r>
            <a:r>
              <a:rPr lang="en-US" altLang="zh-CN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deterministic</a:t>
            </a:r>
            <a:r>
              <a:rPr lang="en-US" altLang="zh-CN" b="1" dirty="0">
                <a:solidFill>
                  <a:srgbClr val="FFFF00"/>
                </a:solidFill>
                <a:ea typeface="宋体" charset="-122"/>
              </a:rPr>
              <a:t> </a:t>
            </a:r>
            <a:r>
              <a:rPr lang="en-US" altLang="zh-CN" b="1" dirty="0" smtClean="0">
                <a:ea typeface="宋体" charset="-122"/>
              </a:rPr>
              <a:t>(acute) effects.</a:t>
            </a:r>
            <a:endParaRPr lang="en-US" altLang="zh-CN" b="1" dirty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ea typeface="宋体" charset="-122"/>
              </a:rPr>
              <a:t>Reduce incidence of </a:t>
            </a:r>
            <a:r>
              <a:rPr lang="en-US" altLang="zh-CN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stochastic</a:t>
            </a:r>
            <a:r>
              <a:rPr lang="en-US" altLang="zh-CN" b="1" dirty="0">
                <a:ea typeface="宋体" charset="-122"/>
              </a:rPr>
              <a:t> (</a:t>
            </a:r>
            <a:r>
              <a:rPr lang="en-US" altLang="zh-CN" b="1" dirty="0" smtClean="0">
                <a:ea typeface="宋体" charset="-122"/>
              </a:rPr>
              <a:t>Chronic) effects.</a:t>
            </a:r>
            <a:endParaRPr lang="en-US" altLang="zh-CN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967885"/>
              </p:ext>
            </p:extLst>
          </p:nvPr>
        </p:nvGraphicFramePr>
        <p:xfrm>
          <a:off x="4716016" y="2852936"/>
          <a:ext cx="3810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2" name="Presentation" showAsIcon="1" r:id="rId4" imgW="380880" imgH="771480" progId="PowerPoint.Show.12">
                  <p:embed/>
                </p:oleObj>
              </mc:Choice>
              <mc:Fallback>
                <p:oleObj name="Presentation" showAsIcon="1" r:id="rId4" imgW="380880" imgH="771480" progId="PowerPoint.Show.1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2852936"/>
                        <a:ext cx="3810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Deterministic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1341438"/>
            <a:ext cx="7632898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ea typeface="宋体" charset="-122"/>
              </a:rPr>
              <a:t>Acute radiation symptoms are caused by high levels of radiation usually over a short period of </a:t>
            </a:r>
            <a:r>
              <a:rPr lang="en-US" altLang="zh-CN" b="1" dirty="0" smtClean="0">
                <a:ea typeface="宋体" charset="-122"/>
              </a:rPr>
              <a:t>time.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ea typeface="宋体" charset="-122"/>
              </a:rPr>
              <a:t>They cannot be predicted with certainty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ea typeface="宋体" charset="-122"/>
              </a:rPr>
              <a:t>severity of damage increases with increasing </a:t>
            </a:r>
            <a:r>
              <a:rPr lang="en-US" altLang="zh-CN" b="1" dirty="0" smtClean="0">
                <a:ea typeface="宋体" charset="-122"/>
              </a:rPr>
              <a:t>dose </a:t>
            </a:r>
            <a:r>
              <a:rPr lang="en-US" altLang="zh-CN" b="1" dirty="0">
                <a:ea typeface="宋体" charset="-122"/>
              </a:rPr>
              <a:t>above that threshold.</a:t>
            </a: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6647</TotalTime>
  <Words>2458</Words>
  <Application>Microsoft Office PowerPoint</Application>
  <PresentationFormat>On-screen Show (4:3)</PresentationFormat>
  <Paragraphs>447</Paragraphs>
  <Slides>74</Slides>
  <Notes>6</Notes>
  <HiddenSlides>0</HiddenSlides>
  <MMClips>2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默认设计模板</vt:lpstr>
      <vt:lpstr>1_默认设计模板</vt:lpstr>
      <vt:lpstr>2_默认设计模板</vt:lpstr>
      <vt:lpstr>Presentation</vt:lpstr>
      <vt:lpstr>Clip</vt:lpstr>
      <vt:lpstr>PowerPoint Presentation</vt:lpstr>
      <vt:lpstr>Safety in Radiology</vt:lpstr>
      <vt:lpstr>Safety in Radiology</vt:lpstr>
      <vt:lpstr>What is Radiation?</vt:lpstr>
      <vt:lpstr>PowerPoint Presentation</vt:lpstr>
      <vt:lpstr>Early Pioneers in Radioactivity</vt:lpstr>
      <vt:lpstr>What is an X-ray?</vt:lpstr>
      <vt:lpstr>Goals of Radiation Safety</vt:lpstr>
      <vt:lpstr>Deterministic Effects</vt:lpstr>
      <vt:lpstr>Deterministic (acute) Effects</vt:lpstr>
      <vt:lpstr>Deterministic Effects</vt:lpstr>
      <vt:lpstr>Deterministic Effects</vt:lpstr>
      <vt:lpstr>PowerPoint Presentation</vt:lpstr>
      <vt:lpstr>Deterministic Effects</vt:lpstr>
      <vt:lpstr>PowerPoint Presentation</vt:lpstr>
      <vt:lpstr>PowerPoint Presentation</vt:lpstr>
      <vt:lpstr>Stochastic (chronic) Effects</vt:lpstr>
      <vt:lpstr>Stochastic Effects</vt:lpstr>
      <vt:lpstr>Radiation Exposure Levels &amp; Effects</vt:lpstr>
      <vt:lpstr>Radiation Exposure Levels &amp; Effects</vt:lpstr>
      <vt:lpstr>Typical Radiation Detectors </vt:lpstr>
      <vt:lpstr>LIMITING YOUR EXPOSURE</vt:lpstr>
      <vt:lpstr>PowerPoint Presentation</vt:lpstr>
      <vt:lpstr>LIMITING YOUR EXPOSURE</vt:lpstr>
      <vt:lpstr>LIMITING YOUR EXPOSURE</vt:lpstr>
      <vt:lpstr>LIMITING YOUR EXPOSURE</vt:lpstr>
      <vt:lpstr>ALARA Rule </vt:lpstr>
      <vt:lpstr>PowerPoint Presentation</vt:lpstr>
      <vt:lpstr>What do we mean by Radioactivity?</vt:lpstr>
      <vt:lpstr>Where are the Sources of Radioactivity?</vt:lpstr>
      <vt:lpstr>Radioisotopes.</vt:lpstr>
      <vt:lpstr>PowerPoint Presentation</vt:lpstr>
      <vt:lpstr>Radioactive Decay.</vt:lpstr>
      <vt:lpstr>Medical use of Radioactive Isotopes.</vt:lpstr>
      <vt:lpstr>Radiopharmaceuticals</vt:lpstr>
      <vt:lpstr>Radiopharmaceuticals</vt:lpstr>
      <vt:lpstr>Handling Radiopharmaceuticals</vt:lpstr>
      <vt:lpstr>PowerPoint Presentation</vt:lpstr>
      <vt:lpstr>Spill Response</vt:lpstr>
      <vt:lpstr>PowerPoint Presentation</vt:lpstr>
      <vt:lpstr>Magnetic Resonance Hazard</vt:lpstr>
      <vt:lpstr>Magnetic Resonance Hazard</vt:lpstr>
      <vt:lpstr>Magnetic Resonance Hazard</vt:lpstr>
      <vt:lpstr>Magnetic Resonance Hazard</vt:lpstr>
      <vt:lpstr>Magnetic Resonance Hazard</vt:lpstr>
      <vt:lpstr>Magnetic Resonance Hazard</vt:lpstr>
      <vt:lpstr>Magnetic Resonance Hazard</vt:lpstr>
      <vt:lpstr>PowerPoint Presentation</vt:lpstr>
      <vt:lpstr>Contrast Agents</vt:lpstr>
      <vt:lpstr>Contrast Agents</vt:lpstr>
      <vt:lpstr>Types of Contrast Agents</vt:lpstr>
      <vt:lpstr>Types of Contrast Agents</vt:lpstr>
      <vt:lpstr>WHY IODINE?</vt:lpstr>
      <vt:lpstr>Classification of agents</vt:lpstr>
      <vt:lpstr>PowerPoint Presentation</vt:lpstr>
      <vt:lpstr>Iodinated Contrast Agents</vt:lpstr>
      <vt:lpstr>Iodinated Contrast Agents</vt:lpstr>
      <vt:lpstr>PowerPoint Presentation</vt:lpstr>
      <vt:lpstr>Methods of administration of contrast material</vt:lpstr>
      <vt:lpstr>Reaction classification</vt:lpstr>
      <vt:lpstr>Reaction classification</vt:lpstr>
      <vt:lpstr>Mild Reaction (5%)</vt:lpstr>
      <vt:lpstr>Moderate Reaction (1%)</vt:lpstr>
      <vt:lpstr>Severe Reaction (0.05%)</vt:lpstr>
      <vt:lpstr>Some Reaction Medications</vt:lpstr>
      <vt:lpstr>Delayed Contrast Reactions</vt:lpstr>
      <vt:lpstr>Delayed Contrast Reactions</vt:lpstr>
      <vt:lpstr>PowerPoint Presentation</vt:lpstr>
      <vt:lpstr>Contraindications for Contrast</vt:lpstr>
      <vt:lpstr>Contraindications for Contrast</vt:lpstr>
      <vt:lpstr>EXTRAVASATION</vt:lpstr>
      <vt:lpstr>MRI  Contrast Agents</vt:lpstr>
      <vt:lpstr>MRI  Contrast</vt:lpstr>
      <vt:lpstr>Gadolinium Side Effects</vt:lpstr>
    </vt:vector>
  </TitlesOfParts>
  <Company>eclipsed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Your Title Here</dc:title>
  <dc:creator>eclipse</dc:creator>
  <cp:lastModifiedBy>Dr. Abujamea</cp:lastModifiedBy>
  <cp:revision>148</cp:revision>
  <dcterms:created xsi:type="dcterms:W3CDTF">2004-04-22T22:43:30Z</dcterms:created>
  <dcterms:modified xsi:type="dcterms:W3CDTF">2017-09-27T10:33:14Z</dcterms:modified>
</cp:coreProperties>
</file>