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Default Extension="jpg" ContentType="image/jpg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00" b="0" i="1">
                <a:solidFill>
                  <a:srgbClr val="00FFFF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fld id="{81D60167-4931-47E6-BA6A-407CBD079E47}" type="slidenum">
              <a:rPr dirty="0" spc="-5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1">
                <a:solidFill>
                  <a:srgbClr val="FF0000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00" b="0" i="1">
                <a:solidFill>
                  <a:srgbClr val="00FFFF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fld id="{81D60167-4931-47E6-BA6A-407CBD079E47}" type="slidenum">
              <a:rPr dirty="0" spc="-5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1">
                <a:solidFill>
                  <a:srgbClr val="FF0000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00" b="0" i="1">
                <a:solidFill>
                  <a:srgbClr val="00FFFF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fld id="{81D60167-4931-47E6-BA6A-407CBD079E47}" type="slidenum">
              <a:rPr dirty="0" spc="-5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1">
                <a:solidFill>
                  <a:srgbClr val="FF0000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00" b="0" i="1">
                <a:solidFill>
                  <a:srgbClr val="00FFFF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fld id="{81D60167-4931-47E6-BA6A-407CBD079E47}" type="slidenum">
              <a:rPr dirty="0" spc="-5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00" b="0" i="1">
                <a:solidFill>
                  <a:srgbClr val="00FFFF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fld id="{81D60167-4931-47E6-BA6A-407CBD079E47}" type="slidenum">
              <a:rPr dirty="0" spc="-5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4.png"/><Relationship Id="rId11" Type="http://schemas.openxmlformats.org/officeDocument/2006/relationships/image" Target="../media/image5.png"/><Relationship Id="rId12" Type="http://schemas.openxmlformats.org/officeDocument/2006/relationships/image" Target="../media/image6.png"/><Relationship Id="rId13" Type="http://schemas.openxmlformats.org/officeDocument/2006/relationships/image" Target="../media/image7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8783637" y="444500"/>
            <a:ext cx="360362" cy="31527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0" y="0"/>
            <a:ext cx="9144000" cy="196365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0" y="1352286"/>
            <a:ext cx="9144000" cy="550571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bk object 20"/>
          <p:cNvSpPr/>
          <p:nvPr/>
        </p:nvSpPr>
        <p:spPr>
          <a:xfrm>
            <a:off x="0" y="328929"/>
            <a:ext cx="9144000" cy="81407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bk object 21"/>
          <p:cNvSpPr/>
          <p:nvPr/>
        </p:nvSpPr>
        <p:spPr>
          <a:xfrm>
            <a:off x="0" y="2450800"/>
            <a:ext cx="9144000" cy="10033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bk object 22"/>
          <p:cNvSpPr/>
          <p:nvPr/>
        </p:nvSpPr>
        <p:spPr>
          <a:xfrm>
            <a:off x="2476500" y="1930400"/>
            <a:ext cx="6667499" cy="49275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bk object 23"/>
          <p:cNvSpPr/>
          <p:nvPr/>
        </p:nvSpPr>
        <p:spPr>
          <a:xfrm>
            <a:off x="0" y="3576969"/>
            <a:ext cx="9144000" cy="27686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bk object 24"/>
          <p:cNvSpPr/>
          <p:nvPr/>
        </p:nvSpPr>
        <p:spPr>
          <a:xfrm>
            <a:off x="0" y="3659788"/>
            <a:ext cx="5933197" cy="319821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1928" y="2716644"/>
            <a:ext cx="728980" cy="2692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1">
                <a:solidFill>
                  <a:srgbClr val="FF0000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1140" y="2963024"/>
            <a:ext cx="8151495" cy="3239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859928" y="6628659"/>
            <a:ext cx="1324609" cy="1955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1">
                <a:solidFill>
                  <a:srgbClr val="00FFFF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fld id="{81D60167-4931-47E6-BA6A-407CBD079E47}" type="slidenum">
              <a:rPr dirty="0" spc="-5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93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jpg"/><Relationship Id="rId6" Type="http://schemas.openxmlformats.org/officeDocument/2006/relationships/image" Target="../media/image98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7" Type="http://schemas.openxmlformats.org/officeDocument/2006/relationships/image" Target="../media/image104.png"/><Relationship Id="rId8" Type="http://schemas.openxmlformats.org/officeDocument/2006/relationships/image" Target="../media/image105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6.png"/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image" Target="../media/image111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2.png"/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6" Type="http://schemas.openxmlformats.org/officeDocument/2006/relationships/image" Target="../media/image116.png"/><Relationship Id="rId7" Type="http://schemas.openxmlformats.org/officeDocument/2006/relationships/image" Target="../media/image117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8.jpg"/><Relationship Id="rId3" Type="http://schemas.openxmlformats.org/officeDocument/2006/relationships/image" Target="../media/image119.jp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23.png"/><Relationship Id="rId8" Type="http://schemas.openxmlformats.org/officeDocument/2006/relationships/image" Target="../media/image124.png"/><Relationship Id="rId9" Type="http://schemas.openxmlformats.org/officeDocument/2006/relationships/image" Target="../media/image125.png"/><Relationship Id="rId10" Type="http://schemas.openxmlformats.org/officeDocument/2006/relationships/image" Target="../media/image126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7.png"/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6" Type="http://schemas.openxmlformats.org/officeDocument/2006/relationships/image" Target="../media/image131.png"/><Relationship Id="rId7" Type="http://schemas.openxmlformats.org/officeDocument/2006/relationships/image" Target="../media/image132.png"/><Relationship Id="rId8" Type="http://schemas.openxmlformats.org/officeDocument/2006/relationships/image" Target="../media/image133.png"/><Relationship Id="rId9" Type="http://schemas.openxmlformats.org/officeDocument/2006/relationships/image" Target="../media/image134.png"/><Relationship Id="rId10" Type="http://schemas.openxmlformats.org/officeDocument/2006/relationships/image" Target="../media/image135.png"/><Relationship Id="rId11" Type="http://schemas.openxmlformats.org/officeDocument/2006/relationships/image" Target="../media/image136.png"/><Relationship Id="rId12" Type="http://schemas.openxmlformats.org/officeDocument/2006/relationships/image" Target="../media/image137.png"/><Relationship Id="rId13" Type="http://schemas.openxmlformats.org/officeDocument/2006/relationships/image" Target="../media/image138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9.png"/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5" Type="http://schemas.openxmlformats.org/officeDocument/2006/relationships/image" Target="../media/image142.png"/><Relationship Id="rId6" Type="http://schemas.openxmlformats.org/officeDocument/2006/relationships/image" Target="../media/image143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4.jpg"/><Relationship Id="rId3" Type="http://schemas.openxmlformats.org/officeDocument/2006/relationships/image" Target="../media/image145.png"/><Relationship Id="rId4" Type="http://schemas.openxmlformats.org/officeDocument/2006/relationships/image" Target="../media/image146.png"/><Relationship Id="rId5" Type="http://schemas.openxmlformats.org/officeDocument/2006/relationships/image" Target="../media/image147.png"/><Relationship Id="rId6" Type="http://schemas.openxmlformats.org/officeDocument/2006/relationships/image" Target="../media/image148.png"/><Relationship Id="rId7" Type="http://schemas.openxmlformats.org/officeDocument/2006/relationships/image" Target="../media/image149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0.jpg"/><Relationship Id="rId3" Type="http://schemas.openxmlformats.org/officeDocument/2006/relationships/image" Target="../media/image151.png"/><Relationship Id="rId4" Type="http://schemas.openxmlformats.org/officeDocument/2006/relationships/image" Target="../media/image152.png"/><Relationship Id="rId5" Type="http://schemas.openxmlformats.org/officeDocument/2006/relationships/image" Target="../media/image153.png"/><Relationship Id="rId6" Type="http://schemas.openxmlformats.org/officeDocument/2006/relationships/image" Target="../media/image154.png"/><Relationship Id="rId7" Type="http://schemas.openxmlformats.org/officeDocument/2006/relationships/image" Target="../media/image155.png"/><Relationship Id="rId8" Type="http://schemas.openxmlformats.org/officeDocument/2006/relationships/image" Target="../media/image156.png"/><Relationship Id="rId9" Type="http://schemas.openxmlformats.org/officeDocument/2006/relationships/image" Target="../media/image157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8.png"/><Relationship Id="rId3" Type="http://schemas.openxmlformats.org/officeDocument/2006/relationships/image" Target="../media/image159.png"/><Relationship Id="rId4" Type="http://schemas.openxmlformats.org/officeDocument/2006/relationships/image" Target="../media/image160.png"/><Relationship Id="rId5" Type="http://schemas.openxmlformats.org/officeDocument/2006/relationships/image" Target="../media/image161.png"/><Relationship Id="rId6" Type="http://schemas.openxmlformats.org/officeDocument/2006/relationships/image" Target="../media/image162.png"/><Relationship Id="rId7" Type="http://schemas.openxmlformats.org/officeDocument/2006/relationships/image" Target="../media/image163.png"/><Relationship Id="rId8" Type="http://schemas.openxmlformats.org/officeDocument/2006/relationships/image" Target="../media/image164.png"/><Relationship Id="rId9" Type="http://schemas.openxmlformats.org/officeDocument/2006/relationships/image" Target="../media/image165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6.png"/><Relationship Id="rId3" Type="http://schemas.openxmlformats.org/officeDocument/2006/relationships/image" Target="../media/image167.png"/><Relationship Id="rId4" Type="http://schemas.openxmlformats.org/officeDocument/2006/relationships/image" Target="../media/image168.png"/><Relationship Id="rId5" Type="http://schemas.openxmlformats.org/officeDocument/2006/relationships/image" Target="../media/image169.jpg"/><Relationship Id="rId6" Type="http://schemas.openxmlformats.org/officeDocument/2006/relationships/image" Target="../media/image170.png"/><Relationship Id="rId7" Type="http://schemas.openxmlformats.org/officeDocument/2006/relationships/image" Target="../media/image171.png"/><Relationship Id="rId8" Type="http://schemas.openxmlformats.org/officeDocument/2006/relationships/image" Target="../media/image172.png"/><Relationship Id="rId9" Type="http://schemas.openxmlformats.org/officeDocument/2006/relationships/image" Target="../media/image173.png"/><Relationship Id="rId10" Type="http://schemas.openxmlformats.org/officeDocument/2006/relationships/image" Target="../media/image174.png"/><Relationship Id="rId11" Type="http://schemas.openxmlformats.org/officeDocument/2006/relationships/image" Target="../media/image175.png"/><Relationship Id="rId12" Type="http://schemas.openxmlformats.org/officeDocument/2006/relationships/image" Target="../media/image176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7.jpg"/><Relationship Id="rId3" Type="http://schemas.openxmlformats.org/officeDocument/2006/relationships/image" Target="../media/image178.png"/><Relationship Id="rId4" Type="http://schemas.openxmlformats.org/officeDocument/2006/relationships/image" Target="../media/image179.png"/><Relationship Id="rId5" Type="http://schemas.openxmlformats.org/officeDocument/2006/relationships/image" Target="../media/image180.png"/><Relationship Id="rId6" Type="http://schemas.openxmlformats.org/officeDocument/2006/relationships/image" Target="../media/image181.png"/><Relationship Id="rId7" Type="http://schemas.openxmlformats.org/officeDocument/2006/relationships/image" Target="../media/image182.png"/><Relationship Id="rId8" Type="http://schemas.openxmlformats.org/officeDocument/2006/relationships/image" Target="../media/image183.png"/><Relationship Id="rId9" Type="http://schemas.openxmlformats.org/officeDocument/2006/relationships/image" Target="../media/image184.png"/><Relationship Id="rId10" Type="http://schemas.openxmlformats.org/officeDocument/2006/relationships/image" Target="../media/image185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6.jpg"/><Relationship Id="rId3" Type="http://schemas.openxmlformats.org/officeDocument/2006/relationships/image" Target="../media/image187.png"/><Relationship Id="rId4" Type="http://schemas.openxmlformats.org/officeDocument/2006/relationships/image" Target="../media/image188.png"/><Relationship Id="rId5" Type="http://schemas.openxmlformats.org/officeDocument/2006/relationships/image" Target="../media/image189.png"/><Relationship Id="rId6" Type="http://schemas.openxmlformats.org/officeDocument/2006/relationships/image" Target="../media/image190.png"/><Relationship Id="rId7" Type="http://schemas.openxmlformats.org/officeDocument/2006/relationships/image" Target="../media/image191.png"/><Relationship Id="rId8" Type="http://schemas.openxmlformats.org/officeDocument/2006/relationships/image" Target="../media/image192.png"/><Relationship Id="rId9" Type="http://schemas.openxmlformats.org/officeDocument/2006/relationships/image" Target="../media/image193.png"/><Relationship Id="rId10" Type="http://schemas.openxmlformats.org/officeDocument/2006/relationships/image" Target="../media/image194.png"/><Relationship Id="rId11" Type="http://schemas.openxmlformats.org/officeDocument/2006/relationships/image" Target="../media/image195.png"/><Relationship Id="rId12" Type="http://schemas.openxmlformats.org/officeDocument/2006/relationships/image" Target="../media/image196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7.jpg"/><Relationship Id="rId3" Type="http://schemas.openxmlformats.org/officeDocument/2006/relationships/image" Target="../media/image198.jpg"/><Relationship Id="rId4" Type="http://schemas.openxmlformats.org/officeDocument/2006/relationships/image" Target="../media/image199.png"/><Relationship Id="rId5" Type="http://schemas.openxmlformats.org/officeDocument/2006/relationships/image" Target="../media/image200.png"/><Relationship Id="rId6" Type="http://schemas.openxmlformats.org/officeDocument/2006/relationships/image" Target="../media/image201.png"/><Relationship Id="rId7" Type="http://schemas.openxmlformats.org/officeDocument/2006/relationships/image" Target="../media/image202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3.png"/><Relationship Id="rId3" Type="http://schemas.openxmlformats.org/officeDocument/2006/relationships/image" Target="../media/image204.png"/><Relationship Id="rId4" Type="http://schemas.openxmlformats.org/officeDocument/2006/relationships/image" Target="../media/image205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6.png"/><Relationship Id="rId3" Type="http://schemas.openxmlformats.org/officeDocument/2006/relationships/image" Target="../media/image207.png"/><Relationship Id="rId4" Type="http://schemas.openxmlformats.org/officeDocument/2006/relationships/image" Target="../media/image208.png"/><Relationship Id="rId5" Type="http://schemas.openxmlformats.org/officeDocument/2006/relationships/image" Target="../media/image209.png"/><Relationship Id="rId6" Type="http://schemas.openxmlformats.org/officeDocument/2006/relationships/image" Target="../media/image210.png"/><Relationship Id="rId7" Type="http://schemas.openxmlformats.org/officeDocument/2006/relationships/image" Target="../media/image211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2.png"/><Relationship Id="rId3" Type="http://schemas.openxmlformats.org/officeDocument/2006/relationships/image" Target="../media/image213.png"/><Relationship Id="rId4" Type="http://schemas.openxmlformats.org/officeDocument/2006/relationships/image" Target="../media/image214.png"/><Relationship Id="rId5" Type="http://schemas.openxmlformats.org/officeDocument/2006/relationships/image" Target="../media/image215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6.png"/><Relationship Id="rId3" Type="http://schemas.openxmlformats.org/officeDocument/2006/relationships/image" Target="../media/image217.png"/><Relationship Id="rId4" Type="http://schemas.openxmlformats.org/officeDocument/2006/relationships/image" Target="../media/image218.png"/><Relationship Id="rId5" Type="http://schemas.openxmlformats.org/officeDocument/2006/relationships/image" Target="../media/image219.png"/><Relationship Id="rId6" Type="http://schemas.openxmlformats.org/officeDocument/2006/relationships/image" Target="../media/image220.png"/><Relationship Id="rId7" Type="http://schemas.openxmlformats.org/officeDocument/2006/relationships/image" Target="../media/image221.png"/><Relationship Id="rId8" Type="http://schemas.openxmlformats.org/officeDocument/2006/relationships/image" Target="../media/image222.png"/><Relationship Id="rId9" Type="http://schemas.openxmlformats.org/officeDocument/2006/relationships/image" Target="../media/image223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4.png"/><Relationship Id="rId3" Type="http://schemas.openxmlformats.org/officeDocument/2006/relationships/image" Target="../media/image225.png"/><Relationship Id="rId4" Type="http://schemas.openxmlformats.org/officeDocument/2006/relationships/image" Target="../media/image226.png"/><Relationship Id="rId5" Type="http://schemas.openxmlformats.org/officeDocument/2006/relationships/image" Target="../media/image227.png"/><Relationship Id="rId6" Type="http://schemas.openxmlformats.org/officeDocument/2006/relationships/image" Target="../media/image228.jpg"/><Relationship Id="rId7" Type="http://schemas.openxmlformats.org/officeDocument/2006/relationships/image" Target="../media/image229.jpg"/><Relationship Id="rId8" Type="http://schemas.openxmlformats.org/officeDocument/2006/relationships/image" Target="../media/image230.jpg"/><Relationship Id="rId9" Type="http://schemas.openxmlformats.org/officeDocument/2006/relationships/image" Target="../media/image231.jpg"/><Relationship Id="rId10" Type="http://schemas.openxmlformats.org/officeDocument/2006/relationships/image" Target="../media/image232.jpg"/><Relationship Id="rId11" Type="http://schemas.openxmlformats.org/officeDocument/2006/relationships/image" Target="../media/image233.jpg"/><Relationship Id="rId12" Type="http://schemas.openxmlformats.org/officeDocument/2006/relationships/image" Target="../media/image234.jpg"/><Relationship Id="rId13" Type="http://schemas.openxmlformats.org/officeDocument/2006/relationships/image" Target="../media/image235.png"/><Relationship Id="rId14" Type="http://schemas.openxmlformats.org/officeDocument/2006/relationships/image" Target="../media/image236.png"/><Relationship Id="rId15" Type="http://schemas.openxmlformats.org/officeDocument/2006/relationships/image" Target="../media/image237.png"/><Relationship Id="rId16" Type="http://schemas.openxmlformats.org/officeDocument/2006/relationships/image" Target="../media/image238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Relationship Id="rId11" Type="http://schemas.openxmlformats.org/officeDocument/2006/relationships/image" Target="../media/image33.png"/><Relationship Id="rId12" Type="http://schemas.openxmlformats.org/officeDocument/2006/relationships/image" Target="../media/image34.png"/><Relationship Id="rId13" Type="http://schemas.openxmlformats.org/officeDocument/2006/relationships/image" Target="../media/image35.png"/><Relationship Id="rId14" Type="http://schemas.openxmlformats.org/officeDocument/2006/relationships/image" Target="../media/image36.png"/><Relationship Id="rId15" Type="http://schemas.openxmlformats.org/officeDocument/2006/relationships/image" Target="../media/image37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9.png"/><Relationship Id="rId3" Type="http://schemas.openxmlformats.org/officeDocument/2006/relationships/image" Target="../media/image240.jpg"/><Relationship Id="rId4" Type="http://schemas.openxmlformats.org/officeDocument/2006/relationships/image" Target="../media/image241.png"/><Relationship Id="rId5" Type="http://schemas.openxmlformats.org/officeDocument/2006/relationships/image" Target="../media/image242.png"/><Relationship Id="rId6" Type="http://schemas.openxmlformats.org/officeDocument/2006/relationships/image" Target="../media/image243.png"/><Relationship Id="rId7" Type="http://schemas.openxmlformats.org/officeDocument/2006/relationships/image" Target="../media/image244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5.jpg"/><Relationship Id="rId3" Type="http://schemas.openxmlformats.org/officeDocument/2006/relationships/image" Target="../media/image246.png"/><Relationship Id="rId4" Type="http://schemas.openxmlformats.org/officeDocument/2006/relationships/image" Target="../media/image247.png"/><Relationship Id="rId5" Type="http://schemas.openxmlformats.org/officeDocument/2006/relationships/image" Target="../media/image248.png"/><Relationship Id="rId6" Type="http://schemas.openxmlformats.org/officeDocument/2006/relationships/image" Target="../media/image249.png"/><Relationship Id="rId7" Type="http://schemas.openxmlformats.org/officeDocument/2006/relationships/image" Target="../media/image250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1.jpg"/><Relationship Id="rId3" Type="http://schemas.openxmlformats.org/officeDocument/2006/relationships/image" Target="../media/image252.png"/><Relationship Id="rId4" Type="http://schemas.openxmlformats.org/officeDocument/2006/relationships/image" Target="../media/image253.png"/><Relationship Id="rId5" Type="http://schemas.openxmlformats.org/officeDocument/2006/relationships/image" Target="../media/image254.png"/><Relationship Id="rId6" Type="http://schemas.openxmlformats.org/officeDocument/2006/relationships/image" Target="../media/image255.png"/><Relationship Id="rId7" Type="http://schemas.openxmlformats.org/officeDocument/2006/relationships/image" Target="../media/image256.png"/><Relationship Id="rId8" Type="http://schemas.openxmlformats.org/officeDocument/2006/relationships/image" Target="../media/image257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8.jpg"/><Relationship Id="rId3" Type="http://schemas.openxmlformats.org/officeDocument/2006/relationships/image" Target="../media/image259.png"/><Relationship Id="rId4" Type="http://schemas.openxmlformats.org/officeDocument/2006/relationships/image" Target="../media/image260.png"/><Relationship Id="rId5" Type="http://schemas.openxmlformats.org/officeDocument/2006/relationships/image" Target="../media/image261.png"/><Relationship Id="rId6" Type="http://schemas.openxmlformats.org/officeDocument/2006/relationships/image" Target="../media/image262.png"/><Relationship Id="rId7" Type="http://schemas.openxmlformats.org/officeDocument/2006/relationships/image" Target="../media/image263.png"/><Relationship Id="rId8" Type="http://schemas.openxmlformats.org/officeDocument/2006/relationships/image" Target="../media/image264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5.png"/><Relationship Id="rId3" Type="http://schemas.openxmlformats.org/officeDocument/2006/relationships/image" Target="../media/image266.png"/><Relationship Id="rId4" Type="http://schemas.openxmlformats.org/officeDocument/2006/relationships/image" Target="../media/image267.png"/><Relationship Id="rId5" Type="http://schemas.openxmlformats.org/officeDocument/2006/relationships/image" Target="../media/image268.png"/><Relationship Id="rId6" Type="http://schemas.openxmlformats.org/officeDocument/2006/relationships/image" Target="../media/image269.png"/><Relationship Id="rId7" Type="http://schemas.openxmlformats.org/officeDocument/2006/relationships/image" Target="../media/image270.jpg"/><Relationship Id="rId8" Type="http://schemas.openxmlformats.org/officeDocument/2006/relationships/image" Target="../media/image271.png"/><Relationship Id="rId9" Type="http://schemas.openxmlformats.org/officeDocument/2006/relationships/image" Target="../media/image272.png"/><Relationship Id="rId10" Type="http://schemas.openxmlformats.org/officeDocument/2006/relationships/image" Target="../media/image273.png"/><Relationship Id="rId11" Type="http://schemas.openxmlformats.org/officeDocument/2006/relationships/image" Target="../media/image274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5.jpg"/><Relationship Id="rId3" Type="http://schemas.openxmlformats.org/officeDocument/2006/relationships/image" Target="../media/image276.jpg"/><Relationship Id="rId4" Type="http://schemas.openxmlformats.org/officeDocument/2006/relationships/image" Target="../media/image277.jpg"/><Relationship Id="rId5" Type="http://schemas.openxmlformats.org/officeDocument/2006/relationships/image" Target="../media/image278.jpg"/><Relationship Id="rId6" Type="http://schemas.openxmlformats.org/officeDocument/2006/relationships/image" Target="../media/image279.jpg"/><Relationship Id="rId7" Type="http://schemas.openxmlformats.org/officeDocument/2006/relationships/image" Target="../media/image280.jpg"/><Relationship Id="rId8" Type="http://schemas.openxmlformats.org/officeDocument/2006/relationships/image" Target="../media/image281.png"/><Relationship Id="rId9" Type="http://schemas.openxmlformats.org/officeDocument/2006/relationships/image" Target="../media/image282.png"/><Relationship Id="rId10" Type="http://schemas.openxmlformats.org/officeDocument/2006/relationships/image" Target="../media/image283.png"/><Relationship Id="rId11" Type="http://schemas.openxmlformats.org/officeDocument/2006/relationships/image" Target="../media/image284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5.png"/><Relationship Id="rId3" Type="http://schemas.openxmlformats.org/officeDocument/2006/relationships/image" Target="../media/image286.png"/><Relationship Id="rId4" Type="http://schemas.openxmlformats.org/officeDocument/2006/relationships/image" Target="../media/image287.png"/><Relationship Id="rId5" Type="http://schemas.openxmlformats.org/officeDocument/2006/relationships/image" Target="../media/image288.png"/><Relationship Id="rId6" Type="http://schemas.openxmlformats.org/officeDocument/2006/relationships/image" Target="../media/image289.png"/><Relationship Id="rId7" Type="http://schemas.openxmlformats.org/officeDocument/2006/relationships/image" Target="../media/image290.png"/><Relationship Id="rId8" Type="http://schemas.openxmlformats.org/officeDocument/2006/relationships/image" Target="../media/image291.png"/><Relationship Id="rId9" Type="http://schemas.openxmlformats.org/officeDocument/2006/relationships/image" Target="../media/image292.png"/><Relationship Id="rId10" Type="http://schemas.openxmlformats.org/officeDocument/2006/relationships/image" Target="../media/image293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4.png"/><Relationship Id="rId3" Type="http://schemas.openxmlformats.org/officeDocument/2006/relationships/image" Target="../media/image295.png"/><Relationship Id="rId4" Type="http://schemas.openxmlformats.org/officeDocument/2006/relationships/image" Target="../media/image296.png"/><Relationship Id="rId5" Type="http://schemas.openxmlformats.org/officeDocument/2006/relationships/image" Target="../media/image297.png"/><Relationship Id="rId6" Type="http://schemas.openxmlformats.org/officeDocument/2006/relationships/image" Target="../media/image298.png"/><Relationship Id="rId7" Type="http://schemas.openxmlformats.org/officeDocument/2006/relationships/image" Target="../media/image299.png"/><Relationship Id="rId8" Type="http://schemas.openxmlformats.org/officeDocument/2006/relationships/image" Target="../media/image300.png"/><Relationship Id="rId9" Type="http://schemas.openxmlformats.org/officeDocument/2006/relationships/image" Target="../media/image301.pn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2.png"/><Relationship Id="rId3" Type="http://schemas.openxmlformats.org/officeDocument/2006/relationships/image" Target="../media/image303.png"/><Relationship Id="rId4" Type="http://schemas.openxmlformats.org/officeDocument/2006/relationships/image" Target="../media/image304.png"/><Relationship Id="rId5" Type="http://schemas.openxmlformats.org/officeDocument/2006/relationships/image" Target="../media/image305.png"/><Relationship Id="rId6" Type="http://schemas.openxmlformats.org/officeDocument/2006/relationships/image" Target="../media/image306.png"/><Relationship Id="rId7" Type="http://schemas.openxmlformats.org/officeDocument/2006/relationships/image" Target="../media/image307.png"/><Relationship Id="rId8" Type="http://schemas.openxmlformats.org/officeDocument/2006/relationships/image" Target="../media/image308.png"/><Relationship Id="rId9" Type="http://schemas.openxmlformats.org/officeDocument/2006/relationships/image" Target="../media/image309.png"/><Relationship Id="rId10" Type="http://schemas.openxmlformats.org/officeDocument/2006/relationships/image" Target="../media/image310.png"/><Relationship Id="rId11" Type="http://schemas.openxmlformats.org/officeDocument/2006/relationships/image" Target="../media/image311.pn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2.png"/><Relationship Id="rId3" Type="http://schemas.openxmlformats.org/officeDocument/2006/relationships/image" Target="../media/image313.png"/><Relationship Id="rId4" Type="http://schemas.openxmlformats.org/officeDocument/2006/relationships/image" Target="../media/image314.png"/><Relationship Id="rId5" Type="http://schemas.openxmlformats.org/officeDocument/2006/relationships/image" Target="../media/image315.png"/><Relationship Id="rId6" Type="http://schemas.openxmlformats.org/officeDocument/2006/relationships/image" Target="../media/image316.png"/><Relationship Id="rId7" Type="http://schemas.openxmlformats.org/officeDocument/2006/relationships/image" Target="../media/image317.png"/><Relationship Id="rId8" Type="http://schemas.openxmlformats.org/officeDocument/2006/relationships/image" Target="../media/image318.png"/><Relationship Id="rId9" Type="http://schemas.openxmlformats.org/officeDocument/2006/relationships/image" Target="../media/image319.png"/><Relationship Id="rId10" Type="http://schemas.openxmlformats.org/officeDocument/2006/relationships/image" Target="../media/image320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1.png"/><Relationship Id="rId3" Type="http://schemas.openxmlformats.org/officeDocument/2006/relationships/image" Target="../media/image322.png"/><Relationship Id="rId4" Type="http://schemas.openxmlformats.org/officeDocument/2006/relationships/image" Target="../media/image323.png"/><Relationship Id="rId5" Type="http://schemas.openxmlformats.org/officeDocument/2006/relationships/image" Target="../media/image324.png"/><Relationship Id="rId6" Type="http://schemas.openxmlformats.org/officeDocument/2006/relationships/image" Target="../media/image325.png"/><Relationship Id="rId7" Type="http://schemas.openxmlformats.org/officeDocument/2006/relationships/image" Target="../media/image326.png"/><Relationship Id="rId8" Type="http://schemas.openxmlformats.org/officeDocument/2006/relationships/image" Target="../media/image327.png"/><Relationship Id="rId9" Type="http://schemas.openxmlformats.org/officeDocument/2006/relationships/image" Target="../media/image328.png"/><Relationship Id="rId10" Type="http://schemas.openxmlformats.org/officeDocument/2006/relationships/image" Target="../media/image329.pn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0.png"/><Relationship Id="rId3" Type="http://schemas.openxmlformats.org/officeDocument/2006/relationships/image" Target="../media/image331.png"/><Relationship Id="rId4" Type="http://schemas.openxmlformats.org/officeDocument/2006/relationships/image" Target="../media/image332.png"/><Relationship Id="rId5" Type="http://schemas.openxmlformats.org/officeDocument/2006/relationships/image" Target="../media/image333.png"/><Relationship Id="rId6" Type="http://schemas.openxmlformats.org/officeDocument/2006/relationships/image" Target="../media/image334.png"/><Relationship Id="rId7" Type="http://schemas.openxmlformats.org/officeDocument/2006/relationships/image" Target="../media/image335.png"/><Relationship Id="rId8" Type="http://schemas.openxmlformats.org/officeDocument/2006/relationships/image" Target="../media/image336.png"/><Relationship Id="rId9" Type="http://schemas.openxmlformats.org/officeDocument/2006/relationships/image" Target="../media/image337.png"/><Relationship Id="rId10" Type="http://schemas.openxmlformats.org/officeDocument/2006/relationships/image" Target="../media/image338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9.png"/><Relationship Id="rId3" Type="http://schemas.openxmlformats.org/officeDocument/2006/relationships/image" Target="../media/image340.jpg"/><Relationship Id="rId4" Type="http://schemas.openxmlformats.org/officeDocument/2006/relationships/image" Target="../media/image341.png"/><Relationship Id="rId5" Type="http://schemas.openxmlformats.org/officeDocument/2006/relationships/image" Target="../media/image342.png"/><Relationship Id="rId6" Type="http://schemas.openxmlformats.org/officeDocument/2006/relationships/image" Target="../media/image343.pn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4.jpg"/><Relationship Id="rId3" Type="http://schemas.openxmlformats.org/officeDocument/2006/relationships/image" Target="../media/image345.jpg"/><Relationship Id="rId4" Type="http://schemas.openxmlformats.org/officeDocument/2006/relationships/image" Target="../media/image346.jpg"/><Relationship Id="rId5" Type="http://schemas.openxmlformats.org/officeDocument/2006/relationships/image" Target="../media/image347.jpg"/><Relationship Id="rId6" Type="http://schemas.openxmlformats.org/officeDocument/2006/relationships/image" Target="../media/image348.png"/><Relationship Id="rId7" Type="http://schemas.openxmlformats.org/officeDocument/2006/relationships/image" Target="../media/image349.png"/><Relationship Id="rId8" Type="http://schemas.openxmlformats.org/officeDocument/2006/relationships/image" Target="../media/image350.png"/><Relationship Id="rId9" Type="http://schemas.openxmlformats.org/officeDocument/2006/relationships/image" Target="../media/image351.pn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2.jpg"/><Relationship Id="rId3" Type="http://schemas.openxmlformats.org/officeDocument/2006/relationships/image" Target="../media/image353.png"/><Relationship Id="rId4" Type="http://schemas.openxmlformats.org/officeDocument/2006/relationships/image" Target="../media/image354.jpg"/><Relationship Id="rId5" Type="http://schemas.openxmlformats.org/officeDocument/2006/relationships/image" Target="../media/image355.png"/><Relationship Id="rId6" Type="http://schemas.openxmlformats.org/officeDocument/2006/relationships/image" Target="../media/image356.png"/><Relationship Id="rId7" Type="http://schemas.openxmlformats.org/officeDocument/2006/relationships/image" Target="../media/image357.png"/><Relationship Id="rId8" Type="http://schemas.openxmlformats.org/officeDocument/2006/relationships/image" Target="../media/image358.png"/><Relationship Id="rId9" Type="http://schemas.openxmlformats.org/officeDocument/2006/relationships/image" Target="../media/image359.png"/><Relationship Id="rId10" Type="http://schemas.openxmlformats.org/officeDocument/2006/relationships/image" Target="../media/image360.pn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1.png"/><Relationship Id="rId3" Type="http://schemas.openxmlformats.org/officeDocument/2006/relationships/image" Target="../media/image362.png"/><Relationship Id="rId4" Type="http://schemas.openxmlformats.org/officeDocument/2006/relationships/image" Target="../media/image363.png"/><Relationship Id="rId5" Type="http://schemas.openxmlformats.org/officeDocument/2006/relationships/image" Target="../media/image364.png"/><Relationship Id="rId6" Type="http://schemas.openxmlformats.org/officeDocument/2006/relationships/image" Target="../media/image365.pn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6.png"/><Relationship Id="rId3" Type="http://schemas.openxmlformats.org/officeDocument/2006/relationships/image" Target="../media/image367.png"/><Relationship Id="rId4" Type="http://schemas.openxmlformats.org/officeDocument/2006/relationships/image" Target="../media/image368.png"/><Relationship Id="rId5" Type="http://schemas.openxmlformats.org/officeDocument/2006/relationships/image" Target="../media/image369.png"/><Relationship Id="rId6" Type="http://schemas.openxmlformats.org/officeDocument/2006/relationships/image" Target="../media/image370.pn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1.png"/><Relationship Id="rId3" Type="http://schemas.openxmlformats.org/officeDocument/2006/relationships/image" Target="../media/image372.png"/><Relationship Id="rId4" Type="http://schemas.openxmlformats.org/officeDocument/2006/relationships/image" Target="../media/image373.png"/><Relationship Id="rId5" Type="http://schemas.openxmlformats.org/officeDocument/2006/relationships/image" Target="../media/image374.png"/><Relationship Id="rId6" Type="http://schemas.openxmlformats.org/officeDocument/2006/relationships/image" Target="../media/image375.pn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6.png"/><Relationship Id="rId3" Type="http://schemas.openxmlformats.org/officeDocument/2006/relationships/image" Target="../media/image377.png"/><Relationship Id="rId4" Type="http://schemas.openxmlformats.org/officeDocument/2006/relationships/image" Target="../media/image378.png"/><Relationship Id="rId5" Type="http://schemas.openxmlformats.org/officeDocument/2006/relationships/image" Target="../media/image379.png"/><Relationship Id="rId6" Type="http://schemas.openxmlformats.org/officeDocument/2006/relationships/image" Target="../media/image380.pn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1.jpg"/><Relationship Id="rId3" Type="http://schemas.openxmlformats.org/officeDocument/2006/relationships/image" Target="../media/image382.jpg"/><Relationship Id="rId4" Type="http://schemas.openxmlformats.org/officeDocument/2006/relationships/image" Target="../media/image383.jpg"/><Relationship Id="rId5" Type="http://schemas.openxmlformats.org/officeDocument/2006/relationships/image" Target="../media/image384.png"/><Relationship Id="rId6" Type="http://schemas.openxmlformats.org/officeDocument/2006/relationships/image" Target="../media/image385.png"/><Relationship Id="rId7" Type="http://schemas.openxmlformats.org/officeDocument/2006/relationships/image" Target="../media/image386.png"/><Relationship Id="rId8" Type="http://schemas.openxmlformats.org/officeDocument/2006/relationships/image" Target="../media/image387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image" Target="../media/image52.pn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8.jpg"/><Relationship Id="rId3" Type="http://schemas.openxmlformats.org/officeDocument/2006/relationships/image" Target="../media/image389.png"/><Relationship Id="rId4" Type="http://schemas.openxmlformats.org/officeDocument/2006/relationships/image" Target="../media/image390.png"/><Relationship Id="rId5" Type="http://schemas.openxmlformats.org/officeDocument/2006/relationships/image" Target="../media/image391.png"/><Relationship Id="rId6" Type="http://schemas.openxmlformats.org/officeDocument/2006/relationships/image" Target="../media/image392.pn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3.jpg"/><Relationship Id="rId3" Type="http://schemas.openxmlformats.org/officeDocument/2006/relationships/image" Target="../media/image394.png"/><Relationship Id="rId4" Type="http://schemas.openxmlformats.org/officeDocument/2006/relationships/image" Target="../media/image395.jpg"/><Relationship Id="rId5" Type="http://schemas.openxmlformats.org/officeDocument/2006/relationships/image" Target="../media/image396.jpg"/><Relationship Id="rId6" Type="http://schemas.openxmlformats.org/officeDocument/2006/relationships/image" Target="../media/image397.png"/><Relationship Id="rId7" Type="http://schemas.openxmlformats.org/officeDocument/2006/relationships/image" Target="../media/image398.png"/><Relationship Id="rId8" Type="http://schemas.openxmlformats.org/officeDocument/2006/relationships/image" Target="../media/image399.pn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0.jpg"/><Relationship Id="rId3" Type="http://schemas.openxmlformats.org/officeDocument/2006/relationships/image" Target="../media/image401.png"/><Relationship Id="rId4" Type="http://schemas.openxmlformats.org/officeDocument/2006/relationships/image" Target="../media/image402.png"/><Relationship Id="rId5" Type="http://schemas.openxmlformats.org/officeDocument/2006/relationships/image" Target="../media/image403.png"/><Relationship Id="rId6" Type="http://schemas.openxmlformats.org/officeDocument/2006/relationships/image" Target="../media/image404.pn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5.jpg"/><Relationship Id="rId3" Type="http://schemas.openxmlformats.org/officeDocument/2006/relationships/image" Target="../media/image406.png"/><Relationship Id="rId4" Type="http://schemas.openxmlformats.org/officeDocument/2006/relationships/image" Target="../media/image407.png"/><Relationship Id="rId5" Type="http://schemas.openxmlformats.org/officeDocument/2006/relationships/image" Target="../media/image408.png"/><Relationship Id="rId6" Type="http://schemas.openxmlformats.org/officeDocument/2006/relationships/image" Target="../media/image409.pn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0.jpg"/><Relationship Id="rId3" Type="http://schemas.openxmlformats.org/officeDocument/2006/relationships/image" Target="../media/image411.png"/><Relationship Id="rId4" Type="http://schemas.openxmlformats.org/officeDocument/2006/relationships/image" Target="../media/image412.png"/><Relationship Id="rId5" Type="http://schemas.openxmlformats.org/officeDocument/2006/relationships/image" Target="../media/image413.png"/><Relationship Id="rId6" Type="http://schemas.openxmlformats.org/officeDocument/2006/relationships/image" Target="../media/image414.pn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5.jpg"/><Relationship Id="rId3" Type="http://schemas.openxmlformats.org/officeDocument/2006/relationships/image" Target="../media/image416.png"/><Relationship Id="rId4" Type="http://schemas.openxmlformats.org/officeDocument/2006/relationships/image" Target="../media/image417.png"/><Relationship Id="rId5" Type="http://schemas.openxmlformats.org/officeDocument/2006/relationships/image" Target="../media/image418.png"/><Relationship Id="rId6" Type="http://schemas.openxmlformats.org/officeDocument/2006/relationships/image" Target="../media/image419.png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0.png"/><Relationship Id="rId3" Type="http://schemas.openxmlformats.org/officeDocument/2006/relationships/image" Target="../media/image421.png"/><Relationship Id="rId4" Type="http://schemas.openxmlformats.org/officeDocument/2006/relationships/image" Target="../media/image422.png"/><Relationship Id="rId5" Type="http://schemas.openxmlformats.org/officeDocument/2006/relationships/image" Target="../media/image423.png"/><Relationship Id="rId6" Type="http://schemas.openxmlformats.org/officeDocument/2006/relationships/image" Target="../media/image424.png"/><Relationship Id="rId7" Type="http://schemas.openxmlformats.org/officeDocument/2006/relationships/image" Target="../media/image425.png"/><Relationship Id="rId8" Type="http://schemas.openxmlformats.org/officeDocument/2006/relationships/image" Target="../media/image426.png"/><Relationship Id="rId9" Type="http://schemas.openxmlformats.org/officeDocument/2006/relationships/image" Target="../media/image427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jpg"/><Relationship Id="rId4" Type="http://schemas.openxmlformats.org/officeDocument/2006/relationships/image" Target="../media/image63.png"/><Relationship Id="rId5" Type="http://schemas.openxmlformats.org/officeDocument/2006/relationships/image" Target="../media/image64.jp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image" Target="../media/image68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png"/><Relationship Id="rId9" Type="http://schemas.openxmlformats.org/officeDocument/2006/relationships/image" Target="../media/image83.png"/><Relationship Id="rId10" Type="http://schemas.openxmlformats.org/officeDocument/2006/relationships/image" Target="../media/image84.jpg"/><Relationship Id="rId11" Type="http://schemas.openxmlformats.org/officeDocument/2006/relationships/image" Target="../media/image85.png"/><Relationship Id="rId12" Type="http://schemas.openxmlformats.org/officeDocument/2006/relationships/image" Target="../media/image86.png"/><Relationship Id="rId13" Type="http://schemas.openxmlformats.org/officeDocument/2006/relationships/image" Target="../media/image87.jpg"/><Relationship Id="rId14" Type="http://schemas.openxmlformats.org/officeDocument/2006/relationships/image" Target="../media/image88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9168" y="4833852"/>
            <a:ext cx="5856312" cy="407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136368" y="5141419"/>
            <a:ext cx="4887887" cy="3782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772295" y="5419897"/>
            <a:ext cx="3620198" cy="3782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044865" y="4439920"/>
            <a:ext cx="505968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b="1">
                <a:solidFill>
                  <a:srgbClr val="00FFFF"/>
                </a:solidFill>
                <a:latin typeface="Verdana"/>
                <a:cs typeface="Verdana"/>
              </a:rPr>
              <a:t>AHMAD </a:t>
            </a:r>
            <a:r>
              <a:rPr dirty="0" sz="2800" spc="-5" b="1">
                <a:solidFill>
                  <a:srgbClr val="00FFFF"/>
                </a:solidFill>
                <a:latin typeface="Verdana"/>
                <a:cs typeface="Verdana"/>
              </a:rPr>
              <a:t>AMER</a:t>
            </a:r>
            <a:r>
              <a:rPr dirty="0" sz="2800" spc="-55" b="1">
                <a:solidFill>
                  <a:srgbClr val="00FFFF"/>
                </a:solidFill>
                <a:latin typeface="Verdana"/>
                <a:cs typeface="Verdana"/>
              </a:rPr>
              <a:t> </a:t>
            </a:r>
            <a:r>
              <a:rPr dirty="0" sz="2800" spc="-5" b="1">
                <a:solidFill>
                  <a:srgbClr val="00FFFF"/>
                </a:solidFill>
                <a:latin typeface="Verdana"/>
                <a:cs typeface="Verdana"/>
              </a:rPr>
              <a:t>Al-BOUKAI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18292" y="4859020"/>
            <a:ext cx="5712460" cy="88391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 i="1">
                <a:solidFill>
                  <a:srgbClr val="FFFFFF"/>
                </a:solidFill>
                <a:latin typeface="Verdana"/>
                <a:cs typeface="Verdana"/>
              </a:rPr>
              <a:t>Associate Professor </a:t>
            </a:r>
            <a:r>
              <a:rPr dirty="0" sz="2000" i="1">
                <a:solidFill>
                  <a:srgbClr val="FFFFFF"/>
                </a:solidFill>
                <a:latin typeface="Verdana"/>
                <a:cs typeface="Verdana"/>
              </a:rPr>
              <a:t>&amp; </a:t>
            </a:r>
            <a:r>
              <a:rPr dirty="0" sz="2000" spc="-5" i="1">
                <a:solidFill>
                  <a:srgbClr val="FFFFFF"/>
                </a:solidFill>
                <a:latin typeface="Verdana"/>
                <a:cs typeface="Verdana"/>
              </a:rPr>
              <a:t>Consultant</a:t>
            </a:r>
            <a:r>
              <a:rPr dirty="0" sz="2000" spc="-10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5" i="1">
                <a:solidFill>
                  <a:srgbClr val="FFFFFF"/>
                </a:solidFill>
                <a:latin typeface="Verdana"/>
                <a:cs typeface="Verdana"/>
              </a:rPr>
              <a:t>Radiologist</a:t>
            </a:r>
            <a:endParaRPr sz="2000">
              <a:latin typeface="Verdana"/>
              <a:cs typeface="Verdana"/>
            </a:endParaRPr>
          </a:p>
          <a:p>
            <a:pPr algn="ctr" marL="467359" marR="459740">
              <a:lnSpc>
                <a:spcPts val="2200"/>
              </a:lnSpc>
              <a:spcBef>
                <a:spcPts val="40"/>
              </a:spcBef>
            </a:pPr>
            <a:r>
              <a:rPr dirty="0" sz="1800" spc="-10">
                <a:solidFill>
                  <a:srgbClr val="FFFFFF"/>
                </a:solidFill>
                <a:latin typeface="Verdana"/>
                <a:cs typeface="Verdana"/>
              </a:rPr>
              <a:t>Radiology </a:t>
            </a:r>
            <a:r>
              <a:rPr dirty="0" sz="1800">
                <a:solidFill>
                  <a:srgbClr val="FFFFFF"/>
                </a:solidFill>
                <a:latin typeface="Verdana"/>
                <a:cs typeface="Verdana"/>
              </a:rPr>
              <a:t>&amp; </a:t>
            </a:r>
            <a:r>
              <a:rPr dirty="0" sz="1800" spc="-5">
                <a:solidFill>
                  <a:srgbClr val="FFFFFF"/>
                </a:solidFill>
                <a:latin typeface="Verdana"/>
                <a:cs typeface="Verdana"/>
              </a:rPr>
              <a:t>Medical Imaging Department  King Khalid University</a:t>
            </a:r>
            <a:r>
              <a:rPr dirty="0" sz="1800" spc="-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Verdana"/>
                <a:cs typeface="Verdana"/>
              </a:rPr>
              <a:t>Hospital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69916" y="1359132"/>
            <a:ext cx="8454047" cy="11388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198712" y="2730734"/>
            <a:ext cx="4763198" cy="6317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235132" y="3581400"/>
            <a:ext cx="870585" cy="228600"/>
          </a:xfrm>
          <a:custGeom>
            <a:avLst/>
            <a:gdLst/>
            <a:ahLst/>
            <a:cxnLst/>
            <a:rect l="l" t="t" r="r" b="b"/>
            <a:pathLst>
              <a:path w="870585" h="228600">
                <a:moveTo>
                  <a:pt x="327812" y="0"/>
                </a:moveTo>
                <a:lnTo>
                  <a:pt x="283911" y="6296"/>
                </a:lnTo>
                <a:lnTo>
                  <a:pt x="242109" y="40140"/>
                </a:lnTo>
                <a:lnTo>
                  <a:pt x="229807" y="84246"/>
                </a:lnTo>
                <a:lnTo>
                  <a:pt x="228310" y="112636"/>
                </a:lnTo>
                <a:lnTo>
                  <a:pt x="228311" y="115112"/>
                </a:lnTo>
                <a:lnTo>
                  <a:pt x="233095" y="160210"/>
                </a:lnTo>
                <a:lnTo>
                  <a:pt x="252966" y="201693"/>
                </a:lnTo>
                <a:lnTo>
                  <a:pt x="287191" y="223601"/>
                </a:lnTo>
                <a:lnTo>
                  <a:pt x="326021" y="228600"/>
                </a:lnTo>
                <a:lnTo>
                  <a:pt x="350996" y="226856"/>
                </a:lnTo>
                <a:lnTo>
                  <a:pt x="371987" y="221626"/>
                </a:lnTo>
                <a:lnTo>
                  <a:pt x="388995" y="212906"/>
                </a:lnTo>
                <a:lnTo>
                  <a:pt x="402018" y="200698"/>
                </a:lnTo>
                <a:lnTo>
                  <a:pt x="410556" y="186588"/>
                </a:lnTo>
                <a:lnTo>
                  <a:pt x="325767" y="186588"/>
                </a:lnTo>
                <a:lnTo>
                  <a:pt x="318537" y="185621"/>
                </a:lnTo>
                <a:lnTo>
                  <a:pt x="296241" y="148988"/>
                </a:lnTo>
                <a:lnTo>
                  <a:pt x="294240" y="112636"/>
                </a:lnTo>
                <a:lnTo>
                  <a:pt x="294680" y="94218"/>
                </a:lnTo>
                <a:lnTo>
                  <a:pt x="301574" y="56235"/>
                </a:lnTo>
                <a:lnTo>
                  <a:pt x="325450" y="40779"/>
                </a:lnTo>
                <a:lnTo>
                  <a:pt x="409708" y="40779"/>
                </a:lnTo>
                <a:lnTo>
                  <a:pt x="404558" y="31889"/>
                </a:lnTo>
                <a:lnTo>
                  <a:pt x="367538" y="5511"/>
                </a:lnTo>
                <a:lnTo>
                  <a:pt x="339368" y="345"/>
                </a:lnTo>
                <a:lnTo>
                  <a:pt x="327812" y="0"/>
                </a:lnTo>
                <a:close/>
              </a:path>
              <a:path w="870585" h="228600">
                <a:moveTo>
                  <a:pt x="409708" y="40779"/>
                </a:moveTo>
                <a:lnTo>
                  <a:pt x="325450" y="40779"/>
                </a:lnTo>
                <a:lnTo>
                  <a:pt x="333032" y="41727"/>
                </a:lnTo>
                <a:lnTo>
                  <a:pt x="339604" y="44569"/>
                </a:lnTo>
                <a:lnTo>
                  <a:pt x="357304" y="94905"/>
                </a:lnTo>
                <a:lnTo>
                  <a:pt x="357809" y="115112"/>
                </a:lnTo>
                <a:lnTo>
                  <a:pt x="357590" y="129126"/>
                </a:lnTo>
                <a:lnTo>
                  <a:pt x="351955" y="168744"/>
                </a:lnTo>
                <a:lnTo>
                  <a:pt x="332524" y="186588"/>
                </a:lnTo>
                <a:lnTo>
                  <a:pt x="410556" y="186588"/>
                </a:lnTo>
                <a:lnTo>
                  <a:pt x="411677" y="184736"/>
                </a:lnTo>
                <a:lnTo>
                  <a:pt x="418574" y="164739"/>
                </a:lnTo>
                <a:lnTo>
                  <a:pt x="422712" y="140706"/>
                </a:lnTo>
                <a:lnTo>
                  <a:pt x="424091" y="112636"/>
                </a:lnTo>
                <a:lnTo>
                  <a:pt x="423671" y="99354"/>
                </a:lnTo>
                <a:lnTo>
                  <a:pt x="417385" y="61074"/>
                </a:lnTo>
                <a:lnTo>
                  <a:pt x="412076" y="44869"/>
                </a:lnTo>
                <a:lnTo>
                  <a:pt x="409708" y="40779"/>
                </a:lnTo>
                <a:close/>
              </a:path>
              <a:path w="870585" h="228600">
                <a:moveTo>
                  <a:pt x="870267" y="3708"/>
                </a:moveTo>
                <a:lnTo>
                  <a:pt x="675792" y="3708"/>
                </a:lnTo>
                <a:lnTo>
                  <a:pt x="675792" y="55600"/>
                </a:lnTo>
                <a:lnTo>
                  <a:pt x="794194" y="55600"/>
                </a:lnTo>
                <a:lnTo>
                  <a:pt x="777208" y="76178"/>
                </a:lnTo>
                <a:lnTo>
                  <a:pt x="750590" y="115411"/>
                </a:lnTo>
                <a:lnTo>
                  <a:pt x="733107" y="153489"/>
                </a:lnTo>
                <a:lnTo>
                  <a:pt x="720776" y="198905"/>
                </a:lnTo>
                <a:lnTo>
                  <a:pt x="716292" y="224891"/>
                </a:lnTo>
                <a:lnTo>
                  <a:pt x="782574" y="224891"/>
                </a:lnTo>
                <a:lnTo>
                  <a:pt x="784593" y="206080"/>
                </a:lnTo>
                <a:lnTo>
                  <a:pt x="787392" y="188568"/>
                </a:lnTo>
                <a:lnTo>
                  <a:pt x="801845" y="139544"/>
                </a:lnTo>
                <a:lnTo>
                  <a:pt x="827887" y="90906"/>
                </a:lnTo>
                <a:lnTo>
                  <a:pt x="858109" y="55971"/>
                </a:lnTo>
                <a:lnTo>
                  <a:pt x="870267" y="45199"/>
                </a:lnTo>
                <a:lnTo>
                  <a:pt x="870267" y="3708"/>
                </a:lnTo>
                <a:close/>
              </a:path>
              <a:path w="870585" h="228600">
                <a:moveTo>
                  <a:pt x="602488" y="77762"/>
                </a:moveTo>
                <a:lnTo>
                  <a:pt x="535216" y="77762"/>
                </a:lnTo>
                <a:lnTo>
                  <a:pt x="535216" y="224891"/>
                </a:lnTo>
                <a:lnTo>
                  <a:pt x="602488" y="224891"/>
                </a:lnTo>
                <a:lnTo>
                  <a:pt x="602488" y="77762"/>
                </a:lnTo>
                <a:close/>
              </a:path>
              <a:path w="870585" h="228600">
                <a:moveTo>
                  <a:pt x="602488" y="0"/>
                </a:moveTo>
                <a:lnTo>
                  <a:pt x="547458" y="0"/>
                </a:lnTo>
                <a:lnTo>
                  <a:pt x="541634" y="10051"/>
                </a:lnTo>
                <a:lnTo>
                  <a:pt x="534790" y="19267"/>
                </a:lnTo>
                <a:lnTo>
                  <a:pt x="495449" y="48433"/>
                </a:lnTo>
                <a:lnTo>
                  <a:pt x="465251" y="59626"/>
                </a:lnTo>
                <a:lnTo>
                  <a:pt x="465251" y="109664"/>
                </a:lnTo>
                <a:lnTo>
                  <a:pt x="503580" y="96177"/>
                </a:lnTo>
                <a:lnTo>
                  <a:pt x="535216" y="77762"/>
                </a:lnTo>
                <a:lnTo>
                  <a:pt x="602488" y="77762"/>
                </a:lnTo>
                <a:lnTo>
                  <a:pt x="602488" y="0"/>
                </a:lnTo>
                <a:close/>
              </a:path>
              <a:path w="870585" h="228600">
                <a:moveTo>
                  <a:pt x="193549" y="42011"/>
                </a:moveTo>
                <a:lnTo>
                  <a:pt x="111582" y="42011"/>
                </a:lnTo>
                <a:lnTo>
                  <a:pt x="118376" y="44399"/>
                </a:lnTo>
                <a:lnTo>
                  <a:pt x="129171" y="53962"/>
                </a:lnTo>
                <a:lnTo>
                  <a:pt x="131872" y="59718"/>
                </a:lnTo>
                <a:lnTo>
                  <a:pt x="131876" y="72707"/>
                </a:lnTo>
                <a:lnTo>
                  <a:pt x="129133" y="79298"/>
                </a:lnTo>
                <a:lnTo>
                  <a:pt x="99472" y="107303"/>
                </a:lnTo>
                <a:lnTo>
                  <a:pt x="63994" y="132665"/>
                </a:lnTo>
                <a:lnTo>
                  <a:pt x="45878" y="147313"/>
                </a:lnTo>
                <a:lnTo>
                  <a:pt x="13008" y="185775"/>
                </a:lnTo>
                <a:lnTo>
                  <a:pt x="0" y="224891"/>
                </a:lnTo>
                <a:lnTo>
                  <a:pt x="199821" y="224891"/>
                </a:lnTo>
                <a:lnTo>
                  <a:pt x="199821" y="174853"/>
                </a:lnTo>
                <a:lnTo>
                  <a:pt x="95796" y="174853"/>
                </a:lnTo>
                <a:lnTo>
                  <a:pt x="101904" y="169316"/>
                </a:lnTo>
                <a:lnTo>
                  <a:pt x="138645" y="143459"/>
                </a:lnTo>
                <a:lnTo>
                  <a:pt x="154371" y="132568"/>
                </a:lnTo>
                <a:lnTo>
                  <a:pt x="185318" y="103009"/>
                </a:lnTo>
                <a:lnTo>
                  <a:pt x="198158" y="64401"/>
                </a:lnTo>
                <a:lnTo>
                  <a:pt x="197458" y="55134"/>
                </a:lnTo>
                <a:lnTo>
                  <a:pt x="195357" y="46324"/>
                </a:lnTo>
                <a:lnTo>
                  <a:pt x="193549" y="42011"/>
                </a:lnTo>
                <a:close/>
              </a:path>
              <a:path w="870585" h="228600">
                <a:moveTo>
                  <a:pt x="101587" y="0"/>
                </a:moveTo>
                <a:lnTo>
                  <a:pt x="59324" y="4377"/>
                </a:lnTo>
                <a:lnTo>
                  <a:pt x="25158" y="23274"/>
                </a:lnTo>
                <a:lnTo>
                  <a:pt x="7387" y="58410"/>
                </a:lnTo>
                <a:lnTo>
                  <a:pt x="5016" y="70688"/>
                </a:lnTo>
                <a:lnTo>
                  <a:pt x="71627" y="75692"/>
                </a:lnTo>
                <a:lnTo>
                  <a:pt x="73351" y="66993"/>
                </a:lnTo>
                <a:lnTo>
                  <a:pt x="75741" y="59718"/>
                </a:lnTo>
                <a:lnTo>
                  <a:pt x="78794" y="53867"/>
                </a:lnTo>
                <a:lnTo>
                  <a:pt x="82511" y="49441"/>
                </a:lnTo>
                <a:lnTo>
                  <a:pt x="87922" y="44488"/>
                </a:lnTo>
                <a:lnTo>
                  <a:pt x="94881" y="42011"/>
                </a:lnTo>
                <a:lnTo>
                  <a:pt x="193549" y="42011"/>
                </a:lnTo>
                <a:lnTo>
                  <a:pt x="191857" y="37975"/>
                </a:lnTo>
                <a:lnTo>
                  <a:pt x="156248" y="7391"/>
                </a:lnTo>
                <a:lnTo>
                  <a:pt x="118177" y="461"/>
                </a:lnTo>
                <a:lnTo>
                  <a:pt x="101587" y="0"/>
                </a:lnTo>
                <a:close/>
              </a:path>
            </a:pathLst>
          </a:custGeom>
          <a:solidFill>
            <a:srgbClr val="EDF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529349" y="3622177"/>
            <a:ext cx="64135" cy="146050"/>
          </a:xfrm>
          <a:custGeom>
            <a:avLst/>
            <a:gdLst/>
            <a:ahLst/>
            <a:cxnLst/>
            <a:rect l="l" t="t" r="r" b="b"/>
            <a:pathLst>
              <a:path w="64135" h="146050">
                <a:moveTo>
                  <a:pt x="31228" y="0"/>
                </a:moveTo>
                <a:lnTo>
                  <a:pt x="1838" y="37488"/>
                </a:lnTo>
                <a:lnTo>
                  <a:pt x="0" y="72677"/>
                </a:lnTo>
                <a:lnTo>
                  <a:pt x="505" y="92115"/>
                </a:lnTo>
                <a:lnTo>
                  <a:pt x="8092" y="130353"/>
                </a:lnTo>
                <a:lnTo>
                  <a:pt x="31551" y="145809"/>
                </a:lnTo>
                <a:lnTo>
                  <a:pt x="38309" y="145809"/>
                </a:lnTo>
                <a:lnTo>
                  <a:pt x="61620" y="110439"/>
                </a:lnTo>
                <a:lnTo>
                  <a:pt x="63596" y="74338"/>
                </a:lnTo>
                <a:lnTo>
                  <a:pt x="63090" y="54127"/>
                </a:lnTo>
                <a:lnTo>
                  <a:pt x="55502" y="15153"/>
                </a:lnTo>
                <a:lnTo>
                  <a:pt x="31228" y="0"/>
                </a:lnTo>
                <a:close/>
              </a:path>
            </a:pathLst>
          </a:custGeom>
          <a:ln w="12700">
            <a:solidFill>
              <a:srgbClr val="00336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222864" y="3570320"/>
            <a:ext cx="893617" cy="2493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7859928" y="6628659"/>
            <a:ext cx="1236345" cy="1955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 i="1">
                <a:solidFill>
                  <a:srgbClr val="00FFFF"/>
                </a:solidFill>
                <a:latin typeface="Verdana"/>
                <a:cs typeface="Verdana"/>
              </a:rPr>
              <a:t>A A</a:t>
            </a:r>
            <a:r>
              <a:rPr dirty="0" sz="1100" spc="-55" i="1">
                <a:solidFill>
                  <a:srgbClr val="00FFFF"/>
                </a:solidFill>
                <a:latin typeface="Verdana"/>
                <a:cs typeface="Verdana"/>
              </a:rPr>
              <a:t> </a:t>
            </a:r>
            <a:r>
              <a:rPr dirty="0" sz="1100" spc="-5" i="1">
                <a:solidFill>
                  <a:srgbClr val="00FFFF"/>
                </a:solidFill>
                <a:latin typeface="Verdana"/>
                <a:cs typeface="Verdana"/>
              </a:rPr>
              <a:t>Al-BOUKAI-</a:t>
            </a:r>
            <a:fld id="{81D60167-4931-47E6-BA6A-407CBD079E47}" type="slidenum">
              <a:rPr dirty="0" sz="1100" spc="-5" i="1">
                <a:solidFill>
                  <a:srgbClr val="00FFFF"/>
                </a:solidFill>
                <a:latin typeface="Verdana"/>
                <a:cs typeface="Verdana"/>
              </a:rPr>
              <a:t>4</a:t>
            </a:fld>
            <a:endParaRPr sz="11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483817" y="324201"/>
            <a:ext cx="6213767" cy="8437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2209800"/>
            <a:ext cx="9144000" cy="4191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111250" y="5954712"/>
            <a:ext cx="2505075" cy="370205"/>
          </a:xfrm>
          <a:prstGeom prst="rect">
            <a:avLst/>
          </a:prstGeom>
          <a:solidFill>
            <a:srgbClr val="00FDFF">
              <a:alpha val="38038"/>
            </a:srgbClr>
          </a:solidFill>
        </p:spPr>
        <p:txBody>
          <a:bodyPr wrap="square" lIns="0" tIns="45719" rIns="0" bIns="0" rtlCol="0" vert="horz">
            <a:spAutoFit/>
          </a:bodyPr>
          <a:lstStyle/>
          <a:p>
            <a:pPr marL="130175">
              <a:lnSpc>
                <a:spcPct val="100000"/>
              </a:lnSpc>
              <a:spcBef>
                <a:spcPts val="359"/>
              </a:spcBef>
            </a:pPr>
            <a:r>
              <a:rPr dirty="0" sz="1800" spc="-5">
                <a:latin typeface="Arial"/>
                <a:cs typeface="Arial"/>
              </a:rPr>
              <a:t>Inadequate inspiration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48325" y="5954712"/>
            <a:ext cx="2505075" cy="370205"/>
          </a:xfrm>
          <a:prstGeom prst="rect">
            <a:avLst/>
          </a:prstGeom>
          <a:solidFill>
            <a:srgbClr val="00FDFF">
              <a:alpha val="38038"/>
            </a:srgbClr>
          </a:solidFill>
        </p:spPr>
        <p:txBody>
          <a:bodyPr wrap="square" lIns="0" tIns="45719" rIns="0" bIns="0" rtlCol="0" vert="horz">
            <a:spAutoFit/>
          </a:bodyPr>
          <a:lstStyle/>
          <a:p>
            <a:pPr marL="212725">
              <a:lnSpc>
                <a:spcPct val="100000"/>
              </a:lnSpc>
              <a:spcBef>
                <a:spcPts val="359"/>
              </a:spcBef>
            </a:pPr>
            <a:r>
              <a:rPr dirty="0" sz="1800" spc="-5">
                <a:latin typeface="Arial"/>
                <a:cs typeface="Arial"/>
              </a:rPr>
              <a:t>Adequate inspiration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71600" y="5330825"/>
            <a:ext cx="2362200" cy="0"/>
          </a:xfrm>
          <a:custGeom>
            <a:avLst/>
            <a:gdLst/>
            <a:ahLst/>
            <a:cxnLst/>
            <a:rect l="l" t="t" r="r" b="b"/>
            <a:pathLst>
              <a:path w="2362200" h="0">
                <a:moveTo>
                  <a:pt x="0" y="0"/>
                </a:moveTo>
                <a:lnTo>
                  <a:pt x="2362198" y="0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943600" y="5330825"/>
            <a:ext cx="2209800" cy="0"/>
          </a:xfrm>
          <a:custGeom>
            <a:avLst/>
            <a:gdLst/>
            <a:ahLst/>
            <a:cxnLst/>
            <a:rect l="l" t="t" r="r" b="b"/>
            <a:pathLst>
              <a:path w="2209800" h="0">
                <a:moveTo>
                  <a:pt x="0" y="0"/>
                </a:moveTo>
                <a:lnTo>
                  <a:pt x="2209798" y="0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2181433" y="5440045"/>
            <a:ext cx="44323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latin typeface="Verdana"/>
                <a:cs typeface="Verdana"/>
              </a:rPr>
              <a:t>65%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53433" y="5440045"/>
            <a:ext cx="44323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latin typeface="Verdana"/>
                <a:cs typeface="Verdana"/>
              </a:rPr>
              <a:t>46%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52400" y="5867400"/>
            <a:ext cx="4267200" cy="0"/>
          </a:xfrm>
          <a:custGeom>
            <a:avLst/>
            <a:gdLst/>
            <a:ahLst/>
            <a:cxnLst/>
            <a:rect l="l" t="t" r="r" b="b"/>
            <a:pathLst>
              <a:path w="4267200" h="0">
                <a:moveTo>
                  <a:pt x="0" y="0"/>
                </a:moveTo>
                <a:lnTo>
                  <a:pt x="4267196" y="0"/>
                </a:lnTo>
              </a:path>
            </a:pathLst>
          </a:custGeom>
          <a:ln w="19049">
            <a:solidFill>
              <a:srgbClr val="086A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724400" y="5867400"/>
            <a:ext cx="4267200" cy="0"/>
          </a:xfrm>
          <a:custGeom>
            <a:avLst/>
            <a:gdLst/>
            <a:ahLst/>
            <a:cxnLst/>
            <a:rect l="l" t="t" r="r" b="b"/>
            <a:pathLst>
              <a:path w="4267200" h="0">
                <a:moveTo>
                  <a:pt x="0" y="0"/>
                </a:moveTo>
                <a:lnTo>
                  <a:pt x="4267196" y="0"/>
                </a:lnTo>
              </a:path>
            </a:pathLst>
          </a:custGeom>
          <a:ln w="19049">
            <a:solidFill>
              <a:srgbClr val="086A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2469" y="1055721"/>
            <a:ext cx="2892831" cy="7356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01208" y="1274508"/>
            <a:ext cx="26276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0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dirty="0" sz="1800" spc="-30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1800" spc="-440">
                <a:solidFill>
                  <a:srgbClr val="FFFFFF"/>
                </a:solidFill>
                <a:latin typeface="Arial"/>
                <a:cs typeface="Arial"/>
              </a:rPr>
              <a:t>ADEQUATE</a:t>
            </a:r>
            <a:r>
              <a:rPr dirty="0" sz="1800" spc="-3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45">
                <a:solidFill>
                  <a:srgbClr val="FFFFFF"/>
                </a:solidFill>
                <a:latin typeface="Arial"/>
                <a:cs typeface="Arial"/>
              </a:rPr>
              <a:t>INSPIRATION?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859928" y="6628659"/>
            <a:ext cx="1223645" cy="1955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 i="1">
                <a:solidFill>
                  <a:srgbClr val="00FFFF"/>
                </a:solidFill>
                <a:latin typeface="Verdana"/>
                <a:cs typeface="Verdana"/>
              </a:rPr>
              <a:t>A A</a:t>
            </a:r>
            <a:r>
              <a:rPr dirty="0" sz="1100" spc="-60" i="1">
                <a:solidFill>
                  <a:srgbClr val="00FFFF"/>
                </a:solidFill>
                <a:latin typeface="Verdana"/>
                <a:cs typeface="Verdana"/>
              </a:rPr>
              <a:t> </a:t>
            </a:r>
            <a:r>
              <a:rPr dirty="0" sz="1100" spc="-5" i="1">
                <a:solidFill>
                  <a:srgbClr val="00FFFF"/>
                </a:solidFill>
                <a:latin typeface="Verdana"/>
                <a:cs typeface="Verdana"/>
              </a:rPr>
              <a:t>Al-BOUKAI-9</a:t>
            </a:r>
            <a:endParaRPr sz="11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483817" y="324201"/>
            <a:ext cx="6213767" cy="8437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979488" y="5440045"/>
            <a:ext cx="21717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latin typeface="Verdana"/>
                <a:cs typeface="Verdana"/>
              </a:rPr>
              <a:t>%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94133" y="5451790"/>
            <a:ext cx="4798060" cy="216535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  <a:tabLst>
                <a:tab pos="4571365" algn="l"/>
              </a:tabLst>
            </a:pPr>
            <a:r>
              <a:rPr dirty="0" sz="1400" spc="-5">
                <a:latin typeface="Verdana"/>
                <a:cs typeface="Verdana"/>
              </a:rPr>
              <a:t>65</a:t>
            </a:r>
            <a:r>
              <a:rPr dirty="0" sz="1400">
                <a:latin typeface="Verdana"/>
                <a:cs typeface="Verdana"/>
              </a:rPr>
              <a:t>%	</a:t>
            </a:r>
            <a:r>
              <a:rPr dirty="0" sz="1400" spc="-5">
                <a:latin typeface="Verdana"/>
                <a:cs typeface="Verdana"/>
              </a:rPr>
              <a:t>46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33600" y="1600200"/>
            <a:ext cx="4854575" cy="51847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59050" y="5437187"/>
            <a:ext cx="1624330" cy="996950"/>
          </a:xfrm>
          <a:custGeom>
            <a:avLst/>
            <a:gdLst/>
            <a:ahLst/>
            <a:cxnLst/>
            <a:rect l="l" t="t" r="r" b="b"/>
            <a:pathLst>
              <a:path w="1624329" h="996950">
                <a:moveTo>
                  <a:pt x="1624008" y="0"/>
                </a:moveTo>
                <a:lnTo>
                  <a:pt x="1160009" y="13657"/>
                </a:lnTo>
                <a:lnTo>
                  <a:pt x="1119124" y="16797"/>
                </a:lnTo>
                <a:lnTo>
                  <a:pt x="1077595" y="22388"/>
                </a:lnTo>
                <a:lnTo>
                  <a:pt x="1036332" y="30442"/>
                </a:lnTo>
                <a:lnTo>
                  <a:pt x="996242" y="40970"/>
                </a:lnTo>
                <a:lnTo>
                  <a:pt x="955202" y="54315"/>
                </a:lnTo>
                <a:lnTo>
                  <a:pt x="934793" y="61338"/>
                </a:lnTo>
                <a:lnTo>
                  <a:pt x="914360" y="68284"/>
                </a:lnTo>
                <a:lnTo>
                  <a:pt x="873417" y="81941"/>
                </a:lnTo>
                <a:lnTo>
                  <a:pt x="863635" y="92785"/>
                </a:lnTo>
                <a:lnTo>
                  <a:pt x="854155" y="104030"/>
                </a:lnTo>
                <a:lnTo>
                  <a:pt x="844071" y="114473"/>
                </a:lnTo>
                <a:lnTo>
                  <a:pt x="832476" y="122911"/>
                </a:lnTo>
                <a:lnTo>
                  <a:pt x="812910" y="131797"/>
                </a:lnTo>
                <a:lnTo>
                  <a:pt x="792338" y="138397"/>
                </a:lnTo>
                <a:lnTo>
                  <a:pt x="771365" y="144082"/>
                </a:lnTo>
                <a:lnTo>
                  <a:pt x="750593" y="150224"/>
                </a:lnTo>
                <a:lnTo>
                  <a:pt x="740121" y="153156"/>
                </a:lnTo>
                <a:lnTo>
                  <a:pt x="729493" y="155765"/>
                </a:lnTo>
                <a:lnTo>
                  <a:pt x="719179" y="159019"/>
                </a:lnTo>
                <a:lnTo>
                  <a:pt x="709651" y="163881"/>
                </a:lnTo>
                <a:lnTo>
                  <a:pt x="627769" y="218508"/>
                </a:lnTo>
                <a:lnTo>
                  <a:pt x="586827" y="245823"/>
                </a:lnTo>
                <a:lnTo>
                  <a:pt x="545886" y="273136"/>
                </a:lnTo>
                <a:lnTo>
                  <a:pt x="525789" y="303703"/>
                </a:lnTo>
                <a:lnTo>
                  <a:pt x="517313" y="317093"/>
                </a:lnTo>
                <a:lnTo>
                  <a:pt x="516300" y="318747"/>
                </a:lnTo>
                <a:lnTo>
                  <a:pt x="518592" y="314105"/>
                </a:lnTo>
                <a:lnTo>
                  <a:pt x="520031" y="308611"/>
                </a:lnTo>
                <a:lnTo>
                  <a:pt x="516459" y="307704"/>
                </a:lnTo>
                <a:lnTo>
                  <a:pt x="503718" y="316827"/>
                </a:lnTo>
                <a:lnTo>
                  <a:pt x="477649" y="341420"/>
                </a:lnTo>
                <a:lnTo>
                  <a:pt x="470123" y="351086"/>
                </a:lnTo>
                <a:lnTo>
                  <a:pt x="464003" y="361906"/>
                </a:lnTo>
                <a:lnTo>
                  <a:pt x="457882" y="372725"/>
                </a:lnTo>
                <a:lnTo>
                  <a:pt x="450355" y="382390"/>
                </a:lnTo>
                <a:lnTo>
                  <a:pt x="440789" y="390021"/>
                </a:lnTo>
                <a:lnTo>
                  <a:pt x="430132" y="396311"/>
                </a:lnTo>
                <a:lnTo>
                  <a:pt x="419352" y="402468"/>
                </a:lnTo>
                <a:lnTo>
                  <a:pt x="409413" y="409704"/>
                </a:lnTo>
                <a:lnTo>
                  <a:pt x="365683" y="448246"/>
                </a:lnTo>
                <a:lnTo>
                  <a:pt x="327531" y="491645"/>
                </a:lnTo>
                <a:lnTo>
                  <a:pt x="314821" y="512900"/>
                </a:lnTo>
                <a:lnTo>
                  <a:pt x="308115" y="523239"/>
                </a:lnTo>
                <a:lnTo>
                  <a:pt x="300236" y="532616"/>
                </a:lnTo>
                <a:lnTo>
                  <a:pt x="290866" y="540500"/>
                </a:lnTo>
                <a:lnTo>
                  <a:pt x="280534" y="547211"/>
                </a:lnTo>
                <a:lnTo>
                  <a:pt x="269819" y="553453"/>
                </a:lnTo>
                <a:lnTo>
                  <a:pt x="259295" y="559929"/>
                </a:lnTo>
                <a:lnTo>
                  <a:pt x="249172" y="591506"/>
                </a:lnTo>
                <a:lnTo>
                  <a:pt x="245812" y="603065"/>
                </a:lnTo>
                <a:lnTo>
                  <a:pt x="245622" y="602252"/>
                </a:lnTo>
                <a:lnTo>
                  <a:pt x="245008" y="596714"/>
                </a:lnTo>
                <a:lnTo>
                  <a:pt x="240380" y="594098"/>
                </a:lnTo>
                <a:lnTo>
                  <a:pt x="228143" y="602049"/>
                </a:lnTo>
                <a:lnTo>
                  <a:pt x="204706" y="628214"/>
                </a:lnTo>
                <a:lnTo>
                  <a:pt x="199765" y="637588"/>
                </a:lnTo>
                <a:lnTo>
                  <a:pt x="197133" y="648195"/>
                </a:lnTo>
                <a:lnTo>
                  <a:pt x="194875" y="659054"/>
                </a:lnTo>
                <a:lnTo>
                  <a:pt x="191059" y="669184"/>
                </a:lnTo>
                <a:lnTo>
                  <a:pt x="177267" y="689714"/>
                </a:lnTo>
                <a:lnTo>
                  <a:pt x="161681" y="709237"/>
                </a:lnTo>
                <a:lnTo>
                  <a:pt x="147136" y="729219"/>
                </a:lnTo>
                <a:lnTo>
                  <a:pt x="136470" y="751126"/>
                </a:lnTo>
                <a:lnTo>
                  <a:pt x="133683" y="761708"/>
                </a:lnTo>
                <a:lnTo>
                  <a:pt x="131311" y="772516"/>
                </a:lnTo>
                <a:lnTo>
                  <a:pt x="128107" y="782872"/>
                </a:lnTo>
                <a:lnTo>
                  <a:pt x="122823" y="792096"/>
                </a:lnTo>
                <a:lnTo>
                  <a:pt x="114023" y="800490"/>
                </a:lnTo>
                <a:lnTo>
                  <a:pt x="103628" y="807144"/>
                </a:lnTo>
                <a:lnTo>
                  <a:pt x="92596" y="813103"/>
                </a:lnTo>
                <a:lnTo>
                  <a:pt x="81882" y="819410"/>
                </a:lnTo>
                <a:lnTo>
                  <a:pt x="65732" y="870622"/>
                </a:lnTo>
                <a:lnTo>
                  <a:pt x="58628" y="893085"/>
                </a:lnTo>
                <a:lnTo>
                  <a:pt x="49503" y="909438"/>
                </a:lnTo>
                <a:lnTo>
                  <a:pt x="27293" y="942321"/>
                </a:lnTo>
                <a:lnTo>
                  <a:pt x="19762" y="967365"/>
                </a:lnTo>
                <a:lnTo>
                  <a:pt x="16698" y="978350"/>
                </a:lnTo>
                <a:lnTo>
                  <a:pt x="12107" y="984977"/>
                </a:lnTo>
                <a:lnTo>
                  <a:pt x="0" y="996949"/>
                </a:lnTo>
              </a:path>
            </a:pathLst>
          </a:custGeom>
          <a:ln w="3809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195887" y="5681662"/>
            <a:ext cx="1325880" cy="974725"/>
          </a:xfrm>
          <a:custGeom>
            <a:avLst/>
            <a:gdLst/>
            <a:ahLst/>
            <a:cxnLst/>
            <a:rect l="l" t="t" r="r" b="b"/>
            <a:pathLst>
              <a:path w="1325879" h="974725">
                <a:moveTo>
                  <a:pt x="0" y="0"/>
                </a:moveTo>
                <a:lnTo>
                  <a:pt x="225344" y="28668"/>
                </a:lnTo>
                <a:lnTo>
                  <a:pt x="235439" y="31588"/>
                </a:lnTo>
                <a:lnTo>
                  <a:pt x="245268" y="35620"/>
                </a:lnTo>
                <a:lnTo>
                  <a:pt x="255077" y="39760"/>
                </a:lnTo>
                <a:lnTo>
                  <a:pt x="265111" y="43003"/>
                </a:lnTo>
                <a:lnTo>
                  <a:pt x="302895" y="50448"/>
                </a:lnTo>
                <a:lnTo>
                  <a:pt x="352340" y="58545"/>
                </a:lnTo>
                <a:lnTo>
                  <a:pt x="401251" y="66037"/>
                </a:lnTo>
                <a:lnTo>
                  <a:pt x="437434" y="71671"/>
                </a:lnTo>
                <a:lnTo>
                  <a:pt x="457402" y="74784"/>
                </a:lnTo>
                <a:lnTo>
                  <a:pt x="477385" y="77852"/>
                </a:lnTo>
                <a:lnTo>
                  <a:pt x="497276" y="81413"/>
                </a:lnTo>
                <a:lnTo>
                  <a:pt x="516967" y="86005"/>
                </a:lnTo>
                <a:lnTo>
                  <a:pt x="537020" y="92546"/>
                </a:lnTo>
                <a:lnTo>
                  <a:pt x="556735" y="100339"/>
                </a:lnTo>
                <a:lnTo>
                  <a:pt x="576450" y="108132"/>
                </a:lnTo>
                <a:lnTo>
                  <a:pt x="596502" y="114672"/>
                </a:lnTo>
                <a:lnTo>
                  <a:pt x="609789" y="118132"/>
                </a:lnTo>
                <a:lnTo>
                  <a:pt x="623097" y="121509"/>
                </a:lnTo>
                <a:lnTo>
                  <a:pt x="636363" y="125051"/>
                </a:lnTo>
                <a:lnTo>
                  <a:pt x="649524" y="129007"/>
                </a:lnTo>
                <a:lnTo>
                  <a:pt x="669515" y="135807"/>
                </a:lnTo>
                <a:lnTo>
                  <a:pt x="689386" y="143015"/>
                </a:lnTo>
                <a:lnTo>
                  <a:pt x="709210" y="150386"/>
                </a:lnTo>
                <a:lnTo>
                  <a:pt x="729057" y="157676"/>
                </a:lnTo>
                <a:lnTo>
                  <a:pt x="739228" y="160753"/>
                </a:lnTo>
                <a:lnTo>
                  <a:pt x="749552" y="163492"/>
                </a:lnTo>
                <a:lnTo>
                  <a:pt x="759571" y="166907"/>
                </a:lnTo>
                <a:lnTo>
                  <a:pt x="768825" y="172010"/>
                </a:lnTo>
                <a:lnTo>
                  <a:pt x="778627" y="179438"/>
                </a:lnTo>
                <a:lnTo>
                  <a:pt x="788336" y="187039"/>
                </a:lnTo>
                <a:lnTo>
                  <a:pt x="798231" y="194293"/>
                </a:lnTo>
                <a:lnTo>
                  <a:pt x="808592" y="200678"/>
                </a:lnTo>
                <a:lnTo>
                  <a:pt x="818360" y="204737"/>
                </a:lnTo>
                <a:lnTo>
                  <a:pt x="828581" y="207628"/>
                </a:lnTo>
                <a:lnTo>
                  <a:pt x="838749" y="210628"/>
                </a:lnTo>
                <a:lnTo>
                  <a:pt x="848358" y="215012"/>
                </a:lnTo>
                <a:lnTo>
                  <a:pt x="868807" y="228343"/>
                </a:lnTo>
                <a:lnTo>
                  <a:pt x="888628" y="242789"/>
                </a:lnTo>
                <a:lnTo>
                  <a:pt x="908197" y="257681"/>
                </a:lnTo>
                <a:lnTo>
                  <a:pt x="927892" y="272349"/>
                </a:lnTo>
                <a:lnTo>
                  <a:pt x="967659" y="301017"/>
                </a:lnTo>
                <a:lnTo>
                  <a:pt x="973780" y="312270"/>
                </a:lnTo>
                <a:lnTo>
                  <a:pt x="979564" y="323858"/>
                </a:lnTo>
                <a:lnTo>
                  <a:pt x="986023" y="334777"/>
                </a:lnTo>
                <a:lnTo>
                  <a:pt x="994171" y="344020"/>
                </a:lnTo>
                <a:lnTo>
                  <a:pt x="1003597" y="348740"/>
                </a:lnTo>
                <a:lnTo>
                  <a:pt x="1014440" y="350720"/>
                </a:lnTo>
                <a:lnTo>
                  <a:pt x="1025091" y="352935"/>
                </a:lnTo>
                <a:lnTo>
                  <a:pt x="1033939" y="358354"/>
                </a:lnTo>
                <a:lnTo>
                  <a:pt x="1038951" y="367922"/>
                </a:lnTo>
                <a:lnTo>
                  <a:pt x="1040999" y="379438"/>
                </a:lnTo>
                <a:lnTo>
                  <a:pt x="1042829" y="391163"/>
                </a:lnTo>
                <a:lnTo>
                  <a:pt x="1047189" y="401357"/>
                </a:lnTo>
                <a:lnTo>
                  <a:pt x="1055740" y="410168"/>
                </a:lnTo>
                <a:lnTo>
                  <a:pt x="1065836" y="417152"/>
                </a:lnTo>
                <a:lnTo>
                  <a:pt x="1076551" y="423406"/>
                </a:lnTo>
                <a:lnTo>
                  <a:pt x="1086959" y="430025"/>
                </a:lnTo>
                <a:lnTo>
                  <a:pt x="1093247" y="441079"/>
                </a:lnTo>
                <a:lnTo>
                  <a:pt x="1099306" y="452334"/>
                </a:lnTo>
                <a:lnTo>
                  <a:pt x="1105819" y="463186"/>
                </a:lnTo>
                <a:lnTo>
                  <a:pt x="1113469" y="473028"/>
                </a:lnTo>
                <a:lnTo>
                  <a:pt x="1123250" y="480592"/>
                </a:lnTo>
                <a:lnTo>
                  <a:pt x="1134415" y="486452"/>
                </a:lnTo>
                <a:lnTo>
                  <a:pt x="1145049" y="492767"/>
                </a:lnTo>
                <a:lnTo>
                  <a:pt x="1153239" y="501696"/>
                </a:lnTo>
                <a:lnTo>
                  <a:pt x="1161449" y="522410"/>
                </a:lnTo>
                <a:lnTo>
                  <a:pt x="1166235" y="544879"/>
                </a:lnTo>
                <a:lnTo>
                  <a:pt x="1171150" y="567259"/>
                </a:lnTo>
                <a:lnTo>
                  <a:pt x="1179749" y="587701"/>
                </a:lnTo>
                <a:lnTo>
                  <a:pt x="1194072" y="608637"/>
                </a:lnTo>
                <a:lnTo>
                  <a:pt x="1209109" y="629197"/>
                </a:lnTo>
                <a:lnTo>
                  <a:pt x="1222721" y="650510"/>
                </a:lnTo>
                <a:lnTo>
                  <a:pt x="1232769" y="673706"/>
                </a:lnTo>
                <a:lnTo>
                  <a:pt x="1241885" y="704366"/>
                </a:lnTo>
                <a:lnTo>
                  <a:pt x="1246669" y="718123"/>
                </a:lnTo>
                <a:lnTo>
                  <a:pt x="1254445" y="731173"/>
                </a:lnTo>
                <a:lnTo>
                  <a:pt x="1272539" y="759712"/>
                </a:lnTo>
                <a:lnTo>
                  <a:pt x="1276206" y="797779"/>
                </a:lnTo>
                <a:lnTo>
                  <a:pt x="1283412" y="858721"/>
                </a:lnTo>
                <a:lnTo>
                  <a:pt x="1295124" y="920328"/>
                </a:lnTo>
                <a:lnTo>
                  <a:pt x="1312309" y="960390"/>
                </a:lnTo>
                <a:lnTo>
                  <a:pt x="1325559" y="974724"/>
                </a:lnTo>
              </a:path>
            </a:pathLst>
          </a:custGeom>
          <a:ln w="3809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6157047" y="3867035"/>
            <a:ext cx="1244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FFFF00"/>
                </a:solidFill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09447" y="4400435"/>
            <a:ext cx="1244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FFFF00"/>
                </a:solidFill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385647" y="4933835"/>
            <a:ext cx="1244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FFFF00"/>
                </a:solidFill>
                <a:latin typeface="Arial"/>
                <a:cs typeface="Arial"/>
              </a:rPr>
              <a:t>6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461847" y="5470207"/>
            <a:ext cx="1244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FFFF00"/>
                </a:solidFill>
                <a:latin typeface="Arial"/>
                <a:cs typeface="Arial"/>
              </a:rPr>
              <a:t>7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852247" y="2879407"/>
            <a:ext cx="1244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FFFF00"/>
                </a:solidFill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80847" y="3333635"/>
            <a:ext cx="1244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FFFF00"/>
                </a:solidFill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61847" y="6076830"/>
            <a:ext cx="1244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FFFF00"/>
                </a:solidFill>
                <a:latin typeface="Arial"/>
                <a:cs typeface="Arial"/>
              </a:rPr>
              <a:t>8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591647" y="2788399"/>
            <a:ext cx="1244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FFFF00"/>
                </a:solidFill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540847" y="3184207"/>
            <a:ext cx="1244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FFFF00"/>
                </a:solidFill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15447" y="3641407"/>
            <a:ext cx="1244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FFFF00"/>
                </a:solidFill>
                <a:latin typeface="Arial"/>
                <a:cs typeface="Arial"/>
              </a:rPr>
              <a:t>6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439247" y="4083799"/>
            <a:ext cx="1244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FFFF00"/>
                </a:solidFill>
                <a:latin typeface="Arial"/>
                <a:cs typeface="Arial"/>
              </a:rPr>
              <a:t>7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739819" y="1918349"/>
            <a:ext cx="1919605" cy="7321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70510">
              <a:lnSpc>
                <a:spcPts val="1305"/>
              </a:lnSpc>
            </a:pPr>
            <a:r>
              <a:rPr dirty="0" sz="1400" b="1">
                <a:solidFill>
                  <a:srgbClr val="FFFF00"/>
                </a:solidFill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  <a:p>
            <a:pPr marL="118110">
              <a:lnSpc>
                <a:spcPts val="1440"/>
              </a:lnSpc>
            </a:pPr>
            <a:r>
              <a:rPr dirty="0" sz="1400" b="1">
                <a:solidFill>
                  <a:srgbClr val="FFFF00"/>
                </a:solidFill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tabLst>
                <a:tab pos="1819910" algn="l"/>
              </a:tabLst>
            </a:pPr>
            <a:r>
              <a:rPr dirty="0" sz="1400" b="1">
                <a:solidFill>
                  <a:srgbClr val="FFFF00"/>
                </a:solidFill>
                <a:latin typeface="Arial"/>
                <a:cs typeface="Arial"/>
              </a:rPr>
              <a:t>3	</a:t>
            </a:r>
            <a:r>
              <a:rPr dirty="0" baseline="-3968" sz="2100" b="1">
                <a:solidFill>
                  <a:srgbClr val="FFFF00"/>
                </a:solidFill>
                <a:latin typeface="Arial"/>
                <a:cs typeface="Arial"/>
              </a:rPr>
              <a:t>1</a:t>
            </a:r>
            <a:endParaRPr baseline="-3968" sz="21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363047" y="4555807"/>
            <a:ext cx="1244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FFFF00"/>
                </a:solidFill>
                <a:latin typeface="Arial"/>
                <a:cs typeface="Arial"/>
              </a:rPr>
              <a:t>8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439247" y="4998186"/>
            <a:ext cx="1244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FFFF00"/>
                </a:solidFill>
                <a:latin typeface="Arial"/>
                <a:cs typeface="Arial"/>
              </a:rPr>
              <a:t>9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618406" y="5302986"/>
            <a:ext cx="22352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 b="1">
                <a:solidFill>
                  <a:srgbClr val="FFFF00"/>
                </a:solidFill>
                <a:latin typeface="Arial"/>
                <a:cs typeface="Arial"/>
              </a:rPr>
              <a:t>10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2469" y="1055721"/>
            <a:ext cx="2892831" cy="7356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101208" y="1274508"/>
            <a:ext cx="2627630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00" b="0" i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dirty="0" sz="1800" spc="-300" b="0" i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1800" spc="-440" b="0" i="0">
                <a:solidFill>
                  <a:srgbClr val="FFFFFF"/>
                </a:solidFill>
                <a:latin typeface="Arial"/>
                <a:cs typeface="Arial"/>
              </a:rPr>
              <a:t>ADEQUATE</a:t>
            </a:r>
            <a:r>
              <a:rPr dirty="0" sz="1800" spc="-395" b="0" i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45" b="0" i="0">
                <a:solidFill>
                  <a:srgbClr val="FFFFFF"/>
                </a:solidFill>
                <a:latin typeface="Arial"/>
                <a:cs typeface="Arial"/>
              </a:rPr>
              <a:t>INSPIRATION?</a:t>
            </a:r>
            <a:endParaRPr sz="18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859928" y="6628659"/>
            <a:ext cx="1223645" cy="1955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 i="1">
                <a:solidFill>
                  <a:srgbClr val="00FFFF"/>
                </a:solidFill>
                <a:latin typeface="Verdana"/>
                <a:cs typeface="Verdana"/>
              </a:rPr>
              <a:t>A A</a:t>
            </a:r>
            <a:r>
              <a:rPr dirty="0" sz="1100" spc="-60" i="1">
                <a:solidFill>
                  <a:srgbClr val="00FFFF"/>
                </a:solidFill>
                <a:latin typeface="Verdana"/>
                <a:cs typeface="Verdana"/>
              </a:rPr>
              <a:t> </a:t>
            </a:r>
            <a:r>
              <a:rPr dirty="0" sz="1100" spc="-5" i="1">
                <a:solidFill>
                  <a:srgbClr val="00FFFF"/>
                </a:solidFill>
                <a:latin typeface="Verdana"/>
                <a:cs typeface="Verdana"/>
              </a:rPr>
              <a:t>Al-BOUKAI-9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43000" y="1600200"/>
            <a:ext cx="7239000" cy="954405"/>
          </a:xfrm>
          <a:prstGeom prst="rect">
            <a:avLst/>
          </a:prstGeom>
          <a:solidFill>
            <a:srgbClr val="CD665F">
              <a:alpha val="74119"/>
            </a:srgbClr>
          </a:solidFill>
        </p:spPr>
        <p:txBody>
          <a:bodyPr wrap="square" lIns="0" tIns="45720" rIns="0" bIns="0" rtlCol="0" vert="horz">
            <a:spAutoFit/>
          </a:bodyPr>
          <a:lstStyle/>
          <a:p>
            <a:pPr marL="91440">
              <a:lnSpc>
                <a:spcPts val="1639"/>
              </a:lnSpc>
              <a:spcBef>
                <a:spcPts val="360"/>
              </a:spcBef>
            </a:pPr>
            <a:r>
              <a:rPr dirty="0" sz="1400">
                <a:solidFill>
                  <a:srgbClr val="00FFFF"/>
                </a:solidFill>
                <a:latin typeface="Arial Narrow"/>
                <a:cs typeface="Arial Narrow"/>
              </a:rPr>
              <a:t>Assessed by</a:t>
            </a:r>
            <a:r>
              <a:rPr dirty="0" sz="1400" spc="-5">
                <a:solidFill>
                  <a:srgbClr val="00FFFF"/>
                </a:solidFill>
                <a:latin typeface="Arial Narrow"/>
                <a:cs typeface="Arial Narrow"/>
              </a:rPr>
              <a:t> seeing</a:t>
            </a:r>
            <a:endParaRPr sz="1400">
              <a:latin typeface="Arial Narrow"/>
              <a:cs typeface="Arial Narrow"/>
            </a:endParaRPr>
          </a:p>
          <a:p>
            <a:pPr marL="377190" indent="-285750">
              <a:lnSpc>
                <a:spcPts val="1639"/>
              </a:lnSpc>
              <a:buChar char="-"/>
              <a:tabLst>
                <a:tab pos="376555" algn="l"/>
                <a:tab pos="377190" algn="l"/>
              </a:tabLst>
            </a:pPr>
            <a:r>
              <a:rPr dirty="0" sz="1400">
                <a:solidFill>
                  <a:srgbClr val="00FFFF"/>
                </a:solidFill>
                <a:latin typeface="Arial Narrow"/>
                <a:cs typeface="Arial Narrow"/>
              </a:rPr>
              <a:t>6 </a:t>
            </a:r>
            <a:r>
              <a:rPr dirty="0" sz="1400" spc="-5">
                <a:solidFill>
                  <a:srgbClr val="00FFFF"/>
                </a:solidFill>
                <a:latin typeface="Arial Narrow"/>
                <a:cs typeface="Arial Narrow"/>
              </a:rPr>
              <a:t>anterior ribs </a:t>
            </a:r>
            <a:r>
              <a:rPr dirty="0" sz="1400">
                <a:solidFill>
                  <a:srgbClr val="00FFFF"/>
                </a:solidFill>
                <a:latin typeface="Arial Narrow"/>
                <a:cs typeface="Arial Narrow"/>
              </a:rPr>
              <a:t>above dome of </a:t>
            </a:r>
            <a:r>
              <a:rPr dirty="0" sz="1400" spc="-5">
                <a:solidFill>
                  <a:srgbClr val="00FFFF"/>
                </a:solidFill>
                <a:latin typeface="Arial Narrow"/>
                <a:cs typeface="Arial Narrow"/>
              </a:rPr>
              <a:t>diaphragm </a:t>
            </a:r>
            <a:r>
              <a:rPr dirty="0" sz="1400">
                <a:solidFill>
                  <a:srgbClr val="00FFFF"/>
                </a:solidFill>
                <a:latin typeface="Arial Narrow"/>
                <a:cs typeface="Arial Narrow"/>
              </a:rPr>
              <a:t>or 9 </a:t>
            </a:r>
            <a:r>
              <a:rPr dirty="0" sz="1400" spc="-5">
                <a:solidFill>
                  <a:srgbClr val="00FFFF"/>
                </a:solidFill>
                <a:latin typeface="Arial Narrow"/>
                <a:cs typeface="Arial Narrow"/>
              </a:rPr>
              <a:t>posterior</a:t>
            </a:r>
            <a:r>
              <a:rPr dirty="0" sz="1400" spc="-10">
                <a:solidFill>
                  <a:srgbClr val="00FFFF"/>
                </a:solidFill>
                <a:latin typeface="Arial Narrow"/>
                <a:cs typeface="Arial Narrow"/>
              </a:rPr>
              <a:t> </a:t>
            </a:r>
            <a:r>
              <a:rPr dirty="0" sz="1400">
                <a:solidFill>
                  <a:srgbClr val="00FFFF"/>
                </a:solidFill>
                <a:latin typeface="Arial Narrow"/>
                <a:cs typeface="Arial Narrow"/>
              </a:rPr>
              <a:t>ones.</a:t>
            </a:r>
            <a:endParaRPr sz="1400">
              <a:latin typeface="Arial Narrow"/>
              <a:cs typeface="Arial Narrow"/>
            </a:endParaRPr>
          </a:p>
          <a:p>
            <a:pPr marL="377190" indent="-285750">
              <a:lnSpc>
                <a:spcPct val="100000"/>
              </a:lnSpc>
              <a:spcBef>
                <a:spcPts val="20"/>
              </a:spcBef>
              <a:buChar char="-"/>
              <a:tabLst>
                <a:tab pos="376555" algn="l"/>
                <a:tab pos="377190" algn="l"/>
              </a:tabLst>
            </a:pPr>
            <a:r>
              <a:rPr dirty="0" sz="1400" spc="-5">
                <a:solidFill>
                  <a:srgbClr val="00FFFF"/>
                </a:solidFill>
                <a:latin typeface="Arial Narrow"/>
                <a:cs typeface="Arial Narrow"/>
              </a:rPr>
              <a:t>Anterior ribs are inclined inferior</a:t>
            </a:r>
            <a:r>
              <a:rPr dirty="0" sz="1400" spc="5">
                <a:solidFill>
                  <a:srgbClr val="00FFFF"/>
                </a:solidFill>
                <a:latin typeface="Arial Narrow"/>
                <a:cs typeface="Arial Narrow"/>
              </a:rPr>
              <a:t> </a:t>
            </a:r>
            <a:r>
              <a:rPr dirty="0" sz="1400" spc="-5">
                <a:solidFill>
                  <a:srgbClr val="00FFFF"/>
                </a:solidFill>
                <a:latin typeface="Arial Narrow"/>
                <a:cs typeface="Arial Narrow"/>
              </a:rPr>
              <a:t>medial</a:t>
            </a:r>
            <a:endParaRPr sz="1400">
              <a:latin typeface="Arial Narrow"/>
              <a:cs typeface="Arial Narrow"/>
            </a:endParaRPr>
          </a:p>
          <a:p>
            <a:pPr marL="377190" indent="-285750">
              <a:lnSpc>
                <a:spcPct val="100000"/>
              </a:lnSpc>
              <a:spcBef>
                <a:spcPts val="20"/>
              </a:spcBef>
              <a:buChar char="-"/>
              <a:tabLst>
                <a:tab pos="376555" algn="l"/>
                <a:tab pos="377190" algn="l"/>
              </a:tabLst>
            </a:pPr>
            <a:r>
              <a:rPr dirty="0" sz="1400" spc="-5">
                <a:solidFill>
                  <a:srgbClr val="00FFFF"/>
                </a:solidFill>
                <a:latin typeface="Arial Narrow"/>
                <a:cs typeface="Arial Narrow"/>
              </a:rPr>
              <a:t>Posterior ribs are either horizontal </a:t>
            </a:r>
            <a:r>
              <a:rPr dirty="0" sz="1400">
                <a:solidFill>
                  <a:srgbClr val="00FFFF"/>
                </a:solidFill>
                <a:latin typeface="Arial Narrow"/>
                <a:cs typeface="Arial Narrow"/>
              </a:rPr>
              <a:t>or </a:t>
            </a:r>
            <a:r>
              <a:rPr dirty="0" sz="1400" spc="-5">
                <a:solidFill>
                  <a:srgbClr val="00FFFF"/>
                </a:solidFill>
                <a:latin typeface="Arial Narrow"/>
                <a:cs typeface="Arial Narrow"/>
              </a:rPr>
              <a:t>inclined inferior</a:t>
            </a:r>
            <a:r>
              <a:rPr dirty="0" sz="1400" spc="5">
                <a:solidFill>
                  <a:srgbClr val="00FFFF"/>
                </a:solidFill>
                <a:latin typeface="Arial Narrow"/>
                <a:cs typeface="Arial Narrow"/>
              </a:rPr>
              <a:t> </a:t>
            </a:r>
            <a:r>
              <a:rPr dirty="0" sz="1400" spc="-5">
                <a:solidFill>
                  <a:srgbClr val="00FFFF"/>
                </a:solidFill>
                <a:latin typeface="Arial Narrow"/>
                <a:cs typeface="Arial Narrow"/>
              </a:rPr>
              <a:t>lateral</a:t>
            </a:r>
            <a:endParaRPr sz="14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483817" y="324201"/>
            <a:ext cx="6213767" cy="8437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2469" y="1055721"/>
            <a:ext cx="3046615" cy="7356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01208" y="1274508"/>
            <a:ext cx="28035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0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dirty="0" sz="1800" spc="-30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1800" spc="-405">
                <a:solidFill>
                  <a:srgbClr val="FFFFFF"/>
                </a:solidFill>
                <a:latin typeface="Arial"/>
                <a:cs typeface="Arial"/>
              </a:rPr>
              <a:t>DUAL </a:t>
            </a:r>
            <a:r>
              <a:rPr dirty="0" sz="1800" spc="-459">
                <a:solidFill>
                  <a:srgbClr val="FFFFFF"/>
                </a:solidFill>
                <a:latin typeface="Arial"/>
                <a:cs typeface="Arial"/>
              </a:rPr>
              <a:t>ENERGY</a:t>
            </a:r>
            <a:r>
              <a:rPr dirty="0" sz="1800" spc="-43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90">
                <a:solidFill>
                  <a:srgbClr val="FFFFFF"/>
                </a:solidFill>
                <a:latin typeface="Arial"/>
                <a:cs typeface="Arial"/>
              </a:rPr>
              <a:t>TECHNIQUE?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642662" y="2144678"/>
            <a:ext cx="4148048" cy="37282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03166" y="2144690"/>
            <a:ext cx="4172991" cy="38030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642662" y="2144682"/>
            <a:ext cx="4118952" cy="37781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10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86287" y="1628775"/>
            <a:ext cx="4451350" cy="47529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7950" y="1636713"/>
            <a:ext cx="4535487" cy="47450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122487" y="5805488"/>
            <a:ext cx="649605" cy="36703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45719" rIns="0" bIns="0" rtlCol="0" vert="horz">
            <a:spAutoFit/>
          </a:bodyPr>
          <a:lstStyle/>
          <a:p>
            <a:pPr marL="200025">
              <a:lnSpc>
                <a:spcPct val="100000"/>
              </a:lnSpc>
              <a:spcBef>
                <a:spcPts val="359"/>
              </a:spcBef>
            </a:pPr>
            <a:r>
              <a:rPr dirty="0" sz="1800">
                <a:solidFill>
                  <a:srgbClr val="003366"/>
                </a:solidFill>
                <a:latin typeface="Arial"/>
                <a:cs typeface="Arial"/>
              </a:rPr>
              <a:t>AP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31000" y="5805488"/>
            <a:ext cx="649605" cy="36703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45719" rIns="0" bIns="0" rtlCol="0" vert="horz">
            <a:spAutoFit/>
          </a:bodyPr>
          <a:lstStyle/>
          <a:p>
            <a:pPr marL="214629">
              <a:lnSpc>
                <a:spcPct val="100000"/>
              </a:lnSpc>
              <a:spcBef>
                <a:spcPts val="359"/>
              </a:spcBef>
            </a:pPr>
            <a:r>
              <a:rPr dirty="0" sz="1800" spc="-135">
                <a:solidFill>
                  <a:srgbClr val="003366"/>
                </a:solidFill>
                <a:latin typeface="Arial"/>
                <a:cs typeface="Arial"/>
              </a:rPr>
              <a:t>PA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41140" y="5433695"/>
            <a:ext cx="1028700" cy="845819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just" marL="12700" marR="5080">
              <a:lnSpc>
                <a:spcPct val="99500"/>
              </a:lnSpc>
              <a:spcBef>
                <a:spcPts val="110"/>
              </a:spcBef>
            </a:pPr>
            <a:r>
              <a:rPr dirty="0" sz="1800" spc="405">
                <a:latin typeface="Arial"/>
                <a:cs typeface="Arial"/>
              </a:rPr>
              <a:t>ü</a:t>
            </a:r>
            <a:r>
              <a:rPr dirty="0" sz="1800" spc="215">
                <a:latin typeface="Arial"/>
                <a:cs typeface="Arial"/>
              </a:rPr>
              <a:t> </a:t>
            </a:r>
            <a:r>
              <a:rPr dirty="0" sz="1800" b="1">
                <a:latin typeface="Arial Narrow"/>
                <a:cs typeface="Arial Narrow"/>
              </a:rPr>
              <a:t>Scapula  </a:t>
            </a:r>
            <a:r>
              <a:rPr dirty="0" sz="1800" spc="405">
                <a:latin typeface="Arial"/>
                <a:cs typeface="Arial"/>
              </a:rPr>
              <a:t>ü</a:t>
            </a:r>
            <a:r>
              <a:rPr dirty="0" sz="1800" spc="250">
                <a:latin typeface="Arial"/>
                <a:cs typeface="Arial"/>
              </a:rPr>
              <a:t> </a:t>
            </a:r>
            <a:r>
              <a:rPr dirty="0" sz="1800" spc="-5" b="1">
                <a:latin typeface="Arial Narrow"/>
                <a:cs typeface="Arial Narrow"/>
              </a:rPr>
              <a:t>Clavicle  </a:t>
            </a:r>
            <a:r>
              <a:rPr dirty="0" sz="1800" spc="405">
                <a:latin typeface="Arial"/>
                <a:cs typeface="Arial"/>
              </a:rPr>
              <a:t>ü</a:t>
            </a:r>
            <a:r>
              <a:rPr dirty="0" sz="1800" spc="290">
                <a:latin typeface="Arial"/>
                <a:cs typeface="Arial"/>
              </a:rPr>
              <a:t> </a:t>
            </a:r>
            <a:r>
              <a:rPr dirty="0" sz="1800" spc="-5" b="1">
                <a:latin typeface="Arial Narrow"/>
                <a:cs typeface="Arial Narrow"/>
              </a:rPr>
              <a:t>Heart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483817" y="324201"/>
            <a:ext cx="6213767" cy="8437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2469" y="1055721"/>
            <a:ext cx="2132215" cy="7356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01208" y="1274508"/>
            <a:ext cx="1761489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385">
                <a:solidFill>
                  <a:srgbClr val="FFFFFF"/>
                </a:solidFill>
                <a:latin typeface="Arial"/>
                <a:cs typeface="Arial"/>
              </a:rPr>
              <a:t>AP </a:t>
            </a:r>
            <a:r>
              <a:rPr dirty="0" sz="1800" spc="-425">
                <a:solidFill>
                  <a:srgbClr val="FFFFFF"/>
                </a:solidFill>
                <a:latin typeface="Arial"/>
                <a:cs typeface="Arial"/>
              </a:rPr>
              <a:t>VS </a:t>
            </a:r>
            <a:r>
              <a:rPr dirty="0" sz="1800" spc="-445">
                <a:solidFill>
                  <a:srgbClr val="FFFFFF"/>
                </a:solidFill>
                <a:latin typeface="Arial"/>
                <a:cs typeface="Arial"/>
              </a:rPr>
              <a:t>PA</a:t>
            </a:r>
            <a:r>
              <a:rPr dirty="0" sz="1800" spc="-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90">
                <a:solidFill>
                  <a:srgbClr val="FFFFFF"/>
                </a:solidFill>
                <a:latin typeface="Arial"/>
                <a:cs typeface="Arial"/>
              </a:rPr>
              <a:t>TECHNIQUE?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11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95600" y="228600"/>
            <a:ext cx="6172200" cy="6400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372495" y="6064134"/>
            <a:ext cx="3487191" cy="5029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09506"/>
            <a:ext cx="1533702" cy="7356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21640" y="1472628"/>
            <a:ext cx="6870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95">
                <a:solidFill>
                  <a:srgbClr val="FFFFFF"/>
                </a:solidFill>
                <a:latin typeface="Arial"/>
                <a:cs typeface="Arial"/>
              </a:rPr>
              <a:t>CHEST</a:t>
            </a:r>
            <a:r>
              <a:rPr dirty="0" sz="1200" spc="-2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270">
                <a:solidFill>
                  <a:srgbClr val="FFFFFF"/>
                </a:solidFill>
                <a:latin typeface="Arial"/>
                <a:cs typeface="Arial"/>
              </a:rPr>
              <a:t>X-RAY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1140" y="2234353"/>
            <a:ext cx="2562860" cy="1797050"/>
          </a:xfrm>
          <a:prstGeom prst="rect">
            <a:avLst/>
          </a:prstGeom>
        </p:spPr>
        <p:txBody>
          <a:bodyPr wrap="square" lIns="0" tIns="97155" rIns="0" bIns="0" rtlCol="0" vert="horz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765"/>
              </a:spcBef>
              <a:buClr>
                <a:srgbClr val="FFECB1"/>
              </a:buClr>
              <a:buSzPct val="120000"/>
              <a:buChar char="•"/>
              <a:tabLst>
                <a:tab pos="297815" algn="l"/>
                <a:tab pos="298450" algn="l"/>
              </a:tabLst>
            </a:pPr>
            <a:r>
              <a:rPr dirty="0" sz="2000" spc="-500">
                <a:solidFill>
                  <a:srgbClr val="FFFFCC"/>
                </a:solidFill>
                <a:latin typeface="Arial"/>
                <a:cs typeface="Arial"/>
              </a:rPr>
              <a:t>LUNGS</a:t>
            </a:r>
            <a:endParaRPr sz="20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200"/>
              </a:spcBef>
              <a:buClr>
                <a:srgbClr val="FFECB1"/>
              </a:buClr>
              <a:buSzPct val="120000"/>
              <a:buChar char="•"/>
              <a:tabLst>
                <a:tab pos="297815" algn="l"/>
                <a:tab pos="298450" algn="l"/>
              </a:tabLst>
            </a:pPr>
            <a:r>
              <a:rPr dirty="0" sz="2000" spc="-420">
                <a:solidFill>
                  <a:srgbClr val="FFFFCC"/>
                </a:solidFill>
                <a:latin typeface="Arial"/>
                <a:cs typeface="Arial"/>
              </a:rPr>
              <a:t>MEDIASTINUM</a:t>
            </a:r>
            <a:endParaRPr sz="20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200"/>
              </a:spcBef>
              <a:buClr>
                <a:srgbClr val="FFECB1"/>
              </a:buClr>
              <a:buSzPct val="120000"/>
              <a:buChar char="•"/>
              <a:tabLst>
                <a:tab pos="297815" algn="l"/>
                <a:tab pos="298450" algn="l"/>
              </a:tabLst>
            </a:pPr>
            <a:r>
              <a:rPr dirty="0" sz="2000" spc="-470">
                <a:solidFill>
                  <a:srgbClr val="FFFFCC"/>
                </a:solidFill>
                <a:latin typeface="Arial"/>
                <a:cs typeface="Arial"/>
              </a:rPr>
              <a:t>BONY</a:t>
            </a:r>
            <a:r>
              <a:rPr dirty="0" sz="2000" spc="-45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dirty="0" sz="2000" spc="-560">
                <a:solidFill>
                  <a:srgbClr val="FFFFCC"/>
                </a:solidFill>
                <a:latin typeface="Arial"/>
                <a:cs typeface="Arial"/>
              </a:rPr>
              <a:t>CAGE</a:t>
            </a:r>
            <a:endParaRPr sz="20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200"/>
              </a:spcBef>
              <a:buClr>
                <a:srgbClr val="FFECB1"/>
              </a:buClr>
              <a:buSzPct val="120000"/>
              <a:buChar char="•"/>
              <a:tabLst>
                <a:tab pos="297815" algn="l"/>
                <a:tab pos="298450" algn="l"/>
              </a:tabLst>
            </a:pPr>
            <a:r>
              <a:rPr dirty="0" sz="2000" spc="-465">
                <a:solidFill>
                  <a:srgbClr val="FFFFCC"/>
                </a:solidFill>
                <a:latin typeface="Arial"/>
                <a:cs typeface="Arial"/>
              </a:rPr>
              <a:t>SOFT </a:t>
            </a:r>
            <a:r>
              <a:rPr dirty="0" sz="2000" spc="-425">
                <a:solidFill>
                  <a:srgbClr val="FFFFCC"/>
                </a:solidFill>
                <a:latin typeface="Arial"/>
                <a:cs typeface="Arial"/>
              </a:rPr>
              <a:t>TISSUE</a:t>
            </a:r>
            <a:r>
              <a:rPr dirty="0" sz="2000" spc="-305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dirty="0" sz="2000" spc="-484">
                <a:solidFill>
                  <a:srgbClr val="FFFFCC"/>
                </a:solidFill>
                <a:latin typeface="Arial"/>
                <a:cs typeface="Arial"/>
              </a:rPr>
              <a:t>COMPONENT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108960" y="324201"/>
            <a:ext cx="2975952" cy="8437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4403331" y="6129615"/>
            <a:ext cx="3390265" cy="3765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675"/>
              </a:lnSpc>
            </a:pPr>
            <a:r>
              <a:rPr dirty="0" sz="2400" spc="-660">
                <a:solidFill>
                  <a:srgbClr val="000F1E"/>
                </a:solidFill>
                <a:latin typeface="Arial"/>
                <a:cs typeface="Arial"/>
              </a:rPr>
              <a:t>WHAT </a:t>
            </a:r>
            <a:r>
              <a:rPr dirty="0" sz="2400" spc="-400">
                <a:solidFill>
                  <a:srgbClr val="000F1E"/>
                </a:solidFill>
                <a:latin typeface="Arial"/>
                <a:cs typeface="Arial"/>
              </a:rPr>
              <a:t>IS </a:t>
            </a:r>
            <a:r>
              <a:rPr dirty="0" sz="2400" spc="-555">
                <a:solidFill>
                  <a:srgbClr val="000F1E"/>
                </a:solidFill>
                <a:latin typeface="Arial"/>
                <a:cs typeface="Arial"/>
              </a:rPr>
              <a:t>A </a:t>
            </a:r>
            <a:r>
              <a:rPr dirty="0" sz="2400" spc="-560">
                <a:solidFill>
                  <a:srgbClr val="000F1E"/>
                </a:solidFill>
                <a:latin typeface="Arial"/>
                <a:cs typeface="Arial"/>
              </a:rPr>
              <a:t>NORMAL </a:t>
            </a:r>
            <a:r>
              <a:rPr dirty="0" sz="2400" spc="-590">
                <a:solidFill>
                  <a:srgbClr val="000F1E"/>
                </a:solidFill>
                <a:latin typeface="Arial"/>
                <a:cs typeface="Arial"/>
              </a:rPr>
              <a:t>CHEST</a:t>
            </a:r>
            <a:r>
              <a:rPr dirty="0" sz="2400" spc="-535">
                <a:solidFill>
                  <a:srgbClr val="000F1E"/>
                </a:solidFill>
                <a:latin typeface="Arial"/>
                <a:cs typeface="Arial"/>
              </a:rPr>
              <a:t> X-RAY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12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54375" y="381000"/>
            <a:ext cx="5813425" cy="62087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114800" y="838200"/>
            <a:ext cx="1905000" cy="1371600"/>
          </a:xfrm>
          <a:custGeom>
            <a:avLst/>
            <a:gdLst/>
            <a:ahLst/>
            <a:cxnLst/>
            <a:rect l="l" t="t" r="r" b="b"/>
            <a:pathLst>
              <a:path w="1905000" h="1371600">
                <a:moveTo>
                  <a:pt x="0" y="0"/>
                </a:moveTo>
                <a:lnTo>
                  <a:pt x="1905000" y="0"/>
                </a:lnTo>
                <a:lnTo>
                  <a:pt x="1905000" y="1371600"/>
                </a:lnTo>
                <a:lnTo>
                  <a:pt x="0" y="1371600"/>
                </a:lnTo>
                <a:lnTo>
                  <a:pt x="0" y="0"/>
                </a:lnTo>
                <a:close/>
              </a:path>
            </a:pathLst>
          </a:custGeom>
          <a:solidFill>
            <a:srgbClr val="FF2600">
              <a:alpha val="250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114800" y="838199"/>
            <a:ext cx="1905000" cy="1371600"/>
          </a:xfrm>
          <a:custGeom>
            <a:avLst/>
            <a:gdLst/>
            <a:ahLst/>
            <a:cxnLst/>
            <a:rect l="l" t="t" r="r" b="b"/>
            <a:pathLst>
              <a:path w="1905000" h="1371600">
                <a:moveTo>
                  <a:pt x="0" y="0"/>
                </a:moveTo>
                <a:lnTo>
                  <a:pt x="1904998" y="0"/>
                </a:lnTo>
                <a:lnTo>
                  <a:pt x="1904998" y="1371599"/>
                </a:lnTo>
                <a:lnTo>
                  <a:pt x="0" y="1371599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733800" y="2209800"/>
            <a:ext cx="2286000" cy="1371600"/>
          </a:xfrm>
          <a:custGeom>
            <a:avLst/>
            <a:gdLst/>
            <a:ahLst/>
            <a:cxnLst/>
            <a:rect l="l" t="t" r="r" b="b"/>
            <a:pathLst>
              <a:path w="2286000" h="1371600">
                <a:moveTo>
                  <a:pt x="0" y="0"/>
                </a:moveTo>
                <a:lnTo>
                  <a:pt x="2286000" y="0"/>
                </a:lnTo>
                <a:lnTo>
                  <a:pt x="2286000" y="1371600"/>
                </a:lnTo>
                <a:lnTo>
                  <a:pt x="0" y="1371600"/>
                </a:lnTo>
                <a:lnTo>
                  <a:pt x="0" y="0"/>
                </a:lnTo>
                <a:close/>
              </a:path>
            </a:pathLst>
          </a:custGeom>
          <a:solidFill>
            <a:srgbClr val="FFFB00">
              <a:alpha val="250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733800" y="2209800"/>
            <a:ext cx="2286000" cy="1371600"/>
          </a:xfrm>
          <a:custGeom>
            <a:avLst/>
            <a:gdLst/>
            <a:ahLst/>
            <a:cxnLst/>
            <a:rect l="l" t="t" r="r" b="b"/>
            <a:pathLst>
              <a:path w="2286000" h="1371600">
                <a:moveTo>
                  <a:pt x="0" y="0"/>
                </a:moveTo>
                <a:lnTo>
                  <a:pt x="2285998" y="0"/>
                </a:lnTo>
                <a:lnTo>
                  <a:pt x="2285998" y="1371598"/>
                </a:lnTo>
                <a:lnTo>
                  <a:pt x="0" y="1371598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FFFB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505200" y="3581400"/>
            <a:ext cx="2514600" cy="2667000"/>
          </a:xfrm>
          <a:custGeom>
            <a:avLst/>
            <a:gdLst/>
            <a:ahLst/>
            <a:cxnLst/>
            <a:rect l="l" t="t" r="r" b="b"/>
            <a:pathLst>
              <a:path w="2514600" h="2667000">
                <a:moveTo>
                  <a:pt x="0" y="0"/>
                </a:moveTo>
                <a:lnTo>
                  <a:pt x="2514600" y="0"/>
                </a:lnTo>
                <a:lnTo>
                  <a:pt x="2514600" y="2667000"/>
                </a:lnTo>
                <a:lnTo>
                  <a:pt x="0" y="2667000"/>
                </a:lnTo>
                <a:lnTo>
                  <a:pt x="0" y="0"/>
                </a:lnTo>
                <a:close/>
              </a:path>
            </a:pathLst>
          </a:custGeom>
          <a:solidFill>
            <a:srgbClr val="00BA63">
              <a:alpha val="250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505200" y="3581400"/>
            <a:ext cx="2514600" cy="2667000"/>
          </a:xfrm>
          <a:custGeom>
            <a:avLst/>
            <a:gdLst/>
            <a:ahLst/>
            <a:cxnLst/>
            <a:rect l="l" t="t" r="r" b="b"/>
            <a:pathLst>
              <a:path w="2514600" h="2667000">
                <a:moveTo>
                  <a:pt x="0" y="0"/>
                </a:moveTo>
                <a:lnTo>
                  <a:pt x="2514598" y="0"/>
                </a:lnTo>
                <a:lnTo>
                  <a:pt x="2514598" y="2666997"/>
                </a:lnTo>
                <a:lnTo>
                  <a:pt x="0" y="2666997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00A5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477000" y="838200"/>
            <a:ext cx="1905000" cy="1371600"/>
          </a:xfrm>
          <a:custGeom>
            <a:avLst/>
            <a:gdLst/>
            <a:ahLst/>
            <a:cxnLst/>
            <a:rect l="l" t="t" r="r" b="b"/>
            <a:pathLst>
              <a:path w="1905000" h="1371600">
                <a:moveTo>
                  <a:pt x="0" y="0"/>
                </a:moveTo>
                <a:lnTo>
                  <a:pt x="1905000" y="0"/>
                </a:lnTo>
                <a:lnTo>
                  <a:pt x="1905000" y="1371600"/>
                </a:lnTo>
                <a:lnTo>
                  <a:pt x="0" y="1371600"/>
                </a:lnTo>
                <a:lnTo>
                  <a:pt x="0" y="0"/>
                </a:lnTo>
                <a:close/>
              </a:path>
            </a:pathLst>
          </a:custGeom>
          <a:solidFill>
            <a:srgbClr val="FF2600">
              <a:alpha val="250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476999" y="838199"/>
            <a:ext cx="1905000" cy="1371600"/>
          </a:xfrm>
          <a:custGeom>
            <a:avLst/>
            <a:gdLst/>
            <a:ahLst/>
            <a:cxnLst/>
            <a:rect l="l" t="t" r="r" b="b"/>
            <a:pathLst>
              <a:path w="1905000" h="1371600">
                <a:moveTo>
                  <a:pt x="0" y="0"/>
                </a:moveTo>
                <a:lnTo>
                  <a:pt x="1904998" y="0"/>
                </a:lnTo>
                <a:lnTo>
                  <a:pt x="1904998" y="1371599"/>
                </a:lnTo>
                <a:lnTo>
                  <a:pt x="0" y="1371599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477000" y="2209800"/>
            <a:ext cx="2209800" cy="1371600"/>
          </a:xfrm>
          <a:custGeom>
            <a:avLst/>
            <a:gdLst/>
            <a:ahLst/>
            <a:cxnLst/>
            <a:rect l="l" t="t" r="r" b="b"/>
            <a:pathLst>
              <a:path w="2209800" h="1371600">
                <a:moveTo>
                  <a:pt x="0" y="0"/>
                </a:moveTo>
                <a:lnTo>
                  <a:pt x="2209800" y="0"/>
                </a:lnTo>
                <a:lnTo>
                  <a:pt x="2209800" y="1371600"/>
                </a:lnTo>
                <a:lnTo>
                  <a:pt x="0" y="1371600"/>
                </a:lnTo>
                <a:lnTo>
                  <a:pt x="0" y="0"/>
                </a:lnTo>
                <a:close/>
              </a:path>
            </a:pathLst>
          </a:custGeom>
          <a:solidFill>
            <a:srgbClr val="FFFB00">
              <a:alpha val="250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476999" y="2209800"/>
            <a:ext cx="2209800" cy="1371600"/>
          </a:xfrm>
          <a:custGeom>
            <a:avLst/>
            <a:gdLst/>
            <a:ahLst/>
            <a:cxnLst/>
            <a:rect l="l" t="t" r="r" b="b"/>
            <a:pathLst>
              <a:path w="2209800" h="1371600">
                <a:moveTo>
                  <a:pt x="0" y="0"/>
                </a:moveTo>
                <a:lnTo>
                  <a:pt x="2209798" y="0"/>
                </a:lnTo>
                <a:lnTo>
                  <a:pt x="2209798" y="1371598"/>
                </a:lnTo>
                <a:lnTo>
                  <a:pt x="0" y="1371598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FFFB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477000" y="3581400"/>
            <a:ext cx="2362200" cy="2667000"/>
          </a:xfrm>
          <a:custGeom>
            <a:avLst/>
            <a:gdLst/>
            <a:ahLst/>
            <a:cxnLst/>
            <a:rect l="l" t="t" r="r" b="b"/>
            <a:pathLst>
              <a:path w="2362200" h="2667000">
                <a:moveTo>
                  <a:pt x="0" y="0"/>
                </a:moveTo>
                <a:lnTo>
                  <a:pt x="2362200" y="0"/>
                </a:lnTo>
                <a:lnTo>
                  <a:pt x="2362200" y="2667000"/>
                </a:lnTo>
                <a:lnTo>
                  <a:pt x="0" y="2667000"/>
                </a:lnTo>
                <a:lnTo>
                  <a:pt x="0" y="0"/>
                </a:lnTo>
                <a:close/>
              </a:path>
            </a:pathLst>
          </a:custGeom>
          <a:solidFill>
            <a:srgbClr val="00BA63">
              <a:alpha val="250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476999" y="3581400"/>
            <a:ext cx="2362200" cy="2667000"/>
          </a:xfrm>
          <a:custGeom>
            <a:avLst/>
            <a:gdLst/>
            <a:ahLst/>
            <a:cxnLst/>
            <a:rect l="l" t="t" r="r" b="b"/>
            <a:pathLst>
              <a:path w="2362200" h="2667000">
                <a:moveTo>
                  <a:pt x="0" y="0"/>
                </a:moveTo>
                <a:lnTo>
                  <a:pt x="2362198" y="0"/>
                </a:lnTo>
                <a:lnTo>
                  <a:pt x="2362198" y="2666997"/>
                </a:lnTo>
                <a:lnTo>
                  <a:pt x="0" y="2666997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00A5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254375" y="381000"/>
            <a:ext cx="5813425" cy="62087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625850" y="976312"/>
            <a:ext cx="2447921" cy="53466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593840" y="947737"/>
            <a:ext cx="2124706" cy="55435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522127" y="6064134"/>
            <a:ext cx="3487191" cy="5029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07817" y="2294315"/>
            <a:ext cx="822960" cy="3532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231140" y="2319020"/>
            <a:ext cx="2769870" cy="13569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Clr>
                <a:srgbClr val="FFECB1"/>
              </a:buClr>
              <a:buSzPct val="118750"/>
              <a:buChar char="•"/>
              <a:tabLst>
                <a:tab pos="297815" algn="l"/>
                <a:tab pos="298450" algn="l"/>
              </a:tabLst>
            </a:pPr>
            <a:r>
              <a:rPr dirty="0" sz="1600" spc="-400">
                <a:solidFill>
                  <a:srgbClr val="FFFFCC"/>
                </a:solidFill>
                <a:latin typeface="Arial"/>
                <a:cs typeface="Arial"/>
              </a:rPr>
              <a:t>LUNGS</a:t>
            </a:r>
            <a:endParaRPr sz="1600">
              <a:latin typeface="Arial"/>
              <a:cs typeface="Arial"/>
            </a:endParaRPr>
          </a:p>
          <a:p>
            <a:pPr lvl="1" marL="679450" indent="-285750">
              <a:lnSpc>
                <a:spcPct val="100000"/>
              </a:lnSpc>
              <a:spcBef>
                <a:spcPts val="35"/>
              </a:spcBef>
              <a:buClr>
                <a:srgbClr val="FFECB1"/>
              </a:buClr>
              <a:buSzPct val="117857"/>
              <a:buChar char="-"/>
              <a:tabLst>
                <a:tab pos="678815" algn="l"/>
                <a:tab pos="679450" algn="l"/>
              </a:tabLst>
            </a:pPr>
            <a:r>
              <a:rPr dirty="0" sz="1400" spc="-185">
                <a:solidFill>
                  <a:srgbClr val="FFFFFF"/>
                </a:solidFill>
                <a:latin typeface="Arial"/>
                <a:cs typeface="Arial"/>
              </a:rPr>
              <a:t>Well-aerated</a:t>
            </a:r>
            <a:endParaRPr sz="1400">
              <a:latin typeface="Arial"/>
              <a:cs typeface="Arial"/>
            </a:endParaRPr>
          </a:p>
          <a:p>
            <a:pPr lvl="1" marL="679450" indent="-285750">
              <a:lnSpc>
                <a:spcPct val="100000"/>
              </a:lnSpc>
              <a:spcBef>
                <a:spcPts val="160"/>
              </a:spcBef>
              <a:buClr>
                <a:srgbClr val="FFECB1"/>
              </a:buClr>
              <a:buSzPct val="117857"/>
              <a:buChar char="-"/>
              <a:tabLst>
                <a:tab pos="678815" algn="l"/>
                <a:tab pos="679450" algn="l"/>
              </a:tabLst>
            </a:pPr>
            <a:r>
              <a:rPr dirty="0" sz="1400" spc="-195">
                <a:solidFill>
                  <a:srgbClr val="FFFFFF"/>
                </a:solidFill>
                <a:latin typeface="Arial"/>
                <a:cs typeface="Arial"/>
              </a:rPr>
              <a:t>Symmetrical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70">
                <a:solidFill>
                  <a:srgbClr val="FFFFFF"/>
                </a:solidFill>
                <a:latin typeface="Arial"/>
                <a:cs typeface="Arial"/>
              </a:rPr>
              <a:t>translucency</a:t>
            </a:r>
            <a:endParaRPr sz="1400">
              <a:latin typeface="Arial"/>
              <a:cs typeface="Arial"/>
            </a:endParaRPr>
          </a:p>
          <a:p>
            <a:pPr lvl="1" marL="679450" indent="-285750">
              <a:lnSpc>
                <a:spcPct val="100000"/>
              </a:lnSpc>
              <a:spcBef>
                <a:spcPts val="220"/>
              </a:spcBef>
              <a:buClr>
                <a:srgbClr val="FFECB1"/>
              </a:buClr>
              <a:buSzPct val="117857"/>
              <a:buChar char="-"/>
              <a:tabLst>
                <a:tab pos="678815" algn="l"/>
                <a:tab pos="679450" algn="l"/>
              </a:tabLst>
            </a:pPr>
            <a:r>
              <a:rPr dirty="0" sz="1400" spc="-204">
                <a:solidFill>
                  <a:srgbClr val="FFFFFF"/>
                </a:solidFill>
                <a:latin typeface="Arial"/>
                <a:cs typeface="Arial"/>
              </a:rPr>
              <a:t>Clear </a:t>
            </a:r>
            <a:r>
              <a:rPr dirty="0" sz="1400" spc="-180">
                <a:solidFill>
                  <a:srgbClr val="FFFFFF"/>
                </a:solidFill>
                <a:latin typeface="Arial"/>
                <a:cs typeface="Arial"/>
              </a:rPr>
              <a:t>apices </a:t>
            </a:r>
            <a:r>
              <a:rPr dirty="0" sz="1400" spc="-265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dirty="0" sz="1400" spc="-165">
                <a:solidFill>
                  <a:srgbClr val="FFFFFF"/>
                </a:solidFill>
                <a:latin typeface="Arial"/>
                <a:cs typeface="Arial"/>
              </a:rPr>
              <a:t>costophrenic</a:t>
            </a:r>
            <a:r>
              <a:rPr dirty="0" sz="1400" spc="-2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80">
                <a:solidFill>
                  <a:srgbClr val="FFFFFF"/>
                </a:solidFill>
                <a:latin typeface="Arial"/>
                <a:cs typeface="Arial"/>
              </a:rPr>
              <a:t>angles</a:t>
            </a:r>
            <a:endParaRPr sz="1400">
              <a:latin typeface="Arial"/>
              <a:cs typeface="Arial"/>
            </a:endParaRPr>
          </a:p>
          <a:p>
            <a:pPr lvl="1" marL="679450" indent="-285750">
              <a:lnSpc>
                <a:spcPct val="100000"/>
              </a:lnSpc>
              <a:spcBef>
                <a:spcPts val="220"/>
              </a:spcBef>
              <a:buClr>
                <a:srgbClr val="FFECB1"/>
              </a:buClr>
              <a:buSzPct val="117857"/>
              <a:buChar char="-"/>
              <a:tabLst>
                <a:tab pos="678815" algn="l"/>
                <a:tab pos="679450" algn="l"/>
              </a:tabLst>
            </a:pPr>
            <a:r>
              <a:rPr dirty="0" sz="1400" spc="-190">
                <a:solidFill>
                  <a:srgbClr val="FFFFFF"/>
                </a:solidFill>
                <a:latin typeface="Arial"/>
                <a:cs typeface="Arial"/>
              </a:rPr>
              <a:t>Normal </a:t>
            </a:r>
            <a:r>
              <a:rPr dirty="0" sz="1400" spc="-170">
                <a:solidFill>
                  <a:srgbClr val="FFFFFF"/>
                </a:solidFill>
                <a:latin typeface="Arial"/>
                <a:cs typeface="Arial"/>
              </a:rPr>
              <a:t>vascular</a:t>
            </a:r>
            <a:r>
              <a:rPr dirty="0" sz="1400" spc="-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35">
                <a:solidFill>
                  <a:srgbClr val="FFFFFF"/>
                </a:solidFill>
                <a:latin typeface="Arial"/>
                <a:cs typeface="Arial"/>
              </a:rPr>
              <a:t>distribution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64432" y="5759132"/>
            <a:ext cx="13100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Verdana"/>
                <a:cs typeface="Verdana"/>
              </a:rPr>
              <a:t>Lung</a:t>
            </a:r>
            <a:r>
              <a:rPr dirty="0" sz="1800" spc="-8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zones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108960" y="324201"/>
            <a:ext cx="2975952" cy="84374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4403331" y="6129615"/>
            <a:ext cx="3390265" cy="3765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675"/>
              </a:lnSpc>
            </a:pPr>
            <a:r>
              <a:rPr dirty="0" sz="2400" spc="-660">
                <a:solidFill>
                  <a:srgbClr val="000F1E"/>
                </a:solidFill>
                <a:latin typeface="Arial"/>
                <a:cs typeface="Arial"/>
              </a:rPr>
              <a:t>WHAT </a:t>
            </a:r>
            <a:r>
              <a:rPr dirty="0" sz="2400" spc="-400">
                <a:solidFill>
                  <a:srgbClr val="000F1E"/>
                </a:solidFill>
                <a:latin typeface="Arial"/>
                <a:cs typeface="Arial"/>
              </a:rPr>
              <a:t>IS </a:t>
            </a:r>
            <a:r>
              <a:rPr dirty="0" sz="2400" spc="-555">
                <a:solidFill>
                  <a:srgbClr val="000F1E"/>
                </a:solidFill>
                <a:latin typeface="Arial"/>
                <a:cs typeface="Arial"/>
              </a:rPr>
              <a:t>A </a:t>
            </a:r>
            <a:r>
              <a:rPr dirty="0" sz="2400" spc="-560">
                <a:solidFill>
                  <a:srgbClr val="000F1E"/>
                </a:solidFill>
                <a:latin typeface="Arial"/>
                <a:cs typeface="Arial"/>
              </a:rPr>
              <a:t>NORMAL </a:t>
            </a:r>
            <a:r>
              <a:rPr dirty="0" sz="2400" spc="-590">
                <a:solidFill>
                  <a:srgbClr val="000F1E"/>
                </a:solidFill>
                <a:latin typeface="Arial"/>
                <a:cs typeface="Arial"/>
              </a:rPr>
              <a:t>CHEST</a:t>
            </a:r>
            <a:r>
              <a:rPr dirty="0" sz="2400" spc="-535">
                <a:solidFill>
                  <a:srgbClr val="000F1E"/>
                </a:solidFill>
                <a:latin typeface="Arial"/>
                <a:cs typeface="Arial"/>
              </a:rPr>
              <a:t> X-RAY</a:t>
            </a:r>
            <a:endParaRPr sz="2400">
              <a:latin typeface="Arial"/>
              <a:cs typeface="Arial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13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57200"/>
            <a:ext cx="5943600" cy="609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57265" y="901630"/>
            <a:ext cx="2481580" cy="2679700"/>
          </a:xfrm>
          <a:custGeom>
            <a:avLst/>
            <a:gdLst/>
            <a:ahLst/>
            <a:cxnLst/>
            <a:rect l="l" t="t" r="r" b="b"/>
            <a:pathLst>
              <a:path w="2481580" h="2679700">
                <a:moveTo>
                  <a:pt x="2133765" y="2349500"/>
                </a:moveTo>
                <a:lnTo>
                  <a:pt x="707722" y="2349500"/>
                </a:lnTo>
                <a:lnTo>
                  <a:pt x="730775" y="2362200"/>
                </a:lnTo>
                <a:lnTo>
                  <a:pt x="753391" y="2374900"/>
                </a:lnTo>
                <a:lnTo>
                  <a:pt x="776105" y="2374900"/>
                </a:lnTo>
                <a:lnTo>
                  <a:pt x="799453" y="2387600"/>
                </a:lnTo>
                <a:lnTo>
                  <a:pt x="845440" y="2387600"/>
                </a:lnTo>
                <a:lnTo>
                  <a:pt x="868387" y="2400300"/>
                </a:lnTo>
                <a:lnTo>
                  <a:pt x="914090" y="2400300"/>
                </a:lnTo>
                <a:lnTo>
                  <a:pt x="925429" y="2413000"/>
                </a:lnTo>
                <a:lnTo>
                  <a:pt x="963683" y="2413000"/>
                </a:lnTo>
                <a:lnTo>
                  <a:pt x="990483" y="2425700"/>
                </a:lnTo>
                <a:lnTo>
                  <a:pt x="1044065" y="2425700"/>
                </a:lnTo>
                <a:lnTo>
                  <a:pt x="1063244" y="2438400"/>
                </a:lnTo>
                <a:lnTo>
                  <a:pt x="1120519" y="2438400"/>
                </a:lnTo>
                <a:lnTo>
                  <a:pt x="1131754" y="2451100"/>
                </a:lnTo>
                <a:lnTo>
                  <a:pt x="1142844" y="2463800"/>
                </a:lnTo>
                <a:lnTo>
                  <a:pt x="1154235" y="2463800"/>
                </a:lnTo>
                <a:lnTo>
                  <a:pt x="1166378" y="2476500"/>
                </a:lnTo>
                <a:lnTo>
                  <a:pt x="1196620" y="2476500"/>
                </a:lnTo>
                <a:lnTo>
                  <a:pt x="1212166" y="2489200"/>
                </a:lnTo>
                <a:lnTo>
                  <a:pt x="1227529" y="2489200"/>
                </a:lnTo>
                <a:lnTo>
                  <a:pt x="1261745" y="2501900"/>
                </a:lnTo>
                <a:lnTo>
                  <a:pt x="1276673" y="2501900"/>
                </a:lnTo>
                <a:lnTo>
                  <a:pt x="1293785" y="2514600"/>
                </a:lnTo>
                <a:lnTo>
                  <a:pt x="1334552" y="2514600"/>
                </a:lnTo>
                <a:lnTo>
                  <a:pt x="1372925" y="2527300"/>
                </a:lnTo>
                <a:lnTo>
                  <a:pt x="1418119" y="2527300"/>
                </a:lnTo>
                <a:lnTo>
                  <a:pt x="1463573" y="2540000"/>
                </a:lnTo>
                <a:lnTo>
                  <a:pt x="1502725" y="2552700"/>
                </a:lnTo>
                <a:lnTo>
                  <a:pt x="1526408" y="2552700"/>
                </a:lnTo>
                <a:lnTo>
                  <a:pt x="1550196" y="2565400"/>
                </a:lnTo>
                <a:lnTo>
                  <a:pt x="1573182" y="2565400"/>
                </a:lnTo>
                <a:lnTo>
                  <a:pt x="1594457" y="2578100"/>
                </a:lnTo>
                <a:lnTo>
                  <a:pt x="1619511" y="2590800"/>
                </a:lnTo>
                <a:lnTo>
                  <a:pt x="1637985" y="2603500"/>
                </a:lnTo>
                <a:lnTo>
                  <a:pt x="1657628" y="2616200"/>
                </a:lnTo>
                <a:lnTo>
                  <a:pt x="1686189" y="2628900"/>
                </a:lnTo>
                <a:lnTo>
                  <a:pt x="1733501" y="2628900"/>
                </a:lnTo>
                <a:lnTo>
                  <a:pt x="1759570" y="2641600"/>
                </a:lnTo>
                <a:lnTo>
                  <a:pt x="1811792" y="2641600"/>
                </a:lnTo>
                <a:lnTo>
                  <a:pt x="1854363" y="2654300"/>
                </a:lnTo>
                <a:lnTo>
                  <a:pt x="1888941" y="2667000"/>
                </a:lnTo>
                <a:lnTo>
                  <a:pt x="1908919" y="2667000"/>
                </a:lnTo>
                <a:lnTo>
                  <a:pt x="1932198" y="2679700"/>
                </a:lnTo>
                <a:lnTo>
                  <a:pt x="2098978" y="2679700"/>
                </a:lnTo>
                <a:lnTo>
                  <a:pt x="2007245" y="2667000"/>
                </a:lnTo>
                <a:lnTo>
                  <a:pt x="2015008" y="2654300"/>
                </a:lnTo>
                <a:lnTo>
                  <a:pt x="2022846" y="2628900"/>
                </a:lnTo>
                <a:lnTo>
                  <a:pt x="2030529" y="2616200"/>
                </a:lnTo>
                <a:lnTo>
                  <a:pt x="2037827" y="2590800"/>
                </a:lnTo>
                <a:lnTo>
                  <a:pt x="2044736" y="2565400"/>
                </a:lnTo>
                <a:lnTo>
                  <a:pt x="2050541" y="2552700"/>
                </a:lnTo>
                <a:lnTo>
                  <a:pt x="2057635" y="2527300"/>
                </a:lnTo>
                <a:lnTo>
                  <a:pt x="2068409" y="2501900"/>
                </a:lnTo>
                <a:lnTo>
                  <a:pt x="2098978" y="2463800"/>
                </a:lnTo>
                <a:lnTo>
                  <a:pt x="2110511" y="2425700"/>
                </a:lnTo>
                <a:lnTo>
                  <a:pt x="2119448" y="2400300"/>
                </a:lnTo>
                <a:lnTo>
                  <a:pt x="2126097" y="2374900"/>
                </a:lnTo>
                <a:lnTo>
                  <a:pt x="2130766" y="2362200"/>
                </a:lnTo>
                <a:lnTo>
                  <a:pt x="2133765" y="2349500"/>
                </a:lnTo>
                <a:close/>
              </a:path>
              <a:path w="2481580" h="2679700">
                <a:moveTo>
                  <a:pt x="2182577" y="1892300"/>
                </a:moveTo>
                <a:lnTo>
                  <a:pt x="163341" y="1892300"/>
                </a:lnTo>
                <a:lnTo>
                  <a:pt x="159096" y="1905000"/>
                </a:lnTo>
                <a:lnTo>
                  <a:pt x="147622" y="1917700"/>
                </a:lnTo>
                <a:lnTo>
                  <a:pt x="126755" y="1943100"/>
                </a:lnTo>
                <a:lnTo>
                  <a:pt x="116834" y="1981200"/>
                </a:lnTo>
                <a:lnTo>
                  <a:pt x="118187" y="1981200"/>
                </a:lnTo>
                <a:lnTo>
                  <a:pt x="115290" y="1993900"/>
                </a:lnTo>
                <a:lnTo>
                  <a:pt x="108321" y="2019300"/>
                </a:lnTo>
                <a:lnTo>
                  <a:pt x="96177" y="2070100"/>
                </a:lnTo>
                <a:lnTo>
                  <a:pt x="89255" y="2095500"/>
                </a:lnTo>
                <a:lnTo>
                  <a:pt x="81531" y="2108200"/>
                </a:lnTo>
                <a:lnTo>
                  <a:pt x="73486" y="2133600"/>
                </a:lnTo>
                <a:lnTo>
                  <a:pt x="65601" y="2159000"/>
                </a:lnTo>
                <a:lnTo>
                  <a:pt x="61507" y="2171700"/>
                </a:lnTo>
                <a:lnTo>
                  <a:pt x="57231" y="2184400"/>
                </a:lnTo>
                <a:lnTo>
                  <a:pt x="53318" y="2197100"/>
                </a:lnTo>
                <a:lnTo>
                  <a:pt x="50313" y="2197100"/>
                </a:lnTo>
                <a:lnTo>
                  <a:pt x="35023" y="2273300"/>
                </a:lnTo>
                <a:lnTo>
                  <a:pt x="27478" y="2349500"/>
                </a:lnTo>
                <a:lnTo>
                  <a:pt x="23669" y="2387600"/>
                </a:lnTo>
                <a:lnTo>
                  <a:pt x="19735" y="2425700"/>
                </a:lnTo>
                <a:lnTo>
                  <a:pt x="13256" y="2463800"/>
                </a:lnTo>
                <a:lnTo>
                  <a:pt x="4807" y="2501900"/>
                </a:lnTo>
                <a:lnTo>
                  <a:pt x="0" y="2527300"/>
                </a:lnTo>
                <a:lnTo>
                  <a:pt x="4447" y="2565400"/>
                </a:lnTo>
                <a:lnTo>
                  <a:pt x="9752" y="2565400"/>
                </a:lnTo>
                <a:lnTo>
                  <a:pt x="13500" y="2540000"/>
                </a:lnTo>
                <a:lnTo>
                  <a:pt x="20365" y="2501900"/>
                </a:lnTo>
                <a:lnTo>
                  <a:pt x="35023" y="2476500"/>
                </a:lnTo>
                <a:lnTo>
                  <a:pt x="57353" y="2463800"/>
                </a:lnTo>
                <a:lnTo>
                  <a:pt x="79282" y="2438400"/>
                </a:lnTo>
                <a:lnTo>
                  <a:pt x="102014" y="2425700"/>
                </a:lnTo>
                <a:lnTo>
                  <a:pt x="126755" y="2413000"/>
                </a:lnTo>
                <a:lnTo>
                  <a:pt x="176662" y="2400300"/>
                </a:lnTo>
                <a:lnTo>
                  <a:pt x="202192" y="2387600"/>
                </a:lnTo>
                <a:lnTo>
                  <a:pt x="218058" y="2387600"/>
                </a:lnTo>
                <a:lnTo>
                  <a:pt x="238970" y="2374900"/>
                </a:lnTo>
                <a:lnTo>
                  <a:pt x="279642" y="2374900"/>
                </a:lnTo>
                <a:lnTo>
                  <a:pt x="290838" y="2362200"/>
                </a:lnTo>
                <a:lnTo>
                  <a:pt x="301855" y="2349500"/>
                </a:lnTo>
                <a:lnTo>
                  <a:pt x="313232" y="2349500"/>
                </a:lnTo>
                <a:lnTo>
                  <a:pt x="325506" y="2336800"/>
                </a:lnTo>
                <a:lnTo>
                  <a:pt x="372289" y="2324100"/>
                </a:lnTo>
                <a:lnTo>
                  <a:pt x="2135830" y="2324100"/>
                </a:lnTo>
                <a:lnTo>
                  <a:pt x="2135236" y="2311400"/>
                </a:lnTo>
                <a:lnTo>
                  <a:pt x="2134517" y="2298700"/>
                </a:lnTo>
                <a:lnTo>
                  <a:pt x="2133980" y="2286000"/>
                </a:lnTo>
                <a:lnTo>
                  <a:pt x="2133935" y="2247900"/>
                </a:lnTo>
                <a:lnTo>
                  <a:pt x="2134691" y="2222500"/>
                </a:lnTo>
                <a:lnTo>
                  <a:pt x="2136556" y="2171700"/>
                </a:lnTo>
                <a:lnTo>
                  <a:pt x="2139840" y="2120900"/>
                </a:lnTo>
                <a:lnTo>
                  <a:pt x="2144850" y="2057400"/>
                </a:lnTo>
                <a:lnTo>
                  <a:pt x="2151414" y="2019300"/>
                </a:lnTo>
                <a:lnTo>
                  <a:pt x="2156064" y="2006600"/>
                </a:lnTo>
                <a:lnTo>
                  <a:pt x="2160141" y="1993900"/>
                </a:lnTo>
                <a:lnTo>
                  <a:pt x="2168424" y="1955800"/>
                </a:lnTo>
                <a:lnTo>
                  <a:pt x="2172746" y="1930400"/>
                </a:lnTo>
                <a:lnTo>
                  <a:pt x="2174725" y="1917700"/>
                </a:lnTo>
                <a:lnTo>
                  <a:pt x="2175974" y="1917700"/>
                </a:lnTo>
                <a:lnTo>
                  <a:pt x="2178111" y="1905000"/>
                </a:lnTo>
                <a:lnTo>
                  <a:pt x="2182577" y="1892300"/>
                </a:lnTo>
                <a:close/>
              </a:path>
              <a:path w="2481580" h="2679700">
                <a:moveTo>
                  <a:pt x="2135830" y="2324100"/>
                </a:moveTo>
                <a:lnTo>
                  <a:pt x="524130" y="2324100"/>
                </a:lnTo>
                <a:lnTo>
                  <a:pt x="572260" y="2336800"/>
                </a:lnTo>
                <a:lnTo>
                  <a:pt x="638994" y="2336800"/>
                </a:lnTo>
                <a:lnTo>
                  <a:pt x="662045" y="2349500"/>
                </a:lnTo>
                <a:lnTo>
                  <a:pt x="2135403" y="2349500"/>
                </a:lnTo>
                <a:lnTo>
                  <a:pt x="2135988" y="2336800"/>
                </a:lnTo>
                <a:lnTo>
                  <a:pt x="2135830" y="2324100"/>
                </a:lnTo>
                <a:close/>
              </a:path>
              <a:path w="2481580" h="2679700">
                <a:moveTo>
                  <a:pt x="111575" y="1991088"/>
                </a:moveTo>
                <a:lnTo>
                  <a:pt x="110079" y="1993900"/>
                </a:lnTo>
                <a:lnTo>
                  <a:pt x="111045" y="1993900"/>
                </a:lnTo>
                <a:lnTo>
                  <a:pt x="111575" y="1991088"/>
                </a:lnTo>
                <a:close/>
              </a:path>
              <a:path w="2481580" h="2679700">
                <a:moveTo>
                  <a:pt x="116834" y="1981200"/>
                </a:moveTo>
                <a:lnTo>
                  <a:pt x="113438" y="1981200"/>
                </a:lnTo>
                <a:lnTo>
                  <a:pt x="111575" y="1991088"/>
                </a:lnTo>
                <a:lnTo>
                  <a:pt x="116834" y="1981200"/>
                </a:lnTo>
                <a:close/>
              </a:path>
              <a:path w="2481580" h="2679700">
                <a:moveTo>
                  <a:pt x="2332132" y="1447800"/>
                </a:moveTo>
                <a:lnTo>
                  <a:pt x="316014" y="1447800"/>
                </a:lnTo>
                <a:lnTo>
                  <a:pt x="310218" y="1460500"/>
                </a:lnTo>
                <a:lnTo>
                  <a:pt x="299925" y="1498600"/>
                </a:lnTo>
                <a:lnTo>
                  <a:pt x="301485" y="1498600"/>
                </a:lnTo>
                <a:lnTo>
                  <a:pt x="298331" y="1511300"/>
                </a:lnTo>
                <a:lnTo>
                  <a:pt x="291357" y="1536700"/>
                </a:lnTo>
                <a:lnTo>
                  <a:pt x="279642" y="1574800"/>
                </a:lnTo>
                <a:lnTo>
                  <a:pt x="233776" y="1701800"/>
                </a:lnTo>
                <a:lnTo>
                  <a:pt x="229786" y="1714500"/>
                </a:lnTo>
                <a:lnTo>
                  <a:pt x="225686" y="1727200"/>
                </a:lnTo>
                <a:lnTo>
                  <a:pt x="221808" y="1739900"/>
                </a:lnTo>
                <a:lnTo>
                  <a:pt x="218487" y="1752600"/>
                </a:lnTo>
                <a:lnTo>
                  <a:pt x="215112" y="1765300"/>
                </a:lnTo>
                <a:lnTo>
                  <a:pt x="212035" y="1778000"/>
                </a:lnTo>
                <a:lnTo>
                  <a:pt x="208362" y="1803400"/>
                </a:lnTo>
                <a:lnTo>
                  <a:pt x="203198" y="1816100"/>
                </a:lnTo>
                <a:lnTo>
                  <a:pt x="196522" y="1828800"/>
                </a:lnTo>
                <a:lnTo>
                  <a:pt x="188277" y="1828800"/>
                </a:lnTo>
                <a:lnTo>
                  <a:pt x="179848" y="1841500"/>
                </a:lnTo>
                <a:lnTo>
                  <a:pt x="172621" y="1854200"/>
                </a:lnTo>
                <a:lnTo>
                  <a:pt x="158323" y="1892300"/>
                </a:lnTo>
                <a:lnTo>
                  <a:pt x="151960" y="1905000"/>
                </a:lnTo>
                <a:lnTo>
                  <a:pt x="158812" y="1905000"/>
                </a:lnTo>
                <a:lnTo>
                  <a:pt x="162525" y="1892300"/>
                </a:lnTo>
                <a:lnTo>
                  <a:pt x="2182577" y="1892300"/>
                </a:lnTo>
                <a:lnTo>
                  <a:pt x="2191509" y="1866900"/>
                </a:lnTo>
                <a:lnTo>
                  <a:pt x="2206000" y="1828800"/>
                </a:lnTo>
                <a:lnTo>
                  <a:pt x="2313023" y="1511300"/>
                </a:lnTo>
                <a:lnTo>
                  <a:pt x="2324129" y="1473200"/>
                </a:lnTo>
                <a:lnTo>
                  <a:pt x="2329730" y="1461658"/>
                </a:lnTo>
                <a:lnTo>
                  <a:pt x="2329981" y="1460500"/>
                </a:lnTo>
                <a:lnTo>
                  <a:pt x="2332132" y="1447800"/>
                </a:lnTo>
                <a:close/>
              </a:path>
              <a:path w="2481580" h="2679700">
                <a:moveTo>
                  <a:pt x="294603" y="1510234"/>
                </a:moveTo>
                <a:lnTo>
                  <a:pt x="294115" y="1511300"/>
                </a:lnTo>
                <a:lnTo>
                  <a:pt x="291866" y="1524000"/>
                </a:lnTo>
                <a:lnTo>
                  <a:pt x="294359" y="1511300"/>
                </a:lnTo>
                <a:lnTo>
                  <a:pt x="294603" y="1510234"/>
                </a:lnTo>
                <a:close/>
              </a:path>
              <a:path w="2481580" h="2679700">
                <a:moveTo>
                  <a:pt x="299925" y="1498600"/>
                </a:moveTo>
                <a:lnTo>
                  <a:pt x="297257" y="1498600"/>
                </a:lnTo>
                <a:lnTo>
                  <a:pt x="294603" y="1510234"/>
                </a:lnTo>
                <a:lnTo>
                  <a:pt x="299925" y="1498600"/>
                </a:lnTo>
                <a:close/>
              </a:path>
              <a:path w="2481580" h="2679700">
                <a:moveTo>
                  <a:pt x="466456" y="1181100"/>
                </a:moveTo>
                <a:lnTo>
                  <a:pt x="459496" y="1181100"/>
                </a:lnTo>
                <a:lnTo>
                  <a:pt x="448968" y="1206500"/>
                </a:lnTo>
                <a:lnTo>
                  <a:pt x="432527" y="1244600"/>
                </a:lnTo>
                <a:lnTo>
                  <a:pt x="424740" y="1257300"/>
                </a:lnTo>
                <a:lnTo>
                  <a:pt x="419033" y="1282700"/>
                </a:lnTo>
                <a:lnTo>
                  <a:pt x="412429" y="1308100"/>
                </a:lnTo>
                <a:lnTo>
                  <a:pt x="401949" y="1333500"/>
                </a:lnTo>
                <a:lnTo>
                  <a:pt x="340796" y="1422400"/>
                </a:lnTo>
                <a:lnTo>
                  <a:pt x="332535" y="1435100"/>
                </a:lnTo>
                <a:lnTo>
                  <a:pt x="323864" y="1447800"/>
                </a:lnTo>
                <a:lnTo>
                  <a:pt x="2332598" y="1447800"/>
                </a:lnTo>
                <a:lnTo>
                  <a:pt x="2330292" y="1460500"/>
                </a:lnTo>
                <a:lnTo>
                  <a:pt x="2329730" y="1461658"/>
                </a:lnTo>
                <a:lnTo>
                  <a:pt x="2327228" y="1473200"/>
                </a:lnTo>
                <a:lnTo>
                  <a:pt x="2324961" y="1473200"/>
                </a:lnTo>
                <a:lnTo>
                  <a:pt x="2324263" y="1485900"/>
                </a:lnTo>
                <a:lnTo>
                  <a:pt x="2326221" y="1485900"/>
                </a:lnTo>
                <a:lnTo>
                  <a:pt x="2331920" y="1473200"/>
                </a:lnTo>
                <a:lnTo>
                  <a:pt x="2342446" y="1460500"/>
                </a:lnTo>
                <a:lnTo>
                  <a:pt x="2358883" y="1422400"/>
                </a:lnTo>
                <a:lnTo>
                  <a:pt x="2377197" y="1371600"/>
                </a:lnTo>
                <a:lnTo>
                  <a:pt x="2386596" y="1346200"/>
                </a:lnTo>
                <a:lnTo>
                  <a:pt x="2393607" y="1308100"/>
                </a:lnTo>
                <a:lnTo>
                  <a:pt x="2404755" y="1270000"/>
                </a:lnTo>
                <a:lnTo>
                  <a:pt x="2412005" y="1244600"/>
                </a:lnTo>
                <a:lnTo>
                  <a:pt x="2419692" y="1219200"/>
                </a:lnTo>
                <a:lnTo>
                  <a:pt x="2427553" y="1206500"/>
                </a:lnTo>
                <a:lnTo>
                  <a:pt x="461121" y="1206500"/>
                </a:lnTo>
                <a:lnTo>
                  <a:pt x="464055" y="1194413"/>
                </a:lnTo>
                <a:lnTo>
                  <a:pt x="464188" y="1193800"/>
                </a:lnTo>
                <a:lnTo>
                  <a:pt x="466456" y="1181100"/>
                </a:lnTo>
                <a:close/>
              </a:path>
              <a:path w="2481580" h="2679700">
                <a:moveTo>
                  <a:pt x="2412788" y="431800"/>
                </a:moveTo>
                <a:lnTo>
                  <a:pt x="1041743" y="431800"/>
                </a:lnTo>
                <a:lnTo>
                  <a:pt x="1027065" y="444500"/>
                </a:lnTo>
                <a:lnTo>
                  <a:pt x="998205" y="457200"/>
                </a:lnTo>
                <a:lnTo>
                  <a:pt x="990778" y="469900"/>
                </a:lnTo>
                <a:lnTo>
                  <a:pt x="983500" y="482600"/>
                </a:lnTo>
                <a:lnTo>
                  <a:pt x="975929" y="495300"/>
                </a:lnTo>
                <a:lnTo>
                  <a:pt x="967623" y="508000"/>
                </a:lnTo>
                <a:lnTo>
                  <a:pt x="940993" y="533400"/>
                </a:lnTo>
                <a:lnTo>
                  <a:pt x="927916" y="546100"/>
                </a:lnTo>
                <a:lnTo>
                  <a:pt x="918982" y="546100"/>
                </a:lnTo>
                <a:lnTo>
                  <a:pt x="904778" y="558800"/>
                </a:lnTo>
                <a:lnTo>
                  <a:pt x="875891" y="584200"/>
                </a:lnTo>
                <a:lnTo>
                  <a:pt x="849553" y="596900"/>
                </a:lnTo>
                <a:lnTo>
                  <a:pt x="832394" y="622300"/>
                </a:lnTo>
                <a:lnTo>
                  <a:pt x="817874" y="635000"/>
                </a:lnTo>
                <a:lnTo>
                  <a:pt x="799453" y="673100"/>
                </a:lnTo>
                <a:lnTo>
                  <a:pt x="789034" y="698500"/>
                </a:lnTo>
                <a:lnTo>
                  <a:pt x="784800" y="711200"/>
                </a:lnTo>
                <a:lnTo>
                  <a:pt x="762041" y="711200"/>
                </a:lnTo>
                <a:lnTo>
                  <a:pt x="738298" y="749300"/>
                </a:lnTo>
                <a:lnTo>
                  <a:pt x="732920" y="749300"/>
                </a:lnTo>
                <a:lnTo>
                  <a:pt x="730231" y="762000"/>
                </a:lnTo>
                <a:lnTo>
                  <a:pt x="712650" y="800100"/>
                </a:lnTo>
                <a:lnTo>
                  <a:pt x="688224" y="825500"/>
                </a:lnTo>
                <a:lnTo>
                  <a:pt x="677145" y="838200"/>
                </a:lnTo>
                <a:lnTo>
                  <a:pt x="645855" y="876300"/>
                </a:lnTo>
                <a:lnTo>
                  <a:pt x="626857" y="901700"/>
                </a:lnTo>
                <a:lnTo>
                  <a:pt x="617259" y="914400"/>
                </a:lnTo>
                <a:lnTo>
                  <a:pt x="614164" y="927100"/>
                </a:lnTo>
                <a:lnTo>
                  <a:pt x="608950" y="927100"/>
                </a:lnTo>
                <a:lnTo>
                  <a:pt x="594967" y="939800"/>
                </a:lnTo>
                <a:lnTo>
                  <a:pt x="570124" y="965200"/>
                </a:lnTo>
                <a:lnTo>
                  <a:pt x="539547" y="1054100"/>
                </a:lnTo>
                <a:lnTo>
                  <a:pt x="536611" y="1066800"/>
                </a:lnTo>
                <a:lnTo>
                  <a:pt x="534265" y="1079500"/>
                </a:lnTo>
                <a:lnTo>
                  <a:pt x="530738" y="1092200"/>
                </a:lnTo>
                <a:lnTo>
                  <a:pt x="524258" y="1104900"/>
                </a:lnTo>
                <a:lnTo>
                  <a:pt x="478393" y="1155700"/>
                </a:lnTo>
                <a:lnTo>
                  <a:pt x="467285" y="1181100"/>
                </a:lnTo>
                <a:lnTo>
                  <a:pt x="464055" y="1194413"/>
                </a:lnTo>
                <a:lnTo>
                  <a:pt x="461434" y="1206500"/>
                </a:lnTo>
                <a:lnTo>
                  <a:pt x="2427553" y="1206500"/>
                </a:lnTo>
                <a:lnTo>
                  <a:pt x="2435324" y="1181100"/>
                </a:lnTo>
                <a:lnTo>
                  <a:pt x="2481197" y="1041400"/>
                </a:lnTo>
                <a:lnTo>
                  <a:pt x="2479610" y="990600"/>
                </a:lnTo>
                <a:lnTo>
                  <a:pt x="2478191" y="939800"/>
                </a:lnTo>
                <a:lnTo>
                  <a:pt x="2475518" y="838200"/>
                </a:lnTo>
                <a:lnTo>
                  <a:pt x="2474097" y="787400"/>
                </a:lnTo>
                <a:lnTo>
                  <a:pt x="2472509" y="749300"/>
                </a:lnTo>
                <a:lnTo>
                  <a:pt x="2470670" y="698500"/>
                </a:lnTo>
                <a:lnTo>
                  <a:pt x="2468497" y="647700"/>
                </a:lnTo>
                <a:lnTo>
                  <a:pt x="2465906" y="596900"/>
                </a:lnTo>
                <a:lnTo>
                  <a:pt x="2456383" y="533400"/>
                </a:lnTo>
                <a:lnTo>
                  <a:pt x="2446820" y="482600"/>
                </a:lnTo>
                <a:lnTo>
                  <a:pt x="2428857" y="444500"/>
                </a:lnTo>
                <a:lnTo>
                  <a:pt x="2421083" y="444500"/>
                </a:lnTo>
                <a:lnTo>
                  <a:pt x="2412788" y="431800"/>
                </a:lnTo>
                <a:close/>
              </a:path>
              <a:path w="2481580" h="2679700">
                <a:moveTo>
                  <a:pt x="2205792" y="165100"/>
                </a:moveTo>
                <a:lnTo>
                  <a:pt x="2204700" y="165100"/>
                </a:lnTo>
                <a:lnTo>
                  <a:pt x="2207112" y="177800"/>
                </a:lnTo>
                <a:lnTo>
                  <a:pt x="1326043" y="177800"/>
                </a:lnTo>
                <a:lnTo>
                  <a:pt x="1288692" y="190500"/>
                </a:lnTo>
                <a:lnTo>
                  <a:pt x="1277474" y="203200"/>
                </a:lnTo>
                <a:lnTo>
                  <a:pt x="1266423" y="215900"/>
                </a:lnTo>
                <a:lnTo>
                  <a:pt x="1255038" y="215900"/>
                </a:lnTo>
                <a:lnTo>
                  <a:pt x="1242820" y="228600"/>
                </a:lnTo>
                <a:lnTo>
                  <a:pt x="1216249" y="254000"/>
                </a:lnTo>
                <a:lnTo>
                  <a:pt x="1186076" y="266700"/>
                </a:lnTo>
                <a:lnTo>
                  <a:pt x="1161342" y="292100"/>
                </a:lnTo>
                <a:lnTo>
                  <a:pt x="1151088" y="292100"/>
                </a:lnTo>
                <a:lnTo>
                  <a:pt x="1143841" y="304800"/>
                </a:lnTo>
                <a:lnTo>
                  <a:pt x="1136856" y="317500"/>
                </a:lnTo>
                <a:lnTo>
                  <a:pt x="1129344" y="330200"/>
                </a:lnTo>
                <a:lnTo>
                  <a:pt x="1120519" y="342900"/>
                </a:lnTo>
                <a:lnTo>
                  <a:pt x="1109524" y="342900"/>
                </a:lnTo>
                <a:lnTo>
                  <a:pt x="1097121" y="355600"/>
                </a:lnTo>
                <a:lnTo>
                  <a:pt x="1084948" y="355600"/>
                </a:lnTo>
                <a:lnTo>
                  <a:pt x="1074646" y="368300"/>
                </a:lnTo>
                <a:lnTo>
                  <a:pt x="1050159" y="393700"/>
                </a:lnTo>
                <a:lnTo>
                  <a:pt x="1038760" y="419100"/>
                </a:lnTo>
                <a:lnTo>
                  <a:pt x="1036554" y="419100"/>
                </a:lnTo>
                <a:lnTo>
                  <a:pt x="1039645" y="431800"/>
                </a:lnTo>
                <a:lnTo>
                  <a:pt x="2404755" y="431800"/>
                </a:lnTo>
                <a:lnTo>
                  <a:pt x="2401318" y="419100"/>
                </a:lnTo>
                <a:lnTo>
                  <a:pt x="2398134" y="406400"/>
                </a:lnTo>
                <a:lnTo>
                  <a:pt x="2366829" y="342900"/>
                </a:lnTo>
                <a:lnTo>
                  <a:pt x="2342225" y="304800"/>
                </a:lnTo>
                <a:lnTo>
                  <a:pt x="2314486" y="279400"/>
                </a:lnTo>
                <a:lnTo>
                  <a:pt x="2282442" y="241300"/>
                </a:lnTo>
                <a:lnTo>
                  <a:pt x="2271474" y="241300"/>
                </a:lnTo>
                <a:lnTo>
                  <a:pt x="2259955" y="228600"/>
                </a:lnTo>
                <a:lnTo>
                  <a:pt x="2248214" y="228600"/>
                </a:lnTo>
                <a:lnTo>
                  <a:pt x="2236582" y="215900"/>
                </a:lnTo>
                <a:lnTo>
                  <a:pt x="2215839" y="190500"/>
                </a:lnTo>
                <a:lnTo>
                  <a:pt x="2205792" y="165100"/>
                </a:lnTo>
                <a:close/>
              </a:path>
              <a:path w="2481580" h="2679700">
                <a:moveTo>
                  <a:pt x="2086565" y="63500"/>
                </a:moveTo>
                <a:lnTo>
                  <a:pt x="1578543" y="63500"/>
                </a:lnTo>
                <a:lnTo>
                  <a:pt x="1533307" y="76200"/>
                </a:lnTo>
                <a:lnTo>
                  <a:pt x="1441575" y="114300"/>
                </a:lnTo>
                <a:lnTo>
                  <a:pt x="1399049" y="139700"/>
                </a:lnTo>
                <a:lnTo>
                  <a:pt x="1374907" y="152400"/>
                </a:lnTo>
                <a:lnTo>
                  <a:pt x="1360476" y="165100"/>
                </a:lnTo>
                <a:lnTo>
                  <a:pt x="1347079" y="177800"/>
                </a:lnTo>
                <a:lnTo>
                  <a:pt x="2201494" y="177800"/>
                </a:lnTo>
                <a:lnTo>
                  <a:pt x="2186920" y="165100"/>
                </a:lnTo>
                <a:lnTo>
                  <a:pt x="2160141" y="139700"/>
                </a:lnTo>
                <a:lnTo>
                  <a:pt x="2151708" y="127000"/>
                </a:lnTo>
                <a:lnTo>
                  <a:pt x="2137992" y="101600"/>
                </a:lnTo>
                <a:lnTo>
                  <a:pt x="2129559" y="101600"/>
                </a:lnTo>
                <a:lnTo>
                  <a:pt x="2107966" y="76200"/>
                </a:lnTo>
                <a:lnTo>
                  <a:pt x="2086565" y="63500"/>
                </a:lnTo>
                <a:close/>
              </a:path>
              <a:path w="2481580" h="2679700">
                <a:moveTo>
                  <a:pt x="2030566" y="38100"/>
                </a:moveTo>
                <a:lnTo>
                  <a:pt x="1660766" y="38100"/>
                </a:lnTo>
                <a:lnTo>
                  <a:pt x="1640062" y="50800"/>
                </a:lnTo>
                <a:lnTo>
                  <a:pt x="1624443" y="50800"/>
                </a:lnTo>
                <a:lnTo>
                  <a:pt x="1606429" y="63500"/>
                </a:lnTo>
                <a:lnTo>
                  <a:pt x="2063728" y="63500"/>
                </a:lnTo>
                <a:lnTo>
                  <a:pt x="2037827" y="50800"/>
                </a:lnTo>
                <a:lnTo>
                  <a:pt x="2030566" y="38100"/>
                </a:lnTo>
                <a:close/>
              </a:path>
              <a:path w="2481580" h="2679700">
                <a:moveTo>
                  <a:pt x="1898711" y="0"/>
                </a:moveTo>
                <a:lnTo>
                  <a:pt x="1838876" y="12700"/>
                </a:lnTo>
                <a:lnTo>
                  <a:pt x="1785801" y="12700"/>
                </a:lnTo>
                <a:lnTo>
                  <a:pt x="1747340" y="25400"/>
                </a:lnTo>
                <a:lnTo>
                  <a:pt x="1694033" y="38100"/>
                </a:lnTo>
                <a:lnTo>
                  <a:pt x="2023555" y="38100"/>
                </a:lnTo>
                <a:lnTo>
                  <a:pt x="2016035" y="25400"/>
                </a:lnTo>
                <a:lnTo>
                  <a:pt x="2007245" y="25400"/>
                </a:lnTo>
                <a:lnTo>
                  <a:pt x="1957452" y="12700"/>
                </a:lnTo>
                <a:lnTo>
                  <a:pt x="1898711" y="0"/>
                </a:lnTo>
                <a:close/>
              </a:path>
            </a:pathLst>
          </a:custGeom>
          <a:solidFill>
            <a:srgbClr val="B9EEEF">
              <a:alpha val="3411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99795" y="3225069"/>
            <a:ext cx="1960245" cy="372110"/>
          </a:xfrm>
          <a:custGeom>
            <a:avLst/>
            <a:gdLst/>
            <a:ahLst/>
            <a:cxnLst/>
            <a:rect l="l" t="t" r="r" b="b"/>
            <a:pathLst>
              <a:path w="1960245" h="372110">
                <a:moveTo>
                  <a:pt x="0" y="371520"/>
                </a:moveTo>
                <a:lnTo>
                  <a:pt x="18567" y="333228"/>
                </a:lnTo>
                <a:lnTo>
                  <a:pt x="39573" y="296882"/>
                </a:lnTo>
                <a:lnTo>
                  <a:pt x="63022" y="262526"/>
                </a:lnTo>
                <a:lnTo>
                  <a:pt x="88917" y="230204"/>
                </a:lnTo>
                <a:lnTo>
                  <a:pt x="133509" y="184146"/>
                </a:lnTo>
                <a:lnTo>
                  <a:pt x="183410" y="143243"/>
                </a:lnTo>
                <a:lnTo>
                  <a:pt x="238485" y="107486"/>
                </a:lnTo>
                <a:lnTo>
                  <a:pt x="298599" y="76869"/>
                </a:lnTo>
                <a:lnTo>
                  <a:pt x="363616" y="51383"/>
                </a:lnTo>
                <a:lnTo>
                  <a:pt x="433400" y="31021"/>
                </a:lnTo>
                <a:lnTo>
                  <a:pt x="507815" y="15776"/>
                </a:lnTo>
                <a:lnTo>
                  <a:pt x="546717" y="10070"/>
                </a:lnTo>
                <a:lnTo>
                  <a:pt x="586726" y="5640"/>
                </a:lnTo>
                <a:lnTo>
                  <a:pt x="627825" y="2486"/>
                </a:lnTo>
                <a:lnTo>
                  <a:pt x="669997" y="606"/>
                </a:lnTo>
                <a:lnTo>
                  <a:pt x="713225" y="0"/>
                </a:lnTo>
                <a:lnTo>
                  <a:pt x="757492" y="666"/>
                </a:lnTo>
                <a:lnTo>
                  <a:pt x="802781" y="2603"/>
                </a:lnTo>
                <a:lnTo>
                  <a:pt x="849076" y="5812"/>
                </a:lnTo>
                <a:lnTo>
                  <a:pt x="896359" y="10290"/>
                </a:lnTo>
                <a:lnTo>
                  <a:pt x="944613" y="16037"/>
                </a:lnTo>
                <a:lnTo>
                  <a:pt x="993821" y="23052"/>
                </a:lnTo>
                <a:lnTo>
                  <a:pt x="1043967" y="31334"/>
                </a:lnTo>
                <a:lnTo>
                  <a:pt x="1095033" y="40883"/>
                </a:lnTo>
                <a:lnTo>
                  <a:pt x="1147003" y="51696"/>
                </a:lnTo>
                <a:lnTo>
                  <a:pt x="1199859" y="63773"/>
                </a:lnTo>
                <a:lnTo>
                  <a:pt x="1253585" y="77113"/>
                </a:lnTo>
                <a:lnTo>
                  <a:pt x="1308163" y="91716"/>
                </a:lnTo>
                <a:lnTo>
                  <a:pt x="1363577" y="107580"/>
                </a:lnTo>
                <a:lnTo>
                  <a:pt x="1419809" y="124705"/>
                </a:lnTo>
                <a:lnTo>
                  <a:pt x="1476843" y="143089"/>
                </a:lnTo>
                <a:lnTo>
                  <a:pt x="1534662" y="162731"/>
                </a:lnTo>
                <a:lnTo>
                  <a:pt x="1593249" y="183631"/>
                </a:lnTo>
                <a:lnTo>
                  <a:pt x="1652586" y="205788"/>
                </a:lnTo>
                <a:lnTo>
                  <a:pt x="1712657" y="229200"/>
                </a:lnTo>
                <a:lnTo>
                  <a:pt x="1773445" y="253867"/>
                </a:lnTo>
                <a:lnTo>
                  <a:pt x="1834933" y="279788"/>
                </a:lnTo>
                <a:lnTo>
                  <a:pt x="1897104" y="306962"/>
                </a:lnTo>
                <a:lnTo>
                  <a:pt x="1959941" y="335388"/>
                </a:lnTo>
              </a:path>
            </a:pathLst>
          </a:custGeom>
          <a:ln w="38100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28600" y="3235325"/>
            <a:ext cx="2311400" cy="2882900"/>
          </a:xfrm>
          <a:custGeom>
            <a:avLst/>
            <a:gdLst/>
            <a:ahLst/>
            <a:cxnLst/>
            <a:rect l="l" t="t" r="r" b="b"/>
            <a:pathLst>
              <a:path w="2311400" h="2882900">
                <a:moveTo>
                  <a:pt x="1282357" y="101600"/>
                </a:moveTo>
                <a:lnTo>
                  <a:pt x="425888" y="101600"/>
                </a:lnTo>
                <a:lnTo>
                  <a:pt x="411475" y="114300"/>
                </a:lnTo>
                <a:lnTo>
                  <a:pt x="379956" y="127000"/>
                </a:lnTo>
                <a:lnTo>
                  <a:pt x="372366" y="139700"/>
                </a:lnTo>
                <a:lnTo>
                  <a:pt x="368812" y="152400"/>
                </a:lnTo>
                <a:lnTo>
                  <a:pt x="366872" y="165100"/>
                </a:lnTo>
                <a:lnTo>
                  <a:pt x="364125" y="177800"/>
                </a:lnTo>
                <a:lnTo>
                  <a:pt x="316631" y="317500"/>
                </a:lnTo>
                <a:lnTo>
                  <a:pt x="284967" y="368300"/>
                </a:lnTo>
                <a:lnTo>
                  <a:pt x="273558" y="381000"/>
                </a:lnTo>
                <a:lnTo>
                  <a:pt x="265789" y="406400"/>
                </a:lnTo>
                <a:lnTo>
                  <a:pt x="259694" y="431800"/>
                </a:lnTo>
                <a:lnTo>
                  <a:pt x="253304" y="457200"/>
                </a:lnTo>
                <a:lnTo>
                  <a:pt x="243967" y="495300"/>
                </a:lnTo>
                <a:lnTo>
                  <a:pt x="235831" y="533400"/>
                </a:lnTo>
                <a:lnTo>
                  <a:pt x="228516" y="558800"/>
                </a:lnTo>
                <a:lnTo>
                  <a:pt x="221641" y="596900"/>
                </a:lnTo>
                <a:lnTo>
                  <a:pt x="215168" y="622300"/>
                </a:lnTo>
                <a:lnTo>
                  <a:pt x="206649" y="647700"/>
                </a:lnTo>
                <a:lnTo>
                  <a:pt x="197710" y="660400"/>
                </a:lnTo>
                <a:lnTo>
                  <a:pt x="189978" y="685800"/>
                </a:lnTo>
                <a:lnTo>
                  <a:pt x="185435" y="711200"/>
                </a:lnTo>
                <a:lnTo>
                  <a:pt x="181854" y="723900"/>
                </a:lnTo>
                <a:lnTo>
                  <a:pt x="178377" y="749300"/>
                </a:lnTo>
                <a:lnTo>
                  <a:pt x="174146" y="762000"/>
                </a:lnTo>
                <a:lnTo>
                  <a:pt x="167299" y="787400"/>
                </a:lnTo>
                <a:lnTo>
                  <a:pt x="162648" y="812800"/>
                </a:lnTo>
                <a:lnTo>
                  <a:pt x="159778" y="812800"/>
                </a:lnTo>
                <a:lnTo>
                  <a:pt x="156141" y="838200"/>
                </a:lnTo>
                <a:lnTo>
                  <a:pt x="150493" y="876300"/>
                </a:lnTo>
                <a:lnTo>
                  <a:pt x="142483" y="927100"/>
                </a:lnTo>
                <a:lnTo>
                  <a:pt x="138143" y="939800"/>
                </a:lnTo>
                <a:lnTo>
                  <a:pt x="133249" y="965200"/>
                </a:lnTo>
                <a:lnTo>
                  <a:pt x="129015" y="990600"/>
                </a:lnTo>
                <a:lnTo>
                  <a:pt x="126652" y="1016000"/>
                </a:lnTo>
                <a:lnTo>
                  <a:pt x="124662" y="1066800"/>
                </a:lnTo>
                <a:lnTo>
                  <a:pt x="122919" y="1117600"/>
                </a:lnTo>
                <a:lnTo>
                  <a:pt x="121391" y="1155700"/>
                </a:lnTo>
                <a:lnTo>
                  <a:pt x="120044" y="1206500"/>
                </a:lnTo>
                <a:lnTo>
                  <a:pt x="118848" y="1257300"/>
                </a:lnTo>
                <a:lnTo>
                  <a:pt x="117770" y="1308100"/>
                </a:lnTo>
                <a:lnTo>
                  <a:pt x="116777" y="1358900"/>
                </a:lnTo>
                <a:lnTo>
                  <a:pt x="113992" y="1498600"/>
                </a:lnTo>
                <a:lnTo>
                  <a:pt x="113021" y="1549400"/>
                </a:lnTo>
                <a:lnTo>
                  <a:pt x="111974" y="1600200"/>
                </a:lnTo>
                <a:lnTo>
                  <a:pt x="110821" y="1651000"/>
                </a:lnTo>
                <a:lnTo>
                  <a:pt x="96939" y="1701800"/>
                </a:lnTo>
                <a:lnTo>
                  <a:pt x="93841" y="1714500"/>
                </a:lnTo>
                <a:lnTo>
                  <a:pt x="92381" y="1727200"/>
                </a:lnTo>
                <a:lnTo>
                  <a:pt x="91864" y="1739900"/>
                </a:lnTo>
                <a:lnTo>
                  <a:pt x="91597" y="1739900"/>
                </a:lnTo>
                <a:lnTo>
                  <a:pt x="90887" y="1765300"/>
                </a:lnTo>
                <a:lnTo>
                  <a:pt x="85361" y="1841500"/>
                </a:lnTo>
                <a:lnTo>
                  <a:pt x="79157" y="1892300"/>
                </a:lnTo>
                <a:lnTo>
                  <a:pt x="73818" y="1943100"/>
                </a:lnTo>
                <a:lnTo>
                  <a:pt x="64814" y="1993900"/>
                </a:lnTo>
                <a:lnTo>
                  <a:pt x="55066" y="2057400"/>
                </a:lnTo>
                <a:lnTo>
                  <a:pt x="47495" y="2095500"/>
                </a:lnTo>
                <a:lnTo>
                  <a:pt x="37527" y="2146300"/>
                </a:lnTo>
                <a:lnTo>
                  <a:pt x="28244" y="2171700"/>
                </a:lnTo>
                <a:lnTo>
                  <a:pt x="20670" y="2209800"/>
                </a:lnTo>
                <a:lnTo>
                  <a:pt x="15831" y="2247900"/>
                </a:lnTo>
                <a:lnTo>
                  <a:pt x="13148" y="2311400"/>
                </a:lnTo>
                <a:lnTo>
                  <a:pt x="10898" y="2362200"/>
                </a:lnTo>
                <a:lnTo>
                  <a:pt x="8995" y="2413000"/>
                </a:lnTo>
                <a:lnTo>
                  <a:pt x="7351" y="2463800"/>
                </a:lnTo>
                <a:lnTo>
                  <a:pt x="5881" y="2514600"/>
                </a:lnTo>
                <a:lnTo>
                  <a:pt x="3113" y="2616200"/>
                </a:lnTo>
                <a:lnTo>
                  <a:pt x="1643" y="2667000"/>
                </a:lnTo>
                <a:lnTo>
                  <a:pt x="0" y="2717800"/>
                </a:lnTo>
                <a:lnTo>
                  <a:pt x="15831" y="2768600"/>
                </a:lnTo>
                <a:lnTo>
                  <a:pt x="31308" y="2819400"/>
                </a:lnTo>
                <a:lnTo>
                  <a:pt x="38296" y="2844800"/>
                </a:lnTo>
                <a:lnTo>
                  <a:pt x="45463" y="2857500"/>
                </a:lnTo>
                <a:lnTo>
                  <a:pt x="61472" y="2870200"/>
                </a:lnTo>
                <a:lnTo>
                  <a:pt x="94989" y="2882900"/>
                </a:lnTo>
                <a:lnTo>
                  <a:pt x="105416" y="2844800"/>
                </a:lnTo>
                <a:lnTo>
                  <a:pt x="110943" y="2832100"/>
                </a:lnTo>
                <a:lnTo>
                  <a:pt x="116006" y="2806700"/>
                </a:lnTo>
                <a:lnTo>
                  <a:pt x="125041" y="2781300"/>
                </a:lnTo>
                <a:lnTo>
                  <a:pt x="142483" y="2730500"/>
                </a:lnTo>
                <a:lnTo>
                  <a:pt x="237472" y="2590800"/>
                </a:lnTo>
                <a:lnTo>
                  <a:pt x="249680" y="2590800"/>
                </a:lnTo>
                <a:lnTo>
                  <a:pt x="262111" y="2578100"/>
                </a:lnTo>
                <a:lnTo>
                  <a:pt x="274096" y="2578100"/>
                </a:lnTo>
                <a:lnTo>
                  <a:pt x="284967" y="2565400"/>
                </a:lnTo>
                <a:lnTo>
                  <a:pt x="293535" y="2552700"/>
                </a:lnTo>
                <a:lnTo>
                  <a:pt x="300363" y="2540000"/>
                </a:lnTo>
                <a:lnTo>
                  <a:pt x="307409" y="2527300"/>
                </a:lnTo>
                <a:lnTo>
                  <a:pt x="316631" y="2514600"/>
                </a:lnTo>
                <a:lnTo>
                  <a:pt x="349089" y="2489200"/>
                </a:lnTo>
                <a:lnTo>
                  <a:pt x="368332" y="2476500"/>
                </a:lnTo>
                <a:lnTo>
                  <a:pt x="387208" y="2476500"/>
                </a:lnTo>
                <a:lnTo>
                  <a:pt x="392011" y="2463800"/>
                </a:lnTo>
                <a:lnTo>
                  <a:pt x="411618" y="2438400"/>
                </a:lnTo>
                <a:lnTo>
                  <a:pt x="436416" y="2438400"/>
                </a:lnTo>
                <a:lnTo>
                  <a:pt x="448421" y="2425700"/>
                </a:lnTo>
                <a:lnTo>
                  <a:pt x="459113" y="2425700"/>
                </a:lnTo>
                <a:lnTo>
                  <a:pt x="468657" y="2413000"/>
                </a:lnTo>
                <a:lnTo>
                  <a:pt x="476060" y="2400300"/>
                </a:lnTo>
                <a:lnTo>
                  <a:pt x="482905" y="2387600"/>
                </a:lnTo>
                <a:lnTo>
                  <a:pt x="490777" y="2374900"/>
                </a:lnTo>
                <a:lnTo>
                  <a:pt x="498173" y="2374900"/>
                </a:lnTo>
                <a:lnTo>
                  <a:pt x="506147" y="2362200"/>
                </a:lnTo>
                <a:lnTo>
                  <a:pt x="514351" y="2349500"/>
                </a:lnTo>
                <a:lnTo>
                  <a:pt x="522439" y="2349500"/>
                </a:lnTo>
                <a:lnTo>
                  <a:pt x="533310" y="2336800"/>
                </a:lnTo>
                <a:lnTo>
                  <a:pt x="545294" y="2336800"/>
                </a:lnTo>
                <a:lnTo>
                  <a:pt x="557725" y="2324100"/>
                </a:lnTo>
                <a:lnTo>
                  <a:pt x="569934" y="2311400"/>
                </a:lnTo>
                <a:lnTo>
                  <a:pt x="712417" y="2222500"/>
                </a:lnTo>
                <a:lnTo>
                  <a:pt x="723894" y="2222500"/>
                </a:lnTo>
                <a:lnTo>
                  <a:pt x="736038" y="2209800"/>
                </a:lnTo>
                <a:lnTo>
                  <a:pt x="759912" y="2209800"/>
                </a:lnTo>
                <a:lnTo>
                  <a:pt x="772286" y="2197100"/>
                </a:lnTo>
                <a:lnTo>
                  <a:pt x="784104" y="2197100"/>
                </a:lnTo>
                <a:lnTo>
                  <a:pt x="795699" y="2184400"/>
                </a:lnTo>
                <a:lnTo>
                  <a:pt x="807406" y="2171700"/>
                </a:lnTo>
                <a:lnTo>
                  <a:pt x="841269" y="2171700"/>
                </a:lnTo>
                <a:lnTo>
                  <a:pt x="856463" y="2159000"/>
                </a:lnTo>
                <a:lnTo>
                  <a:pt x="870876" y="2146300"/>
                </a:lnTo>
                <a:lnTo>
                  <a:pt x="902395" y="2133600"/>
                </a:lnTo>
                <a:lnTo>
                  <a:pt x="913448" y="2120900"/>
                </a:lnTo>
                <a:lnTo>
                  <a:pt x="949890" y="2120900"/>
                </a:lnTo>
                <a:lnTo>
                  <a:pt x="1000888" y="2095500"/>
                </a:lnTo>
                <a:lnTo>
                  <a:pt x="1027200" y="2095500"/>
                </a:lnTo>
                <a:lnTo>
                  <a:pt x="1042260" y="2082800"/>
                </a:lnTo>
                <a:lnTo>
                  <a:pt x="1059507" y="2070100"/>
                </a:lnTo>
                <a:lnTo>
                  <a:pt x="1092377" y="2057400"/>
                </a:lnTo>
                <a:lnTo>
                  <a:pt x="1103428" y="2044700"/>
                </a:lnTo>
                <a:lnTo>
                  <a:pt x="1127719" y="2044700"/>
                </a:lnTo>
                <a:lnTo>
                  <a:pt x="1139863" y="2032000"/>
                </a:lnTo>
                <a:lnTo>
                  <a:pt x="1190864" y="2019300"/>
                </a:lnTo>
                <a:lnTo>
                  <a:pt x="1217176" y="2019300"/>
                </a:lnTo>
                <a:lnTo>
                  <a:pt x="1232237" y="2006600"/>
                </a:lnTo>
                <a:lnTo>
                  <a:pt x="1249485" y="1993900"/>
                </a:lnTo>
                <a:lnTo>
                  <a:pt x="1282357" y="1981200"/>
                </a:lnTo>
                <a:lnTo>
                  <a:pt x="1329842" y="1955800"/>
                </a:lnTo>
                <a:lnTo>
                  <a:pt x="1383603" y="1943100"/>
                </a:lnTo>
                <a:lnTo>
                  <a:pt x="1452064" y="1917700"/>
                </a:lnTo>
                <a:lnTo>
                  <a:pt x="1503997" y="1917700"/>
                </a:lnTo>
                <a:lnTo>
                  <a:pt x="1562312" y="1905000"/>
                </a:lnTo>
                <a:lnTo>
                  <a:pt x="1608256" y="1905000"/>
                </a:lnTo>
                <a:lnTo>
                  <a:pt x="1653521" y="1892300"/>
                </a:lnTo>
                <a:lnTo>
                  <a:pt x="1709801" y="1879600"/>
                </a:lnTo>
                <a:lnTo>
                  <a:pt x="1741028" y="1879600"/>
                </a:lnTo>
                <a:lnTo>
                  <a:pt x="1761312" y="1866900"/>
                </a:lnTo>
                <a:lnTo>
                  <a:pt x="1799465" y="1866900"/>
                </a:lnTo>
                <a:lnTo>
                  <a:pt x="1834964" y="1854200"/>
                </a:lnTo>
                <a:lnTo>
                  <a:pt x="1972698" y="1854200"/>
                </a:lnTo>
                <a:lnTo>
                  <a:pt x="2013336" y="1841500"/>
                </a:lnTo>
                <a:lnTo>
                  <a:pt x="2042261" y="1816100"/>
                </a:lnTo>
                <a:lnTo>
                  <a:pt x="2043957" y="1803400"/>
                </a:lnTo>
                <a:lnTo>
                  <a:pt x="2041434" y="1752600"/>
                </a:lnTo>
                <a:lnTo>
                  <a:pt x="2035979" y="1701800"/>
                </a:lnTo>
                <a:lnTo>
                  <a:pt x="2028881" y="1638300"/>
                </a:lnTo>
                <a:lnTo>
                  <a:pt x="2021427" y="1574800"/>
                </a:lnTo>
                <a:lnTo>
                  <a:pt x="2014904" y="1524000"/>
                </a:lnTo>
                <a:lnTo>
                  <a:pt x="2002991" y="1473200"/>
                </a:lnTo>
                <a:lnTo>
                  <a:pt x="1987570" y="1435100"/>
                </a:lnTo>
                <a:lnTo>
                  <a:pt x="1971790" y="1397000"/>
                </a:lnTo>
                <a:lnTo>
                  <a:pt x="1963102" y="1371600"/>
                </a:lnTo>
                <a:lnTo>
                  <a:pt x="1956497" y="1320800"/>
                </a:lnTo>
                <a:lnTo>
                  <a:pt x="1950991" y="1270000"/>
                </a:lnTo>
                <a:lnTo>
                  <a:pt x="1946444" y="1219200"/>
                </a:lnTo>
                <a:lnTo>
                  <a:pt x="1942715" y="1168400"/>
                </a:lnTo>
                <a:lnTo>
                  <a:pt x="1939664" y="1104900"/>
                </a:lnTo>
                <a:lnTo>
                  <a:pt x="1937152" y="1054100"/>
                </a:lnTo>
                <a:lnTo>
                  <a:pt x="1935037" y="1003300"/>
                </a:lnTo>
                <a:lnTo>
                  <a:pt x="1933180" y="965200"/>
                </a:lnTo>
                <a:lnTo>
                  <a:pt x="1931441" y="927100"/>
                </a:lnTo>
                <a:lnTo>
                  <a:pt x="1943304" y="812800"/>
                </a:lnTo>
                <a:lnTo>
                  <a:pt x="1948213" y="774700"/>
                </a:lnTo>
                <a:lnTo>
                  <a:pt x="1954672" y="736600"/>
                </a:lnTo>
                <a:lnTo>
                  <a:pt x="1964357" y="685800"/>
                </a:lnTo>
                <a:lnTo>
                  <a:pt x="1978939" y="622300"/>
                </a:lnTo>
                <a:lnTo>
                  <a:pt x="1982251" y="622300"/>
                </a:lnTo>
                <a:lnTo>
                  <a:pt x="1986280" y="609600"/>
                </a:lnTo>
                <a:lnTo>
                  <a:pt x="1990594" y="596900"/>
                </a:lnTo>
                <a:lnTo>
                  <a:pt x="1994763" y="584200"/>
                </a:lnTo>
                <a:lnTo>
                  <a:pt x="2042261" y="533400"/>
                </a:lnTo>
                <a:lnTo>
                  <a:pt x="2059985" y="508000"/>
                </a:lnTo>
                <a:lnTo>
                  <a:pt x="2074618" y="495300"/>
                </a:lnTo>
                <a:lnTo>
                  <a:pt x="2088903" y="469900"/>
                </a:lnTo>
                <a:lnTo>
                  <a:pt x="2105583" y="444500"/>
                </a:lnTo>
                <a:lnTo>
                  <a:pt x="2116552" y="431800"/>
                </a:lnTo>
                <a:lnTo>
                  <a:pt x="2129389" y="431800"/>
                </a:lnTo>
                <a:lnTo>
                  <a:pt x="2142199" y="419100"/>
                </a:lnTo>
                <a:lnTo>
                  <a:pt x="2153081" y="406400"/>
                </a:lnTo>
                <a:lnTo>
                  <a:pt x="2166725" y="393700"/>
                </a:lnTo>
                <a:lnTo>
                  <a:pt x="2178402" y="368300"/>
                </a:lnTo>
                <a:lnTo>
                  <a:pt x="2058098" y="368300"/>
                </a:lnTo>
                <a:lnTo>
                  <a:pt x="2047545" y="355600"/>
                </a:lnTo>
                <a:lnTo>
                  <a:pt x="2022040" y="355600"/>
                </a:lnTo>
                <a:lnTo>
                  <a:pt x="1990815" y="342900"/>
                </a:lnTo>
                <a:lnTo>
                  <a:pt x="1963102" y="330200"/>
                </a:lnTo>
                <a:lnTo>
                  <a:pt x="1950573" y="330200"/>
                </a:lnTo>
                <a:lnTo>
                  <a:pt x="1938774" y="317500"/>
                </a:lnTo>
                <a:lnTo>
                  <a:pt x="1927267" y="304800"/>
                </a:lnTo>
                <a:lnTo>
                  <a:pt x="1915617" y="304800"/>
                </a:lnTo>
                <a:lnTo>
                  <a:pt x="1678139" y="228600"/>
                </a:lnTo>
                <a:lnTo>
                  <a:pt x="1669045" y="215900"/>
                </a:lnTo>
                <a:lnTo>
                  <a:pt x="1661261" y="215900"/>
                </a:lnTo>
                <a:lnTo>
                  <a:pt x="1654001" y="203200"/>
                </a:lnTo>
                <a:lnTo>
                  <a:pt x="1646478" y="190500"/>
                </a:lnTo>
                <a:lnTo>
                  <a:pt x="1610548" y="177800"/>
                </a:lnTo>
                <a:lnTo>
                  <a:pt x="1590103" y="165100"/>
                </a:lnTo>
                <a:lnTo>
                  <a:pt x="1576392" y="165100"/>
                </a:lnTo>
                <a:lnTo>
                  <a:pt x="1560665" y="152400"/>
                </a:lnTo>
                <a:lnTo>
                  <a:pt x="1534171" y="152400"/>
                </a:lnTo>
                <a:lnTo>
                  <a:pt x="1488160" y="127000"/>
                </a:lnTo>
                <a:lnTo>
                  <a:pt x="1422847" y="127000"/>
                </a:lnTo>
                <a:lnTo>
                  <a:pt x="1379100" y="114300"/>
                </a:lnTo>
                <a:lnTo>
                  <a:pt x="1338432" y="114300"/>
                </a:lnTo>
                <a:lnTo>
                  <a:pt x="1282357" y="101600"/>
                </a:lnTo>
                <a:close/>
              </a:path>
              <a:path w="2311400" h="2882900">
                <a:moveTo>
                  <a:pt x="387208" y="2476500"/>
                </a:moveTo>
                <a:lnTo>
                  <a:pt x="380440" y="2476500"/>
                </a:lnTo>
                <a:lnTo>
                  <a:pt x="379937" y="2489200"/>
                </a:lnTo>
                <a:lnTo>
                  <a:pt x="382406" y="2489200"/>
                </a:lnTo>
                <a:lnTo>
                  <a:pt x="387208" y="2476500"/>
                </a:lnTo>
                <a:close/>
              </a:path>
              <a:path w="2311400" h="2882900">
                <a:moveTo>
                  <a:pt x="161753" y="787400"/>
                </a:moveTo>
                <a:lnTo>
                  <a:pt x="161221" y="787400"/>
                </a:lnTo>
                <a:lnTo>
                  <a:pt x="160060" y="800100"/>
                </a:lnTo>
                <a:lnTo>
                  <a:pt x="158991" y="800100"/>
                </a:lnTo>
                <a:lnTo>
                  <a:pt x="158364" y="812800"/>
                </a:lnTo>
                <a:lnTo>
                  <a:pt x="159778" y="812800"/>
                </a:lnTo>
                <a:lnTo>
                  <a:pt x="161753" y="787400"/>
                </a:lnTo>
                <a:close/>
              </a:path>
              <a:path w="2311400" h="2882900">
                <a:moveTo>
                  <a:pt x="2194936" y="342900"/>
                </a:moveTo>
                <a:lnTo>
                  <a:pt x="2184742" y="342900"/>
                </a:lnTo>
                <a:lnTo>
                  <a:pt x="2153344" y="355600"/>
                </a:lnTo>
                <a:lnTo>
                  <a:pt x="2089847" y="355600"/>
                </a:lnTo>
                <a:lnTo>
                  <a:pt x="2058098" y="368300"/>
                </a:lnTo>
                <a:lnTo>
                  <a:pt x="2178402" y="368300"/>
                </a:lnTo>
                <a:lnTo>
                  <a:pt x="2189293" y="355600"/>
                </a:lnTo>
                <a:lnTo>
                  <a:pt x="2194936" y="342900"/>
                </a:lnTo>
                <a:close/>
              </a:path>
              <a:path w="2311400" h="2882900">
                <a:moveTo>
                  <a:pt x="2311400" y="304800"/>
                </a:moveTo>
                <a:lnTo>
                  <a:pt x="2200579" y="330200"/>
                </a:lnTo>
                <a:lnTo>
                  <a:pt x="2194936" y="342900"/>
                </a:lnTo>
                <a:lnTo>
                  <a:pt x="2224217" y="342900"/>
                </a:lnTo>
                <a:lnTo>
                  <a:pt x="2254100" y="330200"/>
                </a:lnTo>
                <a:lnTo>
                  <a:pt x="2280969" y="317500"/>
                </a:lnTo>
                <a:lnTo>
                  <a:pt x="2311400" y="304800"/>
                </a:lnTo>
                <a:close/>
              </a:path>
              <a:path w="2311400" h="2882900">
                <a:moveTo>
                  <a:pt x="1199245" y="76200"/>
                </a:moveTo>
                <a:lnTo>
                  <a:pt x="482705" y="76200"/>
                </a:lnTo>
                <a:lnTo>
                  <a:pt x="474944" y="88900"/>
                </a:lnTo>
                <a:lnTo>
                  <a:pt x="441082" y="101600"/>
                </a:lnTo>
                <a:lnTo>
                  <a:pt x="1266485" y="101600"/>
                </a:lnTo>
                <a:lnTo>
                  <a:pt x="1234894" y="88900"/>
                </a:lnTo>
                <a:lnTo>
                  <a:pt x="1219022" y="88900"/>
                </a:lnTo>
                <a:lnTo>
                  <a:pt x="1199245" y="76200"/>
                </a:lnTo>
                <a:close/>
              </a:path>
              <a:path w="2311400" h="2882900">
                <a:moveTo>
                  <a:pt x="732029" y="0"/>
                </a:moveTo>
                <a:lnTo>
                  <a:pt x="617511" y="0"/>
                </a:lnTo>
                <a:lnTo>
                  <a:pt x="544684" y="25400"/>
                </a:lnTo>
                <a:lnTo>
                  <a:pt x="506608" y="50800"/>
                </a:lnTo>
                <a:lnTo>
                  <a:pt x="498227" y="63500"/>
                </a:lnTo>
                <a:lnTo>
                  <a:pt x="490363" y="76200"/>
                </a:lnTo>
                <a:lnTo>
                  <a:pt x="1139863" y="76200"/>
                </a:lnTo>
                <a:lnTo>
                  <a:pt x="1127907" y="63500"/>
                </a:lnTo>
                <a:lnTo>
                  <a:pt x="1104390" y="63500"/>
                </a:lnTo>
                <a:lnTo>
                  <a:pt x="1092377" y="50800"/>
                </a:lnTo>
                <a:lnTo>
                  <a:pt x="1045001" y="50800"/>
                </a:lnTo>
                <a:lnTo>
                  <a:pt x="1021177" y="38100"/>
                </a:lnTo>
                <a:lnTo>
                  <a:pt x="932634" y="38100"/>
                </a:lnTo>
                <a:lnTo>
                  <a:pt x="874631" y="25400"/>
                </a:lnTo>
                <a:lnTo>
                  <a:pt x="822466" y="25400"/>
                </a:lnTo>
                <a:lnTo>
                  <a:pt x="775234" y="12700"/>
                </a:lnTo>
                <a:lnTo>
                  <a:pt x="732029" y="0"/>
                </a:lnTo>
                <a:close/>
              </a:path>
            </a:pathLst>
          </a:custGeom>
          <a:solidFill>
            <a:srgbClr val="2CC5FF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930775" y="457200"/>
            <a:ext cx="4213225" cy="609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845176" y="1752600"/>
            <a:ext cx="2667000" cy="2590800"/>
          </a:xfrm>
          <a:custGeom>
            <a:avLst/>
            <a:gdLst/>
            <a:ahLst/>
            <a:cxnLst/>
            <a:rect l="l" t="t" r="r" b="b"/>
            <a:pathLst>
              <a:path w="2667000" h="2590800">
                <a:moveTo>
                  <a:pt x="2666997" y="0"/>
                </a:moveTo>
                <a:lnTo>
                  <a:pt x="0" y="2590798"/>
                </a:lnTo>
              </a:path>
            </a:pathLst>
          </a:custGeom>
          <a:ln w="2857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334341" y="927086"/>
            <a:ext cx="3352458" cy="53198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28600" y="1841500"/>
            <a:ext cx="2743200" cy="4711700"/>
          </a:xfrm>
          <a:custGeom>
            <a:avLst/>
            <a:gdLst/>
            <a:ahLst/>
            <a:cxnLst/>
            <a:rect l="l" t="t" r="r" b="b"/>
            <a:pathLst>
              <a:path w="2743200" h="4711700">
                <a:moveTo>
                  <a:pt x="844599" y="0"/>
                </a:moveTo>
                <a:lnTo>
                  <a:pt x="739015" y="0"/>
                </a:lnTo>
                <a:lnTo>
                  <a:pt x="671441" y="25400"/>
                </a:lnTo>
                <a:lnTo>
                  <a:pt x="636933" y="50800"/>
                </a:lnTo>
                <a:lnTo>
                  <a:pt x="601249" y="88900"/>
                </a:lnTo>
                <a:lnTo>
                  <a:pt x="572882" y="127000"/>
                </a:lnTo>
                <a:lnTo>
                  <a:pt x="563671" y="139700"/>
                </a:lnTo>
                <a:lnTo>
                  <a:pt x="523483" y="152400"/>
                </a:lnTo>
                <a:lnTo>
                  <a:pt x="488344" y="177800"/>
                </a:lnTo>
                <a:lnTo>
                  <a:pt x="450936" y="215900"/>
                </a:lnTo>
                <a:lnTo>
                  <a:pt x="435408" y="266700"/>
                </a:lnTo>
                <a:lnTo>
                  <a:pt x="432147" y="292100"/>
                </a:lnTo>
                <a:lnTo>
                  <a:pt x="375781" y="520700"/>
                </a:lnTo>
                <a:lnTo>
                  <a:pt x="338203" y="596900"/>
                </a:lnTo>
                <a:lnTo>
                  <a:pt x="324662" y="622300"/>
                </a:lnTo>
                <a:lnTo>
                  <a:pt x="315442" y="660400"/>
                </a:lnTo>
                <a:lnTo>
                  <a:pt x="308208" y="711200"/>
                </a:lnTo>
                <a:lnTo>
                  <a:pt x="300625" y="749300"/>
                </a:lnTo>
                <a:lnTo>
                  <a:pt x="291632" y="787400"/>
                </a:lnTo>
                <a:lnTo>
                  <a:pt x="283608" y="838200"/>
                </a:lnTo>
                <a:lnTo>
                  <a:pt x="276323" y="876300"/>
                </a:lnTo>
                <a:lnTo>
                  <a:pt x="269546" y="927100"/>
                </a:lnTo>
                <a:lnTo>
                  <a:pt x="263047" y="977900"/>
                </a:lnTo>
                <a:lnTo>
                  <a:pt x="255364" y="1016000"/>
                </a:lnTo>
                <a:lnTo>
                  <a:pt x="245254" y="1054100"/>
                </a:lnTo>
                <a:lnTo>
                  <a:pt x="234645" y="1079500"/>
                </a:lnTo>
                <a:lnTo>
                  <a:pt x="225469" y="1117600"/>
                </a:lnTo>
                <a:lnTo>
                  <a:pt x="220077" y="1155700"/>
                </a:lnTo>
                <a:lnTo>
                  <a:pt x="215827" y="1181100"/>
                </a:lnTo>
                <a:lnTo>
                  <a:pt x="211701" y="1219200"/>
                </a:lnTo>
                <a:lnTo>
                  <a:pt x="206679" y="1244600"/>
                </a:lnTo>
                <a:lnTo>
                  <a:pt x="201273" y="1282700"/>
                </a:lnTo>
                <a:lnTo>
                  <a:pt x="196945" y="1295400"/>
                </a:lnTo>
                <a:lnTo>
                  <a:pt x="193595" y="1320800"/>
                </a:lnTo>
                <a:lnTo>
                  <a:pt x="191120" y="1320800"/>
                </a:lnTo>
                <a:lnTo>
                  <a:pt x="189420" y="1333500"/>
                </a:lnTo>
                <a:lnTo>
                  <a:pt x="187740" y="1333500"/>
                </a:lnTo>
                <a:lnTo>
                  <a:pt x="184611" y="1358900"/>
                </a:lnTo>
                <a:lnTo>
                  <a:pt x="180529" y="1397000"/>
                </a:lnTo>
                <a:lnTo>
                  <a:pt x="175392" y="1447800"/>
                </a:lnTo>
                <a:lnTo>
                  <a:pt x="169100" y="1498600"/>
                </a:lnTo>
                <a:lnTo>
                  <a:pt x="163949" y="1536700"/>
                </a:lnTo>
                <a:lnTo>
                  <a:pt x="158141" y="1574800"/>
                </a:lnTo>
                <a:lnTo>
                  <a:pt x="153116" y="1612900"/>
                </a:lnTo>
                <a:lnTo>
                  <a:pt x="150312" y="1651000"/>
                </a:lnTo>
                <a:lnTo>
                  <a:pt x="148742" y="1701800"/>
                </a:lnTo>
                <a:lnTo>
                  <a:pt x="147301" y="1765300"/>
                </a:lnTo>
                <a:lnTo>
                  <a:pt x="145979" y="1816100"/>
                </a:lnTo>
                <a:lnTo>
                  <a:pt x="144766" y="1866900"/>
                </a:lnTo>
                <a:lnTo>
                  <a:pt x="143650" y="1917700"/>
                </a:lnTo>
                <a:lnTo>
                  <a:pt x="142622" y="1968500"/>
                </a:lnTo>
                <a:lnTo>
                  <a:pt x="141670" y="2019300"/>
                </a:lnTo>
                <a:lnTo>
                  <a:pt x="140785" y="2070100"/>
                </a:lnTo>
                <a:lnTo>
                  <a:pt x="139955" y="2120900"/>
                </a:lnTo>
                <a:lnTo>
                  <a:pt x="139171" y="2171700"/>
                </a:lnTo>
                <a:lnTo>
                  <a:pt x="138422" y="2222500"/>
                </a:lnTo>
                <a:lnTo>
                  <a:pt x="134834" y="2489200"/>
                </a:lnTo>
                <a:lnTo>
                  <a:pt x="134075" y="2540000"/>
                </a:lnTo>
                <a:lnTo>
                  <a:pt x="133277" y="2590800"/>
                </a:lnTo>
                <a:lnTo>
                  <a:pt x="132430" y="2641600"/>
                </a:lnTo>
                <a:lnTo>
                  <a:pt x="131523" y="2692400"/>
                </a:lnTo>
                <a:lnTo>
                  <a:pt x="124788" y="2730500"/>
                </a:lnTo>
                <a:lnTo>
                  <a:pt x="119576" y="2755900"/>
                </a:lnTo>
                <a:lnTo>
                  <a:pt x="115685" y="2781300"/>
                </a:lnTo>
                <a:lnTo>
                  <a:pt x="112916" y="2794000"/>
                </a:lnTo>
                <a:lnTo>
                  <a:pt x="111066" y="2806700"/>
                </a:lnTo>
                <a:lnTo>
                  <a:pt x="109935" y="2819400"/>
                </a:lnTo>
                <a:lnTo>
                  <a:pt x="109322" y="2819400"/>
                </a:lnTo>
                <a:lnTo>
                  <a:pt x="109026" y="2832100"/>
                </a:lnTo>
                <a:lnTo>
                  <a:pt x="108580" y="2857500"/>
                </a:lnTo>
                <a:lnTo>
                  <a:pt x="108029" y="2870200"/>
                </a:lnTo>
                <a:lnTo>
                  <a:pt x="106990" y="2895600"/>
                </a:lnTo>
                <a:lnTo>
                  <a:pt x="105263" y="2933700"/>
                </a:lnTo>
                <a:lnTo>
                  <a:pt x="102648" y="2971800"/>
                </a:lnTo>
                <a:lnTo>
                  <a:pt x="98942" y="3035300"/>
                </a:lnTo>
                <a:lnTo>
                  <a:pt x="93945" y="3098800"/>
                </a:lnTo>
                <a:lnTo>
                  <a:pt x="91059" y="3124200"/>
                </a:lnTo>
                <a:lnTo>
                  <a:pt x="86268" y="3175000"/>
                </a:lnTo>
                <a:lnTo>
                  <a:pt x="80218" y="3225800"/>
                </a:lnTo>
                <a:lnTo>
                  <a:pt x="73556" y="3289300"/>
                </a:lnTo>
                <a:lnTo>
                  <a:pt x="66929" y="3340100"/>
                </a:lnTo>
                <a:lnTo>
                  <a:pt x="60984" y="3390900"/>
                </a:lnTo>
                <a:lnTo>
                  <a:pt x="56367" y="3429000"/>
                </a:lnTo>
                <a:lnTo>
                  <a:pt x="46878" y="3479800"/>
                </a:lnTo>
                <a:lnTo>
                  <a:pt x="37752" y="3530600"/>
                </a:lnTo>
                <a:lnTo>
                  <a:pt x="29614" y="3568700"/>
                </a:lnTo>
                <a:lnTo>
                  <a:pt x="23085" y="3619500"/>
                </a:lnTo>
                <a:lnTo>
                  <a:pt x="18789" y="3683000"/>
                </a:lnTo>
                <a:lnTo>
                  <a:pt x="16811" y="3733800"/>
                </a:lnTo>
                <a:lnTo>
                  <a:pt x="15033" y="3784600"/>
                </a:lnTo>
                <a:lnTo>
                  <a:pt x="13432" y="3835400"/>
                </a:lnTo>
                <a:lnTo>
                  <a:pt x="11987" y="3886200"/>
                </a:lnTo>
                <a:lnTo>
                  <a:pt x="10675" y="3937000"/>
                </a:lnTo>
                <a:lnTo>
                  <a:pt x="9474" y="3987800"/>
                </a:lnTo>
                <a:lnTo>
                  <a:pt x="8362" y="4038600"/>
                </a:lnTo>
                <a:lnTo>
                  <a:pt x="7317" y="4089400"/>
                </a:lnTo>
                <a:lnTo>
                  <a:pt x="3358" y="4292600"/>
                </a:lnTo>
                <a:lnTo>
                  <a:pt x="2312" y="4343400"/>
                </a:lnTo>
                <a:lnTo>
                  <a:pt x="1200" y="4394200"/>
                </a:lnTo>
                <a:lnTo>
                  <a:pt x="0" y="4445000"/>
                </a:lnTo>
                <a:lnTo>
                  <a:pt x="18789" y="4521200"/>
                </a:lnTo>
                <a:lnTo>
                  <a:pt x="33386" y="4584700"/>
                </a:lnTo>
                <a:lnTo>
                  <a:pt x="41345" y="4622800"/>
                </a:lnTo>
                <a:lnTo>
                  <a:pt x="46412" y="4648200"/>
                </a:lnTo>
                <a:lnTo>
                  <a:pt x="52337" y="4660900"/>
                </a:lnTo>
                <a:lnTo>
                  <a:pt x="62867" y="4673600"/>
                </a:lnTo>
                <a:lnTo>
                  <a:pt x="81750" y="4686300"/>
                </a:lnTo>
                <a:lnTo>
                  <a:pt x="112734" y="4711700"/>
                </a:lnTo>
                <a:lnTo>
                  <a:pt x="120640" y="4673600"/>
                </a:lnTo>
                <a:lnTo>
                  <a:pt x="126029" y="4648200"/>
                </a:lnTo>
                <a:lnTo>
                  <a:pt x="129804" y="4622800"/>
                </a:lnTo>
                <a:lnTo>
                  <a:pt x="132867" y="4610100"/>
                </a:lnTo>
                <a:lnTo>
                  <a:pt x="136120" y="4597400"/>
                </a:lnTo>
                <a:lnTo>
                  <a:pt x="140468" y="4584700"/>
                </a:lnTo>
                <a:lnTo>
                  <a:pt x="146812" y="4559300"/>
                </a:lnTo>
                <a:lnTo>
                  <a:pt x="156055" y="4521200"/>
                </a:lnTo>
                <a:lnTo>
                  <a:pt x="169100" y="4470400"/>
                </a:lnTo>
                <a:lnTo>
                  <a:pt x="281835" y="4241800"/>
                </a:lnTo>
                <a:lnTo>
                  <a:pt x="311077" y="4216400"/>
                </a:lnTo>
                <a:lnTo>
                  <a:pt x="325302" y="4203700"/>
                </a:lnTo>
                <a:lnTo>
                  <a:pt x="338203" y="4191000"/>
                </a:lnTo>
                <a:lnTo>
                  <a:pt x="348372" y="4165600"/>
                </a:lnTo>
                <a:lnTo>
                  <a:pt x="356475" y="4152900"/>
                </a:lnTo>
                <a:lnTo>
                  <a:pt x="364837" y="4127500"/>
                </a:lnTo>
                <a:lnTo>
                  <a:pt x="375781" y="4114800"/>
                </a:lnTo>
                <a:lnTo>
                  <a:pt x="404304" y="4076700"/>
                </a:lnTo>
                <a:lnTo>
                  <a:pt x="424728" y="4064000"/>
                </a:lnTo>
                <a:lnTo>
                  <a:pt x="438362" y="4051300"/>
                </a:lnTo>
                <a:lnTo>
                  <a:pt x="453347" y="4051300"/>
                </a:lnTo>
                <a:lnTo>
                  <a:pt x="459670" y="4038600"/>
                </a:lnTo>
                <a:lnTo>
                  <a:pt x="470957" y="4025900"/>
                </a:lnTo>
                <a:lnTo>
                  <a:pt x="488514" y="3987800"/>
                </a:lnTo>
                <a:lnTo>
                  <a:pt x="503073" y="3975100"/>
                </a:lnTo>
                <a:lnTo>
                  <a:pt x="517945" y="3975100"/>
                </a:lnTo>
                <a:lnTo>
                  <a:pt x="532192" y="3962400"/>
                </a:lnTo>
                <a:lnTo>
                  <a:pt x="544882" y="3962400"/>
                </a:lnTo>
                <a:lnTo>
                  <a:pt x="556209" y="3937000"/>
                </a:lnTo>
                <a:lnTo>
                  <a:pt x="564994" y="3924300"/>
                </a:lnTo>
                <a:lnTo>
                  <a:pt x="573118" y="3898900"/>
                </a:lnTo>
                <a:lnTo>
                  <a:pt x="582461" y="3886200"/>
                </a:lnTo>
                <a:lnTo>
                  <a:pt x="591239" y="3873500"/>
                </a:lnTo>
                <a:lnTo>
                  <a:pt x="600702" y="3860800"/>
                </a:lnTo>
                <a:lnTo>
                  <a:pt x="610438" y="3848100"/>
                </a:lnTo>
                <a:lnTo>
                  <a:pt x="620038" y="3835400"/>
                </a:lnTo>
                <a:lnTo>
                  <a:pt x="632939" y="3822700"/>
                </a:lnTo>
                <a:lnTo>
                  <a:pt x="647163" y="3810000"/>
                </a:lnTo>
                <a:lnTo>
                  <a:pt x="661916" y="3797300"/>
                </a:lnTo>
                <a:lnTo>
                  <a:pt x="676405" y="3784600"/>
                </a:lnTo>
                <a:lnTo>
                  <a:pt x="845506" y="3632200"/>
                </a:lnTo>
                <a:lnTo>
                  <a:pt x="859127" y="3619500"/>
                </a:lnTo>
                <a:lnTo>
                  <a:pt x="873540" y="3619500"/>
                </a:lnTo>
                <a:lnTo>
                  <a:pt x="888028" y="3606800"/>
                </a:lnTo>
                <a:lnTo>
                  <a:pt x="901873" y="3606800"/>
                </a:lnTo>
                <a:lnTo>
                  <a:pt x="916559" y="3594100"/>
                </a:lnTo>
                <a:lnTo>
                  <a:pt x="930585" y="3581400"/>
                </a:lnTo>
                <a:lnTo>
                  <a:pt x="958241" y="3556000"/>
                </a:lnTo>
                <a:lnTo>
                  <a:pt x="998429" y="3530600"/>
                </a:lnTo>
                <a:lnTo>
                  <a:pt x="1016462" y="3530600"/>
                </a:lnTo>
                <a:lnTo>
                  <a:pt x="1033568" y="3517900"/>
                </a:lnTo>
                <a:lnTo>
                  <a:pt x="1070978" y="3479800"/>
                </a:lnTo>
                <a:lnTo>
                  <a:pt x="1084092" y="3467100"/>
                </a:lnTo>
                <a:lnTo>
                  <a:pt x="1098292" y="3467100"/>
                </a:lnTo>
                <a:lnTo>
                  <a:pt x="1112926" y="3454400"/>
                </a:lnTo>
                <a:lnTo>
                  <a:pt x="1127340" y="3454400"/>
                </a:lnTo>
                <a:lnTo>
                  <a:pt x="1174264" y="3429000"/>
                </a:lnTo>
                <a:lnTo>
                  <a:pt x="1203912" y="3416300"/>
                </a:lnTo>
                <a:lnTo>
                  <a:pt x="1222097" y="3416300"/>
                </a:lnTo>
                <a:lnTo>
                  <a:pt x="1234631" y="3403600"/>
                </a:lnTo>
                <a:lnTo>
                  <a:pt x="1247324" y="3390900"/>
                </a:lnTo>
                <a:lnTo>
                  <a:pt x="1265991" y="3378200"/>
                </a:lnTo>
                <a:lnTo>
                  <a:pt x="1296441" y="3352800"/>
                </a:lnTo>
                <a:lnTo>
                  <a:pt x="1309561" y="3340100"/>
                </a:lnTo>
                <a:lnTo>
                  <a:pt x="1323760" y="3340100"/>
                </a:lnTo>
                <a:lnTo>
                  <a:pt x="1338391" y="3327400"/>
                </a:lnTo>
                <a:lnTo>
                  <a:pt x="1352804" y="3327400"/>
                </a:lnTo>
                <a:lnTo>
                  <a:pt x="1399727" y="3302000"/>
                </a:lnTo>
                <a:lnTo>
                  <a:pt x="1429376" y="3289300"/>
                </a:lnTo>
                <a:lnTo>
                  <a:pt x="1447561" y="3289300"/>
                </a:lnTo>
                <a:lnTo>
                  <a:pt x="1460096" y="3276600"/>
                </a:lnTo>
                <a:lnTo>
                  <a:pt x="1472792" y="3263900"/>
                </a:lnTo>
                <a:lnTo>
                  <a:pt x="1491462" y="3251200"/>
                </a:lnTo>
                <a:lnTo>
                  <a:pt x="1521917" y="3225800"/>
                </a:lnTo>
                <a:lnTo>
                  <a:pt x="1578279" y="3200400"/>
                </a:lnTo>
                <a:lnTo>
                  <a:pt x="1631852" y="3175000"/>
                </a:lnTo>
                <a:lnTo>
                  <a:pt x="1667996" y="3162300"/>
                </a:lnTo>
                <a:lnTo>
                  <a:pt x="1698022" y="3149600"/>
                </a:lnTo>
                <a:lnTo>
                  <a:pt x="1733239" y="3136900"/>
                </a:lnTo>
                <a:lnTo>
                  <a:pt x="1784959" y="3124200"/>
                </a:lnTo>
                <a:lnTo>
                  <a:pt x="1841943" y="3111500"/>
                </a:lnTo>
                <a:lnTo>
                  <a:pt x="1887756" y="3098800"/>
                </a:lnTo>
                <a:lnTo>
                  <a:pt x="1929503" y="3098800"/>
                </a:lnTo>
                <a:lnTo>
                  <a:pt x="1974289" y="3086100"/>
                </a:lnTo>
                <a:lnTo>
                  <a:pt x="2029218" y="3073400"/>
                </a:lnTo>
                <a:lnTo>
                  <a:pt x="2061062" y="3060700"/>
                </a:lnTo>
                <a:lnTo>
                  <a:pt x="2083629" y="3060700"/>
                </a:lnTo>
                <a:lnTo>
                  <a:pt x="2098210" y="3048000"/>
                </a:lnTo>
                <a:lnTo>
                  <a:pt x="2119874" y="3048000"/>
                </a:lnTo>
                <a:lnTo>
                  <a:pt x="2148042" y="3035300"/>
                </a:lnTo>
                <a:lnTo>
                  <a:pt x="2186286" y="3035300"/>
                </a:lnTo>
                <a:lnTo>
                  <a:pt x="2235898" y="3022600"/>
                </a:lnTo>
                <a:lnTo>
                  <a:pt x="2361661" y="3022600"/>
                </a:lnTo>
                <a:lnTo>
                  <a:pt x="2397695" y="3009900"/>
                </a:lnTo>
                <a:lnTo>
                  <a:pt x="2423782" y="2971800"/>
                </a:lnTo>
                <a:lnTo>
                  <a:pt x="2425721" y="2959100"/>
                </a:lnTo>
                <a:lnTo>
                  <a:pt x="2425408" y="2921000"/>
                </a:lnTo>
                <a:lnTo>
                  <a:pt x="2423237" y="2870200"/>
                </a:lnTo>
                <a:lnTo>
                  <a:pt x="2419600" y="2819400"/>
                </a:lnTo>
                <a:lnTo>
                  <a:pt x="2414892" y="2755900"/>
                </a:lnTo>
                <a:lnTo>
                  <a:pt x="2409507" y="2692400"/>
                </a:lnTo>
                <a:lnTo>
                  <a:pt x="2403838" y="2628900"/>
                </a:lnTo>
                <a:lnTo>
                  <a:pt x="2398280" y="2565400"/>
                </a:lnTo>
                <a:lnTo>
                  <a:pt x="2393225" y="2514600"/>
                </a:lnTo>
                <a:lnTo>
                  <a:pt x="2386203" y="2438400"/>
                </a:lnTo>
                <a:lnTo>
                  <a:pt x="2377173" y="2413000"/>
                </a:lnTo>
                <a:lnTo>
                  <a:pt x="2358874" y="2349500"/>
                </a:lnTo>
                <a:lnTo>
                  <a:pt x="2340149" y="2286000"/>
                </a:lnTo>
                <a:lnTo>
                  <a:pt x="2329840" y="2235200"/>
                </a:lnTo>
                <a:lnTo>
                  <a:pt x="2324642" y="2197100"/>
                </a:lnTo>
                <a:lnTo>
                  <a:pt x="2320008" y="2146300"/>
                </a:lnTo>
                <a:lnTo>
                  <a:pt x="2315893" y="2082800"/>
                </a:lnTo>
                <a:lnTo>
                  <a:pt x="2312254" y="2032000"/>
                </a:lnTo>
                <a:lnTo>
                  <a:pt x="2309045" y="1968500"/>
                </a:lnTo>
                <a:lnTo>
                  <a:pt x="2306224" y="1917700"/>
                </a:lnTo>
                <a:lnTo>
                  <a:pt x="2303745" y="1854200"/>
                </a:lnTo>
                <a:lnTo>
                  <a:pt x="2301564" y="1790700"/>
                </a:lnTo>
                <a:lnTo>
                  <a:pt x="2299636" y="1739900"/>
                </a:lnTo>
                <a:lnTo>
                  <a:pt x="2297919" y="1689100"/>
                </a:lnTo>
                <a:lnTo>
                  <a:pt x="2294936" y="1587500"/>
                </a:lnTo>
                <a:lnTo>
                  <a:pt x="2293582" y="1536700"/>
                </a:lnTo>
                <a:lnTo>
                  <a:pt x="2292261" y="1498600"/>
                </a:lnTo>
                <a:lnTo>
                  <a:pt x="2301664" y="1384300"/>
                </a:lnTo>
                <a:lnTo>
                  <a:pt x="2305215" y="1346200"/>
                </a:lnTo>
                <a:lnTo>
                  <a:pt x="2306054" y="1333500"/>
                </a:lnTo>
                <a:lnTo>
                  <a:pt x="187936" y="1333500"/>
                </a:lnTo>
                <a:lnTo>
                  <a:pt x="187938" y="1331291"/>
                </a:lnTo>
                <a:lnTo>
                  <a:pt x="2306200" y="1331291"/>
                </a:lnTo>
                <a:lnTo>
                  <a:pt x="2308571" y="1295400"/>
                </a:lnTo>
                <a:lnTo>
                  <a:pt x="2312160" y="1270000"/>
                </a:lnTo>
                <a:lnTo>
                  <a:pt x="2316412" y="1231900"/>
                </a:lnTo>
                <a:lnTo>
                  <a:pt x="2321755" y="1193800"/>
                </a:lnTo>
                <a:lnTo>
                  <a:pt x="2328619" y="1143000"/>
                </a:lnTo>
                <a:lnTo>
                  <a:pt x="2337432" y="1092200"/>
                </a:lnTo>
                <a:lnTo>
                  <a:pt x="2348623" y="1028700"/>
                </a:lnTo>
                <a:lnTo>
                  <a:pt x="2352560" y="1003300"/>
                </a:lnTo>
                <a:lnTo>
                  <a:pt x="2357345" y="990600"/>
                </a:lnTo>
                <a:lnTo>
                  <a:pt x="2362468" y="965200"/>
                </a:lnTo>
                <a:lnTo>
                  <a:pt x="2367419" y="952500"/>
                </a:lnTo>
                <a:lnTo>
                  <a:pt x="2423782" y="876300"/>
                </a:lnTo>
                <a:lnTo>
                  <a:pt x="2444818" y="838200"/>
                </a:lnTo>
                <a:lnTo>
                  <a:pt x="2462185" y="800100"/>
                </a:lnTo>
                <a:lnTo>
                  <a:pt x="2479141" y="762000"/>
                </a:lnTo>
                <a:lnTo>
                  <a:pt x="2498940" y="723900"/>
                </a:lnTo>
                <a:lnTo>
                  <a:pt x="2511955" y="698500"/>
                </a:lnTo>
                <a:lnTo>
                  <a:pt x="2527188" y="698500"/>
                </a:lnTo>
                <a:lnTo>
                  <a:pt x="2542389" y="685800"/>
                </a:lnTo>
                <a:lnTo>
                  <a:pt x="2555303" y="673100"/>
                </a:lnTo>
                <a:lnTo>
                  <a:pt x="2571498" y="635000"/>
                </a:lnTo>
                <a:lnTo>
                  <a:pt x="2585358" y="609600"/>
                </a:lnTo>
                <a:lnTo>
                  <a:pt x="2589666" y="596900"/>
                </a:lnTo>
                <a:lnTo>
                  <a:pt x="2442578" y="596900"/>
                </a:lnTo>
                <a:lnTo>
                  <a:pt x="2430052" y="584200"/>
                </a:lnTo>
                <a:lnTo>
                  <a:pt x="2399782" y="571500"/>
                </a:lnTo>
                <a:lnTo>
                  <a:pt x="2362725" y="558800"/>
                </a:lnTo>
                <a:lnTo>
                  <a:pt x="2329840" y="546100"/>
                </a:lnTo>
                <a:lnTo>
                  <a:pt x="2314968" y="533400"/>
                </a:lnTo>
                <a:lnTo>
                  <a:pt x="2300963" y="520700"/>
                </a:lnTo>
                <a:lnTo>
                  <a:pt x="2287306" y="508000"/>
                </a:lnTo>
                <a:lnTo>
                  <a:pt x="2273477" y="495300"/>
                </a:lnTo>
                <a:lnTo>
                  <a:pt x="1991639" y="368300"/>
                </a:lnTo>
                <a:lnTo>
                  <a:pt x="1980842" y="355600"/>
                </a:lnTo>
                <a:lnTo>
                  <a:pt x="1971601" y="342900"/>
                </a:lnTo>
                <a:lnTo>
                  <a:pt x="1962985" y="330200"/>
                </a:lnTo>
                <a:lnTo>
                  <a:pt x="1954060" y="317500"/>
                </a:lnTo>
                <a:lnTo>
                  <a:pt x="1916140" y="292100"/>
                </a:lnTo>
                <a:lnTo>
                  <a:pt x="1892814" y="266700"/>
                </a:lnTo>
                <a:lnTo>
                  <a:pt x="1877541" y="266700"/>
                </a:lnTo>
                <a:lnTo>
                  <a:pt x="1844994" y="241300"/>
                </a:lnTo>
                <a:lnTo>
                  <a:pt x="1766176" y="215900"/>
                </a:lnTo>
                <a:lnTo>
                  <a:pt x="1701411" y="203200"/>
                </a:lnTo>
                <a:lnTo>
                  <a:pt x="1655837" y="190500"/>
                </a:lnTo>
                <a:lnTo>
                  <a:pt x="1618219" y="190500"/>
                </a:lnTo>
                <a:lnTo>
                  <a:pt x="1577324" y="177800"/>
                </a:lnTo>
                <a:lnTo>
                  <a:pt x="1521917" y="165100"/>
                </a:lnTo>
                <a:lnTo>
                  <a:pt x="1503083" y="152400"/>
                </a:lnTo>
                <a:lnTo>
                  <a:pt x="1465592" y="139700"/>
                </a:lnTo>
                <a:lnTo>
                  <a:pt x="1446758" y="139700"/>
                </a:lnTo>
                <a:lnTo>
                  <a:pt x="1423282" y="127000"/>
                </a:lnTo>
                <a:lnTo>
                  <a:pt x="1399709" y="127000"/>
                </a:lnTo>
                <a:lnTo>
                  <a:pt x="1376172" y="114300"/>
                </a:lnTo>
                <a:lnTo>
                  <a:pt x="1352804" y="114300"/>
                </a:lnTo>
                <a:lnTo>
                  <a:pt x="1338614" y="101600"/>
                </a:lnTo>
                <a:lnTo>
                  <a:pt x="1324670" y="101600"/>
                </a:lnTo>
                <a:lnTo>
                  <a:pt x="1310702" y="88900"/>
                </a:lnTo>
                <a:lnTo>
                  <a:pt x="1296441" y="88900"/>
                </a:lnTo>
                <a:lnTo>
                  <a:pt x="1268423" y="76200"/>
                </a:lnTo>
                <a:lnTo>
                  <a:pt x="1240220" y="76200"/>
                </a:lnTo>
                <a:lnTo>
                  <a:pt x="1211943" y="63500"/>
                </a:lnTo>
                <a:lnTo>
                  <a:pt x="1183703" y="63500"/>
                </a:lnTo>
                <a:lnTo>
                  <a:pt x="1122615" y="50800"/>
                </a:lnTo>
                <a:lnTo>
                  <a:pt x="1066611" y="50800"/>
                </a:lnTo>
                <a:lnTo>
                  <a:pt x="1015170" y="38100"/>
                </a:lnTo>
                <a:lnTo>
                  <a:pt x="967770" y="25400"/>
                </a:lnTo>
                <a:lnTo>
                  <a:pt x="923889" y="12700"/>
                </a:lnTo>
                <a:lnTo>
                  <a:pt x="883006" y="12700"/>
                </a:lnTo>
                <a:lnTo>
                  <a:pt x="844599" y="0"/>
                </a:lnTo>
                <a:close/>
              </a:path>
              <a:path w="2743200" h="4711700">
                <a:moveTo>
                  <a:pt x="451191" y="4061573"/>
                </a:moveTo>
                <a:lnTo>
                  <a:pt x="450682" y="4064000"/>
                </a:lnTo>
                <a:lnTo>
                  <a:pt x="451101" y="4064000"/>
                </a:lnTo>
                <a:lnTo>
                  <a:pt x="451191" y="4061573"/>
                </a:lnTo>
                <a:close/>
              </a:path>
              <a:path w="2743200" h="4711700">
                <a:moveTo>
                  <a:pt x="453347" y="4051300"/>
                </a:moveTo>
                <a:lnTo>
                  <a:pt x="451573" y="4051300"/>
                </a:lnTo>
                <a:lnTo>
                  <a:pt x="451191" y="4061573"/>
                </a:lnTo>
                <a:lnTo>
                  <a:pt x="453347" y="4051300"/>
                </a:lnTo>
                <a:close/>
              </a:path>
              <a:path w="2743200" h="4711700">
                <a:moveTo>
                  <a:pt x="192427" y="1282700"/>
                </a:moveTo>
                <a:lnTo>
                  <a:pt x="191499" y="1282700"/>
                </a:lnTo>
                <a:lnTo>
                  <a:pt x="190663" y="1295400"/>
                </a:lnTo>
                <a:lnTo>
                  <a:pt x="189788" y="1295400"/>
                </a:lnTo>
                <a:lnTo>
                  <a:pt x="188977" y="1308100"/>
                </a:lnTo>
                <a:lnTo>
                  <a:pt x="188330" y="1320800"/>
                </a:lnTo>
                <a:lnTo>
                  <a:pt x="187949" y="1320800"/>
                </a:lnTo>
                <a:lnTo>
                  <a:pt x="187938" y="1331291"/>
                </a:lnTo>
                <a:lnTo>
                  <a:pt x="190018" y="1308100"/>
                </a:lnTo>
                <a:lnTo>
                  <a:pt x="191547" y="1295400"/>
                </a:lnTo>
                <a:lnTo>
                  <a:pt x="192427" y="1282700"/>
                </a:lnTo>
                <a:close/>
              </a:path>
              <a:path w="2743200" h="4711700">
                <a:moveTo>
                  <a:pt x="2600446" y="567399"/>
                </a:moveTo>
                <a:lnTo>
                  <a:pt x="2592882" y="571500"/>
                </a:lnTo>
                <a:lnTo>
                  <a:pt x="2555617" y="571500"/>
                </a:lnTo>
                <a:lnTo>
                  <a:pt x="2518006" y="584200"/>
                </a:lnTo>
                <a:lnTo>
                  <a:pt x="2480258" y="584200"/>
                </a:lnTo>
                <a:lnTo>
                  <a:pt x="2442578" y="596900"/>
                </a:lnTo>
                <a:lnTo>
                  <a:pt x="2589666" y="596900"/>
                </a:lnTo>
                <a:lnTo>
                  <a:pt x="2598283" y="571500"/>
                </a:lnTo>
                <a:lnTo>
                  <a:pt x="2600446" y="567399"/>
                </a:lnTo>
                <a:close/>
              </a:path>
              <a:path w="2743200" h="4711700">
                <a:moveTo>
                  <a:pt x="2743200" y="495300"/>
                </a:moveTo>
                <a:lnTo>
                  <a:pt x="2611678" y="546100"/>
                </a:lnTo>
                <a:lnTo>
                  <a:pt x="2600446" y="567399"/>
                </a:lnTo>
                <a:lnTo>
                  <a:pt x="2639729" y="546100"/>
                </a:lnTo>
                <a:lnTo>
                  <a:pt x="2675194" y="533400"/>
                </a:lnTo>
                <a:lnTo>
                  <a:pt x="2707082" y="520700"/>
                </a:lnTo>
                <a:lnTo>
                  <a:pt x="2743200" y="495300"/>
                </a:lnTo>
                <a:close/>
              </a:path>
            </a:pathLst>
          </a:custGeom>
          <a:solidFill>
            <a:srgbClr val="FF7C00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841271" y="1458880"/>
            <a:ext cx="773083" cy="465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716686" y="1608508"/>
            <a:ext cx="773083" cy="4696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14152" y="3059080"/>
            <a:ext cx="735676" cy="4655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265327" y="3894508"/>
            <a:ext cx="731520" cy="4696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939337" y="4202080"/>
            <a:ext cx="810491" cy="4655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931128" y="2980108"/>
            <a:ext cx="810491" cy="46966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108960" y="324201"/>
            <a:ext cx="2975952" cy="84374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14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6095" y="152400"/>
            <a:ext cx="6172200" cy="6400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183062" y="1296987"/>
            <a:ext cx="4953000" cy="47228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746778" y="2517725"/>
            <a:ext cx="2510155" cy="480695"/>
          </a:xfrm>
          <a:custGeom>
            <a:avLst/>
            <a:gdLst/>
            <a:ahLst/>
            <a:cxnLst/>
            <a:rect l="l" t="t" r="r" b="b"/>
            <a:pathLst>
              <a:path w="2510154" h="480694">
                <a:moveTo>
                  <a:pt x="0" y="480656"/>
                </a:moveTo>
                <a:lnTo>
                  <a:pt x="29417" y="431175"/>
                </a:lnTo>
                <a:lnTo>
                  <a:pt x="61662" y="384203"/>
                </a:lnTo>
                <a:lnTo>
                  <a:pt x="96733" y="339800"/>
                </a:lnTo>
                <a:lnTo>
                  <a:pt x="134629" y="298021"/>
                </a:lnTo>
                <a:lnTo>
                  <a:pt x="184710" y="250291"/>
                </a:lnTo>
                <a:lnTo>
                  <a:pt x="238594" y="206740"/>
                </a:lnTo>
                <a:lnTo>
                  <a:pt x="296196" y="167362"/>
                </a:lnTo>
                <a:lnTo>
                  <a:pt x="357429" y="132153"/>
                </a:lnTo>
                <a:lnTo>
                  <a:pt x="422207" y="101109"/>
                </a:lnTo>
                <a:lnTo>
                  <a:pt x="490446" y="74224"/>
                </a:lnTo>
                <a:lnTo>
                  <a:pt x="562059" y="51494"/>
                </a:lnTo>
                <a:lnTo>
                  <a:pt x="599105" y="41685"/>
                </a:lnTo>
                <a:lnTo>
                  <a:pt x="636961" y="32914"/>
                </a:lnTo>
                <a:lnTo>
                  <a:pt x="675619" y="25179"/>
                </a:lnTo>
                <a:lnTo>
                  <a:pt x="715066" y="18479"/>
                </a:lnTo>
                <a:lnTo>
                  <a:pt x="755292" y="12815"/>
                </a:lnTo>
                <a:lnTo>
                  <a:pt x="796288" y="8185"/>
                </a:lnTo>
                <a:lnTo>
                  <a:pt x="838041" y="4589"/>
                </a:lnTo>
                <a:lnTo>
                  <a:pt x="880541" y="2027"/>
                </a:lnTo>
                <a:lnTo>
                  <a:pt x="923777" y="497"/>
                </a:lnTo>
                <a:lnTo>
                  <a:pt x="967739" y="0"/>
                </a:lnTo>
                <a:lnTo>
                  <a:pt x="1012417" y="533"/>
                </a:lnTo>
                <a:lnTo>
                  <a:pt x="1057798" y="2098"/>
                </a:lnTo>
                <a:lnTo>
                  <a:pt x="1103873" y="4694"/>
                </a:lnTo>
                <a:lnTo>
                  <a:pt x="1150631" y="8319"/>
                </a:lnTo>
                <a:lnTo>
                  <a:pt x="1198061" y="12973"/>
                </a:lnTo>
                <a:lnTo>
                  <a:pt x="1246152" y="18656"/>
                </a:lnTo>
                <a:lnTo>
                  <a:pt x="1294894" y="25367"/>
                </a:lnTo>
                <a:lnTo>
                  <a:pt x="1344276" y="33105"/>
                </a:lnTo>
                <a:lnTo>
                  <a:pt x="1394287" y="41871"/>
                </a:lnTo>
                <a:lnTo>
                  <a:pt x="1444917" y="51662"/>
                </a:lnTo>
                <a:lnTo>
                  <a:pt x="1496154" y="62479"/>
                </a:lnTo>
                <a:lnTo>
                  <a:pt x="1547989" y="74321"/>
                </a:lnTo>
                <a:lnTo>
                  <a:pt x="1600410" y="87187"/>
                </a:lnTo>
                <a:lnTo>
                  <a:pt x="1653406" y="101078"/>
                </a:lnTo>
                <a:lnTo>
                  <a:pt x="1706968" y="115991"/>
                </a:lnTo>
                <a:lnTo>
                  <a:pt x="1761084" y="131928"/>
                </a:lnTo>
                <a:lnTo>
                  <a:pt x="1815743" y="148886"/>
                </a:lnTo>
                <a:lnTo>
                  <a:pt x="1870935" y="166866"/>
                </a:lnTo>
                <a:lnTo>
                  <a:pt x="1926649" y="185866"/>
                </a:lnTo>
                <a:lnTo>
                  <a:pt x="1982875" y="205887"/>
                </a:lnTo>
                <a:lnTo>
                  <a:pt x="2039601" y="226928"/>
                </a:lnTo>
                <a:lnTo>
                  <a:pt x="2096817" y="248987"/>
                </a:lnTo>
                <a:lnTo>
                  <a:pt x="2154512" y="272065"/>
                </a:lnTo>
                <a:lnTo>
                  <a:pt x="2212676" y="296161"/>
                </a:lnTo>
                <a:lnTo>
                  <a:pt x="2271297" y="321275"/>
                </a:lnTo>
                <a:lnTo>
                  <a:pt x="2330365" y="347405"/>
                </a:lnTo>
                <a:lnTo>
                  <a:pt x="2389870" y="374551"/>
                </a:lnTo>
                <a:lnTo>
                  <a:pt x="2449801" y="402712"/>
                </a:lnTo>
                <a:lnTo>
                  <a:pt x="2510146" y="431889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64155" y="2841952"/>
            <a:ext cx="1513840" cy="2160905"/>
          </a:xfrm>
          <a:custGeom>
            <a:avLst/>
            <a:gdLst/>
            <a:ahLst/>
            <a:cxnLst/>
            <a:rect l="l" t="t" r="r" b="b"/>
            <a:pathLst>
              <a:path w="1513839" h="2160904">
                <a:moveTo>
                  <a:pt x="0" y="0"/>
                </a:moveTo>
                <a:lnTo>
                  <a:pt x="18380" y="59830"/>
                </a:lnTo>
                <a:lnTo>
                  <a:pt x="37272" y="119170"/>
                </a:lnTo>
                <a:lnTo>
                  <a:pt x="56664" y="178001"/>
                </a:lnTo>
                <a:lnTo>
                  <a:pt x="76545" y="236310"/>
                </a:lnTo>
                <a:lnTo>
                  <a:pt x="96905" y="294080"/>
                </a:lnTo>
                <a:lnTo>
                  <a:pt x="117731" y="351296"/>
                </a:lnTo>
                <a:lnTo>
                  <a:pt x="139015" y="407942"/>
                </a:lnTo>
                <a:lnTo>
                  <a:pt x="160743" y="464002"/>
                </a:lnTo>
                <a:lnTo>
                  <a:pt x="182906" y="519462"/>
                </a:lnTo>
                <a:lnTo>
                  <a:pt x="205493" y="574304"/>
                </a:lnTo>
                <a:lnTo>
                  <a:pt x="228493" y="628515"/>
                </a:lnTo>
                <a:lnTo>
                  <a:pt x="251894" y="682077"/>
                </a:lnTo>
                <a:lnTo>
                  <a:pt x="275686" y="734976"/>
                </a:lnTo>
                <a:lnTo>
                  <a:pt x="299858" y="787196"/>
                </a:lnTo>
                <a:lnTo>
                  <a:pt x="324399" y="838721"/>
                </a:lnTo>
                <a:lnTo>
                  <a:pt x="349298" y="889536"/>
                </a:lnTo>
                <a:lnTo>
                  <a:pt x="374544" y="939625"/>
                </a:lnTo>
                <a:lnTo>
                  <a:pt x="400126" y="988972"/>
                </a:lnTo>
                <a:lnTo>
                  <a:pt x="426033" y="1037562"/>
                </a:lnTo>
                <a:lnTo>
                  <a:pt x="452255" y="1085379"/>
                </a:lnTo>
                <a:lnTo>
                  <a:pt x="478780" y="1132408"/>
                </a:lnTo>
                <a:lnTo>
                  <a:pt x="505598" y="1178633"/>
                </a:lnTo>
                <a:lnTo>
                  <a:pt x="532696" y="1224038"/>
                </a:lnTo>
                <a:lnTo>
                  <a:pt x="560066" y="1268608"/>
                </a:lnTo>
                <a:lnTo>
                  <a:pt x="587695" y="1312328"/>
                </a:lnTo>
                <a:lnTo>
                  <a:pt x="615573" y="1355180"/>
                </a:lnTo>
                <a:lnTo>
                  <a:pt x="643688" y="1397151"/>
                </a:lnTo>
                <a:lnTo>
                  <a:pt x="672030" y="1438224"/>
                </a:lnTo>
                <a:lnTo>
                  <a:pt x="700589" y="1478384"/>
                </a:lnTo>
                <a:lnTo>
                  <a:pt x="729352" y="1517615"/>
                </a:lnTo>
                <a:lnTo>
                  <a:pt x="758309" y="1555902"/>
                </a:lnTo>
                <a:lnTo>
                  <a:pt x="787449" y="1593228"/>
                </a:lnTo>
                <a:lnTo>
                  <a:pt x="816761" y="1629579"/>
                </a:lnTo>
                <a:lnTo>
                  <a:pt x="846235" y="1664938"/>
                </a:lnTo>
                <a:lnTo>
                  <a:pt x="875859" y="1699291"/>
                </a:lnTo>
                <a:lnTo>
                  <a:pt x="905622" y="1732621"/>
                </a:lnTo>
                <a:lnTo>
                  <a:pt x="935514" y="1764913"/>
                </a:lnTo>
                <a:lnTo>
                  <a:pt x="965523" y="1796151"/>
                </a:lnTo>
                <a:lnTo>
                  <a:pt x="995638" y="1826320"/>
                </a:lnTo>
                <a:lnTo>
                  <a:pt x="1025850" y="1855403"/>
                </a:lnTo>
                <a:lnTo>
                  <a:pt x="1056146" y="1883387"/>
                </a:lnTo>
                <a:lnTo>
                  <a:pt x="1086515" y="1910254"/>
                </a:lnTo>
                <a:lnTo>
                  <a:pt x="1116948" y="1935989"/>
                </a:lnTo>
                <a:lnTo>
                  <a:pt x="1147432" y="1960577"/>
                </a:lnTo>
                <a:lnTo>
                  <a:pt x="1177957" y="1984002"/>
                </a:lnTo>
                <a:lnTo>
                  <a:pt x="1239087" y="2027300"/>
                </a:lnTo>
                <a:lnTo>
                  <a:pt x="1300249" y="2065759"/>
                </a:lnTo>
                <a:lnTo>
                  <a:pt x="1361357" y="2099253"/>
                </a:lnTo>
                <a:lnTo>
                  <a:pt x="1422322" y="2127659"/>
                </a:lnTo>
                <a:lnTo>
                  <a:pt x="1483057" y="2150851"/>
                </a:lnTo>
                <a:lnTo>
                  <a:pt x="1513311" y="2160452"/>
                </a:lnTo>
              </a:path>
            </a:pathLst>
          </a:custGeom>
          <a:ln w="9524">
            <a:solidFill>
              <a:srgbClr val="0034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108960" y="324201"/>
            <a:ext cx="2975952" cy="8437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01512" y="3055604"/>
            <a:ext cx="1642110" cy="314960"/>
          </a:xfrm>
          <a:custGeom>
            <a:avLst/>
            <a:gdLst/>
            <a:ahLst/>
            <a:cxnLst/>
            <a:rect l="l" t="t" r="r" b="b"/>
            <a:pathLst>
              <a:path w="1642110" h="314960">
                <a:moveTo>
                  <a:pt x="0" y="314411"/>
                </a:moveTo>
                <a:lnTo>
                  <a:pt x="33439" y="251646"/>
                </a:lnTo>
                <a:lnTo>
                  <a:pt x="75033" y="195520"/>
                </a:lnTo>
                <a:lnTo>
                  <a:pt x="120608" y="149466"/>
                </a:lnTo>
                <a:lnTo>
                  <a:pt x="172527" y="109608"/>
                </a:lnTo>
                <a:lnTo>
                  <a:pt x="230594" y="75935"/>
                </a:lnTo>
                <a:lnTo>
                  <a:pt x="294613" y="48437"/>
                </a:lnTo>
                <a:lnTo>
                  <a:pt x="364387" y="27104"/>
                </a:lnTo>
                <a:lnTo>
                  <a:pt x="439719" y="11927"/>
                </a:lnTo>
                <a:lnTo>
                  <a:pt x="479409" y="6644"/>
                </a:lnTo>
                <a:lnTo>
                  <a:pt x="520415" y="2896"/>
                </a:lnTo>
                <a:lnTo>
                  <a:pt x="562712" y="681"/>
                </a:lnTo>
                <a:lnTo>
                  <a:pt x="606276" y="0"/>
                </a:lnTo>
                <a:lnTo>
                  <a:pt x="651082" y="849"/>
                </a:lnTo>
                <a:lnTo>
                  <a:pt x="697107" y="3229"/>
                </a:lnTo>
                <a:lnTo>
                  <a:pt x="744325" y="7137"/>
                </a:lnTo>
                <a:lnTo>
                  <a:pt x="792711" y="12574"/>
                </a:lnTo>
                <a:lnTo>
                  <a:pt x="842242" y="19536"/>
                </a:lnTo>
                <a:lnTo>
                  <a:pt x="892892" y="28024"/>
                </a:lnTo>
                <a:lnTo>
                  <a:pt x="944638" y="38035"/>
                </a:lnTo>
                <a:lnTo>
                  <a:pt x="997454" y="49570"/>
                </a:lnTo>
                <a:lnTo>
                  <a:pt x="1051316" y="62625"/>
                </a:lnTo>
                <a:lnTo>
                  <a:pt x="1106200" y="77201"/>
                </a:lnTo>
                <a:lnTo>
                  <a:pt x="1162081" y="93296"/>
                </a:lnTo>
                <a:lnTo>
                  <a:pt x="1218934" y="110908"/>
                </a:lnTo>
                <a:lnTo>
                  <a:pt x="1276734" y="130037"/>
                </a:lnTo>
                <a:lnTo>
                  <a:pt x="1335459" y="150681"/>
                </a:lnTo>
                <a:lnTo>
                  <a:pt x="1395082" y="172839"/>
                </a:lnTo>
                <a:lnTo>
                  <a:pt x="1455579" y="196509"/>
                </a:lnTo>
                <a:lnTo>
                  <a:pt x="1516926" y="221691"/>
                </a:lnTo>
                <a:lnTo>
                  <a:pt x="1579098" y="248383"/>
                </a:lnTo>
                <a:lnTo>
                  <a:pt x="1642070" y="276584"/>
                </a:lnTo>
              </a:path>
            </a:pathLst>
          </a:custGeom>
          <a:ln w="19050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15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94187" y="573087"/>
            <a:ext cx="4849812" cy="609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181600" y="1752600"/>
            <a:ext cx="2895600" cy="2971800"/>
          </a:xfrm>
          <a:custGeom>
            <a:avLst/>
            <a:gdLst/>
            <a:ahLst/>
            <a:cxnLst/>
            <a:rect l="l" t="t" r="r" b="b"/>
            <a:pathLst>
              <a:path w="2895600" h="2971800">
                <a:moveTo>
                  <a:pt x="0" y="0"/>
                </a:moveTo>
                <a:lnTo>
                  <a:pt x="2895597" y="2971797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107112" y="2797173"/>
            <a:ext cx="2168525" cy="0"/>
          </a:xfrm>
          <a:custGeom>
            <a:avLst/>
            <a:gdLst/>
            <a:ahLst/>
            <a:cxnLst/>
            <a:rect l="l" t="t" r="r" b="b"/>
            <a:pathLst>
              <a:path w="2168525" h="0">
                <a:moveTo>
                  <a:pt x="0" y="1"/>
                </a:moveTo>
                <a:lnTo>
                  <a:pt x="2168518" y="0"/>
                </a:lnTo>
              </a:path>
            </a:pathLst>
          </a:custGeom>
          <a:ln w="9524">
            <a:solidFill>
              <a:srgbClr val="00AAD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73087"/>
            <a:ext cx="4513262" cy="609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49325" y="2138362"/>
            <a:ext cx="2514600" cy="2637155"/>
          </a:xfrm>
          <a:custGeom>
            <a:avLst/>
            <a:gdLst/>
            <a:ahLst/>
            <a:cxnLst/>
            <a:rect l="l" t="t" r="r" b="b"/>
            <a:pathLst>
              <a:path w="2514600" h="2637154">
                <a:moveTo>
                  <a:pt x="0" y="0"/>
                </a:moveTo>
                <a:lnTo>
                  <a:pt x="2514598" y="2636838"/>
                </a:lnTo>
              </a:path>
            </a:pathLst>
          </a:custGeom>
          <a:ln w="9524">
            <a:solidFill>
              <a:srgbClr val="FF2C7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12007" y="1997237"/>
            <a:ext cx="3122295" cy="2110740"/>
          </a:xfrm>
          <a:custGeom>
            <a:avLst/>
            <a:gdLst/>
            <a:ahLst/>
            <a:cxnLst/>
            <a:rect l="l" t="t" r="r" b="b"/>
            <a:pathLst>
              <a:path w="3122295" h="2110740">
                <a:moveTo>
                  <a:pt x="3121754" y="2110152"/>
                </a:moveTo>
                <a:lnTo>
                  <a:pt x="3080281" y="2086410"/>
                </a:lnTo>
                <a:lnTo>
                  <a:pt x="3038800" y="2062574"/>
                </a:lnTo>
                <a:lnTo>
                  <a:pt x="2997317" y="2038646"/>
                </a:lnTo>
                <a:lnTo>
                  <a:pt x="2955835" y="2014629"/>
                </a:lnTo>
                <a:lnTo>
                  <a:pt x="2914360" y="1990524"/>
                </a:lnTo>
                <a:lnTo>
                  <a:pt x="2872896" y="1966333"/>
                </a:lnTo>
                <a:lnTo>
                  <a:pt x="2831447" y="1942057"/>
                </a:lnTo>
                <a:lnTo>
                  <a:pt x="2790018" y="1917699"/>
                </a:lnTo>
                <a:lnTo>
                  <a:pt x="2740252" y="1888316"/>
                </a:lnTo>
                <a:lnTo>
                  <a:pt x="2690621" y="1858879"/>
                </a:lnTo>
                <a:lnTo>
                  <a:pt x="2641130" y="1829392"/>
                </a:lnTo>
                <a:lnTo>
                  <a:pt x="2591784" y="1799859"/>
                </a:lnTo>
                <a:lnTo>
                  <a:pt x="2542589" y="1770283"/>
                </a:lnTo>
                <a:lnTo>
                  <a:pt x="2493549" y="1740667"/>
                </a:lnTo>
                <a:lnTo>
                  <a:pt x="2444669" y="1711016"/>
                </a:lnTo>
                <a:lnTo>
                  <a:pt x="2395956" y="1681333"/>
                </a:lnTo>
                <a:lnTo>
                  <a:pt x="2347413" y="1651620"/>
                </a:lnTo>
                <a:lnTo>
                  <a:pt x="2299046" y="1621883"/>
                </a:lnTo>
                <a:lnTo>
                  <a:pt x="2250860" y="1592124"/>
                </a:lnTo>
                <a:lnTo>
                  <a:pt x="2202860" y="1562346"/>
                </a:lnTo>
                <a:lnTo>
                  <a:pt x="2155052" y="1532554"/>
                </a:lnTo>
                <a:lnTo>
                  <a:pt x="2107440" y="1502751"/>
                </a:lnTo>
                <a:lnTo>
                  <a:pt x="2060030" y="1472941"/>
                </a:lnTo>
                <a:lnTo>
                  <a:pt x="2012827" y="1443126"/>
                </a:lnTo>
                <a:lnTo>
                  <a:pt x="1965836" y="1413311"/>
                </a:lnTo>
                <a:lnTo>
                  <a:pt x="1919062" y="1383499"/>
                </a:lnTo>
                <a:lnTo>
                  <a:pt x="1872510" y="1353694"/>
                </a:lnTo>
                <a:lnTo>
                  <a:pt x="1826185" y="1323898"/>
                </a:lnTo>
                <a:lnTo>
                  <a:pt x="1780093" y="1294117"/>
                </a:lnTo>
                <a:lnTo>
                  <a:pt x="1734239" y="1264352"/>
                </a:lnTo>
                <a:lnTo>
                  <a:pt x="1688627" y="1234608"/>
                </a:lnTo>
                <a:lnTo>
                  <a:pt x="1643263" y="1204889"/>
                </a:lnTo>
                <a:lnTo>
                  <a:pt x="1598152" y="1175197"/>
                </a:lnTo>
                <a:lnTo>
                  <a:pt x="1553299" y="1145536"/>
                </a:lnTo>
                <a:lnTo>
                  <a:pt x="1508710" y="1115911"/>
                </a:lnTo>
                <a:lnTo>
                  <a:pt x="1464389" y="1086323"/>
                </a:lnTo>
                <a:lnTo>
                  <a:pt x="1420341" y="1056778"/>
                </a:lnTo>
                <a:lnTo>
                  <a:pt x="1376573" y="1027278"/>
                </a:lnTo>
                <a:lnTo>
                  <a:pt x="1333088" y="997827"/>
                </a:lnTo>
                <a:lnTo>
                  <a:pt x="1289892" y="968429"/>
                </a:lnTo>
                <a:lnTo>
                  <a:pt x="1246990" y="939086"/>
                </a:lnTo>
                <a:lnTo>
                  <a:pt x="1204388" y="909803"/>
                </a:lnTo>
                <a:lnTo>
                  <a:pt x="1162090" y="880583"/>
                </a:lnTo>
                <a:lnTo>
                  <a:pt x="1120101" y="851430"/>
                </a:lnTo>
                <a:lnTo>
                  <a:pt x="1078427" y="822347"/>
                </a:lnTo>
                <a:lnTo>
                  <a:pt x="1037073" y="793338"/>
                </a:lnTo>
                <a:lnTo>
                  <a:pt x="996044" y="764406"/>
                </a:lnTo>
                <a:lnTo>
                  <a:pt x="955344" y="735554"/>
                </a:lnTo>
                <a:lnTo>
                  <a:pt x="914980" y="706787"/>
                </a:lnTo>
                <a:lnTo>
                  <a:pt x="874957" y="678108"/>
                </a:lnTo>
                <a:lnTo>
                  <a:pt x="835279" y="649520"/>
                </a:lnTo>
                <a:lnTo>
                  <a:pt x="795951" y="621027"/>
                </a:lnTo>
                <a:lnTo>
                  <a:pt x="756979" y="592632"/>
                </a:lnTo>
                <a:lnTo>
                  <a:pt x="718368" y="564340"/>
                </a:lnTo>
                <a:lnTo>
                  <a:pt x="680124" y="536153"/>
                </a:lnTo>
                <a:lnTo>
                  <a:pt x="642250" y="508074"/>
                </a:lnTo>
                <a:lnTo>
                  <a:pt x="604752" y="480109"/>
                </a:lnTo>
                <a:lnTo>
                  <a:pt x="567636" y="452259"/>
                </a:lnTo>
                <a:lnTo>
                  <a:pt x="530907" y="424529"/>
                </a:lnTo>
                <a:lnTo>
                  <a:pt x="494569" y="396922"/>
                </a:lnTo>
                <a:lnTo>
                  <a:pt x="458628" y="369442"/>
                </a:lnTo>
                <a:lnTo>
                  <a:pt x="423089" y="342092"/>
                </a:lnTo>
                <a:lnTo>
                  <a:pt x="387957" y="314876"/>
                </a:lnTo>
                <a:lnTo>
                  <a:pt x="353238" y="287797"/>
                </a:lnTo>
                <a:lnTo>
                  <a:pt x="318936" y="260859"/>
                </a:lnTo>
                <a:lnTo>
                  <a:pt x="285056" y="234066"/>
                </a:lnTo>
                <a:lnTo>
                  <a:pt x="251604" y="207420"/>
                </a:lnTo>
                <a:lnTo>
                  <a:pt x="218585" y="180925"/>
                </a:lnTo>
                <a:lnTo>
                  <a:pt x="186003" y="154586"/>
                </a:lnTo>
                <a:lnTo>
                  <a:pt x="153865" y="128404"/>
                </a:lnTo>
                <a:lnTo>
                  <a:pt x="122175" y="102385"/>
                </a:lnTo>
                <a:lnTo>
                  <a:pt x="90938" y="76532"/>
                </a:lnTo>
                <a:lnTo>
                  <a:pt x="60160" y="50847"/>
                </a:lnTo>
                <a:lnTo>
                  <a:pt x="29845" y="25335"/>
                </a:lnTo>
                <a:lnTo>
                  <a:pt x="0" y="0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792849" y="2695877"/>
            <a:ext cx="1924685" cy="275590"/>
          </a:xfrm>
          <a:custGeom>
            <a:avLst/>
            <a:gdLst/>
            <a:ahLst/>
            <a:cxnLst/>
            <a:rect l="l" t="t" r="r" b="b"/>
            <a:pathLst>
              <a:path w="1924685" h="275589">
                <a:moveTo>
                  <a:pt x="1924373" y="275417"/>
                </a:moveTo>
                <a:lnTo>
                  <a:pt x="1877977" y="250197"/>
                </a:lnTo>
                <a:lnTo>
                  <a:pt x="1831222" y="226185"/>
                </a:lnTo>
                <a:lnTo>
                  <a:pt x="1784138" y="203383"/>
                </a:lnTo>
                <a:lnTo>
                  <a:pt x="1736753" y="181791"/>
                </a:lnTo>
                <a:lnTo>
                  <a:pt x="1689096" y="161408"/>
                </a:lnTo>
                <a:lnTo>
                  <a:pt x="1641196" y="142235"/>
                </a:lnTo>
                <a:lnTo>
                  <a:pt x="1593083" y="124273"/>
                </a:lnTo>
                <a:lnTo>
                  <a:pt x="1544786" y="107521"/>
                </a:lnTo>
                <a:lnTo>
                  <a:pt x="1496333" y="91979"/>
                </a:lnTo>
                <a:lnTo>
                  <a:pt x="1447753" y="77649"/>
                </a:lnTo>
                <a:lnTo>
                  <a:pt x="1399075" y="64529"/>
                </a:lnTo>
                <a:lnTo>
                  <a:pt x="1350329" y="52621"/>
                </a:lnTo>
                <a:lnTo>
                  <a:pt x="1301544" y="41925"/>
                </a:lnTo>
                <a:lnTo>
                  <a:pt x="1252748" y="32441"/>
                </a:lnTo>
                <a:lnTo>
                  <a:pt x="1203970" y="24168"/>
                </a:lnTo>
                <a:lnTo>
                  <a:pt x="1155240" y="17108"/>
                </a:lnTo>
                <a:lnTo>
                  <a:pt x="1106587" y="11260"/>
                </a:lnTo>
                <a:lnTo>
                  <a:pt x="1058039" y="6625"/>
                </a:lnTo>
                <a:lnTo>
                  <a:pt x="1009625" y="3203"/>
                </a:lnTo>
                <a:lnTo>
                  <a:pt x="961375" y="995"/>
                </a:lnTo>
                <a:lnTo>
                  <a:pt x="913318" y="0"/>
                </a:lnTo>
                <a:lnTo>
                  <a:pt x="865483" y="218"/>
                </a:lnTo>
                <a:lnTo>
                  <a:pt x="817898" y="1650"/>
                </a:lnTo>
                <a:lnTo>
                  <a:pt x="770592" y="4297"/>
                </a:lnTo>
                <a:lnTo>
                  <a:pt x="723596" y="8157"/>
                </a:lnTo>
                <a:lnTo>
                  <a:pt x="676937" y="13233"/>
                </a:lnTo>
                <a:lnTo>
                  <a:pt x="630645" y="19523"/>
                </a:lnTo>
                <a:lnTo>
                  <a:pt x="584748" y="27028"/>
                </a:lnTo>
                <a:lnTo>
                  <a:pt x="539277" y="35748"/>
                </a:lnTo>
                <a:lnTo>
                  <a:pt x="494259" y="45684"/>
                </a:lnTo>
                <a:lnTo>
                  <a:pt x="449724" y="56836"/>
                </a:lnTo>
                <a:lnTo>
                  <a:pt x="405700" y="69204"/>
                </a:lnTo>
                <a:lnTo>
                  <a:pt x="362218" y="82787"/>
                </a:lnTo>
                <a:lnTo>
                  <a:pt x="319305" y="97588"/>
                </a:lnTo>
                <a:lnTo>
                  <a:pt x="276991" y="113604"/>
                </a:lnTo>
                <a:lnTo>
                  <a:pt x="235305" y="130838"/>
                </a:lnTo>
                <a:lnTo>
                  <a:pt x="194276" y="149289"/>
                </a:lnTo>
                <a:lnTo>
                  <a:pt x="153933" y="168957"/>
                </a:lnTo>
                <a:lnTo>
                  <a:pt x="114305" y="189843"/>
                </a:lnTo>
                <a:lnTo>
                  <a:pt x="75420" y="211946"/>
                </a:lnTo>
                <a:lnTo>
                  <a:pt x="37309" y="235268"/>
                </a:lnTo>
                <a:lnTo>
                  <a:pt x="0" y="259807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105400" y="1752600"/>
            <a:ext cx="2667000" cy="3124200"/>
          </a:xfrm>
          <a:custGeom>
            <a:avLst/>
            <a:gdLst/>
            <a:ahLst/>
            <a:cxnLst/>
            <a:rect l="l" t="t" r="r" b="b"/>
            <a:pathLst>
              <a:path w="2667000" h="3124200">
                <a:moveTo>
                  <a:pt x="0" y="0"/>
                </a:moveTo>
                <a:lnTo>
                  <a:pt x="2666998" y="3124197"/>
                </a:lnTo>
              </a:path>
            </a:pathLst>
          </a:custGeom>
          <a:ln w="9524">
            <a:solidFill>
              <a:srgbClr val="FF2C7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108960" y="324201"/>
            <a:ext cx="2975952" cy="8437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0" y="4800600"/>
            <a:ext cx="5943600" cy="2057400"/>
          </a:xfrm>
          <a:custGeom>
            <a:avLst/>
            <a:gdLst/>
            <a:ahLst/>
            <a:cxnLst/>
            <a:rect l="l" t="t" r="r" b="b"/>
            <a:pathLst>
              <a:path w="5943600" h="2057400">
                <a:moveTo>
                  <a:pt x="5600687" y="0"/>
                </a:moveTo>
                <a:lnTo>
                  <a:pt x="342906" y="0"/>
                </a:lnTo>
                <a:lnTo>
                  <a:pt x="296376" y="3130"/>
                </a:lnTo>
                <a:lnTo>
                  <a:pt x="251748" y="12249"/>
                </a:lnTo>
                <a:lnTo>
                  <a:pt x="209432" y="26948"/>
                </a:lnTo>
                <a:lnTo>
                  <a:pt x="169835" y="46818"/>
                </a:lnTo>
                <a:lnTo>
                  <a:pt x="133366" y="71451"/>
                </a:lnTo>
                <a:lnTo>
                  <a:pt x="100435" y="100437"/>
                </a:lnTo>
                <a:lnTo>
                  <a:pt x="71449" y="133370"/>
                </a:lnTo>
                <a:lnTo>
                  <a:pt x="46816" y="169839"/>
                </a:lnTo>
                <a:lnTo>
                  <a:pt x="26947" y="209436"/>
                </a:lnTo>
                <a:lnTo>
                  <a:pt x="12249" y="251753"/>
                </a:lnTo>
                <a:lnTo>
                  <a:pt x="3130" y="296382"/>
                </a:lnTo>
                <a:lnTo>
                  <a:pt x="0" y="342912"/>
                </a:lnTo>
                <a:lnTo>
                  <a:pt x="0" y="1714492"/>
                </a:lnTo>
                <a:lnTo>
                  <a:pt x="3130" y="1761022"/>
                </a:lnTo>
                <a:lnTo>
                  <a:pt x="12249" y="1805650"/>
                </a:lnTo>
                <a:lnTo>
                  <a:pt x="26947" y="1847967"/>
                </a:lnTo>
                <a:lnTo>
                  <a:pt x="46816" y="1887564"/>
                </a:lnTo>
                <a:lnTo>
                  <a:pt x="71449" y="1924032"/>
                </a:lnTo>
                <a:lnTo>
                  <a:pt x="100435" y="1956964"/>
                </a:lnTo>
                <a:lnTo>
                  <a:pt x="133366" y="1985950"/>
                </a:lnTo>
                <a:lnTo>
                  <a:pt x="169835" y="2010582"/>
                </a:lnTo>
                <a:lnTo>
                  <a:pt x="209432" y="2030452"/>
                </a:lnTo>
                <a:lnTo>
                  <a:pt x="251748" y="2045150"/>
                </a:lnTo>
                <a:lnTo>
                  <a:pt x="296376" y="2054269"/>
                </a:lnTo>
                <a:lnTo>
                  <a:pt x="342906" y="2057399"/>
                </a:lnTo>
                <a:lnTo>
                  <a:pt x="5600687" y="2057399"/>
                </a:lnTo>
                <a:lnTo>
                  <a:pt x="5647217" y="2054269"/>
                </a:lnTo>
                <a:lnTo>
                  <a:pt x="5691846" y="2045150"/>
                </a:lnTo>
                <a:lnTo>
                  <a:pt x="5734163" y="2030452"/>
                </a:lnTo>
                <a:lnTo>
                  <a:pt x="5773760" y="2010582"/>
                </a:lnTo>
                <a:lnTo>
                  <a:pt x="5810229" y="1985950"/>
                </a:lnTo>
                <a:lnTo>
                  <a:pt x="5843162" y="1956964"/>
                </a:lnTo>
                <a:lnTo>
                  <a:pt x="5872148" y="1924032"/>
                </a:lnTo>
                <a:lnTo>
                  <a:pt x="5896781" y="1887564"/>
                </a:lnTo>
                <a:lnTo>
                  <a:pt x="5916651" y="1847967"/>
                </a:lnTo>
                <a:lnTo>
                  <a:pt x="5931350" y="1805650"/>
                </a:lnTo>
                <a:lnTo>
                  <a:pt x="5940469" y="1761022"/>
                </a:lnTo>
                <a:lnTo>
                  <a:pt x="5943600" y="1714492"/>
                </a:lnTo>
                <a:lnTo>
                  <a:pt x="5943600" y="342912"/>
                </a:lnTo>
                <a:lnTo>
                  <a:pt x="5940469" y="296382"/>
                </a:lnTo>
                <a:lnTo>
                  <a:pt x="5931350" y="251753"/>
                </a:lnTo>
                <a:lnTo>
                  <a:pt x="5916651" y="209436"/>
                </a:lnTo>
                <a:lnTo>
                  <a:pt x="5896781" y="169839"/>
                </a:lnTo>
                <a:lnTo>
                  <a:pt x="5872148" y="133370"/>
                </a:lnTo>
                <a:lnTo>
                  <a:pt x="5843162" y="100437"/>
                </a:lnTo>
                <a:lnTo>
                  <a:pt x="5810229" y="71451"/>
                </a:lnTo>
                <a:lnTo>
                  <a:pt x="5773760" y="46818"/>
                </a:lnTo>
                <a:lnTo>
                  <a:pt x="5734163" y="26948"/>
                </a:lnTo>
                <a:lnTo>
                  <a:pt x="5691846" y="12249"/>
                </a:lnTo>
                <a:lnTo>
                  <a:pt x="5647217" y="3130"/>
                </a:lnTo>
                <a:lnTo>
                  <a:pt x="5600687" y="0"/>
                </a:lnTo>
                <a:close/>
              </a:path>
            </a:pathLst>
          </a:custGeom>
          <a:solidFill>
            <a:srgbClr val="FFFFFF">
              <a:alpha val="5607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79174" y="4936591"/>
            <a:ext cx="5386705" cy="1677035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1300" spc="-5">
                <a:latin typeface="Arial Narrow"/>
                <a:cs typeface="Arial Narrow"/>
              </a:rPr>
              <a:t>Fissures:</a:t>
            </a:r>
            <a:endParaRPr sz="1300">
              <a:latin typeface="Arial Narrow"/>
              <a:cs typeface="Arial Narrow"/>
            </a:endParaRPr>
          </a:p>
          <a:p>
            <a:pPr marL="1491615" marR="5080" indent="-1478915">
              <a:lnSpc>
                <a:spcPts val="1900"/>
              </a:lnSpc>
              <a:spcBef>
                <a:spcPts val="20"/>
              </a:spcBef>
              <a:buSzPct val="92307"/>
              <a:buFont typeface="Arial"/>
              <a:buChar char="•"/>
              <a:tabLst>
                <a:tab pos="71755" algn="l"/>
              </a:tabLst>
            </a:pPr>
            <a:r>
              <a:rPr dirty="0" sz="1300" spc="-5">
                <a:latin typeface="Arial Narrow"/>
                <a:cs typeface="Arial Narrow"/>
              </a:rPr>
              <a:t>Oblique (major): is </a:t>
            </a:r>
            <a:r>
              <a:rPr dirty="0" sz="1300">
                <a:latin typeface="Arial Narrow"/>
                <a:cs typeface="Arial Narrow"/>
              </a:rPr>
              <a:t>seen best </a:t>
            </a:r>
            <a:r>
              <a:rPr dirty="0" sz="1300" spc="-5">
                <a:latin typeface="Arial Narrow"/>
                <a:cs typeface="Arial Narrow"/>
              </a:rPr>
              <a:t>in lateral view </a:t>
            </a:r>
            <a:r>
              <a:rPr dirty="0" sz="1300">
                <a:latin typeface="Arial Narrow"/>
                <a:cs typeface="Arial Narrow"/>
              </a:rPr>
              <a:t>( </a:t>
            </a:r>
            <a:r>
              <a:rPr dirty="0" sz="1300" spc="-5">
                <a:latin typeface="Arial Narrow"/>
                <a:cs typeface="Arial Narrow"/>
              </a:rPr>
              <a:t>occasionally </a:t>
            </a:r>
            <a:r>
              <a:rPr dirty="0" sz="1300">
                <a:latin typeface="Arial Narrow"/>
                <a:cs typeface="Arial Narrow"/>
              </a:rPr>
              <a:t>seen </a:t>
            </a:r>
            <a:r>
              <a:rPr dirty="0" sz="1300" spc="-5">
                <a:latin typeface="Arial Narrow"/>
                <a:cs typeface="Arial Narrow"/>
              </a:rPr>
              <a:t>in </a:t>
            </a:r>
            <a:r>
              <a:rPr dirty="0" sz="1300" spc="-40">
                <a:latin typeface="Arial Narrow"/>
                <a:cs typeface="Arial Narrow"/>
              </a:rPr>
              <a:t>PA </a:t>
            </a:r>
            <a:r>
              <a:rPr dirty="0" sz="1300" spc="-5">
                <a:latin typeface="Arial Narrow"/>
                <a:cs typeface="Arial Narrow"/>
              </a:rPr>
              <a:t>view </a:t>
            </a:r>
            <a:r>
              <a:rPr dirty="0" sz="1300">
                <a:latin typeface="Arial Narrow"/>
                <a:cs typeface="Arial Narrow"/>
              </a:rPr>
              <a:t>–not </a:t>
            </a:r>
            <a:r>
              <a:rPr dirty="0" sz="1300" spc="-5">
                <a:latin typeface="Arial Narrow"/>
                <a:cs typeface="Arial Narrow"/>
              </a:rPr>
              <a:t>always)  right is more anterior than</a:t>
            </a:r>
            <a:r>
              <a:rPr dirty="0" sz="1300" spc="0">
                <a:latin typeface="Arial Narrow"/>
                <a:cs typeface="Arial Narrow"/>
              </a:rPr>
              <a:t> </a:t>
            </a:r>
            <a:r>
              <a:rPr dirty="0" sz="1300" spc="-5">
                <a:latin typeface="Arial Narrow"/>
                <a:cs typeface="Arial Narrow"/>
              </a:rPr>
              <a:t>left</a:t>
            </a:r>
            <a:endParaRPr sz="13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1450">
              <a:latin typeface="Times New Roman"/>
              <a:cs typeface="Times New Roman"/>
            </a:endParaRPr>
          </a:p>
          <a:p>
            <a:pPr marL="12700" marR="2029460">
              <a:lnSpc>
                <a:spcPct val="121800"/>
              </a:lnSpc>
              <a:buSzPct val="92307"/>
              <a:buFont typeface="Arial"/>
              <a:buChar char="•"/>
              <a:tabLst>
                <a:tab pos="71755" algn="l"/>
              </a:tabLst>
            </a:pPr>
            <a:r>
              <a:rPr dirty="0" sz="1300" spc="-5">
                <a:latin typeface="Arial Narrow"/>
                <a:cs typeface="Arial Narrow"/>
              </a:rPr>
              <a:t>Horizontal (minor): is </a:t>
            </a:r>
            <a:r>
              <a:rPr dirty="0" sz="1300">
                <a:latin typeface="Arial Narrow"/>
                <a:cs typeface="Arial Narrow"/>
              </a:rPr>
              <a:t>seen </a:t>
            </a:r>
            <a:r>
              <a:rPr dirty="0" sz="1300" spc="-5">
                <a:latin typeface="Arial Narrow"/>
                <a:cs typeface="Arial Narrow"/>
              </a:rPr>
              <a:t>in both </a:t>
            </a:r>
            <a:r>
              <a:rPr dirty="0" sz="1300" spc="-40">
                <a:latin typeface="Arial Narrow"/>
                <a:cs typeface="Arial Narrow"/>
              </a:rPr>
              <a:t>PA </a:t>
            </a:r>
            <a:r>
              <a:rPr dirty="0" sz="1300">
                <a:latin typeface="Arial Narrow"/>
                <a:cs typeface="Arial Narrow"/>
              </a:rPr>
              <a:t>and </a:t>
            </a:r>
            <a:r>
              <a:rPr dirty="0" sz="1300" spc="-5">
                <a:latin typeface="Arial Narrow"/>
                <a:cs typeface="Arial Narrow"/>
              </a:rPr>
              <a:t>lateral view  Both are formed from </a:t>
            </a:r>
            <a:r>
              <a:rPr dirty="0" sz="1300">
                <a:latin typeface="Arial Narrow"/>
                <a:cs typeface="Arial Narrow"/>
              </a:rPr>
              <a:t>2</a:t>
            </a:r>
            <a:r>
              <a:rPr dirty="0" sz="1300" spc="5">
                <a:latin typeface="Arial Narrow"/>
                <a:cs typeface="Arial Narrow"/>
              </a:rPr>
              <a:t> </a:t>
            </a:r>
            <a:r>
              <a:rPr dirty="0" sz="1300" spc="-5">
                <a:latin typeface="Arial Narrow"/>
                <a:cs typeface="Arial Narrow"/>
              </a:rPr>
              <a:t>layers</a:t>
            </a:r>
            <a:endParaRPr sz="13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1300" spc="-5">
                <a:latin typeface="Arial Narrow"/>
                <a:cs typeface="Arial Narrow"/>
              </a:rPr>
              <a:t>Accessory fissure </a:t>
            </a:r>
            <a:r>
              <a:rPr dirty="0" sz="1300">
                <a:latin typeface="Arial Narrow"/>
                <a:cs typeface="Arial Narrow"/>
              </a:rPr>
              <a:t>has 4 </a:t>
            </a:r>
            <a:r>
              <a:rPr dirty="0" sz="1300" spc="-5">
                <a:latin typeface="Arial Narrow"/>
                <a:cs typeface="Arial Narrow"/>
              </a:rPr>
              <a:t>layers example is </a:t>
            </a:r>
            <a:r>
              <a:rPr dirty="0" sz="1300">
                <a:latin typeface="Arial Narrow"/>
                <a:cs typeface="Arial Narrow"/>
              </a:rPr>
              <a:t>Azygos</a:t>
            </a:r>
            <a:r>
              <a:rPr dirty="0" sz="1300" spc="-30">
                <a:latin typeface="Arial Narrow"/>
                <a:cs typeface="Arial Narrow"/>
              </a:rPr>
              <a:t> </a:t>
            </a:r>
            <a:r>
              <a:rPr dirty="0" sz="1300" spc="-5">
                <a:latin typeface="Arial Narrow"/>
                <a:cs typeface="Arial Narrow"/>
              </a:rPr>
              <a:t>fissure</a:t>
            </a:r>
            <a:endParaRPr sz="1300">
              <a:latin typeface="Arial Narrow"/>
              <a:cs typeface="Arial Narrow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038600" y="3659081"/>
            <a:ext cx="4135754" cy="1903730"/>
          </a:xfrm>
          <a:custGeom>
            <a:avLst/>
            <a:gdLst/>
            <a:ahLst/>
            <a:cxnLst/>
            <a:rect l="l" t="t" r="r" b="b"/>
            <a:pathLst>
              <a:path w="4135754" h="1903729">
                <a:moveTo>
                  <a:pt x="0" y="1903518"/>
                </a:moveTo>
                <a:lnTo>
                  <a:pt x="387349" y="1897962"/>
                </a:lnTo>
                <a:lnTo>
                  <a:pt x="771524" y="1882087"/>
                </a:lnTo>
                <a:lnTo>
                  <a:pt x="1149349" y="1856687"/>
                </a:lnTo>
                <a:lnTo>
                  <a:pt x="1518438" y="1821762"/>
                </a:lnTo>
                <a:lnTo>
                  <a:pt x="1875628" y="1778899"/>
                </a:lnTo>
                <a:lnTo>
                  <a:pt x="2216938" y="1728099"/>
                </a:lnTo>
                <a:lnTo>
                  <a:pt x="2381248" y="1699524"/>
                </a:lnTo>
                <a:lnTo>
                  <a:pt x="2540788" y="1670156"/>
                </a:lnTo>
                <a:lnTo>
                  <a:pt x="2694778" y="1638406"/>
                </a:lnTo>
                <a:lnTo>
                  <a:pt x="2843207" y="1605862"/>
                </a:lnTo>
                <a:lnTo>
                  <a:pt x="2985287" y="1571730"/>
                </a:lnTo>
                <a:lnTo>
                  <a:pt x="3121017" y="1536012"/>
                </a:lnTo>
                <a:lnTo>
                  <a:pt x="3250407" y="1499499"/>
                </a:lnTo>
                <a:lnTo>
                  <a:pt x="3371847" y="1461399"/>
                </a:lnTo>
                <a:lnTo>
                  <a:pt x="3486147" y="1422505"/>
                </a:lnTo>
                <a:lnTo>
                  <a:pt x="3592507" y="1382818"/>
                </a:lnTo>
                <a:lnTo>
                  <a:pt x="3690937" y="1342338"/>
                </a:lnTo>
                <a:lnTo>
                  <a:pt x="3779837" y="1301063"/>
                </a:lnTo>
                <a:lnTo>
                  <a:pt x="3860007" y="1258200"/>
                </a:lnTo>
                <a:lnTo>
                  <a:pt x="3930647" y="1216131"/>
                </a:lnTo>
                <a:lnTo>
                  <a:pt x="3991767" y="1172475"/>
                </a:lnTo>
                <a:lnTo>
                  <a:pt x="4042567" y="1128819"/>
                </a:lnTo>
                <a:lnTo>
                  <a:pt x="4082257" y="1084369"/>
                </a:lnTo>
                <a:lnTo>
                  <a:pt x="4111627" y="1039919"/>
                </a:lnTo>
                <a:lnTo>
                  <a:pt x="4129087" y="995469"/>
                </a:lnTo>
                <a:lnTo>
                  <a:pt x="4135437" y="951019"/>
                </a:lnTo>
                <a:lnTo>
                  <a:pt x="4129877" y="862119"/>
                </a:lnTo>
                <a:lnTo>
                  <a:pt x="4112417" y="773219"/>
                </a:lnTo>
                <a:lnTo>
                  <a:pt x="4085427" y="685909"/>
                </a:lnTo>
                <a:lnTo>
                  <a:pt x="4048917" y="600979"/>
                </a:lnTo>
                <a:lnTo>
                  <a:pt x="4002877" y="519219"/>
                </a:lnTo>
                <a:lnTo>
                  <a:pt x="3948907" y="440639"/>
                </a:lnTo>
                <a:lnTo>
                  <a:pt x="3887787" y="366029"/>
                </a:lnTo>
                <a:lnTo>
                  <a:pt x="3819517" y="296179"/>
                </a:lnTo>
                <a:lnTo>
                  <a:pt x="3745707" y="231879"/>
                </a:lnTo>
                <a:lnTo>
                  <a:pt x="3666327" y="173939"/>
                </a:lnTo>
                <a:lnTo>
                  <a:pt x="3582987" y="123139"/>
                </a:lnTo>
                <a:lnTo>
                  <a:pt x="3495667" y="80279"/>
                </a:lnTo>
                <a:lnTo>
                  <a:pt x="3405187" y="45349"/>
                </a:lnTo>
                <a:lnTo>
                  <a:pt x="3313107" y="19949"/>
                </a:lnTo>
                <a:lnTo>
                  <a:pt x="3218657" y="4079"/>
                </a:lnTo>
                <a:lnTo>
                  <a:pt x="3149357" y="0"/>
                </a:lnTo>
              </a:path>
            </a:pathLst>
          </a:custGeom>
          <a:ln w="9524">
            <a:solidFill>
              <a:srgbClr val="FF2F9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162800" y="3604679"/>
            <a:ext cx="118338" cy="1177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16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29000" y="1295400"/>
            <a:ext cx="5562600" cy="54371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2400" y="1981200"/>
            <a:ext cx="3124200" cy="23953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52400" y="4057522"/>
            <a:ext cx="3124200" cy="25496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612775" y="3711638"/>
            <a:ext cx="2531224" cy="31463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024437" y="2814637"/>
            <a:ext cx="1681149" cy="23669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274502" y="6248082"/>
            <a:ext cx="110934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>
                <a:latin typeface="Arial Narrow"/>
                <a:cs typeface="Arial Narrow"/>
              </a:rPr>
              <a:t>Azygos</a:t>
            </a:r>
            <a:r>
              <a:rPr dirty="0" sz="1600" spc="-60">
                <a:latin typeface="Arial Narrow"/>
                <a:cs typeface="Arial Narrow"/>
              </a:rPr>
              <a:t> </a:t>
            </a:r>
            <a:r>
              <a:rPr dirty="0" sz="1600" spc="-5">
                <a:latin typeface="Arial Narrow"/>
                <a:cs typeface="Arial Narrow"/>
              </a:rPr>
              <a:t>fissure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108960" y="324201"/>
            <a:ext cx="2975952" cy="84374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17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354975" y="793863"/>
            <a:ext cx="6467297" cy="8395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48886" y="3154686"/>
            <a:ext cx="8400008" cy="5569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35940" y="3313391"/>
            <a:ext cx="788670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>
                <a:solidFill>
                  <a:srgbClr val="FFFFFF"/>
                </a:solidFill>
                <a:latin typeface="Verdana"/>
                <a:cs typeface="Verdana"/>
              </a:rPr>
              <a:t>Recognize 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the different modalities utilized in imaging the chest </a:t>
            </a:r>
            <a:r>
              <a:rPr dirty="0" sz="1400">
                <a:solidFill>
                  <a:srgbClr val="FFFFFF"/>
                </a:solidFill>
                <a:latin typeface="Verdana"/>
                <a:cs typeface="Verdana"/>
              </a:rPr>
              <a:t>&amp; 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cardiovascular</a:t>
            </a:r>
            <a:r>
              <a:rPr dirty="0" sz="1400" spc="1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system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8886" y="3877890"/>
            <a:ext cx="8400008" cy="5527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35940" y="4078274"/>
            <a:ext cx="541782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>
                <a:solidFill>
                  <a:srgbClr val="FFFFFF"/>
                </a:solidFill>
                <a:latin typeface="Verdana"/>
                <a:cs typeface="Verdana"/>
              </a:rPr>
              <a:t>Recognize 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the basic technical factors affecting image</a:t>
            </a:r>
            <a:r>
              <a:rPr dirty="0" sz="1400" spc="6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quality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8739" y="2360891"/>
            <a:ext cx="5715635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0" i="0">
                <a:solidFill>
                  <a:srgbClr val="FFFFFF"/>
                </a:solidFill>
                <a:latin typeface="Verdana"/>
                <a:cs typeface="Verdana"/>
              </a:rPr>
              <a:t>Students </a:t>
            </a:r>
            <a:r>
              <a:rPr dirty="0" sz="1800" b="0" i="0">
                <a:solidFill>
                  <a:srgbClr val="FFFFFF"/>
                </a:solidFill>
                <a:latin typeface="Verdana"/>
                <a:cs typeface="Verdana"/>
              </a:rPr>
              <a:t>at </a:t>
            </a:r>
            <a:r>
              <a:rPr dirty="0" sz="1800" spc="-5" b="0" i="0">
                <a:solidFill>
                  <a:srgbClr val="FFFFFF"/>
                </a:solidFill>
                <a:latin typeface="Verdana"/>
                <a:cs typeface="Verdana"/>
              </a:rPr>
              <a:t>the end of the lecture will be able</a:t>
            </a:r>
            <a:r>
              <a:rPr dirty="0" sz="1800" spc="10" b="0" i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800" spc="-5" b="0" i="0">
                <a:solidFill>
                  <a:srgbClr val="FFFFFF"/>
                </a:solidFill>
                <a:latin typeface="Verdana"/>
                <a:cs typeface="Verdana"/>
              </a:rPr>
              <a:t>to: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48886" y="4638506"/>
            <a:ext cx="8400008" cy="5527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35940" y="4840274"/>
            <a:ext cx="639508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>
                <a:solidFill>
                  <a:srgbClr val="FFFFFF"/>
                </a:solidFill>
                <a:latin typeface="Verdana"/>
                <a:cs typeface="Verdana"/>
              </a:rPr>
              <a:t>Recognize 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the radiological anatomy of chest and cardiovascular</a:t>
            </a:r>
            <a:r>
              <a:rPr dirty="0" sz="1400" spc="3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system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859928" y="6628659"/>
            <a:ext cx="1236345" cy="1955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 i="1">
                <a:solidFill>
                  <a:srgbClr val="00FFFF"/>
                </a:solidFill>
                <a:latin typeface="Verdana"/>
                <a:cs typeface="Verdana"/>
              </a:rPr>
              <a:t>A A</a:t>
            </a:r>
            <a:r>
              <a:rPr dirty="0" sz="1100" spc="-55" i="1">
                <a:solidFill>
                  <a:srgbClr val="00FFFF"/>
                </a:solidFill>
                <a:latin typeface="Verdana"/>
                <a:cs typeface="Verdana"/>
              </a:rPr>
              <a:t> </a:t>
            </a:r>
            <a:r>
              <a:rPr dirty="0" sz="1100" spc="-5" i="1">
                <a:solidFill>
                  <a:srgbClr val="00FFFF"/>
                </a:solidFill>
                <a:latin typeface="Verdana"/>
                <a:cs typeface="Verdana"/>
              </a:rPr>
              <a:t>Al-BOUKAI-</a:t>
            </a:r>
            <a:fld id="{81D60167-4931-47E6-BA6A-407CBD079E47}" type="slidenum">
              <a:rPr dirty="0" sz="1100" spc="-5" i="1">
                <a:solidFill>
                  <a:srgbClr val="00FFFF"/>
                </a:solidFill>
                <a:latin typeface="Verdana"/>
                <a:cs typeface="Verdana"/>
              </a:rPr>
              <a:t>4</a:t>
            </a:fld>
            <a:endParaRPr sz="11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7817" y="2294315"/>
            <a:ext cx="1330032" cy="3532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31140" y="2319020"/>
            <a:ext cx="127000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Clr>
                <a:srgbClr val="FFECB1"/>
              </a:buClr>
              <a:buSzPct val="118750"/>
              <a:buChar char="•"/>
              <a:tabLst>
                <a:tab pos="297815" algn="l"/>
                <a:tab pos="298450" algn="l"/>
              </a:tabLst>
            </a:pPr>
            <a:r>
              <a:rPr dirty="0" sz="1600" spc="-400">
                <a:solidFill>
                  <a:srgbClr val="FFFFCC"/>
                </a:solidFill>
                <a:latin typeface="Arial"/>
                <a:cs typeface="Arial"/>
              </a:rPr>
              <a:t>M</a:t>
            </a:r>
            <a:r>
              <a:rPr dirty="0" sz="1600" spc="-370">
                <a:solidFill>
                  <a:srgbClr val="FFFFCC"/>
                </a:solidFill>
                <a:latin typeface="Arial"/>
                <a:cs typeface="Arial"/>
              </a:rPr>
              <a:t>E</a:t>
            </a:r>
            <a:r>
              <a:rPr dirty="0" sz="1600" spc="-380">
                <a:solidFill>
                  <a:srgbClr val="FFFFCC"/>
                </a:solidFill>
                <a:latin typeface="Arial"/>
                <a:cs typeface="Arial"/>
              </a:rPr>
              <a:t>D</a:t>
            </a:r>
            <a:r>
              <a:rPr dirty="0" sz="1600" spc="-130">
                <a:solidFill>
                  <a:srgbClr val="FFFFCC"/>
                </a:solidFill>
                <a:latin typeface="Arial"/>
                <a:cs typeface="Arial"/>
              </a:rPr>
              <a:t>I</a:t>
            </a:r>
            <a:r>
              <a:rPr dirty="0" sz="1600" spc="-370">
                <a:solidFill>
                  <a:srgbClr val="FFFFCC"/>
                </a:solidFill>
                <a:latin typeface="Arial"/>
                <a:cs typeface="Arial"/>
              </a:rPr>
              <a:t>A</a:t>
            </a:r>
            <a:r>
              <a:rPr dirty="0" sz="1600" spc="-405">
                <a:solidFill>
                  <a:srgbClr val="FFFFCC"/>
                </a:solidFill>
                <a:latin typeface="Arial"/>
                <a:cs typeface="Arial"/>
              </a:rPr>
              <a:t>S</a:t>
            </a:r>
            <a:r>
              <a:rPr dirty="0" sz="1600" spc="-330">
                <a:solidFill>
                  <a:srgbClr val="FFFFCC"/>
                </a:solidFill>
                <a:latin typeface="Arial"/>
                <a:cs typeface="Arial"/>
              </a:rPr>
              <a:t>T</a:t>
            </a:r>
            <a:r>
              <a:rPr dirty="0" sz="1600" spc="-130">
                <a:solidFill>
                  <a:srgbClr val="FFFFCC"/>
                </a:solidFill>
                <a:latin typeface="Arial"/>
                <a:cs typeface="Arial"/>
              </a:rPr>
              <a:t>I</a:t>
            </a:r>
            <a:r>
              <a:rPr dirty="0" sz="1600" spc="-385">
                <a:solidFill>
                  <a:srgbClr val="FFFFCC"/>
                </a:solidFill>
                <a:latin typeface="Arial"/>
                <a:cs typeface="Arial"/>
              </a:rPr>
              <a:t>N</a:t>
            </a:r>
            <a:r>
              <a:rPr dirty="0" sz="1600" spc="-390">
                <a:solidFill>
                  <a:srgbClr val="FFFFCC"/>
                </a:solidFill>
                <a:latin typeface="Arial"/>
                <a:cs typeface="Arial"/>
              </a:rPr>
              <a:t>U</a:t>
            </a:r>
            <a:r>
              <a:rPr dirty="0" sz="1600" spc="-400">
                <a:solidFill>
                  <a:srgbClr val="FFFFCC"/>
                </a:solidFill>
                <a:latin typeface="Arial"/>
                <a:cs typeface="Arial"/>
              </a:rPr>
              <a:t>M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95600" y="228600"/>
            <a:ext cx="6172200" cy="6400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025047" y="1442250"/>
            <a:ext cx="2751505" cy="39734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410200" y="762000"/>
            <a:ext cx="544830" cy="1938020"/>
          </a:xfrm>
          <a:custGeom>
            <a:avLst/>
            <a:gdLst/>
            <a:ahLst/>
            <a:cxnLst/>
            <a:rect l="l" t="t" r="r" b="b"/>
            <a:pathLst>
              <a:path w="544829" h="1938020">
                <a:moveTo>
                  <a:pt x="0" y="1937598"/>
                </a:moveTo>
                <a:lnTo>
                  <a:pt x="52793" y="1923970"/>
                </a:lnTo>
                <a:lnTo>
                  <a:pt x="79828" y="1917237"/>
                </a:lnTo>
                <a:lnTo>
                  <a:pt x="94734" y="1913226"/>
                </a:lnTo>
                <a:lnTo>
                  <a:pt x="111139" y="1907762"/>
                </a:lnTo>
                <a:lnTo>
                  <a:pt x="142672" y="1896668"/>
                </a:lnTo>
                <a:lnTo>
                  <a:pt x="152078" y="1886017"/>
                </a:lnTo>
                <a:lnTo>
                  <a:pt x="161268" y="1875092"/>
                </a:lnTo>
                <a:lnTo>
                  <a:pt x="170889" y="1864719"/>
                </a:lnTo>
                <a:lnTo>
                  <a:pt x="181583" y="1855728"/>
                </a:lnTo>
                <a:lnTo>
                  <a:pt x="191102" y="1851660"/>
                </a:lnTo>
                <a:lnTo>
                  <a:pt x="201679" y="1849728"/>
                </a:lnTo>
                <a:lnTo>
                  <a:pt x="211935" y="1847383"/>
                </a:lnTo>
                <a:lnTo>
                  <a:pt x="220493" y="1842078"/>
                </a:lnTo>
                <a:lnTo>
                  <a:pt x="235468" y="1823340"/>
                </a:lnTo>
                <a:lnTo>
                  <a:pt x="248215" y="1802682"/>
                </a:lnTo>
                <a:lnTo>
                  <a:pt x="260072" y="1781256"/>
                </a:lnTo>
                <a:lnTo>
                  <a:pt x="272374" y="1760218"/>
                </a:lnTo>
                <a:lnTo>
                  <a:pt x="298315" y="1719278"/>
                </a:lnTo>
                <a:lnTo>
                  <a:pt x="305323" y="1709315"/>
                </a:lnTo>
                <a:lnTo>
                  <a:pt x="312679" y="1699528"/>
                </a:lnTo>
                <a:lnTo>
                  <a:pt x="319338" y="1689381"/>
                </a:lnTo>
                <a:lnTo>
                  <a:pt x="324254" y="1678338"/>
                </a:lnTo>
                <a:lnTo>
                  <a:pt x="350195" y="1596468"/>
                </a:lnTo>
                <a:lnTo>
                  <a:pt x="352980" y="1586002"/>
                </a:lnTo>
                <a:lnTo>
                  <a:pt x="355458" y="1575377"/>
                </a:lnTo>
                <a:lnTo>
                  <a:pt x="358548" y="1565065"/>
                </a:lnTo>
                <a:lnTo>
                  <a:pt x="363166" y="1555538"/>
                </a:lnTo>
                <a:lnTo>
                  <a:pt x="369976" y="1545491"/>
                </a:lnTo>
                <a:lnTo>
                  <a:pt x="377004" y="1535571"/>
                </a:lnTo>
                <a:lnTo>
                  <a:pt x="383598" y="1525399"/>
                </a:lnTo>
                <a:lnTo>
                  <a:pt x="389106" y="1514598"/>
                </a:lnTo>
                <a:lnTo>
                  <a:pt x="396628" y="1494557"/>
                </a:lnTo>
                <a:lnTo>
                  <a:pt x="402998" y="1474042"/>
                </a:lnTo>
                <a:lnTo>
                  <a:pt x="408907" y="1453338"/>
                </a:lnTo>
                <a:lnTo>
                  <a:pt x="415047" y="1432728"/>
                </a:lnTo>
                <a:lnTo>
                  <a:pt x="440987" y="1350858"/>
                </a:lnTo>
                <a:lnTo>
                  <a:pt x="453957" y="1309928"/>
                </a:lnTo>
                <a:lnTo>
                  <a:pt x="466927" y="1268988"/>
                </a:lnTo>
                <a:lnTo>
                  <a:pt x="469976" y="1248481"/>
                </a:lnTo>
                <a:lnTo>
                  <a:pt x="472894" y="1227948"/>
                </a:lnTo>
                <a:lnTo>
                  <a:pt x="476072" y="1207468"/>
                </a:lnTo>
                <a:lnTo>
                  <a:pt x="479897" y="1187118"/>
                </a:lnTo>
                <a:lnTo>
                  <a:pt x="482798" y="1176783"/>
                </a:lnTo>
                <a:lnTo>
                  <a:pt x="486489" y="1166676"/>
                </a:lnTo>
                <a:lnTo>
                  <a:pt x="490127" y="1156558"/>
                </a:lnTo>
                <a:lnTo>
                  <a:pt x="492867" y="1146188"/>
                </a:lnTo>
                <a:lnTo>
                  <a:pt x="496815" y="1122435"/>
                </a:lnTo>
                <a:lnTo>
                  <a:pt x="499980" y="1098541"/>
                </a:lnTo>
                <a:lnTo>
                  <a:pt x="502831" y="1074591"/>
                </a:lnTo>
                <a:lnTo>
                  <a:pt x="505838" y="1050668"/>
                </a:lnTo>
                <a:lnTo>
                  <a:pt x="509273" y="999511"/>
                </a:lnTo>
                <a:lnTo>
                  <a:pt x="512838" y="948362"/>
                </a:lnTo>
                <a:lnTo>
                  <a:pt x="516144" y="897197"/>
                </a:lnTo>
                <a:lnTo>
                  <a:pt x="518808" y="845994"/>
                </a:lnTo>
                <a:lnTo>
                  <a:pt x="521720" y="773219"/>
                </a:lnTo>
                <a:lnTo>
                  <a:pt x="523714" y="712399"/>
                </a:lnTo>
                <a:lnTo>
                  <a:pt x="524939" y="662280"/>
                </a:lnTo>
                <a:lnTo>
                  <a:pt x="525543" y="621608"/>
                </a:lnTo>
                <a:lnTo>
                  <a:pt x="525677" y="589128"/>
                </a:lnTo>
                <a:lnTo>
                  <a:pt x="525488" y="563588"/>
                </a:lnTo>
                <a:lnTo>
                  <a:pt x="525126" y="543733"/>
                </a:lnTo>
                <a:lnTo>
                  <a:pt x="524740" y="528310"/>
                </a:lnTo>
                <a:lnTo>
                  <a:pt x="524478" y="516065"/>
                </a:lnTo>
                <a:lnTo>
                  <a:pt x="527658" y="473789"/>
                </a:lnTo>
                <a:lnTo>
                  <a:pt x="538650" y="414017"/>
                </a:lnTo>
                <a:lnTo>
                  <a:pt x="544748" y="382061"/>
                </a:lnTo>
                <a:lnTo>
                  <a:pt x="541914" y="306466"/>
                </a:lnTo>
                <a:lnTo>
                  <a:pt x="539526" y="246226"/>
                </a:lnTo>
                <a:lnTo>
                  <a:pt x="537545" y="199254"/>
                </a:lnTo>
                <a:lnTo>
                  <a:pt x="534655" y="136762"/>
                </a:lnTo>
                <a:lnTo>
                  <a:pt x="533669" y="117068"/>
                </a:lnTo>
                <a:lnTo>
                  <a:pt x="532939" y="102291"/>
                </a:lnTo>
                <a:lnTo>
                  <a:pt x="531805" y="50609"/>
                </a:lnTo>
                <a:lnTo>
                  <a:pt x="531779" y="29108"/>
                </a:lnTo>
                <a:lnTo>
                  <a:pt x="531778" y="0"/>
                </a:lnTo>
              </a:path>
            </a:pathLst>
          </a:custGeom>
          <a:ln w="28574">
            <a:solidFill>
              <a:srgbClr val="FFFB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410200" y="2711282"/>
            <a:ext cx="389255" cy="261620"/>
          </a:xfrm>
          <a:custGeom>
            <a:avLst/>
            <a:gdLst/>
            <a:ahLst/>
            <a:cxnLst/>
            <a:rect l="l" t="t" r="r" b="b"/>
            <a:pathLst>
              <a:path w="389254" h="261619">
                <a:moveTo>
                  <a:pt x="0" y="206640"/>
                </a:moveTo>
                <a:lnTo>
                  <a:pt x="19332" y="199331"/>
                </a:lnTo>
                <a:lnTo>
                  <a:pt x="38583" y="191698"/>
                </a:lnTo>
                <a:lnTo>
                  <a:pt x="57997" y="184714"/>
                </a:lnTo>
                <a:lnTo>
                  <a:pt x="77821" y="179349"/>
                </a:lnTo>
                <a:lnTo>
                  <a:pt x="100702" y="174862"/>
                </a:lnTo>
                <a:lnTo>
                  <a:pt x="128981" y="169003"/>
                </a:lnTo>
                <a:lnTo>
                  <a:pt x="157621" y="161494"/>
                </a:lnTo>
                <a:lnTo>
                  <a:pt x="181582" y="152059"/>
                </a:lnTo>
                <a:lnTo>
                  <a:pt x="191541" y="145637"/>
                </a:lnTo>
                <a:lnTo>
                  <a:pt x="200924" y="138161"/>
                </a:lnTo>
                <a:lnTo>
                  <a:pt x="210364" y="130811"/>
                </a:lnTo>
                <a:lnTo>
                  <a:pt x="268773" y="106743"/>
                </a:lnTo>
                <a:lnTo>
                  <a:pt x="298314" y="97479"/>
                </a:lnTo>
                <a:lnTo>
                  <a:pt x="318774" y="64541"/>
                </a:lnTo>
                <a:lnTo>
                  <a:pt x="325729" y="66708"/>
                </a:lnTo>
                <a:lnTo>
                  <a:pt x="337732" y="62059"/>
                </a:lnTo>
                <a:lnTo>
                  <a:pt x="363165" y="42898"/>
                </a:lnTo>
                <a:lnTo>
                  <a:pt x="372353" y="29874"/>
                </a:lnTo>
                <a:lnTo>
                  <a:pt x="380700" y="12439"/>
                </a:lnTo>
                <a:lnTo>
                  <a:pt x="386764" y="0"/>
                </a:lnTo>
                <a:lnTo>
                  <a:pt x="389105" y="1963"/>
                </a:lnTo>
                <a:lnTo>
                  <a:pt x="386268" y="23053"/>
                </a:lnTo>
                <a:lnTo>
                  <a:pt x="379377" y="43452"/>
                </a:lnTo>
                <a:lnTo>
                  <a:pt x="370866" y="63573"/>
                </a:lnTo>
                <a:lnTo>
                  <a:pt x="363165" y="83834"/>
                </a:lnTo>
                <a:lnTo>
                  <a:pt x="360381" y="94303"/>
                </a:lnTo>
                <a:lnTo>
                  <a:pt x="357903" y="104930"/>
                </a:lnTo>
                <a:lnTo>
                  <a:pt x="354813" y="115243"/>
                </a:lnTo>
                <a:lnTo>
                  <a:pt x="350195" y="124769"/>
                </a:lnTo>
                <a:lnTo>
                  <a:pt x="343384" y="134814"/>
                </a:lnTo>
                <a:lnTo>
                  <a:pt x="336356" y="144734"/>
                </a:lnTo>
                <a:lnTo>
                  <a:pt x="329762" y="154905"/>
                </a:lnTo>
                <a:lnTo>
                  <a:pt x="324254" y="165705"/>
                </a:lnTo>
                <a:lnTo>
                  <a:pt x="308681" y="202413"/>
                </a:lnTo>
                <a:lnTo>
                  <a:pt x="301044" y="223075"/>
                </a:lnTo>
                <a:lnTo>
                  <a:pt x="298527" y="238930"/>
                </a:lnTo>
                <a:lnTo>
                  <a:pt x="298314" y="261220"/>
                </a:lnTo>
              </a:path>
            </a:pathLst>
          </a:custGeom>
          <a:ln w="28574">
            <a:solidFill>
              <a:srgbClr val="FFFB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837677" y="2549499"/>
            <a:ext cx="571500" cy="723265"/>
          </a:xfrm>
          <a:custGeom>
            <a:avLst/>
            <a:gdLst/>
            <a:ahLst/>
            <a:cxnLst/>
            <a:rect l="l" t="t" r="r" b="b"/>
            <a:pathLst>
              <a:path w="571500" h="723264">
                <a:moveTo>
                  <a:pt x="571223" y="723189"/>
                </a:moveTo>
                <a:lnTo>
                  <a:pt x="539308" y="712527"/>
                </a:lnTo>
                <a:lnTo>
                  <a:pt x="527661" y="709185"/>
                </a:lnTo>
                <a:lnTo>
                  <a:pt x="529023" y="709344"/>
                </a:lnTo>
                <a:lnTo>
                  <a:pt x="536132" y="709185"/>
                </a:lnTo>
                <a:lnTo>
                  <a:pt x="541728" y="704889"/>
                </a:lnTo>
                <a:lnTo>
                  <a:pt x="538552" y="692636"/>
                </a:lnTo>
                <a:lnTo>
                  <a:pt x="519343" y="668608"/>
                </a:lnTo>
                <a:lnTo>
                  <a:pt x="511008" y="662825"/>
                </a:lnTo>
                <a:lnTo>
                  <a:pt x="501126" y="659677"/>
                </a:lnTo>
                <a:lnTo>
                  <a:pt x="490624" y="657584"/>
                </a:lnTo>
                <a:lnTo>
                  <a:pt x="480432" y="654963"/>
                </a:lnTo>
                <a:lnTo>
                  <a:pt x="465083" y="603794"/>
                </a:lnTo>
                <a:lnTo>
                  <a:pt x="458330" y="581350"/>
                </a:lnTo>
                <a:lnTo>
                  <a:pt x="449658" y="565012"/>
                </a:lnTo>
                <a:lnTo>
                  <a:pt x="428551" y="532157"/>
                </a:lnTo>
                <a:lnTo>
                  <a:pt x="418749" y="500727"/>
                </a:lnTo>
                <a:lnTo>
                  <a:pt x="412987" y="484829"/>
                </a:lnTo>
                <a:lnTo>
                  <a:pt x="405641" y="472366"/>
                </a:lnTo>
                <a:lnTo>
                  <a:pt x="391087" y="451240"/>
                </a:lnTo>
                <a:lnTo>
                  <a:pt x="363700" y="409351"/>
                </a:lnTo>
                <a:lnTo>
                  <a:pt x="356692" y="399386"/>
                </a:lnTo>
                <a:lnTo>
                  <a:pt x="349335" y="389601"/>
                </a:lnTo>
                <a:lnTo>
                  <a:pt x="342676" y="379457"/>
                </a:lnTo>
                <a:lnTo>
                  <a:pt x="337759" y="368417"/>
                </a:lnTo>
                <a:lnTo>
                  <a:pt x="332191" y="347477"/>
                </a:lnTo>
                <a:lnTo>
                  <a:pt x="327234" y="326223"/>
                </a:lnTo>
                <a:lnTo>
                  <a:pt x="321055" y="305598"/>
                </a:lnTo>
                <a:lnTo>
                  <a:pt x="311819" y="286546"/>
                </a:lnTo>
                <a:lnTo>
                  <a:pt x="305008" y="276501"/>
                </a:lnTo>
                <a:lnTo>
                  <a:pt x="297980" y="266581"/>
                </a:lnTo>
                <a:lnTo>
                  <a:pt x="291386" y="256411"/>
                </a:lnTo>
                <a:lnTo>
                  <a:pt x="285878" y="245611"/>
                </a:lnTo>
                <a:lnTo>
                  <a:pt x="278356" y="225567"/>
                </a:lnTo>
                <a:lnTo>
                  <a:pt x="271986" y="205052"/>
                </a:lnTo>
                <a:lnTo>
                  <a:pt x="266077" y="184349"/>
                </a:lnTo>
                <a:lnTo>
                  <a:pt x="259938" y="163740"/>
                </a:lnTo>
                <a:lnTo>
                  <a:pt x="221027" y="40935"/>
                </a:lnTo>
                <a:lnTo>
                  <a:pt x="208057" y="0"/>
                </a:lnTo>
                <a:lnTo>
                  <a:pt x="205374" y="37602"/>
                </a:lnTo>
                <a:lnTo>
                  <a:pt x="200007" y="112807"/>
                </a:lnTo>
                <a:lnTo>
                  <a:pt x="190245" y="171001"/>
                </a:lnTo>
                <a:lnTo>
                  <a:pt x="176179" y="211645"/>
                </a:lnTo>
                <a:lnTo>
                  <a:pt x="169146" y="231966"/>
                </a:lnTo>
                <a:lnTo>
                  <a:pt x="156176" y="272901"/>
                </a:lnTo>
                <a:lnTo>
                  <a:pt x="153392" y="283371"/>
                </a:lnTo>
                <a:lnTo>
                  <a:pt x="150914" y="293998"/>
                </a:lnTo>
                <a:lnTo>
                  <a:pt x="147824" y="304311"/>
                </a:lnTo>
                <a:lnTo>
                  <a:pt x="143206" y="313836"/>
                </a:lnTo>
                <a:lnTo>
                  <a:pt x="136395" y="323881"/>
                </a:lnTo>
                <a:lnTo>
                  <a:pt x="129367" y="333801"/>
                </a:lnTo>
                <a:lnTo>
                  <a:pt x="122773" y="343972"/>
                </a:lnTo>
                <a:lnTo>
                  <a:pt x="117265" y="354771"/>
                </a:lnTo>
                <a:lnTo>
                  <a:pt x="99771" y="402762"/>
                </a:lnTo>
                <a:lnTo>
                  <a:pt x="94944" y="425577"/>
                </a:lnTo>
                <a:lnTo>
                  <a:pt x="92379" y="435313"/>
                </a:lnTo>
                <a:lnTo>
                  <a:pt x="81671" y="444065"/>
                </a:lnTo>
                <a:lnTo>
                  <a:pt x="52414" y="463932"/>
                </a:lnTo>
                <a:lnTo>
                  <a:pt x="49765" y="474505"/>
                </a:lnTo>
                <a:lnTo>
                  <a:pt x="21037" y="521709"/>
                </a:lnTo>
                <a:lnTo>
                  <a:pt x="0" y="532085"/>
                </a:lnTo>
                <a:lnTo>
                  <a:pt x="13504" y="532157"/>
                </a:lnTo>
              </a:path>
            </a:pathLst>
          </a:custGeom>
          <a:ln w="28574">
            <a:solidFill>
              <a:srgbClr val="FFFB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214351" y="1007617"/>
            <a:ext cx="415290" cy="2101850"/>
          </a:xfrm>
          <a:custGeom>
            <a:avLst/>
            <a:gdLst/>
            <a:ahLst/>
            <a:cxnLst/>
            <a:rect l="l" t="t" r="r" b="b"/>
            <a:pathLst>
              <a:path w="415290" h="2101850">
                <a:moveTo>
                  <a:pt x="415046" y="2101338"/>
                </a:moveTo>
                <a:lnTo>
                  <a:pt x="408748" y="2090960"/>
                </a:lnTo>
                <a:lnTo>
                  <a:pt x="402576" y="2080483"/>
                </a:lnTo>
                <a:lnTo>
                  <a:pt x="396153" y="2070201"/>
                </a:lnTo>
                <a:lnTo>
                  <a:pt x="389105" y="2060408"/>
                </a:lnTo>
                <a:lnTo>
                  <a:pt x="362255" y="2031049"/>
                </a:lnTo>
                <a:lnTo>
                  <a:pt x="337916" y="2007208"/>
                </a:lnTo>
                <a:lnTo>
                  <a:pt x="316475" y="1979265"/>
                </a:lnTo>
                <a:lnTo>
                  <a:pt x="298314" y="1937598"/>
                </a:lnTo>
                <a:lnTo>
                  <a:pt x="295398" y="1927216"/>
                </a:lnTo>
                <a:lnTo>
                  <a:pt x="292698" y="1916732"/>
                </a:lnTo>
                <a:lnTo>
                  <a:pt x="289564" y="1906448"/>
                </a:lnTo>
                <a:lnTo>
                  <a:pt x="285344" y="1896668"/>
                </a:lnTo>
                <a:lnTo>
                  <a:pt x="273282" y="1875619"/>
                </a:lnTo>
                <a:lnTo>
                  <a:pt x="260211" y="1855216"/>
                </a:lnTo>
                <a:lnTo>
                  <a:pt x="246736" y="1835072"/>
                </a:lnTo>
                <a:lnTo>
                  <a:pt x="233463" y="1814798"/>
                </a:lnTo>
                <a:lnTo>
                  <a:pt x="207523" y="1773858"/>
                </a:lnTo>
                <a:lnTo>
                  <a:pt x="155642" y="1691988"/>
                </a:lnTo>
                <a:lnTo>
                  <a:pt x="146726" y="1662804"/>
                </a:lnTo>
                <a:lnTo>
                  <a:pt x="142046" y="1649707"/>
                </a:lnTo>
                <a:lnTo>
                  <a:pt x="134437" y="1637284"/>
                </a:lnTo>
                <a:lnTo>
                  <a:pt x="116731" y="1610118"/>
                </a:lnTo>
                <a:lnTo>
                  <a:pt x="106676" y="1578144"/>
                </a:lnTo>
                <a:lnTo>
                  <a:pt x="107192" y="1585276"/>
                </a:lnTo>
                <a:lnTo>
                  <a:pt x="106262" y="1587646"/>
                </a:lnTo>
                <a:lnTo>
                  <a:pt x="77821" y="1528249"/>
                </a:lnTo>
                <a:lnTo>
                  <a:pt x="66374" y="1486429"/>
                </a:lnTo>
                <a:lnTo>
                  <a:pt x="60770" y="1465569"/>
                </a:lnTo>
                <a:lnTo>
                  <a:pt x="51880" y="1446379"/>
                </a:lnTo>
                <a:lnTo>
                  <a:pt x="34175" y="1419213"/>
                </a:lnTo>
                <a:lnTo>
                  <a:pt x="26566" y="1406790"/>
                </a:lnTo>
                <a:lnTo>
                  <a:pt x="21887" y="1393693"/>
                </a:lnTo>
                <a:lnTo>
                  <a:pt x="12970" y="1364509"/>
                </a:lnTo>
                <a:lnTo>
                  <a:pt x="9119" y="1330425"/>
                </a:lnTo>
                <a:lnTo>
                  <a:pt x="4863" y="1296366"/>
                </a:lnTo>
                <a:lnTo>
                  <a:pt x="1418" y="1262266"/>
                </a:lnTo>
                <a:lnTo>
                  <a:pt x="0" y="1228059"/>
                </a:lnTo>
                <a:lnTo>
                  <a:pt x="494" y="1180250"/>
                </a:lnTo>
                <a:lnTo>
                  <a:pt x="1870" y="1132457"/>
                </a:lnTo>
                <a:lnTo>
                  <a:pt x="3967" y="1084683"/>
                </a:lnTo>
                <a:lnTo>
                  <a:pt x="6623" y="1036931"/>
                </a:lnTo>
                <a:lnTo>
                  <a:pt x="9678" y="989206"/>
                </a:lnTo>
                <a:lnTo>
                  <a:pt x="12970" y="941510"/>
                </a:lnTo>
                <a:lnTo>
                  <a:pt x="18684" y="900482"/>
                </a:lnTo>
                <a:lnTo>
                  <a:pt x="22500" y="880087"/>
                </a:lnTo>
                <a:lnTo>
                  <a:pt x="25940" y="859639"/>
                </a:lnTo>
                <a:lnTo>
                  <a:pt x="29320" y="835781"/>
                </a:lnTo>
                <a:lnTo>
                  <a:pt x="32547" y="811900"/>
                </a:lnTo>
                <a:lnTo>
                  <a:pt x="35714" y="788010"/>
                </a:lnTo>
                <a:lnTo>
                  <a:pt x="38911" y="764124"/>
                </a:lnTo>
                <a:lnTo>
                  <a:pt x="40233" y="712571"/>
                </a:lnTo>
                <a:lnTo>
                  <a:pt x="41376" y="661009"/>
                </a:lnTo>
                <a:lnTo>
                  <a:pt x="42431" y="609444"/>
                </a:lnTo>
                <a:lnTo>
                  <a:pt x="43485" y="557879"/>
                </a:lnTo>
                <a:lnTo>
                  <a:pt x="44629" y="506318"/>
                </a:lnTo>
                <a:lnTo>
                  <a:pt x="45951" y="454765"/>
                </a:lnTo>
                <a:lnTo>
                  <a:pt x="47541" y="403224"/>
                </a:lnTo>
                <a:lnTo>
                  <a:pt x="49487" y="351698"/>
                </a:lnTo>
                <a:lnTo>
                  <a:pt x="51880" y="300191"/>
                </a:lnTo>
                <a:lnTo>
                  <a:pt x="61797" y="269583"/>
                </a:lnTo>
                <a:lnTo>
                  <a:pt x="64851" y="259256"/>
                </a:lnTo>
                <a:lnTo>
                  <a:pt x="68799" y="235504"/>
                </a:lnTo>
                <a:lnTo>
                  <a:pt x="71963" y="211611"/>
                </a:lnTo>
                <a:lnTo>
                  <a:pt x="74814" y="187662"/>
                </a:lnTo>
                <a:lnTo>
                  <a:pt x="77821" y="163741"/>
                </a:lnTo>
                <a:lnTo>
                  <a:pt x="71341" y="93468"/>
                </a:lnTo>
                <a:lnTo>
                  <a:pt x="67483" y="57704"/>
                </a:lnTo>
                <a:lnTo>
                  <a:pt x="65568" y="40702"/>
                </a:lnTo>
                <a:lnTo>
                  <a:pt x="64917" y="26716"/>
                </a:lnTo>
                <a:lnTo>
                  <a:pt x="64851" y="0"/>
                </a:lnTo>
              </a:path>
            </a:pathLst>
          </a:custGeom>
          <a:ln w="28574">
            <a:solidFill>
              <a:srgbClr val="FFFB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570061" y="2294824"/>
            <a:ext cx="131119" cy="2141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874294" y="3295993"/>
            <a:ext cx="287655" cy="410845"/>
          </a:xfrm>
          <a:custGeom>
            <a:avLst/>
            <a:gdLst/>
            <a:ahLst/>
            <a:cxnLst/>
            <a:rect l="l" t="t" r="r" b="b"/>
            <a:pathLst>
              <a:path w="287654" h="410845">
                <a:moveTo>
                  <a:pt x="17221" y="23642"/>
                </a:moveTo>
                <a:lnTo>
                  <a:pt x="19890" y="28423"/>
                </a:lnTo>
                <a:lnTo>
                  <a:pt x="287489" y="410819"/>
                </a:lnTo>
                <a:lnTo>
                  <a:pt x="287483" y="401464"/>
                </a:lnTo>
                <a:lnTo>
                  <a:pt x="286673" y="396887"/>
                </a:lnTo>
                <a:lnTo>
                  <a:pt x="283878" y="390149"/>
                </a:lnTo>
                <a:lnTo>
                  <a:pt x="277914" y="374307"/>
                </a:lnTo>
                <a:lnTo>
                  <a:pt x="258749" y="319532"/>
                </a:lnTo>
                <a:lnTo>
                  <a:pt x="242131" y="303784"/>
                </a:lnTo>
                <a:lnTo>
                  <a:pt x="238242" y="299515"/>
                </a:lnTo>
                <a:lnTo>
                  <a:pt x="201244" y="246494"/>
                </a:lnTo>
                <a:lnTo>
                  <a:pt x="191509" y="237467"/>
                </a:lnTo>
                <a:lnTo>
                  <a:pt x="186428" y="233139"/>
                </a:lnTo>
                <a:lnTo>
                  <a:pt x="182079" y="228231"/>
                </a:lnTo>
                <a:lnTo>
                  <a:pt x="176856" y="219345"/>
                </a:lnTo>
                <a:lnTo>
                  <a:pt x="168138" y="200612"/>
                </a:lnTo>
                <a:lnTo>
                  <a:pt x="162915" y="191719"/>
                </a:lnTo>
                <a:lnTo>
                  <a:pt x="158702" y="186701"/>
                </a:lnTo>
                <a:lnTo>
                  <a:pt x="153846" y="182187"/>
                </a:lnTo>
                <a:lnTo>
                  <a:pt x="148729" y="177874"/>
                </a:lnTo>
                <a:lnTo>
                  <a:pt x="143738" y="173456"/>
                </a:lnTo>
                <a:lnTo>
                  <a:pt x="132677" y="160918"/>
                </a:lnTo>
                <a:lnTo>
                  <a:pt x="123259" y="147097"/>
                </a:lnTo>
                <a:lnTo>
                  <a:pt x="114499" y="132762"/>
                </a:lnTo>
                <a:lnTo>
                  <a:pt x="105409" y="118681"/>
                </a:lnTo>
                <a:lnTo>
                  <a:pt x="94726" y="106272"/>
                </a:lnTo>
                <a:lnTo>
                  <a:pt x="82327" y="95216"/>
                </a:lnTo>
                <a:lnTo>
                  <a:pt x="69491" y="84482"/>
                </a:lnTo>
                <a:lnTo>
                  <a:pt x="57492" y="73037"/>
                </a:lnTo>
                <a:lnTo>
                  <a:pt x="52310" y="66480"/>
                </a:lnTo>
                <a:lnTo>
                  <a:pt x="47763" y="59461"/>
                </a:lnTo>
                <a:lnTo>
                  <a:pt x="43289" y="52385"/>
                </a:lnTo>
                <a:lnTo>
                  <a:pt x="38328" y="45656"/>
                </a:lnTo>
                <a:lnTo>
                  <a:pt x="20618" y="25542"/>
                </a:lnTo>
                <a:lnTo>
                  <a:pt x="17221" y="23642"/>
                </a:lnTo>
                <a:close/>
              </a:path>
              <a:path w="287654" h="410845">
                <a:moveTo>
                  <a:pt x="0" y="0"/>
                </a:moveTo>
                <a:lnTo>
                  <a:pt x="19524" y="28136"/>
                </a:lnTo>
                <a:lnTo>
                  <a:pt x="20774" y="30005"/>
                </a:lnTo>
                <a:lnTo>
                  <a:pt x="19890" y="28423"/>
                </a:lnTo>
                <a:lnTo>
                  <a:pt x="0" y="0"/>
                </a:lnTo>
                <a:close/>
              </a:path>
            </a:pathLst>
          </a:custGeom>
          <a:solidFill>
            <a:srgbClr val="007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874288" y="3295995"/>
            <a:ext cx="287655" cy="410845"/>
          </a:xfrm>
          <a:custGeom>
            <a:avLst/>
            <a:gdLst/>
            <a:ahLst/>
            <a:cxnLst/>
            <a:rect l="l" t="t" r="r" b="b"/>
            <a:pathLst>
              <a:path w="287654" h="410845">
                <a:moveTo>
                  <a:pt x="0" y="0"/>
                </a:moveTo>
                <a:lnTo>
                  <a:pt x="24018" y="34845"/>
                </a:lnTo>
                <a:lnTo>
                  <a:pt x="47771" y="59457"/>
                </a:lnTo>
                <a:lnTo>
                  <a:pt x="52317" y="66476"/>
                </a:lnTo>
                <a:lnTo>
                  <a:pt x="57500" y="73034"/>
                </a:lnTo>
                <a:lnTo>
                  <a:pt x="69500" y="84480"/>
                </a:lnTo>
                <a:lnTo>
                  <a:pt x="82337" y="95216"/>
                </a:lnTo>
                <a:lnTo>
                  <a:pt x="94736" y="106272"/>
                </a:lnTo>
                <a:lnTo>
                  <a:pt x="105418" y="118681"/>
                </a:lnTo>
                <a:lnTo>
                  <a:pt x="114507" y="132760"/>
                </a:lnTo>
                <a:lnTo>
                  <a:pt x="123267" y="147096"/>
                </a:lnTo>
                <a:lnTo>
                  <a:pt x="132685" y="160918"/>
                </a:lnTo>
                <a:lnTo>
                  <a:pt x="143749" y="173456"/>
                </a:lnTo>
                <a:lnTo>
                  <a:pt x="148735" y="177869"/>
                </a:lnTo>
                <a:lnTo>
                  <a:pt x="153850" y="182182"/>
                </a:lnTo>
                <a:lnTo>
                  <a:pt x="158707" y="186696"/>
                </a:lnTo>
                <a:lnTo>
                  <a:pt x="162917" y="191715"/>
                </a:lnTo>
                <a:lnTo>
                  <a:pt x="168140" y="200605"/>
                </a:lnTo>
                <a:lnTo>
                  <a:pt x="172500" y="209973"/>
                </a:lnTo>
                <a:lnTo>
                  <a:pt x="176860" y="219341"/>
                </a:lnTo>
                <a:lnTo>
                  <a:pt x="182083" y="228232"/>
                </a:lnTo>
                <a:lnTo>
                  <a:pt x="186430" y="233137"/>
                </a:lnTo>
                <a:lnTo>
                  <a:pt x="191514" y="237464"/>
                </a:lnTo>
                <a:lnTo>
                  <a:pt x="196673" y="241740"/>
                </a:lnTo>
                <a:lnTo>
                  <a:pt x="201250" y="246491"/>
                </a:lnTo>
                <a:lnTo>
                  <a:pt x="227977" y="281777"/>
                </a:lnTo>
                <a:lnTo>
                  <a:pt x="236918" y="295814"/>
                </a:lnTo>
                <a:lnTo>
                  <a:pt x="238246" y="299511"/>
                </a:lnTo>
                <a:lnTo>
                  <a:pt x="242133" y="303777"/>
                </a:lnTo>
                <a:lnTo>
                  <a:pt x="258751" y="319523"/>
                </a:lnTo>
                <a:lnTo>
                  <a:pt x="277917" y="374299"/>
                </a:lnTo>
                <a:lnTo>
                  <a:pt x="283884" y="390140"/>
                </a:lnTo>
                <a:lnTo>
                  <a:pt x="286682" y="396879"/>
                </a:lnTo>
                <a:lnTo>
                  <a:pt x="287494" y="401457"/>
                </a:lnTo>
                <a:lnTo>
                  <a:pt x="287501" y="410816"/>
                </a:lnTo>
              </a:path>
            </a:pathLst>
          </a:custGeom>
          <a:ln w="38099">
            <a:solidFill>
              <a:srgbClr val="FFFE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498971" y="2621017"/>
            <a:ext cx="389890" cy="666750"/>
          </a:xfrm>
          <a:custGeom>
            <a:avLst/>
            <a:gdLst/>
            <a:ahLst/>
            <a:cxnLst/>
            <a:rect l="l" t="t" r="r" b="b"/>
            <a:pathLst>
              <a:path w="389890" h="666750">
                <a:moveTo>
                  <a:pt x="0" y="5825"/>
                </a:moveTo>
                <a:lnTo>
                  <a:pt x="18704" y="3883"/>
                </a:lnTo>
                <a:lnTo>
                  <a:pt x="37816" y="1260"/>
                </a:lnTo>
                <a:lnTo>
                  <a:pt x="56112" y="0"/>
                </a:lnTo>
                <a:lnTo>
                  <a:pt x="116095" y="18997"/>
                </a:lnTo>
                <a:lnTo>
                  <a:pt x="157284" y="41703"/>
                </a:lnTo>
                <a:lnTo>
                  <a:pt x="192754" y="68741"/>
                </a:lnTo>
                <a:lnTo>
                  <a:pt x="219331" y="98591"/>
                </a:lnTo>
                <a:lnTo>
                  <a:pt x="244098" y="136841"/>
                </a:lnTo>
                <a:lnTo>
                  <a:pt x="265389" y="180678"/>
                </a:lnTo>
                <a:lnTo>
                  <a:pt x="273271" y="200117"/>
                </a:lnTo>
                <a:lnTo>
                  <a:pt x="286883" y="227137"/>
                </a:lnTo>
                <a:lnTo>
                  <a:pt x="311904" y="268666"/>
                </a:lnTo>
                <a:lnTo>
                  <a:pt x="319157" y="278197"/>
                </a:lnTo>
                <a:lnTo>
                  <a:pt x="327714" y="287159"/>
                </a:lnTo>
                <a:lnTo>
                  <a:pt x="336793" y="295893"/>
                </a:lnTo>
                <a:lnTo>
                  <a:pt x="345611" y="304742"/>
                </a:lnTo>
                <a:lnTo>
                  <a:pt x="350379" y="344571"/>
                </a:lnTo>
                <a:lnTo>
                  <a:pt x="355558" y="384325"/>
                </a:lnTo>
                <a:lnTo>
                  <a:pt x="359916" y="424230"/>
                </a:lnTo>
                <a:lnTo>
                  <a:pt x="362224" y="464509"/>
                </a:lnTo>
                <a:lnTo>
                  <a:pt x="360179" y="476384"/>
                </a:lnTo>
                <a:lnTo>
                  <a:pt x="355508" y="488558"/>
                </a:lnTo>
                <a:lnTo>
                  <a:pt x="351160" y="500671"/>
                </a:lnTo>
                <a:lnTo>
                  <a:pt x="350085" y="512364"/>
                </a:lnTo>
                <a:lnTo>
                  <a:pt x="357428" y="551427"/>
                </a:lnTo>
                <a:lnTo>
                  <a:pt x="367595" y="589830"/>
                </a:lnTo>
                <a:lnTo>
                  <a:pt x="378892" y="627969"/>
                </a:lnTo>
                <a:lnTo>
                  <a:pt x="389623" y="666239"/>
                </a:lnTo>
              </a:path>
            </a:pathLst>
          </a:custGeom>
          <a:ln w="3809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442673" y="2757198"/>
            <a:ext cx="107950" cy="2981960"/>
          </a:xfrm>
          <a:custGeom>
            <a:avLst/>
            <a:gdLst/>
            <a:ahLst/>
            <a:cxnLst/>
            <a:rect l="l" t="t" r="r" b="b"/>
            <a:pathLst>
              <a:path w="107950" h="2981960">
                <a:moveTo>
                  <a:pt x="72941" y="2981953"/>
                </a:moveTo>
                <a:lnTo>
                  <a:pt x="67493" y="2937866"/>
                </a:lnTo>
                <a:lnTo>
                  <a:pt x="62251" y="2893204"/>
                </a:lnTo>
                <a:lnTo>
                  <a:pt x="57217" y="2847983"/>
                </a:lnTo>
                <a:lnTo>
                  <a:pt x="52391" y="2802216"/>
                </a:lnTo>
                <a:lnTo>
                  <a:pt x="47774" y="2755918"/>
                </a:lnTo>
                <a:lnTo>
                  <a:pt x="43365" y="2709104"/>
                </a:lnTo>
                <a:lnTo>
                  <a:pt x="39167" y="2661790"/>
                </a:lnTo>
                <a:lnTo>
                  <a:pt x="35179" y="2613989"/>
                </a:lnTo>
                <a:lnTo>
                  <a:pt x="31401" y="2565717"/>
                </a:lnTo>
                <a:lnTo>
                  <a:pt x="27836" y="2516989"/>
                </a:lnTo>
                <a:lnTo>
                  <a:pt x="24482" y="2467818"/>
                </a:lnTo>
                <a:lnTo>
                  <a:pt x="21340" y="2418221"/>
                </a:lnTo>
                <a:lnTo>
                  <a:pt x="18412" y="2368211"/>
                </a:lnTo>
                <a:lnTo>
                  <a:pt x="15698" y="2317804"/>
                </a:lnTo>
                <a:lnTo>
                  <a:pt x="13198" y="2267015"/>
                </a:lnTo>
                <a:lnTo>
                  <a:pt x="10912" y="2215857"/>
                </a:lnTo>
                <a:lnTo>
                  <a:pt x="8842" y="2164347"/>
                </a:lnTo>
                <a:lnTo>
                  <a:pt x="6988" y="2112499"/>
                </a:lnTo>
                <a:lnTo>
                  <a:pt x="5351" y="2060327"/>
                </a:lnTo>
                <a:lnTo>
                  <a:pt x="3931" y="2007846"/>
                </a:lnTo>
                <a:lnTo>
                  <a:pt x="2728" y="1955072"/>
                </a:lnTo>
                <a:lnTo>
                  <a:pt x="1744" y="1902019"/>
                </a:lnTo>
                <a:lnTo>
                  <a:pt x="978" y="1848701"/>
                </a:lnTo>
                <a:lnTo>
                  <a:pt x="432" y="1795134"/>
                </a:lnTo>
                <a:lnTo>
                  <a:pt x="105" y="1741333"/>
                </a:lnTo>
                <a:lnTo>
                  <a:pt x="0" y="1687311"/>
                </a:lnTo>
                <a:lnTo>
                  <a:pt x="115" y="1633085"/>
                </a:lnTo>
                <a:lnTo>
                  <a:pt x="452" y="1578669"/>
                </a:lnTo>
                <a:lnTo>
                  <a:pt x="1011" y="1524077"/>
                </a:lnTo>
                <a:lnTo>
                  <a:pt x="1792" y="1469324"/>
                </a:lnTo>
                <a:lnTo>
                  <a:pt x="2797" y="1414426"/>
                </a:lnTo>
                <a:lnTo>
                  <a:pt x="4026" y="1359396"/>
                </a:lnTo>
                <a:lnTo>
                  <a:pt x="5480" y="1304251"/>
                </a:lnTo>
                <a:lnTo>
                  <a:pt x="7158" y="1249004"/>
                </a:lnTo>
                <a:lnTo>
                  <a:pt x="8944" y="1196945"/>
                </a:lnTo>
                <a:lnTo>
                  <a:pt x="10924" y="1144962"/>
                </a:lnTo>
                <a:lnTo>
                  <a:pt x="13098" y="1093067"/>
                </a:lnTo>
                <a:lnTo>
                  <a:pt x="15465" y="1041273"/>
                </a:lnTo>
                <a:lnTo>
                  <a:pt x="18025" y="989594"/>
                </a:lnTo>
                <a:lnTo>
                  <a:pt x="20774" y="938042"/>
                </a:lnTo>
                <a:lnTo>
                  <a:pt x="23714" y="886631"/>
                </a:lnTo>
                <a:lnTo>
                  <a:pt x="26842" y="835373"/>
                </a:lnTo>
                <a:lnTo>
                  <a:pt x="30158" y="784281"/>
                </a:lnTo>
                <a:lnTo>
                  <a:pt x="33661" y="733369"/>
                </a:lnTo>
                <a:lnTo>
                  <a:pt x="37349" y="682648"/>
                </a:lnTo>
                <a:lnTo>
                  <a:pt x="41221" y="632133"/>
                </a:lnTo>
                <a:lnTo>
                  <a:pt x="45277" y="581836"/>
                </a:lnTo>
                <a:lnTo>
                  <a:pt x="49516" y="531769"/>
                </a:lnTo>
                <a:lnTo>
                  <a:pt x="53935" y="481947"/>
                </a:lnTo>
                <a:lnTo>
                  <a:pt x="58535" y="432382"/>
                </a:lnTo>
                <a:lnTo>
                  <a:pt x="63315" y="383087"/>
                </a:lnTo>
                <a:lnTo>
                  <a:pt x="68272" y="334075"/>
                </a:lnTo>
                <a:lnTo>
                  <a:pt x="73406" y="285358"/>
                </a:lnTo>
                <a:lnTo>
                  <a:pt x="78717" y="236951"/>
                </a:lnTo>
                <a:lnTo>
                  <a:pt x="84202" y="188865"/>
                </a:lnTo>
                <a:lnTo>
                  <a:pt x="89862" y="141114"/>
                </a:lnTo>
                <a:lnTo>
                  <a:pt x="95694" y="93711"/>
                </a:lnTo>
                <a:lnTo>
                  <a:pt x="101698" y="46668"/>
                </a:lnTo>
                <a:lnTo>
                  <a:pt x="107873" y="0"/>
                </a:lnTo>
              </a:path>
            </a:pathLst>
          </a:custGeom>
          <a:ln w="38100">
            <a:solidFill>
              <a:srgbClr val="AB497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400799" y="2032000"/>
            <a:ext cx="197485" cy="717550"/>
          </a:xfrm>
          <a:custGeom>
            <a:avLst/>
            <a:gdLst/>
            <a:ahLst/>
            <a:cxnLst/>
            <a:rect l="l" t="t" r="r" b="b"/>
            <a:pathLst>
              <a:path w="197484" h="717550">
                <a:moveTo>
                  <a:pt x="0" y="0"/>
                </a:moveTo>
                <a:lnTo>
                  <a:pt x="6865" y="10669"/>
                </a:lnTo>
                <a:lnTo>
                  <a:pt x="13620" y="21420"/>
                </a:lnTo>
                <a:lnTo>
                  <a:pt x="20597" y="32009"/>
                </a:lnTo>
                <a:lnTo>
                  <a:pt x="28129" y="42192"/>
                </a:lnTo>
                <a:lnTo>
                  <a:pt x="35185" y="49287"/>
                </a:lnTo>
                <a:lnTo>
                  <a:pt x="43076" y="55692"/>
                </a:lnTo>
                <a:lnTo>
                  <a:pt x="50526" y="62378"/>
                </a:lnTo>
                <a:lnTo>
                  <a:pt x="56258" y="70321"/>
                </a:lnTo>
                <a:lnTo>
                  <a:pt x="76171" y="115576"/>
                </a:lnTo>
                <a:lnTo>
                  <a:pt x="82487" y="139534"/>
                </a:lnTo>
                <a:lnTo>
                  <a:pt x="82947" y="150217"/>
                </a:lnTo>
                <a:lnTo>
                  <a:pt x="85290" y="155647"/>
                </a:lnTo>
                <a:lnTo>
                  <a:pt x="97256" y="163845"/>
                </a:lnTo>
                <a:lnTo>
                  <a:pt x="126584" y="182833"/>
                </a:lnTo>
                <a:lnTo>
                  <a:pt x="129686" y="193571"/>
                </a:lnTo>
                <a:lnTo>
                  <a:pt x="147229" y="232486"/>
                </a:lnTo>
                <a:lnTo>
                  <a:pt x="155425" y="238736"/>
                </a:lnTo>
                <a:lnTo>
                  <a:pt x="163265" y="245164"/>
                </a:lnTo>
                <a:lnTo>
                  <a:pt x="179231" y="285877"/>
                </a:lnTo>
                <a:lnTo>
                  <a:pt x="194532" y="353134"/>
                </a:lnTo>
                <a:lnTo>
                  <a:pt x="196908" y="365666"/>
                </a:lnTo>
                <a:lnTo>
                  <a:pt x="194105" y="414970"/>
                </a:lnTo>
                <a:lnTo>
                  <a:pt x="191778" y="464326"/>
                </a:lnTo>
                <a:lnTo>
                  <a:pt x="188499" y="513576"/>
                </a:lnTo>
                <a:lnTo>
                  <a:pt x="182844" y="562564"/>
                </a:lnTo>
                <a:lnTo>
                  <a:pt x="170645" y="605204"/>
                </a:lnTo>
                <a:lnTo>
                  <a:pt x="162445" y="626021"/>
                </a:lnTo>
                <a:lnTo>
                  <a:pt x="154713" y="646949"/>
                </a:lnTo>
                <a:lnTo>
                  <a:pt x="152012" y="658001"/>
                </a:lnTo>
                <a:lnTo>
                  <a:pt x="149854" y="669388"/>
                </a:lnTo>
                <a:lnTo>
                  <a:pt x="146609" y="680104"/>
                </a:lnTo>
                <a:lnTo>
                  <a:pt x="140648" y="689141"/>
                </a:lnTo>
                <a:lnTo>
                  <a:pt x="112518" y="717270"/>
                </a:lnTo>
              </a:path>
            </a:pathLst>
          </a:custGeom>
          <a:ln w="38099">
            <a:solidFill>
              <a:srgbClr val="AB194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118231" y="3008312"/>
            <a:ext cx="2492375" cy="2297430"/>
          </a:xfrm>
          <a:custGeom>
            <a:avLst/>
            <a:gdLst/>
            <a:ahLst/>
            <a:cxnLst/>
            <a:rect l="l" t="t" r="r" b="b"/>
            <a:pathLst>
              <a:path w="2492375" h="2297429">
                <a:moveTo>
                  <a:pt x="2062656" y="691000"/>
                </a:moveTo>
                <a:lnTo>
                  <a:pt x="2082112" y="713821"/>
                </a:lnTo>
                <a:lnTo>
                  <a:pt x="2102089" y="736295"/>
                </a:lnTo>
                <a:lnTo>
                  <a:pt x="2121027" y="759465"/>
                </a:lnTo>
                <a:lnTo>
                  <a:pt x="2137366" y="784379"/>
                </a:lnTo>
                <a:lnTo>
                  <a:pt x="2144549" y="802046"/>
                </a:lnTo>
                <a:lnTo>
                  <a:pt x="2148730" y="820889"/>
                </a:lnTo>
                <a:lnTo>
                  <a:pt x="2151897" y="840152"/>
                </a:lnTo>
                <a:lnTo>
                  <a:pt x="2156036" y="859081"/>
                </a:lnTo>
                <a:lnTo>
                  <a:pt x="2160477" y="873159"/>
                </a:lnTo>
                <a:lnTo>
                  <a:pt x="2165376" y="887095"/>
                </a:lnTo>
                <a:lnTo>
                  <a:pt x="2170276" y="901030"/>
                </a:lnTo>
                <a:lnTo>
                  <a:pt x="2174716" y="915108"/>
                </a:lnTo>
                <a:lnTo>
                  <a:pt x="2178607" y="934189"/>
                </a:lnTo>
                <a:lnTo>
                  <a:pt x="2181360" y="953706"/>
                </a:lnTo>
                <a:lnTo>
                  <a:pt x="2185461" y="972600"/>
                </a:lnTo>
                <a:lnTo>
                  <a:pt x="2193396" y="989812"/>
                </a:lnTo>
                <a:lnTo>
                  <a:pt x="2204778" y="1001776"/>
                </a:lnTo>
                <a:lnTo>
                  <a:pt x="2219079" y="1010820"/>
                </a:lnTo>
                <a:lnTo>
                  <a:pt x="2234546" y="1018697"/>
                </a:lnTo>
                <a:lnTo>
                  <a:pt x="2249426" y="1027159"/>
                </a:lnTo>
                <a:lnTo>
                  <a:pt x="2262966" y="1046246"/>
                </a:lnTo>
                <a:lnTo>
                  <a:pt x="2276194" y="1065601"/>
                </a:lnTo>
                <a:lnTo>
                  <a:pt x="2290047" y="1084413"/>
                </a:lnTo>
                <a:lnTo>
                  <a:pt x="2305466" y="1101869"/>
                </a:lnTo>
                <a:lnTo>
                  <a:pt x="2319243" y="1111722"/>
                </a:lnTo>
                <a:lnTo>
                  <a:pt x="2334970" y="1119355"/>
                </a:lnTo>
                <a:lnTo>
                  <a:pt x="2349953" y="1127582"/>
                </a:lnTo>
                <a:lnTo>
                  <a:pt x="2361496" y="1139218"/>
                </a:lnTo>
                <a:lnTo>
                  <a:pt x="2373662" y="1165857"/>
                </a:lnTo>
                <a:lnTo>
                  <a:pt x="2381397" y="1194557"/>
                </a:lnTo>
                <a:lnTo>
                  <a:pt x="2388520" y="1223600"/>
                </a:lnTo>
                <a:lnTo>
                  <a:pt x="2398846" y="1251268"/>
                </a:lnTo>
                <a:lnTo>
                  <a:pt x="2408486" y="1269811"/>
                </a:lnTo>
                <a:lnTo>
                  <a:pt x="2418321" y="1288267"/>
                </a:lnTo>
                <a:lnTo>
                  <a:pt x="2427759" y="1306901"/>
                </a:lnTo>
                <a:lnTo>
                  <a:pt x="2458322" y="1384870"/>
                </a:lnTo>
                <a:lnTo>
                  <a:pt x="2471410" y="1429065"/>
                </a:lnTo>
                <a:lnTo>
                  <a:pt x="2480904" y="1473073"/>
                </a:lnTo>
                <a:lnTo>
                  <a:pt x="2492236" y="1531408"/>
                </a:lnTo>
                <a:lnTo>
                  <a:pt x="2488316" y="1578203"/>
                </a:lnTo>
                <a:lnTo>
                  <a:pt x="2484892" y="1625068"/>
                </a:lnTo>
                <a:lnTo>
                  <a:pt x="2480473" y="1671791"/>
                </a:lnTo>
                <a:lnTo>
                  <a:pt x="2473566" y="1718158"/>
                </a:lnTo>
                <a:lnTo>
                  <a:pt x="2455745" y="1774376"/>
                </a:lnTo>
                <a:lnTo>
                  <a:pt x="2445052" y="1802035"/>
                </a:lnTo>
                <a:lnTo>
                  <a:pt x="2436206" y="1830218"/>
                </a:lnTo>
                <a:lnTo>
                  <a:pt x="2431652" y="1848924"/>
                </a:lnTo>
                <a:lnTo>
                  <a:pt x="2427177" y="1867650"/>
                </a:lnTo>
                <a:lnTo>
                  <a:pt x="2422547" y="1886336"/>
                </a:lnTo>
                <a:lnTo>
                  <a:pt x="2407534" y="1936684"/>
                </a:lnTo>
                <a:lnTo>
                  <a:pt x="2393824" y="1973868"/>
                </a:lnTo>
                <a:lnTo>
                  <a:pt x="2377957" y="2009259"/>
                </a:lnTo>
                <a:lnTo>
                  <a:pt x="2349103" y="2046740"/>
                </a:lnTo>
                <a:lnTo>
                  <a:pt x="2319473" y="2063525"/>
                </a:lnTo>
                <a:lnTo>
                  <a:pt x="2305466" y="2072998"/>
                </a:lnTo>
                <a:lnTo>
                  <a:pt x="2276175" y="2099745"/>
                </a:lnTo>
                <a:lnTo>
                  <a:pt x="2249426" y="2129028"/>
                </a:lnTo>
                <a:lnTo>
                  <a:pt x="2232259" y="2158682"/>
                </a:lnTo>
                <a:lnTo>
                  <a:pt x="2223650" y="2173298"/>
                </a:lnTo>
                <a:lnTo>
                  <a:pt x="2212076" y="2185058"/>
                </a:lnTo>
                <a:lnTo>
                  <a:pt x="2175999" y="2205856"/>
                </a:lnTo>
                <a:lnTo>
                  <a:pt x="2137633" y="2222798"/>
                </a:lnTo>
                <a:lnTo>
                  <a:pt x="2099133" y="2239544"/>
                </a:lnTo>
                <a:lnTo>
                  <a:pt x="2062656" y="2259758"/>
                </a:lnTo>
                <a:lnTo>
                  <a:pt x="2006616" y="2297108"/>
                </a:lnTo>
                <a:lnTo>
                  <a:pt x="1958027" y="2293688"/>
                </a:lnTo>
                <a:lnTo>
                  <a:pt x="1909404" y="2290579"/>
                </a:lnTo>
                <a:lnTo>
                  <a:pt x="1860796" y="2287313"/>
                </a:lnTo>
                <a:lnTo>
                  <a:pt x="1812248" y="2283423"/>
                </a:lnTo>
                <a:lnTo>
                  <a:pt x="1763807" y="2278438"/>
                </a:lnTo>
                <a:lnTo>
                  <a:pt x="1726365" y="2269694"/>
                </a:lnTo>
                <a:lnTo>
                  <a:pt x="1707842" y="2264191"/>
                </a:lnTo>
                <a:lnTo>
                  <a:pt x="1689097" y="2259758"/>
                </a:lnTo>
                <a:lnTo>
                  <a:pt x="1656534" y="2254337"/>
                </a:lnTo>
                <a:lnTo>
                  <a:pt x="1623850" y="2249649"/>
                </a:lnTo>
                <a:lnTo>
                  <a:pt x="1591105" y="2245345"/>
                </a:lnTo>
                <a:lnTo>
                  <a:pt x="1558357" y="2241078"/>
                </a:lnTo>
                <a:lnTo>
                  <a:pt x="1520830" y="2236080"/>
                </a:lnTo>
                <a:lnTo>
                  <a:pt x="1463102" y="2228429"/>
                </a:lnTo>
                <a:lnTo>
                  <a:pt x="1413331" y="2221963"/>
                </a:lnTo>
                <a:lnTo>
                  <a:pt x="1397369" y="2220150"/>
                </a:lnTo>
                <a:lnTo>
                  <a:pt x="1397543" y="2220316"/>
                </a:lnTo>
                <a:lnTo>
                  <a:pt x="1399744" y="2220773"/>
                </a:lnTo>
                <a:lnTo>
                  <a:pt x="1403540" y="2221463"/>
                </a:lnTo>
                <a:lnTo>
                  <a:pt x="1408498" y="2222330"/>
                </a:lnTo>
                <a:lnTo>
                  <a:pt x="1414185" y="2223319"/>
                </a:lnTo>
                <a:lnTo>
                  <a:pt x="1420170" y="2224371"/>
                </a:lnTo>
                <a:lnTo>
                  <a:pt x="1439414" y="2228614"/>
                </a:lnTo>
                <a:lnTo>
                  <a:pt x="1438101" y="2228862"/>
                </a:lnTo>
                <a:lnTo>
                  <a:pt x="1381938" y="2223986"/>
                </a:lnTo>
                <a:lnTo>
                  <a:pt x="1328256" y="2218125"/>
                </a:lnTo>
                <a:lnTo>
                  <a:pt x="1251547" y="2209350"/>
                </a:lnTo>
                <a:lnTo>
                  <a:pt x="1203477" y="2203728"/>
                </a:lnTo>
                <a:lnTo>
                  <a:pt x="1147349" y="2195068"/>
                </a:lnTo>
                <a:lnTo>
                  <a:pt x="1119395" y="2189977"/>
                </a:lnTo>
                <a:lnTo>
                  <a:pt x="1091417" y="2185058"/>
                </a:lnTo>
                <a:lnTo>
                  <a:pt x="1059758" y="2169103"/>
                </a:lnTo>
                <a:lnTo>
                  <a:pt x="1036427" y="2157288"/>
                </a:lnTo>
                <a:lnTo>
                  <a:pt x="1019585" y="2149037"/>
                </a:lnTo>
                <a:lnTo>
                  <a:pt x="1007393" y="2143776"/>
                </a:lnTo>
                <a:lnTo>
                  <a:pt x="998011" y="2140928"/>
                </a:lnTo>
                <a:lnTo>
                  <a:pt x="989599" y="2139920"/>
                </a:lnTo>
                <a:lnTo>
                  <a:pt x="980319" y="2140175"/>
                </a:lnTo>
                <a:lnTo>
                  <a:pt x="968332" y="2141119"/>
                </a:lnTo>
                <a:lnTo>
                  <a:pt x="951797" y="2142176"/>
                </a:lnTo>
                <a:lnTo>
                  <a:pt x="928875" y="2142771"/>
                </a:lnTo>
                <a:lnTo>
                  <a:pt x="897727" y="2142329"/>
                </a:lnTo>
                <a:lnTo>
                  <a:pt x="856514" y="2140275"/>
                </a:lnTo>
                <a:lnTo>
                  <a:pt x="803396" y="2136033"/>
                </a:lnTo>
                <a:lnTo>
                  <a:pt x="736534" y="2129028"/>
                </a:lnTo>
                <a:lnTo>
                  <a:pt x="684940" y="2121277"/>
                </a:lnTo>
                <a:lnTo>
                  <a:pt x="633690" y="2111230"/>
                </a:lnTo>
                <a:lnTo>
                  <a:pt x="582499" y="2100745"/>
                </a:lnTo>
                <a:lnTo>
                  <a:pt x="531079" y="2091678"/>
                </a:lnTo>
                <a:lnTo>
                  <a:pt x="478050" y="2083844"/>
                </a:lnTo>
                <a:lnTo>
                  <a:pt x="436409" y="2077932"/>
                </a:lnTo>
                <a:lnTo>
                  <a:pt x="382149" y="2070937"/>
                </a:lnTo>
                <a:lnTo>
                  <a:pt x="358012" y="2068828"/>
                </a:lnTo>
                <a:lnTo>
                  <a:pt x="354024" y="2069023"/>
                </a:lnTo>
                <a:lnTo>
                  <a:pt x="353709" y="2069740"/>
                </a:lnTo>
                <a:lnTo>
                  <a:pt x="355780" y="2070745"/>
                </a:lnTo>
                <a:lnTo>
                  <a:pt x="358950" y="2071807"/>
                </a:lnTo>
                <a:lnTo>
                  <a:pt x="361935" y="2072691"/>
                </a:lnTo>
                <a:lnTo>
                  <a:pt x="363448" y="2073164"/>
                </a:lnTo>
                <a:lnTo>
                  <a:pt x="362203" y="2072994"/>
                </a:lnTo>
                <a:lnTo>
                  <a:pt x="356914" y="2071947"/>
                </a:lnTo>
                <a:lnTo>
                  <a:pt x="346294" y="2069790"/>
                </a:lnTo>
                <a:lnTo>
                  <a:pt x="329058" y="2066290"/>
                </a:lnTo>
                <a:lnTo>
                  <a:pt x="303919" y="2061214"/>
                </a:lnTo>
                <a:lnTo>
                  <a:pt x="269592" y="2054328"/>
                </a:lnTo>
                <a:lnTo>
                  <a:pt x="254630" y="2045916"/>
                </a:lnTo>
                <a:lnTo>
                  <a:pt x="213559" y="2016978"/>
                </a:lnTo>
                <a:lnTo>
                  <a:pt x="199340" y="1956617"/>
                </a:lnTo>
                <a:lnTo>
                  <a:pt x="192926" y="1926946"/>
                </a:lnTo>
                <a:lnTo>
                  <a:pt x="176203" y="1904918"/>
                </a:lnTo>
                <a:lnTo>
                  <a:pt x="120170" y="1867568"/>
                </a:lnTo>
                <a:lnTo>
                  <a:pt x="115969" y="1853353"/>
                </a:lnTo>
                <a:lnTo>
                  <a:pt x="101492" y="1811538"/>
                </a:lnTo>
                <a:lnTo>
                  <a:pt x="80620" y="1777476"/>
                </a:lnTo>
                <a:lnTo>
                  <a:pt x="55960" y="1740798"/>
                </a:lnTo>
                <a:lnTo>
                  <a:pt x="26781" y="1699488"/>
                </a:lnTo>
                <a:lnTo>
                  <a:pt x="15130" y="1664864"/>
                </a:lnTo>
                <a:lnTo>
                  <a:pt x="7021" y="1639962"/>
                </a:lnTo>
                <a:lnTo>
                  <a:pt x="2097" y="1621375"/>
                </a:lnTo>
                <a:lnTo>
                  <a:pt x="0" y="1605697"/>
                </a:lnTo>
                <a:lnTo>
                  <a:pt x="372" y="1589523"/>
                </a:lnTo>
                <a:lnTo>
                  <a:pt x="2858" y="1569447"/>
                </a:lnTo>
                <a:lnTo>
                  <a:pt x="7099" y="1542062"/>
                </a:lnTo>
                <a:lnTo>
                  <a:pt x="12738" y="1503963"/>
                </a:lnTo>
                <a:lnTo>
                  <a:pt x="19418" y="1451744"/>
                </a:lnTo>
                <a:lnTo>
                  <a:pt x="26781" y="1381998"/>
                </a:lnTo>
                <a:lnTo>
                  <a:pt x="30368" y="1350644"/>
                </a:lnTo>
                <a:lnTo>
                  <a:pt x="38334" y="1293437"/>
                </a:lnTo>
                <a:lnTo>
                  <a:pt x="50110" y="1227629"/>
                </a:lnTo>
                <a:lnTo>
                  <a:pt x="65127" y="1170472"/>
                </a:lnTo>
                <a:lnTo>
                  <a:pt x="138847" y="1101869"/>
                </a:lnTo>
                <a:lnTo>
                  <a:pt x="148851" y="1074032"/>
                </a:lnTo>
                <a:lnTo>
                  <a:pt x="168859" y="1018355"/>
                </a:lnTo>
                <a:lnTo>
                  <a:pt x="180664" y="966420"/>
                </a:lnTo>
                <a:lnTo>
                  <a:pt x="184989" y="942998"/>
                </a:lnTo>
                <a:lnTo>
                  <a:pt x="189589" y="919638"/>
                </a:lnTo>
                <a:lnTo>
                  <a:pt x="205072" y="862744"/>
                </a:lnTo>
                <a:lnTo>
                  <a:pt x="234047" y="796025"/>
                </a:lnTo>
                <a:lnTo>
                  <a:pt x="272333" y="731955"/>
                </a:lnTo>
                <a:lnTo>
                  <a:pt x="296932" y="695241"/>
                </a:lnTo>
                <a:lnTo>
                  <a:pt x="325626" y="653649"/>
                </a:lnTo>
                <a:lnTo>
                  <a:pt x="336647" y="620202"/>
                </a:lnTo>
                <a:lnTo>
                  <a:pt x="342528" y="601822"/>
                </a:lnTo>
                <a:lnTo>
                  <a:pt x="344745" y="594712"/>
                </a:lnTo>
                <a:lnTo>
                  <a:pt x="344774" y="595075"/>
                </a:lnTo>
                <a:lnTo>
                  <a:pt x="344091" y="599116"/>
                </a:lnTo>
                <a:lnTo>
                  <a:pt x="344172" y="603037"/>
                </a:lnTo>
                <a:lnTo>
                  <a:pt x="346494" y="603043"/>
                </a:lnTo>
                <a:lnTo>
                  <a:pt x="381658" y="541595"/>
                </a:lnTo>
                <a:lnTo>
                  <a:pt x="390997" y="513581"/>
                </a:lnTo>
                <a:lnTo>
                  <a:pt x="394941" y="499274"/>
                </a:lnTo>
                <a:lnTo>
                  <a:pt x="400337" y="485568"/>
                </a:lnTo>
                <a:lnTo>
                  <a:pt x="408842" y="471084"/>
                </a:lnTo>
                <a:lnTo>
                  <a:pt x="418602" y="457333"/>
                </a:lnTo>
                <a:lnTo>
                  <a:pt x="428568" y="443693"/>
                </a:lnTo>
                <a:lnTo>
                  <a:pt x="437691" y="429540"/>
                </a:lnTo>
                <a:lnTo>
                  <a:pt x="458744" y="392189"/>
                </a:lnTo>
                <a:lnTo>
                  <a:pt x="471427" y="368662"/>
                </a:lnTo>
                <a:lnTo>
                  <a:pt x="477580" y="356049"/>
                </a:lnTo>
                <a:lnTo>
                  <a:pt x="479043" y="351439"/>
                </a:lnTo>
                <a:lnTo>
                  <a:pt x="477653" y="351923"/>
                </a:lnTo>
                <a:lnTo>
                  <a:pt x="475250" y="354589"/>
                </a:lnTo>
                <a:lnTo>
                  <a:pt x="473673" y="356529"/>
                </a:lnTo>
                <a:lnTo>
                  <a:pt x="474760" y="354831"/>
                </a:lnTo>
                <a:lnTo>
                  <a:pt x="512402" y="298811"/>
                </a:lnTo>
                <a:lnTo>
                  <a:pt x="568434" y="130729"/>
                </a:lnTo>
                <a:lnTo>
                  <a:pt x="573966" y="99807"/>
                </a:lnTo>
                <a:lnTo>
                  <a:pt x="578160" y="85436"/>
                </a:lnTo>
                <a:lnTo>
                  <a:pt x="587113" y="74701"/>
                </a:lnTo>
                <a:lnTo>
                  <a:pt x="623274" y="52091"/>
                </a:lnTo>
                <a:lnTo>
                  <a:pt x="639055" y="41984"/>
                </a:lnTo>
                <a:lnTo>
                  <a:pt x="647543" y="29561"/>
                </a:lnTo>
                <a:lnTo>
                  <a:pt x="661823" y="0"/>
                </a:lnTo>
              </a:path>
            </a:pathLst>
          </a:custGeom>
          <a:ln w="3809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6250940" y="2242820"/>
            <a:ext cx="20891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AO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65215" y="4890770"/>
            <a:ext cx="31051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0">
                <a:solidFill>
                  <a:srgbClr val="FFFFFF"/>
                </a:solidFill>
                <a:latin typeface="Arial"/>
                <a:cs typeface="Arial"/>
              </a:rPr>
              <a:t>RT</a:t>
            </a:r>
            <a:r>
              <a:rPr dirty="0" sz="1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V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133590" y="4247832"/>
            <a:ext cx="2819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40">
                <a:solidFill>
                  <a:srgbClr val="FFFFFF"/>
                </a:solidFill>
                <a:latin typeface="Arial"/>
                <a:cs typeface="Arial"/>
              </a:rPr>
              <a:t>LT</a:t>
            </a:r>
            <a:r>
              <a:rPr dirty="0" sz="10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V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095365" y="3612832"/>
            <a:ext cx="27495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40">
                <a:solidFill>
                  <a:srgbClr val="FFFFFF"/>
                </a:solidFill>
                <a:latin typeface="Arial"/>
                <a:cs typeface="Arial"/>
              </a:rPr>
              <a:t>LT</a:t>
            </a:r>
            <a:r>
              <a:rPr dirty="0" sz="10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77802" y="4041457"/>
            <a:ext cx="30353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0">
                <a:solidFill>
                  <a:srgbClr val="FFFFFF"/>
                </a:solidFill>
                <a:latin typeface="Arial"/>
                <a:cs typeface="Arial"/>
              </a:rPr>
              <a:t>RT</a:t>
            </a:r>
            <a:r>
              <a:rPr dirty="0" sz="10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416040" y="2758757"/>
            <a:ext cx="17653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75">
                <a:solidFill>
                  <a:srgbClr val="FFFFFF"/>
                </a:solidFill>
                <a:latin typeface="Arial"/>
                <a:cs typeface="Arial"/>
              </a:rPr>
              <a:t>PA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522127" y="6064134"/>
            <a:ext cx="3487191" cy="5029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4555731" y="6090920"/>
            <a:ext cx="339026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660">
                <a:solidFill>
                  <a:srgbClr val="000F1E"/>
                </a:solidFill>
                <a:latin typeface="Arial"/>
                <a:cs typeface="Arial"/>
              </a:rPr>
              <a:t>WHAT </a:t>
            </a:r>
            <a:r>
              <a:rPr dirty="0" sz="2400" spc="-400">
                <a:solidFill>
                  <a:srgbClr val="000F1E"/>
                </a:solidFill>
                <a:latin typeface="Arial"/>
                <a:cs typeface="Arial"/>
              </a:rPr>
              <a:t>IS </a:t>
            </a:r>
            <a:r>
              <a:rPr dirty="0" sz="2400" spc="-555">
                <a:solidFill>
                  <a:srgbClr val="000F1E"/>
                </a:solidFill>
                <a:latin typeface="Arial"/>
                <a:cs typeface="Arial"/>
              </a:rPr>
              <a:t>A </a:t>
            </a:r>
            <a:r>
              <a:rPr dirty="0" sz="2400" spc="-560">
                <a:solidFill>
                  <a:srgbClr val="000F1E"/>
                </a:solidFill>
                <a:latin typeface="Arial"/>
                <a:cs typeface="Arial"/>
              </a:rPr>
              <a:t>NORMAL </a:t>
            </a:r>
            <a:r>
              <a:rPr dirty="0" sz="2400" spc="-590">
                <a:solidFill>
                  <a:srgbClr val="000F1E"/>
                </a:solidFill>
                <a:latin typeface="Arial"/>
                <a:cs typeface="Arial"/>
              </a:rPr>
              <a:t>CHEST</a:t>
            </a:r>
            <a:r>
              <a:rPr dirty="0" sz="2400" spc="-535">
                <a:solidFill>
                  <a:srgbClr val="000F1E"/>
                </a:solidFill>
                <a:latin typeface="Arial"/>
                <a:cs typeface="Arial"/>
              </a:rPr>
              <a:t> X-RAY</a:t>
            </a:r>
            <a:endParaRPr sz="2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12140" y="2632709"/>
            <a:ext cx="2113915" cy="13627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98450" indent="-285750">
              <a:lnSpc>
                <a:spcPct val="100000"/>
              </a:lnSpc>
              <a:buClr>
                <a:srgbClr val="FFECB1"/>
              </a:buClr>
              <a:buSzPct val="117857"/>
              <a:buChar char="-"/>
              <a:tabLst>
                <a:tab pos="297815" algn="l"/>
                <a:tab pos="298450" algn="l"/>
              </a:tabLst>
            </a:pPr>
            <a:r>
              <a:rPr dirty="0" sz="1400" spc="-185">
                <a:solidFill>
                  <a:srgbClr val="FFFFFF"/>
                </a:solidFill>
                <a:latin typeface="Arial"/>
                <a:cs typeface="Arial"/>
              </a:rPr>
              <a:t>Middle </a:t>
            </a:r>
            <a:r>
              <a:rPr dirty="0" sz="1400" spc="-45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dirty="0" baseline="24691" sz="1350" spc="-67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z="1400" spc="-45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dirty="0" baseline="-21604" sz="1350" spc="-67">
                <a:solidFill>
                  <a:srgbClr val="FFFFFF"/>
                </a:solidFill>
                <a:latin typeface="Arial"/>
                <a:cs typeface="Arial"/>
              </a:rPr>
              <a:t>3 </a:t>
            </a:r>
            <a:r>
              <a:rPr dirty="0" sz="1400" spc="-305">
                <a:solidFill>
                  <a:srgbClr val="FFFFFF"/>
                </a:solidFill>
                <a:latin typeface="Arial"/>
                <a:cs typeface="Arial"/>
              </a:rPr>
              <a:t>RT, </a:t>
            </a:r>
            <a:r>
              <a:rPr dirty="0" baseline="24691" sz="1350" spc="-75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dirty="0" sz="1400" spc="-5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dirty="0" baseline="-21604" sz="1350" spc="-75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dirty="0" baseline="-21604" sz="1350" spc="-127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200">
                <a:solidFill>
                  <a:srgbClr val="FFFFFF"/>
                </a:solidFill>
                <a:latin typeface="Arial"/>
                <a:cs typeface="Arial"/>
              </a:rPr>
              <a:t>LT)</a:t>
            </a:r>
            <a:endParaRPr sz="14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60"/>
              </a:spcBef>
              <a:buClr>
                <a:srgbClr val="FFECB1"/>
              </a:buClr>
              <a:buSzPct val="117857"/>
              <a:buChar char="-"/>
              <a:tabLst>
                <a:tab pos="297815" algn="l"/>
                <a:tab pos="298450" algn="l"/>
              </a:tabLst>
            </a:pPr>
            <a:r>
              <a:rPr dirty="0" sz="1400" spc="-140">
                <a:solidFill>
                  <a:srgbClr val="FFFFFF"/>
                </a:solidFill>
                <a:latin typeface="Arial"/>
                <a:cs typeface="Arial"/>
              </a:rPr>
              <a:t>3 </a:t>
            </a:r>
            <a:r>
              <a:rPr dirty="0" sz="1400" spc="-170">
                <a:solidFill>
                  <a:srgbClr val="FFFFFF"/>
                </a:solidFill>
                <a:latin typeface="Arial"/>
                <a:cs typeface="Arial"/>
              </a:rPr>
              <a:t>curves </a:t>
            </a:r>
            <a:r>
              <a:rPr dirty="0" sz="1400" spc="-195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dirty="0" sz="1400" spc="-275">
                <a:solidFill>
                  <a:srgbClr val="FFFFFF"/>
                </a:solidFill>
                <a:latin typeface="Arial"/>
                <a:cs typeface="Arial"/>
              </a:rPr>
              <a:t>LT, </a:t>
            </a:r>
            <a:r>
              <a:rPr dirty="0" sz="1400" spc="-14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dirty="0" sz="1400" spc="-165">
                <a:solidFill>
                  <a:srgbClr val="FFFFFF"/>
                </a:solidFill>
                <a:latin typeface="Arial"/>
                <a:cs typeface="Arial"/>
              </a:rPr>
              <a:t>curve </a:t>
            </a:r>
            <a:r>
              <a:rPr dirty="0" sz="1400" spc="-195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dirty="0" sz="1400" spc="-2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310">
                <a:solidFill>
                  <a:srgbClr val="FFFFFF"/>
                </a:solidFill>
                <a:latin typeface="Arial"/>
                <a:cs typeface="Arial"/>
              </a:rPr>
              <a:t>RT.</a:t>
            </a:r>
            <a:endParaRPr sz="14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220"/>
              </a:spcBef>
              <a:buClr>
                <a:srgbClr val="FFECB1"/>
              </a:buClr>
              <a:buSzPct val="117857"/>
              <a:buChar char="-"/>
              <a:tabLst>
                <a:tab pos="297815" algn="l"/>
                <a:tab pos="298450" algn="l"/>
              </a:tabLst>
            </a:pPr>
            <a:r>
              <a:rPr dirty="0" sz="1400" spc="-220">
                <a:solidFill>
                  <a:srgbClr val="FFFFFF"/>
                </a:solidFill>
                <a:latin typeface="Arial"/>
                <a:cs typeface="Arial"/>
              </a:rPr>
              <a:t>Homogeneous</a:t>
            </a:r>
            <a:r>
              <a:rPr dirty="0" sz="14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65">
                <a:solidFill>
                  <a:srgbClr val="FFFFFF"/>
                </a:solidFill>
                <a:latin typeface="Arial"/>
                <a:cs typeface="Arial"/>
              </a:rPr>
              <a:t>density</a:t>
            </a:r>
            <a:endParaRPr sz="14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220"/>
              </a:spcBef>
              <a:buClr>
                <a:srgbClr val="FFECB1"/>
              </a:buClr>
              <a:buSzPct val="117857"/>
              <a:buChar char="-"/>
              <a:tabLst>
                <a:tab pos="297815" algn="l"/>
                <a:tab pos="298450" algn="l"/>
              </a:tabLst>
            </a:pPr>
            <a:r>
              <a:rPr dirty="0" sz="1400" spc="-150">
                <a:solidFill>
                  <a:srgbClr val="FFFFFF"/>
                </a:solidFill>
                <a:latin typeface="Arial"/>
                <a:cs typeface="Arial"/>
              </a:rPr>
              <a:t>Anterior </a:t>
            </a:r>
            <a:r>
              <a:rPr dirty="0" sz="1400" spc="-195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dirty="0" sz="1400" spc="-130">
                <a:solidFill>
                  <a:srgbClr val="FFFFFF"/>
                </a:solidFill>
                <a:latin typeface="Arial"/>
                <a:cs typeface="Arial"/>
              </a:rPr>
              <a:t>lateral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55">
                <a:solidFill>
                  <a:srgbClr val="FFFFFF"/>
                </a:solidFill>
                <a:latin typeface="Arial"/>
                <a:cs typeface="Arial"/>
              </a:rPr>
              <a:t>x-ray</a:t>
            </a:r>
            <a:endParaRPr sz="14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20"/>
              </a:spcBef>
              <a:buClr>
                <a:srgbClr val="FFECB1"/>
              </a:buClr>
              <a:buSzPct val="117857"/>
              <a:buChar char="-"/>
              <a:tabLst>
                <a:tab pos="297815" algn="l"/>
                <a:tab pos="298450" algn="l"/>
              </a:tabLst>
            </a:pPr>
            <a:r>
              <a:rPr dirty="0" sz="1400" spc="-204">
                <a:solidFill>
                  <a:srgbClr val="FFFFFF"/>
                </a:solidFill>
                <a:latin typeface="Arial"/>
                <a:cs typeface="Arial"/>
              </a:rPr>
              <a:t>Trachea</a:t>
            </a:r>
            <a:r>
              <a:rPr dirty="0" sz="14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45">
                <a:solidFill>
                  <a:srgbClr val="FFFFFF"/>
                </a:solidFill>
                <a:latin typeface="Arial"/>
                <a:cs typeface="Arial"/>
              </a:rPr>
              <a:t>central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108960" y="324201"/>
            <a:ext cx="2975952" cy="84374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18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0" y="1295400"/>
            <a:ext cx="4610100" cy="5327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07817" y="2294315"/>
            <a:ext cx="1330032" cy="3532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970112" y="2306779"/>
            <a:ext cx="2061552" cy="33043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259012" y="1739900"/>
            <a:ext cx="407670" cy="1612900"/>
          </a:xfrm>
          <a:custGeom>
            <a:avLst/>
            <a:gdLst/>
            <a:ahLst/>
            <a:cxnLst/>
            <a:rect l="l" t="t" r="r" b="b"/>
            <a:pathLst>
              <a:path w="407669" h="1612900">
                <a:moveTo>
                  <a:pt x="0" y="1612838"/>
                </a:moveTo>
                <a:lnTo>
                  <a:pt x="45915" y="1599692"/>
                </a:lnTo>
                <a:lnTo>
                  <a:pt x="65730" y="1594157"/>
                </a:lnTo>
                <a:lnTo>
                  <a:pt x="79337" y="1589445"/>
                </a:lnTo>
                <a:lnTo>
                  <a:pt x="106632" y="1578768"/>
                </a:lnTo>
                <a:lnTo>
                  <a:pt x="113662" y="1569904"/>
                </a:lnTo>
                <a:lnTo>
                  <a:pt x="120531" y="1560810"/>
                </a:lnTo>
                <a:lnTo>
                  <a:pt x="127721" y="1552175"/>
                </a:lnTo>
                <a:lnTo>
                  <a:pt x="135714" y="1544688"/>
                </a:lnTo>
                <a:lnTo>
                  <a:pt x="142829" y="1541303"/>
                </a:lnTo>
                <a:lnTo>
                  <a:pt x="150734" y="1539696"/>
                </a:lnTo>
                <a:lnTo>
                  <a:pt x="158399" y="1537747"/>
                </a:lnTo>
                <a:lnTo>
                  <a:pt x="164795" y="1533338"/>
                </a:lnTo>
                <a:lnTo>
                  <a:pt x="175988" y="1517737"/>
                </a:lnTo>
                <a:lnTo>
                  <a:pt x="185515" y="1500538"/>
                </a:lnTo>
                <a:lnTo>
                  <a:pt x="194376" y="1482702"/>
                </a:lnTo>
                <a:lnTo>
                  <a:pt x="203571" y="1465188"/>
                </a:lnTo>
                <a:lnTo>
                  <a:pt x="222959" y="1431108"/>
                </a:lnTo>
                <a:lnTo>
                  <a:pt x="228197" y="1422818"/>
                </a:lnTo>
                <a:lnTo>
                  <a:pt x="233695" y="1414673"/>
                </a:lnTo>
                <a:lnTo>
                  <a:pt x="238672" y="1406229"/>
                </a:lnTo>
                <a:lnTo>
                  <a:pt x="242346" y="1397038"/>
                </a:lnTo>
                <a:lnTo>
                  <a:pt x="261734" y="1328888"/>
                </a:lnTo>
                <a:lnTo>
                  <a:pt x="263815" y="1320173"/>
                </a:lnTo>
                <a:lnTo>
                  <a:pt x="265667" y="1311328"/>
                </a:lnTo>
                <a:lnTo>
                  <a:pt x="267977" y="1302746"/>
                </a:lnTo>
                <a:lnTo>
                  <a:pt x="271428" y="1294818"/>
                </a:lnTo>
                <a:lnTo>
                  <a:pt x="276518" y="1286456"/>
                </a:lnTo>
                <a:lnTo>
                  <a:pt x="281771" y="1278198"/>
                </a:lnTo>
                <a:lnTo>
                  <a:pt x="286699" y="1269731"/>
                </a:lnTo>
                <a:lnTo>
                  <a:pt x="290816" y="1260738"/>
                </a:lnTo>
                <a:lnTo>
                  <a:pt x="296438" y="1244055"/>
                </a:lnTo>
                <a:lnTo>
                  <a:pt x="301199" y="1226980"/>
                </a:lnTo>
                <a:lnTo>
                  <a:pt x="305615" y="1209749"/>
                </a:lnTo>
                <a:lnTo>
                  <a:pt x="310204" y="1192599"/>
                </a:lnTo>
                <a:lnTo>
                  <a:pt x="329591" y="1124449"/>
                </a:lnTo>
                <a:lnTo>
                  <a:pt x="339285" y="1090369"/>
                </a:lnTo>
                <a:lnTo>
                  <a:pt x="348979" y="1056299"/>
                </a:lnTo>
                <a:lnTo>
                  <a:pt x="351257" y="1039226"/>
                </a:lnTo>
                <a:lnTo>
                  <a:pt x="353439" y="1022134"/>
                </a:lnTo>
                <a:lnTo>
                  <a:pt x="355814" y="1005086"/>
                </a:lnTo>
                <a:lnTo>
                  <a:pt x="358673" y="988149"/>
                </a:lnTo>
                <a:lnTo>
                  <a:pt x="360841" y="979545"/>
                </a:lnTo>
                <a:lnTo>
                  <a:pt x="363600" y="971132"/>
                </a:lnTo>
                <a:lnTo>
                  <a:pt x="366318" y="962709"/>
                </a:lnTo>
                <a:lnTo>
                  <a:pt x="368366" y="954076"/>
                </a:lnTo>
                <a:lnTo>
                  <a:pt x="371318" y="934305"/>
                </a:lnTo>
                <a:lnTo>
                  <a:pt x="373683" y="914416"/>
                </a:lnTo>
                <a:lnTo>
                  <a:pt x="375813" y="894480"/>
                </a:lnTo>
                <a:lnTo>
                  <a:pt x="378060" y="874568"/>
                </a:lnTo>
                <a:lnTo>
                  <a:pt x="380628" y="831985"/>
                </a:lnTo>
                <a:lnTo>
                  <a:pt x="383292" y="789408"/>
                </a:lnTo>
                <a:lnTo>
                  <a:pt x="385764" y="746819"/>
                </a:lnTo>
                <a:lnTo>
                  <a:pt x="387755" y="704198"/>
                </a:lnTo>
                <a:lnTo>
                  <a:pt x="390305" y="631971"/>
                </a:lnTo>
                <a:lnTo>
                  <a:pt x="391878" y="574086"/>
                </a:lnTo>
                <a:lnTo>
                  <a:pt x="392674" y="528675"/>
                </a:lnTo>
                <a:lnTo>
                  <a:pt x="392892" y="493870"/>
                </a:lnTo>
                <a:lnTo>
                  <a:pt x="392731" y="467801"/>
                </a:lnTo>
                <a:lnTo>
                  <a:pt x="392392" y="448600"/>
                </a:lnTo>
                <a:lnTo>
                  <a:pt x="392072" y="434399"/>
                </a:lnTo>
                <a:lnTo>
                  <a:pt x="391972" y="423329"/>
                </a:lnTo>
                <a:lnTo>
                  <a:pt x="397752" y="372990"/>
                </a:lnTo>
                <a:lnTo>
                  <a:pt x="407142" y="318024"/>
                </a:lnTo>
                <a:lnTo>
                  <a:pt x="404455" y="238794"/>
                </a:lnTo>
                <a:lnTo>
                  <a:pt x="402316" y="180283"/>
                </a:lnTo>
                <a:lnTo>
                  <a:pt x="400663" y="138674"/>
                </a:lnTo>
                <a:lnTo>
                  <a:pt x="399435" y="110150"/>
                </a:lnTo>
                <a:lnTo>
                  <a:pt x="398567" y="90893"/>
                </a:lnTo>
                <a:lnTo>
                  <a:pt x="397997" y="77085"/>
                </a:lnTo>
                <a:lnTo>
                  <a:pt x="397663" y="64909"/>
                </a:lnTo>
                <a:lnTo>
                  <a:pt x="397502" y="50548"/>
                </a:lnTo>
                <a:lnTo>
                  <a:pt x="397451" y="30184"/>
                </a:lnTo>
                <a:lnTo>
                  <a:pt x="397448" y="0"/>
                </a:lnTo>
              </a:path>
            </a:pathLst>
          </a:custGeom>
          <a:ln w="28574">
            <a:solidFill>
              <a:srgbClr val="FFFB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259012" y="3362465"/>
            <a:ext cx="290830" cy="217804"/>
          </a:xfrm>
          <a:custGeom>
            <a:avLst/>
            <a:gdLst/>
            <a:ahLst/>
            <a:cxnLst/>
            <a:rect l="l" t="t" r="r" b="b"/>
            <a:pathLst>
              <a:path w="290830" h="217804">
                <a:moveTo>
                  <a:pt x="0" y="172004"/>
                </a:moveTo>
                <a:lnTo>
                  <a:pt x="14449" y="165921"/>
                </a:lnTo>
                <a:lnTo>
                  <a:pt x="28837" y="159568"/>
                </a:lnTo>
                <a:lnTo>
                  <a:pt x="43347" y="153754"/>
                </a:lnTo>
                <a:lnTo>
                  <a:pt x="58163" y="149288"/>
                </a:lnTo>
                <a:lnTo>
                  <a:pt x="75264" y="145553"/>
                </a:lnTo>
                <a:lnTo>
                  <a:pt x="96401" y="140676"/>
                </a:lnTo>
                <a:lnTo>
                  <a:pt x="117806" y="134426"/>
                </a:lnTo>
                <a:lnTo>
                  <a:pt x="135714" y="126572"/>
                </a:lnTo>
                <a:lnTo>
                  <a:pt x="143157" y="121227"/>
                </a:lnTo>
                <a:lnTo>
                  <a:pt x="150170" y="115004"/>
                </a:lnTo>
                <a:lnTo>
                  <a:pt x="157225" y="108886"/>
                </a:lnTo>
                <a:lnTo>
                  <a:pt x="200880" y="88852"/>
                </a:lnTo>
                <a:lnTo>
                  <a:pt x="222959" y="81140"/>
                </a:lnTo>
                <a:lnTo>
                  <a:pt x="239629" y="51167"/>
                </a:lnTo>
                <a:lnTo>
                  <a:pt x="245166" y="40397"/>
                </a:lnTo>
                <a:lnTo>
                  <a:pt x="244301" y="42005"/>
                </a:lnTo>
                <a:lnTo>
                  <a:pt x="241764" y="49166"/>
                </a:lnTo>
                <a:lnTo>
                  <a:pt x="242286" y="55054"/>
                </a:lnTo>
                <a:lnTo>
                  <a:pt x="250598" y="52843"/>
                </a:lnTo>
                <a:lnTo>
                  <a:pt x="271429" y="35708"/>
                </a:lnTo>
                <a:lnTo>
                  <a:pt x="278296" y="24867"/>
                </a:lnTo>
                <a:lnTo>
                  <a:pt x="284534" y="10354"/>
                </a:lnTo>
                <a:lnTo>
                  <a:pt x="289066" y="0"/>
                </a:lnTo>
                <a:lnTo>
                  <a:pt x="290816" y="1634"/>
                </a:lnTo>
                <a:lnTo>
                  <a:pt x="288696" y="19189"/>
                </a:lnTo>
                <a:lnTo>
                  <a:pt x="283546" y="36168"/>
                </a:lnTo>
                <a:lnTo>
                  <a:pt x="277185" y="52918"/>
                </a:lnTo>
                <a:lnTo>
                  <a:pt x="271429" y="69782"/>
                </a:lnTo>
                <a:lnTo>
                  <a:pt x="269348" y="78497"/>
                </a:lnTo>
                <a:lnTo>
                  <a:pt x="267496" y="87343"/>
                </a:lnTo>
                <a:lnTo>
                  <a:pt x="265186" y="95927"/>
                </a:lnTo>
                <a:lnTo>
                  <a:pt x="261734" y="103856"/>
                </a:lnTo>
                <a:lnTo>
                  <a:pt x="256644" y="112218"/>
                </a:lnTo>
                <a:lnTo>
                  <a:pt x="251392" y="120475"/>
                </a:lnTo>
                <a:lnTo>
                  <a:pt x="246463" y="128941"/>
                </a:lnTo>
                <a:lnTo>
                  <a:pt x="242346" y="137930"/>
                </a:lnTo>
                <a:lnTo>
                  <a:pt x="230707" y="168486"/>
                </a:lnTo>
                <a:lnTo>
                  <a:pt x="224999" y="185685"/>
                </a:lnTo>
                <a:lnTo>
                  <a:pt x="223119" y="198883"/>
                </a:lnTo>
                <a:lnTo>
                  <a:pt x="222959" y="217436"/>
                </a:lnTo>
              </a:path>
            </a:pathLst>
          </a:custGeom>
          <a:ln w="28574">
            <a:solidFill>
              <a:srgbClr val="FFFB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578515" y="3227806"/>
            <a:ext cx="427355" cy="601980"/>
          </a:xfrm>
          <a:custGeom>
            <a:avLst/>
            <a:gdLst/>
            <a:ahLst/>
            <a:cxnLst/>
            <a:rect l="l" t="t" r="r" b="b"/>
            <a:pathLst>
              <a:path w="427355" h="601979">
                <a:moveTo>
                  <a:pt x="426929" y="601976"/>
                </a:moveTo>
                <a:lnTo>
                  <a:pt x="398081" y="591435"/>
                </a:lnTo>
                <a:lnTo>
                  <a:pt x="394669" y="590345"/>
                </a:lnTo>
                <a:lnTo>
                  <a:pt x="401803" y="589982"/>
                </a:lnTo>
                <a:lnTo>
                  <a:pt x="381925" y="551730"/>
                </a:lnTo>
                <a:lnTo>
                  <a:pt x="366690" y="547367"/>
                </a:lnTo>
                <a:lnTo>
                  <a:pt x="359072" y="545186"/>
                </a:lnTo>
                <a:lnTo>
                  <a:pt x="347600" y="502594"/>
                </a:lnTo>
                <a:lnTo>
                  <a:pt x="342554" y="483911"/>
                </a:lnTo>
                <a:lnTo>
                  <a:pt x="336072" y="470311"/>
                </a:lnTo>
                <a:lnTo>
                  <a:pt x="320296" y="442963"/>
                </a:lnTo>
                <a:lnTo>
                  <a:pt x="311775" y="412673"/>
                </a:lnTo>
                <a:lnTo>
                  <a:pt x="306330" y="398652"/>
                </a:lnTo>
                <a:lnTo>
                  <a:pt x="295751" y="381231"/>
                </a:lnTo>
                <a:lnTo>
                  <a:pt x="271827" y="340741"/>
                </a:lnTo>
                <a:lnTo>
                  <a:pt x="266590" y="332446"/>
                </a:lnTo>
                <a:lnTo>
                  <a:pt x="261091" y="324301"/>
                </a:lnTo>
                <a:lnTo>
                  <a:pt x="256114" y="315857"/>
                </a:lnTo>
                <a:lnTo>
                  <a:pt x="252440" y="306667"/>
                </a:lnTo>
                <a:lnTo>
                  <a:pt x="248278" y="289237"/>
                </a:lnTo>
                <a:lnTo>
                  <a:pt x="244573" y="271545"/>
                </a:lnTo>
                <a:lnTo>
                  <a:pt x="239955" y="254377"/>
                </a:lnTo>
                <a:lnTo>
                  <a:pt x="233052" y="238518"/>
                </a:lnTo>
                <a:lnTo>
                  <a:pt x="227961" y="230157"/>
                </a:lnTo>
                <a:lnTo>
                  <a:pt x="222708" y="221900"/>
                </a:lnTo>
                <a:lnTo>
                  <a:pt x="217780" y="213434"/>
                </a:lnTo>
                <a:lnTo>
                  <a:pt x="213664" y="204444"/>
                </a:lnTo>
                <a:lnTo>
                  <a:pt x="208042" y="187760"/>
                </a:lnTo>
                <a:lnTo>
                  <a:pt x="203281" y="170683"/>
                </a:lnTo>
                <a:lnTo>
                  <a:pt x="198865" y="153450"/>
                </a:lnTo>
                <a:lnTo>
                  <a:pt x="194277" y="136295"/>
                </a:lnTo>
                <a:lnTo>
                  <a:pt x="165195" y="34074"/>
                </a:lnTo>
                <a:lnTo>
                  <a:pt x="155501" y="0"/>
                </a:lnTo>
                <a:lnTo>
                  <a:pt x="153495" y="31300"/>
                </a:lnTo>
                <a:lnTo>
                  <a:pt x="149484" y="93900"/>
                </a:lnTo>
                <a:lnTo>
                  <a:pt x="142188" y="142340"/>
                </a:lnTo>
                <a:lnTo>
                  <a:pt x="131675" y="176171"/>
                </a:lnTo>
                <a:lnTo>
                  <a:pt x="126419" y="193086"/>
                </a:lnTo>
                <a:lnTo>
                  <a:pt x="116725" y="227160"/>
                </a:lnTo>
                <a:lnTo>
                  <a:pt x="114644" y="235876"/>
                </a:lnTo>
                <a:lnTo>
                  <a:pt x="112792" y="244722"/>
                </a:lnTo>
                <a:lnTo>
                  <a:pt x="110483" y="253305"/>
                </a:lnTo>
                <a:lnTo>
                  <a:pt x="107032" y="261234"/>
                </a:lnTo>
                <a:lnTo>
                  <a:pt x="101941" y="269596"/>
                </a:lnTo>
                <a:lnTo>
                  <a:pt x="96688" y="277853"/>
                </a:lnTo>
                <a:lnTo>
                  <a:pt x="91760" y="286319"/>
                </a:lnTo>
                <a:lnTo>
                  <a:pt x="87644" y="295308"/>
                </a:lnTo>
                <a:lnTo>
                  <a:pt x="73083" y="341575"/>
                </a:lnTo>
                <a:lnTo>
                  <a:pt x="70277" y="359030"/>
                </a:lnTo>
                <a:lnTo>
                  <a:pt x="64037" y="367341"/>
                </a:lnTo>
                <a:lnTo>
                  <a:pt x="39174" y="386173"/>
                </a:lnTo>
                <a:lnTo>
                  <a:pt x="37194" y="394974"/>
                </a:lnTo>
                <a:lnTo>
                  <a:pt x="35509" y="403964"/>
                </a:lnTo>
                <a:lnTo>
                  <a:pt x="33234" y="412576"/>
                </a:lnTo>
                <a:lnTo>
                  <a:pt x="29481" y="420247"/>
                </a:lnTo>
                <a:lnTo>
                  <a:pt x="15723" y="434266"/>
                </a:lnTo>
                <a:lnTo>
                  <a:pt x="3886" y="440911"/>
                </a:lnTo>
                <a:lnTo>
                  <a:pt x="0" y="442904"/>
                </a:lnTo>
                <a:lnTo>
                  <a:pt x="10092" y="442963"/>
                </a:lnTo>
              </a:path>
            </a:pathLst>
          </a:custGeom>
          <a:ln w="28574">
            <a:solidFill>
              <a:srgbClr val="FFFB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860027" y="1944344"/>
            <a:ext cx="310515" cy="1749425"/>
          </a:xfrm>
          <a:custGeom>
            <a:avLst/>
            <a:gdLst/>
            <a:ahLst/>
            <a:cxnLst/>
            <a:rect l="l" t="t" r="r" b="b"/>
            <a:pathLst>
              <a:path w="310514" h="1749425">
                <a:moveTo>
                  <a:pt x="310204" y="1749138"/>
                </a:moveTo>
                <a:lnTo>
                  <a:pt x="305497" y="1740496"/>
                </a:lnTo>
                <a:lnTo>
                  <a:pt x="300884" y="1731773"/>
                </a:lnTo>
                <a:lnTo>
                  <a:pt x="296084" y="1723215"/>
                </a:lnTo>
                <a:lnTo>
                  <a:pt x="290816" y="1715068"/>
                </a:lnTo>
                <a:lnTo>
                  <a:pt x="270748" y="1690628"/>
                </a:lnTo>
                <a:lnTo>
                  <a:pt x="252558" y="1670782"/>
                </a:lnTo>
                <a:lnTo>
                  <a:pt x="236533" y="1647522"/>
                </a:lnTo>
                <a:lnTo>
                  <a:pt x="222959" y="1612838"/>
                </a:lnTo>
                <a:lnTo>
                  <a:pt x="220779" y="1604195"/>
                </a:lnTo>
                <a:lnTo>
                  <a:pt x="218761" y="1595469"/>
                </a:lnTo>
                <a:lnTo>
                  <a:pt x="216419" y="1586911"/>
                </a:lnTo>
                <a:lnTo>
                  <a:pt x="213265" y="1578768"/>
                </a:lnTo>
                <a:lnTo>
                  <a:pt x="204250" y="1561245"/>
                </a:lnTo>
                <a:lnTo>
                  <a:pt x="194481" y="1544262"/>
                </a:lnTo>
                <a:lnTo>
                  <a:pt x="184410" y="1527495"/>
                </a:lnTo>
                <a:lnTo>
                  <a:pt x="174489" y="1510618"/>
                </a:lnTo>
                <a:lnTo>
                  <a:pt x="155102" y="1476548"/>
                </a:lnTo>
                <a:lnTo>
                  <a:pt x="116327" y="1408398"/>
                </a:lnTo>
                <a:lnTo>
                  <a:pt x="109662" y="1384102"/>
                </a:lnTo>
                <a:lnTo>
                  <a:pt x="106165" y="1373202"/>
                </a:lnTo>
                <a:lnTo>
                  <a:pt x="100478" y="1362862"/>
                </a:lnTo>
                <a:lnTo>
                  <a:pt x="87244" y="1340248"/>
                </a:lnTo>
                <a:lnTo>
                  <a:pt x="78587" y="1309536"/>
                </a:lnTo>
                <a:lnTo>
                  <a:pt x="80117" y="1320862"/>
                </a:lnTo>
                <a:lnTo>
                  <a:pt x="77968" y="1319653"/>
                </a:lnTo>
                <a:lnTo>
                  <a:pt x="71193" y="1305134"/>
                </a:lnTo>
                <a:lnTo>
                  <a:pt x="58163" y="1272098"/>
                </a:lnTo>
                <a:lnTo>
                  <a:pt x="53226" y="1255022"/>
                </a:lnTo>
                <a:lnTo>
                  <a:pt x="49608" y="1237292"/>
                </a:lnTo>
                <a:lnTo>
                  <a:pt x="45420" y="1219928"/>
                </a:lnTo>
                <a:lnTo>
                  <a:pt x="38775" y="1203948"/>
                </a:lnTo>
                <a:lnTo>
                  <a:pt x="25542" y="1181338"/>
                </a:lnTo>
                <a:lnTo>
                  <a:pt x="19855" y="1170998"/>
                </a:lnTo>
                <a:lnTo>
                  <a:pt x="16358" y="1160096"/>
                </a:lnTo>
                <a:lnTo>
                  <a:pt x="9693" y="1135798"/>
                </a:lnTo>
                <a:lnTo>
                  <a:pt x="6816" y="1107430"/>
                </a:lnTo>
                <a:lnTo>
                  <a:pt x="3635" y="1079080"/>
                </a:lnTo>
                <a:lnTo>
                  <a:pt x="1060" y="1050694"/>
                </a:lnTo>
                <a:lnTo>
                  <a:pt x="0" y="1022219"/>
                </a:lnTo>
                <a:lnTo>
                  <a:pt x="526" y="974470"/>
                </a:lnTo>
                <a:lnTo>
                  <a:pt x="1967" y="926739"/>
                </a:lnTo>
                <a:lnTo>
                  <a:pt x="4113" y="879031"/>
                </a:lnTo>
                <a:lnTo>
                  <a:pt x="6758" y="831351"/>
                </a:lnTo>
                <a:lnTo>
                  <a:pt x="9693" y="783705"/>
                </a:lnTo>
                <a:lnTo>
                  <a:pt x="16816" y="732577"/>
                </a:lnTo>
                <a:lnTo>
                  <a:pt x="19388" y="715556"/>
                </a:lnTo>
                <a:lnTo>
                  <a:pt x="21914" y="695697"/>
                </a:lnTo>
                <a:lnTo>
                  <a:pt x="24326" y="675819"/>
                </a:lnTo>
                <a:lnTo>
                  <a:pt x="26692" y="655932"/>
                </a:lnTo>
                <a:lnTo>
                  <a:pt x="29082" y="636050"/>
                </a:lnTo>
                <a:lnTo>
                  <a:pt x="30183" y="587773"/>
                </a:lnTo>
                <a:lnTo>
                  <a:pt x="31125" y="539488"/>
                </a:lnTo>
                <a:lnTo>
                  <a:pt x="32004" y="491200"/>
                </a:lnTo>
                <a:lnTo>
                  <a:pt x="32915" y="442914"/>
                </a:lnTo>
                <a:lnTo>
                  <a:pt x="33953" y="394634"/>
                </a:lnTo>
                <a:lnTo>
                  <a:pt x="35212" y="346364"/>
                </a:lnTo>
                <a:lnTo>
                  <a:pt x="36788" y="298111"/>
                </a:lnTo>
                <a:lnTo>
                  <a:pt x="38775" y="249877"/>
                </a:lnTo>
                <a:lnTo>
                  <a:pt x="46186" y="224399"/>
                </a:lnTo>
                <a:lnTo>
                  <a:pt x="48469" y="215803"/>
                </a:lnTo>
                <a:lnTo>
                  <a:pt x="51420" y="196032"/>
                </a:lnTo>
                <a:lnTo>
                  <a:pt x="53785" y="176143"/>
                </a:lnTo>
                <a:lnTo>
                  <a:pt x="55915" y="156208"/>
                </a:lnTo>
                <a:lnTo>
                  <a:pt x="58163" y="136296"/>
                </a:lnTo>
                <a:lnTo>
                  <a:pt x="52435" y="68179"/>
                </a:lnTo>
                <a:lnTo>
                  <a:pt x="49571" y="39823"/>
                </a:lnTo>
                <a:lnTo>
                  <a:pt x="48579" y="25630"/>
                </a:lnTo>
                <a:lnTo>
                  <a:pt x="48469" y="0"/>
                </a:lnTo>
              </a:path>
            </a:pathLst>
          </a:custGeom>
          <a:ln w="28574">
            <a:solidFill>
              <a:srgbClr val="FFFB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352317" y="3848404"/>
            <a:ext cx="215900" cy="342900"/>
          </a:xfrm>
          <a:custGeom>
            <a:avLst/>
            <a:gdLst/>
            <a:ahLst/>
            <a:cxnLst/>
            <a:rect l="l" t="t" r="r" b="b"/>
            <a:pathLst>
              <a:path w="215900" h="342900">
                <a:moveTo>
                  <a:pt x="14277" y="20022"/>
                </a:moveTo>
                <a:lnTo>
                  <a:pt x="13675" y="21476"/>
                </a:lnTo>
                <a:lnTo>
                  <a:pt x="15048" y="23910"/>
                </a:lnTo>
                <a:lnTo>
                  <a:pt x="215620" y="342595"/>
                </a:lnTo>
                <a:lnTo>
                  <a:pt x="215615" y="334791"/>
                </a:lnTo>
                <a:lnTo>
                  <a:pt x="215007" y="330973"/>
                </a:lnTo>
                <a:lnTo>
                  <a:pt x="212909" y="325351"/>
                </a:lnTo>
                <a:lnTo>
                  <a:pt x="208432" y="312140"/>
                </a:lnTo>
                <a:lnTo>
                  <a:pt x="194056" y="266458"/>
                </a:lnTo>
                <a:lnTo>
                  <a:pt x="180271" y="251898"/>
                </a:lnTo>
                <a:lnTo>
                  <a:pt x="178422" y="248740"/>
                </a:lnTo>
                <a:lnTo>
                  <a:pt x="173610" y="239217"/>
                </a:lnTo>
                <a:lnTo>
                  <a:pt x="150939" y="205562"/>
                </a:lnTo>
                <a:lnTo>
                  <a:pt x="146875" y="199809"/>
                </a:lnTo>
                <a:lnTo>
                  <a:pt x="140322" y="196303"/>
                </a:lnTo>
                <a:lnTo>
                  <a:pt x="136563" y="190334"/>
                </a:lnTo>
                <a:lnTo>
                  <a:pt x="132645" y="182917"/>
                </a:lnTo>
                <a:lnTo>
                  <a:pt x="126104" y="167290"/>
                </a:lnTo>
                <a:lnTo>
                  <a:pt x="122186" y="159880"/>
                </a:lnTo>
                <a:lnTo>
                  <a:pt x="118427" y="153898"/>
                </a:lnTo>
                <a:lnTo>
                  <a:pt x="112598" y="149720"/>
                </a:lnTo>
                <a:lnTo>
                  <a:pt x="107810" y="144652"/>
                </a:lnTo>
                <a:lnTo>
                  <a:pt x="99511" y="134196"/>
                </a:lnTo>
                <a:lnTo>
                  <a:pt x="92448" y="122669"/>
                </a:lnTo>
                <a:lnTo>
                  <a:pt x="85877" y="110713"/>
                </a:lnTo>
                <a:lnTo>
                  <a:pt x="79057" y="98971"/>
                </a:lnTo>
                <a:lnTo>
                  <a:pt x="71046" y="88621"/>
                </a:lnTo>
                <a:lnTo>
                  <a:pt x="61748" y="79401"/>
                </a:lnTo>
                <a:lnTo>
                  <a:pt x="52120" y="70451"/>
                </a:lnTo>
                <a:lnTo>
                  <a:pt x="43116" y="60909"/>
                </a:lnTo>
                <a:lnTo>
                  <a:pt x="39236" y="55435"/>
                </a:lnTo>
                <a:lnTo>
                  <a:pt x="35829" y="49580"/>
                </a:lnTo>
                <a:lnTo>
                  <a:pt x="32475" y="43678"/>
                </a:lnTo>
                <a:lnTo>
                  <a:pt x="28752" y="38061"/>
                </a:lnTo>
                <a:lnTo>
                  <a:pt x="14277" y="20022"/>
                </a:lnTo>
                <a:close/>
              </a:path>
              <a:path w="215900" h="342900">
                <a:moveTo>
                  <a:pt x="0" y="0"/>
                </a:moveTo>
                <a:lnTo>
                  <a:pt x="16047" y="25744"/>
                </a:lnTo>
                <a:lnTo>
                  <a:pt x="17436" y="28143"/>
                </a:lnTo>
                <a:lnTo>
                  <a:pt x="15048" y="23910"/>
                </a:lnTo>
                <a:lnTo>
                  <a:pt x="0" y="0"/>
                </a:lnTo>
                <a:close/>
              </a:path>
            </a:pathLst>
          </a:custGeom>
          <a:solidFill>
            <a:srgbClr val="007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352316" y="3848400"/>
            <a:ext cx="215900" cy="342900"/>
          </a:xfrm>
          <a:custGeom>
            <a:avLst/>
            <a:gdLst/>
            <a:ahLst/>
            <a:cxnLst/>
            <a:rect l="l" t="t" r="r" b="b"/>
            <a:pathLst>
              <a:path w="215900" h="342900">
                <a:moveTo>
                  <a:pt x="0" y="0"/>
                </a:moveTo>
                <a:lnTo>
                  <a:pt x="16046" y="25746"/>
                </a:lnTo>
                <a:lnTo>
                  <a:pt x="17434" y="28146"/>
                </a:lnTo>
                <a:lnTo>
                  <a:pt x="13674" y="21480"/>
                </a:lnTo>
                <a:lnTo>
                  <a:pt x="14276" y="20027"/>
                </a:lnTo>
                <a:lnTo>
                  <a:pt x="28750" y="38066"/>
                </a:lnTo>
                <a:lnTo>
                  <a:pt x="32472" y="43681"/>
                </a:lnTo>
                <a:lnTo>
                  <a:pt x="35828" y="49583"/>
                </a:lnTo>
                <a:lnTo>
                  <a:pt x="39237" y="55437"/>
                </a:lnTo>
                <a:lnTo>
                  <a:pt x="43124" y="60906"/>
                </a:lnTo>
                <a:lnTo>
                  <a:pt x="52125" y="70452"/>
                </a:lnTo>
                <a:lnTo>
                  <a:pt x="61753" y="79405"/>
                </a:lnTo>
                <a:lnTo>
                  <a:pt x="71051" y="88625"/>
                </a:lnTo>
                <a:lnTo>
                  <a:pt x="79062" y="98973"/>
                </a:lnTo>
                <a:lnTo>
                  <a:pt x="85880" y="110714"/>
                </a:lnTo>
                <a:lnTo>
                  <a:pt x="92450" y="122670"/>
                </a:lnTo>
                <a:lnTo>
                  <a:pt x="99514" y="134198"/>
                </a:lnTo>
                <a:lnTo>
                  <a:pt x="107812" y="144653"/>
                </a:lnTo>
                <a:lnTo>
                  <a:pt x="112604" y="149728"/>
                </a:lnTo>
                <a:lnTo>
                  <a:pt x="118428" y="153907"/>
                </a:lnTo>
                <a:lnTo>
                  <a:pt x="122187" y="159880"/>
                </a:lnTo>
                <a:lnTo>
                  <a:pt x="126105" y="167294"/>
                </a:lnTo>
                <a:lnTo>
                  <a:pt x="129375" y="175106"/>
                </a:lnTo>
                <a:lnTo>
                  <a:pt x="132645" y="182918"/>
                </a:lnTo>
                <a:lnTo>
                  <a:pt x="136562" y="190332"/>
                </a:lnTo>
                <a:lnTo>
                  <a:pt x="140321" y="196305"/>
                </a:lnTo>
                <a:lnTo>
                  <a:pt x="146872" y="199817"/>
                </a:lnTo>
                <a:lnTo>
                  <a:pt x="150938" y="205559"/>
                </a:lnTo>
                <a:lnTo>
                  <a:pt x="173612" y="239219"/>
                </a:lnTo>
                <a:lnTo>
                  <a:pt x="178423" y="248743"/>
                </a:lnTo>
                <a:lnTo>
                  <a:pt x="180274" y="251902"/>
                </a:lnTo>
                <a:lnTo>
                  <a:pt x="194063" y="266466"/>
                </a:lnTo>
                <a:lnTo>
                  <a:pt x="208438" y="312146"/>
                </a:lnTo>
                <a:lnTo>
                  <a:pt x="212913" y="325357"/>
                </a:lnTo>
                <a:lnTo>
                  <a:pt x="215011" y="330976"/>
                </a:lnTo>
                <a:lnTo>
                  <a:pt x="215619" y="334794"/>
                </a:lnTo>
                <a:lnTo>
                  <a:pt x="215625" y="342599"/>
                </a:lnTo>
              </a:path>
            </a:pathLst>
          </a:custGeom>
          <a:ln w="38099">
            <a:solidFill>
              <a:srgbClr val="FFFE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112630" y="3365880"/>
            <a:ext cx="262255" cy="475615"/>
          </a:xfrm>
          <a:custGeom>
            <a:avLst/>
            <a:gdLst/>
            <a:ahLst/>
            <a:cxnLst/>
            <a:rect l="l" t="t" r="r" b="b"/>
            <a:pathLst>
              <a:path w="262254" h="475614">
                <a:moveTo>
                  <a:pt x="0" y="3174"/>
                </a:moveTo>
                <a:lnTo>
                  <a:pt x="12022" y="2116"/>
                </a:lnTo>
                <a:lnTo>
                  <a:pt x="24297" y="585"/>
                </a:lnTo>
                <a:lnTo>
                  <a:pt x="36068" y="0"/>
                </a:lnTo>
                <a:lnTo>
                  <a:pt x="75043" y="14384"/>
                </a:lnTo>
                <a:lnTo>
                  <a:pt x="125275" y="50715"/>
                </a:lnTo>
                <a:lnTo>
                  <a:pt x="164743" y="109378"/>
                </a:lnTo>
                <a:lnTo>
                  <a:pt x="183244" y="153286"/>
                </a:lnTo>
                <a:lnTo>
                  <a:pt x="205383" y="193595"/>
                </a:lnTo>
                <a:lnTo>
                  <a:pt x="210216" y="200433"/>
                </a:lnTo>
                <a:lnTo>
                  <a:pt x="215880" y="206891"/>
                </a:lnTo>
                <a:lnTo>
                  <a:pt x="221876" y="213197"/>
                </a:lnTo>
                <a:lnTo>
                  <a:pt x="227706" y="219580"/>
                </a:lnTo>
                <a:lnTo>
                  <a:pt x="231440" y="247731"/>
                </a:lnTo>
                <a:lnTo>
                  <a:pt x="235437" y="275835"/>
                </a:lnTo>
                <a:lnTo>
                  <a:pt x="238907" y="304032"/>
                </a:lnTo>
                <a:lnTo>
                  <a:pt x="241063" y="332458"/>
                </a:lnTo>
                <a:lnTo>
                  <a:pt x="239942" y="340794"/>
                </a:lnTo>
                <a:lnTo>
                  <a:pt x="237133" y="349297"/>
                </a:lnTo>
                <a:lnTo>
                  <a:pt x="234532" y="357762"/>
                </a:lnTo>
                <a:lnTo>
                  <a:pt x="234032" y="365985"/>
                </a:lnTo>
                <a:lnTo>
                  <a:pt x="239414" y="393638"/>
                </a:lnTo>
                <a:lnTo>
                  <a:pt x="246603" y="420873"/>
                </a:lnTo>
                <a:lnTo>
                  <a:pt x="254516" y="447940"/>
                </a:lnTo>
                <a:lnTo>
                  <a:pt x="262068" y="475091"/>
                </a:lnTo>
              </a:path>
            </a:pathLst>
          </a:custGeom>
          <a:ln w="3809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029478" y="3401141"/>
            <a:ext cx="85725" cy="2480945"/>
          </a:xfrm>
          <a:custGeom>
            <a:avLst/>
            <a:gdLst/>
            <a:ahLst/>
            <a:cxnLst/>
            <a:rect l="l" t="t" r="r" b="b"/>
            <a:pathLst>
              <a:path w="85725" h="2480945">
                <a:moveTo>
                  <a:pt x="51036" y="2480759"/>
                </a:moveTo>
                <a:lnTo>
                  <a:pt x="46257" y="2436180"/>
                </a:lnTo>
                <a:lnTo>
                  <a:pt x="41709" y="2390899"/>
                </a:lnTo>
                <a:lnTo>
                  <a:pt x="37392" y="2344938"/>
                </a:lnTo>
                <a:lnTo>
                  <a:pt x="33307" y="2298318"/>
                </a:lnTo>
                <a:lnTo>
                  <a:pt x="29454" y="2251063"/>
                </a:lnTo>
                <a:lnTo>
                  <a:pt x="25835" y="2203193"/>
                </a:lnTo>
                <a:lnTo>
                  <a:pt x="22450" y="2154732"/>
                </a:lnTo>
                <a:lnTo>
                  <a:pt x="19299" y="2105700"/>
                </a:lnTo>
                <a:lnTo>
                  <a:pt x="16383" y="2056120"/>
                </a:lnTo>
                <a:lnTo>
                  <a:pt x="13704" y="2006015"/>
                </a:lnTo>
                <a:lnTo>
                  <a:pt x="11261" y="1955406"/>
                </a:lnTo>
                <a:lnTo>
                  <a:pt x="9055" y="1904314"/>
                </a:lnTo>
                <a:lnTo>
                  <a:pt x="7088" y="1852764"/>
                </a:lnTo>
                <a:lnTo>
                  <a:pt x="5359" y="1800775"/>
                </a:lnTo>
                <a:lnTo>
                  <a:pt x="3870" y="1748371"/>
                </a:lnTo>
                <a:lnTo>
                  <a:pt x="2621" y="1695573"/>
                </a:lnTo>
                <a:lnTo>
                  <a:pt x="1612" y="1642403"/>
                </a:lnTo>
                <a:lnTo>
                  <a:pt x="845" y="1588884"/>
                </a:lnTo>
                <a:lnTo>
                  <a:pt x="320" y="1535038"/>
                </a:lnTo>
                <a:lnTo>
                  <a:pt x="38" y="1480885"/>
                </a:lnTo>
                <a:lnTo>
                  <a:pt x="0" y="1426450"/>
                </a:lnTo>
                <a:lnTo>
                  <a:pt x="205" y="1371753"/>
                </a:lnTo>
                <a:lnTo>
                  <a:pt x="656" y="1316817"/>
                </a:lnTo>
                <a:lnTo>
                  <a:pt x="1352" y="1261663"/>
                </a:lnTo>
                <a:lnTo>
                  <a:pt x="2294" y="1206314"/>
                </a:lnTo>
                <a:lnTo>
                  <a:pt x="3483" y="1150792"/>
                </a:lnTo>
                <a:lnTo>
                  <a:pt x="4920" y="1095119"/>
                </a:lnTo>
                <a:lnTo>
                  <a:pt x="6605" y="1039317"/>
                </a:lnTo>
                <a:lnTo>
                  <a:pt x="8380" y="987760"/>
                </a:lnTo>
                <a:lnTo>
                  <a:pt x="10361" y="936295"/>
                </a:lnTo>
                <a:lnTo>
                  <a:pt x="12547" y="884940"/>
                </a:lnTo>
                <a:lnTo>
                  <a:pt x="14936" y="833712"/>
                </a:lnTo>
                <a:lnTo>
                  <a:pt x="17527" y="782631"/>
                </a:lnTo>
                <a:lnTo>
                  <a:pt x="20318" y="731713"/>
                </a:lnTo>
                <a:lnTo>
                  <a:pt x="23308" y="680978"/>
                </a:lnTo>
                <a:lnTo>
                  <a:pt x="26497" y="630442"/>
                </a:lnTo>
                <a:lnTo>
                  <a:pt x="29881" y="580126"/>
                </a:lnTo>
                <a:lnTo>
                  <a:pt x="33461" y="530046"/>
                </a:lnTo>
                <a:lnTo>
                  <a:pt x="37234" y="480222"/>
                </a:lnTo>
                <a:lnTo>
                  <a:pt x="41200" y="430670"/>
                </a:lnTo>
                <a:lnTo>
                  <a:pt x="45356" y="381410"/>
                </a:lnTo>
                <a:lnTo>
                  <a:pt x="49701" y="332460"/>
                </a:lnTo>
                <a:lnTo>
                  <a:pt x="54235" y="283837"/>
                </a:lnTo>
                <a:lnTo>
                  <a:pt x="58955" y="235560"/>
                </a:lnTo>
                <a:lnTo>
                  <a:pt x="63861" y="187647"/>
                </a:lnTo>
                <a:lnTo>
                  <a:pt x="68950" y="140116"/>
                </a:lnTo>
                <a:lnTo>
                  <a:pt x="74222" y="92986"/>
                </a:lnTo>
                <a:lnTo>
                  <a:pt x="79675" y="46274"/>
                </a:lnTo>
                <a:lnTo>
                  <a:pt x="85307" y="0"/>
                </a:lnTo>
              </a:path>
            </a:pathLst>
          </a:custGeom>
          <a:ln w="38100">
            <a:solidFill>
              <a:srgbClr val="AB497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998787" y="2797175"/>
            <a:ext cx="147320" cy="596900"/>
          </a:xfrm>
          <a:custGeom>
            <a:avLst/>
            <a:gdLst/>
            <a:ahLst/>
            <a:cxnLst/>
            <a:rect l="l" t="t" r="r" b="b"/>
            <a:pathLst>
              <a:path w="147319" h="596900">
                <a:moveTo>
                  <a:pt x="0" y="0"/>
                </a:moveTo>
                <a:lnTo>
                  <a:pt x="5131" y="8877"/>
                </a:lnTo>
                <a:lnTo>
                  <a:pt x="10180" y="17821"/>
                </a:lnTo>
                <a:lnTo>
                  <a:pt x="15395" y="26631"/>
                </a:lnTo>
                <a:lnTo>
                  <a:pt x="21024" y="35103"/>
                </a:lnTo>
                <a:lnTo>
                  <a:pt x="26298" y="41006"/>
                </a:lnTo>
                <a:lnTo>
                  <a:pt x="32196" y="46334"/>
                </a:lnTo>
                <a:lnTo>
                  <a:pt x="37765" y="51897"/>
                </a:lnTo>
                <a:lnTo>
                  <a:pt x="42049" y="58505"/>
                </a:lnTo>
                <a:lnTo>
                  <a:pt x="58504" y="101347"/>
                </a:lnTo>
                <a:lnTo>
                  <a:pt x="61992" y="120596"/>
                </a:lnTo>
                <a:lnTo>
                  <a:pt x="62508" y="127785"/>
                </a:lnTo>
                <a:lnTo>
                  <a:pt x="70049" y="134447"/>
                </a:lnTo>
                <a:lnTo>
                  <a:pt x="94611" y="152113"/>
                </a:lnTo>
                <a:lnTo>
                  <a:pt x="96931" y="161047"/>
                </a:lnTo>
                <a:lnTo>
                  <a:pt x="99044" y="170086"/>
                </a:lnTo>
                <a:lnTo>
                  <a:pt x="101569" y="178915"/>
                </a:lnTo>
                <a:lnTo>
                  <a:pt x="105124" y="187216"/>
                </a:lnTo>
                <a:lnTo>
                  <a:pt x="110043" y="193424"/>
                </a:lnTo>
                <a:lnTo>
                  <a:pt x="116168" y="198624"/>
                </a:lnTo>
                <a:lnTo>
                  <a:pt x="122028" y="203972"/>
                </a:lnTo>
                <a:lnTo>
                  <a:pt x="140685" y="268622"/>
                </a:lnTo>
                <a:lnTo>
                  <a:pt x="147173" y="304227"/>
                </a:lnTo>
                <a:lnTo>
                  <a:pt x="145079" y="345246"/>
                </a:lnTo>
                <a:lnTo>
                  <a:pt x="143339" y="386309"/>
                </a:lnTo>
                <a:lnTo>
                  <a:pt x="140889" y="427285"/>
                </a:lnTo>
                <a:lnTo>
                  <a:pt x="136661" y="468042"/>
                </a:lnTo>
                <a:lnTo>
                  <a:pt x="121416" y="520836"/>
                </a:lnTo>
                <a:lnTo>
                  <a:pt x="115636" y="538248"/>
                </a:lnTo>
                <a:lnTo>
                  <a:pt x="113618" y="547443"/>
                </a:lnTo>
                <a:lnTo>
                  <a:pt x="112005" y="556917"/>
                </a:lnTo>
                <a:lnTo>
                  <a:pt x="109580" y="565833"/>
                </a:lnTo>
                <a:lnTo>
                  <a:pt x="105124" y="573351"/>
                </a:lnTo>
                <a:lnTo>
                  <a:pt x="84099" y="596754"/>
                </a:lnTo>
              </a:path>
            </a:pathLst>
          </a:custGeom>
          <a:ln w="38099">
            <a:solidFill>
              <a:srgbClr val="AB194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041831" y="3608387"/>
            <a:ext cx="1860550" cy="1913255"/>
          </a:xfrm>
          <a:custGeom>
            <a:avLst/>
            <a:gdLst/>
            <a:ahLst/>
            <a:cxnLst/>
            <a:rect l="l" t="t" r="r" b="b"/>
            <a:pathLst>
              <a:path w="1860550" h="1913254">
                <a:moveTo>
                  <a:pt x="1539552" y="575435"/>
                </a:moveTo>
                <a:lnTo>
                  <a:pt x="1554081" y="594440"/>
                </a:lnTo>
                <a:lnTo>
                  <a:pt x="1568993" y="613154"/>
                </a:lnTo>
                <a:lnTo>
                  <a:pt x="1583127" y="632450"/>
                </a:lnTo>
                <a:lnTo>
                  <a:pt x="1595322" y="653197"/>
                </a:lnTo>
                <a:lnTo>
                  <a:pt x="1600688" y="667910"/>
                </a:lnTo>
                <a:lnTo>
                  <a:pt x="1603812" y="683601"/>
                </a:lnTo>
                <a:lnTo>
                  <a:pt x="1606178" y="699643"/>
                </a:lnTo>
                <a:lnTo>
                  <a:pt x="1609272" y="715406"/>
                </a:lnTo>
                <a:lnTo>
                  <a:pt x="1612586" y="727129"/>
                </a:lnTo>
                <a:lnTo>
                  <a:pt x="1616242" y="738734"/>
                </a:lnTo>
                <a:lnTo>
                  <a:pt x="1619897" y="750339"/>
                </a:lnTo>
                <a:lnTo>
                  <a:pt x="1623212" y="762063"/>
                </a:lnTo>
                <a:lnTo>
                  <a:pt x="1626114" y="777953"/>
                </a:lnTo>
                <a:lnTo>
                  <a:pt x="1628168" y="794205"/>
                </a:lnTo>
                <a:lnTo>
                  <a:pt x="1631229" y="809939"/>
                </a:lnTo>
                <a:lnTo>
                  <a:pt x="1637152" y="824272"/>
                </a:lnTo>
                <a:lnTo>
                  <a:pt x="1645651" y="834236"/>
                </a:lnTo>
                <a:lnTo>
                  <a:pt x="1656327" y="841769"/>
                </a:lnTo>
                <a:lnTo>
                  <a:pt x="1667873" y="848330"/>
                </a:lnTo>
                <a:lnTo>
                  <a:pt x="1678982" y="855377"/>
                </a:lnTo>
                <a:lnTo>
                  <a:pt x="1689092" y="871268"/>
                </a:lnTo>
                <a:lnTo>
                  <a:pt x="1698967" y="887384"/>
                </a:lnTo>
                <a:lnTo>
                  <a:pt x="1709306" y="903050"/>
                </a:lnTo>
                <a:lnTo>
                  <a:pt x="1720812" y="917586"/>
                </a:lnTo>
                <a:lnTo>
                  <a:pt x="1731098" y="925793"/>
                </a:lnTo>
                <a:lnTo>
                  <a:pt x="1742841" y="932150"/>
                </a:lnTo>
                <a:lnTo>
                  <a:pt x="1754026" y="939002"/>
                </a:lnTo>
                <a:lnTo>
                  <a:pt x="1762642" y="948691"/>
                </a:lnTo>
                <a:lnTo>
                  <a:pt x="1771723" y="970877"/>
                </a:lnTo>
                <a:lnTo>
                  <a:pt x="1777498" y="994777"/>
                </a:lnTo>
                <a:lnTo>
                  <a:pt x="1782817" y="1018964"/>
                </a:lnTo>
                <a:lnTo>
                  <a:pt x="1790532" y="1042009"/>
                </a:lnTo>
                <a:lnTo>
                  <a:pt x="1797722" y="1057447"/>
                </a:lnTo>
                <a:lnTo>
                  <a:pt x="1805060" y="1072814"/>
                </a:lnTo>
                <a:lnTo>
                  <a:pt x="1812105" y="1088331"/>
                </a:lnTo>
                <a:lnTo>
                  <a:pt x="1834918" y="1153261"/>
                </a:lnTo>
                <a:lnTo>
                  <a:pt x="1851779" y="1226713"/>
                </a:lnTo>
                <a:lnTo>
                  <a:pt x="1860242" y="1275289"/>
                </a:lnTo>
                <a:lnTo>
                  <a:pt x="1857313" y="1314259"/>
                </a:lnTo>
                <a:lnTo>
                  <a:pt x="1854757" y="1353288"/>
                </a:lnTo>
                <a:lnTo>
                  <a:pt x="1851458" y="1392198"/>
                </a:lnTo>
                <a:lnTo>
                  <a:pt x="1846302" y="1430808"/>
                </a:lnTo>
                <a:lnTo>
                  <a:pt x="1832998" y="1477626"/>
                </a:lnTo>
                <a:lnTo>
                  <a:pt x="1825015" y="1500660"/>
                </a:lnTo>
                <a:lnTo>
                  <a:pt x="1818412" y="1524128"/>
                </a:lnTo>
                <a:lnTo>
                  <a:pt x="1815012" y="1539704"/>
                </a:lnTo>
                <a:lnTo>
                  <a:pt x="1811670" y="1555301"/>
                </a:lnTo>
                <a:lnTo>
                  <a:pt x="1808215" y="1570864"/>
                </a:lnTo>
                <a:lnTo>
                  <a:pt x="1797010" y="1612789"/>
                </a:lnTo>
                <a:lnTo>
                  <a:pt x="1774929" y="1673225"/>
                </a:lnTo>
                <a:lnTo>
                  <a:pt x="1742529" y="1711649"/>
                </a:lnTo>
                <a:lnTo>
                  <a:pt x="1731268" y="1718417"/>
                </a:lnTo>
                <a:lnTo>
                  <a:pt x="1720812" y="1726308"/>
                </a:lnTo>
                <a:lnTo>
                  <a:pt x="1688716" y="1760528"/>
                </a:lnTo>
                <a:lnTo>
                  <a:pt x="1666167" y="1797654"/>
                </a:lnTo>
                <a:lnTo>
                  <a:pt x="1659739" y="1809825"/>
                </a:lnTo>
                <a:lnTo>
                  <a:pt x="1651102" y="1819618"/>
                </a:lnTo>
                <a:lnTo>
                  <a:pt x="1624167" y="1836939"/>
                </a:lnTo>
                <a:lnTo>
                  <a:pt x="1595526" y="1851049"/>
                </a:lnTo>
                <a:lnTo>
                  <a:pt x="1566785" y="1864996"/>
                </a:lnTo>
                <a:lnTo>
                  <a:pt x="1539552" y="1881828"/>
                </a:lnTo>
                <a:lnTo>
                  <a:pt x="1497732" y="1912938"/>
                </a:lnTo>
                <a:lnTo>
                  <a:pt x="1452383" y="1909428"/>
                </a:lnTo>
                <a:lnTo>
                  <a:pt x="1407012" y="1906176"/>
                </a:lnTo>
                <a:lnTo>
                  <a:pt x="1361686" y="1902417"/>
                </a:lnTo>
                <a:lnTo>
                  <a:pt x="1316472" y="1897388"/>
                </a:lnTo>
                <a:lnTo>
                  <a:pt x="1274692" y="1885524"/>
                </a:lnTo>
                <a:lnTo>
                  <a:pt x="1260702" y="1881828"/>
                </a:lnTo>
                <a:lnTo>
                  <a:pt x="1236389" y="1877312"/>
                </a:lnTo>
                <a:lnTo>
                  <a:pt x="1211988" y="1873408"/>
                </a:lnTo>
                <a:lnTo>
                  <a:pt x="1187545" y="1869827"/>
                </a:lnTo>
                <a:lnTo>
                  <a:pt x="1163102" y="1866278"/>
                </a:lnTo>
                <a:lnTo>
                  <a:pt x="1126397" y="1860827"/>
                </a:lnTo>
                <a:lnTo>
                  <a:pt x="1075664" y="1853352"/>
                </a:lnTo>
                <a:lnTo>
                  <a:pt x="1042774" y="1848876"/>
                </a:lnTo>
                <a:lnTo>
                  <a:pt x="1044228" y="1849265"/>
                </a:lnTo>
                <a:lnTo>
                  <a:pt x="1047972" y="1850028"/>
                </a:lnTo>
                <a:lnTo>
                  <a:pt x="1053214" y="1851047"/>
                </a:lnTo>
                <a:lnTo>
                  <a:pt x="1059166" y="1852208"/>
                </a:lnTo>
                <a:lnTo>
                  <a:pt x="1065036" y="1853395"/>
                </a:lnTo>
                <a:lnTo>
                  <a:pt x="1070035" y="1854494"/>
                </a:lnTo>
                <a:lnTo>
                  <a:pt x="1073371" y="1855387"/>
                </a:lnTo>
                <a:lnTo>
                  <a:pt x="1074255" y="1855961"/>
                </a:lnTo>
                <a:lnTo>
                  <a:pt x="1071896" y="1856099"/>
                </a:lnTo>
                <a:lnTo>
                  <a:pt x="1014221" y="1849989"/>
                </a:lnTo>
                <a:lnTo>
                  <a:pt x="945375" y="1841320"/>
                </a:lnTo>
                <a:lnTo>
                  <a:pt x="898184" y="1835178"/>
                </a:lnTo>
                <a:lnTo>
                  <a:pt x="856284" y="1827961"/>
                </a:lnTo>
                <a:lnTo>
                  <a:pt x="835414" y="1823720"/>
                </a:lnTo>
                <a:lnTo>
                  <a:pt x="814527" y="1819618"/>
                </a:lnTo>
                <a:lnTo>
                  <a:pt x="766109" y="1792409"/>
                </a:lnTo>
                <a:lnTo>
                  <a:pt x="736152" y="1782013"/>
                </a:lnTo>
                <a:lnTo>
                  <a:pt x="726223" y="1782710"/>
                </a:lnTo>
                <a:lnTo>
                  <a:pt x="711603" y="1783842"/>
                </a:lnTo>
                <a:lnTo>
                  <a:pt x="689463" y="1784421"/>
                </a:lnTo>
                <a:lnTo>
                  <a:pt x="611299" y="1779972"/>
                </a:lnTo>
                <a:lnTo>
                  <a:pt x="549613" y="1772968"/>
                </a:lnTo>
                <a:lnTo>
                  <a:pt x="511098" y="1766511"/>
                </a:lnTo>
                <a:lnTo>
                  <a:pt x="472840" y="1758144"/>
                </a:lnTo>
                <a:lnTo>
                  <a:pt x="434625" y="1749412"/>
                </a:lnTo>
                <a:lnTo>
                  <a:pt x="396241" y="1741858"/>
                </a:lnTo>
                <a:lnTo>
                  <a:pt x="346947" y="1733773"/>
                </a:lnTo>
                <a:lnTo>
                  <a:pt x="287121" y="1724849"/>
                </a:lnTo>
                <a:lnTo>
                  <a:pt x="265373" y="1722835"/>
                </a:lnTo>
                <a:lnTo>
                  <a:pt x="263678" y="1723387"/>
                </a:lnTo>
                <a:lnTo>
                  <a:pt x="265380" y="1724429"/>
                </a:lnTo>
                <a:lnTo>
                  <a:pt x="268440" y="1725548"/>
                </a:lnTo>
                <a:lnTo>
                  <a:pt x="270817" y="1726331"/>
                </a:lnTo>
                <a:lnTo>
                  <a:pt x="270470" y="1726365"/>
                </a:lnTo>
                <a:lnTo>
                  <a:pt x="265360" y="1725237"/>
                </a:lnTo>
                <a:lnTo>
                  <a:pt x="253445" y="1722535"/>
                </a:lnTo>
                <a:lnTo>
                  <a:pt x="232686" y="1717847"/>
                </a:lnTo>
                <a:lnTo>
                  <a:pt x="201041" y="1710758"/>
                </a:lnTo>
                <a:lnTo>
                  <a:pt x="189872" y="1703751"/>
                </a:lnTo>
                <a:lnTo>
                  <a:pt x="178229" y="1697258"/>
                </a:lnTo>
                <a:lnTo>
                  <a:pt x="167535" y="1689738"/>
                </a:lnTo>
                <a:lnTo>
                  <a:pt x="159213" y="1679648"/>
                </a:lnTo>
                <a:lnTo>
                  <a:pt x="151722" y="1655897"/>
                </a:lnTo>
                <a:lnTo>
                  <a:pt x="148598" y="1629386"/>
                </a:lnTo>
                <a:lnTo>
                  <a:pt x="143810" y="1604678"/>
                </a:lnTo>
                <a:lnTo>
                  <a:pt x="131326" y="1586338"/>
                </a:lnTo>
                <a:lnTo>
                  <a:pt x="89498" y="1555228"/>
                </a:lnTo>
                <a:lnTo>
                  <a:pt x="86363" y="1543394"/>
                </a:lnTo>
                <a:lnTo>
                  <a:pt x="59974" y="1480210"/>
                </a:lnTo>
                <a:lnTo>
                  <a:pt x="26209" y="1425244"/>
                </a:lnTo>
                <a:lnTo>
                  <a:pt x="19784" y="1415258"/>
                </a:lnTo>
                <a:lnTo>
                  <a:pt x="9335" y="1380594"/>
                </a:lnTo>
                <a:lnTo>
                  <a:pt x="2914" y="1357471"/>
                </a:lnTo>
                <a:lnTo>
                  <a:pt x="0" y="1340348"/>
                </a:lnTo>
                <a:lnTo>
                  <a:pt x="70" y="1323687"/>
                </a:lnTo>
                <a:lnTo>
                  <a:pt x="2604" y="1301948"/>
                </a:lnTo>
                <a:lnTo>
                  <a:pt x="7082" y="1269592"/>
                </a:lnTo>
                <a:lnTo>
                  <a:pt x="12982" y="1221079"/>
                </a:lnTo>
                <a:lnTo>
                  <a:pt x="19784" y="1150869"/>
                </a:lnTo>
                <a:lnTo>
                  <a:pt x="32474" y="1049714"/>
                </a:lnTo>
                <a:lnTo>
                  <a:pt x="45402" y="985157"/>
                </a:lnTo>
                <a:lnTo>
                  <a:pt x="61612" y="948691"/>
                </a:lnTo>
                <a:lnTo>
                  <a:pt x="103441" y="917586"/>
                </a:lnTo>
                <a:lnTo>
                  <a:pt x="110909" y="894404"/>
                </a:lnTo>
                <a:lnTo>
                  <a:pt x="125844" y="848042"/>
                </a:lnTo>
                <a:lnTo>
                  <a:pt x="134657" y="804793"/>
                </a:lnTo>
                <a:lnTo>
                  <a:pt x="137885" y="785288"/>
                </a:lnTo>
                <a:lnTo>
                  <a:pt x="141320" y="765835"/>
                </a:lnTo>
                <a:lnTo>
                  <a:pt x="152878" y="718457"/>
                </a:lnTo>
                <a:lnTo>
                  <a:pt x="174507" y="662896"/>
                </a:lnTo>
                <a:lnTo>
                  <a:pt x="203088" y="609541"/>
                </a:lnTo>
                <a:lnTo>
                  <a:pt x="236580" y="554403"/>
                </a:lnTo>
                <a:lnTo>
                  <a:pt x="242870" y="544330"/>
                </a:lnTo>
                <a:lnTo>
                  <a:pt x="252511" y="511598"/>
                </a:lnTo>
                <a:lnTo>
                  <a:pt x="256588" y="497235"/>
                </a:lnTo>
                <a:lnTo>
                  <a:pt x="257251" y="495067"/>
                </a:lnTo>
                <a:lnTo>
                  <a:pt x="256654" y="498918"/>
                </a:lnTo>
                <a:lnTo>
                  <a:pt x="256948" y="502614"/>
                </a:lnTo>
                <a:lnTo>
                  <a:pt x="284698" y="451017"/>
                </a:lnTo>
                <a:lnTo>
                  <a:pt x="291669" y="427689"/>
                </a:lnTo>
                <a:lnTo>
                  <a:pt x="294614" y="415774"/>
                </a:lnTo>
                <a:lnTo>
                  <a:pt x="298641" y="404360"/>
                </a:lnTo>
                <a:lnTo>
                  <a:pt x="304991" y="392299"/>
                </a:lnTo>
                <a:lnTo>
                  <a:pt x="312277" y="380847"/>
                </a:lnTo>
                <a:lnTo>
                  <a:pt x="319716" y="369488"/>
                </a:lnTo>
                <a:lnTo>
                  <a:pt x="326527" y="357702"/>
                </a:lnTo>
                <a:lnTo>
                  <a:pt x="344838" y="321335"/>
                </a:lnTo>
                <a:lnTo>
                  <a:pt x="354272" y="301360"/>
                </a:lnTo>
                <a:lnTo>
                  <a:pt x="357336" y="293352"/>
                </a:lnTo>
                <a:lnTo>
                  <a:pt x="356535" y="292887"/>
                </a:lnTo>
                <a:lnTo>
                  <a:pt x="354378" y="295540"/>
                </a:lnTo>
                <a:lnTo>
                  <a:pt x="353368" y="296887"/>
                </a:lnTo>
                <a:lnTo>
                  <a:pt x="356015" y="292502"/>
                </a:lnTo>
                <a:lnTo>
                  <a:pt x="382299" y="248837"/>
                </a:lnTo>
                <a:lnTo>
                  <a:pt x="424127" y="108865"/>
                </a:lnTo>
                <a:lnTo>
                  <a:pt x="428255" y="83114"/>
                </a:lnTo>
                <a:lnTo>
                  <a:pt x="431386" y="71147"/>
                </a:lnTo>
                <a:lnTo>
                  <a:pt x="438070" y="62208"/>
                </a:lnTo>
                <a:lnTo>
                  <a:pt x="465063" y="43379"/>
                </a:lnTo>
                <a:lnTo>
                  <a:pt x="476844" y="34963"/>
                </a:lnTo>
                <a:lnTo>
                  <a:pt x="483181" y="24617"/>
                </a:lnTo>
                <a:lnTo>
                  <a:pt x="493841" y="0"/>
                </a:lnTo>
              </a:path>
            </a:pathLst>
          </a:custGeom>
          <a:ln w="3809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905375" y="1295400"/>
            <a:ext cx="4025900" cy="53276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357111" y="2016850"/>
            <a:ext cx="1525270" cy="1647189"/>
          </a:xfrm>
          <a:custGeom>
            <a:avLst/>
            <a:gdLst/>
            <a:ahLst/>
            <a:cxnLst/>
            <a:rect l="l" t="t" r="r" b="b"/>
            <a:pathLst>
              <a:path w="1525270" h="1647189">
                <a:moveTo>
                  <a:pt x="723309" y="97675"/>
                </a:moveTo>
                <a:lnTo>
                  <a:pt x="44346" y="97675"/>
                </a:lnTo>
                <a:lnTo>
                  <a:pt x="67103" y="98814"/>
                </a:lnTo>
                <a:lnTo>
                  <a:pt x="90229" y="102245"/>
                </a:lnTo>
                <a:lnTo>
                  <a:pt x="137533" y="115900"/>
                </a:lnTo>
                <a:lnTo>
                  <a:pt x="186138" y="138470"/>
                </a:lnTo>
                <a:lnTo>
                  <a:pt x="235928" y="169786"/>
                </a:lnTo>
                <a:lnTo>
                  <a:pt x="286785" y="209677"/>
                </a:lnTo>
                <a:lnTo>
                  <a:pt x="338590" y="257974"/>
                </a:lnTo>
                <a:lnTo>
                  <a:pt x="391227" y="314508"/>
                </a:lnTo>
                <a:lnTo>
                  <a:pt x="417820" y="345810"/>
                </a:lnTo>
                <a:lnTo>
                  <a:pt x="444577" y="379108"/>
                </a:lnTo>
                <a:lnTo>
                  <a:pt x="471483" y="414380"/>
                </a:lnTo>
                <a:lnTo>
                  <a:pt x="498523" y="451605"/>
                </a:lnTo>
                <a:lnTo>
                  <a:pt x="525683" y="490761"/>
                </a:lnTo>
                <a:lnTo>
                  <a:pt x="552947" y="531828"/>
                </a:lnTo>
                <a:lnTo>
                  <a:pt x="580302" y="574785"/>
                </a:lnTo>
                <a:lnTo>
                  <a:pt x="607731" y="619609"/>
                </a:lnTo>
                <a:lnTo>
                  <a:pt x="635222" y="666281"/>
                </a:lnTo>
                <a:lnTo>
                  <a:pt x="662758" y="714778"/>
                </a:lnTo>
                <a:lnTo>
                  <a:pt x="690326" y="765079"/>
                </a:lnTo>
                <a:lnTo>
                  <a:pt x="717910" y="817164"/>
                </a:lnTo>
                <a:lnTo>
                  <a:pt x="745496" y="871011"/>
                </a:lnTo>
                <a:lnTo>
                  <a:pt x="773069" y="926598"/>
                </a:lnTo>
                <a:lnTo>
                  <a:pt x="800614" y="983905"/>
                </a:lnTo>
                <a:lnTo>
                  <a:pt x="828117" y="1042911"/>
                </a:lnTo>
                <a:lnTo>
                  <a:pt x="855562" y="1103593"/>
                </a:lnTo>
                <a:lnTo>
                  <a:pt x="882936" y="1165932"/>
                </a:lnTo>
                <a:lnTo>
                  <a:pt x="910224" y="1229905"/>
                </a:lnTo>
                <a:lnTo>
                  <a:pt x="937410" y="1295491"/>
                </a:lnTo>
                <a:lnTo>
                  <a:pt x="964481" y="1362670"/>
                </a:lnTo>
                <a:lnTo>
                  <a:pt x="991420" y="1431420"/>
                </a:lnTo>
                <a:lnTo>
                  <a:pt x="1018214" y="1501720"/>
                </a:lnTo>
                <a:lnTo>
                  <a:pt x="1044849" y="1573548"/>
                </a:lnTo>
                <a:lnTo>
                  <a:pt x="1071308" y="1646883"/>
                </a:lnTo>
                <a:lnTo>
                  <a:pt x="1525269" y="1549208"/>
                </a:lnTo>
                <a:lnTo>
                  <a:pt x="1498810" y="1475872"/>
                </a:lnTo>
                <a:lnTo>
                  <a:pt x="1472176" y="1404044"/>
                </a:lnTo>
                <a:lnTo>
                  <a:pt x="1445381" y="1333744"/>
                </a:lnTo>
                <a:lnTo>
                  <a:pt x="1418442" y="1264994"/>
                </a:lnTo>
                <a:lnTo>
                  <a:pt x="1391371" y="1197816"/>
                </a:lnTo>
                <a:lnTo>
                  <a:pt x="1364185" y="1132229"/>
                </a:lnTo>
                <a:lnTo>
                  <a:pt x="1336897" y="1068256"/>
                </a:lnTo>
                <a:lnTo>
                  <a:pt x="1309523" y="1005918"/>
                </a:lnTo>
                <a:lnTo>
                  <a:pt x="1282077" y="945235"/>
                </a:lnTo>
                <a:lnTo>
                  <a:pt x="1254573" y="886230"/>
                </a:lnTo>
                <a:lnTo>
                  <a:pt x="1227028" y="828923"/>
                </a:lnTo>
                <a:lnTo>
                  <a:pt x="1199454" y="773335"/>
                </a:lnTo>
                <a:lnTo>
                  <a:pt x="1171868" y="719488"/>
                </a:lnTo>
                <a:lnTo>
                  <a:pt x="1144284" y="667404"/>
                </a:lnTo>
                <a:lnTo>
                  <a:pt x="1116716" y="617102"/>
                </a:lnTo>
                <a:lnTo>
                  <a:pt x="1089179" y="568605"/>
                </a:lnTo>
                <a:lnTo>
                  <a:pt x="1061688" y="521934"/>
                </a:lnTo>
                <a:lnTo>
                  <a:pt x="1034258" y="477109"/>
                </a:lnTo>
                <a:lnTo>
                  <a:pt x="1006903" y="434153"/>
                </a:lnTo>
                <a:lnTo>
                  <a:pt x="979638" y="393085"/>
                </a:lnTo>
                <a:lnTo>
                  <a:pt x="952478" y="353929"/>
                </a:lnTo>
                <a:lnTo>
                  <a:pt x="925438" y="316704"/>
                </a:lnTo>
                <a:lnTo>
                  <a:pt x="898531" y="281432"/>
                </a:lnTo>
                <a:lnTo>
                  <a:pt x="871774" y="248134"/>
                </a:lnTo>
                <a:lnTo>
                  <a:pt x="845180" y="216832"/>
                </a:lnTo>
                <a:lnTo>
                  <a:pt x="818765" y="187546"/>
                </a:lnTo>
                <a:lnTo>
                  <a:pt x="766528" y="135110"/>
                </a:lnTo>
                <a:lnTo>
                  <a:pt x="740736" y="112001"/>
                </a:lnTo>
                <a:lnTo>
                  <a:pt x="723309" y="97675"/>
                </a:lnTo>
                <a:close/>
              </a:path>
              <a:path w="1525270" h="1647189">
                <a:moveTo>
                  <a:pt x="498294" y="0"/>
                </a:moveTo>
                <a:lnTo>
                  <a:pt x="475922" y="1175"/>
                </a:lnTo>
                <a:lnTo>
                  <a:pt x="453948" y="4684"/>
                </a:lnTo>
                <a:lnTo>
                  <a:pt x="0" y="102360"/>
                </a:lnTo>
                <a:lnTo>
                  <a:pt x="21973" y="98850"/>
                </a:lnTo>
                <a:lnTo>
                  <a:pt x="44346" y="97675"/>
                </a:lnTo>
                <a:lnTo>
                  <a:pt x="723309" y="97675"/>
                </a:lnTo>
                <a:lnTo>
                  <a:pt x="715182" y="90994"/>
                </a:lnTo>
                <a:lnTo>
                  <a:pt x="664843" y="55369"/>
                </a:lnTo>
                <a:lnTo>
                  <a:pt x="615630" y="28405"/>
                </a:lnTo>
                <a:lnTo>
                  <a:pt x="567660" y="10272"/>
                </a:lnTo>
                <a:lnTo>
                  <a:pt x="521052" y="1138"/>
                </a:lnTo>
                <a:lnTo>
                  <a:pt x="498294" y="0"/>
                </a:lnTo>
                <a:close/>
              </a:path>
            </a:pathLst>
          </a:custGeom>
          <a:solidFill>
            <a:srgbClr val="FF2600">
              <a:alpha val="4901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989037" y="2114607"/>
            <a:ext cx="701040" cy="3304540"/>
          </a:xfrm>
          <a:custGeom>
            <a:avLst/>
            <a:gdLst/>
            <a:ahLst/>
            <a:cxnLst/>
            <a:rect l="l" t="t" r="r" b="b"/>
            <a:pathLst>
              <a:path w="701040" h="3304540">
                <a:moveTo>
                  <a:pt x="407245" y="0"/>
                </a:moveTo>
                <a:lnTo>
                  <a:pt x="368073" y="4603"/>
                </a:lnTo>
                <a:lnTo>
                  <a:pt x="315932" y="23170"/>
                </a:lnTo>
                <a:lnTo>
                  <a:pt x="283345" y="43100"/>
                </a:lnTo>
                <a:lnTo>
                  <a:pt x="252501" y="68909"/>
                </a:lnTo>
                <a:lnTo>
                  <a:pt x="223407" y="100457"/>
                </a:lnTo>
                <a:lnTo>
                  <a:pt x="196068" y="137605"/>
                </a:lnTo>
                <a:lnTo>
                  <a:pt x="170489" y="180213"/>
                </a:lnTo>
                <a:lnTo>
                  <a:pt x="146674" y="228142"/>
                </a:lnTo>
                <a:lnTo>
                  <a:pt x="124630" y="281250"/>
                </a:lnTo>
                <a:lnTo>
                  <a:pt x="104360" y="339400"/>
                </a:lnTo>
                <a:lnTo>
                  <a:pt x="85871" y="402450"/>
                </a:lnTo>
                <a:lnTo>
                  <a:pt x="69168" y="470262"/>
                </a:lnTo>
                <a:lnTo>
                  <a:pt x="54255" y="542695"/>
                </a:lnTo>
                <a:lnTo>
                  <a:pt x="47471" y="580601"/>
                </a:lnTo>
                <a:lnTo>
                  <a:pt x="41137" y="619610"/>
                </a:lnTo>
                <a:lnTo>
                  <a:pt x="35254" y="659705"/>
                </a:lnTo>
                <a:lnTo>
                  <a:pt x="29821" y="700868"/>
                </a:lnTo>
                <a:lnTo>
                  <a:pt x="24840" y="743081"/>
                </a:lnTo>
                <a:lnTo>
                  <a:pt x="20311" y="786328"/>
                </a:lnTo>
                <a:lnTo>
                  <a:pt x="16234" y="830590"/>
                </a:lnTo>
                <a:lnTo>
                  <a:pt x="12611" y="875850"/>
                </a:lnTo>
                <a:lnTo>
                  <a:pt x="9442" y="922091"/>
                </a:lnTo>
                <a:lnTo>
                  <a:pt x="6728" y="969296"/>
                </a:lnTo>
                <a:lnTo>
                  <a:pt x="4469" y="1017446"/>
                </a:lnTo>
                <a:lnTo>
                  <a:pt x="2666" y="1066525"/>
                </a:lnTo>
                <a:lnTo>
                  <a:pt x="1320" y="1116515"/>
                </a:lnTo>
                <a:lnTo>
                  <a:pt x="431" y="1167398"/>
                </a:lnTo>
                <a:lnTo>
                  <a:pt x="0" y="1219157"/>
                </a:lnTo>
                <a:lnTo>
                  <a:pt x="74" y="1276918"/>
                </a:lnTo>
                <a:lnTo>
                  <a:pt x="513" y="1325233"/>
                </a:lnTo>
                <a:lnTo>
                  <a:pt x="1460" y="1379515"/>
                </a:lnTo>
                <a:lnTo>
                  <a:pt x="2904" y="1435719"/>
                </a:lnTo>
                <a:lnTo>
                  <a:pt x="4735" y="1490481"/>
                </a:lnTo>
                <a:lnTo>
                  <a:pt x="7064" y="1547129"/>
                </a:lnTo>
                <a:lnTo>
                  <a:pt x="9857" y="1604531"/>
                </a:lnTo>
                <a:lnTo>
                  <a:pt x="13112" y="1662669"/>
                </a:lnTo>
                <a:lnTo>
                  <a:pt x="16831" y="1721526"/>
                </a:lnTo>
                <a:lnTo>
                  <a:pt x="21014" y="1781084"/>
                </a:lnTo>
                <a:lnTo>
                  <a:pt x="25662" y="1841327"/>
                </a:lnTo>
                <a:lnTo>
                  <a:pt x="30775" y="1902235"/>
                </a:lnTo>
                <a:lnTo>
                  <a:pt x="36355" y="1963793"/>
                </a:lnTo>
                <a:lnTo>
                  <a:pt x="42402" y="2025982"/>
                </a:lnTo>
                <a:lnTo>
                  <a:pt x="48917" y="2088785"/>
                </a:lnTo>
                <a:lnTo>
                  <a:pt x="55899" y="2152185"/>
                </a:lnTo>
                <a:lnTo>
                  <a:pt x="63350" y="2216163"/>
                </a:lnTo>
                <a:lnTo>
                  <a:pt x="71271" y="2280704"/>
                </a:lnTo>
                <a:lnTo>
                  <a:pt x="79662" y="2345788"/>
                </a:lnTo>
                <a:lnTo>
                  <a:pt x="88524" y="2411400"/>
                </a:lnTo>
                <a:lnTo>
                  <a:pt x="97856" y="2477520"/>
                </a:lnTo>
                <a:lnTo>
                  <a:pt x="107661" y="2544132"/>
                </a:lnTo>
                <a:lnTo>
                  <a:pt x="117939" y="2611219"/>
                </a:lnTo>
                <a:lnTo>
                  <a:pt x="128690" y="2678762"/>
                </a:lnTo>
                <a:lnTo>
                  <a:pt x="139915" y="2746745"/>
                </a:lnTo>
                <a:lnTo>
                  <a:pt x="151614" y="2815150"/>
                </a:lnTo>
                <a:lnTo>
                  <a:pt x="163789" y="2883959"/>
                </a:lnTo>
                <a:lnTo>
                  <a:pt x="176439" y="2953155"/>
                </a:lnTo>
                <a:lnTo>
                  <a:pt x="189566" y="3022721"/>
                </a:lnTo>
                <a:lnTo>
                  <a:pt x="203170" y="3092639"/>
                </a:lnTo>
                <a:lnTo>
                  <a:pt x="217252" y="3162891"/>
                </a:lnTo>
                <a:lnTo>
                  <a:pt x="231813" y="3233461"/>
                </a:lnTo>
                <a:lnTo>
                  <a:pt x="246852" y="3304330"/>
                </a:lnTo>
                <a:lnTo>
                  <a:pt x="700813" y="3206654"/>
                </a:lnTo>
                <a:lnTo>
                  <a:pt x="686837" y="3140854"/>
                </a:lnTo>
                <a:lnTo>
                  <a:pt x="673264" y="3075244"/>
                </a:lnTo>
                <a:lnTo>
                  <a:pt x="660093" y="3009840"/>
                </a:lnTo>
                <a:lnTo>
                  <a:pt x="647327" y="2944659"/>
                </a:lnTo>
                <a:lnTo>
                  <a:pt x="634964" y="2879717"/>
                </a:lnTo>
                <a:lnTo>
                  <a:pt x="623005" y="2815031"/>
                </a:lnTo>
                <a:lnTo>
                  <a:pt x="611451" y="2750617"/>
                </a:lnTo>
                <a:lnTo>
                  <a:pt x="600303" y="2686492"/>
                </a:lnTo>
                <a:lnTo>
                  <a:pt x="589560" y="2622671"/>
                </a:lnTo>
                <a:lnTo>
                  <a:pt x="579223" y="2559173"/>
                </a:lnTo>
                <a:lnTo>
                  <a:pt x="569292" y="2496012"/>
                </a:lnTo>
                <a:lnTo>
                  <a:pt x="559769" y="2433207"/>
                </a:lnTo>
                <a:lnTo>
                  <a:pt x="550652" y="2370772"/>
                </a:lnTo>
                <a:lnTo>
                  <a:pt x="541943" y="2308724"/>
                </a:lnTo>
                <a:lnTo>
                  <a:pt x="533642" y="2247081"/>
                </a:lnTo>
                <a:lnTo>
                  <a:pt x="525750" y="2185858"/>
                </a:lnTo>
                <a:lnTo>
                  <a:pt x="518267" y="2125072"/>
                </a:lnTo>
                <a:lnTo>
                  <a:pt x="511192" y="2064740"/>
                </a:lnTo>
                <a:lnTo>
                  <a:pt x="504528" y="2004877"/>
                </a:lnTo>
                <a:lnTo>
                  <a:pt x="498273" y="1945501"/>
                </a:lnTo>
                <a:lnTo>
                  <a:pt x="492430" y="1886627"/>
                </a:lnTo>
                <a:lnTo>
                  <a:pt x="486997" y="1828273"/>
                </a:lnTo>
                <a:lnTo>
                  <a:pt x="481975" y="1770455"/>
                </a:lnTo>
                <a:lnTo>
                  <a:pt x="477365" y="1713189"/>
                </a:lnTo>
                <a:lnTo>
                  <a:pt x="473167" y="1656491"/>
                </a:lnTo>
                <a:lnTo>
                  <a:pt x="469382" y="1600379"/>
                </a:lnTo>
                <a:lnTo>
                  <a:pt x="466010" y="1544869"/>
                </a:lnTo>
                <a:lnTo>
                  <a:pt x="463051" y="1489976"/>
                </a:lnTo>
                <a:lnTo>
                  <a:pt x="460461" y="1434604"/>
                </a:lnTo>
                <a:lnTo>
                  <a:pt x="458375" y="1382112"/>
                </a:lnTo>
                <a:lnTo>
                  <a:pt x="456658" y="1329173"/>
                </a:lnTo>
                <a:lnTo>
                  <a:pt x="455357" y="1276918"/>
                </a:lnTo>
                <a:lnTo>
                  <a:pt x="454471" y="1225364"/>
                </a:lnTo>
                <a:lnTo>
                  <a:pt x="454001" y="1174526"/>
                </a:lnTo>
                <a:lnTo>
                  <a:pt x="454006" y="1116515"/>
                </a:lnTo>
                <a:lnTo>
                  <a:pt x="454310" y="1075068"/>
                </a:lnTo>
                <a:lnTo>
                  <a:pt x="455090" y="1026480"/>
                </a:lnTo>
                <a:lnTo>
                  <a:pt x="456288" y="978676"/>
                </a:lnTo>
                <a:lnTo>
                  <a:pt x="457903" y="931670"/>
                </a:lnTo>
                <a:lnTo>
                  <a:pt x="459937" y="885481"/>
                </a:lnTo>
                <a:lnTo>
                  <a:pt x="462389" y="840124"/>
                </a:lnTo>
                <a:lnTo>
                  <a:pt x="465260" y="795615"/>
                </a:lnTo>
                <a:lnTo>
                  <a:pt x="468551" y="751972"/>
                </a:lnTo>
                <a:lnTo>
                  <a:pt x="472262" y="709211"/>
                </a:lnTo>
                <a:lnTo>
                  <a:pt x="476394" y="667348"/>
                </a:lnTo>
                <a:lnTo>
                  <a:pt x="480946" y="626399"/>
                </a:lnTo>
                <a:lnTo>
                  <a:pt x="485919" y="586382"/>
                </a:lnTo>
                <a:lnTo>
                  <a:pt x="491313" y="547313"/>
                </a:lnTo>
                <a:lnTo>
                  <a:pt x="497130" y="509207"/>
                </a:lnTo>
                <a:lnTo>
                  <a:pt x="510069" y="435769"/>
                </a:lnTo>
                <a:lnTo>
                  <a:pt x="524625" y="366756"/>
                </a:lnTo>
                <a:lnTo>
                  <a:pt x="540915" y="301743"/>
                </a:lnTo>
                <a:lnTo>
                  <a:pt x="558905" y="241048"/>
                </a:lnTo>
                <a:lnTo>
                  <a:pt x="578597" y="184803"/>
                </a:lnTo>
                <a:lnTo>
                  <a:pt x="599995" y="133139"/>
                </a:lnTo>
                <a:lnTo>
                  <a:pt x="623102" y="86188"/>
                </a:lnTo>
                <a:lnTo>
                  <a:pt x="577512" y="54469"/>
                </a:lnTo>
                <a:lnTo>
                  <a:pt x="533057" y="29967"/>
                </a:lnTo>
                <a:lnTo>
                  <a:pt x="489811" y="12706"/>
                </a:lnTo>
                <a:lnTo>
                  <a:pt x="447849" y="2708"/>
                </a:lnTo>
                <a:lnTo>
                  <a:pt x="407245" y="0"/>
                </a:lnTo>
                <a:close/>
              </a:path>
            </a:pathLst>
          </a:custGeom>
          <a:solidFill>
            <a:srgbClr val="D91E00">
              <a:alpha val="4901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974032" y="3436300"/>
            <a:ext cx="1469724" cy="15173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591674" y="2426814"/>
            <a:ext cx="647197" cy="126777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034115" y="4170270"/>
            <a:ext cx="1071506" cy="104158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876059" y="4872037"/>
            <a:ext cx="1747520" cy="1405890"/>
          </a:xfrm>
          <a:custGeom>
            <a:avLst/>
            <a:gdLst/>
            <a:ahLst/>
            <a:cxnLst/>
            <a:rect l="l" t="t" r="r" b="b"/>
            <a:pathLst>
              <a:path w="1747520" h="1405889">
                <a:moveTo>
                  <a:pt x="1747111" y="40938"/>
                </a:moveTo>
                <a:lnTo>
                  <a:pt x="1708902" y="31290"/>
                </a:lnTo>
                <a:lnTo>
                  <a:pt x="1664986" y="22277"/>
                </a:lnTo>
                <a:lnTo>
                  <a:pt x="1603097" y="17722"/>
                </a:lnTo>
                <a:lnTo>
                  <a:pt x="1542421" y="13646"/>
                </a:lnTo>
                <a:lnTo>
                  <a:pt x="1496050" y="10544"/>
                </a:lnTo>
                <a:lnTo>
                  <a:pt x="1449656" y="7768"/>
                </a:lnTo>
                <a:lnTo>
                  <a:pt x="1403249" y="5178"/>
                </a:lnTo>
                <a:lnTo>
                  <a:pt x="1356841" y="2635"/>
                </a:lnTo>
                <a:lnTo>
                  <a:pt x="1310441" y="0"/>
                </a:lnTo>
                <a:lnTo>
                  <a:pt x="1217683" y="7163"/>
                </a:lnTo>
                <a:lnTo>
                  <a:pt x="1155944" y="12708"/>
                </a:lnTo>
                <a:lnTo>
                  <a:pt x="1097142" y="19446"/>
                </a:lnTo>
                <a:lnTo>
                  <a:pt x="1051161" y="27292"/>
                </a:lnTo>
                <a:lnTo>
                  <a:pt x="1009948" y="39952"/>
                </a:lnTo>
                <a:lnTo>
                  <a:pt x="989653" y="47391"/>
                </a:lnTo>
                <a:lnTo>
                  <a:pt x="969287" y="54583"/>
                </a:lnTo>
                <a:lnTo>
                  <a:pt x="928350" y="68230"/>
                </a:lnTo>
                <a:lnTo>
                  <a:pt x="918258" y="75301"/>
                </a:lnTo>
                <a:lnTo>
                  <a:pt x="908264" y="82537"/>
                </a:lnTo>
                <a:lnTo>
                  <a:pt x="898077" y="89443"/>
                </a:lnTo>
                <a:lnTo>
                  <a:pt x="887412" y="95522"/>
                </a:lnTo>
                <a:lnTo>
                  <a:pt x="877167" y="99105"/>
                </a:lnTo>
                <a:lnTo>
                  <a:pt x="866329" y="101387"/>
                </a:lnTo>
                <a:lnTo>
                  <a:pt x="855799" y="104149"/>
                </a:lnTo>
                <a:lnTo>
                  <a:pt x="846474" y="109167"/>
                </a:lnTo>
                <a:lnTo>
                  <a:pt x="820329" y="132602"/>
                </a:lnTo>
                <a:lnTo>
                  <a:pt x="812384" y="144838"/>
                </a:lnTo>
                <a:lnTo>
                  <a:pt x="814999" y="149466"/>
                </a:lnTo>
                <a:lnTo>
                  <a:pt x="820532" y="150080"/>
                </a:lnTo>
                <a:lnTo>
                  <a:pt x="821343" y="150270"/>
                </a:lnTo>
                <a:lnTo>
                  <a:pt x="809794" y="153630"/>
                </a:lnTo>
                <a:lnTo>
                  <a:pt x="778243" y="163751"/>
                </a:lnTo>
                <a:lnTo>
                  <a:pt x="765876" y="185500"/>
                </a:lnTo>
                <a:lnTo>
                  <a:pt x="754362" y="208101"/>
                </a:lnTo>
                <a:lnTo>
                  <a:pt x="741143" y="228997"/>
                </a:lnTo>
                <a:lnTo>
                  <a:pt x="723659" y="245627"/>
                </a:lnTo>
                <a:lnTo>
                  <a:pt x="686034" y="269836"/>
                </a:lnTo>
                <a:lnTo>
                  <a:pt x="655886" y="289615"/>
                </a:lnTo>
                <a:lnTo>
                  <a:pt x="628920" y="311281"/>
                </a:lnTo>
                <a:lnTo>
                  <a:pt x="600844" y="341149"/>
                </a:lnTo>
                <a:lnTo>
                  <a:pt x="593781" y="351230"/>
                </a:lnTo>
                <a:lnTo>
                  <a:pt x="587609" y="361994"/>
                </a:lnTo>
                <a:lnTo>
                  <a:pt x="581232" y="372570"/>
                </a:lnTo>
                <a:lnTo>
                  <a:pt x="573551" y="382088"/>
                </a:lnTo>
                <a:lnTo>
                  <a:pt x="549969" y="404848"/>
                </a:lnTo>
                <a:lnTo>
                  <a:pt x="536290" y="416345"/>
                </a:lnTo>
                <a:lnTo>
                  <a:pt x="530290" y="419230"/>
                </a:lnTo>
                <a:lnTo>
                  <a:pt x="529742" y="416153"/>
                </a:lnTo>
                <a:lnTo>
                  <a:pt x="532422" y="409764"/>
                </a:lnTo>
                <a:lnTo>
                  <a:pt x="536104" y="402714"/>
                </a:lnTo>
                <a:lnTo>
                  <a:pt x="538564" y="397653"/>
                </a:lnTo>
                <a:lnTo>
                  <a:pt x="491676" y="450317"/>
                </a:lnTo>
                <a:lnTo>
                  <a:pt x="464711" y="489400"/>
                </a:lnTo>
                <a:lnTo>
                  <a:pt x="463510" y="492566"/>
                </a:lnTo>
                <a:lnTo>
                  <a:pt x="453903" y="498788"/>
                </a:lnTo>
                <a:lnTo>
                  <a:pt x="423445" y="518547"/>
                </a:lnTo>
                <a:lnTo>
                  <a:pt x="413323" y="550099"/>
                </a:lnTo>
                <a:lnTo>
                  <a:pt x="409963" y="561650"/>
                </a:lnTo>
                <a:lnTo>
                  <a:pt x="409773" y="560838"/>
                </a:lnTo>
                <a:lnTo>
                  <a:pt x="409160" y="555305"/>
                </a:lnTo>
                <a:lnTo>
                  <a:pt x="404531" y="552690"/>
                </a:lnTo>
                <a:lnTo>
                  <a:pt x="392296" y="560634"/>
                </a:lnTo>
                <a:lnTo>
                  <a:pt x="351011" y="611342"/>
                </a:lnTo>
                <a:lnTo>
                  <a:pt x="314276" y="655007"/>
                </a:lnTo>
                <a:lnTo>
                  <a:pt x="297835" y="680165"/>
                </a:lnTo>
                <a:lnTo>
                  <a:pt x="284873" y="698727"/>
                </a:lnTo>
                <a:lnTo>
                  <a:pt x="246046" y="736883"/>
                </a:lnTo>
                <a:lnTo>
                  <a:pt x="215490" y="757549"/>
                </a:lnTo>
                <a:lnTo>
                  <a:pt x="205108" y="764175"/>
                </a:lnTo>
                <a:lnTo>
                  <a:pt x="194795" y="795608"/>
                </a:lnTo>
                <a:lnTo>
                  <a:pt x="188733" y="811507"/>
                </a:lnTo>
                <a:lnTo>
                  <a:pt x="181005" y="823970"/>
                </a:lnTo>
                <a:lnTo>
                  <a:pt x="165692" y="845098"/>
                </a:lnTo>
                <a:lnTo>
                  <a:pt x="136878" y="886990"/>
                </a:lnTo>
                <a:lnTo>
                  <a:pt x="129505" y="896955"/>
                </a:lnTo>
                <a:lnTo>
                  <a:pt x="121765" y="906741"/>
                </a:lnTo>
                <a:lnTo>
                  <a:pt x="114759" y="916885"/>
                </a:lnTo>
                <a:lnTo>
                  <a:pt x="109586" y="927927"/>
                </a:lnTo>
                <a:lnTo>
                  <a:pt x="103727" y="948868"/>
                </a:lnTo>
                <a:lnTo>
                  <a:pt x="98512" y="970124"/>
                </a:lnTo>
                <a:lnTo>
                  <a:pt x="92011" y="990752"/>
                </a:lnTo>
                <a:lnTo>
                  <a:pt x="82293" y="1009809"/>
                </a:lnTo>
                <a:lnTo>
                  <a:pt x="63665" y="1036973"/>
                </a:lnTo>
                <a:lnTo>
                  <a:pt x="55660" y="1049394"/>
                </a:lnTo>
                <a:lnTo>
                  <a:pt x="50737" y="1062490"/>
                </a:lnTo>
                <a:lnTo>
                  <a:pt x="41356" y="1091679"/>
                </a:lnTo>
                <a:lnTo>
                  <a:pt x="37759" y="1112121"/>
                </a:lnTo>
                <a:lnTo>
                  <a:pt x="34039" y="1132547"/>
                </a:lnTo>
                <a:lnTo>
                  <a:pt x="30566" y="1153009"/>
                </a:lnTo>
                <a:lnTo>
                  <a:pt x="27709" y="1173559"/>
                </a:lnTo>
                <a:lnTo>
                  <a:pt x="24100" y="1211066"/>
                </a:lnTo>
                <a:lnTo>
                  <a:pt x="21349" y="1248669"/>
                </a:lnTo>
                <a:lnTo>
                  <a:pt x="18367" y="1286241"/>
                </a:lnTo>
                <a:lnTo>
                  <a:pt x="14063" y="1323659"/>
                </a:lnTo>
                <a:lnTo>
                  <a:pt x="8320" y="1358210"/>
                </a:lnTo>
                <a:lnTo>
                  <a:pt x="4354" y="1372130"/>
                </a:lnTo>
                <a:lnTo>
                  <a:pt x="1853" y="1372260"/>
                </a:lnTo>
                <a:lnTo>
                  <a:pt x="505" y="1365442"/>
                </a:lnTo>
                <a:lnTo>
                  <a:pt x="0" y="1358519"/>
                </a:lnTo>
                <a:lnTo>
                  <a:pt x="24" y="1358332"/>
                </a:lnTo>
                <a:lnTo>
                  <a:pt x="267" y="1371725"/>
                </a:lnTo>
                <a:lnTo>
                  <a:pt x="418" y="1405538"/>
                </a:lnTo>
              </a:path>
            </a:pathLst>
          </a:custGeom>
          <a:ln w="28574">
            <a:solidFill>
              <a:srgbClr val="FFFB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918200" y="4640262"/>
            <a:ext cx="2538730" cy="1651000"/>
          </a:xfrm>
          <a:custGeom>
            <a:avLst/>
            <a:gdLst/>
            <a:ahLst/>
            <a:cxnLst/>
            <a:rect l="l" t="t" r="r" b="b"/>
            <a:pathLst>
              <a:path w="2538729" h="1651000">
                <a:moveTo>
                  <a:pt x="2538408" y="204669"/>
                </a:moveTo>
                <a:lnTo>
                  <a:pt x="2517467" y="198811"/>
                </a:lnTo>
                <a:lnTo>
                  <a:pt x="2496211" y="193597"/>
                </a:lnTo>
                <a:lnTo>
                  <a:pt x="2475583" y="187096"/>
                </a:lnTo>
                <a:lnTo>
                  <a:pt x="2456528" y="177379"/>
                </a:lnTo>
                <a:lnTo>
                  <a:pt x="2446480" y="170215"/>
                </a:lnTo>
                <a:lnTo>
                  <a:pt x="2436560" y="162822"/>
                </a:lnTo>
                <a:lnTo>
                  <a:pt x="2426389" y="155886"/>
                </a:lnTo>
                <a:lnTo>
                  <a:pt x="2415588" y="150091"/>
                </a:lnTo>
                <a:lnTo>
                  <a:pt x="2395068" y="143142"/>
                </a:lnTo>
                <a:lnTo>
                  <a:pt x="2373761" y="138049"/>
                </a:lnTo>
                <a:lnTo>
                  <a:pt x="2352896" y="132154"/>
                </a:lnTo>
                <a:lnTo>
                  <a:pt x="2333698" y="122801"/>
                </a:lnTo>
                <a:lnTo>
                  <a:pt x="2311055" y="107191"/>
                </a:lnTo>
                <a:lnTo>
                  <a:pt x="2294805" y="96637"/>
                </a:lnTo>
                <a:lnTo>
                  <a:pt x="2277532" y="88931"/>
                </a:lnTo>
                <a:lnTo>
                  <a:pt x="2251818" y="81868"/>
                </a:lnTo>
                <a:lnTo>
                  <a:pt x="2217749" y="74786"/>
                </a:lnTo>
                <a:lnTo>
                  <a:pt x="2183503" y="68530"/>
                </a:lnTo>
                <a:lnTo>
                  <a:pt x="2149294" y="62121"/>
                </a:lnTo>
                <a:lnTo>
                  <a:pt x="2115338" y="54578"/>
                </a:lnTo>
                <a:lnTo>
                  <a:pt x="2101743" y="50919"/>
                </a:lnTo>
                <a:lnTo>
                  <a:pt x="2088178" y="47094"/>
                </a:lnTo>
                <a:lnTo>
                  <a:pt x="2074545" y="43600"/>
                </a:lnTo>
                <a:lnTo>
                  <a:pt x="2018056" y="34890"/>
                </a:lnTo>
                <a:lnTo>
                  <a:pt x="1970486" y="28731"/>
                </a:lnTo>
                <a:lnTo>
                  <a:pt x="1919757" y="22566"/>
                </a:lnTo>
                <a:lnTo>
                  <a:pt x="1867583" y="16502"/>
                </a:lnTo>
                <a:lnTo>
                  <a:pt x="1815683" y="10648"/>
                </a:lnTo>
                <a:lnTo>
                  <a:pt x="1765772" y="5111"/>
                </a:lnTo>
                <a:lnTo>
                  <a:pt x="1719568" y="0"/>
                </a:lnTo>
                <a:lnTo>
                  <a:pt x="1678600" y="3150"/>
                </a:lnTo>
                <a:lnTo>
                  <a:pt x="1637616" y="6128"/>
                </a:lnTo>
                <a:lnTo>
                  <a:pt x="1596665" y="9452"/>
                </a:lnTo>
                <a:lnTo>
                  <a:pt x="1555798" y="13644"/>
                </a:lnTo>
                <a:lnTo>
                  <a:pt x="1495315" y="25518"/>
                </a:lnTo>
                <a:lnTo>
                  <a:pt x="1432978" y="40934"/>
                </a:lnTo>
                <a:lnTo>
                  <a:pt x="1412627" y="48300"/>
                </a:lnTo>
                <a:lnTo>
                  <a:pt x="1402459" y="51947"/>
                </a:lnTo>
                <a:lnTo>
                  <a:pt x="1335449" y="63558"/>
                </a:lnTo>
                <a:lnTo>
                  <a:pt x="1272742" y="72415"/>
                </a:lnTo>
                <a:lnTo>
                  <a:pt x="1221913" y="79176"/>
                </a:lnTo>
                <a:lnTo>
                  <a:pt x="1200968" y="81868"/>
                </a:lnTo>
                <a:lnTo>
                  <a:pt x="1119089" y="109156"/>
                </a:lnTo>
                <a:lnTo>
                  <a:pt x="1108615" y="112085"/>
                </a:lnTo>
                <a:lnTo>
                  <a:pt x="1097984" y="114693"/>
                </a:lnTo>
                <a:lnTo>
                  <a:pt x="1087667" y="117943"/>
                </a:lnTo>
                <a:lnTo>
                  <a:pt x="1078139" y="122801"/>
                </a:lnTo>
                <a:lnTo>
                  <a:pt x="1068050" y="129872"/>
                </a:lnTo>
                <a:lnTo>
                  <a:pt x="1058055" y="137107"/>
                </a:lnTo>
                <a:lnTo>
                  <a:pt x="1047866" y="144012"/>
                </a:lnTo>
                <a:lnTo>
                  <a:pt x="1037199" y="150091"/>
                </a:lnTo>
                <a:lnTo>
                  <a:pt x="1027186" y="154032"/>
                </a:lnTo>
                <a:lnTo>
                  <a:pt x="1016732" y="156913"/>
                </a:lnTo>
                <a:lnTo>
                  <a:pt x="1006276" y="159795"/>
                </a:lnTo>
                <a:lnTo>
                  <a:pt x="996258" y="163735"/>
                </a:lnTo>
                <a:lnTo>
                  <a:pt x="972174" y="177021"/>
                </a:lnTo>
                <a:lnTo>
                  <a:pt x="948678" y="191413"/>
                </a:lnTo>
                <a:lnTo>
                  <a:pt x="925088" y="205610"/>
                </a:lnTo>
                <a:lnTo>
                  <a:pt x="876911" y="227664"/>
                </a:lnTo>
                <a:lnTo>
                  <a:pt x="827963" y="243035"/>
                </a:lnTo>
                <a:lnTo>
                  <a:pt x="818842" y="245603"/>
                </a:lnTo>
                <a:lnTo>
                  <a:pt x="797091" y="257968"/>
                </a:lnTo>
                <a:lnTo>
                  <a:pt x="753590" y="282699"/>
                </a:lnTo>
                <a:lnTo>
                  <a:pt x="682368" y="382049"/>
                </a:lnTo>
                <a:lnTo>
                  <a:pt x="666588" y="406780"/>
                </a:lnTo>
                <a:lnTo>
                  <a:pt x="655073" y="422983"/>
                </a:lnTo>
                <a:lnTo>
                  <a:pt x="614131" y="450272"/>
                </a:lnTo>
                <a:lnTo>
                  <a:pt x="583535" y="460771"/>
                </a:lnTo>
                <a:lnTo>
                  <a:pt x="573189" y="463916"/>
                </a:lnTo>
                <a:lnTo>
                  <a:pt x="545389" y="506872"/>
                </a:lnTo>
                <a:lnTo>
                  <a:pt x="529719" y="531634"/>
                </a:lnTo>
                <a:lnTo>
                  <a:pt x="518599" y="545784"/>
                </a:lnTo>
                <a:lnTo>
                  <a:pt x="504446" y="556902"/>
                </a:lnTo>
                <a:lnTo>
                  <a:pt x="479679" y="572569"/>
                </a:lnTo>
                <a:lnTo>
                  <a:pt x="436715" y="600363"/>
                </a:lnTo>
                <a:lnTo>
                  <a:pt x="395773" y="627652"/>
                </a:lnTo>
                <a:lnTo>
                  <a:pt x="393152" y="638374"/>
                </a:lnTo>
                <a:lnTo>
                  <a:pt x="391058" y="649422"/>
                </a:lnTo>
                <a:lnTo>
                  <a:pt x="387910" y="659819"/>
                </a:lnTo>
                <a:lnTo>
                  <a:pt x="359545" y="686899"/>
                </a:lnTo>
                <a:lnTo>
                  <a:pt x="309775" y="717898"/>
                </a:lnTo>
                <a:lnTo>
                  <a:pt x="300242" y="723165"/>
                </a:lnTo>
                <a:lnTo>
                  <a:pt x="285494" y="743094"/>
                </a:lnTo>
                <a:lnTo>
                  <a:pt x="255998" y="782951"/>
                </a:lnTo>
                <a:lnTo>
                  <a:pt x="239742" y="825901"/>
                </a:lnTo>
                <a:lnTo>
                  <a:pt x="236444" y="836185"/>
                </a:lnTo>
                <a:lnTo>
                  <a:pt x="232005" y="845967"/>
                </a:lnTo>
                <a:lnTo>
                  <a:pt x="218213" y="866478"/>
                </a:lnTo>
                <a:lnTo>
                  <a:pt x="202626" y="885984"/>
                </a:lnTo>
                <a:lnTo>
                  <a:pt x="188081" y="905948"/>
                </a:lnTo>
                <a:lnTo>
                  <a:pt x="177415" y="927834"/>
                </a:lnTo>
                <a:lnTo>
                  <a:pt x="171556" y="948773"/>
                </a:lnTo>
                <a:lnTo>
                  <a:pt x="166341" y="970026"/>
                </a:lnTo>
                <a:lnTo>
                  <a:pt x="159839" y="990649"/>
                </a:lnTo>
                <a:lnTo>
                  <a:pt x="150120" y="1009699"/>
                </a:lnTo>
                <a:lnTo>
                  <a:pt x="142954" y="1019746"/>
                </a:lnTo>
                <a:lnTo>
                  <a:pt x="135559" y="1029666"/>
                </a:lnTo>
                <a:lnTo>
                  <a:pt x="128622" y="1039838"/>
                </a:lnTo>
                <a:lnTo>
                  <a:pt x="122826" y="1050639"/>
                </a:lnTo>
                <a:lnTo>
                  <a:pt x="114911" y="1070680"/>
                </a:lnTo>
                <a:lnTo>
                  <a:pt x="108209" y="1091195"/>
                </a:lnTo>
                <a:lnTo>
                  <a:pt x="101991" y="1111899"/>
                </a:lnTo>
                <a:lnTo>
                  <a:pt x="95531" y="1132509"/>
                </a:lnTo>
                <a:lnTo>
                  <a:pt x="81883" y="1173439"/>
                </a:lnTo>
                <a:lnTo>
                  <a:pt x="68236" y="1214369"/>
                </a:lnTo>
                <a:lnTo>
                  <a:pt x="54589" y="1255309"/>
                </a:lnTo>
                <a:lnTo>
                  <a:pt x="51556" y="1296279"/>
                </a:lnTo>
                <a:lnTo>
                  <a:pt x="48774" y="1337279"/>
                </a:lnTo>
                <a:lnTo>
                  <a:pt x="45488" y="1378226"/>
                </a:lnTo>
                <a:lnTo>
                  <a:pt x="40941" y="1419038"/>
                </a:lnTo>
                <a:lnTo>
                  <a:pt x="38563" y="1429506"/>
                </a:lnTo>
                <a:lnTo>
                  <a:pt x="34887" y="1439670"/>
                </a:lnTo>
                <a:lnTo>
                  <a:pt x="30826" y="1449752"/>
                </a:lnTo>
                <a:lnTo>
                  <a:pt x="27294" y="1459978"/>
                </a:lnTo>
                <a:lnTo>
                  <a:pt x="16965" y="1499771"/>
                </a:lnTo>
                <a:lnTo>
                  <a:pt x="8257" y="1542020"/>
                </a:lnTo>
                <a:lnTo>
                  <a:pt x="2243" y="1584180"/>
                </a:lnTo>
                <a:lnTo>
                  <a:pt x="0" y="1623708"/>
                </a:lnTo>
                <a:lnTo>
                  <a:pt x="1492" y="1630983"/>
                </a:lnTo>
                <a:lnTo>
                  <a:pt x="5117" y="1637755"/>
                </a:lnTo>
                <a:lnTo>
                  <a:pt x="9596" y="1644325"/>
                </a:lnTo>
                <a:lnTo>
                  <a:pt x="13647" y="1650998"/>
                </a:lnTo>
              </a:path>
            </a:pathLst>
          </a:custGeom>
          <a:ln w="2857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8538340" y="4751070"/>
            <a:ext cx="2235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0000"/>
                </a:solidFill>
                <a:latin typeface="Arial"/>
                <a:cs typeface="Arial"/>
              </a:rPr>
              <a:t>RT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717070" y="4827270"/>
            <a:ext cx="1809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90">
                <a:solidFill>
                  <a:srgbClr val="33CCCC"/>
                </a:solidFill>
                <a:latin typeface="Arial"/>
                <a:cs typeface="Arial"/>
              </a:rPr>
              <a:t>LT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694917" y="4994275"/>
            <a:ext cx="1214755" cy="519430"/>
          </a:xfrm>
          <a:custGeom>
            <a:avLst/>
            <a:gdLst/>
            <a:ahLst/>
            <a:cxnLst/>
            <a:rect l="l" t="t" r="r" b="b"/>
            <a:pathLst>
              <a:path w="1214754" h="519429">
                <a:moveTo>
                  <a:pt x="1187399" y="464469"/>
                </a:moveTo>
                <a:lnTo>
                  <a:pt x="1175674" y="449741"/>
                </a:lnTo>
                <a:lnTo>
                  <a:pt x="1161814" y="428609"/>
                </a:lnTo>
                <a:lnTo>
                  <a:pt x="1147098" y="404916"/>
                </a:lnTo>
                <a:lnTo>
                  <a:pt x="1132809" y="382503"/>
                </a:lnTo>
                <a:lnTo>
                  <a:pt x="1126624" y="371617"/>
                </a:lnTo>
                <a:lnTo>
                  <a:pt x="1120865" y="360304"/>
                </a:lnTo>
                <a:lnTo>
                  <a:pt x="1114253" y="349845"/>
                </a:lnTo>
                <a:lnTo>
                  <a:pt x="1105509" y="341521"/>
                </a:lnTo>
                <a:lnTo>
                  <a:pt x="1064569" y="314199"/>
                </a:lnTo>
                <a:lnTo>
                  <a:pt x="1058265" y="303475"/>
                </a:lnTo>
                <a:lnTo>
                  <a:pt x="1027902" y="268271"/>
                </a:lnTo>
                <a:lnTo>
                  <a:pt x="1006449" y="263376"/>
                </a:lnTo>
                <a:lnTo>
                  <a:pt x="996327" y="259556"/>
                </a:lnTo>
                <a:lnTo>
                  <a:pt x="975271" y="246852"/>
                </a:lnTo>
                <a:lnTo>
                  <a:pt x="954863" y="233085"/>
                </a:lnTo>
                <a:lnTo>
                  <a:pt x="934714" y="218892"/>
                </a:lnTo>
                <a:lnTo>
                  <a:pt x="914436" y="204912"/>
                </a:lnTo>
                <a:lnTo>
                  <a:pt x="791601" y="122947"/>
                </a:lnTo>
                <a:lnTo>
                  <a:pt x="781634" y="115566"/>
                </a:lnTo>
                <a:lnTo>
                  <a:pt x="771846" y="107818"/>
                </a:lnTo>
                <a:lnTo>
                  <a:pt x="761699" y="100804"/>
                </a:lnTo>
                <a:lnTo>
                  <a:pt x="750656" y="95625"/>
                </a:lnTo>
                <a:lnTo>
                  <a:pt x="709712" y="81965"/>
                </a:lnTo>
                <a:lnTo>
                  <a:pt x="699620" y="74886"/>
                </a:lnTo>
                <a:lnTo>
                  <a:pt x="658892" y="50324"/>
                </a:lnTo>
                <a:lnTo>
                  <a:pt x="573097" y="26393"/>
                </a:lnTo>
                <a:lnTo>
                  <a:pt x="535000" y="17197"/>
                </a:lnTo>
                <a:lnTo>
                  <a:pt x="450393" y="0"/>
                </a:lnTo>
                <a:lnTo>
                  <a:pt x="416194" y="2869"/>
                </a:lnTo>
                <a:lnTo>
                  <a:pt x="381943" y="5375"/>
                </a:lnTo>
                <a:lnTo>
                  <a:pt x="313911" y="13661"/>
                </a:lnTo>
                <a:lnTo>
                  <a:pt x="262360" y="29311"/>
                </a:lnTo>
                <a:lnTo>
                  <a:pt x="221928" y="48061"/>
                </a:lnTo>
                <a:lnTo>
                  <a:pt x="211932" y="55305"/>
                </a:lnTo>
                <a:lnTo>
                  <a:pt x="201744" y="62218"/>
                </a:lnTo>
                <a:lnTo>
                  <a:pt x="191076" y="68304"/>
                </a:lnTo>
                <a:lnTo>
                  <a:pt x="180681" y="71724"/>
                </a:lnTo>
                <a:lnTo>
                  <a:pt x="169593" y="73731"/>
                </a:lnTo>
                <a:lnTo>
                  <a:pt x="159011" y="76441"/>
                </a:lnTo>
                <a:lnTo>
                  <a:pt x="150131" y="81965"/>
                </a:lnTo>
                <a:lnTo>
                  <a:pt x="134374" y="100726"/>
                </a:lnTo>
                <a:lnTo>
                  <a:pt x="120959" y="121409"/>
                </a:lnTo>
                <a:lnTo>
                  <a:pt x="108483" y="142862"/>
                </a:lnTo>
                <a:lnTo>
                  <a:pt x="95538" y="163929"/>
                </a:lnTo>
                <a:lnTo>
                  <a:pt x="88164" y="173906"/>
                </a:lnTo>
                <a:lnTo>
                  <a:pt x="80423" y="183703"/>
                </a:lnTo>
                <a:lnTo>
                  <a:pt x="73415" y="193859"/>
                </a:lnTo>
                <a:lnTo>
                  <a:pt x="68241" y="204912"/>
                </a:lnTo>
                <a:lnTo>
                  <a:pt x="62381" y="225876"/>
                </a:lnTo>
                <a:lnTo>
                  <a:pt x="57165" y="247154"/>
                </a:lnTo>
                <a:lnTo>
                  <a:pt x="50663" y="267803"/>
                </a:lnTo>
                <a:lnTo>
                  <a:pt x="40944" y="286877"/>
                </a:lnTo>
                <a:lnTo>
                  <a:pt x="22313" y="314075"/>
                </a:lnTo>
                <a:lnTo>
                  <a:pt x="14306" y="326512"/>
                </a:lnTo>
                <a:lnTo>
                  <a:pt x="9382" y="339623"/>
                </a:lnTo>
                <a:lnTo>
                  <a:pt x="0" y="368843"/>
                </a:lnTo>
                <a:lnTo>
                  <a:pt x="2072" y="399894"/>
                </a:lnTo>
                <a:lnTo>
                  <a:pt x="3250" y="431153"/>
                </a:lnTo>
                <a:lnTo>
                  <a:pt x="13648" y="491791"/>
                </a:lnTo>
                <a:lnTo>
                  <a:pt x="54592" y="519112"/>
                </a:lnTo>
                <a:lnTo>
                  <a:pt x="1132809" y="505451"/>
                </a:lnTo>
                <a:lnTo>
                  <a:pt x="1152292" y="499300"/>
                </a:lnTo>
                <a:lnTo>
                  <a:pt x="1177054" y="490481"/>
                </a:lnTo>
                <a:lnTo>
                  <a:pt x="1200165" y="478902"/>
                </a:lnTo>
                <a:lnTo>
                  <a:pt x="1214699" y="464469"/>
                </a:lnTo>
                <a:lnTo>
                  <a:pt x="1214070" y="462954"/>
                </a:lnTo>
                <a:lnTo>
                  <a:pt x="1207694" y="466537"/>
                </a:lnTo>
                <a:lnTo>
                  <a:pt x="1197995" y="469087"/>
                </a:lnTo>
                <a:lnTo>
                  <a:pt x="1187399" y="464469"/>
                </a:lnTo>
                <a:close/>
              </a:path>
            </a:pathLst>
          </a:custGeom>
          <a:ln w="38099">
            <a:solidFill>
              <a:srgbClr val="01127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694487" y="2817812"/>
            <a:ext cx="492125" cy="717550"/>
          </a:xfrm>
          <a:custGeom>
            <a:avLst/>
            <a:gdLst/>
            <a:ahLst/>
            <a:cxnLst/>
            <a:rect l="l" t="t" r="r" b="b"/>
            <a:pathLst>
              <a:path w="492125" h="717550">
                <a:moveTo>
                  <a:pt x="246062" y="0"/>
                </a:moveTo>
                <a:lnTo>
                  <a:pt x="206148" y="4695"/>
                </a:lnTo>
                <a:lnTo>
                  <a:pt x="168285" y="18290"/>
                </a:lnTo>
                <a:lnTo>
                  <a:pt x="132979" y="40045"/>
                </a:lnTo>
                <a:lnTo>
                  <a:pt x="100738" y="69222"/>
                </a:lnTo>
                <a:lnTo>
                  <a:pt x="72067" y="105082"/>
                </a:lnTo>
                <a:lnTo>
                  <a:pt x="47474" y="146887"/>
                </a:lnTo>
                <a:lnTo>
                  <a:pt x="27463" y="193897"/>
                </a:lnTo>
                <a:lnTo>
                  <a:pt x="12543" y="245374"/>
                </a:lnTo>
                <a:lnTo>
                  <a:pt x="3220" y="300579"/>
                </a:lnTo>
                <a:lnTo>
                  <a:pt x="0" y="358775"/>
                </a:lnTo>
                <a:lnTo>
                  <a:pt x="3220" y="416970"/>
                </a:lnTo>
                <a:lnTo>
                  <a:pt x="12543" y="472175"/>
                </a:lnTo>
                <a:lnTo>
                  <a:pt x="27463" y="523652"/>
                </a:lnTo>
                <a:lnTo>
                  <a:pt x="47474" y="570662"/>
                </a:lnTo>
                <a:lnTo>
                  <a:pt x="72067" y="612467"/>
                </a:lnTo>
                <a:lnTo>
                  <a:pt x="100738" y="648327"/>
                </a:lnTo>
                <a:lnTo>
                  <a:pt x="132979" y="677504"/>
                </a:lnTo>
                <a:lnTo>
                  <a:pt x="168285" y="699259"/>
                </a:lnTo>
                <a:lnTo>
                  <a:pt x="206148" y="712854"/>
                </a:lnTo>
                <a:lnTo>
                  <a:pt x="246062" y="717550"/>
                </a:lnTo>
                <a:lnTo>
                  <a:pt x="285976" y="712854"/>
                </a:lnTo>
                <a:lnTo>
                  <a:pt x="323839" y="699259"/>
                </a:lnTo>
                <a:lnTo>
                  <a:pt x="359145" y="677504"/>
                </a:lnTo>
                <a:lnTo>
                  <a:pt x="391386" y="648327"/>
                </a:lnTo>
                <a:lnTo>
                  <a:pt x="420057" y="612467"/>
                </a:lnTo>
                <a:lnTo>
                  <a:pt x="444650" y="570662"/>
                </a:lnTo>
                <a:lnTo>
                  <a:pt x="464661" y="523652"/>
                </a:lnTo>
                <a:lnTo>
                  <a:pt x="479581" y="472175"/>
                </a:lnTo>
                <a:lnTo>
                  <a:pt x="488904" y="416970"/>
                </a:lnTo>
                <a:lnTo>
                  <a:pt x="492125" y="358775"/>
                </a:lnTo>
                <a:lnTo>
                  <a:pt x="488904" y="300579"/>
                </a:lnTo>
                <a:lnTo>
                  <a:pt x="479581" y="245374"/>
                </a:lnTo>
                <a:lnTo>
                  <a:pt x="464661" y="193897"/>
                </a:lnTo>
                <a:lnTo>
                  <a:pt x="444650" y="146887"/>
                </a:lnTo>
                <a:lnTo>
                  <a:pt x="420057" y="105082"/>
                </a:lnTo>
                <a:lnTo>
                  <a:pt x="391386" y="69222"/>
                </a:lnTo>
                <a:lnTo>
                  <a:pt x="359145" y="40045"/>
                </a:lnTo>
                <a:lnTo>
                  <a:pt x="323839" y="18290"/>
                </a:lnTo>
                <a:lnTo>
                  <a:pt x="285976" y="4695"/>
                </a:lnTo>
                <a:lnTo>
                  <a:pt x="246062" y="0"/>
                </a:lnTo>
                <a:close/>
              </a:path>
            </a:pathLst>
          </a:custGeom>
          <a:solidFill>
            <a:srgbClr val="00FDFF">
              <a:alpha val="2587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018308" y="6064134"/>
            <a:ext cx="3487191" cy="5029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1050537" y="6090920"/>
            <a:ext cx="339026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660">
                <a:solidFill>
                  <a:srgbClr val="000F1E"/>
                </a:solidFill>
                <a:latin typeface="Arial"/>
                <a:cs typeface="Arial"/>
              </a:rPr>
              <a:t>WHAT </a:t>
            </a:r>
            <a:r>
              <a:rPr dirty="0" sz="2400" spc="-400">
                <a:solidFill>
                  <a:srgbClr val="000F1E"/>
                </a:solidFill>
                <a:latin typeface="Arial"/>
                <a:cs typeface="Arial"/>
              </a:rPr>
              <a:t>IS </a:t>
            </a:r>
            <a:r>
              <a:rPr dirty="0" sz="2400" spc="-555">
                <a:solidFill>
                  <a:srgbClr val="000F1E"/>
                </a:solidFill>
                <a:latin typeface="Arial"/>
                <a:cs typeface="Arial"/>
              </a:rPr>
              <a:t>A </a:t>
            </a:r>
            <a:r>
              <a:rPr dirty="0" sz="2400" spc="-560">
                <a:solidFill>
                  <a:srgbClr val="000F1E"/>
                </a:solidFill>
                <a:latin typeface="Arial"/>
                <a:cs typeface="Arial"/>
              </a:rPr>
              <a:t>NORMAL </a:t>
            </a:r>
            <a:r>
              <a:rPr dirty="0" sz="2400" spc="-590">
                <a:solidFill>
                  <a:srgbClr val="000F1E"/>
                </a:solidFill>
                <a:latin typeface="Arial"/>
                <a:cs typeface="Arial"/>
              </a:rPr>
              <a:t>CHEST</a:t>
            </a:r>
            <a:r>
              <a:rPr dirty="0" sz="2400" spc="-535">
                <a:solidFill>
                  <a:srgbClr val="000F1E"/>
                </a:solidFill>
                <a:latin typeface="Arial"/>
                <a:cs typeface="Arial"/>
              </a:rPr>
              <a:t> X-RAY</a:t>
            </a:r>
            <a:endParaRPr sz="24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31140" y="2248464"/>
            <a:ext cx="2009139" cy="1565275"/>
          </a:xfrm>
          <a:prstGeom prst="rect">
            <a:avLst/>
          </a:prstGeom>
        </p:spPr>
        <p:txBody>
          <a:bodyPr wrap="square" lIns="0" tIns="83185" rIns="0" bIns="0" rtlCol="0" vert="horz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655"/>
              </a:spcBef>
              <a:buClr>
                <a:srgbClr val="FFECB1"/>
              </a:buClr>
              <a:buSzPct val="118750"/>
              <a:buChar char="•"/>
              <a:tabLst>
                <a:tab pos="297815" algn="l"/>
                <a:tab pos="298450" algn="l"/>
              </a:tabLst>
            </a:pPr>
            <a:r>
              <a:rPr dirty="0" sz="1600" spc="-335">
                <a:solidFill>
                  <a:srgbClr val="FFFFCC"/>
                </a:solidFill>
                <a:latin typeface="Arial"/>
                <a:cs typeface="Arial"/>
              </a:rPr>
              <a:t>MEDIASTINUM</a:t>
            </a:r>
            <a:endParaRPr sz="1600">
              <a:latin typeface="Arial"/>
              <a:cs typeface="Arial"/>
            </a:endParaRPr>
          </a:p>
          <a:p>
            <a:pPr lvl="1" marL="450850" indent="-285750">
              <a:lnSpc>
                <a:spcPct val="100000"/>
              </a:lnSpc>
              <a:spcBef>
                <a:spcPts val="490"/>
              </a:spcBef>
              <a:buClr>
                <a:srgbClr val="FFECB1"/>
              </a:buClr>
              <a:buSzPct val="120833"/>
              <a:buChar char="-"/>
              <a:tabLst>
                <a:tab pos="450215" algn="l"/>
                <a:tab pos="450850" algn="l"/>
              </a:tabLst>
            </a:pPr>
            <a:r>
              <a:rPr dirty="0" sz="1200" spc="-160">
                <a:solidFill>
                  <a:srgbClr val="FFFFFF"/>
                </a:solidFill>
                <a:latin typeface="Arial"/>
                <a:cs typeface="Arial"/>
              </a:rPr>
              <a:t>Middle </a:t>
            </a: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dirty="0" baseline="24305" sz="1200" spc="-67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dirty="0" baseline="-20833" sz="1200" spc="-67">
                <a:solidFill>
                  <a:srgbClr val="FFFFFF"/>
                </a:solidFill>
                <a:latin typeface="Arial"/>
                <a:cs typeface="Arial"/>
              </a:rPr>
              <a:t>3 </a:t>
            </a:r>
            <a:r>
              <a:rPr dirty="0" sz="1200" spc="-265">
                <a:solidFill>
                  <a:srgbClr val="FFFFFF"/>
                </a:solidFill>
                <a:latin typeface="Arial"/>
                <a:cs typeface="Arial"/>
              </a:rPr>
              <a:t>RT, </a:t>
            </a:r>
            <a:r>
              <a:rPr dirty="0" baseline="24305" sz="1200" spc="-82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dirty="0" sz="1200" spc="-55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dirty="0" baseline="-20833" sz="1200" spc="-82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dirty="0" baseline="-20833" sz="1200" spc="-112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70">
                <a:solidFill>
                  <a:srgbClr val="FFFFFF"/>
                </a:solidFill>
                <a:latin typeface="Arial"/>
                <a:cs typeface="Arial"/>
              </a:rPr>
              <a:t>LT)</a:t>
            </a:r>
            <a:endParaRPr sz="1200">
              <a:latin typeface="Arial"/>
              <a:cs typeface="Arial"/>
            </a:endParaRPr>
          </a:p>
          <a:p>
            <a:pPr lvl="1" marL="450850" indent="-285750">
              <a:lnSpc>
                <a:spcPct val="100000"/>
              </a:lnSpc>
              <a:spcBef>
                <a:spcPts val="80"/>
              </a:spcBef>
              <a:buClr>
                <a:srgbClr val="FFECB1"/>
              </a:buClr>
              <a:buSzPct val="120833"/>
              <a:buChar char="-"/>
              <a:tabLst>
                <a:tab pos="450215" algn="l"/>
                <a:tab pos="450850" algn="l"/>
              </a:tabLst>
            </a:pPr>
            <a:r>
              <a:rPr dirty="0" sz="1200" spc="-120">
                <a:solidFill>
                  <a:srgbClr val="FFFFFF"/>
                </a:solidFill>
                <a:latin typeface="Arial"/>
                <a:cs typeface="Arial"/>
              </a:rPr>
              <a:t>3 </a:t>
            </a:r>
            <a:r>
              <a:rPr dirty="0" sz="1200" spc="-145">
                <a:solidFill>
                  <a:srgbClr val="FFFFFF"/>
                </a:solidFill>
                <a:latin typeface="Arial"/>
                <a:cs typeface="Arial"/>
              </a:rPr>
              <a:t>curves </a:t>
            </a:r>
            <a:r>
              <a:rPr dirty="0" sz="1200" spc="-165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dirty="0" sz="1200" spc="-235">
                <a:solidFill>
                  <a:srgbClr val="FFFFFF"/>
                </a:solidFill>
                <a:latin typeface="Arial"/>
                <a:cs typeface="Arial"/>
              </a:rPr>
              <a:t>LT, </a:t>
            </a:r>
            <a:r>
              <a:rPr dirty="0" sz="1200" spc="-12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dirty="0" sz="1200" spc="-140">
                <a:solidFill>
                  <a:srgbClr val="FFFFFF"/>
                </a:solidFill>
                <a:latin typeface="Arial"/>
                <a:cs typeface="Arial"/>
              </a:rPr>
              <a:t>curve </a:t>
            </a:r>
            <a:r>
              <a:rPr dirty="0" sz="1200" spc="-165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dirty="0" sz="12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265">
                <a:solidFill>
                  <a:srgbClr val="FFFFFF"/>
                </a:solidFill>
                <a:latin typeface="Arial"/>
                <a:cs typeface="Arial"/>
              </a:rPr>
              <a:t>RT.</a:t>
            </a:r>
            <a:endParaRPr sz="1200">
              <a:latin typeface="Arial"/>
              <a:cs typeface="Arial"/>
            </a:endParaRPr>
          </a:p>
          <a:p>
            <a:pPr lvl="1" marL="450850" indent="-285750">
              <a:lnSpc>
                <a:spcPct val="100000"/>
              </a:lnSpc>
              <a:spcBef>
                <a:spcPts val="160"/>
              </a:spcBef>
              <a:buClr>
                <a:srgbClr val="FFECB1"/>
              </a:buClr>
              <a:buSzPct val="120833"/>
              <a:buChar char="-"/>
              <a:tabLst>
                <a:tab pos="450215" algn="l"/>
                <a:tab pos="450850" algn="l"/>
              </a:tabLst>
            </a:pPr>
            <a:r>
              <a:rPr dirty="0" sz="1200" spc="-185">
                <a:solidFill>
                  <a:srgbClr val="FFFFFF"/>
                </a:solidFill>
                <a:latin typeface="Arial"/>
                <a:cs typeface="Arial"/>
              </a:rPr>
              <a:t>Homogeneous</a:t>
            </a:r>
            <a:r>
              <a:rPr dirty="0" sz="12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40">
                <a:solidFill>
                  <a:srgbClr val="FFFFFF"/>
                </a:solidFill>
                <a:latin typeface="Arial"/>
                <a:cs typeface="Arial"/>
              </a:rPr>
              <a:t>density</a:t>
            </a:r>
            <a:endParaRPr sz="1200">
              <a:latin typeface="Arial"/>
              <a:cs typeface="Arial"/>
            </a:endParaRPr>
          </a:p>
          <a:p>
            <a:pPr lvl="1" marL="450850" indent="-285750">
              <a:lnSpc>
                <a:spcPct val="100000"/>
              </a:lnSpc>
              <a:spcBef>
                <a:spcPts val="60"/>
              </a:spcBef>
              <a:buClr>
                <a:srgbClr val="FFECB1"/>
              </a:buClr>
              <a:buSzPct val="120833"/>
              <a:buChar char="-"/>
              <a:tabLst>
                <a:tab pos="450215" algn="l"/>
                <a:tab pos="450850" algn="l"/>
              </a:tabLst>
            </a:pPr>
            <a:r>
              <a:rPr dirty="0" sz="1200" spc="-130">
                <a:solidFill>
                  <a:srgbClr val="FFFFFF"/>
                </a:solidFill>
                <a:latin typeface="Arial"/>
                <a:cs typeface="Arial"/>
              </a:rPr>
              <a:t>Anterior </a:t>
            </a:r>
            <a:r>
              <a:rPr dirty="0" sz="1200" spc="-165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dirty="0" sz="1200" spc="-110">
                <a:solidFill>
                  <a:srgbClr val="FFFFFF"/>
                </a:solidFill>
                <a:latin typeface="Arial"/>
                <a:cs typeface="Arial"/>
              </a:rPr>
              <a:t>lateral</a:t>
            </a:r>
            <a:r>
              <a:rPr dirty="0" sz="12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35">
                <a:solidFill>
                  <a:srgbClr val="FFFFFF"/>
                </a:solidFill>
                <a:latin typeface="Arial"/>
                <a:cs typeface="Arial"/>
              </a:rPr>
              <a:t>x-ray</a:t>
            </a:r>
            <a:endParaRPr sz="1200">
              <a:latin typeface="Arial"/>
              <a:cs typeface="Arial"/>
            </a:endParaRPr>
          </a:p>
          <a:p>
            <a:pPr lvl="1" marL="450850" indent="-285750">
              <a:lnSpc>
                <a:spcPct val="100000"/>
              </a:lnSpc>
              <a:spcBef>
                <a:spcPts val="160"/>
              </a:spcBef>
              <a:buClr>
                <a:srgbClr val="FFECB1"/>
              </a:buClr>
              <a:buSzPct val="120833"/>
              <a:buChar char="-"/>
              <a:tabLst>
                <a:tab pos="450215" algn="l"/>
                <a:tab pos="450850" algn="l"/>
              </a:tabLst>
            </a:pPr>
            <a:r>
              <a:rPr dirty="0" sz="1200" spc="-175">
                <a:solidFill>
                  <a:srgbClr val="FFFFFF"/>
                </a:solidFill>
                <a:latin typeface="Arial"/>
                <a:cs typeface="Arial"/>
              </a:rPr>
              <a:t>Trachea</a:t>
            </a:r>
            <a:r>
              <a:rPr dirty="0" sz="12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25">
                <a:solidFill>
                  <a:srgbClr val="FFFFFF"/>
                </a:solidFill>
                <a:latin typeface="Arial"/>
                <a:cs typeface="Arial"/>
              </a:rPr>
              <a:t>central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108960" y="324201"/>
            <a:ext cx="2975952" cy="84374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19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47812" y="261937"/>
            <a:ext cx="6264275" cy="63357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666881" y="3639432"/>
            <a:ext cx="624840" cy="171450"/>
          </a:xfrm>
          <a:custGeom>
            <a:avLst/>
            <a:gdLst/>
            <a:ahLst/>
            <a:cxnLst/>
            <a:rect l="l" t="t" r="r" b="b"/>
            <a:pathLst>
              <a:path w="624839" h="171450">
                <a:moveTo>
                  <a:pt x="376890" y="0"/>
                </a:moveTo>
                <a:lnTo>
                  <a:pt x="305092" y="4197"/>
                </a:lnTo>
                <a:lnTo>
                  <a:pt x="233674" y="12701"/>
                </a:lnTo>
                <a:lnTo>
                  <a:pt x="168481" y="24658"/>
                </a:lnTo>
                <a:lnTo>
                  <a:pt x="111345" y="39414"/>
                </a:lnTo>
                <a:lnTo>
                  <a:pt x="64097" y="56314"/>
                </a:lnTo>
                <a:lnTo>
                  <a:pt x="28569" y="74703"/>
                </a:lnTo>
                <a:lnTo>
                  <a:pt x="0" y="113328"/>
                </a:lnTo>
                <a:lnTo>
                  <a:pt x="9904" y="131271"/>
                </a:lnTo>
                <a:lnTo>
                  <a:pt x="73129" y="158182"/>
                </a:lnTo>
                <a:lnTo>
                  <a:pt x="122613" y="166504"/>
                </a:lnTo>
                <a:lnTo>
                  <a:pt x="181454" y="170975"/>
                </a:lnTo>
                <a:lnTo>
                  <a:pt x="247733" y="171272"/>
                </a:lnTo>
                <a:lnTo>
                  <a:pt x="319531" y="167074"/>
                </a:lnTo>
                <a:lnTo>
                  <a:pt x="390948" y="158575"/>
                </a:lnTo>
                <a:lnTo>
                  <a:pt x="456139" y="146621"/>
                </a:lnTo>
                <a:lnTo>
                  <a:pt x="513273" y="131866"/>
                </a:lnTo>
                <a:lnTo>
                  <a:pt x="560518" y="114966"/>
                </a:lnTo>
                <a:lnTo>
                  <a:pt x="596044" y="96576"/>
                </a:lnTo>
                <a:lnTo>
                  <a:pt x="624611" y="57943"/>
                </a:lnTo>
                <a:lnTo>
                  <a:pt x="614707" y="40004"/>
                </a:lnTo>
                <a:lnTo>
                  <a:pt x="551487" y="13095"/>
                </a:lnTo>
                <a:lnTo>
                  <a:pt x="502005" y="4771"/>
                </a:lnTo>
                <a:lnTo>
                  <a:pt x="443167" y="299"/>
                </a:lnTo>
                <a:lnTo>
                  <a:pt x="376890" y="0"/>
                </a:lnTo>
                <a:close/>
              </a:path>
            </a:pathLst>
          </a:custGeom>
          <a:solidFill>
            <a:srgbClr val="FFFFFF">
              <a:alpha val="701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666881" y="3639432"/>
            <a:ext cx="624611" cy="1712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074561" y="3956151"/>
            <a:ext cx="660400" cy="301625"/>
          </a:xfrm>
          <a:custGeom>
            <a:avLst/>
            <a:gdLst/>
            <a:ahLst/>
            <a:cxnLst/>
            <a:rect l="l" t="t" r="r" b="b"/>
            <a:pathLst>
              <a:path w="660400" h="301625">
                <a:moveTo>
                  <a:pt x="538785" y="0"/>
                </a:moveTo>
                <a:lnTo>
                  <a:pt x="485787" y="1652"/>
                </a:lnTo>
                <a:lnTo>
                  <a:pt x="426607" y="8854"/>
                </a:lnTo>
                <a:lnTo>
                  <a:pt x="362710" y="21640"/>
                </a:lnTo>
                <a:lnTo>
                  <a:pt x="295559" y="40043"/>
                </a:lnTo>
                <a:lnTo>
                  <a:pt x="229809" y="62946"/>
                </a:lnTo>
                <a:lnTo>
                  <a:pt x="169922" y="88630"/>
                </a:lnTo>
                <a:lnTo>
                  <a:pt x="117085" y="116241"/>
                </a:lnTo>
                <a:lnTo>
                  <a:pt x="72487" y="144919"/>
                </a:lnTo>
                <a:lnTo>
                  <a:pt x="37314" y="173810"/>
                </a:lnTo>
                <a:lnTo>
                  <a:pt x="0" y="228800"/>
                </a:lnTo>
                <a:lnTo>
                  <a:pt x="233" y="253187"/>
                </a:lnTo>
                <a:lnTo>
                  <a:pt x="13865" y="273409"/>
                </a:lnTo>
                <a:lnTo>
                  <a:pt x="39534" y="288212"/>
                </a:lnTo>
                <a:lnTo>
                  <a:pt x="75777" y="297562"/>
                </a:lnTo>
                <a:lnTo>
                  <a:pt x="121129" y="301426"/>
                </a:lnTo>
                <a:lnTo>
                  <a:pt x="174127" y="299773"/>
                </a:lnTo>
                <a:lnTo>
                  <a:pt x="233307" y="292568"/>
                </a:lnTo>
                <a:lnTo>
                  <a:pt x="297204" y="279781"/>
                </a:lnTo>
                <a:lnTo>
                  <a:pt x="364355" y="261378"/>
                </a:lnTo>
                <a:lnTo>
                  <a:pt x="430104" y="238479"/>
                </a:lnTo>
                <a:lnTo>
                  <a:pt x="489992" y="212796"/>
                </a:lnTo>
                <a:lnTo>
                  <a:pt x="542829" y="185186"/>
                </a:lnTo>
                <a:lnTo>
                  <a:pt x="587427" y="156506"/>
                </a:lnTo>
                <a:lnTo>
                  <a:pt x="622600" y="127614"/>
                </a:lnTo>
                <a:lnTo>
                  <a:pt x="659914" y="72621"/>
                </a:lnTo>
                <a:lnTo>
                  <a:pt x="659681" y="48234"/>
                </a:lnTo>
                <a:lnTo>
                  <a:pt x="646049" y="28015"/>
                </a:lnTo>
                <a:lnTo>
                  <a:pt x="620380" y="13214"/>
                </a:lnTo>
                <a:lnTo>
                  <a:pt x="584137" y="3865"/>
                </a:lnTo>
                <a:lnTo>
                  <a:pt x="538785" y="0"/>
                </a:lnTo>
                <a:close/>
              </a:path>
            </a:pathLst>
          </a:custGeom>
          <a:solidFill>
            <a:srgbClr val="FFFFFF">
              <a:alpha val="650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074561" y="3956151"/>
            <a:ext cx="659914" cy="3014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843946" y="4029717"/>
            <a:ext cx="824865" cy="528955"/>
          </a:xfrm>
          <a:custGeom>
            <a:avLst/>
            <a:gdLst/>
            <a:ahLst/>
            <a:cxnLst/>
            <a:rect l="l" t="t" r="r" b="b"/>
            <a:pathLst>
              <a:path w="824864" h="528954">
                <a:moveTo>
                  <a:pt x="750209" y="0"/>
                </a:moveTo>
                <a:lnTo>
                  <a:pt x="671474" y="6180"/>
                </a:lnTo>
                <a:lnTo>
                  <a:pt x="624321" y="16845"/>
                </a:lnTo>
                <a:lnTo>
                  <a:pt x="572964" y="32336"/>
                </a:lnTo>
                <a:lnTo>
                  <a:pt x="518143" y="52486"/>
                </a:lnTo>
                <a:lnTo>
                  <a:pt x="460526" y="77163"/>
                </a:lnTo>
                <a:lnTo>
                  <a:pt x="401062" y="106097"/>
                </a:lnTo>
                <a:lnTo>
                  <a:pt x="340281" y="139222"/>
                </a:lnTo>
                <a:lnTo>
                  <a:pt x="281062" y="175064"/>
                </a:lnTo>
                <a:lnTo>
                  <a:pt x="226063" y="211922"/>
                </a:lnTo>
                <a:lnTo>
                  <a:pt x="175800" y="249241"/>
                </a:lnTo>
                <a:lnTo>
                  <a:pt x="130792" y="286466"/>
                </a:lnTo>
                <a:lnTo>
                  <a:pt x="91553" y="323044"/>
                </a:lnTo>
                <a:lnTo>
                  <a:pt x="58602" y="358418"/>
                </a:lnTo>
                <a:lnTo>
                  <a:pt x="32454" y="392035"/>
                </a:lnTo>
                <a:lnTo>
                  <a:pt x="2632" y="451812"/>
                </a:lnTo>
                <a:lnTo>
                  <a:pt x="0" y="476793"/>
                </a:lnTo>
                <a:lnTo>
                  <a:pt x="6233" y="497832"/>
                </a:lnTo>
                <a:lnTo>
                  <a:pt x="21275" y="513811"/>
                </a:lnTo>
                <a:lnTo>
                  <a:pt x="44217" y="524127"/>
                </a:lnTo>
                <a:lnTo>
                  <a:pt x="74321" y="528946"/>
                </a:lnTo>
                <a:lnTo>
                  <a:pt x="110847" y="528436"/>
                </a:lnTo>
                <a:lnTo>
                  <a:pt x="153056" y="522765"/>
                </a:lnTo>
                <a:lnTo>
                  <a:pt x="200209" y="512100"/>
                </a:lnTo>
                <a:lnTo>
                  <a:pt x="251566" y="496607"/>
                </a:lnTo>
                <a:lnTo>
                  <a:pt x="306387" y="476456"/>
                </a:lnTo>
                <a:lnTo>
                  <a:pt x="364006" y="451777"/>
                </a:lnTo>
                <a:lnTo>
                  <a:pt x="423468" y="422843"/>
                </a:lnTo>
                <a:lnTo>
                  <a:pt x="484249" y="389717"/>
                </a:lnTo>
                <a:lnTo>
                  <a:pt x="543468" y="353875"/>
                </a:lnTo>
                <a:lnTo>
                  <a:pt x="598467" y="317018"/>
                </a:lnTo>
                <a:lnTo>
                  <a:pt x="648730" y="279699"/>
                </a:lnTo>
                <a:lnTo>
                  <a:pt x="693738" y="242473"/>
                </a:lnTo>
                <a:lnTo>
                  <a:pt x="732977" y="205896"/>
                </a:lnTo>
                <a:lnTo>
                  <a:pt x="765928" y="170522"/>
                </a:lnTo>
                <a:lnTo>
                  <a:pt x="792076" y="136905"/>
                </a:lnTo>
                <a:lnTo>
                  <a:pt x="821897" y="77129"/>
                </a:lnTo>
                <a:lnTo>
                  <a:pt x="824530" y="52147"/>
                </a:lnTo>
                <a:lnTo>
                  <a:pt x="818297" y="31107"/>
                </a:lnTo>
                <a:lnTo>
                  <a:pt x="803255" y="15131"/>
                </a:lnTo>
                <a:lnTo>
                  <a:pt x="780313" y="4818"/>
                </a:lnTo>
                <a:lnTo>
                  <a:pt x="750209" y="0"/>
                </a:lnTo>
                <a:close/>
              </a:path>
            </a:pathLst>
          </a:custGeom>
          <a:solidFill>
            <a:srgbClr val="FFFFFF">
              <a:alpha val="639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843946" y="4029717"/>
            <a:ext cx="824530" cy="5289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120002" y="4793373"/>
            <a:ext cx="558165" cy="889635"/>
          </a:xfrm>
          <a:custGeom>
            <a:avLst/>
            <a:gdLst/>
            <a:ahLst/>
            <a:cxnLst/>
            <a:rect l="l" t="t" r="r" b="b"/>
            <a:pathLst>
              <a:path w="558164" h="889635">
                <a:moveTo>
                  <a:pt x="489988" y="0"/>
                </a:moveTo>
                <a:lnTo>
                  <a:pt x="435052" y="9704"/>
                </a:lnTo>
                <a:lnTo>
                  <a:pt x="370849" y="48387"/>
                </a:lnTo>
                <a:lnTo>
                  <a:pt x="336424" y="77535"/>
                </a:lnTo>
                <a:lnTo>
                  <a:pt x="301063" y="112655"/>
                </a:lnTo>
                <a:lnTo>
                  <a:pt x="265229" y="153324"/>
                </a:lnTo>
                <a:lnTo>
                  <a:pt x="229380" y="199117"/>
                </a:lnTo>
                <a:lnTo>
                  <a:pt x="193978" y="249611"/>
                </a:lnTo>
                <a:lnTo>
                  <a:pt x="159483" y="304381"/>
                </a:lnTo>
                <a:lnTo>
                  <a:pt x="126356" y="363004"/>
                </a:lnTo>
                <a:lnTo>
                  <a:pt x="96015" y="423116"/>
                </a:lnTo>
                <a:lnTo>
                  <a:pt x="69637" y="482225"/>
                </a:lnTo>
                <a:lnTo>
                  <a:pt x="47318" y="539713"/>
                </a:lnTo>
                <a:lnTo>
                  <a:pt x="29154" y="594961"/>
                </a:lnTo>
                <a:lnTo>
                  <a:pt x="15244" y="647351"/>
                </a:lnTo>
                <a:lnTo>
                  <a:pt x="5684" y="696264"/>
                </a:lnTo>
                <a:lnTo>
                  <a:pt x="570" y="741081"/>
                </a:lnTo>
                <a:lnTo>
                  <a:pt x="0" y="781184"/>
                </a:lnTo>
                <a:lnTo>
                  <a:pt x="4069" y="815955"/>
                </a:lnTo>
                <a:lnTo>
                  <a:pt x="12876" y="844776"/>
                </a:lnTo>
                <a:lnTo>
                  <a:pt x="26517" y="867027"/>
                </a:lnTo>
                <a:lnTo>
                  <a:pt x="45089" y="882090"/>
                </a:lnTo>
                <a:lnTo>
                  <a:pt x="67930" y="889165"/>
                </a:lnTo>
                <a:lnTo>
                  <a:pt x="94010" y="888148"/>
                </a:lnTo>
                <a:lnTo>
                  <a:pt x="154040" y="863531"/>
                </a:lnTo>
                <a:lnTo>
                  <a:pt x="187070" y="840780"/>
                </a:lnTo>
                <a:lnTo>
                  <a:pt x="221495" y="811632"/>
                </a:lnTo>
                <a:lnTo>
                  <a:pt x="256855" y="776511"/>
                </a:lnTo>
                <a:lnTo>
                  <a:pt x="292690" y="735842"/>
                </a:lnTo>
                <a:lnTo>
                  <a:pt x="328538" y="690048"/>
                </a:lnTo>
                <a:lnTo>
                  <a:pt x="363940" y="639554"/>
                </a:lnTo>
                <a:lnTo>
                  <a:pt x="398435" y="584784"/>
                </a:lnTo>
                <a:lnTo>
                  <a:pt x="431562" y="526161"/>
                </a:lnTo>
                <a:lnTo>
                  <a:pt x="461903" y="466049"/>
                </a:lnTo>
                <a:lnTo>
                  <a:pt x="488282" y="406940"/>
                </a:lnTo>
                <a:lnTo>
                  <a:pt x="510601" y="349452"/>
                </a:lnTo>
                <a:lnTo>
                  <a:pt x="528764" y="294205"/>
                </a:lnTo>
                <a:lnTo>
                  <a:pt x="542674" y="241816"/>
                </a:lnTo>
                <a:lnTo>
                  <a:pt x="552235" y="192903"/>
                </a:lnTo>
                <a:lnTo>
                  <a:pt x="557349" y="148086"/>
                </a:lnTo>
                <a:lnTo>
                  <a:pt x="557919" y="107983"/>
                </a:lnTo>
                <a:lnTo>
                  <a:pt x="553849" y="73211"/>
                </a:lnTo>
                <a:lnTo>
                  <a:pt x="545042" y="44390"/>
                </a:lnTo>
                <a:lnTo>
                  <a:pt x="531401" y="22138"/>
                </a:lnTo>
                <a:lnTo>
                  <a:pt x="512830" y="7074"/>
                </a:lnTo>
                <a:lnTo>
                  <a:pt x="489988" y="0"/>
                </a:lnTo>
                <a:close/>
              </a:path>
            </a:pathLst>
          </a:custGeom>
          <a:solidFill>
            <a:srgbClr val="FFFFFF">
              <a:alpha val="639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120002" y="4793373"/>
            <a:ext cx="557919" cy="88916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851273" y="3573462"/>
            <a:ext cx="1513205" cy="2160905"/>
          </a:xfrm>
          <a:custGeom>
            <a:avLst/>
            <a:gdLst/>
            <a:ahLst/>
            <a:cxnLst/>
            <a:rect l="l" t="t" r="r" b="b"/>
            <a:pathLst>
              <a:path w="1513204" h="2160904">
                <a:moveTo>
                  <a:pt x="1512888" y="0"/>
                </a:moveTo>
                <a:lnTo>
                  <a:pt x="0" y="2160588"/>
                </a:lnTo>
              </a:path>
            </a:pathLst>
          </a:custGeom>
          <a:ln w="38099">
            <a:solidFill>
              <a:srgbClr val="FF4C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643437" y="2420937"/>
            <a:ext cx="0" cy="3600450"/>
          </a:xfrm>
          <a:custGeom>
            <a:avLst/>
            <a:gdLst/>
            <a:ahLst/>
            <a:cxnLst/>
            <a:rect l="l" t="t" r="r" b="b"/>
            <a:pathLst>
              <a:path w="0" h="3600450">
                <a:moveTo>
                  <a:pt x="0" y="0"/>
                </a:moveTo>
                <a:lnTo>
                  <a:pt x="1" y="3600447"/>
                </a:lnTo>
              </a:path>
            </a:pathLst>
          </a:custGeom>
          <a:ln w="2857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108960" y="324201"/>
            <a:ext cx="2975952" cy="84374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07817" y="2294315"/>
            <a:ext cx="1330032" cy="35329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231140" y="2248464"/>
            <a:ext cx="2009139" cy="1565275"/>
          </a:xfrm>
          <a:prstGeom prst="rect">
            <a:avLst/>
          </a:prstGeom>
        </p:spPr>
        <p:txBody>
          <a:bodyPr wrap="square" lIns="0" tIns="83185" rIns="0" bIns="0" rtlCol="0" vert="horz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655"/>
              </a:spcBef>
              <a:buClr>
                <a:srgbClr val="FFECB1"/>
              </a:buClr>
              <a:buSzPct val="118750"/>
              <a:buChar char="•"/>
              <a:tabLst>
                <a:tab pos="297815" algn="l"/>
                <a:tab pos="298450" algn="l"/>
              </a:tabLst>
            </a:pPr>
            <a:r>
              <a:rPr dirty="0" sz="1600" spc="-335">
                <a:solidFill>
                  <a:srgbClr val="FFFFCC"/>
                </a:solidFill>
                <a:latin typeface="Arial"/>
                <a:cs typeface="Arial"/>
              </a:rPr>
              <a:t>MEDIASTINUM</a:t>
            </a:r>
            <a:endParaRPr sz="1600">
              <a:latin typeface="Arial"/>
              <a:cs typeface="Arial"/>
            </a:endParaRPr>
          </a:p>
          <a:p>
            <a:pPr lvl="1" marL="450850" indent="-285750">
              <a:lnSpc>
                <a:spcPct val="100000"/>
              </a:lnSpc>
              <a:spcBef>
                <a:spcPts val="490"/>
              </a:spcBef>
              <a:buClr>
                <a:srgbClr val="FFECB1"/>
              </a:buClr>
              <a:buSzPct val="120833"/>
              <a:buChar char="-"/>
              <a:tabLst>
                <a:tab pos="450215" algn="l"/>
                <a:tab pos="450850" algn="l"/>
              </a:tabLst>
            </a:pPr>
            <a:r>
              <a:rPr dirty="0" sz="1200" spc="-160">
                <a:solidFill>
                  <a:srgbClr val="FFFFFF"/>
                </a:solidFill>
                <a:latin typeface="Arial"/>
                <a:cs typeface="Arial"/>
              </a:rPr>
              <a:t>Middle </a:t>
            </a: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dirty="0" baseline="24305" sz="1200" spc="-67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dirty="0" baseline="-20833" sz="1200" spc="-67">
                <a:solidFill>
                  <a:srgbClr val="FFFFFF"/>
                </a:solidFill>
                <a:latin typeface="Arial"/>
                <a:cs typeface="Arial"/>
              </a:rPr>
              <a:t>3 </a:t>
            </a:r>
            <a:r>
              <a:rPr dirty="0" sz="1200" spc="-265">
                <a:solidFill>
                  <a:srgbClr val="FFFFFF"/>
                </a:solidFill>
                <a:latin typeface="Arial"/>
                <a:cs typeface="Arial"/>
              </a:rPr>
              <a:t>RT, </a:t>
            </a:r>
            <a:r>
              <a:rPr dirty="0" baseline="24305" sz="1200" spc="-82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dirty="0" sz="1200" spc="-55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dirty="0" baseline="-20833" sz="1200" spc="-82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dirty="0" baseline="-20833" sz="1200" spc="-112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70">
                <a:solidFill>
                  <a:srgbClr val="FFFFFF"/>
                </a:solidFill>
                <a:latin typeface="Arial"/>
                <a:cs typeface="Arial"/>
              </a:rPr>
              <a:t>LT)</a:t>
            </a:r>
            <a:endParaRPr sz="1200">
              <a:latin typeface="Arial"/>
              <a:cs typeface="Arial"/>
            </a:endParaRPr>
          </a:p>
          <a:p>
            <a:pPr lvl="1" marL="450850" indent="-285750">
              <a:lnSpc>
                <a:spcPct val="100000"/>
              </a:lnSpc>
              <a:spcBef>
                <a:spcPts val="80"/>
              </a:spcBef>
              <a:buClr>
                <a:srgbClr val="FFECB1"/>
              </a:buClr>
              <a:buSzPct val="120833"/>
              <a:buChar char="-"/>
              <a:tabLst>
                <a:tab pos="450215" algn="l"/>
                <a:tab pos="450850" algn="l"/>
              </a:tabLst>
            </a:pPr>
            <a:r>
              <a:rPr dirty="0" sz="1200" spc="-120">
                <a:solidFill>
                  <a:srgbClr val="FFFFFF"/>
                </a:solidFill>
                <a:latin typeface="Arial"/>
                <a:cs typeface="Arial"/>
              </a:rPr>
              <a:t>3 </a:t>
            </a:r>
            <a:r>
              <a:rPr dirty="0" sz="1200" spc="-145">
                <a:solidFill>
                  <a:srgbClr val="FFFFFF"/>
                </a:solidFill>
                <a:latin typeface="Arial"/>
                <a:cs typeface="Arial"/>
              </a:rPr>
              <a:t>curves </a:t>
            </a:r>
            <a:r>
              <a:rPr dirty="0" sz="1200" spc="-165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dirty="0" sz="1200" spc="-235">
                <a:solidFill>
                  <a:srgbClr val="FFFFFF"/>
                </a:solidFill>
                <a:latin typeface="Arial"/>
                <a:cs typeface="Arial"/>
              </a:rPr>
              <a:t>LT, </a:t>
            </a:r>
            <a:r>
              <a:rPr dirty="0" sz="1200" spc="-12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dirty="0" sz="1200" spc="-140">
                <a:solidFill>
                  <a:srgbClr val="FFFFFF"/>
                </a:solidFill>
                <a:latin typeface="Arial"/>
                <a:cs typeface="Arial"/>
              </a:rPr>
              <a:t>curve </a:t>
            </a:r>
            <a:r>
              <a:rPr dirty="0" sz="1200" spc="-165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dirty="0" sz="12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265">
                <a:solidFill>
                  <a:srgbClr val="FFFFFF"/>
                </a:solidFill>
                <a:latin typeface="Arial"/>
                <a:cs typeface="Arial"/>
              </a:rPr>
              <a:t>RT.</a:t>
            </a:r>
            <a:endParaRPr sz="1200">
              <a:latin typeface="Arial"/>
              <a:cs typeface="Arial"/>
            </a:endParaRPr>
          </a:p>
          <a:p>
            <a:pPr lvl="1" marL="450850" indent="-285750">
              <a:lnSpc>
                <a:spcPct val="100000"/>
              </a:lnSpc>
              <a:spcBef>
                <a:spcPts val="160"/>
              </a:spcBef>
              <a:buClr>
                <a:srgbClr val="FFECB1"/>
              </a:buClr>
              <a:buSzPct val="120833"/>
              <a:buChar char="-"/>
              <a:tabLst>
                <a:tab pos="450215" algn="l"/>
                <a:tab pos="450850" algn="l"/>
              </a:tabLst>
            </a:pPr>
            <a:r>
              <a:rPr dirty="0" sz="1200" spc="-185">
                <a:solidFill>
                  <a:srgbClr val="FFFFFF"/>
                </a:solidFill>
                <a:latin typeface="Arial"/>
                <a:cs typeface="Arial"/>
              </a:rPr>
              <a:t>Homogeneous</a:t>
            </a:r>
            <a:r>
              <a:rPr dirty="0" sz="12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40">
                <a:solidFill>
                  <a:srgbClr val="FFFFFF"/>
                </a:solidFill>
                <a:latin typeface="Arial"/>
                <a:cs typeface="Arial"/>
              </a:rPr>
              <a:t>density</a:t>
            </a:r>
            <a:endParaRPr sz="1200">
              <a:latin typeface="Arial"/>
              <a:cs typeface="Arial"/>
            </a:endParaRPr>
          </a:p>
          <a:p>
            <a:pPr lvl="1" marL="450850" indent="-285750">
              <a:lnSpc>
                <a:spcPct val="100000"/>
              </a:lnSpc>
              <a:spcBef>
                <a:spcPts val="60"/>
              </a:spcBef>
              <a:buClr>
                <a:srgbClr val="FFECB1"/>
              </a:buClr>
              <a:buSzPct val="120833"/>
              <a:buChar char="-"/>
              <a:tabLst>
                <a:tab pos="450215" algn="l"/>
                <a:tab pos="450850" algn="l"/>
              </a:tabLst>
            </a:pPr>
            <a:r>
              <a:rPr dirty="0" sz="1200" spc="-130">
                <a:solidFill>
                  <a:srgbClr val="FFFFFF"/>
                </a:solidFill>
                <a:latin typeface="Arial"/>
                <a:cs typeface="Arial"/>
              </a:rPr>
              <a:t>Anterior </a:t>
            </a:r>
            <a:r>
              <a:rPr dirty="0" sz="1200" spc="-165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dirty="0" sz="1200" spc="-110">
                <a:solidFill>
                  <a:srgbClr val="FFFFFF"/>
                </a:solidFill>
                <a:latin typeface="Arial"/>
                <a:cs typeface="Arial"/>
              </a:rPr>
              <a:t>lateral</a:t>
            </a:r>
            <a:r>
              <a:rPr dirty="0" sz="12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35">
                <a:solidFill>
                  <a:srgbClr val="FFFFFF"/>
                </a:solidFill>
                <a:latin typeface="Arial"/>
                <a:cs typeface="Arial"/>
              </a:rPr>
              <a:t>x-ray</a:t>
            </a:r>
            <a:endParaRPr sz="1200">
              <a:latin typeface="Arial"/>
              <a:cs typeface="Arial"/>
            </a:endParaRPr>
          </a:p>
          <a:p>
            <a:pPr lvl="1" marL="450850" indent="-285750">
              <a:lnSpc>
                <a:spcPct val="100000"/>
              </a:lnSpc>
              <a:spcBef>
                <a:spcPts val="160"/>
              </a:spcBef>
              <a:buClr>
                <a:srgbClr val="FFECB1"/>
              </a:buClr>
              <a:buSzPct val="120833"/>
              <a:buChar char="-"/>
              <a:tabLst>
                <a:tab pos="450215" algn="l"/>
                <a:tab pos="450850" algn="l"/>
              </a:tabLst>
            </a:pPr>
            <a:r>
              <a:rPr dirty="0" sz="1200" spc="-175">
                <a:solidFill>
                  <a:srgbClr val="FFFFFF"/>
                </a:solidFill>
                <a:latin typeface="Arial"/>
                <a:cs typeface="Arial"/>
              </a:rPr>
              <a:t>Trachea</a:t>
            </a:r>
            <a:r>
              <a:rPr dirty="0" sz="12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25">
                <a:solidFill>
                  <a:srgbClr val="FFFFFF"/>
                </a:solidFill>
                <a:latin typeface="Arial"/>
                <a:cs typeface="Arial"/>
              </a:rPr>
              <a:t>central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20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51050" y="333375"/>
            <a:ext cx="5041900" cy="63357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760001" y="2607762"/>
            <a:ext cx="278130" cy="425450"/>
          </a:xfrm>
          <a:custGeom>
            <a:avLst/>
            <a:gdLst/>
            <a:ahLst/>
            <a:cxnLst/>
            <a:rect l="l" t="t" r="r" b="b"/>
            <a:pathLst>
              <a:path w="278129" h="425450">
                <a:moveTo>
                  <a:pt x="43301" y="0"/>
                </a:moveTo>
                <a:lnTo>
                  <a:pt x="19975" y="3383"/>
                </a:lnTo>
                <a:lnTo>
                  <a:pt x="5150" y="21700"/>
                </a:lnTo>
                <a:lnTo>
                  <a:pt x="0" y="52523"/>
                </a:lnTo>
                <a:lnTo>
                  <a:pt x="4073" y="93470"/>
                </a:lnTo>
                <a:lnTo>
                  <a:pt x="16922" y="142160"/>
                </a:lnTo>
                <a:lnTo>
                  <a:pt x="38095" y="196211"/>
                </a:lnTo>
                <a:lnTo>
                  <a:pt x="67143" y="253242"/>
                </a:lnTo>
                <a:lnTo>
                  <a:pt x="101317" y="307359"/>
                </a:lnTo>
                <a:lnTo>
                  <a:pt x="136957" y="353182"/>
                </a:lnTo>
                <a:lnTo>
                  <a:pt x="172243" y="389110"/>
                </a:lnTo>
                <a:lnTo>
                  <a:pt x="205359" y="413538"/>
                </a:lnTo>
                <a:lnTo>
                  <a:pt x="234487" y="424862"/>
                </a:lnTo>
                <a:lnTo>
                  <a:pt x="257808" y="421479"/>
                </a:lnTo>
                <a:lnTo>
                  <a:pt x="272638" y="403162"/>
                </a:lnTo>
                <a:lnTo>
                  <a:pt x="277793" y="372339"/>
                </a:lnTo>
                <a:lnTo>
                  <a:pt x="273721" y="331392"/>
                </a:lnTo>
                <a:lnTo>
                  <a:pt x="260874" y="282702"/>
                </a:lnTo>
                <a:lnTo>
                  <a:pt x="239701" y="228651"/>
                </a:lnTo>
                <a:lnTo>
                  <a:pt x="210653" y="171619"/>
                </a:lnTo>
                <a:lnTo>
                  <a:pt x="176474" y="117503"/>
                </a:lnTo>
                <a:lnTo>
                  <a:pt x="140833" y="71679"/>
                </a:lnTo>
                <a:lnTo>
                  <a:pt x="105546" y="35752"/>
                </a:lnTo>
                <a:lnTo>
                  <a:pt x="72430" y="11324"/>
                </a:lnTo>
                <a:lnTo>
                  <a:pt x="43301" y="0"/>
                </a:lnTo>
                <a:close/>
              </a:path>
            </a:pathLst>
          </a:custGeom>
          <a:solidFill>
            <a:srgbClr val="FFFFFF">
              <a:alpha val="701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760001" y="2607762"/>
            <a:ext cx="277793" cy="4248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733495" y="3137137"/>
            <a:ext cx="921385" cy="248920"/>
          </a:xfrm>
          <a:custGeom>
            <a:avLst/>
            <a:gdLst/>
            <a:ahLst/>
            <a:cxnLst/>
            <a:rect l="l" t="t" r="r" b="b"/>
            <a:pathLst>
              <a:path w="921385" h="248920">
                <a:moveTo>
                  <a:pt x="585194" y="0"/>
                </a:moveTo>
                <a:lnTo>
                  <a:pt x="519938" y="1077"/>
                </a:lnTo>
                <a:lnTo>
                  <a:pt x="451764" y="4855"/>
                </a:lnTo>
                <a:lnTo>
                  <a:pt x="383786" y="11227"/>
                </a:lnTo>
                <a:lnTo>
                  <a:pt x="319093" y="19837"/>
                </a:lnTo>
                <a:lnTo>
                  <a:pt x="258384" y="30445"/>
                </a:lnTo>
                <a:lnTo>
                  <a:pt x="202236" y="42848"/>
                </a:lnTo>
                <a:lnTo>
                  <a:pt x="151713" y="56707"/>
                </a:lnTo>
                <a:lnTo>
                  <a:pt x="107148" y="71884"/>
                </a:lnTo>
                <a:lnTo>
                  <a:pt x="69364" y="88108"/>
                </a:lnTo>
                <a:lnTo>
                  <a:pt x="16929" y="122746"/>
                </a:lnTo>
                <a:lnTo>
                  <a:pt x="0" y="158715"/>
                </a:lnTo>
                <a:lnTo>
                  <a:pt x="6310" y="176006"/>
                </a:lnTo>
                <a:lnTo>
                  <a:pt x="46570" y="205914"/>
                </a:lnTo>
                <a:lnTo>
                  <a:pt x="118840" y="228712"/>
                </a:lnTo>
                <a:lnTo>
                  <a:pt x="165163" y="237115"/>
                </a:lnTo>
                <a:lnTo>
                  <a:pt x="217309" y="243346"/>
                </a:lnTo>
                <a:lnTo>
                  <a:pt x="274551" y="247272"/>
                </a:lnTo>
                <a:lnTo>
                  <a:pt x="336164" y="248762"/>
                </a:lnTo>
                <a:lnTo>
                  <a:pt x="401421" y="247684"/>
                </a:lnTo>
                <a:lnTo>
                  <a:pt x="469595" y="243907"/>
                </a:lnTo>
                <a:lnTo>
                  <a:pt x="537572" y="237537"/>
                </a:lnTo>
                <a:lnTo>
                  <a:pt x="602265" y="228930"/>
                </a:lnTo>
                <a:lnTo>
                  <a:pt x="662974" y="218322"/>
                </a:lnTo>
                <a:lnTo>
                  <a:pt x="719001" y="205953"/>
                </a:lnTo>
                <a:lnTo>
                  <a:pt x="769646" y="192060"/>
                </a:lnTo>
                <a:lnTo>
                  <a:pt x="814210" y="176882"/>
                </a:lnTo>
                <a:lnTo>
                  <a:pt x="851995" y="160657"/>
                </a:lnTo>
                <a:lnTo>
                  <a:pt x="904430" y="126017"/>
                </a:lnTo>
                <a:lnTo>
                  <a:pt x="921359" y="90046"/>
                </a:lnTo>
                <a:lnTo>
                  <a:pt x="915049" y="72756"/>
                </a:lnTo>
                <a:lnTo>
                  <a:pt x="874789" y="42848"/>
                </a:lnTo>
                <a:lnTo>
                  <a:pt x="802518" y="20050"/>
                </a:lnTo>
                <a:lnTo>
                  <a:pt x="756196" y="11646"/>
                </a:lnTo>
                <a:lnTo>
                  <a:pt x="704050" y="5416"/>
                </a:lnTo>
                <a:lnTo>
                  <a:pt x="646807" y="1490"/>
                </a:lnTo>
                <a:lnTo>
                  <a:pt x="585194" y="0"/>
                </a:lnTo>
                <a:close/>
              </a:path>
            </a:pathLst>
          </a:custGeom>
          <a:solidFill>
            <a:srgbClr val="FFFFFF">
              <a:alpha val="650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733495" y="3137137"/>
            <a:ext cx="921359" cy="2487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30749" y="1200572"/>
            <a:ext cx="1082675" cy="533400"/>
          </a:xfrm>
          <a:custGeom>
            <a:avLst/>
            <a:gdLst/>
            <a:ahLst/>
            <a:cxnLst/>
            <a:rect l="l" t="t" r="r" b="b"/>
            <a:pathLst>
              <a:path w="1082675" h="533400">
                <a:moveTo>
                  <a:pt x="1082203" y="0"/>
                </a:moveTo>
                <a:lnTo>
                  <a:pt x="1033278" y="6286"/>
                </a:lnTo>
                <a:lnTo>
                  <a:pt x="984645" y="13912"/>
                </a:lnTo>
                <a:lnTo>
                  <a:pt x="936327" y="22866"/>
                </a:lnTo>
                <a:lnTo>
                  <a:pt x="888348" y="33138"/>
                </a:lnTo>
                <a:lnTo>
                  <a:pt x="840730" y="44716"/>
                </a:lnTo>
                <a:lnTo>
                  <a:pt x="793496" y="57589"/>
                </a:lnTo>
                <a:lnTo>
                  <a:pt x="746671" y="71745"/>
                </a:lnTo>
                <a:lnTo>
                  <a:pt x="700276" y="87173"/>
                </a:lnTo>
                <a:lnTo>
                  <a:pt x="654336" y="103861"/>
                </a:lnTo>
                <a:lnTo>
                  <a:pt x="608873" y="121799"/>
                </a:lnTo>
                <a:lnTo>
                  <a:pt x="563911" y="140975"/>
                </a:lnTo>
                <a:lnTo>
                  <a:pt x="519472" y="161377"/>
                </a:lnTo>
                <a:lnTo>
                  <a:pt x="475581" y="182995"/>
                </a:lnTo>
                <a:lnTo>
                  <a:pt x="432260" y="205817"/>
                </a:lnTo>
                <a:lnTo>
                  <a:pt x="389532" y="229831"/>
                </a:lnTo>
                <a:lnTo>
                  <a:pt x="347421" y="255027"/>
                </a:lnTo>
                <a:lnTo>
                  <a:pt x="305950" y="281392"/>
                </a:lnTo>
                <a:lnTo>
                  <a:pt x="265142" y="308917"/>
                </a:lnTo>
                <a:lnTo>
                  <a:pt x="225020" y="337588"/>
                </a:lnTo>
                <a:lnTo>
                  <a:pt x="185608" y="367396"/>
                </a:lnTo>
                <a:lnTo>
                  <a:pt x="146928" y="398328"/>
                </a:lnTo>
                <a:lnTo>
                  <a:pt x="109004" y="430373"/>
                </a:lnTo>
                <a:lnTo>
                  <a:pt x="71859" y="463520"/>
                </a:lnTo>
                <a:lnTo>
                  <a:pt x="35517" y="497758"/>
                </a:lnTo>
                <a:lnTo>
                  <a:pt x="0" y="533076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607747" y="1726462"/>
            <a:ext cx="280035" cy="1540510"/>
          </a:xfrm>
          <a:custGeom>
            <a:avLst/>
            <a:gdLst/>
            <a:ahLst/>
            <a:cxnLst/>
            <a:rect l="l" t="t" r="r" b="b"/>
            <a:pathLst>
              <a:path w="280035" h="1540510">
                <a:moveTo>
                  <a:pt x="279892" y="0"/>
                </a:moveTo>
                <a:lnTo>
                  <a:pt x="247127" y="49015"/>
                </a:lnTo>
                <a:lnTo>
                  <a:pt x="216292" y="99307"/>
                </a:lnTo>
                <a:lnTo>
                  <a:pt x="192139" y="141913"/>
                </a:lnTo>
                <a:lnTo>
                  <a:pt x="169405" y="185154"/>
                </a:lnTo>
                <a:lnTo>
                  <a:pt x="148092" y="229001"/>
                </a:lnTo>
                <a:lnTo>
                  <a:pt x="128202" y="273427"/>
                </a:lnTo>
                <a:lnTo>
                  <a:pt x="109737" y="318404"/>
                </a:lnTo>
                <a:lnTo>
                  <a:pt x="92699" y="363904"/>
                </a:lnTo>
                <a:lnTo>
                  <a:pt x="77090" y="409899"/>
                </a:lnTo>
                <a:lnTo>
                  <a:pt x="62911" y="456361"/>
                </a:lnTo>
                <a:lnTo>
                  <a:pt x="50165" y="503263"/>
                </a:lnTo>
                <a:lnTo>
                  <a:pt x="38854" y="550577"/>
                </a:lnTo>
                <a:lnTo>
                  <a:pt x="28979" y="598274"/>
                </a:lnTo>
                <a:lnTo>
                  <a:pt x="20542" y="646328"/>
                </a:lnTo>
                <a:lnTo>
                  <a:pt x="13545" y="694709"/>
                </a:lnTo>
                <a:lnTo>
                  <a:pt x="7991" y="743391"/>
                </a:lnTo>
                <a:lnTo>
                  <a:pt x="3881" y="792345"/>
                </a:lnTo>
                <a:lnTo>
                  <a:pt x="1216" y="841544"/>
                </a:lnTo>
                <a:lnTo>
                  <a:pt x="0" y="890960"/>
                </a:lnTo>
                <a:lnTo>
                  <a:pt x="233" y="940564"/>
                </a:lnTo>
                <a:lnTo>
                  <a:pt x="1917" y="990329"/>
                </a:lnTo>
                <a:lnTo>
                  <a:pt x="5056" y="1040228"/>
                </a:lnTo>
                <a:lnTo>
                  <a:pt x="9649" y="1090232"/>
                </a:lnTo>
                <a:lnTo>
                  <a:pt x="15700" y="1140313"/>
                </a:lnTo>
                <a:lnTo>
                  <a:pt x="23211" y="1190444"/>
                </a:lnTo>
                <a:lnTo>
                  <a:pt x="32182" y="1240596"/>
                </a:lnTo>
                <a:lnTo>
                  <a:pt x="42617" y="1290743"/>
                </a:lnTo>
                <a:lnTo>
                  <a:pt x="54516" y="1340856"/>
                </a:lnTo>
                <a:lnTo>
                  <a:pt x="67883" y="1390906"/>
                </a:lnTo>
                <a:lnTo>
                  <a:pt x="82718" y="1440867"/>
                </a:lnTo>
                <a:lnTo>
                  <a:pt x="99024" y="1490711"/>
                </a:lnTo>
                <a:lnTo>
                  <a:pt x="116803" y="1540409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534718" y="1740150"/>
            <a:ext cx="530860" cy="1459230"/>
          </a:xfrm>
          <a:custGeom>
            <a:avLst/>
            <a:gdLst/>
            <a:ahLst/>
            <a:cxnLst/>
            <a:rect l="l" t="t" r="r" b="b"/>
            <a:pathLst>
              <a:path w="530860" h="1459230">
                <a:moveTo>
                  <a:pt x="530411" y="0"/>
                </a:moveTo>
                <a:lnTo>
                  <a:pt x="492339" y="16063"/>
                </a:lnTo>
                <a:lnTo>
                  <a:pt x="455538" y="34193"/>
                </a:lnTo>
                <a:lnTo>
                  <a:pt x="420025" y="54330"/>
                </a:lnTo>
                <a:lnTo>
                  <a:pt x="385818" y="76416"/>
                </a:lnTo>
                <a:lnTo>
                  <a:pt x="352935" y="100391"/>
                </a:lnTo>
                <a:lnTo>
                  <a:pt x="321394" y="126197"/>
                </a:lnTo>
                <a:lnTo>
                  <a:pt x="291214" y="153774"/>
                </a:lnTo>
                <a:lnTo>
                  <a:pt x="262411" y="183064"/>
                </a:lnTo>
                <a:lnTo>
                  <a:pt x="235004" y="214006"/>
                </a:lnTo>
                <a:lnTo>
                  <a:pt x="209011" y="246543"/>
                </a:lnTo>
                <a:lnTo>
                  <a:pt x="184449" y="280615"/>
                </a:lnTo>
                <a:lnTo>
                  <a:pt x="161337" y="316163"/>
                </a:lnTo>
                <a:lnTo>
                  <a:pt x="139693" y="353128"/>
                </a:lnTo>
                <a:lnTo>
                  <a:pt x="119533" y="391451"/>
                </a:lnTo>
                <a:lnTo>
                  <a:pt x="100877" y="431073"/>
                </a:lnTo>
                <a:lnTo>
                  <a:pt x="83743" y="471934"/>
                </a:lnTo>
                <a:lnTo>
                  <a:pt x="68147" y="513977"/>
                </a:lnTo>
                <a:lnTo>
                  <a:pt x="54108" y="557141"/>
                </a:lnTo>
                <a:lnTo>
                  <a:pt x="41645" y="601368"/>
                </a:lnTo>
                <a:lnTo>
                  <a:pt x="30774" y="646599"/>
                </a:lnTo>
                <a:lnTo>
                  <a:pt x="21513" y="692774"/>
                </a:lnTo>
                <a:lnTo>
                  <a:pt x="13882" y="739835"/>
                </a:lnTo>
                <a:lnTo>
                  <a:pt x="7897" y="787723"/>
                </a:lnTo>
                <a:lnTo>
                  <a:pt x="3576" y="836377"/>
                </a:lnTo>
                <a:lnTo>
                  <a:pt x="938" y="885741"/>
                </a:lnTo>
                <a:lnTo>
                  <a:pt x="0" y="935753"/>
                </a:lnTo>
                <a:lnTo>
                  <a:pt x="780" y="986356"/>
                </a:lnTo>
                <a:lnTo>
                  <a:pt x="3296" y="1037490"/>
                </a:lnTo>
                <a:lnTo>
                  <a:pt x="7566" y="1089097"/>
                </a:lnTo>
                <a:lnTo>
                  <a:pt x="13608" y="1141116"/>
                </a:lnTo>
                <a:lnTo>
                  <a:pt x="21440" y="1193490"/>
                </a:lnTo>
                <a:lnTo>
                  <a:pt x="31080" y="1246158"/>
                </a:lnTo>
                <a:lnTo>
                  <a:pt x="42545" y="1299063"/>
                </a:lnTo>
                <a:lnTo>
                  <a:pt x="55853" y="1352145"/>
                </a:lnTo>
                <a:lnTo>
                  <a:pt x="71024" y="1405344"/>
                </a:lnTo>
                <a:lnTo>
                  <a:pt x="88073" y="1458602"/>
                </a:lnTo>
              </a:path>
            </a:pathLst>
          </a:custGeom>
          <a:ln w="2857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319587" y="3381375"/>
            <a:ext cx="421005" cy="1041400"/>
          </a:xfrm>
          <a:custGeom>
            <a:avLst/>
            <a:gdLst/>
            <a:ahLst/>
            <a:cxnLst/>
            <a:rect l="l" t="t" r="r" b="b"/>
            <a:pathLst>
              <a:path w="421004" h="1041400">
                <a:moveTo>
                  <a:pt x="210350" y="0"/>
                </a:moveTo>
                <a:lnTo>
                  <a:pt x="158554" y="15902"/>
                </a:lnTo>
                <a:lnTo>
                  <a:pt x="111460" y="61007"/>
                </a:lnTo>
                <a:lnTo>
                  <a:pt x="90169" y="93290"/>
                </a:lnTo>
                <a:lnTo>
                  <a:pt x="70645" y="131411"/>
                </a:lnTo>
                <a:lnTo>
                  <a:pt x="53085" y="174880"/>
                </a:lnTo>
                <a:lnTo>
                  <a:pt x="37685" y="223211"/>
                </a:lnTo>
                <a:lnTo>
                  <a:pt x="24644" y="275914"/>
                </a:lnTo>
                <a:lnTo>
                  <a:pt x="14158" y="332502"/>
                </a:lnTo>
                <a:lnTo>
                  <a:pt x="6423" y="392488"/>
                </a:lnTo>
                <a:lnTo>
                  <a:pt x="1638" y="455383"/>
                </a:lnTo>
                <a:lnTo>
                  <a:pt x="0" y="520700"/>
                </a:lnTo>
                <a:lnTo>
                  <a:pt x="1638" y="586016"/>
                </a:lnTo>
                <a:lnTo>
                  <a:pt x="6423" y="648911"/>
                </a:lnTo>
                <a:lnTo>
                  <a:pt x="14158" y="708897"/>
                </a:lnTo>
                <a:lnTo>
                  <a:pt x="24644" y="765485"/>
                </a:lnTo>
                <a:lnTo>
                  <a:pt x="37685" y="818188"/>
                </a:lnTo>
                <a:lnTo>
                  <a:pt x="53085" y="866519"/>
                </a:lnTo>
                <a:lnTo>
                  <a:pt x="70645" y="909988"/>
                </a:lnTo>
                <a:lnTo>
                  <a:pt x="90169" y="948109"/>
                </a:lnTo>
                <a:lnTo>
                  <a:pt x="111460" y="980392"/>
                </a:lnTo>
                <a:lnTo>
                  <a:pt x="158554" y="1025497"/>
                </a:lnTo>
                <a:lnTo>
                  <a:pt x="210350" y="1041400"/>
                </a:lnTo>
                <a:lnTo>
                  <a:pt x="236734" y="1037343"/>
                </a:lnTo>
                <a:lnTo>
                  <a:pt x="286372" y="1006351"/>
                </a:lnTo>
                <a:lnTo>
                  <a:pt x="330520" y="948109"/>
                </a:lnTo>
                <a:lnTo>
                  <a:pt x="350043" y="909988"/>
                </a:lnTo>
                <a:lnTo>
                  <a:pt x="367603" y="866519"/>
                </a:lnTo>
                <a:lnTo>
                  <a:pt x="383002" y="818188"/>
                </a:lnTo>
                <a:lnTo>
                  <a:pt x="396043" y="765485"/>
                </a:lnTo>
                <a:lnTo>
                  <a:pt x="406529" y="708897"/>
                </a:lnTo>
                <a:lnTo>
                  <a:pt x="414263" y="648911"/>
                </a:lnTo>
                <a:lnTo>
                  <a:pt x="419048" y="586016"/>
                </a:lnTo>
                <a:lnTo>
                  <a:pt x="420687" y="520700"/>
                </a:lnTo>
                <a:lnTo>
                  <a:pt x="419048" y="455383"/>
                </a:lnTo>
                <a:lnTo>
                  <a:pt x="414263" y="392488"/>
                </a:lnTo>
                <a:lnTo>
                  <a:pt x="406529" y="332502"/>
                </a:lnTo>
                <a:lnTo>
                  <a:pt x="396043" y="275914"/>
                </a:lnTo>
                <a:lnTo>
                  <a:pt x="383002" y="223211"/>
                </a:lnTo>
                <a:lnTo>
                  <a:pt x="367603" y="174880"/>
                </a:lnTo>
                <a:lnTo>
                  <a:pt x="350043" y="131411"/>
                </a:lnTo>
                <a:lnTo>
                  <a:pt x="330520" y="93290"/>
                </a:lnTo>
                <a:lnTo>
                  <a:pt x="309231" y="61007"/>
                </a:lnTo>
                <a:lnTo>
                  <a:pt x="262140" y="15902"/>
                </a:lnTo>
                <a:lnTo>
                  <a:pt x="210350" y="0"/>
                </a:lnTo>
                <a:close/>
              </a:path>
            </a:pathLst>
          </a:custGeom>
          <a:solidFill>
            <a:srgbClr val="FFFFFF">
              <a:alpha val="639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319587" y="3381375"/>
            <a:ext cx="420687" cy="1041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555876" y="2708275"/>
            <a:ext cx="2736850" cy="2160905"/>
          </a:xfrm>
          <a:custGeom>
            <a:avLst/>
            <a:gdLst/>
            <a:ahLst/>
            <a:cxnLst/>
            <a:rect l="l" t="t" r="r" b="b"/>
            <a:pathLst>
              <a:path w="2736850" h="2160904">
                <a:moveTo>
                  <a:pt x="2736847" y="0"/>
                </a:moveTo>
                <a:lnTo>
                  <a:pt x="0" y="2160588"/>
                </a:lnTo>
              </a:path>
            </a:pathLst>
          </a:custGeom>
          <a:ln w="38099">
            <a:solidFill>
              <a:srgbClr val="FFFC7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771900" y="4629150"/>
            <a:ext cx="571500" cy="400050"/>
          </a:xfrm>
          <a:custGeom>
            <a:avLst/>
            <a:gdLst/>
            <a:ahLst/>
            <a:cxnLst/>
            <a:rect l="l" t="t" r="r" b="b"/>
            <a:pathLst>
              <a:path w="571500" h="400050">
                <a:moveTo>
                  <a:pt x="0" y="0"/>
                </a:moveTo>
                <a:lnTo>
                  <a:pt x="571500" y="0"/>
                </a:lnTo>
                <a:lnTo>
                  <a:pt x="571500" y="400050"/>
                </a:lnTo>
                <a:lnTo>
                  <a:pt x="0" y="400050"/>
                </a:lnTo>
                <a:lnTo>
                  <a:pt x="0" y="0"/>
                </a:lnTo>
                <a:close/>
              </a:path>
            </a:pathLst>
          </a:custGeom>
          <a:solidFill>
            <a:srgbClr val="4CB1FF">
              <a:alpha val="788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3753603" y="4662170"/>
            <a:ext cx="1936750" cy="165988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09220">
              <a:lnSpc>
                <a:spcPct val="100000"/>
              </a:lnSpc>
              <a:spcBef>
                <a:spcPts val="100"/>
              </a:spcBef>
            </a:pPr>
            <a:r>
              <a:rPr dirty="0" sz="2000" spc="-75" i="1">
                <a:solidFill>
                  <a:srgbClr val="FFFFFF"/>
                </a:solidFill>
                <a:latin typeface="Times New Roman"/>
                <a:cs typeface="Times New Roman"/>
              </a:rPr>
              <a:t>LV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 i="1">
                <a:solidFill>
                  <a:srgbClr val="FFFFFF"/>
                </a:solidFill>
                <a:latin typeface="Times New Roman"/>
                <a:cs typeface="Times New Roman"/>
              </a:rPr>
              <a:t>Right</a:t>
            </a:r>
            <a:r>
              <a:rPr dirty="0" sz="1600" spc="-1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 b="1" i="1">
                <a:solidFill>
                  <a:srgbClr val="FFFFFF"/>
                </a:solidFill>
                <a:latin typeface="Times New Roman"/>
                <a:cs typeface="Times New Roman"/>
              </a:rPr>
              <a:t>Diaphragm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50">
              <a:latin typeface="Times New Roman"/>
              <a:cs typeface="Times New Roman"/>
            </a:endParaRPr>
          </a:p>
          <a:p>
            <a:pPr marL="574675">
              <a:lnSpc>
                <a:spcPct val="100000"/>
              </a:lnSpc>
            </a:pPr>
            <a:r>
              <a:rPr dirty="0" sz="1600" spc="-5" b="1" i="1">
                <a:solidFill>
                  <a:srgbClr val="FFFFFF"/>
                </a:solidFill>
                <a:latin typeface="Times New Roman"/>
                <a:cs typeface="Times New Roman"/>
              </a:rPr>
              <a:t>Left</a:t>
            </a:r>
            <a:r>
              <a:rPr dirty="0" sz="1600" spc="-5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 b="1" i="1">
                <a:solidFill>
                  <a:srgbClr val="FFFFFF"/>
                </a:solidFill>
                <a:latin typeface="Times New Roman"/>
                <a:cs typeface="Times New Roman"/>
              </a:rPr>
              <a:t>Diaphragm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792167" y="5216525"/>
            <a:ext cx="132651" cy="228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643562" y="5935463"/>
            <a:ext cx="615315" cy="137160"/>
          </a:xfrm>
          <a:custGeom>
            <a:avLst/>
            <a:gdLst/>
            <a:ahLst/>
            <a:cxnLst/>
            <a:rect l="l" t="t" r="r" b="b"/>
            <a:pathLst>
              <a:path w="615314" h="137160">
                <a:moveTo>
                  <a:pt x="0" y="136723"/>
                </a:moveTo>
                <a:lnTo>
                  <a:pt x="615256" y="0"/>
                </a:lnTo>
              </a:path>
            </a:pathLst>
          </a:custGeom>
          <a:ln w="2857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148273" y="5889233"/>
            <a:ext cx="138226" cy="1294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444006" y="5009923"/>
            <a:ext cx="2084705" cy="1318260"/>
          </a:xfrm>
          <a:custGeom>
            <a:avLst/>
            <a:gdLst/>
            <a:ahLst/>
            <a:cxnLst/>
            <a:rect l="l" t="t" r="r" b="b"/>
            <a:pathLst>
              <a:path w="2084704" h="1318260">
                <a:moveTo>
                  <a:pt x="0" y="0"/>
                </a:moveTo>
                <a:lnTo>
                  <a:pt x="64141" y="14074"/>
                </a:lnTo>
                <a:lnTo>
                  <a:pt x="127762" y="28818"/>
                </a:lnTo>
                <a:lnTo>
                  <a:pt x="190837" y="44217"/>
                </a:lnTo>
                <a:lnTo>
                  <a:pt x="253340" y="60253"/>
                </a:lnTo>
                <a:lnTo>
                  <a:pt x="315245" y="76911"/>
                </a:lnTo>
                <a:lnTo>
                  <a:pt x="376528" y="94174"/>
                </a:lnTo>
                <a:lnTo>
                  <a:pt x="437163" y="112027"/>
                </a:lnTo>
                <a:lnTo>
                  <a:pt x="497123" y="130453"/>
                </a:lnTo>
                <a:lnTo>
                  <a:pt x="556384" y="149436"/>
                </a:lnTo>
                <a:lnTo>
                  <a:pt x="614920" y="168960"/>
                </a:lnTo>
                <a:lnTo>
                  <a:pt x="672705" y="189008"/>
                </a:lnTo>
                <a:lnTo>
                  <a:pt x="729714" y="209565"/>
                </a:lnTo>
                <a:lnTo>
                  <a:pt x="785921" y="230615"/>
                </a:lnTo>
                <a:lnTo>
                  <a:pt x="841300" y="252140"/>
                </a:lnTo>
                <a:lnTo>
                  <a:pt x="895827" y="274126"/>
                </a:lnTo>
                <a:lnTo>
                  <a:pt x="949475" y="296555"/>
                </a:lnTo>
                <a:lnTo>
                  <a:pt x="1002219" y="319412"/>
                </a:lnTo>
                <a:lnTo>
                  <a:pt x="1054033" y="342681"/>
                </a:lnTo>
                <a:lnTo>
                  <a:pt x="1104892" y="366345"/>
                </a:lnTo>
                <a:lnTo>
                  <a:pt x="1154771" y="390388"/>
                </a:lnTo>
                <a:lnTo>
                  <a:pt x="1203643" y="414794"/>
                </a:lnTo>
                <a:lnTo>
                  <a:pt x="1251483" y="439547"/>
                </a:lnTo>
                <a:lnTo>
                  <a:pt x="1298265" y="464630"/>
                </a:lnTo>
                <a:lnTo>
                  <a:pt x="1343964" y="490029"/>
                </a:lnTo>
                <a:lnTo>
                  <a:pt x="1388555" y="515725"/>
                </a:lnTo>
                <a:lnTo>
                  <a:pt x="1432011" y="541704"/>
                </a:lnTo>
                <a:lnTo>
                  <a:pt x="1474308" y="567948"/>
                </a:lnTo>
                <a:lnTo>
                  <a:pt x="1515419" y="594443"/>
                </a:lnTo>
                <a:lnTo>
                  <a:pt x="1555320" y="621171"/>
                </a:lnTo>
                <a:lnTo>
                  <a:pt x="1593983" y="648116"/>
                </a:lnTo>
                <a:lnTo>
                  <a:pt x="1631385" y="675263"/>
                </a:lnTo>
                <a:lnTo>
                  <a:pt x="1667499" y="702595"/>
                </a:lnTo>
                <a:lnTo>
                  <a:pt x="1702300" y="730097"/>
                </a:lnTo>
                <a:lnTo>
                  <a:pt x="1735762" y="757751"/>
                </a:lnTo>
                <a:lnTo>
                  <a:pt x="1767860" y="785541"/>
                </a:lnTo>
                <a:lnTo>
                  <a:pt x="1798568" y="813452"/>
                </a:lnTo>
                <a:lnTo>
                  <a:pt x="1827860" y="841468"/>
                </a:lnTo>
                <a:lnTo>
                  <a:pt x="1855712" y="869571"/>
                </a:lnTo>
                <a:lnTo>
                  <a:pt x="1882096" y="897747"/>
                </a:lnTo>
                <a:lnTo>
                  <a:pt x="1930364" y="954250"/>
                </a:lnTo>
                <a:lnTo>
                  <a:pt x="1972458" y="1010846"/>
                </a:lnTo>
                <a:lnTo>
                  <a:pt x="2008174" y="1067407"/>
                </a:lnTo>
                <a:lnTo>
                  <a:pt x="2037308" y="1123804"/>
                </a:lnTo>
                <a:lnTo>
                  <a:pt x="2059654" y="1179906"/>
                </a:lnTo>
                <a:lnTo>
                  <a:pt x="2075010" y="1235586"/>
                </a:lnTo>
                <a:lnTo>
                  <a:pt x="2083169" y="1290712"/>
                </a:lnTo>
                <a:lnTo>
                  <a:pt x="2084486" y="1318028"/>
                </a:lnTo>
              </a:path>
            </a:pathLst>
          </a:custGeom>
          <a:ln w="19050">
            <a:solidFill>
              <a:srgbClr val="002F7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623411" y="4793757"/>
            <a:ext cx="3331845" cy="1849755"/>
          </a:xfrm>
          <a:custGeom>
            <a:avLst/>
            <a:gdLst/>
            <a:ahLst/>
            <a:cxnLst/>
            <a:rect l="l" t="t" r="r" b="b"/>
            <a:pathLst>
              <a:path w="3331845" h="1849754">
                <a:moveTo>
                  <a:pt x="0" y="84394"/>
                </a:moveTo>
                <a:lnTo>
                  <a:pt x="44546" y="72641"/>
                </a:lnTo>
                <a:lnTo>
                  <a:pt x="89506" y="61793"/>
                </a:lnTo>
                <a:lnTo>
                  <a:pt x="134859" y="51845"/>
                </a:lnTo>
                <a:lnTo>
                  <a:pt x="180587" y="42790"/>
                </a:lnTo>
                <a:lnTo>
                  <a:pt x="226669" y="34622"/>
                </a:lnTo>
                <a:lnTo>
                  <a:pt x="273086" y="27335"/>
                </a:lnTo>
                <a:lnTo>
                  <a:pt x="319818" y="20922"/>
                </a:lnTo>
                <a:lnTo>
                  <a:pt x="366846" y="15378"/>
                </a:lnTo>
                <a:lnTo>
                  <a:pt x="414150" y="10696"/>
                </a:lnTo>
                <a:lnTo>
                  <a:pt x="461711" y="6870"/>
                </a:lnTo>
                <a:lnTo>
                  <a:pt x="509509" y="3893"/>
                </a:lnTo>
                <a:lnTo>
                  <a:pt x="557524" y="1760"/>
                </a:lnTo>
                <a:lnTo>
                  <a:pt x="605737" y="464"/>
                </a:lnTo>
                <a:lnTo>
                  <a:pt x="654129" y="0"/>
                </a:lnTo>
                <a:lnTo>
                  <a:pt x="702679" y="359"/>
                </a:lnTo>
                <a:lnTo>
                  <a:pt x="751369" y="1538"/>
                </a:lnTo>
                <a:lnTo>
                  <a:pt x="800177" y="3528"/>
                </a:lnTo>
                <a:lnTo>
                  <a:pt x="849086" y="6325"/>
                </a:lnTo>
                <a:lnTo>
                  <a:pt x="898076" y="9922"/>
                </a:lnTo>
                <a:lnTo>
                  <a:pt x="947126" y="14312"/>
                </a:lnTo>
                <a:lnTo>
                  <a:pt x="996218" y="19489"/>
                </a:lnTo>
                <a:lnTo>
                  <a:pt x="1045331" y="25448"/>
                </a:lnTo>
                <a:lnTo>
                  <a:pt x="1094446" y="32181"/>
                </a:lnTo>
                <a:lnTo>
                  <a:pt x="1143544" y="39683"/>
                </a:lnTo>
                <a:lnTo>
                  <a:pt x="1192605" y="47948"/>
                </a:lnTo>
                <a:lnTo>
                  <a:pt x="1241609" y="56968"/>
                </a:lnTo>
                <a:lnTo>
                  <a:pt x="1290537" y="66739"/>
                </a:lnTo>
                <a:lnTo>
                  <a:pt x="1339370" y="77253"/>
                </a:lnTo>
                <a:lnTo>
                  <a:pt x="1388087" y="88505"/>
                </a:lnTo>
                <a:lnTo>
                  <a:pt x="1436669" y="100488"/>
                </a:lnTo>
                <a:lnTo>
                  <a:pt x="1485097" y="113197"/>
                </a:lnTo>
                <a:lnTo>
                  <a:pt x="1533350" y="126624"/>
                </a:lnTo>
                <a:lnTo>
                  <a:pt x="1581411" y="140763"/>
                </a:lnTo>
                <a:lnTo>
                  <a:pt x="1629257" y="155609"/>
                </a:lnTo>
                <a:lnTo>
                  <a:pt x="1676872" y="171155"/>
                </a:lnTo>
                <a:lnTo>
                  <a:pt x="1724233" y="187395"/>
                </a:lnTo>
                <a:lnTo>
                  <a:pt x="1771323" y="204322"/>
                </a:lnTo>
                <a:lnTo>
                  <a:pt x="1818122" y="221931"/>
                </a:lnTo>
                <a:lnTo>
                  <a:pt x="1864609" y="240215"/>
                </a:lnTo>
                <a:lnTo>
                  <a:pt x="1910766" y="259168"/>
                </a:lnTo>
                <a:lnTo>
                  <a:pt x="1956572" y="278784"/>
                </a:lnTo>
                <a:lnTo>
                  <a:pt x="2002009" y="299056"/>
                </a:lnTo>
                <a:lnTo>
                  <a:pt x="2047056" y="319978"/>
                </a:lnTo>
                <a:lnTo>
                  <a:pt x="2091694" y="341544"/>
                </a:lnTo>
                <a:lnTo>
                  <a:pt x="2135904" y="363749"/>
                </a:lnTo>
                <a:lnTo>
                  <a:pt x="2179666" y="386584"/>
                </a:lnTo>
                <a:lnTo>
                  <a:pt x="2222960" y="410045"/>
                </a:lnTo>
                <a:lnTo>
                  <a:pt x="2265767" y="434125"/>
                </a:lnTo>
                <a:lnTo>
                  <a:pt x="2308067" y="458818"/>
                </a:lnTo>
                <a:lnTo>
                  <a:pt x="2349841" y="484118"/>
                </a:lnTo>
                <a:lnTo>
                  <a:pt x="2391069" y="510018"/>
                </a:lnTo>
                <a:lnTo>
                  <a:pt x="2431731" y="536512"/>
                </a:lnTo>
                <a:lnTo>
                  <a:pt x="2471808" y="563594"/>
                </a:lnTo>
                <a:lnTo>
                  <a:pt x="2511280" y="591258"/>
                </a:lnTo>
                <a:lnTo>
                  <a:pt x="2550128" y="619497"/>
                </a:lnTo>
                <a:lnTo>
                  <a:pt x="2588333" y="648306"/>
                </a:lnTo>
                <a:lnTo>
                  <a:pt x="2625873" y="677677"/>
                </a:lnTo>
                <a:lnTo>
                  <a:pt x="2662731" y="707605"/>
                </a:lnTo>
                <a:lnTo>
                  <a:pt x="2698887" y="738084"/>
                </a:lnTo>
                <a:lnTo>
                  <a:pt x="2734320" y="769107"/>
                </a:lnTo>
                <a:lnTo>
                  <a:pt x="2769011" y="800668"/>
                </a:lnTo>
                <a:lnTo>
                  <a:pt x="2802942" y="832761"/>
                </a:lnTo>
                <a:lnTo>
                  <a:pt x="2836091" y="865379"/>
                </a:lnTo>
                <a:lnTo>
                  <a:pt x="2868440" y="898517"/>
                </a:lnTo>
                <a:lnTo>
                  <a:pt x="2899969" y="932168"/>
                </a:lnTo>
                <a:lnTo>
                  <a:pt x="2930658" y="966326"/>
                </a:lnTo>
                <a:lnTo>
                  <a:pt x="2960488" y="1000985"/>
                </a:lnTo>
                <a:lnTo>
                  <a:pt x="2989440" y="1036138"/>
                </a:lnTo>
                <a:lnTo>
                  <a:pt x="3023679" y="1079897"/>
                </a:lnTo>
                <a:lnTo>
                  <a:pt x="3056196" y="1123986"/>
                </a:lnTo>
                <a:lnTo>
                  <a:pt x="3086978" y="1168375"/>
                </a:lnTo>
                <a:lnTo>
                  <a:pt x="3116013" y="1213034"/>
                </a:lnTo>
                <a:lnTo>
                  <a:pt x="3143287" y="1257932"/>
                </a:lnTo>
                <a:lnTo>
                  <a:pt x="3168788" y="1303038"/>
                </a:lnTo>
                <a:lnTo>
                  <a:pt x="3192503" y="1348322"/>
                </a:lnTo>
                <a:lnTo>
                  <a:pt x="3214419" y="1393754"/>
                </a:lnTo>
                <a:lnTo>
                  <a:pt x="3234522" y="1439303"/>
                </a:lnTo>
                <a:lnTo>
                  <a:pt x="3252801" y="1484939"/>
                </a:lnTo>
                <a:lnTo>
                  <a:pt x="3269242" y="1530631"/>
                </a:lnTo>
                <a:lnTo>
                  <a:pt x="3283833" y="1576348"/>
                </a:lnTo>
                <a:lnTo>
                  <a:pt x="3296560" y="1622060"/>
                </a:lnTo>
                <a:lnTo>
                  <a:pt x="3307412" y="1667737"/>
                </a:lnTo>
                <a:lnTo>
                  <a:pt x="3316374" y="1713347"/>
                </a:lnTo>
                <a:lnTo>
                  <a:pt x="3323434" y="1758861"/>
                </a:lnTo>
                <a:lnTo>
                  <a:pt x="3328579" y="1804248"/>
                </a:lnTo>
                <a:lnTo>
                  <a:pt x="3331796" y="1849478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4953000" y="3124200"/>
            <a:ext cx="571500" cy="400050"/>
          </a:xfrm>
          <a:prstGeom prst="rect">
            <a:avLst/>
          </a:prstGeom>
          <a:solidFill>
            <a:srgbClr val="4CB1FF">
              <a:alpha val="76858"/>
            </a:srgbClr>
          </a:solidFill>
        </p:spPr>
        <p:txBody>
          <a:bodyPr wrap="square" lIns="0" tIns="45720" rIns="0" bIns="0" rtlCol="0" vert="horz">
            <a:spAutoFit/>
          </a:bodyPr>
          <a:lstStyle/>
          <a:p>
            <a:pPr marL="128905">
              <a:lnSpc>
                <a:spcPct val="100000"/>
              </a:lnSpc>
              <a:spcBef>
                <a:spcPts val="360"/>
              </a:spcBef>
            </a:pPr>
            <a:r>
              <a:rPr dirty="0" sz="2000" i="1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814294" y="3701491"/>
            <a:ext cx="424815" cy="1039494"/>
          </a:xfrm>
          <a:custGeom>
            <a:avLst/>
            <a:gdLst/>
            <a:ahLst/>
            <a:cxnLst/>
            <a:rect l="l" t="t" r="r" b="b"/>
            <a:pathLst>
              <a:path w="424814" h="1039495">
                <a:moveTo>
                  <a:pt x="245171" y="0"/>
                </a:moveTo>
                <a:lnTo>
                  <a:pt x="192481" y="12614"/>
                </a:lnTo>
                <a:lnTo>
                  <a:pt x="142644" y="54669"/>
                </a:lnTo>
                <a:lnTo>
                  <a:pt x="119365" y="85549"/>
                </a:lnTo>
                <a:lnTo>
                  <a:pt x="97480" y="122366"/>
                </a:lnTo>
                <a:lnTo>
                  <a:pt x="77219" y="164645"/>
                </a:lnTo>
                <a:lnTo>
                  <a:pt x="58808" y="211910"/>
                </a:lnTo>
                <a:lnTo>
                  <a:pt x="42476" y="263689"/>
                </a:lnTo>
                <a:lnTo>
                  <a:pt x="28449" y="319505"/>
                </a:lnTo>
                <a:lnTo>
                  <a:pt x="16954" y="378885"/>
                </a:lnTo>
                <a:lnTo>
                  <a:pt x="8220" y="441354"/>
                </a:lnTo>
                <a:lnTo>
                  <a:pt x="2474" y="506437"/>
                </a:lnTo>
                <a:lnTo>
                  <a:pt x="0" y="571725"/>
                </a:lnTo>
                <a:lnTo>
                  <a:pt x="817" y="634794"/>
                </a:lnTo>
                <a:lnTo>
                  <a:pt x="4761" y="695146"/>
                </a:lnTo>
                <a:lnTo>
                  <a:pt x="11665" y="752281"/>
                </a:lnTo>
                <a:lnTo>
                  <a:pt x="21363" y="805701"/>
                </a:lnTo>
                <a:lnTo>
                  <a:pt x="33690" y="854905"/>
                </a:lnTo>
                <a:lnTo>
                  <a:pt x="48479" y="899393"/>
                </a:lnTo>
                <a:lnTo>
                  <a:pt x="65564" y="938668"/>
                </a:lnTo>
                <a:lnTo>
                  <a:pt x="84780" y="972228"/>
                </a:lnTo>
                <a:lnTo>
                  <a:pt x="128939" y="1020210"/>
                </a:lnTo>
                <a:lnTo>
                  <a:pt x="179627" y="1039342"/>
                </a:lnTo>
                <a:lnTo>
                  <a:pt x="206215" y="1036954"/>
                </a:lnTo>
                <a:lnTo>
                  <a:pt x="257705" y="1009148"/>
                </a:lnTo>
                <a:lnTo>
                  <a:pt x="305433" y="953799"/>
                </a:lnTo>
                <a:lnTo>
                  <a:pt x="327318" y="916982"/>
                </a:lnTo>
                <a:lnTo>
                  <a:pt x="347579" y="874703"/>
                </a:lnTo>
                <a:lnTo>
                  <a:pt x="365990" y="827438"/>
                </a:lnTo>
                <a:lnTo>
                  <a:pt x="382322" y="775660"/>
                </a:lnTo>
                <a:lnTo>
                  <a:pt x="396349" y="719844"/>
                </a:lnTo>
                <a:lnTo>
                  <a:pt x="407844" y="660465"/>
                </a:lnTo>
                <a:lnTo>
                  <a:pt x="416578" y="597998"/>
                </a:lnTo>
                <a:lnTo>
                  <a:pt x="422324" y="532917"/>
                </a:lnTo>
                <a:lnTo>
                  <a:pt x="424799" y="467627"/>
                </a:lnTo>
                <a:lnTo>
                  <a:pt x="423981" y="404555"/>
                </a:lnTo>
                <a:lnTo>
                  <a:pt x="420037" y="344201"/>
                </a:lnTo>
                <a:lnTo>
                  <a:pt x="413133" y="287064"/>
                </a:lnTo>
                <a:lnTo>
                  <a:pt x="403435" y="233644"/>
                </a:lnTo>
                <a:lnTo>
                  <a:pt x="391108" y="184439"/>
                </a:lnTo>
                <a:lnTo>
                  <a:pt x="376319" y="139950"/>
                </a:lnTo>
                <a:lnTo>
                  <a:pt x="359234" y="100675"/>
                </a:lnTo>
                <a:lnTo>
                  <a:pt x="340018" y="67114"/>
                </a:lnTo>
                <a:lnTo>
                  <a:pt x="295859" y="19132"/>
                </a:lnTo>
                <a:lnTo>
                  <a:pt x="245171" y="0"/>
                </a:lnTo>
                <a:close/>
              </a:path>
            </a:pathLst>
          </a:custGeom>
          <a:solidFill>
            <a:srgbClr val="FFFFFF">
              <a:alpha val="639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814294" y="3701491"/>
            <a:ext cx="424799" cy="10393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07817" y="2294315"/>
            <a:ext cx="1330032" cy="3532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231140" y="2248464"/>
            <a:ext cx="2009139" cy="1565275"/>
          </a:xfrm>
          <a:prstGeom prst="rect">
            <a:avLst/>
          </a:prstGeom>
        </p:spPr>
        <p:txBody>
          <a:bodyPr wrap="square" lIns="0" tIns="83185" rIns="0" bIns="0" rtlCol="0" vert="horz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655"/>
              </a:spcBef>
              <a:buClr>
                <a:srgbClr val="FFECB1"/>
              </a:buClr>
              <a:buSzPct val="118750"/>
              <a:buChar char="•"/>
              <a:tabLst>
                <a:tab pos="297815" algn="l"/>
                <a:tab pos="298450" algn="l"/>
              </a:tabLst>
            </a:pPr>
            <a:r>
              <a:rPr dirty="0" sz="1600" spc="-335">
                <a:solidFill>
                  <a:srgbClr val="FFFFCC"/>
                </a:solidFill>
                <a:latin typeface="Arial"/>
                <a:cs typeface="Arial"/>
              </a:rPr>
              <a:t>MEDIASTINUM</a:t>
            </a:r>
            <a:endParaRPr sz="1600">
              <a:latin typeface="Arial"/>
              <a:cs typeface="Arial"/>
            </a:endParaRPr>
          </a:p>
          <a:p>
            <a:pPr lvl="1" marL="450850" indent="-285750">
              <a:lnSpc>
                <a:spcPct val="100000"/>
              </a:lnSpc>
              <a:spcBef>
                <a:spcPts val="490"/>
              </a:spcBef>
              <a:buClr>
                <a:srgbClr val="FFECB1"/>
              </a:buClr>
              <a:buSzPct val="120833"/>
              <a:buChar char="-"/>
              <a:tabLst>
                <a:tab pos="450215" algn="l"/>
                <a:tab pos="450850" algn="l"/>
              </a:tabLst>
            </a:pPr>
            <a:r>
              <a:rPr dirty="0" sz="1200" spc="-160">
                <a:solidFill>
                  <a:srgbClr val="FFFFFF"/>
                </a:solidFill>
                <a:latin typeface="Arial"/>
                <a:cs typeface="Arial"/>
              </a:rPr>
              <a:t>Middle </a:t>
            </a: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dirty="0" baseline="24305" sz="1200" spc="-67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dirty="0" baseline="-20833" sz="1200" spc="-67">
                <a:solidFill>
                  <a:srgbClr val="FFFFFF"/>
                </a:solidFill>
                <a:latin typeface="Arial"/>
                <a:cs typeface="Arial"/>
              </a:rPr>
              <a:t>3 </a:t>
            </a:r>
            <a:r>
              <a:rPr dirty="0" sz="1200" spc="-265">
                <a:solidFill>
                  <a:srgbClr val="FFFFFF"/>
                </a:solidFill>
                <a:latin typeface="Arial"/>
                <a:cs typeface="Arial"/>
              </a:rPr>
              <a:t>RT, </a:t>
            </a:r>
            <a:r>
              <a:rPr dirty="0" baseline="24305" sz="1200" spc="-82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dirty="0" sz="1200" spc="-55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dirty="0" baseline="-20833" sz="1200" spc="-82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dirty="0" baseline="-20833" sz="1200" spc="-112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70">
                <a:solidFill>
                  <a:srgbClr val="FFFFFF"/>
                </a:solidFill>
                <a:latin typeface="Arial"/>
                <a:cs typeface="Arial"/>
              </a:rPr>
              <a:t>LT)</a:t>
            </a:r>
            <a:endParaRPr sz="1200">
              <a:latin typeface="Arial"/>
              <a:cs typeface="Arial"/>
            </a:endParaRPr>
          </a:p>
          <a:p>
            <a:pPr lvl="1" marL="450850" indent="-285750">
              <a:lnSpc>
                <a:spcPct val="100000"/>
              </a:lnSpc>
              <a:spcBef>
                <a:spcPts val="80"/>
              </a:spcBef>
              <a:buClr>
                <a:srgbClr val="FFECB1"/>
              </a:buClr>
              <a:buSzPct val="120833"/>
              <a:buChar char="-"/>
              <a:tabLst>
                <a:tab pos="450215" algn="l"/>
                <a:tab pos="450850" algn="l"/>
              </a:tabLst>
            </a:pPr>
            <a:r>
              <a:rPr dirty="0" sz="1200" spc="-120">
                <a:solidFill>
                  <a:srgbClr val="FFFFFF"/>
                </a:solidFill>
                <a:latin typeface="Arial"/>
                <a:cs typeface="Arial"/>
              </a:rPr>
              <a:t>3 </a:t>
            </a:r>
            <a:r>
              <a:rPr dirty="0" sz="1200" spc="-145">
                <a:solidFill>
                  <a:srgbClr val="FFFFFF"/>
                </a:solidFill>
                <a:latin typeface="Arial"/>
                <a:cs typeface="Arial"/>
              </a:rPr>
              <a:t>curves </a:t>
            </a:r>
            <a:r>
              <a:rPr dirty="0" sz="1200" spc="-165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dirty="0" sz="1200" spc="-235">
                <a:solidFill>
                  <a:srgbClr val="FFFFFF"/>
                </a:solidFill>
                <a:latin typeface="Arial"/>
                <a:cs typeface="Arial"/>
              </a:rPr>
              <a:t>LT, </a:t>
            </a:r>
            <a:r>
              <a:rPr dirty="0" sz="1200" spc="-12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dirty="0" sz="1200" spc="-140">
                <a:solidFill>
                  <a:srgbClr val="FFFFFF"/>
                </a:solidFill>
                <a:latin typeface="Arial"/>
                <a:cs typeface="Arial"/>
              </a:rPr>
              <a:t>curve </a:t>
            </a:r>
            <a:r>
              <a:rPr dirty="0" sz="1200" spc="-165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dirty="0" sz="12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265">
                <a:solidFill>
                  <a:srgbClr val="FFFFFF"/>
                </a:solidFill>
                <a:latin typeface="Arial"/>
                <a:cs typeface="Arial"/>
              </a:rPr>
              <a:t>RT.</a:t>
            </a:r>
            <a:endParaRPr sz="1200">
              <a:latin typeface="Arial"/>
              <a:cs typeface="Arial"/>
            </a:endParaRPr>
          </a:p>
          <a:p>
            <a:pPr lvl="1" marL="450850" indent="-285750">
              <a:lnSpc>
                <a:spcPct val="100000"/>
              </a:lnSpc>
              <a:spcBef>
                <a:spcPts val="160"/>
              </a:spcBef>
              <a:buClr>
                <a:srgbClr val="FFECB1"/>
              </a:buClr>
              <a:buSzPct val="120833"/>
              <a:buChar char="-"/>
              <a:tabLst>
                <a:tab pos="450215" algn="l"/>
                <a:tab pos="450850" algn="l"/>
              </a:tabLst>
            </a:pPr>
            <a:r>
              <a:rPr dirty="0" sz="1200" spc="-185">
                <a:solidFill>
                  <a:srgbClr val="FFFFFF"/>
                </a:solidFill>
                <a:latin typeface="Arial"/>
                <a:cs typeface="Arial"/>
              </a:rPr>
              <a:t>Homogeneous</a:t>
            </a:r>
            <a:r>
              <a:rPr dirty="0" sz="12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40">
                <a:solidFill>
                  <a:srgbClr val="FFFFFF"/>
                </a:solidFill>
                <a:latin typeface="Arial"/>
                <a:cs typeface="Arial"/>
              </a:rPr>
              <a:t>density</a:t>
            </a:r>
            <a:endParaRPr sz="1200">
              <a:latin typeface="Arial"/>
              <a:cs typeface="Arial"/>
            </a:endParaRPr>
          </a:p>
          <a:p>
            <a:pPr lvl="1" marL="450850" indent="-285750">
              <a:lnSpc>
                <a:spcPct val="100000"/>
              </a:lnSpc>
              <a:spcBef>
                <a:spcPts val="60"/>
              </a:spcBef>
              <a:buClr>
                <a:srgbClr val="FFECB1"/>
              </a:buClr>
              <a:buSzPct val="120833"/>
              <a:buChar char="-"/>
              <a:tabLst>
                <a:tab pos="450215" algn="l"/>
                <a:tab pos="450850" algn="l"/>
              </a:tabLst>
            </a:pPr>
            <a:r>
              <a:rPr dirty="0" sz="1200" spc="-130">
                <a:solidFill>
                  <a:srgbClr val="FFFFFF"/>
                </a:solidFill>
                <a:latin typeface="Arial"/>
                <a:cs typeface="Arial"/>
              </a:rPr>
              <a:t>Anterior </a:t>
            </a:r>
            <a:r>
              <a:rPr dirty="0" sz="1200" spc="-165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dirty="0" sz="1200" spc="-110">
                <a:solidFill>
                  <a:srgbClr val="FFFFFF"/>
                </a:solidFill>
                <a:latin typeface="Arial"/>
                <a:cs typeface="Arial"/>
              </a:rPr>
              <a:t>lateral</a:t>
            </a:r>
            <a:r>
              <a:rPr dirty="0" sz="12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35">
                <a:solidFill>
                  <a:srgbClr val="FFFFFF"/>
                </a:solidFill>
                <a:latin typeface="Arial"/>
                <a:cs typeface="Arial"/>
              </a:rPr>
              <a:t>x-ray</a:t>
            </a:r>
            <a:endParaRPr sz="1200">
              <a:latin typeface="Arial"/>
              <a:cs typeface="Arial"/>
            </a:endParaRPr>
          </a:p>
          <a:p>
            <a:pPr lvl="1" marL="450850" indent="-285750">
              <a:lnSpc>
                <a:spcPct val="100000"/>
              </a:lnSpc>
              <a:spcBef>
                <a:spcPts val="160"/>
              </a:spcBef>
              <a:buClr>
                <a:srgbClr val="FFECB1"/>
              </a:buClr>
              <a:buSzPct val="120833"/>
              <a:buChar char="-"/>
              <a:tabLst>
                <a:tab pos="450215" algn="l"/>
                <a:tab pos="450850" algn="l"/>
              </a:tabLst>
            </a:pPr>
            <a:r>
              <a:rPr dirty="0" sz="1200" spc="-175">
                <a:solidFill>
                  <a:srgbClr val="FFFFFF"/>
                </a:solidFill>
                <a:latin typeface="Arial"/>
                <a:cs typeface="Arial"/>
              </a:rPr>
              <a:t>Trachea</a:t>
            </a:r>
            <a:r>
              <a:rPr dirty="0" sz="12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25">
                <a:solidFill>
                  <a:srgbClr val="FFFFFF"/>
                </a:solidFill>
                <a:latin typeface="Arial"/>
                <a:cs typeface="Arial"/>
              </a:rPr>
              <a:t>central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108960" y="324201"/>
            <a:ext cx="2975952" cy="84374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21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2238" y="762000"/>
            <a:ext cx="4737099" cy="533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953000" y="762000"/>
            <a:ext cx="4035425" cy="5334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886200" y="1066800"/>
            <a:ext cx="1828800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498340" y="1176020"/>
            <a:ext cx="6254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6666"/>
                </a:solidFill>
                <a:latin typeface="Verdana"/>
                <a:cs typeface="Verdana"/>
              </a:rPr>
              <a:t>QUIZ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108960" y="324201"/>
            <a:ext cx="2975952" cy="8437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013572" y="24688"/>
            <a:ext cx="1127125" cy="457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22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90902" y="2946863"/>
            <a:ext cx="5191302" cy="6941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013572" y="24688"/>
            <a:ext cx="1127125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23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78631" y="2435633"/>
            <a:ext cx="5403278" cy="38155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990902" y="1"/>
            <a:ext cx="5191302" cy="6691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734881" y="598523"/>
            <a:ext cx="3981792" cy="5527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821939" y="741984"/>
            <a:ext cx="320421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885">
                <a:solidFill>
                  <a:srgbClr val="FF0000"/>
                </a:solidFill>
                <a:latin typeface="Arial"/>
                <a:cs typeface="Arial"/>
              </a:rPr>
              <a:t>²</a:t>
            </a:r>
            <a:r>
              <a:rPr dirty="0" sz="1600" spc="33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Verdana"/>
                <a:cs typeface="Verdana"/>
              </a:rPr>
              <a:t>Computed </a:t>
            </a:r>
            <a:r>
              <a:rPr dirty="0" sz="1600" spc="-25">
                <a:solidFill>
                  <a:srgbClr val="FFFFFF"/>
                </a:solidFill>
                <a:latin typeface="Verdana"/>
                <a:cs typeface="Verdana"/>
              </a:rPr>
              <a:t>Tomography </a:t>
            </a:r>
            <a:r>
              <a:rPr dirty="0" sz="1600" spc="-5">
                <a:solidFill>
                  <a:srgbClr val="FFFFFF"/>
                </a:solidFill>
                <a:latin typeface="Verdana"/>
                <a:cs typeface="Verdana"/>
              </a:rPr>
              <a:t>(CT)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672" y="1074597"/>
            <a:ext cx="3584232" cy="3810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013572" y="24688"/>
            <a:ext cx="1127125" cy="457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24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89137" y="838200"/>
            <a:ext cx="5486400" cy="6019800"/>
          </a:xfrm>
          <a:custGeom>
            <a:avLst/>
            <a:gdLst/>
            <a:ahLst/>
            <a:cxnLst/>
            <a:rect l="l" t="t" r="r" b="b"/>
            <a:pathLst>
              <a:path w="5486400" h="6019800">
                <a:moveTo>
                  <a:pt x="4571987" y="0"/>
                </a:moveTo>
                <a:lnTo>
                  <a:pt x="914412" y="0"/>
                </a:lnTo>
                <a:lnTo>
                  <a:pt x="865849" y="1267"/>
                </a:lnTo>
                <a:lnTo>
                  <a:pt x="817946" y="5027"/>
                </a:lnTo>
                <a:lnTo>
                  <a:pt x="770766" y="11217"/>
                </a:lnTo>
                <a:lnTo>
                  <a:pt x="724372" y="19774"/>
                </a:lnTo>
                <a:lnTo>
                  <a:pt x="678829" y="30634"/>
                </a:lnTo>
                <a:lnTo>
                  <a:pt x="634198" y="43734"/>
                </a:lnTo>
                <a:lnTo>
                  <a:pt x="590544" y="59011"/>
                </a:lnTo>
                <a:lnTo>
                  <a:pt x="547929" y="76401"/>
                </a:lnTo>
                <a:lnTo>
                  <a:pt x="506417" y="95842"/>
                </a:lnTo>
                <a:lnTo>
                  <a:pt x="466070" y="117271"/>
                </a:lnTo>
                <a:lnTo>
                  <a:pt x="426952" y="140623"/>
                </a:lnTo>
                <a:lnTo>
                  <a:pt x="389127" y="165837"/>
                </a:lnTo>
                <a:lnTo>
                  <a:pt x="352656" y="192848"/>
                </a:lnTo>
                <a:lnTo>
                  <a:pt x="317605" y="221594"/>
                </a:lnTo>
                <a:lnTo>
                  <a:pt x="284035" y="252011"/>
                </a:lnTo>
                <a:lnTo>
                  <a:pt x="252010" y="284036"/>
                </a:lnTo>
                <a:lnTo>
                  <a:pt x="221593" y="317607"/>
                </a:lnTo>
                <a:lnTo>
                  <a:pt x="192847" y="352659"/>
                </a:lnTo>
                <a:lnTo>
                  <a:pt x="165836" y="389129"/>
                </a:lnTo>
                <a:lnTo>
                  <a:pt x="140623" y="426956"/>
                </a:lnTo>
                <a:lnTo>
                  <a:pt x="117270" y="466074"/>
                </a:lnTo>
                <a:lnTo>
                  <a:pt x="95842" y="506421"/>
                </a:lnTo>
                <a:lnTo>
                  <a:pt x="76401" y="547934"/>
                </a:lnTo>
                <a:lnTo>
                  <a:pt x="59011" y="590550"/>
                </a:lnTo>
                <a:lnTo>
                  <a:pt x="43734" y="634205"/>
                </a:lnTo>
                <a:lnTo>
                  <a:pt x="30634" y="678836"/>
                </a:lnTo>
                <a:lnTo>
                  <a:pt x="19774" y="724381"/>
                </a:lnTo>
                <a:lnTo>
                  <a:pt x="11217" y="770775"/>
                </a:lnTo>
                <a:lnTo>
                  <a:pt x="5027" y="817956"/>
                </a:lnTo>
                <a:lnTo>
                  <a:pt x="1267" y="865860"/>
                </a:lnTo>
                <a:lnTo>
                  <a:pt x="0" y="914425"/>
                </a:lnTo>
                <a:lnTo>
                  <a:pt x="0" y="5105382"/>
                </a:lnTo>
                <a:lnTo>
                  <a:pt x="1267" y="5153945"/>
                </a:lnTo>
                <a:lnTo>
                  <a:pt x="5027" y="5201849"/>
                </a:lnTo>
                <a:lnTo>
                  <a:pt x="11217" y="5249029"/>
                </a:lnTo>
                <a:lnTo>
                  <a:pt x="19774" y="5295423"/>
                </a:lnTo>
                <a:lnTo>
                  <a:pt x="30634" y="5340966"/>
                </a:lnTo>
                <a:lnTo>
                  <a:pt x="43734" y="5385597"/>
                </a:lnTo>
                <a:lnTo>
                  <a:pt x="59011" y="5429252"/>
                </a:lnTo>
                <a:lnTo>
                  <a:pt x="76401" y="5471867"/>
                </a:lnTo>
                <a:lnTo>
                  <a:pt x="95842" y="5513380"/>
                </a:lnTo>
                <a:lnTo>
                  <a:pt x="117270" y="5553726"/>
                </a:lnTo>
                <a:lnTo>
                  <a:pt x="140623" y="5592844"/>
                </a:lnTo>
                <a:lnTo>
                  <a:pt x="165836" y="5630670"/>
                </a:lnTo>
                <a:lnTo>
                  <a:pt x="192847" y="5667141"/>
                </a:lnTo>
                <a:lnTo>
                  <a:pt x="221593" y="5702192"/>
                </a:lnTo>
                <a:lnTo>
                  <a:pt x="252010" y="5735763"/>
                </a:lnTo>
                <a:lnTo>
                  <a:pt x="284035" y="5767788"/>
                </a:lnTo>
                <a:lnTo>
                  <a:pt x="317605" y="5798205"/>
                </a:lnTo>
                <a:lnTo>
                  <a:pt x="352656" y="5826951"/>
                </a:lnTo>
                <a:lnTo>
                  <a:pt x="389127" y="5853962"/>
                </a:lnTo>
                <a:lnTo>
                  <a:pt x="426952" y="5879175"/>
                </a:lnTo>
                <a:lnTo>
                  <a:pt x="466070" y="5902528"/>
                </a:lnTo>
                <a:lnTo>
                  <a:pt x="506417" y="5923956"/>
                </a:lnTo>
                <a:lnTo>
                  <a:pt x="547929" y="5943397"/>
                </a:lnTo>
                <a:lnTo>
                  <a:pt x="590544" y="5960788"/>
                </a:lnTo>
                <a:lnTo>
                  <a:pt x="634198" y="5976065"/>
                </a:lnTo>
                <a:lnTo>
                  <a:pt x="678829" y="5989165"/>
                </a:lnTo>
                <a:lnTo>
                  <a:pt x="724372" y="6000025"/>
                </a:lnTo>
                <a:lnTo>
                  <a:pt x="770766" y="6008581"/>
                </a:lnTo>
                <a:lnTo>
                  <a:pt x="817946" y="6014771"/>
                </a:lnTo>
                <a:lnTo>
                  <a:pt x="865849" y="6018532"/>
                </a:lnTo>
                <a:lnTo>
                  <a:pt x="914412" y="6019799"/>
                </a:lnTo>
                <a:lnTo>
                  <a:pt x="4571987" y="6019799"/>
                </a:lnTo>
                <a:lnTo>
                  <a:pt x="4620550" y="6018532"/>
                </a:lnTo>
                <a:lnTo>
                  <a:pt x="4668453" y="6014771"/>
                </a:lnTo>
                <a:lnTo>
                  <a:pt x="4715633" y="6008581"/>
                </a:lnTo>
                <a:lnTo>
                  <a:pt x="4762027" y="6000025"/>
                </a:lnTo>
                <a:lnTo>
                  <a:pt x="4807570" y="5989165"/>
                </a:lnTo>
                <a:lnTo>
                  <a:pt x="4852201" y="5976065"/>
                </a:lnTo>
                <a:lnTo>
                  <a:pt x="4895855" y="5960788"/>
                </a:lnTo>
                <a:lnTo>
                  <a:pt x="4938470" y="5943397"/>
                </a:lnTo>
                <a:lnTo>
                  <a:pt x="4979982" y="5923956"/>
                </a:lnTo>
                <a:lnTo>
                  <a:pt x="5020329" y="5902528"/>
                </a:lnTo>
                <a:lnTo>
                  <a:pt x="5059447" y="5879175"/>
                </a:lnTo>
                <a:lnTo>
                  <a:pt x="5097272" y="5853962"/>
                </a:lnTo>
                <a:lnTo>
                  <a:pt x="5133743" y="5826951"/>
                </a:lnTo>
                <a:lnTo>
                  <a:pt x="5168794" y="5798205"/>
                </a:lnTo>
                <a:lnTo>
                  <a:pt x="5202364" y="5767788"/>
                </a:lnTo>
                <a:lnTo>
                  <a:pt x="5234389" y="5735763"/>
                </a:lnTo>
                <a:lnTo>
                  <a:pt x="5264806" y="5702192"/>
                </a:lnTo>
                <a:lnTo>
                  <a:pt x="5293552" y="5667141"/>
                </a:lnTo>
                <a:lnTo>
                  <a:pt x="5320563" y="5630670"/>
                </a:lnTo>
                <a:lnTo>
                  <a:pt x="5345776" y="5592844"/>
                </a:lnTo>
                <a:lnTo>
                  <a:pt x="5369129" y="5553726"/>
                </a:lnTo>
                <a:lnTo>
                  <a:pt x="5390557" y="5513380"/>
                </a:lnTo>
                <a:lnTo>
                  <a:pt x="5409998" y="5471867"/>
                </a:lnTo>
                <a:lnTo>
                  <a:pt x="5427388" y="5429252"/>
                </a:lnTo>
                <a:lnTo>
                  <a:pt x="5442665" y="5385597"/>
                </a:lnTo>
                <a:lnTo>
                  <a:pt x="5455765" y="5340966"/>
                </a:lnTo>
                <a:lnTo>
                  <a:pt x="5466625" y="5295423"/>
                </a:lnTo>
                <a:lnTo>
                  <a:pt x="5475182" y="5249029"/>
                </a:lnTo>
                <a:lnTo>
                  <a:pt x="5481372" y="5201849"/>
                </a:lnTo>
                <a:lnTo>
                  <a:pt x="5485132" y="5153945"/>
                </a:lnTo>
                <a:lnTo>
                  <a:pt x="5486400" y="5105382"/>
                </a:lnTo>
                <a:lnTo>
                  <a:pt x="5486400" y="914425"/>
                </a:lnTo>
                <a:lnTo>
                  <a:pt x="5485132" y="865860"/>
                </a:lnTo>
                <a:lnTo>
                  <a:pt x="5481372" y="817956"/>
                </a:lnTo>
                <a:lnTo>
                  <a:pt x="5475182" y="770775"/>
                </a:lnTo>
                <a:lnTo>
                  <a:pt x="5466625" y="724381"/>
                </a:lnTo>
                <a:lnTo>
                  <a:pt x="5455765" y="678836"/>
                </a:lnTo>
                <a:lnTo>
                  <a:pt x="5442665" y="634205"/>
                </a:lnTo>
                <a:lnTo>
                  <a:pt x="5427388" y="590550"/>
                </a:lnTo>
                <a:lnTo>
                  <a:pt x="5409998" y="547934"/>
                </a:lnTo>
                <a:lnTo>
                  <a:pt x="5390557" y="506421"/>
                </a:lnTo>
                <a:lnTo>
                  <a:pt x="5369129" y="466074"/>
                </a:lnTo>
                <a:lnTo>
                  <a:pt x="5345776" y="426956"/>
                </a:lnTo>
                <a:lnTo>
                  <a:pt x="5320563" y="389129"/>
                </a:lnTo>
                <a:lnTo>
                  <a:pt x="5293552" y="352659"/>
                </a:lnTo>
                <a:lnTo>
                  <a:pt x="5264806" y="317607"/>
                </a:lnTo>
                <a:lnTo>
                  <a:pt x="5234389" y="284036"/>
                </a:lnTo>
                <a:lnTo>
                  <a:pt x="5202364" y="252011"/>
                </a:lnTo>
                <a:lnTo>
                  <a:pt x="5168794" y="221594"/>
                </a:lnTo>
                <a:lnTo>
                  <a:pt x="5133743" y="192848"/>
                </a:lnTo>
                <a:lnTo>
                  <a:pt x="5097272" y="165837"/>
                </a:lnTo>
                <a:lnTo>
                  <a:pt x="5059447" y="140623"/>
                </a:lnTo>
                <a:lnTo>
                  <a:pt x="5020329" y="117271"/>
                </a:lnTo>
                <a:lnTo>
                  <a:pt x="4979982" y="95842"/>
                </a:lnTo>
                <a:lnTo>
                  <a:pt x="4938470" y="76401"/>
                </a:lnTo>
                <a:lnTo>
                  <a:pt x="4895855" y="59011"/>
                </a:lnTo>
                <a:lnTo>
                  <a:pt x="4852201" y="43734"/>
                </a:lnTo>
                <a:lnTo>
                  <a:pt x="4807570" y="30634"/>
                </a:lnTo>
                <a:lnTo>
                  <a:pt x="4762027" y="19774"/>
                </a:lnTo>
                <a:lnTo>
                  <a:pt x="4715633" y="11217"/>
                </a:lnTo>
                <a:lnTo>
                  <a:pt x="4668453" y="5027"/>
                </a:lnTo>
                <a:lnTo>
                  <a:pt x="4620550" y="1267"/>
                </a:lnTo>
                <a:lnTo>
                  <a:pt x="45719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335695" y="1133970"/>
            <a:ext cx="4806950" cy="5397500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1400" b="1" i="1">
                <a:solidFill>
                  <a:srgbClr val="FF0000"/>
                </a:solidFill>
                <a:latin typeface="Arial"/>
                <a:cs typeface="Arial"/>
              </a:rPr>
              <a:t>CT</a:t>
            </a:r>
            <a:r>
              <a:rPr dirty="0" sz="1400" spc="-85" b="1" i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400" spc="-5" b="1" i="1">
                <a:solidFill>
                  <a:srgbClr val="FF0000"/>
                </a:solidFill>
                <a:latin typeface="Arial"/>
                <a:cs typeface="Arial"/>
              </a:rPr>
              <a:t>Scan:</a:t>
            </a:r>
            <a:endParaRPr sz="1400">
              <a:latin typeface="Arial"/>
              <a:cs typeface="Arial"/>
            </a:endParaRPr>
          </a:p>
          <a:p>
            <a:pPr algn="just" marL="12700" marR="12065">
              <a:lnSpc>
                <a:spcPct val="119000"/>
              </a:lnSpc>
              <a:buSzPct val="92857"/>
              <a:buChar char="•"/>
              <a:tabLst>
                <a:tab pos="76200" algn="l"/>
              </a:tabLst>
            </a:pPr>
            <a:r>
              <a:rPr dirty="0" sz="1400">
                <a:latin typeface="Arial"/>
                <a:cs typeface="Arial"/>
              </a:rPr>
              <a:t>Relies on x-rays </a:t>
            </a:r>
            <a:r>
              <a:rPr dirty="0" sz="1400" spc="-5">
                <a:latin typeface="Arial"/>
                <a:cs typeface="Arial"/>
              </a:rPr>
              <a:t>transmitted through the </a:t>
            </a:r>
            <a:r>
              <a:rPr dirty="0" sz="1400" spc="-25">
                <a:latin typeface="Arial"/>
                <a:cs typeface="Arial"/>
              </a:rPr>
              <a:t>body. </a:t>
            </a:r>
            <a:r>
              <a:rPr dirty="0" sz="1400" spc="-5">
                <a:latin typeface="Arial"/>
                <a:cs typeface="Arial"/>
              </a:rPr>
              <a:t>It </a:t>
            </a:r>
            <a:r>
              <a:rPr dirty="0" sz="1400" spc="-10">
                <a:latin typeface="Arial"/>
                <a:cs typeface="Arial"/>
              </a:rPr>
              <a:t>differs </a:t>
            </a:r>
            <a:r>
              <a:rPr dirty="0" sz="1400" spc="-5">
                <a:latin typeface="Arial"/>
                <a:cs typeface="Arial"/>
              </a:rPr>
              <a:t>from  conventional radiography </a:t>
            </a:r>
            <a:r>
              <a:rPr dirty="0" sz="1400">
                <a:latin typeface="Arial"/>
                <a:cs typeface="Arial"/>
              </a:rPr>
              <a:t>in </a:t>
            </a:r>
            <a:r>
              <a:rPr dirty="0" sz="1400" spc="-5">
                <a:latin typeface="Arial"/>
                <a:cs typeface="Arial"/>
              </a:rPr>
              <a:t>that </a:t>
            </a:r>
            <a:r>
              <a:rPr dirty="0" sz="1400">
                <a:latin typeface="Arial"/>
                <a:cs typeface="Arial"/>
              </a:rPr>
              <a:t>a </a:t>
            </a:r>
            <a:r>
              <a:rPr dirty="0" sz="1400" spc="-5">
                <a:latin typeface="Arial"/>
                <a:cs typeface="Arial"/>
              </a:rPr>
              <a:t>more sensitive </a:t>
            </a:r>
            <a:r>
              <a:rPr dirty="0" sz="1400">
                <a:latin typeface="Arial"/>
                <a:cs typeface="Arial"/>
              </a:rPr>
              <a:t>x-ray  </a:t>
            </a:r>
            <a:r>
              <a:rPr dirty="0" sz="1400" spc="-5">
                <a:latin typeface="Arial"/>
                <a:cs typeface="Arial"/>
              </a:rPr>
              <a:t>detection system </a:t>
            </a:r>
            <a:r>
              <a:rPr dirty="0" sz="1400">
                <a:latin typeface="Arial"/>
                <a:cs typeface="Arial"/>
              </a:rPr>
              <a:t>is used, </a:t>
            </a:r>
            <a:r>
              <a:rPr dirty="0" sz="1400" spc="-5">
                <a:latin typeface="Arial"/>
                <a:cs typeface="Arial"/>
              </a:rPr>
              <a:t>the images </a:t>
            </a:r>
            <a:r>
              <a:rPr dirty="0" sz="1400">
                <a:latin typeface="Arial"/>
                <a:cs typeface="Arial"/>
              </a:rPr>
              <a:t>consist of </a:t>
            </a:r>
            <a:r>
              <a:rPr dirty="0" sz="1400" spc="-5">
                <a:latin typeface="Arial"/>
                <a:cs typeface="Arial"/>
              </a:rPr>
              <a:t>sections  (slices) through the </a:t>
            </a:r>
            <a:r>
              <a:rPr dirty="0" sz="1400" spc="-25">
                <a:latin typeface="Arial"/>
                <a:cs typeface="Arial"/>
              </a:rPr>
              <a:t>body, </a:t>
            </a:r>
            <a:r>
              <a:rPr dirty="0" sz="1400">
                <a:latin typeface="Arial"/>
                <a:cs typeface="Arial"/>
              </a:rPr>
              <a:t>and </a:t>
            </a:r>
            <a:r>
              <a:rPr dirty="0" sz="1400" spc="-5">
                <a:latin typeface="Arial"/>
                <a:cs typeface="Arial"/>
              </a:rPr>
              <a:t>the data are manipulated </a:t>
            </a:r>
            <a:r>
              <a:rPr dirty="0" sz="1400">
                <a:latin typeface="Arial"/>
                <a:cs typeface="Arial"/>
              </a:rPr>
              <a:t>by a  </a:t>
            </a:r>
            <a:r>
              <a:rPr dirty="0" sz="1400" spc="-10">
                <a:latin typeface="Arial"/>
                <a:cs typeface="Arial"/>
              </a:rPr>
              <a:t>computer.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  <a:buSzPct val="92857"/>
              <a:buChar char="•"/>
              <a:tabLst>
                <a:tab pos="76200" algn="l"/>
                <a:tab pos="519430" algn="l"/>
                <a:tab pos="983615" algn="l"/>
                <a:tab pos="1527175" algn="l"/>
                <a:tab pos="2522855" algn="l"/>
                <a:tab pos="2789555" algn="l"/>
                <a:tab pos="3313429" algn="l"/>
                <a:tab pos="4272280" algn="l"/>
              </a:tabLst>
            </a:pPr>
            <a:r>
              <a:rPr dirty="0" sz="1400">
                <a:latin typeface="Arial"/>
                <a:cs typeface="Arial"/>
              </a:rPr>
              <a:t>Has	</a:t>
            </a:r>
            <a:r>
              <a:rPr dirty="0" sz="1400" spc="-5">
                <a:latin typeface="Arial"/>
                <a:cs typeface="Arial"/>
              </a:rPr>
              <a:t>very	</a:t>
            </a:r>
            <a:r>
              <a:rPr dirty="0" sz="1400">
                <a:latin typeface="Arial"/>
                <a:cs typeface="Arial"/>
              </a:rPr>
              <a:t>small	</a:t>
            </a:r>
            <a:r>
              <a:rPr dirty="0" sz="1400" spc="-5">
                <a:latin typeface="Arial"/>
                <a:cs typeface="Arial"/>
              </a:rPr>
              <a:t>differences	</a:t>
            </a:r>
            <a:r>
              <a:rPr dirty="0" sz="1400">
                <a:latin typeface="Arial"/>
                <a:cs typeface="Arial"/>
              </a:rPr>
              <a:t>in	x-ray	</a:t>
            </a:r>
            <a:r>
              <a:rPr dirty="0" sz="1400" spc="-5">
                <a:latin typeface="Arial"/>
                <a:cs typeface="Arial"/>
              </a:rPr>
              <a:t>absorption	</a:t>
            </a:r>
            <a:r>
              <a:rPr dirty="0" sz="1400">
                <a:latin typeface="Arial"/>
                <a:cs typeface="Arial"/>
              </a:rPr>
              <a:t>values</a:t>
            </a:r>
            <a:endParaRPr sz="1400">
              <a:latin typeface="Arial"/>
              <a:cs typeface="Arial"/>
            </a:endParaRPr>
          </a:p>
          <a:p>
            <a:pPr algn="just" marL="12700" marR="12065">
              <a:lnSpc>
                <a:spcPct val="119000"/>
              </a:lnSpc>
              <a:spcBef>
                <a:spcPts val="100"/>
              </a:spcBef>
            </a:pPr>
            <a:r>
              <a:rPr dirty="0" sz="1400" spc="-5">
                <a:latin typeface="Arial"/>
                <a:cs typeface="Arial"/>
              </a:rPr>
              <a:t>compared with conventional radiography; the range </a:t>
            </a:r>
            <a:r>
              <a:rPr dirty="0" sz="1400">
                <a:latin typeface="Arial"/>
                <a:cs typeface="Arial"/>
              </a:rPr>
              <a:t>of  </a:t>
            </a:r>
            <a:r>
              <a:rPr dirty="0" sz="1400" spc="-5">
                <a:latin typeface="Arial"/>
                <a:cs typeface="Arial"/>
              </a:rPr>
              <a:t>densities recorded </a:t>
            </a:r>
            <a:r>
              <a:rPr dirty="0" sz="1400">
                <a:latin typeface="Arial"/>
                <a:cs typeface="Arial"/>
              </a:rPr>
              <a:t>is increased </a:t>
            </a:r>
            <a:r>
              <a:rPr dirty="0" sz="1400" spc="-5">
                <a:latin typeface="Arial"/>
                <a:cs typeface="Arial"/>
              </a:rPr>
              <a:t>approximately</a:t>
            </a:r>
            <a:r>
              <a:rPr dirty="0" sz="1400" spc="5">
                <a:latin typeface="Arial"/>
                <a:cs typeface="Arial"/>
              </a:rPr>
              <a:t> </a:t>
            </a:r>
            <a:r>
              <a:rPr dirty="0" sz="1400" spc="-5">
                <a:latin typeface="Arial"/>
                <a:cs typeface="Arial"/>
              </a:rPr>
              <a:t>10-fold.</a:t>
            </a:r>
            <a:endParaRPr sz="1400">
              <a:latin typeface="Arial"/>
              <a:cs typeface="Arial"/>
            </a:endParaRPr>
          </a:p>
          <a:p>
            <a:pPr algn="just" marL="12700" marR="12065">
              <a:lnSpc>
                <a:spcPct val="119000"/>
              </a:lnSpc>
              <a:buSzPct val="92857"/>
              <a:buChar char="•"/>
              <a:tabLst>
                <a:tab pos="76200" algn="l"/>
              </a:tabLst>
            </a:pPr>
            <a:r>
              <a:rPr dirty="0" sz="1400">
                <a:latin typeface="Arial"/>
                <a:cs typeface="Arial"/>
              </a:rPr>
              <a:t>So gradations of density within soft tissues can </a:t>
            </a:r>
            <a:r>
              <a:rPr dirty="0" sz="1400" spc="0">
                <a:latin typeface="Arial"/>
                <a:cs typeface="Arial"/>
              </a:rPr>
              <a:t>be  </a:t>
            </a:r>
            <a:r>
              <a:rPr dirty="0" sz="1400" spc="-5">
                <a:latin typeface="Arial"/>
                <a:cs typeface="Arial"/>
              </a:rPr>
              <a:t>recognized, e.g. brain substance from cerebrospinal fluid, </a:t>
            </a:r>
            <a:r>
              <a:rPr dirty="0" sz="1400">
                <a:latin typeface="Arial"/>
                <a:cs typeface="Arial"/>
              </a:rPr>
              <a:t>or  </a:t>
            </a:r>
            <a:r>
              <a:rPr dirty="0" sz="1400" spc="-5">
                <a:latin typeface="Arial"/>
                <a:cs typeface="Arial"/>
              </a:rPr>
              <a:t>tumor from surrounding normal</a:t>
            </a:r>
            <a:r>
              <a:rPr dirty="0" sz="1400" spc="0">
                <a:latin typeface="Arial"/>
                <a:cs typeface="Arial"/>
              </a:rPr>
              <a:t> </a:t>
            </a:r>
            <a:r>
              <a:rPr dirty="0" sz="1400" spc="-5">
                <a:latin typeface="Arial"/>
                <a:cs typeface="Arial"/>
              </a:rPr>
              <a:t>tissues.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  <a:buSzPct val="92857"/>
              <a:buChar char="•"/>
              <a:tabLst>
                <a:tab pos="76200" algn="l"/>
              </a:tabLst>
            </a:pPr>
            <a:r>
              <a:rPr dirty="0" sz="1400" spc="-5">
                <a:latin typeface="Arial"/>
                <a:cs typeface="Arial"/>
              </a:rPr>
              <a:t>There</a:t>
            </a:r>
            <a:r>
              <a:rPr dirty="0" sz="1400" spc="18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is</a:t>
            </a:r>
            <a:r>
              <a:rPr dirty="0" sz="1400" spc="175">
                <a:latin typeface="Arial"/>
                <a:cs typeface="Arial"/>
              </a:rPr>
              <a:t> </a:t>
            </a:r>
            <a:r>
              <a:rPr dirty="0" sz="1400" spc="-5">
                <a:latin typeface="Arial"/>
                <a:cs typeface="Arial"/>
              </a:rPr>
              <a:t>major</a:t>
            </a:r>
            <a:r>
              <a:rPr dirty="0" sz="1400" spc="180">
                <a:latin typeface="Arial"/>
                <a:cs typeface="Arial"/>
              </a:rPr>
              <a:t> </a:t>
            </a:r>
            <a:r>
              <a:rPr dirty="0" sz="1400" spc="-5">
                <a:latin typeface="Arial"/>
                <a:cs typeface="Arial"/>
              </a:rPr>
              <a:t>risk</a:t>
            </a:r>
            <a:r>
              <a:rPr dirty="0" sz="1400" spc="18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behind</a:t>
            </a:r>
            <a:r>
              <a:rPr dirty="0" sz="1400" spc="17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CT</a:t>
            </a:r>
            <a:r>
              <a:rPr dirty="0" sz="1400" spc="15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scan,</a:t>
            </a:r>
            <a:r>
              <a:rPr dirty="0" sz="1400" spc="175">
                <a:latin typeface="Arial"/>
                <a:cs typeface="Arial"/>
              </a:rPr>
              <a:t> </a:t>
            </a:r>
            <a:r>
              <a:rPr dirty="0" sz="1400" spc="-5">
                <a:latin typeface="Arial"/>
                <a:cs typeface="Arial"/>
              </a:rPr>
              <a:t>1barin</a:t>
            </a:r>
            <a:r>
              <a:rPr dirty="0" sz="1400" spc="18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CT</a:t>
            </a:r>
            <a:r>
              <a:rPr dirty="0" sz="1400" spc="15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scan</a:t>
            </a:r>
            <a:endParaRPr sz="1400">
              <a:latin typeface="Arial"/>
              <a:cs typeface="Arial"/>
            </a:endParaRPr>
          </a:p>
          <a:p>
            <a:pPr algn="just" marL="12700" marR="12065">
              <a:lnSpc>
                <a:spcPct val="119000"/>
              </a:lnSpc>
              <a:spcBef>
                <a:spcPts val="100"/>
              </a:spcBef>
            </a:pPr>
            <a:r>
              <a:rPr dirty="0" sz="1400" spc="-5">
                <a:latin typeface="Arial"/>
                <a:cs typeface="Arial"/>
              </a:rPr>
              <a:t>radiation </a:t>
            </a:r>
            <a:r>
              <a:rPr dirty="0" sz="1400">
                <a:latin typeface="Arial"/>
                <a:cs typeface="Arial"/>
              </a:rPr>
              <a:t>= 200 x-ray </a:t>
            </a:r>
            <a:r>
              <a:rPr dirty="0" sz="1400" spc="-5">
                <a:latin typeface="Arial"/>
                <a:cs typeface="Arial"/>
              </a:rPr>
              <a:t>radiation </a:t>
            </a:r>
            <a:r>
              <a:rPr dirty="0" sz="1400">
                <a:latin typeface="Arial"/>
                <a:cs typeface="Arial"/>
              </a:rPr>
              <a:t>, pelvic CT </a:t>
            </a:r>
            <a:r>
              <a:rPr dirty="0" sz="1400" spc="-5">
                <a:latin typeface="Arial"/>
                <a:cs typeface="Arial"/>
              </a:rPr>
              <a:t>radiation </a:t>
            </a:r>
            <a:r>
              <a:rPr dirty="0" sz="1400">
                <a:latin typeface="Arial"/>
                <a:cs typeface="Arial"/>
              </a:rPr>
              <a:t>= 400 x-  </a:t>
            </a:r>
            <a:r>
              <a:rPr dirty="0" sz="1400" spc="-5">
                <a:latin typeface="Arial"/>
                <a:cs typeface="Arial"/>
              </a:rPr>
              <a:t>ray radiation </a:t>
            </a:r>
            <a:r>
              <a:rPr dirty="0" sz="1400">
                <a:latin typeface="Arial"/>
                <a:cs typeface="Arial"/>
              </a:rPr>
              <a:t>which </a:t>
            </a:r>
            <a:r>
              <a:rPr dirty="0" sz="1400" spc="-5">
                <a:latin typeface="Arial"/>
                <a:cs typeface="Arial"/>
              </a:rPr>
              <a:t>means </a:t>
            </a:r>
            <a:r>
              <a:rPr dirty="0" sz="1400">
                <a:latin typeface="Arial"/>
                <a:cs typeface="Arial"/>
              </a:rPr>
              <a:t>don’t </a:t>
            </a:r>
            <a:r>
              <a:rPr dirty="0" sz="1400" spc="-5">
                <a:latin typeface="Arial"/>
                <a:cs typeface="Arial"/>
              </a:rPr>
              <a:t>request </a:t>
            </a:r>
            <a:r>
              <a:rPr dirty="0" sz="1400">
                <a:latin typeface="Arial"/>
                <a:cs typeface="Arial"/>
              </a:rPr>
              <a:t>a CT scan unless  it is needed and </a:t>
            </a:r>
            <a:r>
              <a:rPr dirty="0" sz="1400" spc="-15">
                <a:latin typeface="Arial"/>
                <a:cs typeface="Arial"/>
              </a:rPr>
              <a:t>We </a:t>
            </a:r>
            <a:r>
              <a:rPr dirty="0" sz="1400" spc="-5">
                <a:latin typeface="Arial"/>
                <a:cs typeface="Arial"/>
              </a:rPr>
              <a:t>can't </a:t>
            </a:r>
            <a:r>
              <a:rPr dirty="0" sz="1400">
                <a:latin typeface="Arial"/>
                <a:cs typeface="Arial"/>
              </a:rPr>
              <a:t>use it </a:t>
            </a:r>
            <a:r>
              <a:rPr dirty="0" sz="1400" spc="-5">
                <a:latin typeface="Arial"/>
                <a:cs typeface="Arial"/>
              </a:rPr>
              <a:t>for </a:t>
            </a:r>
            <a:r>
              <a:rPr dirty="0" sz="1400">
                <a:latin typeface="Arial"/>
                <a:cs typeface="Arial"/>
              </a:rPr>
              <a:t>a </a:t>
            </a:r>
            <a:r>
              <a:rPr dirty="0" sz="1400" spc="-5">
                <a:latin typeface="Arial"/>
                <a:cs typeface="Arial"/>
              </a:rPr>
              <a:t>pregnant</a:t>
            </a:r>
            <a:r>
              <a:rPr dirty="0" sz="1400" spc="305">
                <a:latin typeface="Arial"/>
                <a:cs typeface="Arial"/>
              </a:rPr>
              <a:t> </a:t>
            </a:r>
            <a:r>
              <a:rPr dirty="0" sz="1400" spc="-5">
                <a:latin typeface="Arial"/>
                <a:cs typeface="Arial"/>
              </a:rPr>
              <a:t>women  </a:t>
            </a:r>
            <a:r>
              <a:rPr dirty="0" sz="1400">
                <a:latin typeface="Arial"/>
                <a:cs typeface="Arial"/>
              </a:rPr>
              <a:t>unless it is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5">
                <a:latin typeface="Arial"/>
                <a:cs typeface="Arial"/>
              </a:rPr>
              <a:t>necessary</a:t>
            </a:r>
            <a:endParaRPr sz="1400">
              <a:latin typeface="Arial"/>
              <a:cs typeface="Arial"/>
            </a:endParaRPr>
          </a:p>
          <a:p>
            <a:pPr algn="just" marL="12700" marR="12065">
              <a:lnSpc>
                <a:spcPct val="119100"/>
              </a:lnSpc>
              <a:buClr>
                <a:srgbClr val="0E54A2"/>
              </a:buClr>
              <a:buSzPct val="92857"/>
              <a:buFont typeface="Arial"/>
              <a:buChar char="•"/>
              <a:tabLst>
                <a:tab pos="76200" algn="l"/>
              </a:tabLst>
            </a:pPr>
            <a:r>
              <a:rPr dirty="0" sz="1400" spc="-5" i="1">
                <a:solidFill>
                  <a:srgbClr val="086AB2"/>
                </a:solidFill>
                <a:latin typeface="Arial"/>
                <a:cs typeface="Arial"/>
              </a:rPr>
              <a:t>Lung </a:t>
            </a:r>
            <a:r>
              <a:rPr dirty="0" sz="1400" i="1">
                <a:solidFill>
                  <a:srgbClr val="086AB2"/>
                </a:solidFill>
                <a:latin typeface="Arial"/>
                <a:cs typeface="Arial"/>
              </a:rPr>
              <a:t>window </a:t>
            </a:r>
            <a:r>
              <a:rPr dirty="0" sz="1400">
                <a:latin typeface="Arial"/>
                <a:cs typeface="Arial"/>
              </a:rPr>
              <a:t>is wide window </a:t>
            </a:r>
            <a:r>
              <a:rPr dirty="0" sz="1400" spc="-5">
                <a:latin typeface="Arial"/>
                <a:cs typeface="Arial"/>
              </a:rPr>
              <a:t>to </a:t>
            </a:r>
            <a:r>
              <a:rPr dirty="0" sz="1400">
                <a:latin typeface="Arial"/>
                <a:cs typeface="Arial"/>
              </a:rPr>
              <a:t>visualize lung </a:t>
            </a:r>
            <a:r>
              <a:rPr dirty="0" sz="1400" spc="-5">
                <a:latin typeface="Arial"/>
                <a:cs typeface="Arial"/>
              </a:rPr>
              <a:t>parenchymal  structures </a:t>
            </a:r>
            <a:r>
              <a:rPr dirty="0" sz="1400">
                <a:latin typeface="Arial"/>
                <a:cs typeface="Arial"/>
              </a:rPr>
              <a:t>including </a:t>
            </a:r>
            <a:r>
              <a:rPr dirty="0" sz="1400" spc="-5">
                <a:latin typeface="Arial"/>
                <a:cs typeface="Arial"/>
              </a:rPr>
              <a:t>bronchi, </a:t>
            </a:r>
            <a:r>
              <a:rPr dirty="0" sz="1400">
                <a:latin typeface="Arial"/>
                <a:cs typeface="Arial"/>
              </a:rPr>
              <a:t>vessels and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alveoli</a:t>
            </a:r>
            <a:endParaRPr sz="1400">
              <a:latin typeface="Arial"/>
              <a:cs typeface="Arial"/>
            </a:endParaRPr>
          </a:p>
          <a:p>
            <a:pPr algn="just" marL="12700" marR="5080">
              <a:lnSpc>
                <a:spcPct val="119000"/>
              </a:lnSpc>
              <a:spcBef>
                <a:spcPts val="100"/>
              </a:spcBef>
              <a:buClr>
                <a:srgbClr val="0E54A2"/>
              </a:buClr>
              <a:buSzPct val="92857"/>
              <a:buFont typeface="Arial"/>
              <a:buChar char="•"/>
              <a:tabLst>
                <a:tab pos="78740" algn="l"/>
              </a:tabLst>
            </a:pPr>
            <a:r>
              <a:rPr dirty="0" sz="1400" spc="40" i="1">
                <a:solidFill>
                  <a:srgbClr val="086AB2"/>
                </a:solidFill>
                <a:latin typeface="Arial"/>
                <a:cs typeface="Arial"/>
              </a:rPr>
              <a:t>Mediastinal </a:t>
            </a:r>
            <a:r>
              <a:rPr dirty="0" sz="1400" spc="35" i="1">
                <a:solidFill>
                  <a:srgbClr val="086AB2"/>
                </a:solidFill>
                <a:latin typeface="Arial"/>
                <a:cs typeface="Arial"/>
              </a:rPr>
              <a:t>window </a:t>
            </a:r>
            <a:r>
              <a:rPr dirty="0" sz="1400" spc="25">
                <a:latin typeface="Arial"/>
                <a:cs typeface="Arial"/>
              </a:rPr>
              <a:t>is </a:t>
            </a:r>
            <a:r>
              <a:rPr dirty="0" sz="1400" spc="35">
                <a:latin typeface="Arial"/>
                <a:cs typeface="Arial"/>
              </a:rPr>
              <a:t>narrow window </a:t>
            </a:r>
            <a:r>
              <a:rPr dirty="0" sz="1400" spc="25">
                <a:latin typeface="Arial"/>
                <a:cs typeface="Arial"/>
              </a:rPr>
              <a:t>to </a:t>
            </a:r>
            <a:r>
              <a:rPr dirty="0" sz="1400" spc="50">
                <a:latin typeface="Arial"/>
                <a:cs typeface="Arial"/>
              </a:rPr>
              <a:t>visualize  </a:t>
            </a:r>
            <a:r>
              <a:rPr dirty="0" sz="1400" spc="-5">
                <a:latin typeface="Arial"/>
                <a:cs typeface="Arial"/>
              </a:rPr>
              <a:t>mediastinal structures </a:t>
            </a:r>
            <a:r>
              <a:rPr dirty="0" sz="1400">
                <a:latin typeface="Arial"/>
                <a:cs typeface="Arial"/>
              </a:rPr>
              <a:t>including </a:t>
            </a:r>
            <a:r>
              <a:rPr dirty="0" sz="1400" spc="-5">
                <a:latin typeface="Arial"/>
                <a:cs typeface="Arial"/>
              </a:rPr>
              <a:t>major </a:t>
            </a:r>
            <a:r>
              <a:rPr dirty="0" sz="1400">
                <a:latin typeface="Arial"/>
                <a:cs typeface="Arial"/>
              </a:rPr>
              <a:t>vessels,</a:t>
            </a:r>
            <a:r>
              <a:rPr dirty="0" sz="1400" spc="0">
                <a:latin typeface="Arial"/>
                <a:cs typeface="Arial"/>
              </a:rPr>
              <a:t> </a:t>
            </a:r>
            <a:r>
              <a:rPr dirty="0" sz="1400" spc="-5">
                <a:latin typeface="Arial"/>
                <a:cs typeface="Arial"/>
              </a:rPr>
              <a:t>heart….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734881" y="598523"/>
            <a:ext cx="3981792" cy="5527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21939" y="726744"/>
            <a:ext cx="3566160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000" b="0" i="0">
                <a:latin typeface="Arial"/>
                <a:cs typeface="Arial"/>
              </a:rPr>
              <a:t>²</a:t>
            </a:r>
            <a:r>
              <a:rPr dirty="0" sz="1800" spc="125" b="0" i="0">
                <a:latin typeface="Arial"/>
                <a:cs typeface="Arial"/>
              </a:rPr>
              <a:t> </a:t>
            </a:r>
            <a:r>
              <a:rPr dirty="0" sz="1800" spc="-5" b="0" i="0">
                <a:solidFill>
                  <a:srgbClr val="FFFFFF"/>
                </a:solidFill>
                <a:latin typeface="Verdana"/>
                <a:cs typeface="Verdana"/>
              </a:rPr>
              <a:t>Computed </a:t>
            </a:r>
            <a:r>
              <a:rPr dirty="0" sz="1800" spc="-30" b="0" i="0">
                <a:solidFill>
                  <a:srgbClr val="FFFFFF"/>
                </a:solidFill>
                <a:latin typeface="Verdana"/>
                <a:cs typeface="Verdana"/>
              </a:rPr>
              <a:t>Tomography </a:t>
            </a:r>
            <a:r>
              <a:rPr dirty="0" sz="1800" spc="-5" b="0" i="0">
                <a:solidFill>
                  <a:srgbClr val="FFFFFF"/>
                </a:solidFill>
                <a:latin typeface="Verdana"/>
                <a:cs typeface="Verdana"/>
              </a:rPr>
              <a:t>(CT)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90902" y="1"/>
            <a:ext cx="5191302" cy="6691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013572" y="24688"/>
            <a:ext cx="1127125" cy="457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25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850" y="1576387"/>
            <a:ext cx="8820150" cy="29511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58775" y="4095750"/>
            <a:ext cx="8569325" cy="23050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644997" y="1346200"/>
            <a:ext cx="3422040" cy="13519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011989" y="1513878"/>
            <a:ext cx="2694940" cy="7518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910"/>
              </a:lnSpc>
              <a:spcBef>
                <a:spcPts val="100"/>
              </a:spcBef>
            </a:pPr>
            <a:r>
              <a:rPr dirty="0" sz="1600" spc="-5">
                <a:solidFill>
                  <a:srgbClr val="FFFFFF"/>
                </a:solidFill>
                <a:latin typeface="Verdana"/>
                <a:cs typeface="Verdana"/>
              </a:rPr>
              <a:t>LUNG WINDOW</a:t>
            </a:r>
            <a:endParaRPr sz="1600">
              <a:latin typeface="Verdana"/>
              <a:cs typeface="Verdana"/>
            </a:endParaRPr>
          </a:p>
          <a:p>
            <a:pPr marL="584200" marR="5080" indent="-572135">
              <a:lnSpc>
                <a:spcPts val="1900"/>
              </a:lnSpc>
              <a:spcBef>
                <a:spcPts val="70"/>
              </a:spcBef>
              <a:tabLst>
                <a:tab pos="1958339" algn="l"/>
              </a:tabLst>
            </a:pPr>
            <a:r>
              <a:rPr dirty="0" sz="1600" spc="-25">
                <a:solidFill>
                  <a:srgbClr val="FFFFFF"/>
                </a:solidFill>
                <a:latin typeface="Verdana"/>
                <a:cs typeface="Verdana"/>
              </a:rPr>
              <a:t>WW: </a:t>
            </a:r>
            <a:r>
              <a:rPr dirty="0" sz="1600" spc="-5">
                <a:solidFill>
                  <a:srgbClr val="FFFFFF"/>
                </a:solidFill>
                <a:latin typeface="Verdana"/>
                <a:cs typeface="Verdana"/>
              </a:rPr>
              <a:t>wide </a:t>
            </a:r>
            <a:r>
              <a:rPr dirty="0" sz="1600">
                <a:solidFill>
                  <a:srgbClr val="FFFFFF"/>
                </a:solidFill>
                <a:latin typeface="Verdana"/>
                <a:cs typeface="Verdana"/>
              </a:rPr>
              <a:t>&amp; </a:t>
            </a:r>
            <a:r>
              <a:rPr dirty="0" sz="1600" spc="-5">
                <a:solidFill>
                  <a:srgbClr val="FFFFFF"/>
                </a:solidFill>
                <a:latin typeface="Verdana"/>
                <a:cs typeface="Verdana"/>
              </a:rPr>
              <a:t>WL: negative  </a:t>
            </a:r>
            <a:r>
              <a:rPr dirty="0" sz="1600">
                <a:solidFill>
                  <a:srgbClr val="FFFFFF"/>
                </a:solidFill>
                <a:latin typeface="Verdana"/>
                <a:cs typeface="Verdana"/>
              </a:rPr>
              <a:t>1600	-600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34881" y="598523"/>
            <a:ext cx="3981792" cy="5527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821939" y="726744"/>
            <a:ext cx="3566160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000" b="0" i="0">
                <a:latin typeface="Arial"/>
                <a:cs typeface="Arial"/>
              </a:rPr>
              <a:t>²</a:t>
            </a:r>
            <a:r>
              <a:rPr dirty="0" sz="1800" spc="125" b="0" i="0">
                <a:latin typeface="Arial"/>
                <a:cs typeface="Arial"/>
              </a:rPr>
              <a:t> </a:t>
            </a:r>
            <a:r>
              <a:rPr dirty="0" sz="1800" spc="-5" b="0" i="0">
                <a:solidFill>
                  <a:srgbClr val="FFFFFF"/>
                </a:solidFill>
                <a:latin typeface="Verdana"/>
                <a:cs typeface="Verdana"/>
              </a:rPr>
              <a:t>Computed </a:t>
            </a:r>
            <a:r>
              <a:rPr dirty="0" sz="1800" spc="-30" b="0" i="0">
                <a:solidFill>
                  <a:srgbClr val="FFFFFF"/>
                </a:solidFill>
                <a:latin typeface="Verdana"/>
                <a:cs typeface="Verdana"/>
              </a:rPr>
              <a:t>Tomography </a:t>
            </a:r>
            <a:r>
              <a:rPr dirty="0" sz="1800" spc="-5" b="0" i="0">
                <a:solidFill>
                  <a:srgbClr val="FFFFFF"/>
                </a:solidFill>
                <a:latin typeface="Verdana"/>
                <a:cs typeface="Verdana"/>
              </a:rPr>
              <a:t>(CT)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565533" y="3708400"/>
            <a:ext cx="3498342" cy="13515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5938951" y="3876040"/>
            <a:ext cx="2852420" cy="7518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910"/>
              </a:lnSpc>
              <a:spcBef>
                <a:spcPts val="100"/>
              </a:spcBef>
            </a:pPr>
            <a:r>
              <a:rPr dirty="0" sz="1600" spc="-5">
                <a:solidFill>
                  <a:srgbClr val="FFFFFF"/>
                </a:solidFill>
                <a:latin typeface="Verdana"/>
                <a:cs typeface="Verdana"/>
              </a:rPr>
              <a:t>MEDIASTINA</a:t>
            </a:r>
            <a:r>
              <a:rPr dirty="0" sz="1600" spc="-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Verdana"/>
                <a:cs typeface="Verdana"/>
              </a:rPr>
              <a:t>WINDOW</a:t>
            </a:r>
            <a:endParaRPr sz="1600">
              <a:latin typeface="Verdana"/>
              <a:cs typeface="Verdana"/>
            </a:endParaRPr>
          </a:p>
          <a:p>
            <a:pPr marL="655320" marR="5080" indent="-643255">
              <a:lnSpc>
                <a:spcPts val="1900"/>
              </a:lnSpc>
              <a:spcBef>
                <a:spcPts val="70"/>
              </a:spcBef>
              <a:tabLst>
                <a:tab pos="2257425" algn="l"/>
              </a:tabLst>
            </a:pPr>
            <a:r>
              <a:rPr dirty="0" sz="1600" spc="-25">
                <a:solidFill>
                  <a:srgbClr val="FFFFFF"/>
                </a:solidFill>
                <a:latin typeface="Verdana"/>
                <a:cs typeface="Verdana"/>
              </a:rPr>
              <a:t>WW: </a:t>
            </a:r>
            <a:r>
              <a:rPr dirty="0" sz="1600" spc="-5">
                <a:solidFill>
                  <a:srgbClr val="FFFFFF"/>
                </a:solidFill>
                <a:latin typeface="Verdana"/>
                <a:cs typeface="Verdana"/>
              </a:rPr>
              <a:t>narrow </a:t>
            </a:r>
            <a:r>
              <a:rPr dirty="0" sz="1600">
                <a:solidFill>
                  <a:srgbClr val="FFFFFF"/>
                </a:solidFill>
                <a:latin typeface="Verdana"/>
                <a:cs typeface="Verdana"/>
              </a:rPr>
              <a:t>&amp; </a:t>
            </a:r>
            <a:r>
              <a:rPr dirty="0" sz="1600" spc="-5">
                <a:solidFill>
                  <a:srgbClr val="FFFFFF"/>
                </a:solidFill>
                <a:latin typeface="Verdana"/>
                <a:cs typeface="Verdana"/>
              </a:rPr>
              <a:t>WL: positive  </a:t>
            </a:r>
            <a:r>
              <a:rPr dirty="0" sz="1600">
                <a:solidFill>
                  <a:srgbClr val="FFFFFF"/>
                </a:solidFill>
                <a:latin typeface="Verdana"/>
                <a:cs typeface="Verdana"/>
              </a:rPr>
              <a:t>450	35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90902" y="1"/>
            <a:ext cx="5191302" cy="6691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013572" y="24688"/>
            <a:ext cx="1127125" cy="457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26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" y="1066800"/>
            <a:ext cx="2590800" cy="2971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1937" y="1257300"/>
            <a:ext cx="2298700" cy="24066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524000" y="1143000"/>
            <a:ext cx="1295400" cy="27019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2400" y="1143000"/>
            <a:ext cx="1295400" cy="27257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743200" y="1143000"/>
            <a:ext cx="2147887" cy="2971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047995" y="1600201"/>
            <a:ext cx="1407160" cy="1498600"/>
          </a:xfrm>
          <a:custGeom>
            <a:avLst/>
            <a:gdLst/>
            <a:ahLst/>
            <a:cxnLst/>
            <a:rect l="l" t="t" r="r" b="b"/>
            <a:pathLst>
              <a:path w="1407160" h="1498600">
                <a:moveTo>
                  <a:pt x="1406528" y="1498598"/>
                </a:moveTo>
                <a:lnTo>
                  <a:pt x="0" y="0"/>
                </a:lnTo>
              </a:path>
            </a:pathLst>
          </a:custGeom>
          <a:ln w="2539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770312" y="2284412"/>
            <a:ext cx="802005" cy="38100"/>
          </a:xfrm>
          <a:custGeom>
            <a:avLst/>
            <a:gdLst/>
            <a:ahLst/>
            <a:cxnLst/>
            <a:rect l="l" t="t" r="r" b="b"/>
            <a:pathLst>
              <a:path w="802004" h="38100">
                <a:moveTo>
                  <a:pt x="0" y="0"/>
                </a:moveTo>
                <a:lnTo>
                  <a:pt x="801686" y="38100"/>
                </a:lnTo>
              </a:path>
            </a:pathLst>
          </a:custGeom>
          <a:ln w="28574">
            <a:solidFill>
              <a:srgbClr val="FFFB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107067" y="1295400"/>
            <a:ext cx="1530350" cy="1065530"/>
          </a:xfrm>
          <a:custGeom>
            <a:avLst/>
            <a:gdLst/>
            <a:ahLst/>
            <a:cxnLst/>
            <a:rect l="l" t="t" r="r" b="b"/>
            <a:pathLst>
              <a:path w="1530350" h="1065530">
                <a:moveTo>
                  <a:pt x="1530019" y="1065136"/>
                </a:moveTo>
                <a:lnTo>
                  <a:pt x="1513919" y="1065136"/>
                </a:lnTo>
                <a:lnTo>
                  <a:pt x="1514652" y="1065202"/>
                </a:lnTo>
                <a:lnTo>
                  <a:pt x="1530019" y="1065136"/>
                </a:lnTo>
                <a:close/>
              </a:path>
              <a:path w="1530350" h="1065530">
                <a:moveTo>
                  <a:pt x="1492113" y="1060254"/>
                </a:moveTo>
                <a:lnTo>
                  <a:pt x="1494015" y="1065136"/>
                </a:lnTo>
                <a:lnTo>
                  <a:pt x="1513919" y="1065136"/>
                </a:lnTo>
                <a:lnTo>
                  <a:pt x="1507315" y="1064536"/>
                </a:lnTo>
                <a:lnTo>
                  <a:pt x="1492113" y="1060254"/>
                </a:lnTo>
                <a:close/>
              </a:path>
              <a:path w="1530350" h="1065530">
                <a:moveTo>
                  <a:pt x="273783" y="671689"/>
                </a:moveTo>
                <a:lnTo>
                  <a:pt x="280703" y="674476"/>
                </a:lnTo>
                <a:lnTo>
                  <a:pt x="315010" y="691413"/>
                </a:lnTo>
                <a:lnTo>
                  <a:pt x="319226" y="698668"/>
                </a:lnTo>
                <a:lnTo>
                  <a:pt x="323256" y="706094"/>
                </a:lnTo>
                <a:lnTo>
                  <a:pt x="327662" y="713187"/>
                </a:lnTo>
                <a:lnTo>
                  <a:pt x="333006" y="719442"/>
                </a:lnTo>
                <a:lnTo>
                  <a:pt x="352940" y="736201"/>
                </a:lnTo>
                <a:lnTo>
                  <a:pt x="373930" y="751678"/>
                </a:lnTo>
                <a:lnTo>
                  <a:pt x="394709" y="767387"/>
                </a:lnTo>
                <a:lnTo>
                  <a:pt x="414007" y="784847"/>
                </a:lnTo>
                <a:lnTo>
                  <a:pt x="420878" y="791736"/>
                </a:lnTo>
                <a:lnTo>
                  <a:pt x="427826" y="798552"/>
                </a:lnTo>
                <a:lnTo>
                  <a:pt x="434615" y="805523"/>
                </a:lnTo>
                <a:lnTo>
                  <a:pt x="441007" y="812876"/>
                </a:lnTo>
                <a:lnTo>
                  <a:pt x="445551" y="819906"/>
                </a:lnTo>
                <a:lnTo>
                  <a:pt x="449433" y="827490"/>
                </a:lnTo>
                <a:lnTo>
                  <a:pt x="453601" y="834775"/>
                </a:lnTo>
                <a:lnTo>
                  <a:pt x="459003" y="840905"/>
                </a:lnTo>
                <a:lnTo>
                  <a:pt x="465086" y="844519"/>
                </a:lnTo>
                <a:lnTo>
                  <a:pt x="471912" y="846710"/>
                </a:lnTo>
                <a:lnTo>
                  <a:pt x="479034" y="848332"/>
                </a:lnTo>
                <a:lnTo>
                  <a:pt x="486003" y="850239"/>
                </a:lnTo>
                <a:lnTo>
                  <a:pt x="490376" y="857349"/>
                </a:lnTo>
                <a:lnTo>
                  <a:pt x="494660" y="864525"/>
                </a:lnTo>
                <a:lnTo>
                  <a:pt x="499117" y="871565"/>
                </a:lnTo>
                <a:lnTo>
                  <a:pt x="529174" y="904859"/>
                </a:lnTo>
                <a:lnTo>
                  <a:pt x="558012" y="924991"/>
                </a:lnTo>
                <a:lnTo>
                  <a:pt x="566212" y="939590"/>
                </a:lnTo>
                <a:lnTo>
                  <a:pt x="600689" y="988174"/>
                </a:lnTo>
                <a:lnTo>
                  <a:pt x="670402" y="1003182"/>
                </a:lnTo>
                <a:lnTo>
                  <a:pt x="719874" y="1005265"/>
                </a:lnTo>
                <a:lnTo>
                  <a:pt x="918006" y="1009078"/>
                </a:lnTo>
                <a:lnTo>
                  <a:pt x="1019239" y="1016525"/>
                </a:lnTo>
                <a:lnTo>
                  <a:pt x="1053007" y="1018425"/>
                </a:lnTo>
                <a:lnTo>
                  <a:pt x="1269050" y="1025151"/>
                </a:lnTo>
                <a:lnTo>
                  <a:pt x="1323022" y="1027772"/>
                </a:lnTo>
                <a:lnTo>
                  <a:pt x="1334375" y="1029224"/>
                </a:lnTo>
                <a:lnTo>
                  <a:pt x="1345596" y="1031744"/>
                </a:lnTo>
                <a:lnTo>
                  <a:pt x="1356780" y="1034613"/>
                </a:lnTo>
                <a:lnTo>
                  <a:pt x="1368018" y="1037107"/>
                </a:lnTo>
                <a:lnTo>
                  <a:pt x="1395077" y="1041516"/>
                </a:lnTo>
                <a:lnTo>
                  <a:pt x="1422219" y="1045478"/>
                </a:lnTo>
                <a:lnTo>
                  <a:pt x="1449260" y="1049928"/>
                </a:lnTo>
                <a:lnTo>
                  <a:pt x="1476019" y="1055801"/>
                </a:lnTo>
                <a:lnTo>
                  <a:pt x="1492113" y="1060254"/>
                </a:lnTo>
                <a:lnTo>
                  <a:pt x="1481005" y="1031744"/>
                </a:lnTo>
                <a:lnTo>
                  <a:pt x="1476141" y="1019589"/>
                </a:lnTo>
                <a:lnTo>
                  <a:pt x="1475700" y="1018144"/>
                </a:lnTo>
                <a:lnTo>
                  <a:pt x="1476329" y="1017799"/>
                </a:lnTo>
                <a:lnTo>
                  <a:pt x="1474582" y="1008713"/>
                </a:lnTo>
                <a:lnTo>
                  <a:pt x="1467015" y="981049"/>
                </a:lnTo>
                <a:lnTo>
                  <a:pt x="1463504" y="966550"/>
                </a:lnTo>
                <a:lnTo>
                  <a:pt x="1460241" y="951858"/>
                </a:lnTo>
                <a:lnTo>
                  <a:pt x="1455865" y="937747"/>
                </a:lnTo>
                <a:lnTo>
                  <a:pt x="1449019" y="924991"/>
                </a:lnTo>
                <a:lnTo>
                  <a:pt x="1428541" y="896753"/>
                </a:lnTo>
                <a:lnTo>
                  <a:pt x="1419145" y="883404"/>
                </a:lnTo>
                <a:lnTo>
                  <a:pt x="1386014" y="831557"/>
                </a:lnTo>
                <a:lnTo>
                  <a:pt x="1381748" y="824351"/>
                </a:lnTo>
                <a:lnTo>
                  <a:pt x="1377635" y="817014"/>
                </a:lnTo>
                <a:lnTo>
                  <a:pt x="1373212" y="809942"/>
                </a:lnTo>
                <a:lnTo>
                  <a:pt x="1368018" y="803528"/>
                </a:lnTo>
                <a:lnTo>
                  <a:pt x="1351094" y="786187"/>
                </a:lnTo>
                <a:lnTo>
                  <a:pt x="1339246" y="773483"/>
                </a:lnTo>
                <a:lnTo>
                  <a:pt x="1314018" y="738124"/>
                </a:lnTo>
                <a:lnTo>
                  <a:pt x="1293456" y="703283"/>
                </a:lnTo>
                <a:lnTo>
                  <a:pt x="1278622" y="672698"/>
                </a:lnTo>
                <a:lnTo>
                  <a:pt x="279517" y="672698"/>
                </a:lnTo>
                <a:lnTo>
                  <a:pt x="273783" y="671689"/>
                </a:lnTo>
                <a:close/>
              </a:path>
              <a:path w="1530350" h="1065530">
                <a:moveTo>
                  <a:pt x="450011" y="0"/>
                </a:moveTo>
                <a:lnTo>
                  <a:pt x="404725" y="5357"/>
                </a:lnTo>
                <a:lnTo>
                  <a:pt x="384763" y="7114"/>
                </a:lnTo>
                <a:lnTo>
                  <a:pt x="379318" y="7766"/>
                </a:lnTo>
                <a:lnTo>
                  <a:pt x="342011" y="28028"/>
                </a:lnTo>
                <a:lnTo>
                  <a:pt x="288010" y="46723"/>
                </a:lnTo>
                <a:lnTo>
                  <a:pt x="281396" y="51660"/>
                </a:lnTo>
                <a:lnTo>
                  <a:pt x="237268" y="74579"/>
                </a:lnTo>
                <a:lnTo>
                  <a:pt x="188971" y="90652"/>
                </a:lnTo>
                <a:lnTo>
                  <a:pt x="180009" y="93433"/>
                </a:lnTo>
                <a:lnTo>
                  <a:pt x="173365" y="100567"/>
                </a:lnTo>
                <a:lnTo>
                  <a:pt x="138915" y="130214"/>
                </a:lnTo>
                <a:lnTo>
                  <a:pt x="131897" y="134544"/>
                </a:lnTo>
                <a:lnTo>
                  <a:pt x="125996" y="140157"/>
                </a:lnTo>
                <a:lnTo>
                  <a:pt x="113932" y="162234"/>
                </a:lnTo>
                <a:lnTo>
                  <a:pt x="117001" y="168178"/>
                </a:lnTo>
                <a:lnTo>
                  <a:pt x="115570" y="169451"/>
                </a:lnTo>
                <a:lnTo>
                  <a:pt x="90004" y="177520"/>
                </a:lnTo>
                <a:lnTo>
                  <a:pt x="82893" y="199946"/>
                </a:lnTo>
                <a:lnTo>
                  <a:pt x="73234" y="225813"/>
                </a:lnTo>
                <a:lnTo>
                  <a:pt x="60708" y="248559"/>
                </a:lnTo>
                <a:lnTo>
                  <a:pt x="44996" y="261620"/>
                </a:lnTo>
                <a:lnTo>
                  <a:pt x="17995" y="270954"/>
                </a:lnTo>
                <a:lnTo>
                  <a:pt x="12905" y="277720"/>
                </a:lnTo>
                <a:lnTo>
                  <a:pt x="7416" y="284321"/>
                </a:lnTo>
                <a:lnTo>
                  <a:pt x="2718" y="291246"/>
                </a:lnTo>
                <a:lnTo>
                  <a:pt x="0" y="298983"/>
                </a:lnTo>
                <a:lnTo>
                  <a:pt x="2473" y="315884"/>
                </a:lnTo>
                <a:lnTo>
                  <a:pt x="12387" y="331333"/>
                </a:lnTo>
                <a:lnTo>
                  <a:pt x="25108" y="344624"/>
                </a:lnTo>
                <a:lnTo>
                  <a:pt x="36004" y="355053"/>
                </a:lnTo>
                <a:lnTo>
                  <a:pt x="43080" y="377740"/>
                </a:lnTo>
                <a:lnTo>
                  <a:pt x="46623" y="385978"/>
                </a:lnTo>
                <a:lnTo>
                  <a:pt x="53854" y="395101"/>
                </a:lnTo>
                <a:lnTo>
                  <a:pt x="71996" y="420446"/>
                </a:lnTo>
                <a:lnTo>
                  <a:pt x="80706" y="434736"/>
                </a:lnTo>
                <a:lnTo>
                  <a:pt x="88917" y="449424"/>
                </a:lnTo>
                <a:lnTo>
                  <a:pt x="97669" y="463640"/>
                </a:lnTo>
                <a:lnTo>
                  <a:pt x="108000" y="476516"/>
                </a:lnTo>
                <a:lnTo>
                  <a:pt x="114919" y="483366"/>
                </a:lnTo>
                <a:lnTo>
                  <a:pt x="121948" y="490116"/>
                </a:lnTo>
                <a:lnTo>
                  <a:pt x="128753" y="497074"/>
                </a:lnTo>
                <a:lnTo>
                  <a:pt x="135000" y="504545"/>
                </a:lnTo>
                <a:lnTo>
                  <a:pt x="148988" y="525769"/>
                </a:lnTo>
                <a:lnTo>
                  <a:pt x="163112" y="548879"/>
                </a:lnTo>
                <a:lnTo>
                  <a:pt x="178931" y="570844"/>
                </a:lnTo>
                <a:lnTo>
                  <a:pt x="198005" y="588632"/>
                </a:lnTo>
                <a:lnTo>
                  <a:pt x="204285" y="591957"/>
                </a:lnTo>
                <a:lnTo>
                  <a:pt x="211086" y="594182"/>
                </a:lnTo>
                <a:lnTo>
                  <a:pt x="218097" y="595968"/>
                </a:lnTo>
                <a:lnTo>
                  <a:pt x="225005" y="597979"/>
                </a:lnTo>
                <a:lnTo>
                  <a:pt x="229271" y="605179"/>
                </a:lnTo>
                <a:lnTo>
                  <a:pt x="233384" y="612513"/>
                </a:lnTo>
                <a:lnTo>
                  <a:pt x="237807" y="619587"/>
                </a:lnTo>
                <a:lnTo>
                  <a:pt x="243001" y="626008"/>
                </a:lnTo>
                <a:lnTo>
                  <a:pt x="249495" y="631043"/>
                </a:lnTo>
                <a:lnTo>
                  <a:pt x="256835" y="635039"/>
                </a:lnTo>
                <a:lnTo>
                  <a:pt x="264007" y="639190"/>
                </a:lnTo>
                <a:lnTo>
                  <a:pt x="270001" y="644690"/>
                </a:lnTo>
                <a:lnTo>
                  <a:pt x="283168" y="667149"/>
                </a:lnTo>
                <a:lnTo>
                  <a:pt x="279517" y="672698"/>
                </a:lnTo>
                <a:lnTo>
                  <a:pt x="1278622" y="672698"/>
                </a:lnTo>
                <a:lnTo>
                  <a:pt x="1274202" y="662943"/>
                </a:lnTo>
                <a:lnTo>
                  <a:pt x="1269009" y="654037"/>
                </a:lnTo>
                <a:lnTo>
                  <a:pt x="1262713" y="646630"/>
                </a:lnTo>
                <a:lnTo>
                  <a:pt x="1248312" y="633407"/>
                </a:lnTo>
                <a:lnTo>
                  <a:pt x="1242009" y="626008"/>
                </a:lnTo>
                <a:lnTo>
                  <a:pt x="1224554" y="599101"/>
                </a:lnTo>
                <a:lnTo>
                  <a:pt x="1219471" y="588139"/>
                </a:lnTo>
                <a:lnTo>
                  <a:pt x="1221542" y="587067"/>
                </a:lnTo>
                <a:lnTo>
                  <a:pt x="1222944" y="587067"/>
                </a:lnTo>
                <a:lnTo>
                  <a:pt x="1218503" y="582653"/>
                </a:lnTo>
                <a:lnTo>
                  <a:pt x="1197013" y="560603"/>
                </a:lnTo>
                <a:lnTo>
                  <a:pt x="1191890" y="543943"/>
                </a:lnTo>
                <a:lnTo>
                  <a:pt x="1187361" y="530983"/>
                </a:lnTo>
                <a:lnTo>
                  <a:pt x="1180907" y="518819"/>
                </a:lnTo>
                <a:lnTo>
                  <a:pt x="1170012" y="504545"/>
                </a:lnTo>
                <a:lnTo>
                  <a:pt x="1156424" y="490541"/>
                </a:lnTo>
                <a:lnTo>
                  <a:pt x="1141964" y="477348"/>
                </a:lnTo>
                <a:lnTo>
                  <a:pt x="1128029" y="463736"/>
                </a:lnTo>
                <a:lnTo>
                  <a:pt x="1116012" y="448475"/>
                </a:lnTo>
                <a:lnTo>
                  <a:pt x="1105324" y="431754"/>
                </a:lnTo>
                <a:lnTo>
                  <a:pt x="1094447" y="415069"/>
                </a:lnTo>
                <a:lnTo>
                  <a:pt x="1083104" y="398738"/>
                </a:lnTo>
                <a:lnTo>
                  <a:pt x="1071016" y="383082"/>
                </a:lnTo>
                <a:lnTo>
                  <a:pt x="1064449" y="375897"/>
                </a:lnTo>
                <a:lnTo>
                  <a:pt x="1050504" y="362303"/>
                </a:lnTo>
                <a:lnTo>
                  <a:pt x="1044016" y="355053"/>
                </a:lnTo>
                <a:lnTo>
                  <a:pt x="1039257" y="348243"/>
                </a:lnTo>
                <a:lnTo>
                  <a:pt x="1030773" y="333822"/>
                </a:lnTo>
                <a:lnTo>
                  <a:pt x="1026007" y="327012"/>
                </a:lnTo>
                <a:lnTo>
                  <a:pt x="1019501" y="319780"/>
                </a:lnTo>
                <a:lnTo>
                  <a:pt x="1005521" y="306222"/>
                </a:lnTo>
                <a:lnTo>
                  <a:pt x="999007" y="298983"/>
                </a:lnTo>
                <a:lnTo>
                  <a:pt x="994350" y="292082"/>
                </a:lnTo>
                <a:lnTo>
                  <a:pt x="990280" y="284711"/>
                </a:lnTo>
                <a:lnTo>
                  <a:pt x="986075" y="277469"/>
                </a:lnTo>
                <a:lnTo>
                  <a:pt x="981011" y="270954"/>
                </a:lnTo>
                <a:lnTo>
                  <a:pt x="974704" y="265735"/>
                </a:lnTo>
                <a:lnTo>
                  <a:pt x="967678" y="261432"/>
                </a:lnTo>
                <a:lnTo>
                  <a:pt x="960567" y="257220"/>
                </a:lnTo>
                <a:lnTo>
                  <a:pt x="954011" y="252272"/>
                </a:lnTo>
                <a:lnTo>
                  <a:pt x="918452" y="216398"/>
                </a:lnTo>
                <a:lnTo>
                  <a:pt x="907072" y="201582"/>
                </a:lnTo>
                <a:lnTo>
                  <a:pt x="898911" y="195760"/>
                </a:lnTo>
                <a:lnTo>
                  <a:pt x="873010" y="186867"/>
                </a:lnTo>
                <a:lnTo>
                  <a:pt x="871080" y="179696"/>
                </a:lnTo>
                <a:lnTo>
                  <a:pt x="869361" y="172419"/>
                </a:lnTo>
                <a:lnTo>
                  <a:pt x="867215" y="165359"/>
                </a:lnTo>
                <a:lnTo>
                  <a:pt x="839577" y="133010"/>
                </a:lnTo>
                <a:lnTo>
                  <a:pt x="801274" y="108962"/>
                </a:lnTo>
                <a:lnTo>
                  <a:pt x="783102" y="104841"/>
                </a:lnTo>
                <a:lnTo>
                  <a:pt x="774014" y="102781"/>
                </a:lnTo>
                <a:lnTo>
                  <a:pt x="765091" y="97916"/>
                </a:lnTo>
                <a:lnTo>
                  <a:pt x="756221" y="92929"/>
                </a:lnTo>
                <a:lnTo>
                  <a:pt x="747246" y="88193"/>
                </a:lnTo>
                <a:lnTo>
                  <a:pt x="738009" y="84086"/>
                </a:lnTo>
                <a:lnTo>
                  <a:pt x="729097" y="81436"/>
                </a:lnTo>
                <a:lnTo>
                  <a:pt x="719931" y="79624"/>
                </a:lnTo>
                <a:lnTo>
                  <a:pt x="710802" y="77709"/>
                </a:lnTo>
                <a:lnTo>
                  <a:pt x="702005" y="74752"/>
                </a:lnTo>
                <a:lnTo>
                  <a:pt x="695009" y="70548"/>
                </a:lnTo>
                <a:lnTo>
                  <a:pt x="688547" y="65309"/>
                </a:lnTo>
                <a:lnTo>
                  <a:pt x="682065" y="60118"/>
                </a:lnTo>
                <a:lnTo>
                  <a:pt x="675004" y="56057"/>
                </a:lnTo>
                <a:lnTo>
                  <a:pt x="639729" y="43005"/>
                </a:lnTo>
                <a:lnTo>
                  <a:pt x="618523" y="38261"/>
                </a:lnTo>
                <a:lnTo>
                  <a:pt x="598557" y="35408"/>
                </a:lnTo>
                <a:lnTo>
                  <a:pt x="567004" y="28028"/>
                </a:lnTo>
                <a:lnTo>
                  <a:pt x="532614" y="17724"/>
                </a:lnTo>
                <a:lnTo>
                  <a:pt x="517338" y="12140"/>
                </a:lnTo>
                <a:lnTo>
                  <a:pt x="513242" y="9704"/>
                </a:lnTo>
                <a:lnTo>
                  <a:pt x="512394" y="8844"/>
                </a:lnTo>
                <a:lnTo>
                  <a:pt x="506862" y="7988"/>
                </a:lnTo>
                <a:lnTo>
                  <a:pt x="488712" y="5564"/>
                </a:lnTo>
                <a:lnTo>
                  <a:pt x="450011" y="0"/>
                </a:lnTo>
                <a:close/>
              </a:path>
              <a:path w="1530350" h="1065530">
                <a:moveTo>
                  <a:pt x="1222944" y="587067"/>
                </a:moveTo>
                <a:lnTo>
                  <a:pt x="1221542" y="587067"/>
                </a:lnTo>
                <a:lnTo>
                  <a:pt x="1225550" y="589831"/>
                </a:lnTo>
                <a:lnTo>
                  <a:pt x="1226276" y="590378"/>
                </a:lnTo>
                <a:lnTo>
                  <a:pt x="1222944" y="587067"/>
                </a:lnTo>
                <a:close/>
              </a:path>
            </a:pathLst>
          </a:custGeom>
          <a:solidFill>
            <a:srgbClr val="009BFF">
              <a:alpha val="2705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743200" y="1219200"/>
            <a:ext cx="2819400" cy="2819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070224" y="1981200"/>
            <a:ext cx="2424430" cy="0"/>
          </a:xfrm>
          <a:custGeom>
            <a:avLst/>
            <a:gdLst/>
            <a:ahLst/>
            <a:cxnLst/>
            <a:rect l="l" t="t" r="r" b="b"/>
            <a:pathLst>
              <a:path w="2424429" h="0">
                <a:moveTo>
                  <a:pt x="0" y="0"/>
                </a:moveTo>
                <a:lnTo>
                  <a:pt x="2424108" y="1"/>
                </a:lnTo>
              </a:path>
            </a:pathLst>
          </a:custGeom>
          <a:ln w="28574">
            <a:solidFill>
              <a:srgbClr val="FF4C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070224" y="2209800"/>
            <a:ext cx="2424430" cy="0"/>
          </a:xfrm>
          <a:custGeom>
            <a:avLst/>
            <a:gdLst/>
            <a:ahLst/>
            <a:cxnLst/>
            <a:rect l="l" t="t" r="r" b="b"/>
            <a:pathLst>
              <a:path w="2424429" h="0">
                <a:moveTo>
                  <a:pt x="0" y="0"/>
                </a:moveTo>
                <a:lnTo>
                  <a:pt x="2424108" y="1"/>
                </a:lnTo>
              </a:path>
            </a:pathLst>
          </a:custGeom>
          <a:ln w="28574">
            <a:solidFill>
              <a:srgbClr val="FF4C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070224" y="2438400"/>
            <a:ext cx="2424430" cy="0"/>
          </a:xfrm>
          <a:custGeom>
            <a:avLst/>
            <a:gdLst/>
            <a:ahLst/>
            <a:cxnLst/>
            <a:rect l="l" t="t" r="r" b="b"/>
            <a:pathLst>
              <a:path w="2424429" h="0">
                <a:moveTo>
                  <a:pt x="0" y="0"/>
                </a:moveTo>
                <a:lnTo>
                  <a:pt x="2424108" y="1"/>
                </a:lnTo>
              </a:path>
            </a:pathLst>
          </a:custGeom>
          <a:ln w="28574">
            <a:solidFill>
              <a:srgbClr val="FF4C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070224" y="2667000"/>
            <a:ext cx="2424430" cy="0"/>
          </a:xfrm>
          <a:custGeom>
            <a:avLst/>
            <a:gdLst/>
            <a:ahLst/>
            <a:cxnLst/>
            <a:rect l="l" t="t" r="r" b="b"/>
            <a:pathLst>
              <a:path w="2424429" h="0">
                <a:moveTo>
                  <a:pt x="0" y="0"/>
                </a:moveTo>
                <a:lnTo>
                  <a:pt x="2424108" y="1"/>
                </a:lnTo>
              </a:path>
            </a:pathLst>
          </a:custGeom>
          <a:ln w="28574">
            <a:solidFill>
              <a:srgbClr val="FF4C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070224" y="2895600"/>
            <a:ext cx="2424430" cy="0"/>
          </a:xfrm>
          <a:custGeom>
            <a:avLst/>
            <a:gdLst/>
            <a:ahLst/>
            <a:cxnLst/>
            <a:rect l="l" t="t" r="r" b="b"/>
            <a:pathLst>
              <a:path w="2424429" h="0">
                <a:moveTo>
                  <a:pt x="0" y="0"/>
                </a:moveTo>
                <a:lnTo>
                  <a:pt x="2424108" y="1"/>
                </a:lnTo>
              </a:path>
            </a:pathLst>
          </a:custGeom>
          <a:ln w="28574">
            <a:solidFill>
              <a:srgbClr val="FF4C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070224" y="3124200"/>
            <a:ext cx="2424430" cy="0"/>
          </a:xfrm>
          <a:custGeom>
            <a:avLst/>
            <a:gdLst/>
            <a:ahLst/>
            <a:cxnLst/>
            <a:rect l="l" t="t" r="r" b="b"/>
            <a:pathLst>
              <a:path w="2424429" h="0">
                <a:moveTo>
                  <a:pt x="0" y="0"/>
                </a:moveTo>
                <a:lnTo>
                  <a:pt x="2424108" y="1"/>
                </a:lnTo>
              </a:path>
            </a:pathLst>
          </a:custGeom>
          <a:ln w="28574">
            <a:solidFill>
              <a:srgbClr val="FF4C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33400" y="4513262"/>
            <a:ext cx="2782887" cy="219233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943600" y="4513262"/>
            <a:ext cx="2782887" cy="219233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943600" y="2349500"/>
            <a:ext cx="2751137" cy="21463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200400" y="4513262"/>
            <a:ext cx="2752725" cy="219233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943600" y="533400"/>
            <a:ext cx="2751137" cy="21463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701632" y="627609"/>
            <a:ext cx="3915295" cy="53201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6101268" y="2393632"/>
            <a:ext cx="14732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Verdana"/>
                <a:cs typeface="Verdana"/>
              </a:rPr>
              <a:t>A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89766" y="4546282"/>
            <a:ext cx="1498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Verdana"/>
                <a:cs typeface="Verdana"/>
              </a:rPr>
              <a:t>C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350341" y="4546282"/>
            <a:ext cx="1625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Verdana"/>
                <a:cs typeface="Verdana"/>
              </a:rPr>
              <a:t>D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101095" y="4108767"/>
            <a:ext cx="147320" cy="676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7145" marR="5080" indent="-5080">
              <a:lnSpc>
                <a:spcPct val="152500"/>
              </a:lnSpc>
              <a:spcBef>
                <a:spcPts val="100"/>
              </a:spcBef>
            </a:pPr>
            <a:r>
              <a:rPr dirty="0" sz="1400">
                <a:latin typeface="Verdana"/>
                <a:cs typeface="Verdana"/>
              </a:rPr>
              <a:t>B  E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990902" y="1"/>
            <a:ext cx="5191302" cy="66917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8013572" y="24688"/>
            <a:ext cx="1127125" cy="4572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27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54975" y="793863"/>
            <a:ext cx="6467297" cy="8395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403278" y="2585259"/>
            <a:ext cx="3715791" cy="38571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339247" y="2813855"/>
            <a:ext cx="4671745" cy="37906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035831" y="2813859"/>
            <a:ext cx="5108168" cy="39942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328462" y="2892823"/>
            <a:ext cx="3591102" cy="35911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163881" y="3653439"/>
            <a:ext cx="2980105" cy="292192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884512" y="1820490"/>
            <a:ext cx="3906977" cy="5527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884512" y="3287680"/>
            <a:ext cx="3906977" cy="55695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2974339" y="3446653"/>
            <a:ext cx="349948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7815" algn="l"/>
              </a:tabLst>
            </a:pPr>
            <a:r>
              <a:rPr dirty="0" sz="1400" spc="775">
                <a:solidFill>
                  <a:srgbClr val="FF0000"/>
                </a:solidFill>
                <a:latin typeface="Arial"/>
                <a:cs typeface="Arial"/>
              </a:rPr>
              <a:t>²	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Magnetic </a:t>
            </a:r>
            <a:r>
              <a:rPr dirty="0" sz="1400" spc="-10">
                <a:solidFill>
                  <a:srgbClr val="FFFFFF"/>
                </a:solidFill>
                <a:latin typeface="Verdana"/>
                <a:cs typeface="Verdana"/>
              </a:rPr>
              <a:t>Resonance 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Imaging</a:t>
            </a:r>
            <a:r>
              <a:rPr dirty="0" sz="1400" spc="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(MRI)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884512" y="2539540"/>
            <a:ext cx="3906977" cy="5527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2974339" y="1976716"/>
            <a:ext cx="2842895" cy="9594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7815" algn="l"/>
              </a:tabLst>
            </a:pPr>
            <a:r>
              <a:rPr dirty="0" sz="1400" spc="775">
                <a:solidFill>
                  <a:srgbClr val="FF0000"/>
                </a:solidFill>
                <a:latin typeface="Arial"/>
                <a:cs typeface="Arial"/>
              </a:rPr>
              <a:t>²	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Plain </a:t>
            </a:r>
            <a:r>
              <a:rPr dirty="0" sz="1400" spc="-20">
                <a:solidFill>
                  <a:srgbClr val="FFFFFF"/>
                </a:solidFill>
                <a:latin typeface="Verdana"/>
                <a:cs typeface="Verdana"/>
              </a:rPr>
              <a:t>X-Ray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dirty="0" sz="1400" spc="775">
                <a:solidFill>
                  <a:srgbClr val="FF0000"/>
                </a:solidFill>
                <a:latin typeface="Arial"/>
                <a:cs typeface="Arial"/>
              </a:rPr>
              <a:t>²	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Computed </a:t>
            </a:r>
            <a:r>
              <a:rPr dirty="0" sz="1400" spc="-25">
                <a:solidFill>
                  <a:srgbClr val="FFFFFF"/>
                </a:solidFill>
                <a:latin typeface="Verdana"/>
                <a:cs typeface="Verdana"/>
              </a:rPr>
              <a:t>Tomography</a:t>
            </a:r>
            <a:r>
              <a:rPr dirty="0" sz="1400" spc="-4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(CT)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884512" y="5552900"/>
            <a:ext cx="3906977" cy="5527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2974339" y="5710219"/>
            <a:ext cx="143002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7815" algn="l"/>
              </a:tabLst>
            </a:pPr>
            <a:r>
              <a:rPr dirty="0" sz="1400" spc="775">
                <a:solidFill>
                  <a:srgbClr val="FF0000"/>
                </a:solidFill>
                <a:latin typeface="Arial"/>
                <a:cs typeface="Arial"/>
              </a:rPr>
              <a:t>²	</a:t>
            </a:r>
            <a:r>
              <a:rPr dirty="0" sz="1400" spc="-10">
                <a:solidFill>
                  <a:srgbClr val="FFFFFF"/>
                </a:solidFill>
                <a:latin typeface="Verdana"/>
                <a:cs typeface="Verdana"/>
              </a:rPr>
              <a:t>Angiography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884512" y="4792290"/>
            <a:ext cx="3906977" cy="5527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884512" y="4052451"/>
            <a:ext cx="3906977" cy="5527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2974339" y="4209694"/>
            <a:ext cx="1824989" cy="977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7815" algn="l"/>
              </a:tabLst>
            </a:pPr>
            <a:r>
              <a:rPr dirty="0" sz="1400" spc="775">
                <a:solidFill>
                  <a:srgbClr val="FF0000"/>
                </a:solidFill>
                <a:latin typeface="Arial"/>
                <a:cs typeface="Arial"/>
              </a:rPr>
              <a:t>²	</a:t>
            </a:r>
            <a:r>
              <a:rPr dirty="0" sz="1400" spc="-10">
                <a:solidFill>
                  <a:srgbClr val="FFFFFF"/>
                </a:solidFill>
                <a:latin typeface="Verdana"/>
                <a:cs typeface="Verdana"/>
              </a:rPr>
              <a:t>Ultrasound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dirty="0" sz="1400" spc="775">
                <a:solidFill>
                  <a:srgbClr val="FF0000"/>
                </a:solidFill>
                <a:latin typeface="Arial"/>
                <a:cs typeface="Arial"/>
              </a:rPr>
              <a:t>²	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Nuclear</a:t>
            </a:r>
            <a:r>
              <a:rPr dirty="0" sz="1400" spc="-4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Medicine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859928" y="6628659"/>
            <a:ext cx="1236345" cy="1955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 i="1">
                <a:solidFill>
                  <a:srgbClr val="00FFFF"/>
                </a:solidFill>
                <a:latin typeface="Verdana"/>
                <a:cs typeface="Verdana"/>
              </a:rPr>
              <a:t>A A</a:t>
            </a:r>
            <a:r>
              <a:rPr dirty="0" sz="1100" spc="-55" i="1">
                <a:solidFill>
                  <a:srgbClr val="00FFFF"/>
                </a:solidFill>
                <a:latin typeface="Verdana"/>
                <a:cs typeface="Verdana"/>
              </a:rPr>
              <a:t> </a:t>
            </a:r>
            <a:r>
              <a:rPr dirty="0" sz="1100" spc="-5" i="1">
                <a:solidFill>
                  <a:srgbClr val="00FFFF"/>
                </a:solidFill>
                <a:latin typeface="Verdana"/>
                <a:cs typeface="Verdana"/>
              </a:rPr>
              <a:t>Al-BOUKAI-</a:t>
            </a:r>
            <a:fld id="{81D60167-4931-47E6-BA6A-407CBD079E47}" type="slidenum">
              <a:rPr dirty="0" sz="1100" spc="-5" i="1">
                <a:solidFill>
                  <a:srgbClr val="00FFFF"/>
                </a:solidFill>
                <a:latin typeface="Verdana"/>
                <a:cs typeface="Verdana"/>
              </a:rPr>
              <a:t>4</a:t>
            </a:fld>
            <a:endParaRPr sz="11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39887"/>
            <a:ext cx="4686299" cy="36369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432456" y="3730307"/>
            <a:ext cx="933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Arial"/>
                <a:cs typeface="Arial"/>
              </a:rPr>
              <a:t>E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70556" y="3604895"/>
            <a:ext cx="1187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43000" y="3011487"/>
            <a:ext cx="366395" cy="513080"/>
          </a:xfrm>
          <a:custGeom>
            <a:avLst/>
            <a:gdLst/>
            <a:ahLst/>
            <a:cxnLst/>
            <a:rect l="l" t="t" r="r" b="b"/>
            <a:pathLst>
              <a:path w="366394" h="513079">
                <a:moveTo>
                  <a:pt x="0" y="0"/>
                </a:moveTo>
                <a:lnTo>
                  <a:pt x="366236" y="512730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448701" y="3460737"/>
            <a:ext cx="75565" cy="84455"/>
          </a:xfrm>
          <a:custGeom>
            <a:avLst/>
            <a:gdLst/>
            <a:ahLst/>
            <a:cxnLst/>
            <a:rect l="l" t="t" r="r" b="b"/>
            <a:pathLst>
              <a:path w="75565" h="84454">
                <a:moveTo>
                  <a:pt x="62014" y="0"/>
                </a:moveTo>
                <a:lnTo>
                  <a:pt x="45770" y="42811"/>
                </a:lnTo>
                <a:lnTo>
                  <a:pt x="0" y="44284"/>
                </a:lnTo>
                <a:lnTo>
                  <a:pt x="75298" y="84150"/>
                </a:lnTo>
                <a:lnTo>
                  <a:pt x="62014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90600" y="3868972"/>
            <a:ext cx="440690" cy="514350"/>
          </a:xfrm>
          <a:custGeom>
            <a:avLst/>
            <a:gdLst/>
            <a:ahLst/>
            <a:cxnLst/>
            <a:rect l="l" t="t" r="r" b="b"/>
            <a:pathLst>
              <a:path w="440690" h="514350">
                <a:moveTo>
                  <a:pt x="0" y="514114"/>
                </a:moveTo>
                <a:lnTo>
                  <a:pt x="440669" y="0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369288" y="3849687"/>
            <a:ext cx="78740" cy="83185"/>
          </a:xfrm>
          <a:custGeom>
            <a:avLst/>
            <a:gdLst/>
            <a:ahLst/>
            <a:cxnLst/>
            <a:rect l="l" t="t" r="r" b="b"/>
            <a:pathLst>
              <a:path w="78740" h="83185">
                <a:moveTo>
                  <a:pt x="78511" y="0"/>
                </a:moveTo>
                <a:lnTo>
                  <a:pt x="0" y="33058"/>
                </a:lnTo>
                <a:lnTo>
                  <a:pt x="45453" y="38569"/>
                </a:lnTo>
                <a:lnTo>
                  <a:pt x="57848" y="82651"/>
                </a:lnTo>
                <a:lnTo>
                  <a:pt x="78511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291363" y="2630487"/>
            <a:ext cx="366395" cy="513080"/>
          </a:xfrm>
          <a:custGeom>
            <a:avLst/>
            <a:gdLst/>
            <a:ahLst/>
            <a:cxnLst/>
            <a:rect l="l" t="t" r="r" b="b"/>
            <a:pathLst>
              <a:path w="366395" h="513080">
                <a:moveTo>
                  <a:pt x="366236" y="0"/>
                </a:moveTo>
                <a:lnTo>
                  <a:pt x="0" y="512730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276600" y="3079737"/>
            <a:ext cx="75565" cy="84455"/>
          </a:xfrm>
          <a:custGeom>
            <a:avLst/>
            <a:gdLst/>
            <a:ahLst/>
            <a:cxnLst/>
            <a:rect l="l" t="t" r="r" b="b"/>
            <a:pathLst>
              <a:path w="75564" h="84455">
                <a:moveTo>
                  <a:pt x="13284" y="0"/>
                </a:moveTo>
                <a:lnTo>
                  <a:pt x="0" y="84150"/>
                </a:lnTo>
                <a:lnTo>
                  <a:pt x="75298" y="44284"/>
                </a:lnTo>
                <a:lnTo>
                  <a:pt x="29527" y="42811"/>
                </a:lnTo>
                <a:lnTo>
                  <a:pt x="13284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454055" y="3749088"/>
            <a:ext cx="432434" cy="72390"/>
          </a:xfrm>
          <a:custGeom>
            <a:avLst/>
            <a:gdLst/>
            <a:ahLst/>
            <a:cxnLst/>
            <a:rect l="l" t="t" r="r" b="b"/>
            <a:pathLst>
              <a:path w="432435" h="72389">
                <a:moveTo>
                  <a:pt x="432144" y="72024"/>
                </a:moveTo>
                <a:lnTo>
                  <a:pt x="0" y="0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429000" y="3719855"/>
            <a:ext cx="81915" cy="75565"/>
          </a:xfrm>
          <a:custGeom>
            <a:avLst/>
            <a:gdLst/>
            <a:ahLst/>
            <a:cxnLst/>
            <a:rect l="l" t="t" r="r" b="b"/>
            <a:pathLst>
              <a:path w="81914" h="75564">
                <a:moveTo>
                  <a:pt x="81432" y="0"/>
                </a:moveTo>
                <a:lnTo>
                  <a:pt x="0" y="25057"/>
                </a:lnTo>
                <a:lnTo>
                  <a:pt x="68897" y="75171"/>
                </a:lnTo>
                <a:lnTo>
                  <a:pt x="50114" y="33413"/>
                </a:lnTo>
                <a:lnTo>
                  <a:pt x="81432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925336" y="2754947"/>
            <a:ext cx="1689735" cy="787400"/>
          </a:xfrm>
          <a:prstGeom prst="rect">
            <a:avLst/>
          </a:prstGeom>
        </p:spPr>
        <p:txBody>
          <a:bodyPr wrap="square" lIns="0" tIns="736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B1</a:t>
            </a:r>
            <a:endParaRPr sz="1200">
              <a:latin typeface="Arial"/>
              <a:cs typeface="Arial"/>
            </a:endParaRPr>
          </a:p>
          <a:p>
            <a:pPr algn="ctr" marL="198755">
              <a:lnSpc>
                <a:spcPts val="1010"/>
              </a:lnSpc>
              <a:spcBef>
                <a:spcPts val="360"/>
              </a:spcBef>
            </a:pPr>
            <a:r>
              <a:rPr dirty="0" sz="900">
                <a:latin typeface="Arial"/>
                <a:cs typeface="Arial"/>
              </a:rPr>
              <a:t>SVC</a:t>
            </a:r>
            <a:endParaRPr sz="900">
              <a:latin typeface="Arial"/>
              <a:cs typeface="Arial"/>
            </a:endParaRPr>
          </a:p>
          <a:p>
            <a:pPr algn="r" marR="81280">
              <a:lnSpc>
                <a:spcPts val="1250"/>
              </a:lnSpc>
            </a:pPr>
            <a:r>
              <a:rPr dirty="0" sz="1100">
                <a:latin typeface="Arial"/>
                <a:cs typeface="Arial"/>
              </a:rPr>
              <a:t>A</a:t>
            </a:r>
            <a:endParaRPr sz="11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140"/>
              </a:spcBef>
            </a:pPr>
            <a:r>
              <a:rPr dirty="0" sz="1100">
                <a:latin typeface="Arial"/>
                <a:cs typeface="Arial"/>
              </a:rPr>
              <a:t>A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2936" y="4290695"/>
            <a:ext cx="2120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B1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95958" y="2511107"/>
            <a:ext cx="3860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B1+2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724400" y="1643062"/>
            <a:ext cx="4337050" cy="36337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256212" y="2600325"/>
            <a:ext cx="3640454" cy="0"/>
          </a:xfrm>
          <a:custGeom>
            <a:avLst/>
            <a:gdLst/>
            <a:ahLst/>
            <a:cxnLst/>
            <a:rect l="l" t="t" r="r" b="b"/>
            <a:pathLst>
              <a:path w="3640454" h="0">
                <a:moveTo>
                  <a:pt x="0" y="0"/>
                </a:moveTo>
                <a:lnTo>
                  <a:pt x="3640137" y="1"/>
                </a:lnTo>
              </a:path>
            </a:pathLst>
          </a:custGeom>
          <a:ln w="28574">
            <a:solidFill>
              <a:srgbClr val="FF4C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3953133" y="3754120"/>
            <a:ext cx="3860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B1+2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135312" y="3895725"/>
            <a:ext cx="1323975" cy="367030"/>
          </a:xfrm>
          <a:custGeom>
            <a:avLst/>
            <a:gdLst/>
            <a:ahLst/>
            <a:cxnLst/>
            <a:rect l="l" t="t" r="r" b="b"/>
            <a:pathLst>
              <a:path w="1323975" h="367029">
                <a:moveTo>
                  <a:pt x="0" y="0"/>
                </a:moveTo>
                <a:lnTo>
                  <a:pt x="16750" y="10403"/>
                </a:lnTo>
                <a:lnTo>
                  <a:pt x="33411" y="20973"/>
                </a:lnTo>
                <a:lnTo>
                  <a:pt x="50253" y="31211"/>
                </a:lnTo>
                <a:lnTo>
                  <a:pt x="67549" y="40619"/>
                </a:lnTo>
                <a:lnTo>
                  <a:pt x="77464" y="44529"/>
                </a:lnTo>
                <a:lnTo>
                  <a:pt x="87814" y="47388"/>
                </a:lnTo>
                <a:lnTo>
                  <a:pt x="98163" y="50247"/>
                </a:lnTo>
                <a:lnTo>
                  <a:pt x="108078" y="54158"/>
                </a:lnTo>
                <a:lnTo>
                  <a:pt x="140208" y="71151"/>
                </a:lnTo>
                <a:lnTo>
                  <a:pt x="152141" y="79214"/>
                </a:lnTo>
                <a:lnTo>
                  <a:pt x="151886" y="81468"/>
                </a:lnTo>
                <a:lnTo>
                  <a:pt x="147451" y="81031"/>
                </a:lnTo>
                <a:lnTo>
                  <a:pt x="146842" y="81024"/>
                </a:lnTo>
                <a:lnTo>
                  <a:pt x="158069" y="84566"/>
                </a:lnTo>
                <a:lnTo>
                  <a:pt x="189138" y="94777"/>
                </a:lnTo>
                <a:lnTo>
                  <a:pt x="199084" y="101887"/>
                </a:lnTo>
                <a:lnTo>
                  <a:pt x="208905" y="109224"/>
                </a:lnTo>
                <a:lnTo>
                  <a:pt x="218975" y="116107"/>
                </a:lnTo>
                <a:lnTo>
                  <a:pt x="229667" y="121856"/>
                </a:lnTo>
                <a:lnTo>
                  <a:pt x="249514" y="129710"/>
                </a:lnTo>
                <a:lnTo>
                  <a:pt x="269825" y="136359"/>
                </a:lnTo>
                <a:lnTo>
                  <a:pt x="290323" y="142527"/>
                </a:lnTo>
                <a:lnTo>
                  <a:pt x="310727" y="148935"/>
                </a:lnTo>
                <a:lnTo>
                  <a:pt x="432317" y="189554"/>
                </a:lnTo>
                <a:lnTo>
                  <a:pt x="473914" y="203362"/>
                </a:lnTo>
                <a:lnTo>
                  <a:pt x="514246" y="216417"/>
                </a:lnTo>
                <a:lnTo>
                  <a:pt x="519300" y="217973"/>
                </a:lnTo>
                <a:lnTo>
                  <a:pt x="518491" y="217752"/>
                </a:lnTo>
                <a:lnTo>
                  <a:pt x="514978" y="216908"/>
                </a:lnTo>
                <a:lnTo>
                  <a:pt x="511919" y="216594"/>
                </a:lnTo>
                <a:lnTo>
                  <a:pt x="512475" y="217964"/>
                </a:lnTo>
                <a:lnTo>
                  <a:pt x="567416" y="243713"/>
                </a:lnTo>
                <a:lnTo>
                  <a:pt x="619611" y="259866"/>
                </a:lnTo>
                <a:lnTo>
                  <a:pt x="645564" y="264790"/>
                </a:lnTo>
                <a:lnTo>
                  <a:pt x="675496" y="270792"/>
                </a:lnTo>
                <a:lnTo>
                  <a:pt x="688990" y="274337"/>
                </a:lnTo>
                <a:lnTo>
                  <a:pt x="702389" y="278345"/>
                </a:lnTo>
                <a:lnTo>
                  <a:pt x="715851" y="281962"/>
                </a:lnTo>
                <a:lnTo>
                  <a:pt x="729536" y="284331"/>
                </a:lnTo>
                <a:lnTo>
                  <a:pt x="780119" y="288617"/>
                </a:lnTo>
                <a:lnTo>
                  <a:pt x="830817" y="291561"/>
                </a:lnTo>
                <a:lnTo>
                  <a:pt x="881536" y="294275"/>
                </a:lnTo>
                <a:lnTo>
                  <a:pt x="932186" y="297871"/>
                </a:lnTo>
                <a:lnTo>
                  <a:pt x="959266" y="300682"/>
                </a:lnTo>
                <a:lnTo>
                  <a:pt x="986280" y="304131"/>
                </a:lnTo>
                <a:lnTo>
                  <a:pt x="1013267" y="307835"/>
                </a:lnTo>
                <a:lnTo>
                  <a:pt x="1040269" y="311411"/>
                </a:lnTo>
                <a:lnTo>
                  <a:pt x="1053708" y="318332"/>
                </a:lnTo>
                <a:lnTo>
                  <a:pt x="1067101" y="325354"/>
                </a:lnTo>
                <a:lnTo>
                  <a:pt x="1080589" y="332175"/>
                </a:lnTo>
                <a:lnTo>
                  <a:pt x="1123311" y="348813"/>
                </a:lnTo>
                <a:lnTo>
                  <a:pt x="1186869" y="362413"/>
                </a:lnTo>
                <a:lnTo>
                  <a:pt x="1242873" y="366655"/>
                </a:lnTo>
                <a:lnTo>
                  <a:pt x="1269899" y="366535"/>
                </a:lnTo>
                <a:lnTo>
                  <a:pt x="1296939" y="365932"/>
                </a:lnTo>
                <a:lnTo>
                  <a:pt x="1323969" y="365570"/>
                </a:lnTo>
              </a:path>
            </a:pathLst>
          </a:custGeom>
          <a:ln w="9524">
            <a:solidFill>
              <a:srgbClr val="00FD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027112" y="4535487"/>
            <a:ext cx="919480" cy="525780"/>
          </a:xfrm>
          <a:custGeom>
            <a:avLst/>
            <a:gdLst/>
            <a:ahLst/>
            <a:cxnLst/>
            <a:rect l="l" t="t" r="r" b="b"/>
            <a:pathLst>
              <a:path w="919480" h="525779">
                <a:moveTo>
                  <a:pt x="919161" y="0"/>
                </a:moveTo>
                <a:lnTo>
                  <a:pt x="909734" y="17395"/>
                </a:lnTo>
                <a:lnTo>
                  <a:pt x="900782" y="35160"/>
                </a:lnTo>
                <a:lnTo>
                  <a:pt x="890882" y="52186"/>
                </a:lnTo>
                <a:lnTo>
                  <a:pt x="878610" y="67366"/>
                </a:lnTo>
                <a:lnTo>
                  <a:pt x="869815" y="72815"/>
                </a:lnTo>
                <a:lnTo>
                  <a:pt x="859335" y="75487"/>
                </a:lnTo>
                <a:lnTo>
                  <a:pt x="848354" y="77467"/>
                </a:lnTo>
                <a:lnTo>
                  <a:pt x="838058" y="80840"/>
                </a:lnTo>
                <a:lnTo>
                  <a:pt x="827636" y="87087"/>
                </a:lnTo>
                <a:lnTo>
                  <a:pt x="817783" y="94313"/>
                </a:lnTo>
                <a:lnTo>
                  <a:pt x="807930" y="101539"/>
                </a:lnTo>
                <a:lnTo>
                  <a:pt x="797507" y="107786"/>
                </a:lnTo>
                <a:lnTo>
                  <a:pt x="787587" y="111678"/>
                </a:lnTo>
                <a:lnTo>
                  <a:pt x="777231" y="114523"/>
                </a:lnTo>
                <a:lnTo>
                  <a:pt x="766876" y="117368"/>
                </a:lnTo>
                <a:lnTo>
                  <a:pt x="756956" y="121260"/>
                </a:lnTo>
                <a:lnTo>
                  <a:pt x="723923" y="139838"/>
                </a:lnTo>
                <a:lnTo>
                  <a:pt x="715745" y="149684"/>
                </a:lnTo>
                <a:lnTo>
                  <a:pt x="707897" y="162160"/>
                </a:lnTo>
                <a:lnTo>
                  <a:pt x="675853" y="188626"/>
                </a:lnTo>
                <a:lnTo>
                  <a:pt x="662948" y="196360"/>
                </a:lnTo>
                <a:lnTo>
                  <a:pt x="649231" y="202741"/>
                </a:lnTo>
                <a:lnTo>
                  <a:pt x="635308" y="208800"/>
                </a:lnTo>
                <a:lnTo>
                  <a:pt x="621785" y="215573"/>
                </a:lnTo>
                <a:lnTo>
                  <a:pt x="611542" y="222155"/>
                </a:lnTo>
                <a:lnTo>
                  <a:pt x="601669" y="229344"/>
                </a:lnTo>
                <a:lnTo>
                  <a:pt x="591717" y="236384"/>
                </a:lnTo>
                <a:lnTo>
                  <a:pt x="581234" y="242519"/>
                </a:lnTo>
                <a:lnTo>
                  <a:pt x="571273" y="246334"/>
                </a:lnTo>
                <a:lnTo>
                  <a:pt x="560850" y="249052"/>
                </a:lnTo>
                <a:lnTo>
                  <a:pt x="550482" y="251871"/>
                </a:lnTo>
                <a:lnTo>
                  <a:pt x="540683" y="255993"/>
                </a:lnTo>
                <a:lnTo>
                  <a:pt x="519830" y="268523"/>
                </a:lnTo>
                <a:lnTo>
                  <a:pt x="499618" y="282101"/>
                </a:lnTo>
                <a:lnTo>
                  <a:pt x="479663" y="296099"/>
                </a:lnTo>
                <a:lnTo>
                  <a:pt x="459580" y="309887"/>
                </a:lnTo>
                <a:lnTo>
                  <a:pt x="449757" y="317335"/>
                </a:lnTo>
                <a:lnTo>
                  <a:pt x="440145" y="325256"/>
                </a:lnTo>
                <a:lnTo>
                  <a:pt x="430113" y="332229"/>
                </a:lnTo>
                <a:lnTo>
                  <a:pt x="419029" y="336833"/>
                </a:lnTo>
                <a:lnTo>
                  <a:pt x="364961" y="350307"/>
                </a:lnTo>
                <a:lnTo>
                  <a:pt x="358472" y="357388"/>
                </a:lnTo>
                <a:lnTo>
                  <a:pt x="328000" y="381194"/>
                </a:lnTo>
                <a:lnTo>
                  <a:pt x="317241" y="383404"/>
                </a:lnTo>
                <a:lnTo>
                  <a:pt x="306687" y="385907"/>
                </a:lnTo>
                <a:lnTo>
                  <a:pt x="297375" y="390727"/>
                </a:lnTo>
                <a:lnTo>
                  <a:pt x="289843" y="400292"/>
                </a:lnTo>
                <a:lnTo>
                  <a:pt x="284550" y="412015"/>
                </a:lnTo>
                <a:lnTo>
                  <a:pt x="278911" y="423199"/>
                </a:lnTo>
                <a:lnTo>
                  <a:pt x="270341" y="431147"/>
                </a:lnTo>
                <a:lnTo>
                  <a:pt x="244382" y="440698"/>
                </a:lnTo>
                <a:lnTo>
                  <a:pt x="217029" y="446440"/>
                </a:lnTo>
                <a:lnTo>
                  <a:pt x="189298" y="451272"/>
                </a:lnTo>
                <a:lnTo>
                  <a:pt x="162204" y="458094"/>
                </a:lnTo>
                <a:lnTo>
                  <a:pt x="141462" y="463879"/>
                </a:lnTo>
                <a:lnTo>
                  <a:pt x="120407" y="469028"/>
                </a:lnTo>
                <a:lnTo>
                  <a:pt x="99976" y="475447"/>
                </a:lnTo>
                <a:lnTo>
                  <a:pt x="81102" y="485041"/>
                </a:lnTo>
                <a:lnTo>
                  <a:pt x="71107" y="492022"/>
                </a:lnTo>
                <a:lnTo>
                  <a:pt x="61206" y="499167"/>
                </a:lnTo>
                <a:lnTo>
                  <a:pt x="51116" y="505985"/>
                </a:lnTo>
                <a:lnTo>
                  <a:pt x="40551" y="511988"/>
                </a:lnTo>
                <a:lnTo>
                  <a:pt x="28838" y="516772"/>
                </a:lnTo>
                <a:lnTo>
                  <a:pt x="15496" y="521106"/>
                </a:lnTo>
                <a:lnTo>
                  <a:pt x="4544" y="524249"/>
                </a:lnTo>
                <a:lnTo>
                  <a:pt x="0" y="525461"/>
                </a:lnTo>
              </a:path>
            </a:pathLst>
          </a:custGeom>
          <a:ln w="9524">
            <a:solidFill>
              <a:srgbClr val="00FD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619713" y="4856550"/>
            <a:ext cx="895350" cy="746125"/>
          </a:xfrm>
          <a:custGeom>
            <a:avLst/>
            <a:gdLst/>
            <a:ahLst/>
            <a:cxnLst/>
            <a:rect l="l" t="t" r="r" b="b"/>
            <a:pathLst>
              <a:path w="895350" h="746125">
                <a:moveTo>
                  <a:pt x="894886" y="745738"/>
                </a:moveTo>
                <a:lnTo>
                  <a:pt x="0" y="0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600200" y="4840287"/>
            <a:ext cx="83185" cy="78105"/>
          </a:xfrm>
          <a:custGeom>
            <a:avLst/>
            <a:gdLst/>
            <a:ahLst/>
            <a:cxnLst/>
            <a:rect l="l" t="t" r="r" b="b"/>
            <a:pathLst>
              <a:path w="83185" h="78104">
                <a:moveTo>
                  <a:pt x="0" y="0"/>
                </a:moveTo>
                <a:lnTo>
                  <a:pt x="34150" y="78054"/>
                </a:lnTo>
                <a:lnTo>
                  <a:pt x="39027" y="32524"/>
                </a:lnTo>
                <a:lnTo>
                  <a:pt x="82931" y="19507"/>
                </a:lnTo>
                <a:lnTo>
                  <a:pt x="0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514600" y="4250199"/>
            <a:ext cx="1127125" cy="1352550"/>
          </a:xfrm>
          <a:custGeom>
            <a:avLst/>
            <a:gdLst/>
            <a:ahLst/>
            <a:cxnLst/>
            <a:rect l="l" t="t" r="r" b="b"/>
            <a:pathLst>
              <a:path w="1127125" h="1352550">
                <a:moveTo>
                  <a:pt x="0" y="1352089"/>
                </a:moveTo>
                <a:lnTo>
                  <a:pt x="1126739" y="0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579545" y="4230687"/>
            <a:ext cx="78105" cy="83185"/>
          </a:xfrm>
          <a:custGeom>
            <a:avLst/>
            <a:gdLst/>
            <a:ahLst/>
            <a:cxnLst/>
            <a:rect l="l" t="t" r="r" b="b"/>
            <a:pathLst>
              <a:path w="78104" h="83185">
                <a:moveTo>
                  <a:pt x="78054" y="0"/>
                </a:moveTo>
                <a:lnTo>
                  <a:pt x="0" y="34150"/>
                </a:lnTo>
                <a:lnTo>
                  <a:pt x="45529" y="39027"/>
                </a:lnTo>
                <a:lnTo>
                  <a:pt x="58534" y="82931"/>
                </a:lnTo>
                <a:lnTo>
                  <a:pt x="78054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1801375" y="5635307"/>
            <a:ext cx="128016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MAJOR</a:t>
            </a:r>
            <a:r>
              <a:rPr dirty="0" sz="1200" spc="-6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FISSURE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74139" y="803592"/>
            <a:ext cx="3063240" cy="673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646430">
              <a:lnSpc>
                <a:spcPct val="118100"/>
              </a:lnSpc>
              <a:spcBef>
                <a:spcPts val="100"/>
              </a:spcBef>
            </a:pP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B1= APICAL UPPER 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LOBE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B 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B2=POSTERIOR UPPER 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LOBE</a:t>
            </a:r>
            <a:r>
              <a:rPr dirty="0" sz="1200" spc="-4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B1+2= APICPOSTERIOR UPPER 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LOBE</a:t>
            </a:r>
            <a:r>
              <a:rPr dirty="0" sz="1200" spc="-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345940" y="5375592"/>
            <a:ext cx="1084580" cy="673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White</a:t>
            </a:r>
            <a:r>
              <a:rPr dirty="0" sz="1200" spc="-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hairline  Lucent band  White</a:t>
            </a:r>
            <a:r>
              <a:rPr dirty="0" sz="1200" spc="-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band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300967" y="5635307"/>
            <a:ext cx="87121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Appears</a:t>
            </a:r>
            <a:r>
              <a:rPr dirty="0" sz="1200" spc="-6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as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583575" y="16626"/>
            <a:ext cx="6159728" cy="6982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468088" y="581894"/>
            <a:ext cx="3287687" cy="465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8013572" y="24688"/>
            <a:ext cx="1127125" cy="457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28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24400" y="1143000"/>
            <a:ext cx="4267200" cy="3657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200650" y="2459037"/>
            <a:ext cx="3526154" cy="0"/>
          </a:xfrm>
          <a:custGeom>
            <a:avLst/>
            <a:gdLst/>
            <a:ahLst/>
            <a:cxnLst/>
            <a:rect l="l" t="t" r="r" b="b"/>
            <a:pathLst>
              <a:path w="3526154" h="0">
                <a:moveTo>
                  <a:pt x="0" y="0"/>
                </a:moveTo>
                <a:lnTo>
                  <a:pt x="3525837" y="1"/>
                </a:lnTo>
              </a:path>
            </a:pathLst>
          </a:custGeom>
          <a:ln w="28574">
            <a:solidFill>
              <a:srgbClr val="FF4C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143000"/>
            <a:ext cx="4687887" cy="3657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219200" y="2438400"/>
            <a:ext cx="212725" cy="261620"/>
          </a:xfrm>
          <a:custGeom>
            <a:avLst/>
            <a:gdLst/>
            <a:ahLst/>
            <a:cxnLst/>
            <a:rect l="l" t="t" r="r" b="b"/>
            <a:pathLst>
              <a:path w="212725" h="261619">
                <a:moveTo>
                  <a:pt x="0" y="0"/>
                </a:moveTo>
                <a:lnTo>
                  <a:pt x="212569" y="261284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370152" y="2636240"/>
            <a:ext cx="78105" cy="83185"/>
          </a:xfrm>
          <a:custGeom>
            <a:avLst/>
            <a:gdLst/>
            <a:ahLst/>
            <a:cxnLst/>
            <a:rect l="l" t="t" r="r" b="b"/>
            <a:pathLst>
              <a:path w="78105" h="83185">
                <a:moveTo>
                  <a:pt x="59118" y="0"/>
                </a:moveTo>
                <a:lnTo>
                  <a:pt x="45593" y="43738"/>
                </a:lnTo>
                <a:lnTo>
                  <a:pt x="0" y="48082"/>
                </a:lnTo>
                <a:lnTo>
                  <a:pt x="77647" y="83146"/>
                </a:lnTo>
                <a:lnTo>
                  <a:pt x="59118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432456" y="3309620"/>
            <a:ext cx="933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Arial"/>
                <a:cs typeface="Arial"/>
              </a:rPr>
              <a:t>E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57793" y="2760345"/>
            <a:ext cx="1187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07490" y="2361882"/>
            <a:ext cx="2292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63030" y="2700020"/>
            <a:ext cx="26098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Arial"/>
                <a:cs typeface="Arial"/>
              </a:rPr>
              <a:t>SVC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65285" y="3414395"/>
            <a:ext cx="2374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DA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46545" y="2319020"/>
            <a:ext cx="2063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90">
                <a:latin typeface="Arial"/>
                <a:cs typeface="Arial"/>
              </a:rPr>
              <a:t>PA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85167" y="3033395"/>
            <a:ext cx="30226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L</a:t>
            </a:r>
            <a:r>
              <a:rPr dirty="0" sz="1200" spc="-90">
                <a:latin typeface="Arial"/>
                <a:cs typeface="Arial"/>
              </a:rPr>
              <a:t>P</a:t>
            </a:r>
            <a:r>
              <a:rPr dirty="0" sz="1200">
                <a:latin typeface="Arial"/>
                <a:cs typeface="Arial"/>
              </a:rPr>
              <a:t>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06932" y="3157220"/>
            <a:ext cx="84963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FFFFFF"/>
                </a:solidFill>
                <a:latin typeface="Arial"/>
                <a:cs typeface="Arial"/>
              </a:rPr>
              <a:t>RULB </a:t>
            </a:r>
            <a:r>
              <a:rPr dirty="0" baseline="-6944" sz="1200" spc="-7">
                <a:solidFill>
                  <a:srgbClr val="FFFFFF"/>
                </a:solidFill>
                <a:latin typeface="Arial"/>
                <a:cs typeface="Arial"/>
              </a:rPr>
              <a:t>RMB</a:t>
            </a:r>
            <a:r>
              <a:rPr dirty="0" baseline="-6944" sz="1200" spc="262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24305" sz="1200" spc="-7">
                <a:solidFill>
                  <a:srgbClr val="FFFFFF"/>
                </a:solidFill>
                <a:latin typeface="Arial"/>
                <a:cs typeface="Arial"/>
              </a:rPr>
              <a:t>LMB</a:t>
            </a:r>
            <a:endParaRPr baseline="24305"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01536" y="2242820"/>
            <a:ext cx="2120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B3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219913" y="2514600"/>
            <a:ext cx="438150" cy="365125"/>
          </a:xfrm>
          <a:custGeom>
            <a:avLst/>
            <a:gdLst/>
            <a:ahLst/>
            <a:cxnLst/>
            <a:rect l="l" t="t" r="r" b="b"/>
            <a:pathLst>
              <a:path w="438150" h="365125">
                <a:moveTo>
                  <a:pt x="437686" y="0"/>
                </a:moveTo>
                <a:lnTo>
                  <a:pt x="0" y="364739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200400" y="2817545"/>
            <a:ext cx="83185" cy="78105"/>
          </a:xfrm>
          <a:custGeom>
            <a:avLst/>
            <a:gdLst/>
            <a:ahLst/>
            <a:cxnLst/>
            <a:rect l="l" t="t" r="r" b="b"/>
            <a:pathLst>
              <a:path w="83185" h="78105">
                <a:moveTo>
                  <a:pt x="34150" y="0"/>
                </a:moveTo>
                <a:lnTo>
                  <a:pt x="0" y="78054"/>
                </a:lnTo>
                <a:lnTo>
                  <a:pt x="82930" y="58547"/>
                </a:lnTo>
                <a:lnTo>
                  <a:pt x="39027" y="45529"/>
                </a:lnTo>
                <a:lnTo>
                  <a:pt x="34150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301655" y="3128375"/>
            <a:ext cx="432434" cy="72390"/>
          </a:xfrm>
          <a:custGeom>
            <a:avLst/>
            <a:gdLst/>
            <a:ahLst/>
            <a:cxnLst/>
            <a:rect l="l" t="t" r="r" b="b"/>
            <a:pathLst>
              <a:path w="432435" h="72389">
                <a:moveTo>
                  <a:pt x="432144" y="72024"/>
                </a:moveTo>
                <a:lnTo>
                  <a:pt x="0" y="0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276600" y="3099142"/>
            <a:ext cx="81915" cy="75565"/>
          </a:xfrm>
          <a:custGeom>
            <a:avLst/>
            <a:gdLst/>
            <a:ahLst/>
            <a:cxnLst/>
            <a:rect l="l" t="t" r="r" b="b"/>
            <a:pathLst>
              <a:path w="81914" h="75564">
                <a:moveTo>
                  <a:pt x="81419" y="0"/>
                </a:moveTo>
                <a:lnTo>
                  <a:pt x="0" y="25057"/>
                </a:lnTo>
                <a:lnTo>
                  <a:pt x="68897" y="75171"/>
                </a:lnTo>
                <a:lnTo>
                  <a:pt x="50101" y="33413"/>
                </a:lnTo>
                <a:lnTo>
                  <a:pt x="81419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3668536" y="2347595"/>
            <a:ext cx="2120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B3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19783" y="3057207"/>
            <a:ext cx="3860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B1+2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228974" y="3295650"/>
            <a:ext cx="1270000" cy="109855"/>
          </a:xfrm>
          <a:custGeom>
            <a:avLst/>
            <a:gdLst/>
            <a:ahLst/>
            <a:cxnLst/>
            <a:rect l="l" t="t" r="r" b="b"/>
            <a:pathLst>
              <a:path w="1270000" h="109854">
                <a:moveTo>
                  <a:pt x="0" y="0"/>
                </a:moveTo>
                <a:lnTo>
                  <a:pt x="17086" y="2773"/>
                </a:lnTo>
                <a:lnTo>
                  <a:pt x="34305" y="5115"/>
                </a:lnTo>
                <a:lnTo>
                  <a:pt x="51259" y="8319"/>
                </a:lnTo>
                <a:lnTo>
                  <a:pt x="67552" y="13679"/>
                </a:lnTo>
                <a:lnTo>
                  <a:pt x="75178" y="19163"/>
                </a:lnTo>
                <a:lnTo>
                  <a:pt x="81358" y="26775"/>
                </a:lnTo>
                <a:lnTo>
                  <a:pt x="87391" y="34678"/>
                </a:lnTo>
                <a:lnTo>
                  <a:pt x="94574" y="41037"/>
                </a:lnTo>
                <a:lnTo>
                  <a:pt x="143604" y="57117"/>
                </a:lnTo>
                <a:lnTo>
                  <a:pt x="189149" y="68396"/>
                </a:lnTo>
                <a:lnTo>
                  <a:pt x="241242" y="70098"/>
                </a:lnTo>
                <a:lnTo>
                  <a:pt x="293341" y="71586"/>
                </a:lnTo>
                <a:lnTo>
                  <a:pt x="345445" y="72885"/>
                </a:lnTo>
                <a:lnTo>
                  <a:pt x="397553" y="74021"/>
                </a:lnTo>
                <a:lnTo>
                  <a:pt x="449665" y="75020"/>
                </a:lnTo>
                <a:lnTo>
                  <a:pt x="501780" y="75907"/>
                </a:lnTo>
                <a:lnTo>
                  <a:pt x="553897" y="76708"/>
                </a:lnTo>
                <a:lnTo>
                  <a:pt x="606016" y="77449"/>
                </a:lnTo>
                <a:lnTo>
                  <a:pt x="658135" y="78155"/>
                </a:lnTo>
                <a:lnTo>
                  <a:pt x="710255" y="78853"/>
                </a:lnTo>
                <a:lnTo>
                  <a:pt x="762374" y="79569"/>
                </a:lnTo>
                <a:lnTo>
                  <a:pt x="814492" y="80327"/>
                </a:lnTo>
                <a:lnTo>
                  <a:pt x="866608" y="81153"/>
                </a:lnTo>
                <a:lnTo>
                  <a:pt x="918722" y="82075"/>
                </a:lnTo>
                <a:lnTo>
                  <a:pt x="972782" y="84520"/>
                </a:lnTo>
                <a:lnTo>
                  <a:pt x="1026862" y="86676"/>
                </a:lnTo>
                <a:lnTo>
                  <a:pt x="1080934" y="88976"/>
                </a:lnTo>
                <a:lnTo>
                  <a:pt x="1134969" y="91857"/>
                </a:lnTo>
                <a:lnTo>
                  <a:pt x="1188939" y="95754"/>
                </a:lnTo>
                <a:lnTo>
                  <a:pt x="1234100" y="99998"/>
                </a:lnTo>
                <a:lnTo>
                  <a:pt x="1269379" y="105716"/>
                </a:lnTo>
                <a:lnTo>
                  <a:pt x="1268166" y="107434"/>
                </a:lnTo>
                <a:lnTo>
                  <a:pt x="1260162" y="108553"/>
                </a:lnTo>
                <a:lnTo>
                  <a:pt x="1249704" y="109195"/>
                </a:lnTo>
                <a:lnTo>
                  <a:pt x="1241124" y="109482"/>
                </a:lnTo>
                <a:lnTo>
                  <a:pt x="1238757" y="109536"/>
                </a:lnTo>
                <a:lnTo>
                  <a:pt x="1246937" y="109479"/>
                </a:lnTo>
                <a:lnTo>
                  <a:pt x="1269999" y="109433"/>
                </a:lnTo>
              </a:path>
            </a:pathLst>
          </a:custGeom>
          <a:ln w="12699">
            <a:solidFill>
              <a:srgbClr val="00FD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85775" y="3552825"/>
            <a:ext cx="1122680" cy="622300"/>
          </a:xfrm>
          <a:custGeom>
            <a:avLst/>
            <a:gdLst/>
            <a:ahLst/>
            <a:cxnLst/>
            <a:rect l="l" t="t" r="r" b="b"/>
            <a:pathLst>
              <a:path w="1122680" h="622300">
                <a:moveTo>
                  <a:pt x="1122359" y="0"/>
                </a:moveTo>
                <a:lnTo>
                  <a:pt x="1104979" y="16488"/>
                </a:lnTo>
                <a:lnTo>
                  <a:pt x="1087275" y="32699"/>
                </a:lnTo>
                <a:lnTo>
                  <a:pt x="1070211" y="49466"/>
                </a:lnTo>
                <a:lnTo>
                  <a:pt x="1054749" y="67620"/>
                </a:lnTo>
                <a:lnTo>
                  <a:pt x="1038738" y="95174"/>
                </a:lnTo>
                <a:lnTo>
                  <a:pt x="1039171" y="106282"/>
                </a:lnTo>
                <a:lnTo>
                  <a:pt x="1042200" y="109023"/>
                </a:lnTo>
                <a:lnTo>
                  <a:pt x="1033978" y="111475"/>
                </a:lnTo>
                <a:lnTo>
                  <a:pt x="1000659" y="121717"/>
                </a:lnTo>
                <a:lnTo>
                  <a:pt x="997897" y="132197"/>
                </a:lnTo>
                <a:lnTo>
                  <a:pt x="995547" y="142901"/>
                </a:lnTo>
                <a:lnTo>
                  <a:pt x="992372" y="153156"/>
                </a:lnTo>
                <a:lnTo>
                  <a:pt x="957433" y="183493"/>
                </a:lnTo>
                <a:lnTo>
                  <a:pt x="946569" y="189336"/>
                </a:lnTo>
                <a:lnTo>
                  <a:pt x="933366" y="196730"/>
                </a:lnTo>
                <a:lnTo>
                  <a:pt x="892480" y="216385"/>
                </a:lnTo>
                <a:lnTo>
                  <a:pt x="850882" y="227949"/>
                </a:lnTo>
                <a:lnTo>
                  <a:pt x="830307" y="234024"/>
                </a:lnTo>
                <a:lnTo>
                  <a:pt x="811345" y="243433"/>
                </a:lnTo>
                <a:lnTo>
                  <a:pt x="730211" y="297530"/>
                </a:lnTo>
                <a:lnTo>
                  <a:pt x="720335" y="304837"/>
                </a:lnTo>
                <a:lnTo>
                  <a:pt x="710637" y="312508"/>
                </a:lnTo>
                <a:lnTo>
                  <a:pt x="700584" y="319451"/>
                </a:lnTo>
                <a:lnTo>
                  <a:pt x="689643" y="324578"/>
                </a:lnTo>
                <a:lnTo>
                  <a:pt x="608509" y="351627"/>
                </a:lnTo>
                <a:lnTo>
                  <a:pt x="580289" y="380406"/>
                </a:lnTo>
                <a:lnTo>
                  <a:pt x="568458" y="393168"/>
                </a:lnTo>
                <a:lnTo>
                  <a:pt x="566508" y="395313"/>
                </a:lnTo>
                <a:lnTo>
                  <a:pt x="567932" y="392240"/>
                </a:lnTo>
                <a:lnTo>
                  <a:pt x="566223" y="389351"/>
                </a:lnTo>
                <a:lnTo>
                  <a:pt x="554873" y="392045"/>
                </a:lnTo>
                <a:lnTo>
                  <a:pt x="527375" y="405723"/>
                </a:lnTo>
                <a:lnTo>
                  <a:pt x="506514" y="418301"/>
                </a:lnTo>
                <a:lnTo>
                  <a:pt x="486294" y="431930"/>
                </a:lnTo>
                <a:lnTo>
                  <a:pt x="466331" y="445980"/>
                </a:lnTo>
                <a:lnTo>
                  <a:pt x="446240" y="459820"/>
                </a:lnTo>
                <a:lnTo>
                  <a:pt x="405672" y="486868"/>
                </a:lnTo>
                <a:lnTo>
                  <a:pt x="395797" y="494176"/>
                </a:lnTo>
                <a:lnTo>
                  <a:pt x="386099" y="501846"/>
                </a:lnTo>
                <a:lnTo>
                  <a:pt x="376046" y="508790"/>
                </a:lnTo>
                <a:lnTo>
                  <a:pt x="365105" y="513916"/>
                </a:lnTo>
                <a:lnTo>
                  <a:pt x="335473" y="523842"/>
                </a:lnTo>
                <a:lnTo>
                  <a:pt x="324594" y="527518"/>
                </a:lnTo>
                <a:lnTo>
                  <a:pt x="324439" y="527482"/>
                </a:lnTo>
                <a:lnTo>
                  <a:pt x="326976" y="526270"/>
                </a:lnTo>
                <a:lnTo>
                  <a:pt x="324177" y="526422"/>
                </a:lnTo>
                <a:lnTo>
                  <a:pt x="308011" y="530474"/>
                </a:lnTo>
                <a:lnTo>
                  <a:pt x="270448" y="540965"/>
                </a:lnTo>
                <a:lnTo>
                  <a:pt x="260284" y="544295"/>
                </a:lnTo>
                <a:lnTo>
                  <a:pt x="250243" y="548036"/>
                </a:lnTo>
                <a:lnTo>
                  <a:pt x="240162" y="551622"/>
                </a:lnTo>
                <a:lnTo>
                  <a:pt x="229881" y="554489"/>
                </a:lnTo>
                <a:lnTo>
                  <a:pt x="209676" y="558275"/>
                </a:lnTo>
                <a:lnTo>
                  <a:pt x="189313" y="561251"/>
                </a:lnTo>
                <a:lnTo>
                  <a:pt x="168951" y="564227"/>
                </a:lnTo>
                <a:lnTo>
                  <a:pt x="148746" y="568013"/>
                </a:lnTo>
                <a:lnTo>
                  <a:pt x="118464" y="575985"/>
                </a:lnTo>
                <a:lnTo>
                  <a:pt x="107118" y="582456"/>
                </a:lnTo>
                <a:lnTo>
                  <a:pt x="96302" y="591848"/>
                </a:lnTo>
                <a:lnTo>
                  <a:pt x="67611" y="608586"/>
                </a:lnTo>
                <a:lnTo>
                  <a:pt x="47584" y="617607"/>
                </a:lnTo>
                <a:lnTo>
                  <a:pt x="33129" y="621489"/>
                </a:lnTo>
                <a:lnTo>
                  <a:pt x="19013" y="622300"/>
                </a:lnTo>
                <a:lnTo>
                  <a:pt x="0" y="622110"/>
                </a:lnTo>
              </a:path>
            </a:pathLst>
          </a:custGeom>
          <a:ln w="12699">
            <a:solidFill>
              <a:srgbClr val="00FD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782887" y="3276600"/>
            <a:ext cx="1700530" cy="1186180"/>
          </a:xfrm>
          <a:custGeom>
            <a:avLst/>
            <a:gdLst/>
            <a:ahLst/>
            <a:cxnLst/>
            <a:rect l="l" t="t" r="r" b="b"/>
            <a:pathLst>
              <a:path w="1700529" h="1186179">
                <a:moveTo>
                  <a:pt x="1171096" y="1049271"/>
                </a:moveTo>
                <a:lnTo>
                  <a:pt x="379920" y="1049271"/>
                </a:lnTo>
                <a:lnTo>
                  <a:pt x="385803" y="1060103"/>
                </a:lnTo>
                <a:lnTo>
                  <a:pt x="405371" y="1094638"/>
                </a:lnTo>
                <a:lnTo>
                  <a:pt x="415614" y="1098144"/>
                </a:lnTo>
                <a:lnTo>
                  <a:pt x="425931" y="1101455"/>
                </a:lnTo>
                <a:lnTo>
                  <a:pt x="436101" y="1105161"/>
                </a:lnTo>
                <a:lnTo>
                  <a:pt x="445909" y="1109852"/>
                </a:lnTo>
                <a:lnTo>
                  <a:pt x="471108" y="1126715"/>
                </a:lnTo>
                <a:lnTo>
                  <a:pt x="484847" y="1138923"/>
                </a:lnTo>
                <a:lnTo>
                  <a:pt x="499387" y="1147997"/>
                </a:lnTo>
                <a:lnTo>
                  <a:pt x="526986" y="1155458"/>
                </a:lnTo>
                <a:lnTo>
                  <a:pt x="557270" y="1160216"/>
                </a:lnTo>
                <a:lnTo>
                  <a:pt x="587702" y="1163754"/>
                </a:lnTo>
                <a:lnTo>
                  <a:pt x="618176" y="1166945"/>
                </a:lnTo>
                <a:lnTo>
                  <a:pt x="648588" y="1170660"/>
                </a:lnTo>
                <a:lnTo>
                  <a:pt x="743178" y="1185862"/>
                </a:lnTo>
                <a:lnTo>
                  <a:pt x="753270" y="1181895"/>
                </a:lnTo>
                <a:lnTo>
                  <a:pt x="763333" y="1177818"/>
                </a:lnTo>
                <a:lnTo>
                  <a:pt x="773453" y="1173962"/>
                </a:lnTo>
                <a:lnTo>
                  <a:pt x="783716" y="1170660"/>
                </a:lnTo>
                <a:lnTo>
                  <a:pt x="823774" y="1160862"/>
                </a:lnTo>
                <a:lnTo>
                  <a:pt x="864531" y="1153115"/>
                </a:lnTo>
                <a:lnTo>
                  <a:pt x="945870" y="1140256"/>
                </a:lnTo>
                <a:lnTo>
                  <a:pt x="1148549" y="1064234"/>
                </a:lnTo>
                <a:lnTo>
                  <a:pt x="1159482" y="1058471"/>
                </a:lnTo>
                <a:lnTo>
                  <a:pt x="1169528" y="1050666"/>
                </a:lnTo>
                <a:lnTo>
                  <a:pt x="1171096" y="1049271"/>
                </a:lnTo>
                <a:close/>
              </a:path>
              <a:path w="1700529" h="1186179">
                <a:moveTo>
                  <a:pt x="22374" y="648802"/>
                </a:moveTo>
                <a:lnTo>
                  <a:pt x="40538" y="699350"/>
                </a:lnTo>
                <a:lnTo>
                  <a:pt x="61298" y="733244"/>
                </a:lnTo>
                <a:lnTo>
                  <a:pt x="67563" y="744969"/>
                </a:lnTo>
                <a:lnTo>
                  <a:pt x="78749" y="774332"/>
                </a:lnTo>
                <a:lnTo>
                  <a:pt x="81151" y="789307"/>
                </a:lnTo>
                <a:lnTo>
                  <a:pt x="79733" y="796564"/>
                </a:lnTo>
                <a:lnTo>
                  <a:pt x="79458" y="802772"/>
                </a:lnTo>
                <a:lnTo>
                  <a:pt x="102192" y="838719"/>
                </a:lnTo>
                <a:lnTo>
                  <a:pt x="135127" y="881799"/>
                </a:lnTo>
                <a:lnTo>
                  <a:pt x="165569" y="904451"/>
                </a:lnTo>
                <a:lnTo>
                  <a:pt x="175666" y="912202"/>
                </a:lnTo>
                <a:lnTo>
                  <a:pt x="186286" y="922998"/>
                </a:lnTo>
                <a:lnTo>
                  <a:pt x="196362" y="934467"/>
                </a:lnTo>
                <a:lnTo>
                  <a:pt x="206222" y="946205"/>
                </a:lnTo>
                <a:lnTo>
                  <a:pt x="216192" y="957808"/>
                </a:lnTo>
                <a:lnTo>
                  <a:pt x="244497" y="968279"/>
                </a:lnTo>
                <a:lnTo>
                  <a:pt x="256034" y="972683"/>
                </a:lnTo>
                <a:lnTo>
                  <a:pt x="258678" y="974737"/>
                </a:lnTo>
                <a:lnTo>
                  <a:pt x="260303" y="978161"/>
                </a:lnTo>
                <a:lnTo>
                  <a:pt x="268783" y="986672"/>
                </a:lnTo>
                <a:lnTo>
                  <a:pt x="291993" y="1003989"/>
                </a:lnTo>
                <a:lnTo>
                  <a:pt x="337807" y="1033830"/>
                </a:lnTo>
                <a:lnTo>
                  <a:pt x="366579" y="1048651"/>
                </a:lnTo>
                <a:lnTo>
                  <a:pt x="377065" y="1049626"/>
                </a:lnTo>
                <a:lnTo>
                  <a:pt x="379920" y="1049271"/>
                </a:lnTo>
                <a:lnTo>
                  <a:pt x="1171096" y="1049271"/>
                </a:lnTo>
                <a:lnTo>
                  <a:pt x="1179219" y="1042044"/>
                </a:lnTo>
                <a:lnTo>
                  <a:pt x="1189088" y="1033830"/>
                </a:lnTo>
                <a:lnTo>
                  <a:pt x="1209720" y="1019161"/>
                </a:lnTo>
                <a:lnTo>
                  <a:pt x="1230593" y="1004846"/>
                </a:lnTo>
                <a:lnTo>
                  <a:pt x="1250983" y="989821"/>
                </a:lnTo>
                <a:lnTo>
                  <a:pt x="1270165" y="973023"/>
                </a:lnTo>
                <a:lnTo>
                  <a:pt x="1277927" y="962632"/>
                </a:lnTo>
                <a:lnTo>
                  <a:pt x="1283954" y="950542"/>
                </a:lnTo>
                <a:lnTo>
                  <a:pt x="1289842" y="938288"/>
                </a:lnTo>
                <a:lnTo>
                  <a:pt x="1297190" y="927404"/>
                </a:lnTo>
                <a:lnTo>
                  <a:pt x="1320860" y="902106"/>
                </a:lnTo>
                <a:lnTo>
                  <a:pt x="1333741" y="890948"/>
                </a:lnTo>
                <a:lnTo>
                  <a:pt x="1338727" y="889675"/>
                </a:lnTo>
                <a:lnTo>
                  <a:pt x="1342462" y="889675"/>
                </a:lnTo>
                <a:lnTo>
                  <a:pt x="1346421" y="882695"/>
                </a:lnTo>
                <a:lnTo>
                  <a:pt x="1364754" y="851395"/>
                </a:lnTo>
                <a:lnTo>
                  <a:pt x="1375071" y="848035"/>
                </a:lnTo>
                <a:lnTo>
                  <a:pt x="1385509" y="844978"/>
                </a:lnTo>
                <a:lnTo>
                  <a:pt x="1395704" y="841326"/>
                </a:lnTo>
                <a:lnTo>
                  <a:pt x="1435731" y="800528"/>
                </a:lnTo>
                <a:lnTo>
                  <a:pt x="1459331" y="760171"/>
                </a:lnTo>
                <a:lnTo>
                  <a:pt x="1499870" y="729767"/>
                </a:lnTo>
                <a:lnTo>
                  <a:pt x="1516977" y="711073"/>
                </a:lnTo>
                <a:lnTo>
                  <a:pt x="1529724" y="687517"/>
                </a:lnTo>
                <a:lnTo>
                  <a:pt x="1541057" y="662280"/>
                </a:lnTo>
                <a:lnTo>
                  <a:pt x="1541260" y="661905"/>
                </a:lnTo>
                <a:lnTo>
                  <a:pt x="32497" y="661905"/>
                </a:lnTo>
                <a:lnTo>
                  <a:pt x="30054" y="658095"/>
                </a:lnTo>
                <a:lnTo>
                  <a:pt x="26107" y="652542"/>
                </a:lnTo>
                <a:lnTo>
                  <a:pt x="22374" y="648802"/>
                </a:lnTo>
                <a:close/>
              </a:path>
              <a:path w="1700529" h="1186179">
                <a:moveTo>
                  <a:pt x="1342462" y="889675"/>
                </a:moveTo>
                <a:lnTo>
                  <a:pt x="1338727" y="889675"/>
                </a:lnTo>
                <a:lnTo>
                  <a:pt x="1338708" y="894034"/>
                </a:lnTo>
                <a:lnTo>
                  <a:pt x="1336576" y="899770"/>
                </a:lnTo>
                <a:lnTo>
                  <a:pt x="1335223" y="902628"/>
                </a:lnTo>
                <a:lnTo>
                  <a:pt x="1337541" y="898354"/>
                </a:lnTo>
                <a:lnTo>
                  <a:pt x="1342462" y="889675"/>
                </a:lnTo>
                <a:close/>
              </a:path>
              <a:path w="1700529" h="1186179">
                <a:moveTo>
                  <a:pt x="256084" y="228357"/>
                </a:moveTo>
                <a:lnTo>
                  <a:pt x="252760" y="239390"/>
                </a:lnTo>
                <a:lnTo>
                  <a:pt x="243217" y="273659"/>
                </a:lnTo>
                <a:lnTo>
                  <a:pt x="216192" y="319277"/>
                </a:lnTo>
                <a:lnTo>
                  <a:pt x="179784" y="383666"/>
                </a:lnTo>
                <a:lnTo>
                  <a:pt x="135127" y="440893"/>
                </a:lnTo>
                <a:lnTo>
                  <a:pt x="104840" y="463887"/>
                </a:lnTo>
                <a:lnTo>
                  <a:pt x="94589" y="471309"/>
                </a:lnTo>
                <a:lnTo>
                  <a:pt x="33558" y="486290"/>
                </a:lnTo>
                <a:lnTo>
                  <a:pt x="3784" y="525284"/>
                </a:lnTo>
                <a:lnTo>
                  <a:pt x="1112" y="552226"/>
                </a:lnTo>
                <a:lnTo>
                  <a:pt x="1263" y="580517"/>
                </a:lnTo>
                <a:lnTo>
                  <a:pt x="0" y="608139"/>
                </a:lnTo>
                <a:lnTo>
                  <a:pt x="19945" y="641548"/>
                </a:lnTo>
                <a:lnTo>
                  <a:pt x="30054" y="658095"/>
                </a:lnTo>
                <a:lnTo>
                  <a:pt x="30357" y="658522"/>
                </a:lnTo>
                <a:lnTo>
                  <a:pt x="32497" y="661905"/>
                </a:lnTo>
                <a:lnTo>
                  <a:pt x="1541260" y="661905"/>
                </a:lnTo>
                <a:lnTo>
                  <a:pt x="1553921" y="638543"/>
                </a:lnTo>
                <a:lnTo>
                  <a:pt x="1560103" y="630379"/>
                </a:lnTo>
                <a:lnTo>
                  <a:pt x="1566924" y="622841"/>
                </a:lnTo>
                <a:lnTo>
                  <a:pt x="1574000" y="615552"/>
                </a:lnTo>
                <a:lnTo>
                  <a:pt x="1580946" y="608139"/>
                </a:lnTo>
                <a:lnTo>
                  <a:pt x="1592040" y="588440"/>
                </a:lnTo>
                <a:lnTo>
                  <a:pt x="1597674" y="565008"/>
                </a:lnTo>
                <a:lnTo>
                  <a:pt x="1601701" y="540336"/>
                </a:lnTo>
                <a:lnTo>
                  <a:pt x="1607972" y="516915"/>
                </a:lnTo>
                <a:lnTo>
                  <a:pt x="1613709" y="504881"/>
                </a:lnTo>
                <a:lnTo>
                  <a:pt x="1620580" y="493550"/>
                </a:lnTo>
                <a:lnTo>
                  <a:pt x="1627903" y="482500"/>
                </a:lnTo>
                <a:lnTo>
                  <a:pt x="1634998" y="471309"/>
                </a:lnTo>
                <a:lnTo>
                  <a:pt x="1659624" y="391044"/>
                </a:lnTo>
                <a:lnTo>
                  <a:pt x="1669646" y="341495"/>
                </a:lnTo>
                <a:lnTo>
                  <a:pt x="1686066" y="236105"/>
                </a:lnTo>
                <a:lnTo>
                  <a:pt x="1686256" y="235251"/>
                </a:lnTo>
                <a:lnTo>
                  <a:pt x="267494" y="235251"/>
                </a:lnTo>
                <a:lnTo>
                  <a:pt x="259043" y="230373"/>
                </a:lnTo>
                <a:lnTo>
                  <a:pt x="256084" y="228357"/>
                </a:lnTo>
                <a:close/>
              </a:path>
              <a:path w="1700529" h="1186179">
                <a:moveTo>
                  <a:pt x="459422" y="0"/>
                </a:moveTo>
                <a:lnTo>
                  <a:pt x="459422" y="15201"/>
                </a:lnTo>
                <a:lnTo>
                  <a:pt x="442770" y="33616"/>
                </a:lnTo>
                <a:lnTo>
                  <a:pt x="429363" y="49431"/>
                </a:lnTo>
                <a:lnTo>
                  <a:pt x="405371" y="91224"/>
                </a:lnTo>
                <a:lnTo>
                  <a:pt x="394975" y="125305"/>
                </a:lnTo>
                <a:lnTo>
                  <a:pt x="391858" y="136829"/>
                </a:lnTo>
                <a:lnTo>
                  <a:pt x="368320" y="167925"/>
                </a:lnTo>
                <a:lnTo>
                  <a:pt x="324294" y="212851"/>
                </a:lnTo>
                <a:lnTo>
                  <a:pt x="287292" y="232807"/>
                </a:lnTo>
                <a:lnTo>
                  <a:pt x="267494" y="235251"/>
                </a:lnTo>
                <a:lnTo>
                  <a:pt x="1686256" y="235251"/>
                </a:lnTo>
                <a:lnTo>
                  <a:pt x="1695501" y="193675"/>
                </a:lnTo>
                <a:lnTo>
                  <a:pt x="1700152" y="169654"/>
                </a:lnTo>
                <a:lnTo>
                  <a:pt x="1696329" y="156920"/>
                </a:lnTo>
                <a:lnTo>
                  <a:pt x="1680345" y="148352"/>
                </a:lnTo>
                <a:lnTo>
                  <a:pt x="1648510" y="136829"/>
                </a:lnTo>
                <a:lnTo>
                  <a:pt x="970953" y="123220"/>
                </a:lnTo>
                <a:lnTo>
                  <a:pt x="852257" y="119462"/>
                </a:lnTo>
                <a:lnTo>
                  <a:pt x="800206" y="117258"/>
                </a:lnTo>
                <a:lnTo>
                  <a:pt x="757635" y="114168"/>
                </a:lnTo>
                <a:lnTo>
                  <a:pt x="719489" y="109346"/>
                </a:lnTo>
                <a:lnTo>
                  <a:pt x="680712" y="101945"/>
                </a:lnTo>
                <a:lnTo>
                  <a:pt x="636246" y="91119"/>
                </a:lnTo>
                <a:lnTo>
                  <a:pt x="570624" y="73100"/>
                </a:lnTo>
                <a:lnTo>
                  <a:pt x="519651" y="46677"/>
                </a:lnTo>
                <a:lnTo>
                  <a:pt x="479498" y="15557"/>
                </a:lnTo>
                <a:lnTo>
                  <a:pt x="459422" y="0"/>
                </a:lnTo>
                <a:close/>
              </a:path>
            </a:pathLst>
          </a:custGeom>
          <a:solidFill>
            <a:srgbClr val="FF8458">
              <a:alpha val="2195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12819" y="3308380"/>
            <a:ext cx="1608455" cy="1217930"/>
          </a:xfrm>
          <a:custGeom>
            <a:avLst/>
            <a:gdLst/>
            <a:ahLst/>
            <a:cxnLst/>
            <a:rect l="l" t="t" r="r" b="b"/>
            <a:pathLst>
              <a:path w="1608455" h="1217929">
                <a:moveTo>
                  <a:pt x="1106072" y="254189"/>
                </a:moveTo>
                <a:lnTo>
                  <a:pt x="1081068" y="298279"/>
                </a:lnTo>
                <a:lnTo>
                  <a:pt x="1070661" y="328592"/>
                </a:lnTo>
                <a:lnTo>
                  <a:pt x="1067542" y="338843"/>
                </a:lnTo>
                <a:lnTo>
                  <a:pt x="1038381" y="357966"/>
                </a:lnTo>
                <a:lnTo>
                  <a:pt x="1025351" y="367237"/>
                </a:lnTo>
                <a:lnTo>
                  <a:pt x="1013148" y="379209"/>
                </a:lnTo>
                <a:lnTo>
                  <a:pt x="986466" y="406432"/>
                </a:lnTo>
                <a:lnTo>
                  <a:pt x="977188" y="414240"/>
                </a:lnTo>
                <a:lnTo>
                  <a:pt x="966958" y="420885"/>
                </a:lnTo>
                <a:lnTo>
                  <a:pt x="956348" y="427064"/>
                </a:lnTo>
                <a:lnTo>
                  <a:pt x="945927" y="433471"/>
                </a:lnTo>
                <a:lnTo>
                  <a:pt x="905389" y="460509"/>
                </a:lnTo>
                <a:lnTo>
                  <a:pt x="863902" y="489059"/>
                </a:lnTo>
                <a:lnTo>
                  <a:pt x="842979" y="504230"/>
                </a:lnTo>
                <a:lnTo>
                  <a:pt x="830638" y="511886"/>
                </a:lnTo>
                <a:lnTo>
                  <a:pt x="814897" y="517892"/>
                </a:lnTo>
                <a:lnTo>
                  <a:pt x="783774" y="528111"/>
                </a:lnTo>
                <a:lnTo>
                  <a:pt x="762095" y="538675"/>
                </a:lnTo>
                <a:lnTo>
                  <a:pt x="742322" y="553083"/>
                </a:lnTo>
                <a:lnTo>
                  <a:pt x="723004" y="568523"/>
                </a:lnTo>
                <a:lnTo>
                  <a:pt x="702691" y="582188"/>
                </a:lnTo>
                <a:lnTo>
                  <a:pt x="662150" y="595701"/>
                </a:lnTo>
                <a:lnTo>
                  <a:pt x="627489" y="600277"/>
                </a:lnTo>
                <a:lnTo>
                  <a:pt x="610421" y="603085"/>
                </a:lnTo>
                <a:lnTo>
                  <a:pt x="594584" y="609226"/>
                </a:lnTo>
                <a:lnTo>
                  <a:pt x="585680" y="617059"/>
                </a:lnTo>
                <a:lnTo>
                  <a:pt x="579162" y="627454"/>
                </a:lnTo>
                <a:lnTo>
                  <a:pt x="573598" y="638873"/>
                </a:lnTo>
                <a:lnTo>
                  <a:pt x="567557" y="649777"/>
                </a:lnTo>
                <a:lnTo>
                  <a:pt x="445938" y="730892"/>
                </a:lnTo>
                <a:lnTo>
                  <a:pt x="369841" y="749580"/>
                </a:lnTo>
                <a:lnTo>
                  <a:pt x="337832" y="757930"/>
                </a:lnTo>
                <a:lnTo>
                  <a:pt x="310827" y="766188"/>
                </a:lnTo>
                <a:lnTo>
                  <a:pt x="290744" y="774378"/>
                </a:lnTo>
                <a:lnTo>
                  <a:pt x="270557" y="784485"/>
                </a:lnTo>
                <a:lnTo>
                  <a:pt x="243240" y="798494"/>
                </a:lnTo>
                <a:lnTo>
                  <a:pt x="233431" y="802661"/>
                </a:lnTo>
                <a:lnTo>
                  <a:pt x="223260" y="805951"/>
                </a:lnTo>
                <a:lnTo>
                  <a:pt x="212943" y="808890"/>
                </a:lnTo>
                <a:lnTo>
                  <a:pt x="182290" y="818409"/>
                </a:lnTo>
                <a:lnTo>
                  <a:pt x="141471" y="831208"/>
                </a:lnTo>
                <a:lnTo>
                  <a:pt x="100852" y="851664"/>
                </a:lnTo>
                <a:lnTo>
                  <a:pt x="91028" y="858989"/>
                </a:lnTo>
                <a:lnTo>
                  <a:pt x="81080" y="866084"/>
                </a:lnTo>
                <a:lnTo>
                  <a:pt x="60472" y="873543"/>
                </a:lnTo>
                <a:lnTo>
                  <a:pt x="37147" y="876369"/>
                </a:lnTo>
                <a:lnTo>
                  <a:pt x="15519" y="880812"/>
                </a:lnTo>
                <a:lnTo>
                  <a:pt x="0" y="893122"/>
                </a:lnTo>
                <a:lnTo>
                  <a:pt x="286" y="904475"/>
                </a:lnTo>
                <a:lnTo>
                  <a:pt x="11516" y="914480"/>
                </a:lnTo>
                <a:lnTo>
                  <a:pt x="27122" y="923947"/>
                </a:lnTo>
                <a:lnTo>
                  <a:pt x="40540" y="933686"/>
                </a:lnTo>
                <a:lnTo>
                  <a:pt x="50784" y="936797"/>
                </a:lnTo>
                <a:lnTo>
                  <a:pt x="61100" y="939737"/>
                </a:lnTo>
                <a:lnTo>
                  <a:pt x="71271" y="943030"/>
                </a:lnTo>
                <a:lnTo>
                  <a:pt x="125003" y="977085"/>
                </a:lnTo>
                <a:lnTo>
                  <a:pt x="162159" y="1014801"/>
                </a:lnTo>
                <a:lnTo>
                  <a:pt x="182625" y="1045069"/>
                </a:lnTo>
                <a:lnTo>
                  <a:pt x="189186" y="1055352"/>
                </a:lnTo>
                <a:lnTo>
                  <a:pt x="199179" y="1062359"/>
                </a:lnTo>
                <a:lnTo>
                  <a:pt x="209076" y="1069528"/>
                </a:lnTo>
                <a:lnTo>
                  <a:pt x="219164" y="1076369"/>
                </a:lnTo>
                <a:lnTo>
                  <a:pt x="229726" y="1082390"/>
                </a:lnTo>
                <a:lnTo>
                  <a:pt x="250249" y="1090099"/>
                </a:lnTo>
                <a:lnTo>
                  <a:pt x="277798" y="1097924"/>
                </a:lnTo>
                <a:lnTo>
                  <a:pt x="324318" y="1109428"/>
                </a:lnTo>
                <a:lnTo>
                  <a:pt x="334582" y="1112365"/>
                </a:lnTo>
                <a:lnTo>
                  <a:pt x="344703" y="1115796"/>
                </a:lnTo>
                <a:lnTo>
                  <a:pt x="354766" y="1119424"/>
                </a:lnTo>
                <a:lnTo>
                  <a:pt x="364858" y="1122954"/>
                </a:lnTo>
                <a:lnTo>
                  <a:pt x="527018" y="1177030"/>
                </a:lnTo>
                <a:lnTo>
                  <a:pt x="580484" y="1193069"/>
                </a:lnTo>
                <a:lnTo>
                  <a:pt x="635124" y="1204069"/>
                </a:lnTo>
                <a:lnTo>
                  <a:pt x="682243" y="1209146"/>
                </a:lnTo>
                <a:lnTo>
                  <a:pt x="729558" y="1212335"/>
                </a:lnTo>
                <a:lnTo>
                  <a:pt x="824312" y="1217581"/>
                </a:lnTo>
                <a:lnTo>
                  <a:pt x="857167" y="1209465"/>
                </a:lnTo>
                <a:lnTo>
                  <a:pt x="894086" y="1199835"/>
                </a:lnTo>
                <a:lnTo>
                  <a:pt x="959440" y="1177030"/>
                </a:lnTo>
                <a:lnTo>
                  <a:pt x="980046" y="1157214"/>
                </a:lnTo>
                <a:lnTo>
                  <a:pt x="986466" y="1149992"/>
                </a:lnTo>
                <a:lnTo>
                  <a:pt x="1041761" y="1139340"/>
                </a:lnTo>
                <a:lnTo>
                  <a:pt x="1094581" y="1122954"/>
                </a:lnTo>
                <a:lnTo>
                  <a:pt x="1135872" y="1103964"/>
                </a:lnTo>
                <a:lnTo>
                  <a:pt x="1173705" y="1075249"/>
                </a:lnTo>
                <a:lnTo>
                  <a:pt x="1198624" y="1039632"/>
                </a:lnTo>
                <a:lnTo>
                  <a:pt x="1216196" y="1014801"/>
                </a:lnTo>
                <a:lnTo>
                  <a:pt x="1234388" y="992930"/>
                </a:lnTo>
                <a:lnTo>
                  <a:pt x="1241698" y="985644"/>
                </a:lnTo>
                <a:lnTo>
                  <a:pt x="1249251" y="971169"/>
                </a:lnTo>
                <a:lnTo>
                  <a:pt x="1270247" y="933686"/>
                </a:lnTo>
                <a:lnTo>
                  <a:pt x="1289998" y="900207"/>
                </a:lnTo>
                <a:lnTo>
                  <a:pt x="1296225" y="893393"/>
                </a:lnTo>
                <a:lnTo>
                  <a:pt x="1302976" y="889825"/>
                </a:lnTo>
                <a:lnTo>
                  <a:pt x="1324298" y="866084"/>
                </a:lnTo>
                <a:lnTo>
                  <a:pt x="1341253" y="843638"/>
                </a:lnTo>
                <a:lnTo>
                  <a:pt x="1350440" y="827550"/>
                </a:lnTo>
                <a:lnTo>
                  <a:pt x="1356690" y="810450"/>
                </a:lnTo>
                <a:lnTo>
                  <a:pt x="1364837" y="784969"/>
                </a:lnTo>
                <a:lnTo>
                  <a:pt x="1405375" y="771456"/>
                </a:lnTo>
                <a:lnTo>
                  <a:pt x="1412555" y="765118"/>
                </a:lnTo>
                <a:lnTo>
                  <a:pt x="1415513" y="754555"/>
                </a:lnTo>
                <a:lnTo>
                  <a:pt x="1416780" y="742302"/>
                </a:lnTo>
                <a:lnTo>
                  <a:pt x="1418888" y="730892"/>
                </a:lnTo>
                <a:lnTo>
                  <a:pt x="1445914" y="649777"/>
                </a:lnTo>
                <a:lnTo>
                  <a:pt x="1474301" y="607562"/>
                </a:lnTo>
                <a:lnTo>
                  <a:pt x="1513490" y="568662"/>
                </a:lnTo>
                <a:lnTo>
                  <a:pt x="1519216" y="559978"/>
                </a:lnTo>
                <a:lnTo>
                  <a:pt x="1522333" y="549677"/>
                </a:lnTo>
                <a:lnTo>
                  <a:pt x="1524420" y="538675"/>
                </a:lnTo>
                <a:lnTo>
                  <a:pt x="1527003" y="528111"/>
                </a:lnTo>
                <a:lnTo>
                  <a:pt x="1554029" y="446996"/>
                </a:lnTo>
                <a:lnTo>
                  <a:pt x="1561129" y="440503"/>
                </a:lnTo>
                <a:lnTo>
                  <a:pt x="1568461" y="434191"/>
                </a:lnTo>
                <a:lnTo>
                  <a:pt x="1575333" y="427522"/>
                </a:lnTo>
                <a:lnTo>
                  <a:pt x="1591155" y="392805"/>
                </a:lnTo>
                <a:lnTo>
                  <a:pt x="1599792" y="354842"/>
                </a:lnTo>
                <a:lnTo>
                  <a:pt x="1608080" y="298279"/>
                </a:lnTo>
                <a:lnTo>
                  <a:pt x="1606519" y="287859"/>
                </a:lnTo>
                <a:lnTo>
                  <a:pt x="1602790" y="277799"/>
                </a:lnTo>
                <a:lnTo>
                  <a:pt x="1598329" y="267842"/>
                </a:lnTo>
                <a:lnTo>
                  <a:pt x="1595222" y="259490"/>
                </a:lnTo>
                <a:lnTo>
                  <a:pt x="1107877" y="259490"/>
                </a:lnTo>
                <a:lnTo>
                  <a:pt x="1107997" y="257728"/>
                </a:lnTo>
                <a:lnTo>
                  <a:pt x="1108320" y="254444"/>
                </a:lnTo>
                <a:lnTo>
                  <a:pt x="1106072" y="254189"/>
                </a:lnTo>
                <a:close/>
              </a:path>
              <a:path w="1608455" h="1217929">
                <a:moveTo>
                  <a:pt x="1242740" y="984606"/>
                </a:moveTo>
                <a:lnTo>
                  <a:pt x="1241698" y="985644"/>
                </a:lnTo>
                <a:lnTo>
                  <a:pt x="1238797" y="991203"/>
                </a:lnTo>
                <a:lnTo>
                  <a:pt x="1235973" y="998214"/>
                </a:lnTo>
                <a:lnTo>
                  <a:pt x="1237867" y="996632"/>
                </a:lnTo>
                <a:lnTo>
                  <a:pt x="1241567" y="990885"/>
                </a:lnTo>
                <a:lnTo>
                  <a:pt x="1244162" y="985400"/>
                </a:lnTo>
                <a:lnTo>
                  <a:pt x="1242740" y="984606"/>
                </a:lnTo>
                <a:close/>
              </a:path>
              <a:path w="1608455" h="1217929">
                <a:moveTo>
                  <a:pt x="1110691" y="55097"/>
                </a:moveTo>
                <a:lnTo>
                  <a:pt x="1108842" y="61991"/>
                </a:lnTo>
                <a:lnTo>
                  <a:pt x="1108552" y="116260"/>
                </a:lnTo>
                <a:lnTo>
                  <a:pt x="1114789" y="170285"/>
                </a:lnTo>
                <a:lnTo>
                  <a:pt x="1121598" y="217191"/>
                </a:lnTo>
                <a:lnTo>
                  <a:pt x="1111413" y="248255"/>
                </a:lnTo>
                <a:lnTo>
                  <a:pt x="1107877" y="259490"/>
                </a:lnTo>
                <a:lnTo>
                  <a:pt x="1595222" y="259490"/>
                </a:lnTo>
                <a:lnTo>
                  <a:pt x="1594567" y="257728"/>
                </a:lnTo>
                <a:lnTo>
                  <a:pt x="1590936" y="244274"/>
                </a:lnTo>
                <a:lnTo>
                  <a:pt x="1587587" y="230747"/>
                </a:lnTo>
                <a:lnTo>
                  <a:pt x="1584343" y="217164"/>
                </a:lnTo>
                <a:lnTo>
                  <a:pt x="1581054" y="203652"/>
                </a:lnTo>
                <a:lnTo>
                  <a:pt x="1572378" y="197422"/>
                </a:lnTo>
                <a:lnTo>
                  <a:pt x="1551160" y="182533"/>
                </a:lnTo>
                <a:lnTo>
                  <a:pt x="1524620" y="164684"/>
                </a:lnTo>
                <a:lnTo>
                  <a:pt x="1505941" y="153231"/>
                </a:lnTo>
                <a:lnTo>
                  <a:pt x="1484309" y="153231"/>
                </a:lnTo>
                <a:lnTo>
                  <a:pt x="1480930" y="151043"/>
                </a:lnTo>
                <a:lnTo>
                  <a:pt x="1473512" y="146001"/>
                </a:lnTo>
                <a:lnTo>
                  <a:pt x="1463981" y="139328"/>
                </a:lnTo>
                <a:lnTo>
                  <a:pt x="1462738" y="138421"/>
                </a:lnTo>
                <a:lnTo>
                  <a:pt x="1418888" y="109011"/>
                </a:lnTo>
                <a:lnTo>
                  <a:pt x="1400060" y="99273"/>
                </a:lnTo>
                <a:lnTo>
                  <a:pt x="1379697" y="92639"/>
                </a:lnTo>
                <a:lnTo>
                  <a:pt x="1358661" y="87432"/>
                </a:lnTo>
                <a:lnTo>
                  <a:pt x="1291929" y="70090"/>
                </a:lnTo>
                <a:lnTo>
                  <a:pt x="1252999" y="63851"/>
                </a:lnTo>
                <a:lnTo>
                  <a:pt x="1214038" y="60849"/>
                </a:lnTo>
                <a:lnTo>
                  <a:pt x="1168064" y="58679"/>
                </a:lnTo>
                <a:lnTo>
                  <a:pt x="1110691" y="55097"/>
                </a:lnTo>
                <a:close/>
              </a:path>
              <a:path w="1608455" h="1217929">
                <a:moveTo>
                  <a:pt x="1443271" y="120758"/>
                </a:moveTo>
                <a:lnTo>
                  <a:pt x="1471239" y="144160"/>
                </a:lnTo>
                <a:lnTo>
                  <a:pt x="1481721" y="151344"/>
                </a:lnTo>
                <a:lnTo>
                  <a:pt x="1484309" y="153231"/>
                </a:lnTo>
                <a:lnTo>
                  <a:pt x="1505941" y="153231"/>
                </a:lnTo>
                <a:lnTo>
                  <a:pt x="1499977" y="149575"/>
                </a:lnTo>
                <a:lnTo>
                  <a:pt x="1470341" y="133454"/>
                </a:lnTo>
                <a:lnTo>
                  <a:pt x="1452082" y="124256"/>
                </a:lnTo>
                <a:lnTo>
                  <a:pt x="1443271" y="120758"/>
                </a:lnTo>
                <a:close/>
              </a:path>
              <a:path w="1608455" h="1217929">
                <a:moveTo>
                  <a:pt x="1110994" y="53967"/>
                </a:moveTo>
                <a:lnTo>
                  <a:pt x="1108094" y="54935"/>
                </a:lnTo>
                <a:lnTo>
                  <a:pt x="1110691" y="55097"/>
                </a:lnTo>
                <a:lnTo>
                  <a:pt x="1110994" y="53967"/>
                </a:lnTo>
                <a:close/>
              </a:path>
              <a:path w="1608455" h="1217929">
                <a:moveTo>
                  <a:pt x="1150812" y="0"/>
                </a:moveTo>
                <a:lnTo>
                  <a:pt x="1139023" y="1791"/>
                </a:lnTo>
                <a:lnTo>
                  <a:pt x="1128660" y="6498"/>
                </a:lnTo>
                <a:lnTo>
                  <a:pt x="1121606" y="14383"/>
                </a:lnTo>
                <a:lnTo>
                  <a:pt x="1110994" y="53967"/>
                </a:lnTo>
                <a:lnTo>
                  <a:pt x="1189170" y="27896"/>
                </a:lnTo>
                <a:lnTo>
                  <a:pt x="1182899" y="20225"/>
                </a:lnTo>
                <a:lnTo>
                  <a:pt x="1176958" y="11939"/>
                </a:lnTo>
                <a:lnTo>
                  <a:pt x="1170366" y="4872"/>
                </a:lnTo>
                <a:lnTo>
                  <a:pt x="1162145" y="858"/>
                </a:lnTo>
                <a:lnTo>
                  <a:pt x="1150812" y="0"/>
                </a:lnTo>
                <a:close/>
              </a:path>
            </a:pathLst>
          </a:custGeom>
          <a:solidFill>
            <a:srgbClr val="FF8458">
              <a:alpha val="2783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313150" y="3904365"/>
            <a:ext cx="1202055" cy="1229995"/>
          </a:xfrm>
          <a:custGeom>
            <a:avLst/>
            <a:gdLst/>
            <a:ahLst/>
            <a:cxnLst/>
            <a:rect l="l" t="t" r="r" b="b"/>
            <a:pathLst>
              <a:path w="1202055" h="1229995">
                <a:moveTo>
                  <a:pt x="1201449" y="1229609"/>
                </a:moveTo>
                <a:lnTo>
                  <a:pt x="0" y="0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295400" y="3886200"/>
            <a:ext cx="80645" cy="81280"/>
          </a:xfrm>
          <a:custGeom>
            <a:avLst/>
            <a:gdLst/>
            <a:ahLst/>
            <a:cxnLst/>
            <a:rect l="l" t="t" r="r" b="b"/>
            <a:pathLst>
              <a:path w="80644" h="81279">
                <a:moveTo>
                  <a:pt x="0" y="0"/>
                </a:moveTo>
                <a:lnTo>
                  <a:pt x="25996" y="81127"/>
                </a:lnTo>
                <a:lnTo>
                  <a:pt x="35509" y="36334"/>
                </a:lnTo>
                <a:lnTo>
                  <a:pt x="80505" y="27876"/>
                </a:lnTo>
                <a:lnTo>
                  <a:pt x="0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514600" y="3449666"/>
            <a:ext cx="1204595" cy="1684655"/>
          </a:xfrm>
          <a:custGeom>
            <a:avLst/>
            <a:gdLst/>
            <a:ahLst/>
            <a:cxnLst/>
            <a:rect l="l" t="t" r="r" b="b"/>
            <a:pathLst>
              <a:path w="1204595" h="1684654">
                <a:moveTo>
                  <a:pt x="0" y="1684308"/>
                </a:moveTo>
                <a:lnTo>
                  <a:pt x="1204429" y="0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658489" y="3429000"/>
            <a:ext cx="75565" cy="84455"/>
          </a:xfrm>
          <a:custGeom>
            <a:avLst/>
            <a:gdLst/>
            <a:ahLst/>
            <a:cxnLst/>
            <a:rect l="l" t="t" r="r" b="b"/>
            <a:pathLst>
              <a:path w="75564" h="84454">
                <a:moveTo>
                  <a:pt x="75311" y="0"/>
                </a:moveTo>
                <a:lnTo>
                  <a:pt x="0" y="39827"/>
                </a:lnTo>
                <a:lnTo>
                  <a:pt x="45758" y="41325"/>
                </a:lnTo>
                <a:lnTo>
                  <a:pt x="61975" y="84150"/>
                </a:lnTo>
                <a:lnTo>
                  <a:pt x="75311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801375" y="5166995"/>
            <a:ext cx="128016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MAJOR</a:t>
            </a:r>
            <a:r>
              <a:rPr dirty="0" sz="1200" spc="-6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FISSURE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374139" y="563880"/>
            <a:ext cx="3063240" cy="457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  <a:tabLst>
                <a:tab pos="427990" algn="l"/>
              </a:tabLst>
            </a:pP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B1+2= APICPOSTERIOR UPPER 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LOBE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B 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B3	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=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ANTERIOR UPPER 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LOBE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583575" y="16626"/>
            <a:ext cx="6159728" cy="6982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468088" y="581894"/>
            <a:ext cx="3287687" cy="465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8013572" y="24688"/>
            <a:ext cx="1127125" cy="457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29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24400" y="1143000"/>
            <a:ext cx="4343400" cy="3657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981575" y="2971800"/>
            <a:ext cx="3756025" cy="0"/>
          </a:xfrm>
          <a:custGeom>
            <a:avLst/>
            <a:gdLst/>
            <a:ahLst/>
            <a:cxnLst/>
            <a:rect l="l" t="t" r="r" b="b"/>
            <a:pathLst>
              <a:path w="3756025" h="0">
                <a:moveTo>
                  <a:pt x="0" y="0"/>
                </a:moveTo>
                <a:lnTo>
                  <a:pt x="3756017" y="1"/>
                </a:lnTo>
              </a:path>
            </a:pathLst>
          </a:custGeom>
          <a:ln w="38099">
            <a:solidFill>
              <a:srgbClr val="FF4C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937" y="1143000"/>
            <a:ext cx="4687887" cy="3657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356256" y="3309620"/>
            <a:ext cx="933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Arial"/>
                <a:cs typeface="Arial"/>
              </a:rPr>
              <a:t>E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36090" y="2395220"/>
            <a:ext cx="2292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AA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89085" y="3385820"/>
            <a:ext cx="2374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DA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64764" y="1934845"/>
            <a:ext cx="228600" cy="3124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415">
              <a:lnSpc>
                <a:spcPts val="1310"/>
              </a:lnSpc>
              <a:spcBef>
                <a:spcPts val="100"/>
              </a:spcBef>
            </a:pPr>
            <a:r>
              <a:rPr dirty="0" sz="1100" spc="-20">
                <a:latin typeface="Arial"/>
                <a:cs typeface="Arial"/>
              </a:rPr>
              <a:t>R</a:t>
            </a:r>
            <a:r>
              <a:rPr dirty="0" sz="1100">
                <a:latin typeface="Arial"/>
                <a:cs typeface="Arial"/>
              </a:rPr>
              <a:t>V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950"/>
              </a:lnSpc>
            </a:pPr>
            <a:r>
              <a:rPr dirty="0" sz="800" spc="-5">
                <a:latin typeface="Arial"/>
                <a:cs typeface="Arial"/>
              </a:rPr>
              <a:t>OFT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45407" y="2242820"/>
            <a:ext cx="21971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latin typeface="Arial"/>
                <a:cs typeface="Arial"/>
              </a:rPr>
              <a:t>RA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6774" y="3200082"/>
            <a:ext cx="41402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FFFFFF"/>
                </a:solidFill>
                <a:latin typeface="Arial"/>
                <a:cs typeface="Arial"/>
              </a:rPr>
              <a:t>RMLB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00399" y="3454400"/>
            <a:ext cx="0" cy="355600"/>
          </a:xfrm>
          <a:custGeom>
            <a:avLst/>
            <a:gdLst/>
            <a:ahLst/>
            <a:cxnLst/>
            <a:rect l="l" t="t" r="r" b="b"/>
            <a:pathLst>
              <a:path w="0" h="355600">
                <a:moveTo>
                  <a:pt x="0" y="355599"/>
                </a:moveTo>
                <a:lnTo>
                  <a:pt x="0" y="0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162300" y="3429000"/>
            <a:ext cx="76200" cy="76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09600" y="3128062"/>
            <a:ext cx="965835" cy="148590"/>
          </a:xfrm>
          <a:custGeom>
            <a:avLst/>
            <a:gdLst/>
            <a:ahLst/>
            <a:cxnLst/>
            <a:rect l="l" t="t" r="r" b="b"/>
            <a:pathLst>
              <a:path w="965835" h="148589">
                <a:moveTo>
                  <a:pt x="0" y="148537"/>
                </a:moveTo>
                <a:lnTo>
                  <a:pt x="965494" y="0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519097" y="3098126"/>
            <a:ext cx="81280" cy="75565"/>
          </a:xfrm>
          <a:custGeom>
            <a:avLst/>
            <a:gdLst/>
            <a:ahLst/>
            <a:cxnLst/>
            <a:rect l="l" t="t" r="r" b="b"/>
            <a:pathLst>
              <a:path w="81280" h="75564">
                <a:moveTo>
                  <a:pt x="0" y="0"/>
                </a:moveTo>
                <a:lnTo>
                  <a:pt x="30899" y="33794"/>
                </a:lnTo>
                <a:lnTo>
                  <a:pt x="11582" y="75323"/>
                </a:lnTo>
                <a:lnTo>
                  <a:pt x="81102" y="26073"/>
                </a:lnTo>
                <a:lnTo>
                  <a:pt x="0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921131" y="2242820"/>
            <a:ext cx="4489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RMB5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7732" y="2728595"/>
            <a:ext cx="4489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RMB4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14400" y="2833687"/>
            <a:ext cx="434340" cy="203835"/>
          </a:xfrm>
          <a:custGeom>
            <a:avLst/>
            <a:gdLst/>
            <a:ahLst/>
            <a:cxnLst/>
            <a:rect l="l" t="t" r="r" b="b"/>
            <a:pathLst>
              <a:path w="434340" h="203835">
                <a:moveTo>
                  <a:pt x="0" y="0"/>
                </a:moveTo>
                <a:lnTo>
                  <a:pt x="434200" y="203531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286433" y="2981159"/>
            <a:ext cx="85725" cy="69215"/>
          </a:xfrm>
          <a:custGeom>
            <a:avLst/>
            <a:gdLst/>
            <a:ahLst/>
            <a:cxnLst/>
            <a:rect l="l" t="t" r="r" b="b"/>
            <a:pathLst>
              <a:path w="85725" h="69214">
                <a:moveTo>
                  <a:pt x="32346" y="0"/>
                </a:moveTo>
                <a:lnTo>
                  <a:pt x="39166" y="45275"/>
                </a:lnTo>
                <a:lnTo>
                  <a:pt x="0" y="68999"/>
                </a:lnTo>
                <a:lnTo>
                  <a:pt x="85166" y="66840"/>
                </a:lnTo>
                <a:lnTo>
                  <a:pt x="32346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143000" y="2486025"/>
            <a:ext cx="290195" cy="389255"/>
          </a:xfrm>
          <a:custGeom>
            <a:avLst/>
            <a:gdLst/>
            <a:ahLst/>
            <a:cxnLst/>
            <a:rect l="l" t="t" r="r" b="b"/>
            <a:pathLst>
              <a:path w="290194" h="389255">
                <a:moveTo>
                  <a:pt x="0" y="0"/>
                </a:moveTo>
                <a:lnTo>
                  <a:pt x="289635" y="389198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371739" y="2811729"/>
            <a:ext cx="76200" cy="84455"/>
          </a:xfrm>
          <a:custGeom>
            <a:avLst/>
            <a:gdLst/>
            <a:ahLst/>
            <a:cxnLst/>
            <a:rect l="l" t="t" r="r" b="b"/>
            <a:pathLst>
              <a:path w="76200" h="84455">
                <a:moveTo>
                  <a:pt x="61137" y="0"/>
                </a:moveTo>
                <a:lnTo>
                  <a:pt x="45732" y="43116"/>
                </a:lnTo>
                <a:lnTo>
                  <a:pt x="0" y="45491"/>
                </a:lnTo>
                <a:lnTo>
                  <a:pt x="76060" y="83870"/>
                </a:lnTo>
                <a:lnTo>
                  <a:pt x="61137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500912" y="3581082"/>
            <a:ext cx="37528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FFFFFF"/>
                </a:solidFill>
                <a:latin typeface="Arial"/>
                <a:cs typeface="Arial"/>
              </a:rPr>
              <a:t>RLLB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90600" y="3364808"/>
            <a:ext cx="587375" cy="315595"/>
          </a:xfrm>
          <a:custGeom>
            <a:avLst/>
            <a:gdLst/>
            <a:ahLst/>
            <a:cxnLst/>
            <a:rect l="l" t="t" r="r" b="b"/>
            <a:pathLst>
              <a:path w="587375" h="315595">
                <a:moveTo>
                  <a:pt x="0" y="315016"/>
                </a:moveTo>
                <a:lnTo>
                  <a:pt x="587216" y="0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515046" y="3352800"/>
            <a:ext cx="85725" cy="69850"/>
          </a:xfrm>
          <a:custGeom>
            <a:avLst/>
            <a:gdLst/>
            <a:ahLst/>
            <a:cxnLst/>
            <a:rect l="l" t="t" r="r" b="b"/>
            <a:pathLst>
              <a:path w="85725" h="69850">
                <a:moveTo>
                  <a:pt x="85153" y="0"/>
                </a:moveTo>
                <a:lnTo>
                  <a:pt x="0" y="2451"/>
                </a:lnTo>
                <a:lnTo>
                  <a:pt x="40385" y="24015"/>
                </a:lnTo>
                <a:lnTo>
                  <a:pt x="36017" y="69596"/>
                </a:lnTo>
                <a:lnTo>
                  <a:pt x="85153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3027108" y="3809682"/>
            <a:ext cx="35179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FFFFFF"/>
                </a:solidFill>
                <a:latin typeface="Arial"/>
                <a:cs typeface="Arial"/>
              </a:rPr>
              <a:t>LLLB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182636" y="2928620"/>
            <a:ext cx="2120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LA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045257" y="2395220"/>
            <a:ext cx="2971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LB5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905125" y="2174875"/>
            <a:ext cx="1081405" cy="986155"/>
          </a:xfrm>
          <a:custGeom>
            <a:avLst/>
            <a:gdLst/>
            <a:ahLst/>
            <a:cxnLst/>
            <a:rect l="l" t="t" r="r" b="b"/>
            <a:pathLst>
              <a:path w="1081404" h="986155">
                <a:moveTo>
                  <a:pt x="216217" y="0"/>
                </a:moveTo>
                <a:lnTo>
                  <a:pt x="216320" y="113774"/>
                </a:lnTo>
                <a:lnTo>
                  <a:pt x="212447" y="177705"/>
                </a:lnTo>
                <a:lnTo>
                  <a:pt x="210493" y="200582"/>
                </a:lnTo>
                <a:lnTo>
                  <a:pt x="207122" y="241175"/>
                </a:lnTo>
                <a:lnTo>
                  <a:pt x="202704" y="297103"/>
                </a:lnTo>
                <a:lnTo>
                  <a:pt x="210649" y="320649"/>
                </a:lnTo>
                <a:lnTo>
                  <a:pt x="218112" y="343690"/>
                </a:lnTo>
                <a:lnTo>
                  <a:pt x="229730" y="391629"/>
                </a:lnTo>
                <a:lnTo>
                  <a:pt x="237034" y="445573"/>
                </a:lnTo>
                <a:lnTo>
                  <a:pt x="240069" y="472632"/>
                </a:lnTo>
                <a:lnTo>
                  <a:pt x="243243" y="499668"/>
                </a:lnTo>
                <a:lnTo>
                  <a:pt x="205856" y="557083"/>
                </a:lnTo>
                <a:lnTo>
                  <a:pt x="183009" y="587946"/>
                </a:lnTo>
                <a:lnTo>
                  <a:pt x="169112" y="601120"/>
                </a:lnTo>
                <a:lnTo>
                  <a:pt x="162166" y="607707"/>
                </a:lnTo>
                <a:lnTo>
                  <a:pt x="128929" y="618258"/>
                </a:lnTo>
                <a:lnTo>
                  <a:pt x="120211" y="622541"/>
                </a:lnTo>
                <a:lnTo>
                  <a:pt x="112199" y="632910"/>
                </a:lnTo>
                <a:lnTo>
                  <a:pt x="81076" y="661720"/>
                </a:lnTo>
                <a:lnTo>
                  <a:pt x="70908" y="668547"/>
                </a:lnTo>
                <a:lnTo>
                  <a:pt x="59936" y="674374"/>
                </a:lnTo>
                <a:lnTo>
                  <a:pt x="49399" y="680628"/>
                </a:lnTo>
                <a:lnTo>
                  <a:pt x="40538" y="688733"/>
                </a:lnTo>
                <a:lnTo>
                  <a:pt x="35221" y="697828"/>
                </a:lnTo>
                <a:lnTo>
                  <a:pt x="31910" y="708028"/>
                </a:lnTo>
                <a:lnTo>
                  <a:pt x="29535" y="718708"/>
                </a:lnTo>
                <a:lnTo>
                  <a:pt x="27025" y="729246"/>
                </a:lnTo>
                <a:lnTo>
                  <a:pt x="17814" y="764534"/>
                </a:lnTo>
                <a:lnTo>
                  <a:pt x="9078" y="804694"/>
                </a:lnTo>
                <a:lnTo>
                  <a:pt x="2560" y="844268"/>
                </a:lnTo>
                <a:lnTo>
                  <a:pt x="0" y="877798"/>
                </a:lnTo>
                <a:lnTo>
                  <a:pt x="1477" y="888236"/>
                </a:lnTo>
                <a:lnTo>
                  <a:pt x="5065" y="898331"/>
                </a:lnTo>
                <a:lnTo>
                  <a:pt x="9499" y="908288"/>
                </a:lnTo>
                <a:lnTo>
                  <a:pt x="13512" y="918311"/>
                </a:lnTo>
                <a:lnTo>
                  <a:pt x="23756" y="921428"/>
                </a:lnTo>
                <a:lnTo>
                  <a:pt x="34072" y="924367"/>
                </a:lnTo>
                <a:lnTo>
                  <a:pt x="44243" y="927657"/>
                </a:lnTo>
                <a:lnTo>
                  <a:pt x="54051" y="931824"/>
                </a:lnTo>
                <a:lnTo>
                  <a:pt x="75488" y="944917"/>
                </a:lnTo>
                <a:lnTo>
                  <a:pt x="92419" y="957352"/>
                </a:lnTo>
                <a:lnTo>
                  <a:pt x="110438" y="967152"/>
                </a:lnTo>
                <a:lnTo>
                  <a:pt x="135140" y="972337"/>
                </a:lnTo>
                <a:lnTo>
                  <a:pt x="189122" y="975798"/>
                </a:lnTo>
                <a:lnTo>
                  <a:pt x="243156" y="978388"/>
                </a:lnTo>
                <a:lnTo>
                  <a:pt x="459460" y="985837"/>
                </a:lnTo>
                <a:lnTo>
                  <a:pt x="469452" y="978839"/>
                </a:lnTo>
                <a:lnTo>
                  <a:pt x="479348" y="971678"/>
                </a:lnTo>
                <a:lnTo>
                  <a:pt x="489435" y="964843"/>
                </a:lnTo>
                <a:lnTo>
                  <a:pt x="499999" y="958824"/>
                </a:lnTo>
                <a:lnTo>
                  <a:pt x="526098" y="947645"/>
                </a:lnTo>
                <a:lnTo>
                  <a:pt x="539408" y="945244"/>
                </a:lnTo>
                <a:lnTo>
                  <a:pt x="554430" y="945244"/>
                </a:lnTo>
                <a:lnTo>
                  <a:pt x="561892" y="941109"/>
                </a:lnTo>
                <a:lnTo>
                  <a:pt x="583332" y="924221"/>
                </a:lnTo>
                <a:lnTo>
                  <a:pt x="621626" y="891311"/>
                </a:lnTo>
                <a:lnTo>
                  <a:pt x="629219" y="881895"/>
                </a:lnTo>
                <a:lnTo>
                  <a:pt x="634963" y="870845"/>
                </a:lnTo>
                <a:lnTo>
                  <a:pt x="640795" y="859900"/>
                </a:lnTo>
                <a:lnTo>
                  <a:pt x="648652" y="850798"/>
                </a:lnTo>
                <a:lnTo>
                  <a:pt x="657961" y="845961"/>
                </a:lnTo>
                <a:lnTo>
                  <a:pt x="668512" y="843451"/>
                </a:lnTo>
                <a:lnTo>
                  <a:pt x="679267" y="841236"/>
                </a:lnTo>
                <a:lnTo>
                  <a:pt x="689190" y="837285"/>
                </a:lnTo>
                <a:lnTo>
                  <a:pt x="696755" y="831566"/>
                </a:lnTo>
                <a:lnTo>
                  <a:pt x="703422" y="824698"/>
                </a:lnTo>
                <a:lnTo>
                  <a:pt x="709730" y="817370"/>
                </a:lnTo>
                <a:lnTo>
                  <a:pt x="716216" y="810272"/>
                </a:lnTo>
                <a:lnTo>
                  <a:pt x="751253" y="798902"/>
                </a:lnTo>
                <a:lnTo>
                  <a:pt x="757645" y="797008"/>
                </a:lnTo>
                <a:lnTo>
                  <a:pt x="754414" y="797008"/>
                </a:lnTo>
                <a:lnTo>
                  <a:pt x="783793" y="769759"/>
                </a:lnTo>
                <a:lnTo>
                  <a:pt x="832492" y="754092"/>
                </a:lnTo>
                <a:lnTo>
                  <a:pt x="878382" y="742759"/>
                </a:lnTo>
                <a:lnTo>
                  <a:pt x="951056" y="735310"/>
                </a:lnTo>
                <a:lnTo>
                  <a:pt x="991470" y="728093"/>
                </a:lnTo>
                <a:lnTo>
                  <a:pt x="1038067" y="710243"/>
                </a:lnTo>
                <a:lnTo>
                  <a:pt x="1072802" y="679613"/>
                </a:lnTo>
                <a:lnTo>
                  <a:pt x="1078324" y="658683"/>
                </a:lnTo>
                <a:lnTo>
                  <a:pt x="1081087" y="648220"/>
                </a:lnTo>
                <a:lnTo>
                  <a:pt x="1054061" y="621207"/>
                </a:lnTo>
                <a:lnTo>
                  <a:pt x="1048334" y="612534"/>
                </a:lnTo>
                <a:lnTo>
                  <a:pt x="1045214" y="602246"/>
                </a:lnTo>
                <a:lnTo>
                  <a:pt x="1043140" y="591311"/>
                </a:lnTo>
                <a:lnTo>
                  <a:pt x="1040549" y="580694"/>
                </a:lnTo>
                <a:lnTo>
                  <a:pt x="1013523" y="499668"/>
                </a:lnTo>
                <a:lnTo>
                  <a:pt x="988355" y="474595"/>
                </a:lnTo>
                <a:lnTo>
                  <a:pt x="977150" y="461275"/>
                </a:lnTo>
                <a:lnTo>
                  <a:pt x="932434" y="391629"/>
                </a:lnTo>
                <a:lnTo>
                  <a:pt x="770267" y="283603"/>
                </a:lnTo>
                <a:lnTo>
                  <a:pt x="722448" y="252454"/>
                </a:lnTo>
                <a:lnTo>
                  <a:pt x="679203" y="229678"/>
                </a:lnTo>
                <a:lnTo>
                  <a:pt x="677561" y="229565"/>
                </a:lnTo>
                <a:lnTo>
                  <a:pt x="659584" y="229565"/>
                </a:lnTo>
                <a:lnTo>
                  <a:pt x="641297" y="226746"/>
                </a:lnTo>
                <a:lnTo>
                  <a:pt x="608114" y="216077"/>
                </a:lnTo>
                <a:lnTo>
                  <a:pt x="594244" y="210138"/>
                </a:lnTo>
                <a:lnTo>
                  <a:pt x="580767" y="203295"/>
                </a:lnTo>
                <a:lnTo>
                  <a:pt x="567448" y="196089"/>
                </a:lnTo>
                <a:lnTo>
                  <a:pt x="554050" y="189064"/>
                </a:lnTo>
                <a:lnTo>
                  <a:pt x="506130" y="181291"/>
                </a:lnTo>
                <a:lnTo>
                  <a:pt x="482246" y="177705"/>
                </a:lnTo>
                <a:lnTo>
                  <a:pt x="474084" y="176578"/>
                </a:lnTo>
                <a:lnTo>
                  <a:pt x="473333" y="176180"/>
                </a:lnTo>
                <a:lnTo>
                  <a:pt x="432435" y="162051"/>
                </a:lnTo>
                <a:lnTo>
                  <a:pt x="405318" y="155592"/>
                </a:lnTo>
                <a:lnTo>
                  <a:pt x="391749" y="152420"/>
                </a:lnTo>
                <a:lnTo>
                  <a:pt x="378383" y="148551"/>
                </a:lnTo>
                <a:lnTo>
                  <a:pt x="361408" y="141991"/>
                </a:lnTo>
                <a:lnTo>
                  <a:pt x="344743" y="134559"/>
                </a:lnTo>
                <a:lnTo>
                  <a:pt x="328004" y="127370"/>
                </a:lnTo>
                <a:lnTo>
                  <a:pt x="310807" y="121538"/>
                </a:lnTo>
                <a:lnTo>
                  <a:pt x="290789" y="117023"/>
                </a:lnTo>
                <a:lnTo>
                  <a:pt x="270492" y="113774"/>
                </a:lnTo>
                <a:lnTo>
                  <a:pt x="250083" y="111032"/>
                </a:lnTo>
                <a:lnTo>
                  <a:pt x="229730" y="108038"/>
                </a:lnTo>
                <a:lnTo>
                  <a:pt x="216217" y="0"/>
                </a:lnTo>
                <a:close/>
              </a:path>
              <a:path w="1081404" h="986155">
                <a:moveTo>
                  <a:pt x="554430" y="945244"/>
                </a:moveTo>
                <a:lnTo>
                  <a:pt x="539408" y="945244"/>
                </a:lnTo>
                <a:lnTo>
                  <a:pt x="545858" y="946661"/>
                </a:lnTo>
                <a:lnTo>
                  <a:pt x="551377" y="946936"/>
                </a:lnTo>
                <a:lnTo>
                  <a:pt x="554430" y="945244"/>
                </a:lnTo>
                <a:close/>
              </a:path>
              <a:path w="1081404" h="986155">
                <a:moveTo>
                  <a:pt x="761761" y="795788"/>
                </a:moveTo>
                <a:lnTo>
                  <a:pt x="754414" y="797008"/>
                </a:lnTo>
                <a:lnTo>
                  <a:pt x="757645" y="797008"/>
                </a:lnTo>
                <a:lnTo>
                  <a:pt x="761761" y="795788"/>
                </a:lnTo>
                <a:close/>
              </a:path>
              <a:path w="1081404" h="986155">
                <a:moveTo>
                  <a:pt x="669908" y="229041"/>
                </a:moveTo>
                <a:lnTo>
                  <a:pt x="659584" y="229565"/>
                </a:lnTo>
                <a:lnTo>
                  <a:pt x="677561" y="229565"/>
                </a:lnTo>
                <a:lnTo>
                  <a:pt x="669908" y="229041"/>
                </a:lnTo>
                <a:close/>
              </a:path>
            </a:pathLst>
          </a:custGeom>
          <a:solidFill>
            <a:srgbClr val="7B1979">
              <a:alpha val="1607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797175" y="1674812"/>
            <a:ext cx="1485900" cy="1216025"/>
          </a:xfrm>
          <a:custGeom>
            <a:avLst/>
            <a:gdLst/>
            <a:ahLst/>
            <a:cxnLst/>
            <a:rect l="l" t="t" r="r" b="b"/>
            <a:pathLst>
              <a:path w="1485900" h="1216025">
                <a:moveTo>
                  <a:pt x="1371677" y="724667"/>
                </a:moveTo>
                <a:lnTo>
                  <a:pt x="792742" y="724667"/>
                </a:lnTo>
                <a:lnTo>
                  <a:pt x="793391" y="725329"/>
                </a:lnTo>
                <a:lnTo>
                  <a:pt x="793507" y="725471"/>
                </a:lnTo>
                <a:lnTo>
                  <a:pt x="801254" y="733612"/>
                </a:lnTo>
                <a:lnTo>
                  <a:pt x="824001" y="756640"/>
                </a:lnTo>
                <a:lnTo>
                  <a:pt x="854292" y="766219"/>
                </a:lnTo>
                <a:lnTo>
                  <a:pt x="867544" y="772020"/>
                </a:lnTo>
                <a:lnTo>
                  <a:pt x="879309" y="783666"/>
                </a:lnTo>
                <a:lnTo>
                  <a:pt x="905040" y="810679"/>
                </a:lnTo>
                <a:lnTo>
                  <a:pt x="914317" y="818484"/>
                </a:lnTo>
                <a:lnTo>
                  <a:pt x="924545" y="825125"/>
                </a:lnTo>
                <a:lnTo>
                  <a:pt x="935152" y="831299"/>
                </a:lnTo>
                <a:lnTo>
                  <a:pt x="945565" y="837704"/>
                </a:lnTo>
                <a:lnTo>
                  <a:pt x="966195" y="850745"/>
                </a:lnTo>
                <a:lnTo>
                  <a:pt x="987063" y="863468"/>
                </a:lnTo>
                <a:lnTo>
                  <a:pt x="1007444" y="876822"/>
                </a:lnTo>
                <a:lnTo>
                  <a:pt x="1026617" y="891755"/>
                </a:lnTo>
                <a:lnTo>
                  <a:pt x="1044909" y="912005"/>
                </a:lnTo>
                <a:lnTo>
                  <a:pt x="1052961" y="929925"/>
                </a:lnTo>
                <a:lnTo>
                  <a:pt x="1057972" y="949027"/>
                </a:lnTo>
                <a:lnTo>
                  <a:pt x="1067142" y="972820"/>
                </a:lnTo>
                <a:lnTo>
                  <a:pt x="1073162" y="983383"/>
                </a:lnTo>
                <a:lnTo>
                  <a:pt x="1079996" y="993470"/>
                </a:lnTo>
                <a:lnTo>
                  <a:pt x="1087157" y="1003366"/>
                </a:lnTo>
                <a:lnTo>
                  <a:pt x="1094155" y="1013358"/>
                </a:lnTo>
                <a:lnTo>
                  <a:pt x="1103777" y="1032221"/>
                </a:lnTo>
                <a:lnTo>
                  <a:pt x="1110216" y="1052642"/>
                </a:lnTo>
                <a:lnTo>
                  <a:pt x="1115381" y="1073687"/>
                </a:lnTo>
                <a:lnTo>
                  <a:pt x="1121181" y="1094422"/>
                </a:lnTo>
                <a:lnTo>
                  <a:pt x="1131717" y="1104221"/>
                </a:lnTo>
                <a:lnTo>
                  <a:pt x="1142530" y="1113796"/>
                </a:lnTo>
                <a:lnTo>
                  <a:pt x="1152799" y="1123819"/>
                </a:lnTo>
                <a:lnTo>
                  <a:pt x="1161707" y="1134960"/>
                </a:lnTo>
                <a:lnTo>
                  <a:pt x="1175147" y="1160344"/>
                </a:lnTo>
                <a:lnTo>
                  <a:pt x="1176288" y="1173224"/>
                </a:lnTo>
                <a:lnTo>
                  <a:pt x="1172523" y="1177956"/>
                </a:lnTo>
                <a:lnTo>
                  <a:pt x="1171245" y="1178896"/>
                </a:lnTo>
                <a:lnTo>
                  <a:pt x="1179846" y="1180398"/>
                </a:lnTo>
                <a:lnTo>
                  <a:pt x="1205719" y="1186818"/>
                </a:lnTo>
                <a:lnTo>
                  <a:pt x="1256258" y="1202512"/>
                </a:lnTo>
                <a:lnTo>
                  <a:pt x="1343998" y="1210959"/>
                </a:lnTo>
                <a:lnTo>
                  <a:pt x="1387891" y="1214547"/>
                </a:lnTo>
                <a:lnTo>
                  <a:pt x="1431861" y="1216025"/>
                </a:lnTo>
                <a:lnTo>
                  <a:pt x="1443649" y="1215840"/>
                </a:lnTo>
                <a:lnTo>
                  <a:pt x="1480668" y="1159480"/>
                </a:lnTo>
                <a:lnTo>
                  <a:pt x="1483501" y="1115472"/>
                </a:lnTo>
                <a:lnTo>
                  <a:pt x="1484154" y="1071074"/>
                </a:lnTo>
                <a:lnTo>
                  <a:pt x="1485900" y="1026871"/>
                </a:lnTo>
                <a:lnTo>
                  <a:pt x="1482642" y="1006580"/>
                </a:lnTo>
                <a:lnTo>
                  <a:pt x="1479467" y="986275"/>
                </a:lnTo>
                <a:lnTo>
                  <a:pt x="1476130" y="965999"/>
                </a:lnTo>
                <a:lnTo>
                  <a:pt x="1466403" y="918559"/>
                </a:lnTo>
                <a:lnTo>
                  <a:pt x="1453836" y="876330"/>
                </a:lnTo>
                <a:lnTo>
                  <a:pt x="1404848" y="824191"/>
                </a:lnTo>
                <a:lnTo>
                  <a:pt x="1398372" y="816427"/>
                </a:lnTo>
                <a:lnTo>
                  <a:pt x="1395339" y="806034"/>
                </a:lnTo>
                <a:lnTo>
                  <a:pt x="1393682" y="794588"/>
                </a:lnTo>
                <a:lnTo>
                  <a:pt x="1391327" y="783640"/>
                </a:lnTo>
                <a:lnTo>
                  <a:pt x="1371677" y="724667"/>
                </a:lnTo>
                <a:close/>
              </a:path>
              <a:path w="1485900" h="1216025">
                <a:moveTo>
                  <a:pt x="0" y="0"/>
                </a:moveTo>
                <a:lnTo>
                  <a:pt x="13500" y="40538"/>
                </a:lnTo>
                <a:lnTo>
                  <a:pt x="60386" y="88689"/>
                </a:lnTo>
                <a:lnTo>
                  <a:pt x="110499" y="130112"/>
                </a:lnTo>
                <a:lnTo>
                  <a:pt x="120951" y="134699"/>
                </a:lnTo>
                <a:lnTo>
                  <a:pt x="124960" y="142872"/>
                </a:lnTo>
                <a:lnTo>
                  <a:pt x="135077" y="175653"/>
                </a:lnTo>
                <a:lnTo>
                  <a:pt x="145356" y="182212"/>
                </a:lnTo>
                <a:lnTo>
                  <a:pt x="155730" y="188641"/>
                </a:lnTo>
                <a:lnTo>
                  <a:pt x="165909" y="195329"/>
                </a:lnTo>
                <a:lnTo>
                  <a:pt x="213282" y="239818"/>
                </a:lnTo>
                <a:lnTo>
                  <a:pt x="243141" y="283743"/>
                </a:lnTo>
                <a:lnTo>
                  <a:pt x="258664" y="331803"/>
                </a:lnTo>
                <a:lnTo>
                  <a:pt x="270167" y="378320"/>
                </a:lnTo>
                <a:lnTo>
                  <a:pt x="279601" y="447468"/>
                </a:lnTo>
                <a:lnTo>
                  <a:pt x="285249" y="481579"/>
                </a:lnTo>
                <a:lnTo>
                  <a:pt x="297180" y="513435"/>
                </a:lnTo>
                <a:lnTo>
                  <a:pt x="306839" y="521792"/>
                </a:lnTo>
                <a:lnTo>
                  <a:pt x="320773" y="524616"/>
                </a:lnTo>
                <a:lnTo>
                  <a:pt x="336417" y="525228"/>
                </a:lnTo>
                <a:lnTo>
                  <a:pt x="351205" y="526948"/>
                </a:lnTo>
                <a:lnTo>
                  <a:pt x="395229" y="529434"/>
                </a:lnTo>
                <a:lnTo>
                  <a:pt x="439327" y="531333"/>
                </a:lnTo>
                <a:lnTo>
                  <a:pt x="483268" y="534417"/>
                </a:lnTo>
                <a:lnTo>
                  <a:pt x="526821" y="540461"/>
                </a:lnTo>
                <a:lnTo>
                  <a:pt x="562886" y="563384"/>
                </a:lnTo>
                <a:lnTo>
                  <a:pt x="594360" y="594499"/>
                </a:lnTo>
                <a:lnTo>
                  <a:pt x="603635" y="602299"/>
                </a:lnTo>
                <a:lnTo>
                  <a:pt x="613860" y="608941"/>
                </a:lnTo>
                <a:lnTo>
                  <a:pt x="624467" y="615118"/>
                </a:lnTo>
                <a:lnTo>
                  <a:pt x="634885" y="621525"/>
                </a:lnTo>
                <a:lnTo>
                  <a:pt x="655342" y="634764"/>
                </a:lnTo>
                <a:lnTo>
                  <a:pt x="675930" y="647827"/>
                </a:lnTo>
                <a:lnTo>
                  <a:pt x="696259" y="661251"/>
                </a:lnTo>
                <a:lnTo>
                  <a:pt x="715937" y="675576"/>
                </a:lnTo>
                <a:lnTo>
                  <a:pt x="726392" y="685364"/>
                </a:lnTo>
                <a:lnTo>
                  <a:pt x="735888" y="696263"/>
                </a:lnTo>
                <a:lnTo>
                  <a:pt x="745537" y="706950"/>
                </a:lnTo>
                <a:lnTo>
                  <a:pt x="756450" y="716102"/>
                </a:lnTo>
                <a:lnTo>
                  <a:pt x="786110" y="734537"/>
                </a:lnTo>
                <a:lnTo>
                  <a:pt x="799560" y="740202"/>
                </a:lnTo>
                <a:lnTo>
                  <a:pt x="801874" y="737572"/>
                </a:lnTo>
                <a:lnTo>
                  <a:pt x="798126" y="731123"/>
                </a:lnTo>
                <a:lnTo>
                  <a:pt x="793507" y="725471"/>
                </a:lnTo>
                <a:lnTo>
                  <a:pt x="792742" y="724667"/>
                </a:lnTo>
                <a:lnTo>
                  <a:pt x="1371677" y="724667"/>
                </a:lnTo>
                <a:lnTo>
                  <a:pt x="1337310" y="621525"/>
                </a:lnTo>
                <a:lnTo>
                  <a:pt x="1310297" y="594499"/>
                </a:lnTo>
                <a:lnTo>
                  <a:pt x="1302498" y="585222"/>
                </a:lnTo>
                <a:lnTo>
                  <a:pt x="1295860" y="574994"/>
                </a:lnTo>
                <a:lnTo>
                  <a:pt x="1289683" y="564387"/>
                </a:lnTo>
                <a:lnTo>
                  <a:pt x="1283271" y="553974"/>
                </a:lnTo>
                <a:lnTo>
                  <a:pt x="1270034" y="533510"/>
                </a:lnTo>
                <a:lnTo>
                  <a:pt x="1256977" y="512916"/>
                </a:lnTo>
                <a:lnTo>
                  <a:pt x="1243561" y="492582"/>
                </a:lnTo>
                <a:lnTo>
                  <a:pt x="1229245" y="472897"/>
                </a:lnTo>
                <a:lnTo>
                  <a:pt x="1219863" y="462103"/>
                </a:lnTo>
                <a:lnTo>
                  <a:pt x="1209649" y="452043"/>
                </a:lnTo>
                <a:lnTo>
                  <a:pt x="1199102" y="442279"/>
                </a:lnTo>
                <a:lnTo>
                  <a:pt x="1188720" y="432371"/>
                </a:lnTo>
                <a:lnTo>
                  <a:pt x="1150319" y="397624"/>
                </a:lnTo>
                <a:lnTo>
                  <a:pt x="1125545" y="383459"/>
                </a:lnTo>
                <a:lnTo>
                  <a:pt x="1101964" y="376859"/>
                </a:lnTo>
                <a:lnTo>
                  <a:pt x="1067142" y="364807"/>
                </a:lnTo>
                <a:lnTo>
                  <a:pt x="1037844" y="351500"/>
                </a:lnTo>
                <a:lnTo>
                  <a:pt x="1017128" y="340248"/>
                </a:lnTo>
                <a:lnTo>
                  <a:pt x="997782" y="327763"/>
                </a:lnTo>
                <a:lnTo>
                  <a:pt x="972591" y="310756"/>
                </a:lnTo>
                <a:lnTo>
                  <a:pt x="915493" y="292068"/>
                </a:lnTo>
                <a:lnTo>
                  <a:pt x="851071" y="269693"/>
                </a:lnTo>
                <a:lnTo>
                  <a:pt x="831865" y="262185"/>
                </a:lnTo>
                <a:lnTo>
                  <a:pt x="818855" y="251942"/>
                </a:lnTo>
                <a:lnTo>
                  <a:pt x="796975" y="229692"/>
                </a:lnTo>
                <a:lnTo>
                  <a:pt x="740102" y="210345"/>
                </a:lnTo>
                <a:lnTo>
                  <a:pt x="715937" y="202666"/>
                </a:lnTo>
                <a:lnTo>
                  <a:pt x="683981" y="193834"/>
                </a:lnTo>
                <a:lnTo>
                  <a:pt x="658767" y="188382"/>
                </a:lnTo>
                <a:lnTo>
                  <a:pt x="652488" y="185247"/>
                </a:lnTo>
                <a:lnTo>
                  <a:pt x="620038" y="161871"/>
                </a:lnTo>
                <a:lnTo>
                  <a:pt x="580847" y="135115"/>
                </a:lnTo>
                <a:lnTo>
                  <a:pt x="540435" y="124483"/>
                </a:lnTo>
                <a:lnTo>
                  <a:pt x="479425" y="115398"/>
                </a:lnTo>
                <a:lnTo>
                  <a:pt x="455716" y="112422"/>
                </a:lnTo>
                <a:lnTo>
                  <a:pt x="432257" y="108089"/>
                </a:lnTo>
                <a:lnTo>
                  <a:pt x="411686" y="102434"/>
                </a:lnTo>
                <a:lnTo>
                  <a:pt x="391460" y="95557"/>
                </a:lnTo>
                <a:lnTo>
                  <a:pt x="371369" y="88190"/>
                </a:lnTo>
                <a:lnTo>
                  <a:pt x="351205" y="81064"/>
                </a:lnTo>
                <a:lnTo>
                  <a:pt x="276158" y="68610"/>
                </a:lnTo>
                <a:lnTo>
                  <a:pt x="202615" y="54051"/>
                </a:lnTo>
                <a:lnTo>
                  <a:pt x="150377" y="42166"/>
                </a:lnTo>
                <a:lnTo>
                  <a:pt x="139272" y="39079"/>
                </a:lnTo>
                <a:lnTo>
                  <a:pt x="141551" y="39079"/>
                </a:lnTo>
                <a:lnTo>
                  <a:pt x="81051" y="27025"/>
                </a:lnTo>
                <a:lnTo>
                  <a:pt x="0" y="0"/>
                </a:lnTo>
                <a:close/>
              </a:path>
              <a:path w="1485900" h="1216025">
                <a:moveTo>
                  <a:pt x="155217" y="41775"/>
                </a:moveTo>
                <a:lnTo>
                  <a:pt x="164863" y="43653"/>
                </a:lnTo>
                <a:lnTo>
                  <a:pt x="163293" y="43329"/>
                </a:lnTo>
                <a:lnTo>
                  <a:pt x="155217" y="41775"/>
                </a:lnTo>
                <a:close/>
              </a:path>
              <a:path w="1485900" h="1216025">
                <a:moveTo>
                  <a:pt x="141551" y="39079"/>
                </a:moveTo>
                <a:lnTo>
                  <a:pt x="139272" y="39079"/>
                </a:lnTo>
                <a:lnTo>
                  <a:pt x="143116" y="39586"/>
                </a:lnTo>
                <a:lnTo>
                  <a:pt x="150008" y="40797"/>
                </a:lnTo>
                <a:lnTo>
                  <a:pt x="155217" y="41775"/>
                </a:lnTo>
                <a:lnTo>
                  <a:pt x="141551" y="39079"/>
                </a:lnTo>
                <a:close/>
              </a:path>
            </a:pathLst>
          </a:custGeom>
          <a:solidFill>
            <a:srgbClr val="00FDFF">
              <a:alpha val="3097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378200" y="2905125"/>
            <a:ext cx="1148080" cy="243204"/>
          </a:xfrm>
          <a:custGeom>
            <a:avLst/>
            <a:gdLst/>
            <a:ahLst/>
            <a:cxnLst/>
            <a:rect l="l" t="t" r="r" b="b"/>
            <a:pathLst>
              <a:path w="1148079" h="243205">
                <a:moveTo>
                  <a:pt x="0" y="242887"/>
                </a:moveTo>
                <a:lnTo>
                  <a:pt x="17269" y="236855"/>
                </a:lnTo>
                <a:lnTo>
                  <a:pt x="34800" y="231299"/>
                </a:lnTo>
                <a:lnTo>
                  <a:pt x="51809" y="224791"/>
                </a:lnTo>
                <a:lnTo>
                  <a:pt x="67515" y="215899"/>
                </a:lnTo>
                <a:lnTo>
                  <a:pt x="84515" y="198239"/>
                </a:lnTo>
                <a:lnTo>
                  <a:pt x="93649" y="178172"/>
                </a:lnTo>
                <a:lnTo>
                  <a:pt x="99843" y="156728"/>
                </a:lnTo>
                <a:lnTo>
                  <a:pt x="108025" y="134937"/>
                </a:lnTo>
                <a:lnTo>
                  <a:pt x="135030" y="94456"/>
                </a:lnTo>
                <a:lnTo>
                  <a:pt x="192790" y="60450"/>
                </a:lnTo>
                <a:lnTo>
                  <a:pt x="256558" y="40481"/>
                </a:lnTo>
                <a:lnTo>
                  <a:pt x="297067" y="26987"/>
                </a:lnTo>
                <a:lnTo>
                  <a:pt x="307131" y="23374"/>
                </a:lnTo>
                <a:lnTo>
                  <a:pt x="317152" y="19600"/>
                </a:lnTo>
                <a:lnTo>
                  <a:pt x="327258" y="16146"/>
                </a:lnTo>
                <a:lnTo>
                  <a:pt x="337576" y="13493"/>
                </a:lnTo>
                <a:lnTo>
                  <a:pt x="405092" y="0"/>
                </a:lnTo>
                <a:lnTo>
                  <a:pt x="457602" y="1647"/>
                </a:lnTo>
                <a:lnTo>
                  <a:pt x="510109" y="3516"/>
                </a:lnTo>
                <a:lnTo>
                  <a:pt x="562614" y="5497"/>
                </a:lnTo>
                <a:lnTo>
                  <a:pt x="615119" y="7477"/>
                </a:lnTo>
                <a:lnTo>
                  <a:pt x="667626" y="9347"/>
                </a:lnTo>
                <a:lnTo>
                  <a:pt x="720136" y="10994"/>
                </a:lnTo>
                <a:lnTo>
                  <a:pt x="772650" y="12309"/>
                </a:lnTo>
                <a:lnTo>
                  <a:pt x="825171" y="13179"/>
                </a:lnTo>
                <a:lnTo>
                  <a:pt x="877700" y="13493"/>
                </a:lnTo>
                <a:lnTo>
                  <a:pt x="957922" y="11385"/>
                </a:lnTo>
                <a:lnTo>
                  <a:pt x="1046529" y="6746"/>
                </a:lnTo>
                <a:lnTo>
                  <a:pt x="1118237" y="2108"/>
                </a:lnTo>
                <a:lnTo>
                  <a:pt x="1147759" y="0"/>
                </a:lnTo>
              </a:path>
            </a:pathLst>
          </a:custGeom>
          <a:ln w="12699">
            <a:solidFill>
              <a:srgbClr val="00FD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76212" y="3324225"/>
            <a:ext cx="1081405" cy="297180"/>
          </a:xfrm>
          <a:custGeom>
            <a:avLst/>
            <a:gdLst/>
            <a:ahLst/>
            <a:cxnLst/>
            <a:rect l="l" t="t" r="r" b="b"/>
            <a:pathLst>
              <a:path w="1081405" h="297179">
                <a:moveTo>
                  <a:pt x="1081089" y="0"/>
                </a:moveTo>
                <a:lnTo>
                  <a:pt x="1064237" y="6848"/>
                </a:lnTo>
                <a:lnTo>
                  <a:pt x="1047409" y="13763"/>
                </a:lnTo>
                <a:lnTo>
                  <a:pt x="1030528" y="20543"/>
                </a:lnTo>
                <a:lnTo>
                  <a:pt x="989554" y="35305"/>
                </a:lnTo>
                <a:lnTo>
                  <a:pt x="941340" y="51125"/>
                </a:lnTo>
                <a:lnTo>
                  <a:pt x="932436" y="53974"/>
                </a:lnTo>
                <a:lnTo>
                  <a:pt x="885100" y="51006"/>
                </a:lnTo>
                <a:lnTo>
                  <a:pt x="837739" y="48307"/>
                </a:lnTo>
                <a:lnTo>
                  <a:pt x="790429" y="45069"/>
                </a:lnTo>
                <a:lnTo>
                  <a:pt x="743246" y="40481"/>
                </a:lnTo>
                <a:lnTo>
                  <a:pt x="712916" y="30163"/>
                </a:lnTo>
                <a:lnTo>
                  <a:pt x="702705" y="26987"/>
                </a:lnTo>
                <a:lnTo>
                  <a:pt x="682531" y="23129"/>
                </a:lnTo>
                <a:lnTo>
                  <a:pt x="662210" y="20027"/>
                </a:lnTo>
                <a:lnTo>
                  <a:pt x="641867" y="17031"/>
                </a:lnTo>
                <a:lnTo>
                  <a:pt x="621625" y="13493"/>
                </a:lnTo>
                <a:lnTo>
                  <a:pt x="608030" y="10483"/>
                </a:lnTo>
                <a:lnTo>
                  <a:pt x="594525" y="7069"/>
                </a:lnTo>
                <a:lnTo>
                  <a:pt x="581057" y="3494"/>
                </a:lnTo>
                <a:lnTo>
                  <a:pt x="567570" y="0"/>
                </a:lnTo>
                <a:lnTo>
                  <a:pt x="516857" y="2955"/>
                </a:lnTo>
                <a:lnTo>
                  <a:pt x="466119" y="5633"/>
                </a:lnTo>
                <a:lnTo>
                  <a:pt x="415430" y="8867"/>
                </a:lnTo>
                <a:lnTo>
                  <a:pt x="364866" y="13493"/>
                </a:lnTo>
                <a:lnTo>
                  <a:pt x="337938" y="18473"/>
                </a:lnTo>
                <a:lnTo>
                  <a:pt x="325342" y="25939"/>
                </a:lnTo>
                <a:lnTo>
                  <a:pt x="315616" y="37303"/>
                </a:lnTo>
                <a:lnTo>
                  <a:pt x="297298" y="53974"/>
                </a:lnTo>
                <a:lnTo>
                  <a:pt x="257907" y="82820"/>
                </a:lnTo>
                <a:lnTo>
                  <a:pt x="216216" y="107949"/>
                </a:lnTo>
                <a:lnTo>
                  <a:pt x="188580" y="120433"/>
                </a:lnTo>
                <a:lnTo>
                  <a:pt x="174990" y="127053"/>
                </a:lnTo>
                <a:lnTo>
                  <a:pt x="162162" y="134937"/>
                </a:lnTo>
                <a:lnTo>
                  <a:pt x="151332" y="144224"/>
                </a:lnTo>
                <a:lnTo>
                  <a:pt x="141566" y="154756"/>
                </a:lnTo>
                <a:lnTo>
                  <a:pt x="131963" y="165499"/>
                </a:lnTo>
                <a:lnTo>
                  <a:pt x="121622" y="175418"/>
                </a:lnTo>
                <a:lnTo>
                  <a:pt x="111925" y="182750"/>
                </a:lnTo>
                <a:lnTo>
                  <a:pt x="101741" y="189432"/>
                </a:lnTo>
                <a:lnTo>
                  <a:pt x="91362" y="195854"/>
                </a:lnTo>
                <a:lnTo>
                  <a:pt x="81081" y="202406"/>
                </a:lnTo>
                <a:lnTo>
                  <a:pt x="51137" y="250914"/>
                </a:lnTo>
                <a:lnTo>
                  <a:pt x="39204" y="272634"/>
                </a:lnTo>
                <a:lnTo>
                  <a:pt x="27940" y="282854"/>
                </a:lnTo>
                <a:lnTo>
                  <a:pt x="0" y="296862"/>
                </a:lnTo>
              </a:path>
            </a:pathLst>
          </a:custGeom>
          <a:ln w="12699">
            <a:solidFill>
              <a:srgbClr val="00FD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453642" y="2514600"/>
            <a:ext cx="585470" cy="146685"/>
          </a:xfrm>
          <a:custGeom>
            <a:avLst/>
            <a:gdLst/>
            <a:ahLst/>
            <a:cxnLst/>
            <a:rect l="l" t="t" r="r" b="b"/>
            <a:pathLst>
              <a:path w="585470" h="146685">
                <a:moveTo>
                  <a:pt x="584957" y="0"/>
                </a:moveTo>
                <a:lnTo>
                  <a:pt x="0" y="146239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429000" y="2611551"/>
            <a:ext cx="83185" cy="74295"/>
          </a:xfrm>
          <a:custGeom>
            <a:avLst/>
            <a:gdLst/>
            <a:ahLst/>
            <a:cxnLst/>
            <a:rect l="l" t="t" r="r" b="b"/>
            <a:pathLst>
              <a:path w="83185" h="74294">
                <a:moveTo>
                  <a:pt x="64681" y="0"/>
                </a:moveTo>
                <a:lnTo>
                  <a:pt x="0" y="55448"/>
                </a:lnTo>
                <a:lnTo>
                  <a:pt x="83159" y="73926"/>
                </a:lnTo>
                <a:lnTo>
                  <a:pt x="49288" y="43129"/>
                </a:lnTo>
                <a:lnTo>
                  <a:pt x="64681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583575" y="16626"/>
            <a:ext cx="6159728" cy="6982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468088" y="581894"/>
            <a:ext cx="3287687" cy="4655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8013572" y="24688"/>
            <a:ext cx="1127125" cy="457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30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24400" y="1143000"/>
            <a:ext cx="4343400" cy="3657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981575" y="2971800"/>
            <a:ext cx="3756025" cy="0"/>
          </a:xfrm>
          <a:custGeom>
            <a:avLst/>
            <a:gdLst/>
            <a:ahLst/>
            <a:cxnLst/>
            <a:rect l="l" t="t" r="r" b="b"/>
            <a:pathLst>
              <a:path w="3756025" h="0">
                <a:moveTo>
                  <a:pt x="0" y="0"/>
                </a:moveTo>
                <a:lnTo>
                  <a:pt x="3756017" y="1"/>
                </a:lnTo>
              </a:path>
            </a:pathLst>
          </a:custGeom>
          <a:ln w="38099">
            <a:solidFill>
              <a:srgbClr val="FF4C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937" y="1143000"/>
            <a:ext cx="4687887" cy="3657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356256" y="3309620"/>
            <a:ext cx="933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Arial"/>
                <a:cs typeface="Arial"/>
              </a:rPr>
              <a:t>E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36090" y="2395220"/>
            <a:ext cx="2292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AA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89085" y="3385820"/>
            <a:ext cx="2374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DA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64764" y="1934845"/>
            <a:ext cx="228600" cy="3124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415">
              <a:lnSpc>
                <a:spcPts val="1310"/>
              </a:lnSpc>
              <a:spcBef>
                <a:spcPts val="100"/>
              </a:spcBef>
            </a:pPr>
            <a:r>
              <a:rPr dirty="0" sz="1100" spc="-20">
                <a:latin typeface="Arial"/>
                <a:cs typeface="Arial"/>
              </a:rPr>
              <a:t>R</a:t>
            </a:r>
            <a:r>
              <a:rPr dirty="0" sz="1100">
                <a:latin typeface="Arial"/>
                <a:cs typeface="Arial"/>
              </a:rPr>
              <a:t>V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950"/>
              </a:lnSpc>
            </a:pPr>
            <a:r>
              <a:rPr dirty="0" sz="800" spc="-5">
                <a:latin typeface="Arial"/>
                <a:cs typeface="Arial"/>
              </a:rPr>
              <a:t>OFT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45407" y="2242820"/>
            <a:ext cx="21971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latin typeface="Arial"/>
                <a:cs typeface="Arial"/>
              </a:rPr>
              <a:t>RA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6774" y="3200082"/>
            <a:ext cx="41402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FFFFFF"/>
                </a:solidFill>
                <a:latin typeface="Arial"/>
                <a:cs typeface="Arial"/>
              </a:rPr>
              <a:t>RMLB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00399" y="3454400"/>
            <a:ext cx="0" cy="355600"/>
          </a:xfrm>
          <a:custGeom>
            <a:avLst/>
            <a:gdLst/>
            <a:ahLst/>
            <a:cxnLst/>
            <a:rect l="l" t="t" r="r" b="b"/>
            <a:pathLst>
              <a:path w="0" h="355600">
                <a:moveTo>
                  <a:pt x="0" y="355599"/>
                </a:moveTo>
                <a:lnTo>
                  <a:pt x="0" y="0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162300" y="3429000"/>
            <a:ext cx="76200" cy="76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09600" y="3128062"/>
            <a:ext cx="965835" cy="148590"/>
          </a:xfrm>
          <a:custGeom>
            <a:avLst/>
            <a:gdLst/>
            <a:ahLst/>
            <a:cxnLst/>
            <a:rect l="l" t="t" r="r" b="b"/>
            <a:pathLst>
              <a:path w="965835" h="148589">
                <a:moveTo>
                  <a:pt x="0" y="148537"/>
                </a:moveTo>
                <a:lnTo>
                  <a:pt x="965494" y="0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519097" y="3098126"/>
            <a:ext cx="81280" cy="75565"/>
          </a:xfrm>
          <a:custGeom>
            <a:avLst/>
            <a:gdLst/>
            <a:ahLst/>
            <a:cxnLst/>
            <a:rect l="l" t="t" r="r" b="b"/>
            <a:pathLst>
              <a:path w="81280" h="75564">
                <a:moveTo>
                  <a:pt x="0" y="0"/>
                </a:moveTo>
                <a:lnTo>
                  <a:pt x="30899" y="33794"/>
                </a:lnTo>
                <a:lnTo>
                  <a:pt x="11582" y="75323"/>
                </a:lnTo>
                <a:lnTo>
                  <a:pt x="81102" y="26073"/>
                </a:lnTo>
                <a:lnTo>
                  <a:pt x="0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921131" y="2242820"/>
            <a:ext cx="4489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RMB5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7732" y="2728595"/>
            <a:ext cx="4489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RMB4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14400" y="2833687"/>
            <a:ext cx="434340" cy="203835"/>
          </a:xfrm>
          <a:custGeom>
            <a:avLst/>
            <a:gdLst/>
            <a:ahLst/>
            <a:cxnLst/>
            <a:rect l="l" t="t" r="r" b="b"/>
            <a:pathLst>
              <a:path w="434340" h="203835">
                <a:moveTo>
                  <a:pt x="0" y="0"/>
                </a:moveTo>
                <a:lnTo>
                  <a:pt x="434200" y="203531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286433" y="2981159"/>
            <a:ext cx="85725" cy="69215"/>
          </a:xfrm>
          <a:custGeom>
            <a:avLst/>
            <a:gdLst/>
            <a:ahLst/>
            <a:cxnLst/>
            <a:rect l="l" t="t" r="r" b="b"/>
            <a:pathLst>
              <a:path w="85725" h="69214">
                <a:moveTo>
                  <a:pt x="32346" y="0"/>
                </a:moveTo>
                <a:lnTo>
                  <a:pt x="39166" y="45275"/>
                </a:lnTo>
                <a:lnTo>
                  <a:pt x="0" y="68999"/>
                </a:lnTo>
                <a:lnTo>
                  <a:pt x="85166" y="66840"/>
                </a:lnTo>
                <a:lnTo>
                  <a:pt x="32346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143000" y="2486025"/>
            <a:ext cx="290195" cy="389255"/>
          </a:xfrm>
          <a:custGeom>
            <a:avLst/>
            <a:gdLst/>
            <a:ahLst/>
            <a:cxnLst/>
            <a:rect l="l" t="t" r="r" b="b"/>
            <a:pathLst>
              <a:path w="290194" h="389255">
                <a:moveTo>
                  <a:pt x="0" y="0"/>
                </a:moveTo>
                <a:lnTo>
                  <a:pt x="289635" y="389198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371739" y="2811729"/>
            <a:ext cx="76200" cy="84455"/>
          </a:xfrm>
          <a:custGeom>
            <a:avLst/>
            <a:gdLst/>
            <a:ahLst/>
            <a:cxnLst/>
            <a:rect l="l" t="t" r="r" b="b"/>
            <a:pathLst>
              <a:path w="76200" h="84455">
                <a:moveTo>
                  <a:pt x="61137" y="0"/>
                </a:moveTo>
                <a:lnTo>
                  <a:pt x="45732" y="43116"/>
                </a:lnTo>
                <a:lnTo>
                  <a:pt x="0" y="45491"/>
                </a:lnTo>
                <a:lnTo>
                  <a:pt x="76060" y="83870"/>
                </a:lnTo>
                <a:lnTo>
                  <a:pt x="61137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500912" y="3581082"/>
            <a:ext cx="37528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FFFFFF"/>
                </a:solidFill>
                <a:latin typeface="Arial"/>
                <a:cs typeface="Arial"/>
              </a:rPr>
              <a:t>RLLB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90600" y="3364808"/>
            <a:ext cx="587375" cy="315595"/>
          </a:xfrm>
          <a:custGeom>
            <a:avLst/>
            <a:gdLst/>
            <a:ahLst/>
            <a:cxnLst/>
            <a:rect l="l" t="t" r="r" b="b"/>
            <a:pathLst>
              <a:path w="587375" h="315595">
                <a:moveTo>
                  <a:pt x="0" y="315016"/>
                </a:moveTo>
                <a:lnTo>
                  <a:pt x="587216" y="0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515046" y="3352800"/>
            <a:ext cx="85725" cy="69850"/>
          </a:xfrm>
          <a:custGeom>
            <a:avLst/>
            <a:gdLst/>
            <a:ahLst/>
            <a:cxnLst/>
            <a:rect l="l" t="t" r="r" b="b"/>
            <a:pathLst>
              <a:path w="85725" h="69850">
                <a:moveTo>
                  <a:pt x="85153" y="0"/>
                </a:moveTo>
                <a:lnTo>
                  <a:pt x="0" y="2451"/>
                </a:lnTo>
                <a:lnTo>
                  <a:pt x="40385" y="24015"/>
                </a:lnTo>
                <a:lnTo>
                  <a:pt x="36017" y="69596"/>
                </a:lnTo>
                <a:lnTo>
                  <a:pt x="85153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3027108" y="3809682"/>
            <a:ext cx="35179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FFFFFF"/>
                </a:solidFill>
                <a:latin typeface="Arial"/>
                <a:cs typeface="Arial"/>
              </a:rPr>
              <a:t>LLLB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182636" y="2928620"/>
            <a:ext cx="2120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LA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045257" y="2395220"/>
            <a:ext cx="2971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LB5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905125" y="2174875"/>
            <a:ext cx="1081405" cy="986155"/>
          </a:xfrm>
          <a:custGeom>
            <a:avLst/>
            <a:gdLst/>
            <a:ahLst/>
            <a:cxnLst/>
            <a:rect l="l" t="t" r="r" b="b"/>
            <a:pathLst>
              <a:path w="1081404" h="986155">
                <a:moveTo>
                  <a:pt x="216217" y="0"/>
                </a:moveTo>
                <a:lnTo>
                  <a:pt x="216320" y="113774"/>
                </a:lnTo>
                <a:lnTo>
                  <a:pt x="212447" y="177705"/>
                </a:lnTo>
                <a:lnTo>
                  <a:pt x="210493" y="200582"/>
                </a:lnTo>
                <a:lnTo>
                  <a:pt x="207122" y="241175"/>
                </a:lnTo>
                <a:lnTo>
                  <a:pt x="202704" y="297103"/>
                </a:lnTo>
                <a:lnTo>
                  <a:pt x="210649" y="320649"/>
                </a:lnTo>
                <a:lnTo>
                  <a:pt x="218112" y="343690"/>
                </a:lnTo>
                <a:lnTo>
                  <a:pt x="229730" y="391629"/>
                </a:lnTo>
                <a:lnTo>
                  <a:pt x="237034" y="445573"/>
                </a:lnTo>
                <a:lnTo>
                  <a:pt x="240069" y="472632"/>
                </a:lnTo>
                <a:lnTo>
                  <a:pt x="243243" y="499668"/>
                </a:lnTo>
                <a:lnTo>
                  <a:pt x="205856" y="557083"/>
                </a:lnTo>
                <a:lnTo>
                  <a:pt x="183009" y="587946"/>
                </a:lnTo>
                <a:lnTo>
                  <a:pt x="169112" y="601120"/>
                </a:lnTo>
                <a:lnTo>
                  <a:pt x="162166" y="607707"/>
                </a:lnTo>
                <a:lnTo>
                  <a:pt x="128929" y="618258"/>
                </a:lnTo>
                <a:lnTo>
                  <a:pt x="120211" y="622541"/>
                </a:lnTo>
                <a:lnTo>
                  <a:pt x="112199" y="632910"/>
                </a:lnTo>
                <a:lnTo>
                  <a:pt x="81076" y="661720"/>
                </a:lnTo>
                <a:lnTo>
                  <a:pt x="70908" y="668547"/>
                </a:lnTo>
                <a:lnTo>
                  <a:pt x="59936" y="674374"/>
                </a:lnTo>
                <a:lnTo>
                  <a:pt x="49399" y="680628"/>
                </a:lnTo>
                <a:lnTo>
                  <a:pt x="40538" y="688733"/>
                </a:lnTo>
                <a:lnTo>
                  <a:pt x="35221" y="697828"/>
                </a:lnTo>
                <a:lnTo>
                  <a:pt x="31910" y="708028"/>
                </a:lnTo>
                <a:lnTo>
                  <a:pt x="29535" y="718708"/>
                </a:lnTo>
                <a:lnTo>
                  <a:pt x="27025" y="729246"/>
                </a:lnTo>
                <a:lnTo>
                  <a:pt x="17814" y="764534"/>
                </a:lnTo>
                <a:lnTo>
                  <a:pt x="9078" y="804694"/>
                </a:lnTo>
                <a:lnTo>
                  <a:pt x="2560" y="844268"/>
                </a:lnTo>
                <a:lnTo>
                  <a:pt x="0" y="877798"/>
                </a:lnTo>
                <a:lnTo>
                  <a:pt x="1477" y="888236"/>
                </a:lnTo>
                <a:lnTo>
                  <a:pt x="5065" y="898331"/>
                </a:lnTo>
                <a:lnTo>
                  <a:pt x="9499" y="908288"/>
                </a:lnTo>
                <a:lnTo>
                  <a:pt x="13512" y="918311"/>
                </a:lnTo>
                <a:lnTo>
                  <a:pt x="23756" y="921428"/>
                </a:lnTo>
                <a:lnTo>
                  <a:pt x="34072" y="924367"/>
                </a:lnTo>
                <a:lnTo>
                  <a:pt x="44243" y="927657"/>
                </a:lnTo>
                <a:lnTo>
                  <a:pt x="54051" y="931824"/>
                </a:lnTo>
                <a:lnTo>
                  <a:pt x="75488" y="944917"/>
                </a:lnTo>
                <a:lnTo>
                  <a:pt x="92419" y="957352"/>
                </a:lnTo>
                <a:lnTo>
                  <a:pt x="110438" y="967152"/>
                </a:lnTo>
                <a:lnTo>
                  <a:pt x="135140" y="972337"/>
                </a:lnTo>
                <a:lnTo>
                  <a:pt x="189122" y="975798"/>
                </a:lnTo>
                <a:lnTo>
                  <a:pt x="243156" y="978388"/>
                </a:lnTo>
                <a:lnTo>
                  <a:pt x="459460" y="985837"/>
                </a:lnTo>
                <a:lnTo>
                  <a:pt x="469452" y="978839"/>
                </a:lnTo>
                <a:lnTo>
                  <a:pt x="479348" y="971678"/>
                </a:lnTo>
                <a:lnTo>
                  <a:pt x="489435" y="964843"/>
                </a:lnTo>
                <a:lnTo>
                  <a:pt x="499999" y="958824"/>
                </a:lnTo>
                <a:lnTo>
                  <a:pt x="526098" y="947645"/>
                </a:lnTo>
                <a:lnTo>
                  <a:pt x="539408" y="945244"/>
                </a:lnTo>
                <a:lnTo>
                  <a:pt x="554430" y="945244"/>
                </a:lnTo>
                <a:lnTo>
                  <a:pt x="561892" y="941109"/>
                </a:lnTo>
                <a:lnTo>
                  <a:pt x="583332" y="924221"/>
                </a:lnTo>
                <a:lnTo>
                  <a:pt x="621626" y="891311"/>
                </a:lnTo>
                <a:lnTo>
                  <a:pt x="629219" y="881895"/>
                </a:lnTo>
                <a:lnTo>
                  <a:pt x="634963" y="870845"/>
                </a:lnTo>
                <a:lnTo>
                  <a:pt x="640795" y="859900"/>
                </a:lnTo>
                <a:lnTo>
                  <a:pt x="648652" y="850798"/>
                </a:lnTo>
                <a:lnTo>
                  <a:pt x="657961" y="845961"/>
                </a:lnTo>
                <a:lnTo>
                  <a:pt x="668512" y="843451"/>
                </a:lnTo>
                <a:lnTo>
                  <a:pt x="679267" y="841236"/>
                </a:lnTo>
                <a:lnTo>
                  <a:pt x="689190" y="837285"/>
                </a:lnTo>
                <a:lnTo>
                  <a:pt x="696755" y="831566"/>
                </a:lnTo>
                <a:lnTo>
                  <a:pt x="703422" y="824698"/>
                </a:lnTo>
                <a:lnTo>
                  <a:pt x="709730" y="817370"/>
                </a:lnTo>
                <a:lnTo>
                  <a:pt x="716216" y="810272"/>
                </a:lnTo>
                <a:lnTo>
                  <a:pt x="751253" y="798902"/>
                </a:lnTo>
                <a:lnTo>
                  <a:pt x="757645" y="797008"/>
                </a:lnTo>
                <a:lnTo>
                  <a:pt x="754414" y="797008"/>
                </a:lnTo>
                <a:lnTo>
                  <a:pt x="783793" y="769759"/>
                </a:lnTo>
                <a:lnTo>
                  <a:pt x="832492" y="754092"/>
                </a:lnTo>
                <a:lnTo>
                  <a:pt x="878382" y="742759"/>
                </a:lnTo>
                <a:lnTo>
                  <a:pt x="951056" y="735310"/>
                </a:lnTo>
                <a:lnTo>
                  <a:pt x="991470" y="728093"/>
                </a:lnTo>
                <a:lnTo>
                  <a:pt x="1038067" y="710243"/>
                </a:lnTo>
                <a:lnTo>
                  <a:pt x="1072802" y="679613"/>
                </a:lnTo>
                <a:lnTo>
                  <a:pt x="1078324" y="658683"/>
                </a:lnTo>
                <a:lnTo>
                  <a:pt x="1081087" y="648220"/>
                </a:lnTo>
                <a:lnTo>
                  <a:pt x="1054061" y="621207"/>
                </a:lnTo>
                <a:lnTo>
                  <a:pt x="1048334" y="612534"/>
                </a:lnTo>
                <a:lnTo>
                  <a:pt x="1045214" y="602246"/>
                </a:lnTo>
                <a:lnTo>
                  <a:pt x="1043140" y="591311"/>
                </a:lnTo>
                <a:lnTo>
                  <a:pt x="1040549" y="580694"/>
                </a:lnTo>
                <a:lnTo>
                  <a:pt x="1013523" y="499668"/>
                </a:lnTo>
                <a:lnTo>
                  <a:pt x="988355" y="474595"/>
                </a:lnTo>
                <a:lnTo>
                  <a:pt x="977150" y="461275"/>
                </a:lnTo>
                <a:lnTo>
                  <a:pt x="932434" y="391629"/>
                </a:lnTo>
                <a:lnTo>
                  <a:pt x="770267" y="283603"/>
                </a:lnTo>
                <a:lnTo>
                  <a:pt x="722448" y="252454"/>
                </a:lnTo>
                <a:lnTo>
                  <a:pt x="679203" y="229678"/>
                </a:lnTo>
                <a:lnTo>
                  <a:pt x="677561" y="229565"/>
                </a:lnTo>
                <a:lnTo>
                  <a:pt x="659584" y="229565"/>
                </a:lnTo>
                <a:lnTo>
                  <a:pt x="641297" y="226746"/>
                </a:lnTo>
                <a:lnTo>
                  <a:pt x="608114" y="216077"/>
                </a:lnTo>
                <a:lnTo>
                  <a:pt x="594244" y="210138"/>
                </a:lnTo>
                <a:lnTo>
                  <a:pt x="580767" y="203295"/>
                </a:lnTo>
                <a:lnTo>
                  <a:pt x="567448" y="196089"/>
                </a:lnTo>
                <a:lnTo>
                  <a:pt x="554050" y="189064"/>
                </a:lnTo>
                <a:lnTo>
                  <a:pt x="506130" y="181291"/>
                </a:lnTo>
                <a:lnTo>
                  <a:pt x="482246" y="177705"/>
                </a:lnTo>
                <a:lnTo>
                  <a:pt x="474084" y="176578"/>
                </a:lnTo>
                <a:lnTo>
                  <a:pt x="473333" y="176180"/>
                </a:lnTo>
                <a:lnTo>
                  <a:pt x="432435" y="162051"/>
                </a:lnTo>
                <a:lnTo>
                  <a:pt x="405318" y="155592"/>
                </a:lnTo>
                <a:lnTo>
                  <a:pt x="391749" y="152420"/>
                </a:lnTo>
                <a:lnTo>
                  <a:pt x="378383" y="148551"/>
                </a:lnTo>
                <a:lnTo>
                  <a:pt x="361408" y="141991"/>
                </a:lnTo>
                <a:lnTo>
                  <a:pt x="344743" y="134559"/>
                </a:lnTo>
                <a:lnTo>
                  <a:pt x="328004" y="127370"/>
                </a:lnTo>
                <a:lnTo>
                  <a:pt x="310807" y="121538"/>
                </a:lnTo>
                <a:lnTo>
                  <a:pt x="290789" y="117023"/>
                </a:lnTo>
                <a:lnTo>
                  <a:pt x="270492" y="113774"/>
                </a:lnTo>
                <a:lnTo>
                  <a:pt x="250083" y="111032"/>
                </a:lnTo>
                <a:lnTo>
                  <a:pt x="229730" y="108038"/>
                </a:lnTo>
                <a:lnTo>
                  <a:pt x="216217" y="0"/>
                </a:lnTo>
                <a:close/>
              </a:path>
              <a:path w="1081404" h="986155">
                <a:moveTo>
                  <a:pt x="554430" y="945244"/>
                </a:moveTo>
                <a:lnTo>
                  <a:pt x="539408" y="945244"/>
                </a:lnTo>
                <a:lnTo>
                  <a:pt x="545858" y="946661"/>
                </a:lnTo>
                <a:lnTo>
                  <a:pt x="551377" y="946936"/>
                </a:lnTo>
                <a:lnTo>
                  <a:pt x="554430" y="945244"/>
                </a:lnTo>
                <a:close/>
              </a:path>
              <a:path w="1081404" h="986155">
                <a:moveTo>
                  <a:pt x="761761" y="795788"/>
                </a:moveTo>
                <a:lnTo>
                  <a:pt x="754414" y="797008"/>
                </a:lnTo>
                <a:lnTo>
                  <a:pt x="757645" y="797008"/>
                </a:lnTo>
                <a:lnTo>
                  <a:pt x="761761" y="795788"/>
                </a:lnTo>
                <a:close/>
              </a:path>
              <a:path w="1081404" h="986155">
                <a:moveTo>
                  <a:pt x="669908" y="229041"/>
                </a:moveTo>
                <a:lnTo>
                  <a:pt x="659584" y="229565"/>
                </a:lnTo>
                <a:lnTo>
                  <a:pt x="677561" y="229565"/>
                </a:lnTo>
                <a:lnTo>
                  <a:pt x="669908" y="229041"/>
                </a:lnTo>
                <a:close/>
              </a:path>
            </a:pathLst>
          </a:custGeom>
          <a:solidFill>
            <a:srgbClr val="7B1979">
              <a:alpha val="1607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797175" y="1674812"/>
            <a:ext cx="1485900" cy="1216025"/>
          </a:xfrm>
          <a:custGeom>
            <a:avLst/>
            <a:gdLst/>
            <a:ahLst/>
            <a:cxnLst/>
            <a:rect l="l" t="t" r="r" b="b"/>
            <a:pathLst>
              <a:path w="1485900" h="1216025">
                <a:moveTo>
                  <a:pt x="1371677" y="724667"/>
                </a:moveTo>
                <a:lnTo>
                  <a:pt x="792742" y="724667"/>
                </a:lnTo>
                <a:lnTo>
                  <a:pt x="793391" y="725329"/>
                </a:lnTo>
                <a:lnTo>
                  <a:pt x="793507" y="725471"/>
                </a:lnTo>
                <a:lnTo>
                  <a:pt x="801254" y="733612"/>
                </a:lnTo>
                <a:lnTo>
                  <a:pt x="824001" y="756640"/>
                </a:lnTo>
                <a:lnTo>
                  <a:pt x="854292" y="766219"/>
                </a:lnTo>
                <a:lnTo>
                  <a:pt x="867544" y="772020"/>
                </a:lnTo>
                <a:lnTo>
                  <a:pt x="879309" y="783666"/>
                </a:lnTo>
                <a:lnTo>
                  <a:pt x="905040" y="810679"/>
                </a:lnTo>
                <a:lnTo>
                  <a:pt x="914317" y="818484"/>
                </a:lnTo>
                <a:lnTo>
                  <a:pt x="924545" y="825125"/>
                </a:lnTo>
                <a:lnTo>
                  <a:pt x="935152" y="831299"/>
                </a:lnTo>
                <a:lnTo>
                  <a:pt x="945565" y="837704"/>
                </a:lnTo>
                <a:lnTo>
                  <a:pt x="966195" y="850745"/>
                </a:lnTo>
                <a:lnTo>
                  <a:pt x="987063" y="863468"/>
                </a:lnTo>
                <a:lnTo>
                  <a:pt x="1007444" y="876822"/>
                </a:lnTo>
                <a:lnTo>
                  <a:pt x="1026617" y="891755"/>
                </a:lnTo>
                <a:lnTo>
                  <a:pt x="1044909" y="912005"/>
                </a:lnTo>
                <a:lnTo>
                  <a:pt x="1052961" y="929925"/>
                </a:lnTo>
                <a:lnTo>
                  <a:pt x="1057972" y="949027"/>
                </a:lnTo>
                <a:lnTo>
                  <a:pt x="1067142" y="972820"/>
                </a:lnTo>
                <a:lnTo>
                  <a:pt x="1073162" y="983383"/>
                </a:lnTo>
                <a:lnTo>
                  <a:pt x="1079996" y="993470"/>
                </a:lnTo>
                <a:lnTo>
                  <a:pt x="1087157" y="1003366"/>
                </a:lnTo>
                <a:lnTo>
                  <a:pt x="1094155" y="1013358"/>
                </a:lnTo>
                <a:lnTo>
                  <a:pt x="1103777" y="1032221"/>
                </a:lnTo>
                <a:lnTo>
                  <a:pt x="1110216" y="1052642"/>
                </a:lnTo>
                <a:lnTo>
                  <a:pt x="1115381" y="1073687"/>
                </a:lnTo>
                <a:lnTo>
                  <a:pt x="1121181" y="1094422"/>
                </a:lnTo>
                <a:lnTo>
                  <a:pt x="1131717" y="1104221"/>
                </a:lnTo>
                <a:lnTo>
                  <a:pt x="1142530" y="1113796"/>
                </a:lnTo>
                <a:lnTo>
                  <a:pt x="1152799" y="1123819"/>
                </a:lnTo>
                <a:lnTo>
                  <a:pt x="1161707" y="1134960"/>
                </a:lnTo>
                <a:lnTo>
                  <a:pt x="1175147" y="1160344"/>
                </a:lnTo>
                <a:lnTo>
                  <a:pt x="1176288" y="1173224"/>
                </a:lnTo>
                <a:lnTo>
                  <a:pt x="1172523" y="1177956"/>
                </a:lnTo>
                <a:lnTo>
                  <a:pt x="1171245" y="1178896"/>
                </a:lnTo>
                <a:lnTo>
                  <a:pt x="1179846" y="1180398"/>
                </a:lnTo>
                <a:lnTo>
                  <a:pt x="1205719" y="1186818"/>
                </a:lnTo>
                <a:lnTo>
                  <a:pt x="1256258" y="1202512"/>
                </a:lnTo>
                <a:lnTo>
                  <a:pt x="1343998" y="1210959"/>
                </a:lnTo>
                <a:lnTo>
                  <a:pt x="1387891" y="1214547"/>
                </a:lnTo>
                <a:lnTo>
                  <a:pt x="1431861" y="1216025"/>
                </a:lnTo>
                <a:lnTo>
                  <a:pt x="1443649" y="1215840"/>
                </a:lnTo>
                <a:lnTo>
                  <a:pt x="1480668" y="1159480"/>
                </a:lnTo>
                <a:lnTo>
                  <a:pt x="1483501" y="1115472"/>
                </a:lnTo>
                <a:lnTo>
                  <a:pt x="1484154" y="1071074"/>
                </a:lnTo>
                <a:lnTo>
                  <a:pt x="1485900" y="1026871"/>
                </a:lnTo>
                <a:lnTo>
                  <a:pt x="1482642" y="1006580"/>
                </a:lnTo>
                <a:lnTo>
                  <a:pt x="1479467" y="986275"/>
                </a:lnTo>
                <a:lnTo>
                  <a:pt x="1476130" y="965999"/>
                </a:lnTo>
                <a:lnTo>
                  <a:pt x="1466403" y="918559"/>
                </a:lnTo>
                <a:lnTo>
                  <a:pt x="1453836" y="876330"/>
                </a:lnTo>
                <a:lnTo>
                  <a:pt x="1404848" y="824191"/>
                </a:lnTo>
                <a:lnTo>
                  <a:pt x="1398372" y="816427"/>
                </a:lnTo>
                <a:lnTo>
                  <a:pt x="1395339" y="806034"/>
                </a:lnTo>
                <a:lnTo>
                  <a:pt x="1393682" y="794588"/>
                </a:lnTo>
                <a:lnTo>
                  <a:pt x="1391327" y="783640"/>
                </a:lnTo>
                <a:lnTo>
                  <a:pt x="1371677" y="724667"/>
                </a:lnTo>
                <a:close/>
              </a:path>
              <a:path w="1485900" h="1216025">
                <a:moveTo>
                  <a:pt x="0" y="0"/>
                </a:moveTo>
                <a:lnTo>
                  <a:pt x="13500" y="40538"/>
                </a:lnTo>
                <a:lnTo>
                  <a:pt x="60386" y="88689"/>
                </a:lnTo>
                <a:lnTo>
                  <a:pt x="110499" y="130112"/>
                </a:lnTo>
                <a:lnTo>
                  <a:pt x="120951" y="134699"/>
                </a:lnTo>
                <a:lnTo>
                  <a:pt x="124960" y="142872"/>
                </a:lnTo>
                <a:lnTo>
                  <a:pt x="135077" y="175653"/>
                </a:lnTo>
                <a:lnTo>
                  <a:pt x="145356" y="182212"/>
                </a:lnTo>
                <a:lnTo>
                  <a:pt x="155730" y="188641"/>
                </a:lnTo>
                <a:lnTo>
                  <a:pt x="165909" y="195329"/>
                </a:lnTo>
                <a:lnTo>
                  <a:pt x="213282" y="239818"/>
                </a:lnTo>
                <a:lnTo>
                  <a:pt x="243141" y="283743"/>
                </a:lnTo>
                <a:lnTo>
                  <a:pt x="258664" y="331803"/>
                </a:lnTo>
                <a:lnTo>
                  <a:pt x="270167" y="378320"/>
                </a:lnTo>
                <a:lnTo>
                  <a:pt x="279601" y="447468"/>
                </a:lnTo>
                <a:lnTo>
                  <a:pt x="285249" y="481579"/>
                </a:lnTo>
                <a:lnTo>
                  <a:pt x="297180" y="513435"/>
                </a:lnTo>
                <a:lnTo>
                  <a:pt x="306839" y="521792"/>
                </a:lnTo>
                <a:lnTo>
                  <a:pt x="320773" y="524616"/>
                </a:lnTo>
                <a:lnTo>
                  <a:pt x="336417" y="525228"/>
                </a:lnTo>
                <a:lnTo>
                  <a:pt x="351205" y="526948"/>
                </a:lnTo>
                <a:lnTo>
                  <a:pt x="395229" y="529434"/>
                </a:lnTo>
                <a:lnTo>
                  <a:pt x="439327" y="531333"/>
                </a:lnTo>
                <a:lnTo>
                  <a:pt x="483268" y="534417"/>
                </a:lnTo>
                <a:lnTo>
                  <a:pt x="526821" y="540461"/>
                </a:lnTo>
                <a:lnTo>
                  <a:pt x="562886" y="563384"/>
                </a:lnTo>
                <a:lnTo>
                  <a:pt x="594360" y="594499"/>
                </a:lnTo>
                <a:lnTo>
                  <a:pt x="603635" y="602299"/>
                </a:lnTo>
                <a:lnTo>
                  <a:pt x="613860" y="608941"/>
                </a:lnTo>
                <a:lnTo>
                  <a:pt x="624467" y="615118"/>
                </a:lnTo>
                <a:lnTo>
                  <a:pt x="634885" y="621525"/>
                </a:lnTo>
                <a:lnTo>
                  <a:pt x="655342" y="634764"/>
                </a:lnTo>
                <a:lnTo>
                  <a:pt x="675930" y="647827"/>
                </a:lnTo>
                <a:lnTo>
                  <a:pt x="696259" y="661251"/>
                </a:lnTo>
                <a:lnTo>
                  <a:pt x="715937" y="675576"/>
                </a:lnTo>
                <a:lnTo>
                  <a:pt x="726392" y="685364"/>
                </a:lnTo>
                <a:lnTo>
                  <a:pt x="735888" y="696263"/>
                </a:lnTo>
                <a:lnTo>
                  <a:pt x="745537" y="706950"/>
                </a:lnTo>
                <a:lnTo>
                  <a:pt x="756450" y="716102"/>
                </a:lnTo>
                <a:lnTo>
                  <a:pt x="786110" y="734537"/>
                </a:lnTo>
                <a:lnTo>
                  <a:pt x="799560" y="740202"/>
                </a:lnTo>
                <a:lnTo>
                  <a:pt x="801874" y="737572"/>
                </a:lnTo>
                <a:lnTo>
                  <a:pt x="798126" y="731123"/>
                </a:lnTo>
                <a:lnTo>
                  <a:pt x="793507" y="725471"/>
                </a:lnTo>
                <a:lnTo>
                  <a:pt x="792742" y="724667"/>
                </a:lnTo>
                <a:lnTo>
                  <a:pt x="1371677" y="724667"/>
                </a:lnTo>
                <a:lnTo>
                  <a:pt x="1337310" y="621525"/>
                </a:lnTo>
                <a:lnTo>
                  <a:pt x="1310297" y="594499"/>
                </a:lnTo>
                <a:lnTo>
                  <a:pt x="1302498" y="585222"/>
                </a:lnTo>
                <a:lnTo>
                  <a:pt x="1295860" y="574994"/>
                </a:lnTo>
                <a:lnTo>
                  <a:pt x="1289683" y="564387"/>
                </a:lnTo>
                <a:lnTo>
                  <a:pt x="1283271" y="553974"/>
                </a:lnTo>
                <a:lnTo>
                  <a:pt x="1270034" y="533510"/>
                </a:lnTo>
                <a:lnTo>
                  <a:pt x="1256977" y="512916"/>
                </a:lnTo>
                <a:lnTo>
                  <a:pt x="1243561" y="492582"/>
                </a:lnTo>
                <a:lnTo>
                  <a:pt x="1229245" y="472897"/>
                </a:lnTo>
                <a:lnTo>
                  <a:pt x="1219863" y="462103"/>
                </a:lnTo>
                <a:lnTo>
                  <a:pt x="1209649" y="452043"/>
                </a:lnTo>
                <a:lnTo>
                  <a:pt x="1199102" y="442279"/>
                </a:lnTo>
                <a:lnTo>
                  <a:pt x="1188720" y="432371"/>
                </a:lnTo>
                <a:lnTo>
                  <a:pt x="1150319" y="397624"/>
                </a:lnTo>
                <a:lnTo>
                  <a:pt x="1125545" y="383459"/>
                </a:lnTo>
                <a:lnTo>
                  <a:pt x="1101964" y="376859"/>
                </a:lnTo>
                <a:lnTo>
                  <a:pt x="1067142" y="364807"/>
                </a:lnTo>
                <a:lnTo>
                  <a:pt x="1037844" y="351500"/>
                </a:lnTo>
                <a:lnTo>
                  <a:pt x="1017128" y="340248"/>
                </a:lnTo>
                <a:lnTo>
                  <a:pt x="997782" y="327763"/>
                </a:lnTo>
                <a:lnTo>
                  <a:pt x="972591" y="310756"/>
                </a:lnTo>
                <a:lnTo>
                  <a:pt x="915493" y="292068"/>
                </a:lnTo>
                <a:lnTo>
                  <a:pt x="851071" y="269693"/>
                </a:lnTo>
                <a:lnTo>
                  <a:pt x="831865" y="262185"/>
                </a:lnTo>
                <a:lnTo>
                  <a:pt x="818855" y="251942"/>
                </a:lnTo>
                <a:lnTo>
                  <a:pt x="796975" y="229692"/>
                </a:lnTo>
                <a:lnTo>
                  <a:pt x="740102" y="210345"/>
                </a:lnTo>
                <a:lnTo>
                  <a:pt x="715937" y="202666"/>
                </a:lnTo>
                <a:lnTo>
                  <a:pt x="683981" y="193834"/>
                </a:lnTo>
                <a:lnTo>
                  <a:pt x="658767" y="188382"/>
                </a:lnTo>
                <a:lnTo>
                  <a:pt x="652488" y="185247"/>
                </a:lnTo>
                <a:lnTo>
                  <a:pt x="620038" y="161871"/>
                </a:lnTo>
                <a:lnTo>
                  <a:pt x="580847" y="135115"/>
                </a:lnTo>
                <a:lnTo>
                  <a:pt x="540435" y="124483"/>
                </a:lnTo>
                <a:lnTo>
                  <a:pt x="479425" y="115398"/>
                </a:lnTo>
                <a:lnTo>
                  <a:pt x="455716" y="112422"/>
                </a:lnTo>
                <a:lnTo>
                  <a:pt x="432257" y="108089"/>
                </a:lnTo>
                <a:lnTo>
                  <a:pt x="411686" y="102434"/>
                </a:lnTo>
                <a:lnTo>
                  <a:pt x="391460" y="95557"/>
                </a:lnTo>
                <a:lnTo>
                  <a:pt x="371369" y="88190"/>
                </a:lnTo>
                <a:lnTo>
                  <a:pt x="351205" y="81064"/>
                </a:lnTo>
                <a:lnTo>
                  <a:pt x="276158" y="68610"/>
                </a:lnTo>
                <a:lnTo>
                  <a:pt x="202615" y="54051"/>
                </a:lnTo>
                <a:lnTo>
                  <a:pt x="150377" y="42166"/>
                </a:lnTo>
                <a:lnTo>
                  <a:pt x="139272" y="39079"/>
                </a:lnTo>
                <a:lnTo>
                  <a:pt x="141551" y="39079"/>
                </a:lnTo>
                <a:lnTo>
                  <a:pt x="81051" y="27025"/>
                </a:lnTo>
                <a:lnTo>
                  <a:pt x="0" y="0"/>
                </a:lnTo>
                <a:close/>
              </a:path>
              <a:path w="1485900" h="1216025">
                <a:moveTo>
                  <a:pt x="155217" y="41775"/>
                </a:moveTo>
                <a:lnTo>
                  <a:pt x="164863" y="43653"/>
                </a:lnTo>
                <a:lnTo>
                  <a:pt x="163293" y="43329"/>
                </a:lnTo>
                <a:lnTo>
                  <a:pt x="155217" y="41775"/>
                </a:lnTo>
                <a:close/>
              </a:path>
              <a:path w="1485900" h="1216025">
                <a:moveTo>
                  <a:pt x="141551" y="39079"/>
                </a:moveTo>
                <a:lnTo>
                  <a:pt x="139272" y="39079"/>
                </a:lnTo>
                <a:lnTo>
                  <a:pt x="143116" y="39586"/>
                </a:lnTo>
                <a:lnTo>
                  <a:pt x="150008" y="40797"/>
                </a:lnTo>
                <a:lnTo>
                  <a:pt x="155217" y="41775"/>
                </a:lnTo>
                <a:lnTo>
                  <a:pt x="141551" y="39079"/>
                </a:lnTo>
                <a:close/>
              </a:path>
            </a:pathLst>
          </a:custGeom>
          <a:solidFill>
            <a:srgbClr val="00FDFF">
              <a:alpha val="3097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378200" y="2905125"/>
            <a:ext cx="1148080" cy="243204"/>
          </a:xfrm>
          <a:custGeom>
            <a:avLst/>
            <a:gdLst/>
            <a:ahLst/>
            <a:cxnLst/>
            <a:rect l="l" t="t" r="r" b="b"/>
            <a:pathLst>
              <a:path w="1148079" h="243205">
                <a:moveTo>
                  <a:pt x="0" y="242887"/>
                </a:moveTo>
                <a:lnTo>
                  <a:pt x="17269" y="236855"/>
                </a:lnTo>
                <a:lnTo>
                  <a:pt x="34800" y="231299"/>
                </a:lnTo>
                <a:lnTo>
                  <a:pt x="51809" y="224791"/>
                </a:lnTo>
                <a:lnTo>
                  <a:pt x="67515" y="215899"/>
                </a:lnTo>
                <a:lnTo>
                  <a:pt x="84515" y="198239"/>
                </a:lnTo>
                <a:lnTo>
                  <a:pt x="93649" y="178172"/>
                </a:lnTo>
                <a:lnTo>
                  <a:pt x="99843" y="156728"/>
                </a:lnTo>
                <a:lnTo>
                  <a:pt x="108025" y="134937"/>
                </a:lnTo>
                <a:lnTo>
                  <a:pt x="135030" y="94456"/>
                </a:lnTo>
                <a:lnTo>
                  <a:pt x="192790" y="60450"/>
                </a:lnTo>
                <a:lnTo>
                  <a:pt x="256558" y="40481"/>
                </a:lnTo>
                <a:lnTo>
                  <a:pt x="297067" y="26987"/>
                </a:lnTo>
                <a:lnTo>
                  <a:pt x="307131" y="23374"/>
                </a:lnTo>
                <a:lnTo>
                  <a:pt x="317152" y="19600"/>
                </a:lnTo>
                <a:lnTo>
                  <a:pt x="327258" y="16146"/>
                </a:lnTo>
                <a:lnTo>
                  <a:pt x="337576" y="13493"/>
                </a:lnTo>
                <a:lnTo>
                  <a:pt x="405092" y="0"/>
                </a:lnTo>
                <a:lnTo>
                  <a:pt x="457602" y="1647"/>
                </a:lnTo>
                <a:lnTo>
                  <a:pt x="510109" y="3516"/>
                </a:lnTo>
                <a:lnTo>
                  <a:pt x="562614" y="5497"/>
                </a:lnTo>
                <a:lnTo>
                  <a:pt x="615119" y="7477"/>
                </a:lnTo>
                <a:lnTo>
                  <a:pt x="667626" y="9347"/>
                </a:lnTo>
                <a:lnTo>
                  <a:pt x="720136" y="10994"/>
                </a:lnTo>
                <a:lnTo>
                  <a:pt x="772650" y="12309"/>
                </a:lnTo>
                <a:lnTo>
                  <a:pt x="825171" y="13179"/>
                </a:lnTo>
                <a:lnTo>
                  <a:pt x="877700" y="13493"/>
                </a:lnTo>
                <a:lnTo>
                  <a:pt x="957922" y="11385"/>
                </a:lnTo>
                <a:lnTo>
                  <a:pt x="1046529" y="6746"/>
                </a:lnTo>
                <a:lnTo>
                  <a:pt x="1118237" y="2108"/>
                </a:lnTo>
                <a:lnTo>
                  <a:pt x="1147759" y="0"/>
                </a:lnTo>
              </a:path>
            </a:pathLst>
          </a:custGeom>
          <a:ln w="12699">
            <a:solidFill>
              <a:srgbClr val="00FD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76212" y="3324225"/>
            <a:ext cx="1081405" cy="297180"/>
          </a:xfrm>
          <a:custGeom>
            <a:avLst/>
            <a:gdLst/>
            <a:ahLst/>
            <a:cxnLst/>
            <a:rect l="l" t="t" r="r" b="b"/>
            <a:pathLst>
              <a:path w="1081405" h="297179">
                <a:moveTo>
                  <a:pt x="1081089" y="0"/>
                </a:moveTo>
                <a:lnTo>
                  <a:pt x="1064237" y="6848"/>
                </a:lnTo>
                <a:lnTo>
                  <a:pt x="1047409" y="13763"/>
                </a:lnTo>
                <a:lnTo>
                  <a:pt x="1030528" y="20543"/>
                </a:lnTo>
                <a:lnTo>
                  <a:pt x="989554" y="35305"/>
                </a:lnTo>
                <a:lnTo>
                  <a:pt x="941340" y="51125"/>
                </a:lnTo>
                <a:lnTo>
                  <a:pt x="932436" y="53974"/>
                </a:lnTo>
                <a:lnTo>
                  <a:pt x="885100" y="51006"/>
                </a:lnTo>
                <a:lnTo>
                  <a:pt x="837739" y="48307"/>
                </a:lnTo>
                <a:lnTo>
                  <a:pt x="790429" y="45069"/>
                </a:lnTo>
                <a:lnTo>
                  <a:pt x="743246" y="40481"/>
                </a:lnTo>
                <a:lnTo>
                  <a:pt x="712916" y="30163"/>
                </a:lnTo>
                <a:lnTo>
                  <a:pt x="702705" y="26987"/>
                </a:lnTo>
                <a:lnTo>
                  <a:pt x="682531" y="23129"/>
                </a:lnTo>
                <a:lnTo>
                  <a:pt x="662210" y="20027"/>
                </a:lnTo>
                <a:lnTo>
                  <a:pt x="641867" y="17031"/>
                </a:lnTo>
                <a:lnTo>
                  <a:pt x="621625" y="13493"/>
                </a:lnTo>
                <a:lnTo>
                  <a:pt x="608030" y="10483"/>
                </a:lnTo>
                <a:lnTo>
                  <a:pt x="594525" y="7069"/>
                </a:lnTo>
                <a:lnTo>
                  <a:pt x="581057" y="3494"/>
                </a:lnTo>
                <a:lnTo>
                  <a:pt x="567570" y="0"/>
                </a:lnTo>
                <a:lnTo>
                  <a:pt x="516857" y="2955"/>
                </a:lnTo>
                <a:lnTo>
                  <a:pt x="466119" y="5633"/>
                </a:lnTo>
                <a:lnTo>
                  <a:pt x="415430" y="8867"/>
                </a:lnTo>
                <a:lnTo>
                  <a:pt x="364866" y="13493"/>
                </a:lnTo>
                <a:lnTo>
                  <a:pt x="337938" y="18473"/>
                </a:lnTo>
                <a:lnTo>
                  <a:pt x="325342" y="25939"/>
                </a:lnTo>
                <a:lnTo>
                  <a:pt x="315616" y="37303"/>
                </a:lnTo>
                <a:lnTo>
                  <a:pt x="297298" y="53974"/>
                </a:lnTo>
                <a:lnTo>
                  <a:pt x="257907" y="82820"/>
                </a:lnTo>
                <a:lnTo>
                  <a:pt x="216216" y="107949"/>
                </a:lnTo>
                <a:lnTo>
                  <a:pt x="188580" y="120433"/>
                </a:lnTo>
                <a:lnTo>
                  <a:pt x="174990" y="127053"/>
                </a:lnTo>
                <a:lnTo>
                  <a:pt x="162162" y="134937"/>
                </a:lnTo>
                <a:lnTo>
                  <a:pt x="151332" y="144224"/>
                </a:lnTo>
                <a:lnTo>
                  <a:pt x="141566" y="154756"/>
                </a:lnTo>
                <a:lnTo>
                  <a:pt x="131963" y="165499"/>
                </a:lnTo>
                <a:lnTo>
                  <a:pt x="121622" y="175418"/>
                </a:lnTo>
                <a:lnTo>
                  <a:pt x="111925" y="182750"/>
                </a:lnTo>
                <a:lnTo>
                  <a:pt x="101741" y="189432"/>
                </a:lnTo>
                <a:lnTo>
                  <a:pt x="91362" y="195854"/>
                </a:lnTo>
                <a:lnTo>
                  <a:pt x="81081" y="202406"/>
                </a:lnTo>
                <a:lnTo>
                  <a:pt x="51137" y="250914"/>
                </a:lnTo>
                <a:lnTo>
                  <a:pt x="39204" y="272634"/>
                </a:lnTo>
                <a:lnTo>
                  <a:pt x="27940" y="282854"/>
                </a:lnTo>
                <a:lnTo>
                  <a:pt x="0" y="296862"/>
                </a:lnTo>
              </a:path>
            </a:pathLst>
          </a:custGeom>
          <a:ln w="12699">
            <a:solidFill>
              <a:srgbClr val="00FD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453642" y="2514600"/>
            <a:ext cx="585470" cy="146685"/>
          </a:xfrm>
          <a:custGeom>
            <a:avLst/>
            <a:gdLst/>
            <a:ahLst/>
            <a:cxnLst/>
            <a:rect l="l" t="t" r="r" b="b"/>
            <a:pathLst>
              <a:path w="585470" h="146685">
                <a:moveTo>
                  <a:pt x="584957" y="0"/>
                </a:moveTo>
                <a:lnTo>
                  <a:pt x="0" y="146239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429000" y="2611551"/>
            <a:ext cx="83185" cy="74295"/>
          </a:xfrm>
          <a:custGeom>
            <a:avLst/>
            <a:gdLst/>
            <a:ahLst/>
            <a:cxnLst/>
            <a:rect l="l" t="t" r="r" b="b"/>
            <a:pathLst>
              <a:path w="83185" h="74294">
                <a:moveTo>
                  <a:pt x="64681" y="0"/>
                </a:moveTo>
                <a:lnTo>
                  <a:pt x="0" y="55448"/>
                </a:lnTo>
                <a:lnTo>
                  <a:pt x="83159" y="73926"/>
                </a:lnTo>
                <a:lnTo>
                  <a:pt x="49288" y="43129"/>
                </a:lnTo>
                <a:lnTo>
                  <a:pt x="64681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583575" y="16626"/>
            <a:ext cx="6159728" cy="6982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468088" y="581894"/>
            <a:ext cx="3287687" cy="4655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8013572" y="24688"/>
            <a:ext cx="1127125" cy="457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31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" y="3703637"/>
            <a:ext cx="3402012" cy="27479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49138" y="5530812"/>
            <a:ext cx="54610" cy="989330"/>
          </a:xfrm>
          <a:custGeom>
            <a:avLst/>
            <a:gdLst/>
            <a:ahLst/>
            <a:cxnLst/>
            <a:rect l="l" t="t" r="r" b="b"/>
            <a:pathLst>
              <a:path w="54609" h="989329">
                <a:moveTo>
                  <a:pt x="54173" y="989050"/>
                </a:moveTo>
                <a:lnTo>
                  <a:pt x="0" y="0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13874" y="5505450"/>
            <a:ext cx="76085" cy="781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57569" y="6586219"/>
            <a:ext cx="2971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B10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74649" y="5582071"/>
            <a:ext cx="493395" cy="971550"/>
          </a:xfrm>
          <a:custGeom>
            <a:avLst/>
            <a:gdLst/>
            <a:ahLst/>
            <a:cxnLst/>
            <a:rect l="l" t="t" r="r" b="b"/>
            <a:pathLst>
              <a:path w="493394" h="971550">
                <a:moveTo>
                  <a:pt x="0" y="971128"/>
                </a:moveTo>
                <a:lnTo>
                  <a:pt x="493320" y="0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10995" y="5559425"/>
            <a:ext cx="68479" cy="851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213342" y="6586219"/>
            <a:ext cx="2120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B9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4649" y="5110162"/>
            <a:ext cx="425450" cy="212725"/>
          </a:xfrm>
          <a:custGeom>
            <a:avLst/>
            <a:gdLst/>
            <a:ahLst/>
            <a:cxnLst/>
            <a:rect l="l" t="t" r="r" b="b"/>
            <a:pathLst>
              <a:path w="425450" h="212725">
                <a:moveTo>
                  <a:pt x="0" y="0"/>
                </a:moveTo>
                <a:lnTo>
                  <a:pt x="424956" y="212477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37130" y="5265839"/>
            <a:ext cx="85725" cy="68580"/>
          </a:xfrm>
          <a:custGeom>
            <a:avLst/>
            <a:gdLst/>
            <a:ahLst/>
            <a:cxnLst/>
            <a:rect l="l" t="t" r="r" b="b"/>
            <a:pathLst>
              <a:path w="85725" h="68579">
                <a:moveTo>
                  <a:pt x="34077" y="0"/>
                </a:moveTo>
                <a:lnTo>
                  <a:pt x="39757" y="45440"/>
                </a:lnTo>
                <a:lnTo>
                  <a:pt x="0" y="68160"/>
                </a:lnTo>
                <a:lnTo>
                  <a:pt x="85194" y="68160"/>
                </a:lnTo>
                <a:lnTo>
                  <a:pt x="34077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22325" y="4884737"/>
            <a:ext cx="318770" cy="320675"/>
          </a:xfrm>
          <a:custGeom>
            <a:avLst/>
            <a:gdLst/>
            <a:ahLst/>
            <a:cxnLst/>
            <a:rect l="l" t="t" r="r" b="b"/>
            <a:pathLst>
              <a:path w="318769" h="320675">
                <a:moveTo>
                  <a:pt x="0" y="0"/>
                </a:moveTo>
                <a:lnTo>
                  <a:pt x="318631" y="320134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78115" y="5141988"/>
            <a:ext cx="81280" cy="81280"/>
          </a:xfrm>
          <a:custGeom>
            <a:avLst/>
            <a:gdLst/>
            <a:ahLst/>
            <a:cxnLst/>
            <a:rect l="l" t="t" r="r" b="b"/>
            <a:pathLst>
              <a:path w="81280" h="81279">
                <a:moveTo>
                  <a:pt x="54008" y="0"/>
                </a:moveTo>
                <a:lnTo>
                  <a:pt x="44922" y="44881"/>
                </a:lnTo>
                <a:lnTo>
                  <a:pt x="0" y="53759"/>
                </a:lnTo>
                <a:lnTo>
                  <a:pt x="80759" y="80886"/>
                </a:lnTo>
                <a:lnTo>
                  <a:pt x="54008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214929" y="4622482"/>
            <a:ext cx="54864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49250">
              <a:lnSpc>
                <a:spcPts val="144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B7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40"/>
              </a:lnSpc>
            </a:pP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B8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60140" y="5364479"/>
            <a:ext cx="2431415" cy="673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B6= SUPERIOR LOWER 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LOBE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B 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B7= MEDIAL 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BASAL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B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B8= ANTERIOR 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BASAL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860540" y="5429567"/>
            <a:ext cx="2115820" cy="457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B9 = </a:t>
            </a:r>
            <a:r>
              <a:rPr dirty="0" sz="1200" spc="-15">
                <a:solidFill>
                  <a:srgbClr val="FFFFFF"/>
                </a:solidFill>
                <a:latin typeface="Verdana"/>
                <a:cs typeface="Verdana"/>
              </a:rPr>
              <a:t>LATERAL 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BASAL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B 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B10= POSTERIOR 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BASAL</a:t>
            </a:r>
            <a:r>
              <a:rPr dirty="0" sz="1200" spc="-4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990600"/>
            <a:ext cx="3365500" cy="27320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122362" y="2795588"/>
            <a:ext cx="0" cy="424180"/>
          </a:xfrm>
          <a:custGeom>
            <a:avLst/>
            <a:gdLst/>
            <a:ahLst/>
            <a:cxnLst/>
            <a:rect l="l" t="t" r="r" b="b"/>
            <a:pathLst>
              <a:path w="0" h="424180">
                <a:moveTo>
                  <a:pt x="0" y="423861"/>
                </a:moveTo>
                <a:lnTo>
                  <a:pt x="0" y="0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084262" y="2770187"/>
            <a:ext cx="76200" cy="76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018204" y="3182620"/>
            <a:ext cx="2120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B6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960812" y="1828800"/>
            <a:ext cx="4249737" cy="3276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484687" y="4191000"/>
            <a:ext cx="3429000" cy="0"/>
          </a:xfrm>
          <a:custGeom>
            <a:avLst/>
            <a:gdLst/>
            <a:ahLst/>
            <a:cxnLst/>
            <a:rect l="l" t="t" r="r" b="b"/>
            <a:pathLst>
              <a:path w="3429000" h="0">
                <a:moveTo>
                  <a:pt x="0" y="0"/>
                </a:moveTo>
                <a:lnTo>
                  <a:pt x="3428997" y="0"/>
                </a:lnTo>
              </a:path>
            </a:pathLst>
          </a:custGeom>
          <a:ln w="38099">
            <a:solidFill>
              <a:srgbClr val="FF4C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484687" y="3733800"/>
            <a:ext cx="3429000" cy="0"/>
          </a:xfrm>
          <a:custGeom>
            <a:avLst/>
            <a:gdLst/>
            <a:ahLst/>
            <a:cxnLst/>
            <a:rect l="l" t="t" r="r" b="b"/>
            <a:pathLst>
              <a:path w="3429000" h="0">
                <a:moveTo>
                  <a:pt x="0" y="0"/>
                </a:moveTo>
                <a:lnTo>
                  <a:pt x="3428997" y="0"/>
                </a:lnTo>
              </a:path>
            </a:pathLst>
          </a:custGeom>
          <a:ln w="38099">
            <a:solidFill>
              <a:srgbClr val="FF4C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4623057" y="1212532"/>
            <a:ext cx="208343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0" i="0">
                <a:solidFill>
                  <a:srgbClr val="FFECB1"/>
                </a:solidFill>
                <a:latin typeface="Verdana"/>
                <a:cs typeface="Verdana"/>
              </a:rPr>
              <a:t>LOWER</a:t>
            </a:r>
            <a:r>
              <a:rPr dirty="0" sz="2400" spc="165" b="0" i="0">
                <a:solidFill>
                  <a:srgbClr val="FFECB1"/>
                </a:solidFill>
                <a:latin typeface="Verdana"/>
                <a:cs typeface="Verdana"/>
              </a:rPr>
              <a:t> </a:t>
            </a:r>
            <a:r>
              <a:rPr dirty="0" sz="2400" spc="-10" b="0" i="0">
                <a:solidFill>
                  <a:srgbClr val="FFECB1"/>
                </a:solidFill>
                <a:latin typeface="Verdana"/>
                <a:cs typeface="Verdana"/>
              </a:rPr>
              <a:t>LOBE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583575" y="16626"/>
            <a:ext cx="6159728" cy="6982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468088" y="581894"/>
            <a:ext cx="3287687" cy="4655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7859928" y="6629410"/>
            <a:ext cx="131191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i="1">
                <a:solidFill>
                  <a:srgbClr val="00FFFF"/>
                </a:solidFill>
                <a:latin typeface="Verdana"/>
                <a:cs typeface="Verdana"/>
              </a:rPr>
              <a:t>A A</a:t>
            </a:r>
            <a:r>
              <a:rPr dirty="0" sz="1100" spc="-60" i="1">
                <a:solidFill>
                  <a:srgbClr val="00FFFF"/>
                </a:solidFill>
                <a:latin typeface="Verdana"/>
                <a:cs typeface="Verdana"/>
              </a:rPr>
              <a:t> </a:t>
            </a:r>
            <a:r>
              <a:rPr dirty="0" sz="1100" spc="-5" i="1">
                <a:solidFill>
                  <a:srgbClr val="00FFFF"/>
                </a:solidFill>
                <a:latin typeface="Verdana"/>
                <a:cs typeface="Verdana"/>
              </a:rPr>
              <a:t>Al-BOUKAI-32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013572" y="24688"/>
            <a:ext cx="1127125" cy="4572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58484" y="2845168"/>
            <a:ext cx="2547315" cy="23350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219200" y="2781160"/>
            <a:ext cx="2435021" cy="23990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47273" y="762000"/>
            <a:ext cx="2242172" cy="2209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433305" y="762000"/>
            <a:ext cx="2713316" cy="2209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035547" y="762000"/>
            <a:ext cx="2270252" cy="2209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599307" y="2971800"/>
            <a:ext cx="2435021" cy="2209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5181600"/>
            <a:ext cx="7467600" cy="1414780"/>
          </a:xfrm>
          <a:custGeom>
            <a:avLst/>
            <a:gdLst/>
            <a:ahLst/>
            <a:cxnLst/>
            <a:rect l="l" t="t" r="r" b="b"/>
            <a:pathLst>
              <a:path w="7467600" h="1414779">
                <a:moveTo>
                  <a:pt x="7231849" y="0"/>
                </a:moveTo>
                <a:lnTo>
                  <a:pt x="235748" y="0"/>
                </a:lnTo>
                <a:lnTo>
                  <a:pt x="188237" y="4789"/>
                </a:lnTo>
                <a:lnTo>
                  <a:pt x="143984" y="18526"/>
                </a:lnTo>
                <a:lnTo>
                  <a:pt x="103939" y="40262"/>
                </a:lnTo>
                <a:lnTo>
                  <a:pt x="69049" y="69049"/>
                </a:lnTo>
                <a:lnTo>
                  <a:pt x="40262" y="103940"/>
                </a:lnTo>
                <a:lnTo>
                  <a:pt x="18526" y="143985"/>
                </a:lnTo>
                <a:lnTo>
                  <a:pt x="4789" y="188238"/>
                </a:lnTo>
                <a:lnTo>
                  <a:pt x="0" y="235750"/>
                </a:lnTo>
                <a:lnTo>
                  <a:pt x="0" y="1178713"/>
                </a:lnTo>
                <a:lnTo>
                  <a:pt x="4789" y="1226225"/>
                </a:lnTo>
                <a:lnTo>
                  <a:pt x="18526" y="1270477"/>
                </a:lnTo>
                <a:lnTo>
                  <a:pt x="40262" y="1310523"/>
                </a:lnTo>
                <a:lnTo>
                  <a:pt x="69049" y="1345413"/>
                </a:lnTo>
                <a:lnTo>
                  <a:pt x="103939" y="1374200"/>
                </a:lnTo>
                <a:lnTo>
                  <a:pt x="143984" y="1395936"/>
                </a:lnTo>
                <a:lnTo>
                  <a:pt x="188237" y="1409672"/>
                </a:lnTo>
                <a:lnTo>
                  <a:pt x="235748" y="1414462"/>
                </a:lnTo>
                <a:lnTo>
                  <a:pt x="7231849" y="1414462"/>
                </a:lnTo>
                <a:lnTo>
                  <a:pt x="7279361" y="1409672"/>
                </a:lnTo>
                <a:lnTo>
                  <a:pt x="7323614" y="1395936"/>
                </a:lnTo>
                <a:lnTo>
                  <a:pt x="7363659" y="1374200"/>
                </a:lnTo>
                <a:lnTo>
                  <a:pt x="7398550" y="1345413"/>
                </a:lnTo>
                <a:lnTo>
                  <a:pt x="7427337" y="1310523"/>
                </a:lnTo>
                <a:lnTo>
                  <a:pt x="7449073" y="1270477"/>
                </a:lnTo>
                <a:lnTo>
                  <a:pt x="7462810" y="1226225"/>
                </a:lnTo>
                <a:lnTo>
                  <a:pt x="7467600" y="1178713"/>
                </a:lnTo>
                <a:lnTo>
                  <a:pt x="7467600" y="235750"/>
                </a:lnTo>
                <a:lnTo>
                  <a:pt x="7462810" y="188238"/>
                </a:lnTo>
                <a:lnTo>
                  <a:pt x="7449073" y="143985"/>
                </a:lnTo>
                <a:lnTo>
                  <a:pt x="7427337" y="103940"/>
                </a:lnTo>
                <a:lnTo>
                  <a:pt x="7398550" y="69049"/>
                </a:lnTo>
                <a:lnTo>
                  <a:pt x="7363659" y="40262"/>
                </a:lnTo>
                <a:lnTo>
                  <a:pt x="7323614" y="18526"/>
                </a:lnTo>
                <a:lnTo>
                  <a:pt x="7279361" y="4789"/>
                </a:lnTo>
                <a:lnTo>
                  <a:pt x="7231849" y="0"/>
                </a:lnTo>
                <a:close/>
              </a:path>
            </a:pathLst>
          </a:custGeom>
          <a:solidFill>
            <a:srgbClr val="BADEFF">
              <a:alpha val="501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47787" y="5286209"/>
            <a:ext cx="6826250" cy="1193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757045">
              <a:lnSpc>
                <a:spcPct val="115399"/>
              </a:lnSpc>
              <a:spcBef>
                <a:spcPts val="100"/>
              </a:spcBef>
            </a:pPr>
            <a:r>
              <a:rPr dirty="0" sz="1300" spc="-5">
                <a:latin typeface="Arial"/>
                <a:cs typeface="Arial"/>
              </a:rPr>
              <a:t>Image1: </a:t>
            </a:r>
            <a:r>
              <a:rPr dirty="0" sz="1300">
                <a:latin typeface="Arial"/>
                <a:cs typeface="Arial"/>
              </a:rPr>
              <a:t>Level of </a:t>
            </a:r>
            <a:r>
              <a:rPr dirty="0" sz="1300" spc="-5">
                <a:latin typeface="Arial"/>
                <a:cs typeface="Arial"/>
              </a:rPr>
              <a:t>trachea </a:t>
            </a:r>
            <a:r>
              <a:rPr dirty="0" sz="1300">
                <a:latin typeface="Arial"/>
                <a:cs typeface="Arial"/>
              </a:rPr>
              <a:t>we could see upper lobe </a:t>
            </a:r>
            <a:r>
              <a:rPr dirty="0" sz="1300" spc="-5">
                <a:latin typeface="Arial"/>
                <a:cs typeface="Arial"/>
              </a:rPr>
              <a:t>segmental bronchi  Image </a:t>
            </a:r>
            <a:r>
              <a:rPr dirty="0" sz="1300">
                <a:latin typeface="Arial"/>
                <a:cs typeface="Arial"/>
              </a:rPr>
              <a:t>2: Level of </a:t>
            </a:r>
            <a:r>
              <a:rPr dirty="0" sz="1300" spc="-5">
                <a:latin typeface="Arial"/>
                <a:cs typeface="Arial"/>
              </a:rPr>
              <a:t>bifurcation </a:t>
            </a:r>
            <a:r>
              <a:rPr dirty="0" sz="1300">
                <a:latin typeface="Arial"/>
                <a:cs typeface="Arial"/>
              </a:rPr>
              <a:t>and </a:t>
            </a:r>
            <a:r>
              <a:rPr dirty="0" sz="1300" spc="-5">
                <a:latin typeface="Arial"/>
                <a:cs typeface="Arial"/>
              </a:rPr>
              <a:t>right </a:t>
            </a:r>
            <a:r>
              <a:rPr dirty="0" sz="1300">
                <a:latin typeface="Arial"/>
                <a:cs typeface="Arial"/>
              </a:rPr>
              <a:t>upper lobe</a:t>
            </a:r>
            <a:r>
              <a:rPr dirty="0" sz="1300" spc="-5">
                <a:latin typeface="Arial"/>
                <a:cs typeface="Arial"/>
              </a:rPr>
              <a:t> bronchus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1300" spc="-5">
                <a:latin typeface="Arial"/>
                <a:cs typeface="Arial"/>
              </a:rPr>
              <a:t>Image </a:t>
            </a:r>
            <a:r>
              <a:rPr dirty="0" sz="1300">
                <a:latin typeface="Arial"/>
                <a:cs typeface="Arial"/>
              </a:rPr>
              <a:t>3: Lower cut at </a:t>
            </a:r>
            <a:r>
              <a:rPr dirty="0" sz="1300" spc="-5">
                <a:latin typeface="Arial"/>
                <a:cs typeface="Arial"/>
              </a:rPr>
              <a:t>right bronchus intermedius </a:t>
            </a:r>
            <a:r>
              <a:rPr dirty="0" sz="1300">
                <a:latin typeface="Arial"/>
                <a:cs typeface="Arial"/>
              </a:rPr>
              <a:t>level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 spc="-5">
                <a:latin typeface="Arial"/>
                <a:cs typeface="Arial"/>
              </a:rPr>
              <a:t>(BI)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1300" spc="-5">
                <a:latin typeface="Arial"/>
                <a:cs typeface="Arial"/>
              </a:rPr>
              <a:t>Note </a:t>
            </a:r>
            <a:r>
              <a:rPr dirty="0" sz="1300">
                <a:latin typeface="Arial"/>
                <a:cs typeface="Arial"/>
              </a:rPr>
              <a:t>: </a:t>
            </a:r>
            <a:r>
              <a:rPr dirty="0" sz="1300" spc="-5">
                <a:latin typeface="Arial"/>
                <a:cs typeface="Arial"/>
              </a:rPr>
              <a:t>segments </a:t>
            </a:r>
            <a:r>
              <a:rPr dirty="0" sz="1300">
                <a:latin typeface="Arial"/>
                <a:cs typeface="Arial"/>
              </a:rPr>
              <a:t>of </a:t>
            </a:r>
            <a:r>
              <a:rPr dirty="0" sz="1300" spc="-5">
                <a:latin typeface="Arial"/>
                <a:cs typeface="Arial"/>
              </a:rPr>
              <a:t>the </a:t>
            </a:r>
            <a:r>
              <a:rPr dirty="0" sz="1300">
                <a:latin typeface="Arial"/>
                <a:cs typeface="Arial"/>
              </a:rPr>
              <a:t>lung </a:t>
            </a:r>
            <a:r>
              <a:rPr dirty="0" sz="1300" spc="-5">
                <a:latin typeface="Arial"/>
                <a:cs typeface="Arial"/>
              </a:rPr>
              <a:t>follow distribution </a:t>
            </a:r>
            <a:r>
              <a:rPr dirty="0" sz="1300">
                <a:latin typeface="Arial"/>
                <a:cs typeface="Arial"/>
              </a:rPr>
              <a:t>of </a:t>
            </a:r>
            <a:r>
              <a:rPr dirty="0" sz="1300" spc="-5">
                <a:latin typeface="Arial"/>
                <a:cs typeface="Arial"/>
              </a:rPr>
              <a:t>segmental</a:t>
            </a:r>
            <a:r>
              <a:rPr dirty="0" sz="1300" spc="15">
                <a:latin typeface="Arial"/>
                <a:cs typeface="Arial"/>
              </a:rPr>
              <a:t> </a:t>
            </a:r>
            <a:r>
              <a:rPr dirty="0" sz="1300" spc="-5">
                <a:latin typeface="Arial"/>
                <a:cs typeface="Arial"/>
              </a:rPr>
              <a:t>bronchi</a:t>
            </a:r>
            <a:endParaRPr sz="1300">
              <a:latin typeface="Arial"/>
              <a:cs typeface="Arial"/>
            </a:endParaRPr>
          </a:p>
          <a:p>
            <a:pPr marL="516890">
              <a:lnSpc>
                <a:spcPct val="100000"/>
              </a:lnSpc>
              <a:spcBef>
                <a:spcPts val="240"/>
              </a:spcBef>
            </a:pPr>
            <a:r>
              <a:rPr dirty="0" sz="1300" spc="-5">
                <a:latin typeface="Arial"/>
                <a:cs typeface="Arial"/>
              </a:rPr>
              <a:t>Fissure </a:t>
            </a:r>
            <a:r>
              <a:rPr dirty="0" sz="1300">
                <a:latin typeface="Arial"/>
                <a:cs typeface="Arial"/>
              </a:rPr>
              <a:t>could be seen as </a:t>
            </a:r>
            <a:r>
              <a:rPr dirty="0" sz="1300" spc="-5">
                <a:latin typeface="Arial"/>
                <a:cs typeface="Arial"/>
              </a:rPr>
              <a:t>either thin hairline structure </a:t>
            </a:r>
            <a:r>
              <a:rPr dirty="0" sz="1300">
                <a:latin typeface="Arial"/>
                <a:cs typeface="Arial"/>
              </a:rPr>
              <a:t>or as lucent </a:t>
            </a:r>
            <a:r>
              <a:rPr dirty="0" sz="1300" spc="-5">
                <a:latin typeface="Arial"/>
                <a:cs typeface="Arial"/>
              </a:rPr>
              <a:t>(black) density</a:t>
            </a:r>
            <a:r>
              <a:rPr dirty="0" sz="1300" spc="7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band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54860" y="871220"/>
            <a:ext cx="1244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17059" y="871220"/>
            <a:ext cx="1244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17334" y="871220"/>
            <a:ext cx="1244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31060" y="2925445"/>
            <a:ext cx="1244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59934" y="2925445"/>
            <a:ext cx="1244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917334" y="2925445"/>
            <a:ext cx="1244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6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583575" y="16626"/>
            <a:ext cx="6159728" cy="6982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468088" y="581894"/>
            <a:ext cx="3287687" cy="4655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8013572" y="24688"/>
            <a:ext cx="1127125" cy="4572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33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5927" y="3196907"/>
            <a:ext cx="2813050" cy="1940560"/>
          </a:xfrm>
          <a:prstGeom prst="rect">
            <a:avLst/>
          </a:prstGeom>
        </p:spPr>
        <p:txBody>
          <a:bodyPr wrap="square" lIns="0" tIns="27939" rIns="0" bIns="0" rtlCol="0" vert="horz">
            <a:spAutoFit/>
          </a:bodyPr>
          <a:lstStyle/>
          <a:p>
            <a:pPr marL="12700" marR="1303655">
              <a:lnSpc>
                <a:spcPts val="1600"/>
              </a:lnSpc>
              <a:spcBef>
                <a:spcPts val="219"/>
              </a:spcBef>
              <a:tabLst>
                <a:tab pos="374650" algn="l"/>
              </a:tabLst>
            </a:pPr>
            <a:r>
              <a:rPr dirty="0" sz="1400">
                <a:solidFill>
                  <a:srgbClr val="FFF5BF"/>
                </a:solidFill>
                <a:latin typeface="Verdana"/>
                <a:cs typeface="Verdana"/>
              </a:rPr>
              <a:t>E	</a:t>
            </a:r>
            <a:r>
              <a:rPr dirty="0" sz="1400" spc="-5">
                <a:solidFill>
                  <a:srgbClr val="FFF5BF"/>
                </a:solidFill>
                <a:latin typeface="Verdana"/>
                <a:cs typeface="Verdana"/>
              </a:rPr>
              <a:t>E</a:t>
            </a:r>
            <a:r>
              <a:rPr dirty="0" sz="1400">
                <a:solidFill>
                  <a:srgbClr val="FFF5BF"/>
                </a:solidFill>
                <a:latin typeface="Verdana"/>
                <a:cs typeface="Verdana"/>
              </a:rPr>
              <a:t>S</a:t>
            </a:r>
            <a:r>
              <a:rPr dirty="0" sz="1400" spc="-5">
                <a:solidFill>
                  <a:srgbClr val="FFF5BF"/>
                </a:solidFill>
                <a:latin typeface="Verdana"/>
                <a:cs typeface="Verdana"/>
              </a:rPr>
              <a:t>OP</a:t>
            </a:r>
            <a:r>
              <a:rPr dirty="0" sz="1400">
                <a:solidFill>
                  <a:srgbClr val="FFF5BF"/>
                </a:solidFill>
                <a:latin typeface="Verdana"/>
                <a:cs typeface="Verdana"/>
              </a:rPr>
              <a:t>HAG</a:t>
            </a:r>
            <a:r>
              <a:rPr dirty="0" sz="1400" spc="-5">
                <a:solidFill>
                  <a:srgbClr val="FFF5BF"/>
                </a:solidFill>
                <a:latin typeface="Verdana"/>
                <a:cs typeface="Verdana"/>
              </a:rPr>
              <a:t>U</a:t>
            </a:r>
            <a:r>
              <a:rPr dirty="0" sz="1400">
                <a:solidFill>
                  <a:srgbClr val="FFF5BF"/>
                </a:solidFill>
                <a:latin typeface="Verdana"/>
                <a:cs typeface="Verdana"/>
              </a:rPr>
              <a:t>S  R	</a:t>
            </a:r>
            <a:r>
              <a:rPr dirty="0" sz="1400" spc="-5">
                <a:solidFill>
                  <a:srgbClr val="FFF5BF"/>
                </a:solidFill>
                <a:latin typeface="Verdana"/>
                <a:cs typeface="Verdana"/>
              </a:rPr>
              <a:t>RIB</a:t>
            </a:r>
            <a:endParaRPr sz="1400">
              <a:latin typeface="Verdana"/>
              <a:cs typeface="Verdana"/>
            </a:endParaRPr>
          </a:p>
          <a:p>
            <a:pPr marL="384175" indent="-371475">
              <a:lnSpc>
                <a:spcPts val="1660"/>
              </a:lnSpc>
              <a:buAutoNum type="alphaUcPeriod" startAt="19"/>
              <a:tabLst>
                <a:tab pos="384175" algn="l"/>
                <a:tab pos="384810" algn="l"/>
              </a:tabLst>
            </a:pPr>
            <a:r>
              <a:rPr dirty="0" sz="1400" spc="-5">
                <a:solidFill>
                  <a:srgbClr val="FFF5BF"/>
                </a:solidFill>
                <a:latin typeface="Verdana"/>
                <a:cs typeface="Verdana"/>
              </a:rPr>
              <a:t>SCAPULA</a:t>
            </a:r>
            <a:endParaRPr sz="1400">
              <a:latin typeface="Verdana"/>
              <a:cs typeface="Verdana"/>
            </a:endParaRPr>
          </a:p>
          <a:p>
            <a:pPr marL="371475" indent="-358775">
              <a:lnSpc>
                <a:spcPct val="100000"/>
              </a:lnSpc>
              <a:spcBef>
                <a:spcPts val="20"/>
              </a:spcBef>
              <a:buAutoNum type="alphaUcPeriod" startAt="19"/>
              <a:tabLst>
                <a:tab pos="371475" algn="l"/>
                <a:tab pos="372110" algn="l"/>
              </a:tabLst>
            </a:pPr>
            <a:r>
              <a:rPr dirty="0" sz="1400" spc="-5">
                <a:solidFill>
                  <a:srgbClr val="FFF5BF"/>
                </a:solidFill>
                <a:latin typeface="Verdana"/>
                <a:cs typeface="Verdana"/>
              </a:rPr>
              <a:t>TRACHEA</a:t>
            </a:r>
            <a:endParaRPr sz="1400">
              <a:latin typeface="Verdana"/>
              <a:cs typeface="Verdana"/>
            </a:endParaRPr>
          </a:p>
          <a:p>
            <a:pPr lvl="1" marL="355600" indent="-342900">
              <a:lnSpc>
                <a:spcPct val="100000"/>
              </a:lnSpc>
              <a:spcBef>
                <a:spcPts val="20"/>
              </a:spcBef>
              <a:buAutoNum type="arabicPlain"/>
              <a:tabLst>
                <a:tab pos="354965" algn="l"/>
                <a:tab pos="355600" algn="l"/>
              </a:tabLst>
            </a:pPr>
            <a:r>
              <a:rPr dirty="0" sz="1400" spc="-5">
                <a:solidFill>
                  <a:srgbClr val="FFF5BF"/>
                </a:solidFill>
                <a:latin typeface="Verdana"/>
                <a:cs typeface="Verdana"/>
              </a:rPr>
              <a:t>Right Brachiocephalic</a:t>
            </a:r>
            <a:r>
              <a:rPr dirty="0" sz="1400" spc="-45">
                <a:solidFill>
                  <a:srgbClr val="FFF5BF"/>
                </a:solidFill>
                <a:latin typeface="Verdana"/>
                <a:cs typeface="Verdana"/>
              </a:rPr>
              <a:t> </a:t>
            </a:r>
            <a:r>
              <a:rPr dirty="0" sz="1400" spc="-5">
                <a:solidFill>
                  <a:srgbClr val="FFF5BF"/>
                </a:solidFill>
                <a:latin typeface="Verdana"/>
                <a:cs typeface="Verdana"/>
              </a:rPr>
              <a:t>vein</a:t>
            </a:r>
            <a:endParaRPr sz="1400">
              <a:latin typeface="Verdana"/>
              <a:cs typeface="Verdana"/>
            </a:endParaRPr>
          </a:p>
          <a:p>
            <a:pPr lvl="1" marL="355600" indent="-342900">
              <a:lnSpc>
                <a:spcPts val="1639"/>
              </a:lnSpc>
              <a:spcBef>
                <a:spcPts val="20"/>
              </a:spcBef>
              <a:buAutoNum type="arabicPlain"/>
              <a:tabLst>
                <a:tab pos="354965" algn="l"/>
                <a:tab pos="355600" algn="l"/>
              </a:tabLst>
            </a:pPr>
            <a:r>
              <a:rPr dirty="0" sz="1400" spc="-5">
                <a:solidFill>
                  <a:srgbClr val="FFF5BF"/>
                </a:solidFill>
                <a:latin typeface="Verdana"/>
                <a:cs typeface="Verdana"/>
              </a:rPr>
              <a:t>Brachiocephalic</a:t>
            </a:r>
            <a:r>
              <a:rPr dirty="0" sz="1400" spc="-10">
                <a:solidFill>
                  <a:srgbClr val="FFF5BF"/>
                </a:solidFill>
                <a:latin typeface="Verdana"/>
                <a:cs typeface="Verdana"/>
              </a:rPr>
              <a:t> </a:t>
            </a:r>
            <a:r>
              <a:rPr dirty="0" sz="1400" spc="-5">
                <a:solidFill>
                  <a:srgbClr val="FFF5BF"/>
                </a:solidFill>
                <a:latin typeface="Verdana"/>
                <a:cs typeface="Verdana"/>
              </a:rPr>
              <a:t>artery</a:t>
            </a:r>
            <a:endParaRPr sz="1400">
              <a:latin typeface="Verdana"/>
              <a:cs typeface="Verdana"/>
            </a:endParaRPr>
          </a:p>
          <a:p>
            <a:pPr lvl="1" marL="355600" indent="-342900">
              <a:lnSpc>
                <a:spcPts val="1639"/>
              </a:lnSpc>
              <a:buAutoNum type="arabicPlain"/>
              <a:tabLst>
                <a:tab pos="354965" algn="l"/>
                <a:tab pos="355600" algn="l"/>
              </a:tabLst>
            </a:pPr>
            <a:r>
              <a:rPr dirty="0" sz="1400" spc="-5">
                <a:solidFill>
                  <a:srgbClr val="FFF5BF"/>
                </a:solidFill>
                <a:latin typeface="Verdana"/>
                <a:cs typeface="Verdana"/>
              </a:rPr>
              <a:t>Left common carotid</a:t>
            </a:r>
            <a:r>
              <a:rPr dirty="0" sz="1400" spc="-25">
                <a:solidFill>
                  <a:srgbClr val="FFF5BF"/>
                </a:solidFill>
                <a:latin typeface="Verdana"/>
                <a:cs typeface="Verdana"/>
              </a:rPr>
              <a:t> </a:t>
            </a:r>
            <a:r>
              <a:rPr dirty="0" sz="1400" spc="-5">
                <a:solidFill>
                  <a:srgbClr val="FFF5BF"/>
                </a:solidFill>
                <a:latin typeface="Verdana"/>
                <a:cs typeface="Verdana"/>
              </a:rPr>
              <a:t>artery</a:t>
            </a:r>
            <a:endParaRPr sz="1400">
              <a:latin typeface="Verdana"/>
              <a:cs typeface="Verdana"/>
            </a:endParaRPr>
          </a:p>
          <a:p>
            <a:pPr lvl="1" marL="355600" indent="-342900">
              <a:lnSpc>
                <a:spcPct val="100000"/>
              </a:lnSpc>
              <a:spcBef>
                <a:spcPts val="20"/>
              </a:spcBef>
              <a:buAutoNum type="arabicPlain"/>
              <a:tabLst>
                <a:tab pos="354965" algn="l"/>
                <a:tab pos="355600" algn="l"/>
              </a:tabLst>
            </a:pPr>
            <a:r>
              <a:rPr dirty="0" sz="1400" spc="-5">
                <a:solidFill>
                  <a:srgbClr val="FFF5BF"/>
                </a:solidFill>
                <a:latin typeface="Verdana"/>
                <a:cs typeface="Verdana"/>
              </a:rPr>
              <a:t>Left subclavian</a:t>
            </a:r>
            <a:r>
              <a:rPr dirty="0" sz="1400" spc="-10">
                <a:solidFill>
                  <a:srgbClr val="FFF5BF"/>
                </a:solidFill>
                <a:latin typeface="Verdana"/>
                <a:cs typeface="Verdana"/>
              </a:rPr>
              <a:t> </a:t>
            </a:r>
            <a:r>
              <a:rPr dirty="0" sz="1400" spc="-5">
                <a:solidFill>
                  <a:srgbClr val="FFF5BF"/>
                </a:solidFill>
                <a:latin typeface="Verdana"/>
                <a:cs typeface="Verdana"/>
              </a:rPr>
              <a:t>artery</a:t>
            </a:r>
            <a:endParaRPr sz="1400">
              <a:latin typeface="Verdana"/>
              <a:cs typeface="Verdana"/>
            </a:endParaRPr>
          </a:p>
          <a:p>
            <a:pPr lvl="1" marL="355600" indent="-342900">
              <a:lnSpc>
                <a:spcPct val="100000"/>
              </a:lnSpc>
              <a:spcBef>
                <a:spcPts val="20"/>
              </a:spcBef>
              <a:buAutoNum type="arabicPlain"/>
              <a:tabLst>
                <a:tab pos="354965" algn="l"/>
                <a:tab pos="355600" algn="l"/>
              </a:tabLst>
            </a:pPr>
            <a:r>
              <a:rPr dirty="0" sz="1400" spc="-5">
                <a:solidFill>
                  <a:srgbClr val="FFF5BF"/>
                </a:solidFill>
                <a:latin typeface="Verdana"/>
                <a:cs typeface="Verdana"/>
              </a:rPr>
              <a:t>Right Brachiocephalic</a:t>
            </a:r>
            <a:r>
              <a:rPr dirty="0" sz="1400" spc="-45">
                <a:solidFill>
                  <a:srgbClr val="FFF5BF"/>
                </a:solidFill>
                <a:latin typeface="Verdana"/>
                <a:cs typeface="Verdana"/>
              </a:rPr>
              <a:t> </a:t>
            </a:r>
            <a:r>
              <a:rPr dirty="0" sz="1400" spc="-5">
                <a:solidFill>
                  <a:srgbClr val="FFF5BF"/>
                </a:solidFill>
                <a:latin typeface="Verdana"/>
                <a:cs typeface="Verdana"/>
              </a:rPr>
              <a:t>vein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57641" y="1758147"/>
            <a:ext cx="1342504" cy="490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93736" y="1785620"/>
            <a:ext cx="125666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i="0">
                <a:solidFill>
                  <a:srgbClr val="E2E2F4"/>
                </a:solidFill>
                <a:latin typeface="Arial"/>
                <a:cs typeface="Arial"/>
              </a:rPr>
              <a:t>LEVEL</a:t>
            </a:r>
            <a:r>
              <a:rPr dirty="0" sz="2400" spc="-114" i="0">
                <a:solidFill>
                  <a:srgbClr val="E2E2F4"/>
                </a:solidFill>
                <a:latin typeface="Arial"/>
                <a:cs typeface="Arial"/>
              </a:rPr>
              <a:t> </a:t>
            </a:r>
            <a:r>
              <a:rPr dirty="0" sz="2400" i="0">
                <a:solidFill>
                  <a:srgbClr val="E2E2F4"/>
                </a:solidFill>
                <a:latin typeface="Arial"/>
                <a:cs typeface="Arial"/>
              </a:rPr>
              <a:t>1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429000" y="685800"/>
            <a:ext cx="4953000" cy="2921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9050" y="76200"/>
            <a:ext cx="2190750" cy="30464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57200" y="228600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57200" y="228600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0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57200" y="690562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1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7200" y="885824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1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7200" y="1058862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1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57200" y="1219199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1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7200" y="1425574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1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7200" y="1638300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1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057400" y="70485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0" y="152399"/>
                </a:moveTo>
                <a:lnTo>
                  <a:pt x="7769" y="104229"/>
                </a:lnTo>
                <a:lnTo>
                  <a:pt x="29404" y="62394"/>
                </a:lnTo>
                <a:lnTo>
                  <a:pt x="62394" y="29404"/>
                </a:lnTo>
                <a:lnTo>
                  <a:pt x="104229" y="7769"/>
                </a:lnTo>
                <a:lnTo>
                  <a:pt x="152399" y="0"/>
                </a:lnTo>
                <a:lnTo>
                  <a:pt x="200569" y="7769"/>
                </a:lnTo>
                <a:lnTo>
                  <a:pt x="242405" y="29404"/>
                </a:lnTo>
                <a:lnTo>
                  <a:pt x="275395" y="62394"/>
                </a:lnTo>
                <a:lnTo>
                  <a:pt x="297030" y="104229"/>
                </a:lnTo>
                <a:lnTo>
                  <a:pt x="304799" y="152399"/>
                </a:lnTo>
                <a:lnTo>
                  <a:pt x="297030" y="200569"/>
                </a:lnTo>
                <a:lnTo>
                  <a:pt x="275395" y="242404"/>
                </a:lnTo>
                <a:lnTo>
                  <a:pt x="242405" y="275395"/>
                </a:lnTo>
                <a:lnTo>
                  <a:pt x="200569" y="297029"/>
                </a:lnTo>
                <a:lnTo>
                  <a:pt x="152399" y="304799"/>
                </a:lnTo>
                <a:lnTo>
                  <a:pt x="104229" y="297029"/>
                </a:lnTo>
                <a:lnTo>
                  <a:pt x="62394" y="275395"/>
                </a:lnTo>
                <a:lnTo>
                  <a:pt x="29404" y="242404"/>
                </a:lnTo>
                <a:lnTo>
                  <a:pt x="7769" y="200569"/>
                </a:lnTo>
                <a:lnTo>
                  <a:pt x="0" y="152399"/>
                </a:lnTo>
                <a:close/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2150198" y="718820"/>
            <a:ext cx="1244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429000" y="3302000"/>
            <a:ext cx="4953000" cy="2641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6454115" y="4909820"/>
            <a:ext cx="1276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096000" y="4800600"/>
            <a:ext cx="233362" cy="2190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5772594" y="4528820"/>
            <a:ext cx="1187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045405" y="4352607"/>
            <a:ext cx="10350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latin typeface="Arial"/>
                <a:cs typeface="Arial"/>
              </a:rPr>
              <a:t>4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932692" y="4147820"/>
            <a:ext cx="10350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latin typeface="Arial"/>
                <a:cs typeface="Arial"/>
              </a:rPr>
              <a:t>3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704092" y="3919220"/>
            <a:ext cx="157480" cy="345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260"/>
              </a:lnSpc>
              <a:spcBef>
                <a:spcPts val="100"/>
              </a:spcBef>
            </a:pPr>
            <a:r>
              <a:rPr dirty="0" sz="1100">
                <a:latin typeface="Arial"/>
                <a:cs typeface="Arial"/>
              </a:rPr>
              <a:t>5</a:t>
            </a:r>
            <a:endParaRPr sz="1100">
              <a:latin typeface="Arial"/>
              <a:cs typeface="Arial"/>
            </a:endParaRPr>
          </a:p>
          <a:p>
            <a:pPr marL="66675">
              <a:lnSpc>
                <a:spcPts val="1260"/>
              </a:lnSpc>
            </a:pPr>
            <a:r>
              <a:rPr dirty="0" sz="1100">
                <a:latin typeface="Arial"/>
                <a:cs typeface="Arial"/>
              </a:rPr>
              <a:t>2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451680" y="4209732"/>
            <a:ext cx="10350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latin typeface="Arial"/>
                <a:cs typeface="Arial"/>
              </a:rPr>
              <a:t>1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583575" y="16626"/>
            <a:ext cx="6159728" cy="6982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468088" y="581894"/>
            <a:ext cx="3287687" cy="4655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8013572" y="24688"/>
            <a:ext cx="1127125" cy="4572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34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5927" y="3309620"/>
            <a:ext cx="2087880" cy="657860"/>
          </a:xfrm>
          <a:prstGeom prst="rect">
            <a:avLst/>
          </a:prstGeom>
        </p:spPr>
        <p:txBody>
          <a:bodyPr wrap="square" lIns="0" tIns="27939" rIns="0" bIns="0" rtlCol="0" vert="horz">
            <a:spAutoFit/>
          </a:bodyPr>
          <a:lstStyle/>
          <a:p>
            <a:pPr marL="12700" marR="591820">
              <a:lnSpc>
                <a:spcPts val="1600"/>
              </a:lnSpc>
              <a:spcBef>
                <a:spcPts val="219"/>
              </a:spcBef>
              <a:tabLst>
                <a:tab pos="505459" algn="l"/>
                <a:tab pos="558800" algn="l"/>
              </a:tabLst>
            </a:pPr>
            <a:r>
              <a:rPr dirty="0" sz="1400">
                <a:solidFill>
                  <a:srgbClr val="FFECB1"/>
                </a:solidFill>
                <a:latin typeface="Verdana"/>
                <a:cs typeface="Verdana"/>
              </a:rPr>
              <a:t>AA	</a:t>
            </a:r>
            <a:r>
              <a:rPr dirty="0" sz="1400" spc="-5">
                <a:solidFill>
                  <a:srgbClr val="FFECB1"/>
                </a:solidFill>
                <a:latin typeface="Verdana"/>
                <a:cs typeface="Verdana"/>
              </a:rPr>
              <a:t>Aortic</a:t>
            </a:r>
            <a:r>
              <a:rPr dirty="0" sz="1400" spc="-80">
                <a:solidFill>
                  <a:srgbClr val="FFECB1"/>
                </a:solidFill>
                <a:latin typeface="Verdana"/>
                <a:cs typeface="Verdana"/>
              </a:rPr>
              <a:t> </a:t>
            </a:r>
            <a:r>
              <a:rPr dirty="0" sz="1400">
                <a:solidFill>
                  <a:srgbClr val="FFECB1"/>
                </a:solidFill>
                <a:latin typeface="Verdana"/>
                <a:cs typeface="Verdana"/>
              </a:rPr>
              <a:t>Arch  T		</a:t>
            </a:r>
            <a:r>
              <a:rPr dirty="0" sz="1400" spc="-5">
                <a:solidFill>
                  <a:srgbClr val="FFECB1"/>
                </a:solidFill>
                <a:latin typeface="Verdana"/>
                <a:cs typeface="Verdana"/>
              </a:rPr>
              <a:t>TRACHEA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ts val="1660"/>
              </a:lnSpc>
              <a:tabLst>
                <a:tab pos="354965" algn="l"/>
              </a:tabLst>
            </a:pPr>
            <a:r>
              <a:rPr dirty="0" sz="1400">
                <a:solidFill>
                  <a:srgbClr val="FFECB1"/>
                </a:solidFill>
                <a:latin typeface="Verdana"/>
                <a:cs typeface="Verdana"/>
              </a:rPr>
              <a:t>1	</a:t>
            </a:r>
            <a:r>
              <a:rPr dirty="0" sz="1400" spc="-5">
                <a:solidFill>
                  <a:srgbClr val="FFECB1"/>
                </a:solidFill>
                <a:latin typeface="Verdana"/>
                <a:cs typeface="Verdana"/>
              </a:rPr>
              <a:t>Superior vena</a:t>
            </a:r>
            <a:r>
              <a:rPr dirty="0" sz="1400" spc="-60">
                <a:solidFill>
                  <a:srgbClr val="FFECB1"/>
                </a:solidFill>
                <a:latin typeface="Verdana"/>
                <a:cs typeface="Verdana"/>
              </a:rPr>
              <a:t> </a:t>
            </a:r>
            <a:r>
              <a:rPr dirty="0" sz="1400" spc="-15">
                <a:solidFill>
                  <a:srgbClr val="FFECB1"/>
                </a:solidFill>
                <a:latin typeface="Verdana"/>
                <a:cs typeface="Verdana"/>
              </a:rPr>
              <a:t>cava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57641" y="1758147"/>
            <a:ext cx="1342504" cy="490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93736" y="1785620"/>
            <a:ext cx="125666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i="0">
                <a:solidFill>
                  <a:srgbClr val="E2E2F4"/>
                </a:solidFill>
                <a:latin typeface="Arial"/>
                <a:cs typeface="Arial"/>
              </a:rPr>
              <a:t>LEVEL</a:t>
            </a:r>
            <a:r>
              <a:rPr dirty="0" sz="2400" spc="-114" i="0">
                <a:solidFill>
                  <a:srgbClr val="E2E2F4"/>
                </a:solidFill>
                <a:latin typeface="Arial"/>
                <a:cs typeface="Arial"/>
              </a:rPr>
              <a:t> </a:t>
            </a:r>
            <a:r>
              <a:rPr dirty="0" sz="2400" i="0">
                <a:solidFill>
                  <a:srgbClr val="E2E2F4"/>
                </a:solidFill>
                <a:latin typeface="Arial"/>
                <a:cs typeface="Arial"/>
              </a:rPr>
              <a:t>2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050" y="76200"/>
            <a:ext cx="2190750" cy="30464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57200" y="228600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57200" y="228600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0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57200" y="690562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1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57200" y="885824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1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7200" y="1058862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1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7200" y="1219199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1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57200" y="1425574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1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7200" y="1638300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1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057400" y="1066799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0" y="152400"/>
                </a:moveTo>
                <a:lnTo>
                  <a:pt x="7769" y="104229"/>
                </a:lnTo>
                <a:lnTo>
                  <a:pt x="29404" y="62394"/>
                </a:lnTo>
                <a:lnTo>
                  <a:pt x="62394" y="29404"/>
                </a:lnTo>
                <a:lnTo>
                  <a:pt x="104229" y="7769"/>
                </a:lnTo>
                <a:lnTo>
                  <a:pt x="152399" y="0"/>
                </a:lnTo>
                <a:lnTo>
                  <a:pt x="200569" y="7769"/>
                </a:lnTo>
                <a:lnTo>
                  <a:pt x="242405" y="29404"/>
                </a:lnTo>
                <a:lnTo>
                  <a:pt x="275395" y="62394"/>
                </a:lnTo>
                <a:lnTo>
                  <a:pt x="297030" y="104229"/>
                </a:lnTo>
                <a:lnTo>
                  <a:pt x="304799" y="152400"/>
                </a:lnTo>
                <a:lnTo>
                  <a:pt x="297030" y="200570"/>
                </a:lnTo>
                <a:lnTo>
                  <a:pt x="275395" y="242405"/>
                </a:lnTo>
                <a:lnTo>
                  <a:pt x="242405" y="275395"/>
                </a:lnTo>
                <a:lnTo>
                  <a:pt x="200569" y="297030"/>
                </a:lnTo>
                <a:lnTo>
                  <a:pt x="152399" y="304799"/>
                </a:lnTo>
                <a:lnTo>
                  <a:pt x="104229" y="297030"/>
                </a:lnTo>
                <a:lnTo>
                  <a:pt x="62394" y="275395"/>
                </a:lnTo>
                <a:lnTo>
                  <a:pt x="29404" y="242405"/>
                </a:lnTo>
                <a:lnTo>
                  <a:pt x="7769" y="200570"/>
                </a:lnTo>
                <a:lnTo>
                  <a:pt x="0" y="152400"/>
                </a:lnTo>
                <a:close/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2150198" y="1080770"/>
            <a:ext cx="1244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429000" y="685800"/>
            <a:ext cx="4962525" cy="5908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6454115" y="5671820"/>
            <a:ext cx="1276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039163" y="5350136"/>
            <a:ext cx="438150" cy="365125"/>
          </a:xfrm>
          <a:custGeom>
            <a:avLst/>
            <a:gdLst/>
            <a:ahLst/>
            <a:cxnLst/>
            <a:rect l="l" t="t" r="r" b="b"/>
            <a:pathLst>
              <a:path w="438150" h="365125">
                <a:moveTo>
                  <a:pt x="437836" y="364863"/>
                </a:moveTo>
                <a:lnTo>
                  <a:pt x="0" y="0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019800" y="5334000"/>
            <a:ext cx="120040" cy="1133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5434217" y="4681220"/>
            <a:ext cx="762000" cy="6178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130"/>
              </a:lnSpc>
              <a:spcBef>
                <a:spcPts val="100"/>
              </a:spcBef>
            </a:pPr>
            <a:r>
              <a:rPr dirty="0" sz="1100">
                <a:latin typeface="Arial"/>
                <a:cs typeface="Arial"/>
              </a:rPr>
              <a:t>1</a:t>
            </a:r>
            <a:endParaRPr sz="1100">
              <a:latin typeface="Arial"/>
              <a:cs typeface="Arial"/>
            </a:endParaRPr>
          </a:p>
          <a:p>
            <a:pPr algn="r" marR="81280">
              <a:lnSpc>
                <a:spcPts val="900"/>
              </a:lnSpc>
            </a:pPr>
            <a:r>
              <a:rPr dirty="0" sz="1100">
                <a:latin typeface="Arial"/>
                <a:cs typeface="Arial"/>
              </a:rPr>
              <a:t>A</a:t>
            </a:r>
            <a:endParaRPr sz="1100">
              <a:latin typeface="Arial"/>
              <a:cs typeface="Arial"/>
            </a:endParaRPr>
          </a:p>
          <a:p>
            <a:pPr algn="r" marR="5080">
              <a:lnSpc>
                <a:spcPts val="1090"/>
              </a:lnSpc>
            </a:pPr>
            <a:r>
              <a:rPr dirty="0" sz="1100">
                <a:latin typeface="Arial"/>
                <a:cs typeface="Arial"/>
              </a:rPr>
              <a:t>A</a:t>
            </a:r>
            <a:endParaRPr sz="1100">
              <a:latin typeface="Arial"/>
              <a:cs typeface="Arial"/>
            </a:endParaRPr>
          </a:p>
          <a:p>
            <a:pPr algn="ctr" marR="82550">
              <a:lnSpc>
                <a:spcPct val="100000"/>
              </a:lnSpc>
              <a:spcBef>
                <a:spcPts val="105"/>
              </a:spcBef>
            </a:pP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583575" y="16626"/>
            <a:ext cx="6159728" cy="6982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468088" y="581894"/>
            <a:ext cx="3287687" cy="4655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8013572" y="24688"/>
            <a:ext cx="1127125" cy="457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35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5927" y="3157220"/>
            <a:ext cx="2499995" cy="15087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 marR="224790">
              <a:lnSpc>
                <a:spcPct val="98200"/>
              </a:lnSpc>
              <a:spcBef>
                <a:spcPts val="130"/>
              </a:spcBef>
              <a:tabLst>
                <a:tab pos="505459" algn="l"/>
                <a:tab pos="545465" algn="l"/>
              </a:tabLst>
            </a:pPr>
            <a:r>
              <a:rPr dirty="0" sz="1400">
                <a:solidFill>
                  <a:srgbClr val="FFECB1"/>
                </a:solidFill>
                <a:latin typeface="Verdana"/>
                <a:cs typeface="Verdana"/>
              </a:rPr>
              <a:t>AA	</a:t>
            </a:r>
            <a:r>
              <a:rPr dirty="0" sz="1400" spc="-5">
                <a:solidFill>
                  <a:srgbClr val="FFECB1"/>
                </a:solidFill>
                <a:latin typeface="Verdana"/>
                <a:cs typeface="Verdana"/>
              </a:rPr>
              <a:t>Ascending Aorta  DA	Descending Aorta  LB		Left main</a:t>
            </a:r>
            <a:r>
              <a:rPr dirty="0" sz="1400" spc="-60">
                <a:solidFill>
                  <a:srgbClr val="FFECB1"/>
                </a:solidFill>
                <a:latin typeface="Verdana"/>
                <a:cs typeface="Verdana"/>
              </a:rPr>
              <a:t> </a:t>
            </a:r>
            <a:r>
              <a:rPr dirty="0" sz="1400" spc="-5">
                <a:solidFill>
                  <a:srgbClr val="FFECB1"/>
                </a:solidFill>
                <a:latin typeface="Verdana"/>
                <a:cs typeface="Verdana"/>
              </a:rPr>
              <a:t>bronchus</a:t>
            </a:r>
            <a:endParaRPr sz="1400">
              <a:latin typeface="Verdana"/>
              <a:cs typeface="Verdana"/>
            </a:endParaRPr>
          </a:p>
          <a:p>
            <a:pPr marL="12700" marR="5080">
              <a:lnSpc>
                <a:spcPct val="101200"/>
              </a:lnSpc>
              <a:tabLst>
                <a:tab pos="530860" algn="l"/>
              </a:tabLst>
            </a:pPr>
            <a:r>
              <a:rPr dirty="0" sz="1400" spc="-5">
                <a:solidFill>
                  <a:srgbClr val="FFECB1"/>
                </a:solidFill>
                <a:latin typeface="Verdana"/>
                <a:cs typeface="Verdana"/>
              </a:rPr>
              <a:t>LP	Left pulmonary artery  </a:t>
            </a:r>
            <a:r>
              <a:rPr dirty="0" sz="1400" spc="-20">
                <a:solidFill>
                  <a:srgbClr val="FFECB1"/>
                </a:solidFill>
                <a:latin typeface="Verdana"/>
                <a:cs typeface="Verdana"/>
              </a:rPr>
              <a:t>PA	</a:t>
            </a:r>
            <a:r>
              <a:rPr dirty="0" sz="1400" spc="-5">
                <a:solidFill>
                  <a:srgbClr val="FFECB1"/>
                </a:solidFill>
                <a:latin typeface="Verdana"/>
                <a:cs typeface="Verdana"/>
              </a:rPr>
              <a:t>Pulmonary</a:t>
            </a:r>
            <a:r>
              <a:rPr dirty="0" sz="1400" spc="-10">
                <a:solidFill>
                  <a:srgbClr val="FFECB1"/>
                </a:solidFill>
                <a:latin typeface="Verdana"/>
                <a:cs typeface="Verdana"/>
              </a:rPr>
              <a:t> </a:t>
            </a:r>
            <a:r>
              <a:rPr dirty="0" sz="1400" spc="-5">
                <a:solidFill>
                  <a:srgbClr val="FFECB1"/>
                </a:solidFill>
                <a:latin typeface="Verdana"/>
                <a:cs typeface="Verdana"/>
              </a:rPr>
              <a:t>trunk</a:t>
            </a:r>
            <a:endParaRPr sz="1400">
              <a:latin typeface="Verdana"/>
              <a:cs typeface="Verdana"/>
            </a:endParaRPr>
          </a:p>
          <a:p>
            <a:pPr marL="12700" marR="71755">
              <a:lnSpc>
                <a:spcPts val="1600"/>
              </a:lnSpc>
              <a:spcBef>
                <a:spcPts val="140"/>
              </a:spcBef>
              <a:tabLst>
                <a:tab pos="567055" algn="l"/>
              </a:tabLst>
            </a:pPr>
            <a:r>
              <a:rPr dirty="0" sz="1400" spc="-5">
                <a:solidFill>
                  <a:srgbClr val="FFECB1"/>
                </a:solidFill>
                <a:latin typeface="Verdana"/>
                <a:cs typeface="Verdana"/>
              </a:rPr>
              <a:t>RB	Right main bronchus  </a:t>
            </a:r>
            <a:r>
              <a:rPr dirty="0" sz="1400">
                <a:solidFill>
                  <a:srgbClr val="FFECB1"/>
                </a:solidFill>
                <a:latin typeface="Verdana"/>
                <a:cs typeface="Verdana"/>
              </a:rPr>
              <a:t>SVC	</a:t>
            </a:r>
            <a:r>
              <a:rPr dirty="0" sz="1400" spc="-5">
                <a:solidFill>
                  <a:srgbClr val="FFECB1"/>
                </a:solidFill>
                <a:latin typeface="Verdana"/>
                <a:cs typeface="Verdana"/>
              </a:rPr>
              <a:t>Superior vena</a:t>
            </a:r>
            <a:r>
              <a:rPr dirty="0" sz="1400" spc="-30">
                <a:solidFill>
                  <a:srgbClr val="FFECB1"/>
                </a:solidFill>
                <a:latin typeface="Verdana"/>
                <a:cs typeface="Verdana"/>
              </a:rPr>
              <a:t> </a:t>
            </a:r>
            <a:r>
              <a:rPr dirty="0" sz="1400" spc="-15">
                <a:solidFill>
                  <a:srgbClr val="FFECB1"/>
                </a:solidFill>
                <a:latin typeface="Verdana"/>
                <a:cs typeface="Verdana"/>
              </a:rPr>
              <a:t>cava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032457" y="1758147"/>
            <a:ext cx="1342504" cy="490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69936" y="1785620"/>
            <a:ext cx="125666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i="0">
                <a:solidFill>
                  <a:srgbClr val="E2E2F4"/>
                </a:solidFill>
                <a:latin typeface="Arial"/>
                <a:cs typeface="Arial"/>
              </a:rPr>
              <a:t>LEVEL</a:t>
            </a:r>
            <a:r>
              <a:rPr dirty="0" sz="2400" spc="-114" i="0">
                <a:solidFill>
                  <a:srgbClr val="E2E2F4"/>
                </a:solidFill>
                <a:latin typeface="Arial"/>
                <a:cs typeface="Arial"/>
              </a:rPr>
              <a:t> </a:t>
            </a:r>
            <a:r>
              <a:rPr dirty="0" sz="2400" i="0">
                <a:solidFill>
                  <a:srgbClr val="E2E2F4"/>
                </a:solidFill>
                <a:latin typeface="Arial"/>
                <a:cs typeface="Arial"/>
              </a:rPr>
              <a:t>3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429000" y="700087"/>
            <a:ext cx="4953000" cy="28813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9050" y="76200"/>
            <a:ext cx="2190750" cy="30464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57200" y="228600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57200" y="228600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0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57200" y="690562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1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7200" y="885824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1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7200" y="1058862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1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57200" y="1219199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1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7200" y="1425574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1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7200" y="1638300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1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057400" y="146685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0" y="152399"/>
                </a:moveTo>
                <a:lnTo>
                  <a:pt x="7769" y="104229"/>
                </a:lnTo>
                <a:lnTo>
                  <a:pt x="29404" y="62394"/>
                </a:lnTo>
                <a:lnTo>
                  <a:pt x="62394" y="29404"/>
                </a:lnTo>
                <a:lnTo>
                  <a:pt x="104229" y="7769"/>
                </a:lnTo>
                <a:lnTo>
                  <a:pt x="152399" y="0"/>
                </a:lnTo>
                <a:lnTo>
                  <a:pt x="200569" y="7769"/>
                </a:lnTo>
                <a:lnTo>
                  <a:pt x="242405" y="29404"/>
                </a:lnTo>
                <a:lnTo>
                  <a:pt x="275395" y="62394"/>
                </a:lnTo>
                <a:lnTo>
                  <a:pt x="297030" y="104229"/>
                </a:lnTo>
                <a:lnTo>
                  <a:pt x="304799" y="152399"/>
                </a:lnTo>
                <a:lnTo>
                  <a:pt x="297030" y="200569"/>
                </a:lnTo>
                <a:lnTo>
                  <a:pt x="275395" y="242405"/>
                </a:lnTo>
                <a:lnTo>
                  <a:pt x="242405" y="275395"/>
                </a:lnTo>
                <a:lnTo>
                  <a:pt x="200569" y="297030"/>
                </a:lnTo>
                <a:lnTo>
                  <a:pt x="152399" y="304799"/>
                </a:lnTo>
                <a:lnTo>
                  <a:pt x="104229" y="297030"/>
                </a:lnTo>
                <a:lnTo>
                  <a:pt x="62394" y="275395"/>
                </a:lnTo>
                <a:lnTo>
                  <a:pt x="29404" y="242405"/>
                </a:lnTo>
                <a:lnTo>
                  <a:pt x="7769" y="200569"/>
                </a:lnTo>
                <a:lnTo>
                  <a:pt x="0" y="152399"/>
                </a:lnTo>
                <a:close/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2150198" y="1480820"/>
            <a:ext cx="1244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429000" y="3429000"/>
            <a:ext cx="4953000" cy="2895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429000" y="3352800"/>
            <a:ext cx="4953000" cy="2895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004238" y="5150111"/>
            <a:ext cx="438150" cy="365125"/>
          </a:xfrm>
          <a:custGeom>
            <a:avLst/>
            <a:gdLst/>
            <a:ahLst/>
            <a:cxnLst/>
            <a:rect l="l" t="t" r="r" b="b"/>
            <a:pathLst>
              <a:path w="438150" h="365125">
                <a:moveTo>
                  <a:pt x="437836" y="364863"/>
                </a:moveTo>
                <a:lnTo>
                  <a:pt x="0" y="0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984875" y="5133975"/>
            <a:ext cx="120040" cy="1133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6120569" y="5154295"/>
            <a:ext cx="426084" cy="5257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latin typeface="Arial"/>
                <a:cs typeface="Arial"/>
              </a:rPr>
              <a:t>DA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imes New Roman"/>
              <a:cs typeface="Times New Roman"/>
            </a:endParaRPr>
          </a:p>
          <a:p>
            <a:pPr algn="r" marR="5080">
              <a:lnSpc>
                <a:spcPct val="100000"/>
              </a:lnSpc>
            </a:pP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573561" y="4343082"/>
            <a:ext cx="21209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latin typeface="Arial"/>
                <a:cs typeface="Arial"/>
              </a:rPr>
              <a:t>AA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336862" y="4616132"/>
            <a:ext cx="2343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Arial"/>
                <a:cs typeface="Arial"/>
              </a:rPr>
              <a:t>SVC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959745" y="4495482"/>
            <a:ext cx="19113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85">
                <a:latin typeface="Arial"/>
                <a:cs typeface="Arial"/>
              </a:rPr>
              <a:t>PA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343303" y="4909820"/>
            <a:ext cx="19685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latin typeface="Arial"/>
                <a:cs typeface="Arial"/>
              </a:rPr>
              <a:t>LP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502328" y="4943157"/>
            <a:ext cx="52641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30">
                <a:solidFill>
                  <a:srgbClr val="FFFFFF"/>
                </a:solidFill>
                <a:latin typeface="Arial"/>
                <a:cs typeface="Arial"/>
              </a:rPr>
              <a:t>RB</a:t>
            </a:r>
            <a:r>
              <a:rPr dirty="0" baseline="2314" sz="1800" spc="44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baseline="2314" sz="1800" spc="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19444" sz="1500">
                <a:solidFill>
                  <a:srgbClr val="FFFFFF"/>
                </a:solidFill>
                <a:latin typeface="Arial"/>
                <a:cs typeface="Arial"/>
              </a:rPr>
              <a:t>LB</a:t>
            </a:r>
            <a:endParaRPr baseline="19444" sz="15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583575" y="16626"/>
            <a:ext cx="6159728" cy="6982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468088" y="581894"/>
            <a:ext cx="3287687" cy="4655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8013572" y="24688"/>
            <a:ext cx="1127125" cy="4572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36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29000" y="3505200"/>
            <a:ext cx="4953000" cy="28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35927" y="3157220"/>
            <a:ext cx="2639695" cy="1940560"/>
          </a:xfrm>
          <a:prstGeom prst="rect">
            <a:avLst/>
          </a:prstGeom>
        </p:spPr>
        <p:txBody>
          <a:bodyPr wrap="square" lIns="0" tIns="27939" rIns="0" bIns="0" rtlCol="0" vert="horz">
            <a:spAutoFit/>
          </a:bodyPr>
          <a:lstStyle/>
          <a:p>
            <a:pPr marL="12700" marR="535940">
              <a:lnSpc>
                <a:spcPts val="1600"/>
              </a:lnSpc>
              <a:spcBef>
                <a:spcPts val="219"/>
              </a:spcBef>
              <a:tabLst>
                <a:tab pos="505459" algn="l"/>
              </a:tabLst>
            </a:pPr>
            <a:r>
              <a:rPr dirty="0" sz="1400">
                <a:solidFill>
                  <a:srgbClr val="FFECB1"/>
                </a:solidFill>
                <a:latin typeface="Verdana"/>
                <a:cs typeface="Verdana"/>
              </a:rPr>
              <a:t>AA	</a:t>
            </a:r>
            <a:r>
              <a:rPr dirty="0" sz="1400" spc="-5">
                <a:solidFill>
                  <a:srgbClr val="FFECB1"/>
                </a:solidFill>
                <a:latin typeface="Verdana"/>
                <a:cs typeface="Verdana"/>
              </a:rPr>
              <a:t>Ascending Aorta  DA	Descending</a:t>
            </a:r>
            <a:r>
              <a:rPr dirty="0" sz="1400" spc="-20">
                <a:solidFill>
                  <a:srgbClr val="FFECB1"/>
                </a:solidFill>
                <a:latin typeface="Verdana"/>
                <a:cs typeface="Verdana"/>
              </a:rPr>
              <a:t> </a:t>
            </a:r>
            <a:r>
              <a:rPr dirty="0" sz="1400" spc="-5">
                <a:solidFill>
                  <a:srgbClr val="FFECB1"/>
                </a:solidFill>
                <a:latin typeface="Verdana"/>
                <a:cs typeface="Verdana"/>
              </a:rPr>
              <a:t>Aorta</a:t>
            </a:r>
            <a:endParaRPr sz="1400">
              <a:latin typeface="Verdana"/>
              <a:cs typeface="Verdana"/>
            </a:endParaRPr>
          </a:p>
          <a:p>
            <a:pPr marL="12700" marR="144780">
              <a:lnSpc>
                <a:spcPts val="1700"/>
              </a:lnSpc>
              <a:spcBef>
                <a:spcPts val="20"/>
              </a:spcBef>
              <a:tabLst>
                <a:tab pos="521334" algn="l"/>
                <a:tab pos="550545" algn="l"/>
              </a:tabLst>
            </a:pPr>
            <a:r>
              <a:rPr dirty="0" sz="1400" spc="-5">
                <a:solidFill>
                  <a:srgbClr val="FFECB1"/>
                </a:solidFill>
                <a:latin typeface="Verdana"/>
                <a:cs typeface="Verdana"/>
              </a:rPr>
              <a:t>LUB		Left upper bronchus  BI	Bronchus intermedius  LP	Left pulmonary</a:t>
            </a:r>
            <a:r>
              <a:rPr dirty="0" sz="1400" spc="-45">
                <a:solidFill>
                  <a:srgbClr val="FFECB1"/>
                </a:solidFill>
                <a:latin typeface="Verdana"/>
                <a:cs typeface="Verdana"/>
              </a:rPr>
              <a:t> </a:t>
            </a:r>
            <a:r>
              <a:rPr dirty="0" sz="1400" spc="-5">
                <a:solidFill>
                  <a:srgbClr val="FFECB1"/>
                </a:solidFill>
                <a:latin typeface="Verdana"/>
                <a:cs typeface="Verdana"/>
              </a:rPr>
              <a:t>artery</a:t>
            </a:r>
            <a:endParaRPr sz="1400">
              <a:latin typeface="Verdana"/>
              <a:cs typeface="Verdana"/>
            </a:endParaRPr>
          </a:p>
          <a:p>
            <a:pPr marL="12700" marR="5080">
              <a:lnSpc>
                <a:spcPts val="1600"/>
              </a:lnSpc>
              <a:spcBef>
                <a:spcPts val="80"/>
              </a:spcBef>
              <a:tabLst>
                <a:tab pos="542925" algn="l"/>
              </a:tabLst>
            </a:pPr>
            <a:r>
              <a:rPr dirty="0" sz="1400" spc="-5">
                <a:solidFill>
                  <a:srgbClr val="FFECB1"/>
                </a:solidFill>
                <a:latin typeface="Verdana"/>
                <a:cs typeface="Verdana"/>
              </a:rPr>
              <a:t>RP	Right pulmonary artery  </a:t>
            </a:r>
            <a:r>
              <a:rPr dirty="0" sz="1400" spc="-20">
                <a:solidFill>
                  <a:srgbClr val="FFECB1"/>
                </a:solidFill>
                <a:latin typeface="Verdana"/>
                <a:cs typeface="Verdana"/>
              </a:rPr>
              <a:t>PA	</a:t>
            </a:r>
            <a:r>
              <a:rPr dirty="0" sz="1400" spc="-5">
                <a:solidFill>
                  <a:srgbClr val="FFECB1"/>
                </a:solidFill>
                <a:latin typeface="Verdana"/>
                <a:cs typeface="Verdana"/>
              </a:rPr>
              <a:t>Pulmonary</a:t>
            </a:r>
            <a:r>
              <a:rPr dirty="0" sz="1400" spc="-10">
                <a:solidFill>
                  <a:srgbClr val="FFECB1"/>
                </a:solidFill>
                <a:latin typeface="Verdana"/>
                <a:cs typeface="Verdana"/>
              </a:rPr>
              <a:t> </a:t>
            </a:r>
            <a:r>
              <a:rPr dirty="0" sz="1400" spc="-5">
                <a:solidFill>
                  <a:srgbClr val="FFECB1"/>
                </a:solidFill>
                <a:latin typeface="Verdana"/>
                <a:cs typeface="Verdana"/>
              </a:rPr>
              <a:t>trunk</a:t>
            </a:r>
            <a:endParaRPr sz="1400">
              <a:latin typeface="Verdana"/>
              <a:cs typeface="Verdana"/>
            </a:endParaRPr>
          </a:p>
          <a:p>
            <a:pPr marL="12700" marR="212090">
              <a:lnSpc>
                <a:spcPts val="1700"/>
              </a:lnSpc>
              <a:spcBef>
                <a:spcPts val="20"/>
              </a:spcBef>
              <a:tabLst>
                <a:tab pos="567055" algn="l"/>
              </a:tabLst>
            </a:pPr>
            <a:r>
              <a:rPr dirty="0" sz="1400" spc="-5">
                <a:solidFill>
                  <a:srgbClr val="FFECB1"/>
                </a:solidFill>
                <a:latin typeface="Verdana"/>
                <a:cs typeface="Verdana"/>
              </a:rPr>
              <a:t>RB	Right main</a:t>
            </a:r>
            <a:r>
              <a:rPr dirty="0" sz="1400" spc="-65">
                <a:solidFill>
                  <a:srgbClr val="FFECB1"/>
                </a:solidFill>
                <a:latin typeface="Verdana"/>
                <a:cs typeface="Verdana"/>
              </a:rPr>
              <a:t> </a:t>
            </a:r>
            <a:r>
              <a:rPr dirty="0" sz="1400" spc="-5">
                <a:solidFill>
                  <a:srgbClr val="FFECB1"/>
                </a:solidFill>
                <a:latin typeface="Verdana"/>
                <a:cs typeface="Verdana"/>
              </a:rPr>
              <a:t>bronchus  </a:t>
            </a:r>
            <a:r>
              <a:rPr dirty="0" sz="1400">
                <a:solidFill>
                  <a:srgbClr val="FFECB1"/>
                </a:solidFill>
                <a:latin typeface="Verdana"/>
                <a:cs typeface="Verdana"/>
              </a:rPr>
              <a:t>SVC	</a:t>
            </a:r>
            <a:r>
              <a:rPr dirty="0" sz="1400" spc="-5">
                <a:solidFill>
                  <a:srgbClr val="FFECB1"/>
                </a:solidFill>
                <a:latin typeface="Verdana"/>
                <a:cs typeface="Verdana"/>
              </a:rPr>
              <a:t>Superior vena</a:t>
            </a:r>
            <a:r>
              <a:rPr dirty="0" sz="1400" spc="-30">
                <a:solidFill>
                  <a:srgbClr val="FFECB1"/>
                </a:solidFill>
                <a:latin typeface="Verdana"/>
                <a:cs typeface="Verdana"/>
              </a:rPr>
              <a:t> </a:t>
            </a:r>
            <a:r>
              <a:rPr dirty="0" sz="1400" spc="-15">
                <a:solidFill>
                  <a:srgbClr val="FFECB1"/>
                </a:solidFill>
                <a:latin typeface="Verdana"/>
                <a:cs typeface="Verdana"/>
              </a:rPr>
              <a:t>cava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11425" y="1986747"/>
            <a:ext cx="1338351" cy="4904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146136" y="2014220"/>
            <a:ext cx="125666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E2E2F4"/>
                </a:solidFill>
                <a:latin typeface="Arial"/>
                <a:cs typeface="Arial"/>
              </a:rPr>
              <a:t>LEVEL</a:t>
            </a:r>
            <a:r>
              <a:rPr dirty="0" sz="2400" spc="-114" b="1">
                <a:solidFill>
                  <a:srgbClr val="E2E2F4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E2E2F4"/>
                </a:solidFill>
                <a:latin typeface="Arial"/>
                <a:cs typeface="Arial"/>
              </a:rPr>
              <a:t>4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050" y="76200"/>
            <a:ext cx="2190750" cy="30464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57200" y="228600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57200" y="228600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0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57200" y="690562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1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7200" y="885824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1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7200" y="1058862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1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57200" y="1219199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1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7200" y="1425574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1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7200" y="1638300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1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057400" y="16002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0" y="152399"/>
                </a:moveTo>
                <a:lnTo>
                  <a:pt x="7769" y="104229"/>
                </a:lnTo>
                <a:lnTo>
                  <a:pt x="29404" y="62394"/>
                </a:lnTo>
                <a:lnTo>
                  <a:pt x="62394" y="29404"/>
                </a:lnTo>
                <a:lnTo>
                  <a:pt x="104229" y="7769"/>
                </a:lnTo>
                <a:lnTo>
                  <a:pt x="152399" y="0"/>
                </a:lnTo>
                <a:lnTo>
                  <a:pt x="200569" y="7769"/>
                </a:lnTo>
                <a:lnTo>
                  <a:pt x="242405" y="29404"/>
                </a:lnTo>
                <a:lnTo>
                  <a:pt x="275395" y="62394"/>
                </a:lnTo>
                <a:lnTo>
                  <a:pt x="297030" y="104229"/>
                </a:lnTo>
                <a:lnTo>
                  <a:pt x="304799" y="152399"/>
                </a:lnTo>
                <a:lnTo>
                  <a:pt x="297030" y="200569"/>
                </a:lnTo>
                <a:lnTo>
                  <a:pt x="275395" y="242405"/>
                </a:lnTo>
                <a:lnTo>
                  <a:pt x="242405" y="275395"/>
                </a:lnTo>
                <a:lnTo>
                  <a:pt x="200569" y="297030"/>
                </a:lnTo>
                <a:lnTo>
                  <a:pt x="152399" y="304799"/>
                </a:lnTo>
                <a:lnTo>
                  <a:pt x="104229" y="297030"/>
                </a:lnTo>
                <a:lnTo>
                  <a:pt x="62394" y="275395"/>
                </a:lnTo>
                <a:lnTo>
                  <a:pt x="29404" y="242405"/>
                </a:lnTo>
                <a:lnTo>
                  <a:pt x="7769" y="200569"/>
                </a:lnTo>
                <a:lnTo>
                  <a:pt x="0" y="152399"/>
                </a:lnTo>
                <a:close/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2150198" y="1614170"/>
            <a:ext cx="1244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429000" y="685800"/>
            <a:ext cx="4953000" cy="2895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6103107" y="2471420"/>
            <a:ext cx="21971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latin typeface="Arial"/>
                <a:cs typeface="Arial"/>
              </a:rPr>
              <a:t>DA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573561" y="1676082"/>
            <a:ext cx="21209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latin typeface="Arial"/>
                <a:cs typeface="Arial"/>
              </a:rPr>
              <a:t>AA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336862" y="1949132"/>
            <a:ext cx="2343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Arial"/>
                <a:cs typeface="Arial"/>
              </a:rPr>
              <a:t>SVC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59745" y="1828482"/>
            <a:ext cx="19113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85">
                <a:latin typeface="Arial"/>
                <a:cs typeface="Arial"/>
              </a:rPr>
              <a:t>PA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343303" y="2242820"/>
            <a:ext cx="19685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latin typeface="Arial"/>
                <a:cs typeface="Arial"/>
              </a:rPr>
              <a:t>LP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847832" y="2242820"/>
            <a:ext cx="18097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LB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222934" y="2268220"/>
            <a:ext cx="48133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FFFFFF"/>
                </a:solidFill>
                <a:latin typeface="Arial"/>
                <a:cs typeface="Arial"/>
              </a:rPr>
              <a:t>RUB</a:t>
            </a:r>
            <a:r>
              <a:rPr dirty="0" sz="800" spc="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-13888" sz="1500">
                <a:solidFill>
                  <a:srgbClr val="FFFFFF"/>
                </a:solidFill>
                <a:latin typeface="Arial"/>
                <a:cs typeface="Arial"/>
              </a:rPr>
              <a:t>RB</a:t>
            </a:r>
            <a:endParaRPr baseline="-13888" sz="15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038512" y="5001895"/>
            <a:ext cx="284480" cy="4489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381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LUB</a:t>
            </a:r>
            <a:endParaRPr sz="1000">
              <a:latin typeface="Arial"/>
              <a:cs typeface="Arial"/>
            </a:endParaRPr>
          </a:p>
          <a:p>
            <a:pPr algn="ctr" marL="64135">
              <a:lnSpc>
                <a:spcPct val="100000"/>
              </a:lnSpc>
              <a:spcBef>
                <a:spcPts val="810"/>
              </a:spcBef>
            </a:pPr>
            <a:r>
              <a:rPr dirty="0" sz="1100">
                <a:latin typeface="Arial"/>
                <a:cs typeface="Arial"/>
              </a:rPr>
              <a:t>DA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959745" y="4224020"/>
            <a:ext cx="19113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85">
                <a:latin typeface="Arial"/>
                <a:cs typeface="Arial"/>
              </a:rPr>
              <a:t>PA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341107" y="4419282"/>
            <a:ext cx="444500" cy="817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511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latin typeface="Arial"/>
                <a:cs typeface="Arial"/>
              </a:rPr>
              <a:t>AA</a:t>
            </a:r>
            <a:endParaRPr sz="1100">
              <a:latin typeface="Arial"/>
              <a:cs typeface="Arial"/>
            </a:endParaRPr>
          </a:p>
          <a:p>
            <a:pPr marL="43180">
              <a:lnSpc>
                <a:spcPct val="100000"/>
              </a:lnSpc>
              <a:spcBef>
                <a:spcPts val="740"/>
              </a:spcBef>
            </a:pPr>
            <a:r>
              <a:rPr dirty="0" sz="800">
                <a:latin typeface="Arial"/>
                <a:cs typeface="Arial"/>
              </a:rPr>
              <a:t>SVC</a:t>
            </a:r>
            <a:endParaRPr sz="800">
              <a:latin typeface="Arial"/>
              <a:cs typeface="Arial"/>
            </a:endParaRPr>
          </a:p>
          <a:p>
            <a:pPr algn="ctr" marR="216535">
              <a:lnSpc>
                <a:spcPct val="100000"/>
              </a:lnSpc>
              <a:spcBef>
                <a:spcPts val="580"/>
              </a:spcBef>
            </a:pPr>
            <a:r>
              <a:rPr dirty="0" sz="1100">
                <a:latin typeface="Arial"/>
                <a:cs typeface="Arial"/>
              </a:rPr>
              <a:t>RP</a:t>
            </a:r>
            <a:endParaRPr sz="1100">
              <a:latin typeface="Arial"/>
              <a:cs typeface="Arial"/>
            </a:endParaRPr>
          </a:p>
          <a:p>
            <a:pPr algn="ctr" marR="118110">
              <a:lnSpc>
                <a:spcPct val="100000"/>
              </a:lnSpc>
              <a:spcBef>
                <a:spcPts val="114"/>
              </a:spcBef>
            </a:pP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BI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57200" y="1752600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57200" y="1752600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1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488272" y="4343400"/>
            <a:ext cx="217804" cy="434975"/>
          </a:xfrm>
          <a:custGeom>
            <a:avLst/>
            <a:gdLst/>
            <a:ahLst/>
            <a:cxnLst/>
            <a:rect l="l" t="t" r="r" b="b"/>
            <a:pathLst>
              <a:path w="217804" h="434975">
                <a:moveTo>
                  <a:pt x="217327" y="0"/>
                </a:moveTo>
                <a:lnTo>
                  <a:pt x="0" y="434655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6469469" y="4676902"/>
            <a:ext cx="107099" cy="1236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6531927" y="4130357"/>
            <a:ext cx="205549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7359" algn="l"/>
              </a:tabLst>
            </a:pPr>
            <a:r>
              <a:rPr dirty="0" sz="1000" spc="-5">
                <a:solidFill>
                  <a:srgbClr val="FFECB1"/>
                </a:solidFill>
                <a:latin typeface="Verdana"/>
                <a:cs typeface="Verdana"/>
              </a:rPr>
              <a:t>LSPV	Superior Pulmonary</a:t>
            </a:r>
            <a:r>
              <a:rPr dirty="0" sz="1000" spc="-45">
                <a:solidFill>
                  <a:srgbClr val="FFECB1"/>
                </a:solidFill>
                <a:latin typeface="Verdana"/>
                <a:cs typeface="Verdana"/>
              </a:rPr>
              <a:t> </a:t>
            </a:r>
            <a:r>
              <a:rPr dirty="0" sz="1000" spc="-5">
                <a:solidFill>
                  <a:srgbClr val="FFECB1"/>
                </a:solidFill>
                <a:latin typeface="Verdana"/>
                <a:cs typeface="Verdana"/>
              </a:rPr>
              <a:t>vein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583575" y="16626"/>
            <a:ext cx="6159728" cy="6982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468088" y="581894"/>
            <a:ext cx="3287687" cy="4655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8013572" y="24688"/>
            <a:ext cx="1127125" cy="4572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37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2438400"/>
            <a:ext cx="8686800" cy="4191000"/>
          </a:xfrm>
          <a:custGeom>
            <a:avLst/>
            <a:gdLst/>
            <a:ahLst/>
            <a:cxnLst/>
            <a:rect l="l" t="t" r="r" b="b"/>
            <a:pathLst>
              <a:path w="8686800" h="4191000">
                <a:moveTo>
                  <a:pt x="7988287" y="0"/>
                </a:moveTo>
                <a:lnTo>
                  <a:pt x="698513" y="0"/>
                </a:lnTo>
                <a:lnTo>
                  <a:pt x="650689" y="1611"/>
                </a:lnTo>
                <a:lnTo>
                  <a:pt x="603729" y="6376"/>
                </a:lnTo>
                <a:lnTo>
                  <a:pt x="557738" y="14191"/>
                </a:lnTo>
                <a:lnTo>
                  <a:pt x="512821" y="24951"/>
                </a:lnTo>
                <a:lnTo>
                  <a:pt x="469080" y="38553"/>
                </a:lnTo>
                <a:lnTo>
                  <a:pt x="426620" y="54892"/>
                </a:lnTo>
                <a:lnTo>
                  <a:pt x="385545" y="73865"/>
                </a:lnTo>
                <a:lnTo>
                  <a:pt x="345960" y="95368"/>
                </a:lnTo>
                <a:lnTo>
                  <a:pt x="307967" y="119295"/>
                </a:lnTo>
                <a:lnTo>
                  <a:pt x="271672" y="145544"/>
                </a:lnTo>
                <a:lnTo>
                  <a:pt x="237178" y="174011"/>
                </a:lnTo>
                <a:lnTo>
                  <a:pt x="204589" y="204590"/>
                </a:lnTo>
                <a:lnTo>
                  <a:pt x="174010" y="237179"/>
                </a:lnTo>
                <a:lnTo>
                  <a:pt x="145544" y="271673"/>
                </a:lnTo>
                <a:lnTo>
                  <a:pt x="119295" y="307968"/>
                </a:lnTo>
                <a:lnTo>
                  <a:pt x="95367" y="345961"/>
                </a:lnTo>
                <a:lnTo>
                  <a:pt x="73865" y="385546"/>
                </a:lnTo>
                <a:lnTo>
                  <a:pt x="54892" y="426621"/>
                </a:lnTo>
                <a:lnTo>
                  <a:pt x="38553" y="469080"/>
                </a:lnTo>
                <a:lnTo>
                  <a:pt x="24951" y="512821"/>
                </a:lnTo>
                <a:lnTo>
                  <a:pt x="14191" y="557738"/>
                </a:lnTo>
                <a:lnTo>
                  <a:pt x="6376" y="603729"/>
                </a:lnTo>
                <a:lnTo>
                  <a:pt x="1611" y="650688"/>
                </a:lnTo>
                <a:lnTo>
                  <a:pt x="0" y="698512"/>
                </a:lnTo>
                <a:lnTo>
                  <a:pt x="0" y="3492486"/>
                </a:lnTo>
                <a:lnTo>
                  <a:pt x="1611" y="3540310"/>
                </a:lnTo>
                <a:lnTo>
                  <a:pt x="6376" y="3587270"/>
                </a:lnTo>
                <a:lnTo>
                  <a:pt x="14191" y="3633261"/>
                </a:lnTo>
                <a:lnTo>
                  <a:pt x="24951" y="3678178"/>
                </a:lnTo>
                <a:lnTo>
                  <a:pt x="38553" y="3721919"/>
                </a:lnTo>
                <a:lnTo>
                  <a:pt x="54892" y="3764379"/>
                </a:lnTo>
                <a:lnTo>
                  <a:pt x="73865" y="3805454"/>
                </a:lnTo>
                <a:lnTo>
                  <a:pt x="95367" y="3845039"/>
                </a:lnTo>
                <a:lnTo>
                  <a:pt x="119295" y="3883032"/>
                </a:lnTo>
                <a:lnTo>
                  <a:pt x="145544" y="3919327"/>
                </a:lnTo>
                <a:lnTo>
                  <a:pt x="174010" y="3953821"/>
                </a:lnTo>
                <a:lnTo>
                  <a:pt x="204589" y="3986410"/>
                </a:lnTo>
                <a:lnTo>
                  <a:pt x="237178" y="4016989"/>
                </a:lnTo>
                <a:lnTo>
                  <a:pt x="271672" y="4045455"/>
                </a:lnTo>
                <a:lnTo>
                  <a:pt x="307967" y="4071704"/>
                </a:lnTo>
                <a:lnTo>
                  <a:pt x="345960" y="4095632"/>
                </a:lnTo>
                <a:lnTo>
                  <a:pt x="385545" y="4117134"/>
                </a:lnTo>
                <a:lnTo>
                  <a:pt x="426620" y="4136107"/>
                </a:lnTo>
                <a:lnTo>
                  <a:pt x="469080" y="4152446"/>
                </a:lnTo>
                <a:lnTo>
                  <a:pt x="512821" y="4166048"/>
                </a:lnTo>
                <a:lnTo>
                  <a:pt x="557738" y="4176808"/>
                </a:lnTo>
                <a:lnTo>
                  <a:pt x="603729" y="4184623"/>
                </a:lnTo>
                <a:lnTo>
                  <a:pt x="650689" y="4189388"/>
                </a:lnTo>
                <a:lnTo>
                  <a:pt x="698513" y="4191000"/>
                </a:lnTo>
                <a:lnTo>
                  <a:pt x="7988287" y="4191000"/>
                </a:lnTo>
                <a:lnTo>
                  <a:pt x="8036111" y="4189388"/>
                </a:lnTo>
                <a:lnTo>
                  <a:pt x="8083070" y="4184623"/>
                </a:lnTo>
                <a:lnTo>
                  <a:pt x="8129061" y="4176808"/>
                </a:lnTo>
                <a:lnTo>
                  <a:pt x="8173978" y="4166048"/>
                </a:lnTo>
                <a:lnTo>
                  <a:pt x="8217719" y="4152446"/>
                </a:lnTo>
                <a:lnTo>
                  <a:pt x="8260178" y="4136107"/>
                </a:lnTo>
                <a:lnTo>
                  <a:pt x="8301253" y="4117134"/>
                </a:lnTo>
                <a:lnTo>
                  <a:pt x="8340838" y="4095632"/>
                </a:lnTo>
                <a:lnTo>
                  <a:pt x="8378831" y="4071704"/>
                </a:lnTo>
                <a:lnTo>
                  <a:pt x="8415126" y="4045455"/>
                </a:lnTo>
                <a:lnTo>
                  <a:pt x="8449620" y="4016989"/>
                </a:lnTo>
                <a:lnTo>
                  <a:pt x="8482209" y="3986410"/>
                </a:lnTo>
                <a:lnTo>
                  <a:pt x="8512788" y="3953821"/>
                </a:lnTo>
                <a:lnTo>
                  <a:pt x="8541255" y="3919327"/>
                </a:lnTo>
                <a:lnTo>
                  <a:pt x="8567504" y="3883032"/>
                </a:lnTo>
                <a:lnTo>
                  <a:pt x="8591431" y="3845039"/>
                </a:lnTo>
                <a:lnTo>
                  <a:pt x="8612934" y="3805454"/>
                </a:lnTo>
                <a:lnTo>
                  <a:pt x="8631907" y="3764379"/>
                </a:lnTo>
                <a:lnTo>
                  <a:pt x="8648246" y="3721919"/>
                </a:lnTo>
                <a:lnTo>
                  <a:pt x="8661848" y="3678178"/>
                </a:lnTo>
                <a:lnTo>
                  <a:pt x="8672608" y="3633261"/>
                </a:lnTo>
                <a:lnTo>
                  <a:pt x="8680423" y="3587270"/>
                </a:lnTo>
                <a:lnTo>
                  <a:pt x="8685188" y="3540310"/>
                </a:lnTo>
                <a:lnTo>
                  <a:pt x="8686800" y="3492486"/>
                </a:lnTo>
                <a:lnTo>
                  <a:pt x="8686800" y="698512"/>
                </a:lnTo>
                <a:lnTo>
                  <a:pt x="8685188" y="650688"/>
                </a:lnTo>
                <a:lnTo>
                  <a:pt x="8680423" y="603729"/>
                </a:lnTo>
                <a:lnTo>
                  <a:pt x="8672608" y="557738"/>
                </a:lnTo>
                <a:lnTo>
                  <a:pt x="8661848" y="512821"/>
                </a:lnTo>
                <a:lnTo>
                  <a:pt x="8648246" y="469080"/>
                </a:lnTo>
                <a:lnTo>
                  <a:pt x="8631907" y="426621"/>
                </a:lnTo>
                <a:lnTo>
                  <a:pt x="8612934" y="385546"/>
                </a:lnTo>
                <a:lnTo>
                  <a:pt x="8591431" y="345961"/>
                </a:lnTo>
                <a:lnTo>
                  <a:pt x="8567504" y="307968"/>
                </a:lnTo>
                <a:lnTo>
                  <a:pt x="8541255" y="271673"/>
                </a:lnTo>
                <a:lnTo>
                  <a:pt x="8512788" y="237179"/>
                </a:lnTo>
                <a:lnTo>
                  <a:pt x="8482209" y="204590"/>
                </a:lnTo>
                <a:lnTo>
                  <a:pt x="8449620" y="174011"/>
                </a:lnTo>
                <a:lnTo>
                  <a:pt x="8415126" y="145544"/>
                </a:lnTo>
                <a:lnTo>
                  <a:pt x="8378831" y="119295"/>
                </a:lnTo>
                <a:lnTo>
                  <a:pt x="8340838" y="95368"/>
                </a:lnTo>
                <a:lnTo>
                  <a:pt x="8301253" y="73865"/>
                </a:lnTo>
                <a:lnTo>
                  <a:pt x="8260178" y="54892"/>
                </a:lnTo>
                <a:lnTo>
                  <a:pt x="8217719" y="38553"/>
                </a:lnTo>
                <a:lnTo>
                  <a:pt x="8173978" y="24951"/>
                </a:lnTo>
                <a:lnTo>
                  <a:pt x="8129061" y="14191"/>
                </a:lnTo>
                <a:lnTo>
                  <a:pt x="8083070" y="6376"/>
                </a:lnTo>
                <a:lnTo>
                  <a:pt x="8036111" y="1611"/>
                </a:lnTo>
                <a:lnTo>
                  <a:pt x="7988287" y="0"/>
                </a:lnTo>
                <a:close/>
              </a:path>
            </a:pathLst>
          </a:custGeom>
          <a:solidFill>
            <a:srgbClr val="FFFFFF">
              <a:alpha val="5803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82137" y="2647604"/>
            <a:ext cx="860367" cy="3990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X-ra</a:t>
            </a:r>
            <a:r>
              <a:rPr dirty="0" spc="-5"/>
              <a:t>y</a:t>
            </a:r>
            <a:r>
              <a:rPr dirty="0"/>
              <a:t>:</a:t>
            </a:r>
          </a:p>
        </p:txBody>
      </p:sp>
      <p:sp>
        <p:nvSpPr>
          <p:cNvPr id="5" name="object 5"/>
          <p:cNvSpPr/>
          <p:nvPr/>
        </p:nvSpPr>
        <p:spPr>
          <a:xfrm>
            <a:off x="1354975" y="793863"/>
            <a:ext cx="6467297" cy="8395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96647" y="2664233"/>
            <a:ext cx="2581097" cy="35869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019796" y="6246812"/>
            <a:ext cx="1667510" cy="382905"/>
          </a:xfrm>
          <a:custGeom>
            <a:avLst/>
            <a:gdLst/>
            <a:ahLst/>
            <a:cxnLst/>
            <a:rect l="l" t="t" r="r" b="b"/>
            <a:pathLst>
              <a:path w="1667509" h="382904">
                <a:moveTo>
                  <a:pt x="1666878" y="0"/>
                </a:moveTo>
                <a:lnTo>
                  <a:pt x="0" y="382586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53340" rIns="0" bIns="0" rtlCol="0" vert="horz">
            <a:spAutoFit/>
          </a:bodyPr>
          <a:lstStyle/>
          <a:p>
            <a:pPr marL="355600" indent="-62230">
              <a:lnSpc>
                <a:spcPct val="100000"/>
              </a:lnSpc>
              <a:spcBef>
                <a:spcPts val="420"/>
              </a:spcBef>
              <a:buSzPct val="92857"/>
              <a:buFont typeface="Arial"/>
              <a:buChar char="•"/>
              <a:tabLst>
                <a:tab pos="356870" algn="l"/>
              </a:tabLst>
            </a:pPr>
            <a:r>
              <a:rPr dirty="0" spc="-5"/>
              <a:t>Electromagnetic radiation</a:t>
            </a:r>
          </a:p>
          <a:p>
            <a:pPr marL="355600" indent="-62230">
              <a:lnSpc>
                <a:spcPct val="100000"/>
              </a:lnSpc>
              <a:spcBef>
                <a:spcPts val="320"/>
              </a:spcBef>
              <a:buSzPct val="92857"/>
              <a:buFont typeface="Arial"/>
              <a:buChar char="•"/>
              <a:tabLst>
                <a:tab pos="356870" algn="l"/>
              </a:tabLst>
            </a:pPr>
            <a:r>
              <a:rPr dirty="0" spc="-5"/>
              <a:t>The image is the result of interaction of </a:t>
            </a:r>
            <a:r>
              <a:rPr dirty="0" spc="-20"/>
              <a:t>X-ray </a:t>
            </a:r>
            <a:r>
              <a:rPr dirty="0" spc="-5"/>
              <a:t>beam and body</a:t>
            </a:r>
            <a:r>
              <a:rPr dirty="0" spc="50"/>
              <a:t> </a:t>
            </a:r>
            <a:r>
              <a:rPr dirty="0" spc="-5"/>
              <a:t>tissue</a:t>
            </a:r>
          </a:p>
          <a:p>
            <a:pPr marL="355600" marR="381000" indent="-62230">
              <a:lnSpc>
                <a:spcPct val="119000"/>
              </a:lnSpc>
              <a:buSzPct val="92857"/>
              <a:buFont typeface="Arial"/>
              <a:buChar char="•"/>
              <a:tabLst>
                <a:tab pos="356870" algn="l"/>
              </a:tabLst>
            </a:pPr>
            <a:r>
              <a:rPr dirty="0" spc="-20"/>
              <a:t>X-rays </a:t>
            </a:r>
            <a:r>
              <a:rPr dirty="0" spc="-5"/>
              <a:t>that pass through </a:t>
            </a:r>
            <a:r>
              <a:rPr dirty="0"/>
              <a:t>a </a:t>
            </a:r>
            <a:r>
              <a:rPr dirty="0" spc="-5"/>
              <a:t>structure easily </a:t>
            </a:r>
            <a:r>
              <a:rPr dirty="0"/>
              <a:t>are </a:t>
            </a:r>
            <a:r>
              <a:rPr dirty="0" spc="-5"/>
              <a:t>least absorbed and therefore cause  blackening on the </a:t>
            </a:r>
            <a:r>
              <a:rPr dirty="0" spc="-10"/>
              <a:t>radiograph</a:t>
            </a:r>
            <a:r>
              <a:rPr dirty="0"/>
              <a:t> </a:t>
            </a:r>
            <a:r>
              <a:rPr dirty="0" spc="-5"/>
              <a:t>(air-lung).</a:t>
            </a:r>
          </a:p>
          <a:p>
            <a:pPr marL="355600" indent="-62230">
              <a:lnSpc>
                <a:spcPct val="100000"/>
              </a:lnSpc>
              <a:spcBef>
                <a:spcPts val="320"/>
              </a:spcBef>
              <a:buSzPct val="92857"/>
              <a:buFont typeface="Arial"/>
              <a:buChar char="•"/>
              <a:tabLst>
                <a:tab pos="356870" algn="l"/>
              </a:tabLst>
            </a:pPr>
            <a:r>
              <a:rPr dirty="0" spc="-5"/>
              <a:t>Whereas structure that absorbs or reflects </a:t>
            </a:r>
            <a:r>
              <a:rPr dirty="0" spc="-15"/>
              <a:t>x-ray </a:t>
            </a:r>
            <a:r>
              <a:rPr dirty="0" spc="-5"/>
              <a:t>most appear white.</a:t>
            </a:r>
            <a:r>
              <a:rPr dirty="0" spc="125"/>
              <a:t> </a:t>
            </a:r>
            <a:r>
              <a:rPr dirty="0" spc="-5"/>
              <a:t>(bone-metallic).</a:t>
            </a:r>
          </a:p>
          <a:p>
            <a:pPr marL="355600" marR="118745" indent="-62230">
              <a:lnSpc>
                <a:spcPts val="2100"/>
              </a:lnSpc>
              <a:spcBef>
                <a:spcPts val="40"/>
              </a:spcBef>
              <a:buSzPct val="92857"/>
              <a:buFont typeface="Arial"/>
              <a:buChar char="•"/>
              <a:tabLst>
                <a:tab pos="356870" algn="l"/>
              </a:tabLst>
            </a:pPr>
            <a:r>
              <a:rPr dirty="0" spc="-5"/>
              <a:t>Soft tissues lie in between </a:t>
            </a:r>
            <a:r>
              <a:rPr dirty="0" spc="585">
                <a:latin typeface="Arial"/>
                <a:cs typeface="Arial"/>
              </a:rPr>
              <a:t>à </a:t>
            </a:r>
            <a:r>
              <a:rPr dirty="0" spc="-35"/>
              <a:t>gray. </a:t>
            </a:r>
            <a:r>
              <a:rPr dirty="0" spc="-5"/>
              <a:t>According to thickness of these the shades of</a:t>
            </a:r>
            <a:r>
              <a:rPr dirty="0" spc="-335"/>
              <a:t> </a:t>
            </a:r>
            <a:r>
              <a:rPr dirty="0" spc="-15"/>
              <a:t>gray  </a:t>
            </a:r>
            <a:r>
              <a:rPr dirty="0" spc="-30"/>
              <a:t>differ.</a:t>
            </a:r>
          </a:p>
          <a:p>
            <a:pPr marL="355600" indent="-62230">
              <a:lnSpc>
                <a:spcPct val="100000"/>
              </a:lnSpc>
              <a:spcBef>
                <a:spcPts val="180"/>
              </a:spcBef>
              <a:buSzPct val="92857"/>
              <a:buFont typeface="Arial"/>
              <a:buChar char="•"/>
              <a:tabLst>
                <a:tab pos="356870" algn="l"/>
              </a:tabLst>
            </a:pPr>
            <a:r>
              <a:rPr dirty="0" spc="-5"/>
              <a:t>Projections </a:t>
            </a:r>
            <a:r>
              <a:rPr dirty="0"/>
              <a:t>are </a:t>
            </a:r>
            <a:r>
              <a:rPr dirty="0" spc="-5"/>
              <a:t>usually described by the path of the </a:t>
            </a:r>
            <a:r>
              <a:rPr dirty="0" spc="-15"/>
              <a:t>x-ray </a:t>
            </a:r>
            <a:r>
              <a:rPr dirty="0" spc="-5"/>
              <a:t>beam. Thus, the term</a:t>
            </a:r>
            <a:r>
              <a:rPr dirty="0" spc="65"/>
              <a:t> </a:t>
            </a:r>
            <a:r>
              <a:rPr dirty="0" spc="-20"/>
              <a:t>PA</a:t>
            </a:r>
          </a:p>
          <a:p>
            <a:pPr marL="355600" marR="5080">
              <a:lnSpc>
                <a:spcPct val="119000"/>
              </a:lnSpc>
            </a:pPr>
            <a:r>
              <a:rPr dirty="0" spc="-5"/>
              <a:t>(poster anterior) view designates that the beam passes from the back to the front, the  standard projection for </a:t>
            </a:r>
            <a:r>
              <a:rPr dirty="0"/>
              <a:t>a </a:t>
            </a:r>
            <a:r>
              <a:rPr dirty="0" spc="-5"/>
              <a:t>routine chest</a:t>
            </a:r>
            <a:r>
              <a:rPr dirty="0" spc="10"/>
              <a:t> </a:t>
            </a:r>
            <a:r>
              <a:rPr dirty="0" spc="-5"/>
              <a:t>film.</a:t>
            </a:r>
          </a:p>
          <a:p>
            <a:pPr marL="355600" indent="-62230">
              <a:lnSpc>
                <a:spcPct val="100000"/>
              </a:lnSpc>
              <a:spcBef>
                <a:spcPts val="320"/>
              </a:spcBef>
              <a:buSzPct val="92857"/>
              <a:buFont typeface="Arial"/>
              <a:buChar char="•"/>
              <a:tabLst>
                <a:tab pos="356870" algn="l"/>
              </a:tabLst>
            </a:pPr>
            <a:r>
              <a:rPr dirty="0" spc="-5"/>
              <a:t>The image on </a:t>
            </a:r>
            <a:r>
              <a:rPr dirty="0"/>
              <a:t>an </a:t>
            </a:r>
            <a:r>
              <a:rPr dirty="0" spc="-15"/>
              <a:t>x-ray </a:t>
            </a:r>
            <a:r>
              <a:rPr dirty="0" spc="-5"/>
              <a:t>film is two-dimensional. All the structures along the path of</a:t>
            </a:r>
            <a:r>
              <a:rPr dirty="0" spc="114"/>
              <a:t> </a:t>
            </a:r>
            <a:r>
              <a:rPr dirty="0" spc="-5"/>
              <a:t>the</a:t>
            </a:r>
          </a:p>
          <a:p>
            <a:pPr marL="12700">
              <a:lnSpc>
                <a:spcPts val="1565"/>
              </a:lnSpc>
              <a:spcBef>
                <a:spcPts val="320"/>
              </a:spcBef>
            </a:pPr>
            <a:r>
              <a:rPr dirty="0" baseline="20833" sz="1800" spc="-7">
                <a:solidFill>
                  <a:srgbClr val="FFFFFF"/>
                </a:solidFill>
              </a:rPr>
              <a:t>The </a:t>
            </a:r>
            <a:r>
              <a:rPr dirty="0" baseline="20833" sz="1800" spc="-660">
                <a:solidFill>
                  <a:srgbClr val="FFFFFF"/>
                </a:solidFill>
              </a:rPr>
              <a:t>i</a:t>
            </a:r>
            <a:r>
              <a:rPr dirty="0" sz="1400" spc="-440"/>
              <a:t>b</a:t>
            </a:r>
            <a:r>
              <a:rPr dirty="0" baseline="20833" sz="1800" spc="-660">
                <a:solidFill>
                  <a:srgbClr val="FFFFFF"/>
                </a:solidFill>
              </a:rPr>
              <a:t>m</a:t>
            </a:r>
            <a:r>
              <a:rPr dirty="0" sz="1400" spc="-440"/>
              <a:t>e</a:t>
            </a:r>
            <a:r>
              <a:rPr dirty="0" baseline="20833" sz="1800" spc="-660">
                <a:solidFill>
                  <a:srgbClr val="FFFFFF"/>
                </a:solidFill>
              </a:rPr>
              <a:t>a</a:t>
            </a:r>
            <a:r>
              <a:rPr dirty="0" sz="1400" spc="-440"/>
              <a:t>a</a:t>
            </a:r>
            <a:r>
              <a:rPr dirty="0" baseline="20833" sz="1800" spc="-660">
                <a:solidFill>
                  <a:srgbClr val="FFFFFF"/>
                </a:solidFill>
              </a:rPr>
              <a:t>g</a:t>
            </a:r>
            <a:r>
              <a:rPr dirty="0" sz="1400" spc="-440"/>
              <a:t>m</a:t>
            </a:r>
            <a:r>
              <a:rPr dirty="0" baseline="20833" sz="1800" spc="-660">
                <a:solidFill>
                  <a:srgbClr val="FFFFFF"/>
                </a:solidFill>
              </a:rPr>
              <a:t>e</a:t>
            </a:r>
            <a:r>
              <a:rPr dirty="0" baseline="20833" sz="1800" spc="15">
                <a:solidFill>
                  <a:srgbClr val="FFFFFF"/>
                </a:solidFill>
              </a:rPr>
              <a:t> </a:t>
            </a:r>
            <a:r>
              <a:rPr dirty="0" baseline="20833" sz="1800" spc="-427">
                <a:solidFill>
                  <a:srgbClr val="FFFFFF"/>
                </a:solidFill>
              </a:rPr>
              <a:t>is</a:t>
            </a:r>
            <a:r>
              <a:rPr dirty="0" sz="1400" spc="-285"/>
              <a:t>ar</a:t>
            </a:r>
            <a:r>
              <a:rPr dirty="0" baseline="20833" sz="1800" spc="-427">
                <a:solidFill>
                  <a:srgbClr val="FFFFFF"/>
                </a:solidFill>
              </a:rPr>
              <a:t>t</a:t>
            </a:r>
            <a:r>
              <a:rPr dirty="0" sz="1400" spc="-285"/>
              <a:t>e</a:t>
            </a:r>
            <a:r>
              <a:rPr dirty="0" baseline="20833" sz="1800" spc="-427">
                <a:solidFill>
                  <a:srgbClr val="FFFFFF"/>
                </a:solidFill>
              </a:rPr>
              <a:t>he</a:t>
            </a:r>
            <a:r>
              <a:rPr dirty="0" sz="1400" spc="-285"/>
              <a:t>p</a:t>
            </a:r>
            <a:r>
              <a:rPr dirty="0" baseline="20833" sz="1800" spc="-427">
                <a:solidFill>
                  <a:srgbClr val="FFFFFF"/>
                </a:solidFill>
              </a:rPr>
              <a:t>r</a:t>
            </a:r>
            <a:r>
              <a:rPr dirty="0" sz="1400" spc="-285"/>
              <a:t>r</a:t>
            </a:r>
            <a:r>
              <a:rPr dirty="0" baseline="20833" sz="1800" spc="-427">
                <a:solidFill>
                  <a:srgbClr val="FFFFFF"/>
                </a:solidFill>
              </a:rPr>
              <a:t>e</a:t>
            </a:r>
            <a:r>
              <a:rPr dirty="0" sz="1400" spc="-285"/>
              <a:t>o</a:t>
            </a:r>
            <a:r>
              <a:rPr dirty="0" baseline="20833" sz="1800" spc="-427">
                <a:solidFill>
                  <a:srgbClr val="FFFFFF"/>
                </a:solidFill>
              </a:rPr>
              <a:t>s</a:t>
            </a:r>
            <a:r>
              <a:rPr dirty="0" sz="1400" spc="-285"/>
              <a:t>j</a:t>
            </a:r>
            <a:r>
              <a:rPr dirty="0" baseline="20833" sz="1800" spc="-427">
                <a:solidFill>
                  <a:srgbClr val="FFFFFF"/>
                </a:solidFill>
              </a:rPr>
              <a:t>u</a:t>
            </a:r>
            <a:r>
              <a:rPr dirty="0" sz="1400" spc="-285"/>
              <a:t>e</a:t>
            </a:r>
            <a:r>
              <a:rPr dirty="0" baseline="20833" sz="1800" spc="-427">
                <a:solidFill>
                  <a:srgbClr val="FFFFFF"/>
                </a:solidFill>
              </a:rPr>
              <a:t>lt</a:t>
            </a:r>
            <a:r>
              <a:rPr dirty="0" sz="1400" spc="-285"/>
              <a:t>ct</a:t>
            </a:r>
            <a:r>
              <a:rPr dirty="0" baseline="20833" sz="1800" spc="-427">
                <a:solidFill>
                  <a:srgbClr val="FFFFFF"/>
                </a:solidFill>
              </a:rPr>
              <a:t>o</a:t>
            </a:r>
            <a:r>
              <a:rPr dirty="0" sz="1400" spc="-285"/>
              <a:t>e</a:t>
            </a:r>
            <a:r>
              <a:rPr dirty="0" baseline="20833" sz="1800" spc="-427">
                <a:solidFill>
                  <a:srgbClr val="FFFFFF"/>
                </a:solidFill>
              </a:rPr>
              <a:t>f </a:t>
            </a:r>
            <a:r>
              <a:rPr dirty="0" sz="1400" spc="-305"/>
              <a:t>d</a:t>
            </a:r>
            <a:r>
              <a:rPr dirty="0" baseline="20833" sz="1800" spc="-457">
                <a:solidFill>
                  <a:srgbClr val="FFFFFF"/>
                </a:solidFill>
              </a:rPr>
              <a:t>int</a:t>
            </a:r>
            <a:r>
              <a:rPr dirty="0" sz="1400" spc="-305"/>
              <a:t>o</a:t>
            </a:r>
            <a:r>
              <a:rPr dirty="0" baseline="20833" sz="1800" spc="-457">
                <a:solidFill>
                  <a:srgbClr val="FFFFFF"/>
                </a:solidFill>
              </a:rPr>
              <a:t>e</a:t>
            </a:r>
            <a:r>
              <a:rPr dirty="0" sz="1400" spc="-305"/>
              <a:t>n</a:t>
            </a:r>
            <a:r>
              <a:rPr dirty="0" baseline="20833" sz="1800" spc="-457">
                <a:solidFill>
                  <a:srgbClr val="FFFFFF"/>
                </a:solidFill>
              </a:rPr>
              <a:t>ra</a:t>
            </a:r>
            <a:r>
              <a:rPr dirty="0" sz="1400" spc="-305"/>
              <a:t>t</a:t>
            </a:r>
            <a:r>
              <a:rPr dirty="0" baseline="20833" sz="1800" spc="-457">
                <a:solidFill>
                  <a:srgbClr val="FFFFFF"/>
                </a:solidFill>
              </a:rPr>
              <a:t>c</a:t>
            </a:r>
            <a:r>
              <a:rPr dirty="0" sz="1400" spc="-305"/>
              <a:t>o</a:t>
            </a:r>
            <a:r>
              <a:rPr dirty="0" baseline="20833" sz="1800" spc="-457">
                <a:solidFill>
                  <a:srgbClr val="FFFFFF"/>
                </a:solidFill>
              </a:rPr>
              <a:t>tio</a:t>
            </a:r>
            <a:r>
              <a:rPr dirty="0" sz="1400" spc="-305"/>
              <a:t>t</a:t>
            </a:r>
            <a:r>
              <a:rPr dirty="0" baseline="20833" sz="1800" spc="-457">
                <a:solidFill>
                  <a:srgbClr val="FFFFFF"/>
                </a:solidFill>
              </a:rPr>
              <a:t>n</a:t>
            </a:r>
            <a:r>
              <a:rPr dirty="0" sz="1400" spc="-305"/>
              <a:t>he</a:t>
            </a:r>
            <a:r>
              <a:rPr dirty="0" baseline="20833" sz="1800" spc="-457">
                <a:solidFill>
                  <a:srgbClr val="FFFFFF"/>
                </a:solidFill>
              </a:rPr>
              <a:t>of</a:t>
            </a:r>
            <a:r>
              <a:rPr dirty="0" sz="1400" spc="-305"/>
              <a:t>s</a:t>
            </a:r>
            <a:r>
              <a:rPr dirty="0" baseline="20833" sz="1800" spc="-457">
                <a:solidFill>
                  <a:srgbClr val="FFFFFF"/>
                </a:solidFill>
              </a:rPr>
              <a:t>X</a:t>
            </a:r>
            <a:r>
              <a:rPr dirty="0" sz="1400" spc="-305"/>
              <a:t>a</a:t>
            </a:r>
            <a:r>
              <a:rPr dirty="0" baseline="20833" sz="1800" spc="-457">
                <a:solidFill>
                  <a:srgbClr val="FFFFFF"/>
                </a:solidFill>
              </a:rPr>
              <a:t>-</a:t>
            </a:r>
            <a:r>
              <a:rPr dirty="0" sz="1400" spc="-305"/>
              <a:t>m</a:t>
            </a:r>
            <a:r>
              <a:rPr dirty="0" baseline="20833" sz="1800" spc="-457">
                <a:solidFill>
                  <a:srgbClr val="FFFFFF"/>
                </a:solidFill>
              </a:rPr>
              <a:t>ra</a:t>
            </a:r>
            <a:r>
              <a:rPr dirty="0" sz="1400" spc="-305"/>
              <a:t>e</a:t>
            </a:r>
            <a:r>
              <a:rPr dirty="0" baseline="20833" sz="1800" spc="-457">
                <a:solidFill>
                  <a:srgbClr val="FFFFFF"/>
                </a:solidFill>
              </a:rPr>
              <a:t>y </a:t>
            </a:r>
            <a:r>
              <a:rPr dirty="0" baseline="20833" sz="1800" spc="-502">
                <a:solidFill>
                  <a:srgbClr val="FFFFFF"/>
                </a:solidFill>
              </a:rPr>
              <a:t>b</a:t>
            </a:r>
            <a:r>
              <a:rPr dirty="0" sz="1400" spc="-335"/>
              <a:t>p</a:t>
            </a:r>
            <a:r>
              <a:rPr dirty="0" baseline="20833" sz="1800" spc="-502">
                <a:solidFill>
                  <a:srgbClr val="FFFFFF"/>
                </a:solidFill>
              </a:rPr>
              <a:t>e</a:t>
            </a:r>
            <a:r>
              <a:rPr dirty="0" sz="1400" spc="-335"/>
              <a:t>o</a:t>
            </a:r>
            <a:r>
              <a:rPr dirty="0" baseline="20833" sz="1800" spc="-502">
                <a:solidFill>
                  <a:srgbClr val="FFFFFF"/>
                </a:solidFill>
              </a:rPr>
              <a:t>a</a:t>
            </a:r>
            <a:r>
              <a:rPr dirty="0" sz="1400" spc="-335"/>
              <a:t>r</a:t>
            </a:r>
            <a:r>
              <a:rPr dirty="0" baseline="20833" sz="1800" spc="-502">
                <a:solidFill>
                  <a:srgbClr val="FFFFFF"/>
                </a:solidFill>
              </a:rPr>
              <a:t>m</a:t>
            </a:r>
            <a:r>
              <a:rPr dirty="0" sz="1400" spc="-335"/>
              <a:t>tio</a:t>
            </a:r>
            <a:r>
              <a:rPr dirty="0" baseline="20833" sz="1800" spc="-502">
                <a:solidFill>
                  <a:srgbClr val="FFFFFF"/>
                </a:solidFill>
              </a:rPr>
              <a:t>a</a:t>
            </a:r>
            <a:r>
              <a:rPr dirty="0" sz="1400" spc="-335"/>
              <a:t>n</a:t>
            </a:r>
            <a:r>
              <a:rPr dirty="0" baseline="20833" sz="1800" spc="-502">
                <a:solidFill>
                  <a:srgbClr val="FFFFFF"/>
                </a:solidFill>
              </a:rPr>
              <a:t>nd</a:t>
            </a:r>
            <a:r>
              <a:rPr dirty="0" sz="1400" spc="-335"/>
              <a:t>o</a:t>
            </a:r>
            <a:r>
              <a:rPr dirty="0" baseline="20833" sz="1800" spc="-502">
                <a:solidFill>
                  <a:srgbClr val="FFFFFF"/>
                </a:solidFill>
              </a:rPr>
              <a:t>b</a:t>
            </a:r>
            <a:r>
              <a:rPr dirty="0" sz="1400" spc="-335"/>
              <a:t>f </a:t>
            </a:r>
            <a:r>
              <a:rPr dirty="0" baseline="20833" sz="1800" spc="-225">
                <a:solidFill>
                  <a:srgbClr val="FFFFFF"/>
                </a:solidFill>
              </a:rPr>
              <a:t>o</a:t>
            </a:r>
            <a:r>
              <a:rPr dirty="0" sz="1400" spc="-150"/>
              <a:t>t</a:t>
            </a:r>
            <a:r>
              <a:rPr dirty="0" baseline="20833" sz="1800" spc="-225">
                <a:solidFill>
                  <a:srgbClr val="FFFFFF"/>
                </a:solidFill>
              </a:rPr>
              <a:t>d</a:t>
            </a:r>
            <a:r>
              <a:rPr dirty="0" sz="1400" spc="-150"/>
              <a:t>h</a:t>
            </a:r>
            <a:r>
              <a:rPr dirty="0" baseline="20833" sz="1800" spc="-225">
                <a:solidFill>
                  <a:srgbClr val="FFFFFF"/>
                </a:solidFill>
              </a:rPr>
              <a:t>y</a:t>
            </a:r>
            <a:r>
              <a:rPr dirty="0" sz="1400" spc="-150"/>
              <a:t>e</a:t>
            </a:r>
            <a:r>
              <a:rPr dirty="0" baseline="20833" sz="1800" spc="-225">
                <a:solidFill>
                  <a:srgbClr val="FFFFFF"/>
                </a:solidFill>
              </a:rPr>
              <a:t>ti</a:t>
            </a:r>
            <a:r>
              <a:rPr dirty="0" sz="1400" spc="-150"/>
              <a:t>f</a:t>
            </a:r>
            <a:r>
              <a:rPr dirty="0" baseline="20833" sz="1800" spc="-225">
                <a:solidFill>
                  <a:srgbClr val="FFFFFF"/>
                </a:solidFill>
              </a:rPr>
              <a:t>s</a:t>
            </a:r>
            <a:r>
              <a:rPr dirty="0" sz="1400" spc="-150"/>
              <a:t>il</a:t>
            </a:r>
            <a:r>
              <a:rPr dirty="0" baseline="20833" sz="1800" spc="-225">
                <a:solidFill>
                  <a:srgbClr val="FFFFFF"/>
                </a:solidFill>
              </a:rPr>
              <a:t>s</a:t>
            </a:r>
            <a:r>
              <a:rPr dirty="0" sz="1400" spc="-150"/>
              <a:t>m</a:t>
            </a:r>
            <a:r>
              <a:rPr dirty="0" baseline="20833" sz="1800" spc="-225">
                <a:solidFill>
                  <a:srgbClr val="FFFFFF"/>
                </a:solidFill>
              </a:rPr>
              <a:t>ue</a:t>
            </a:r>
            <a:r>
              <a:rPr dirty="0" sz="1400" spc="-150"/>
              <a:t>(superimposed). </a:t>
            </a:r>
            <a:r>
              <a:rPr dirty="0" sz="1400" spc="-5"/>
              <a:t>Therefore, it</a:t>
            </a:r>
            <a:r>
              <a:rPr dirty="0" sz="1400" spc="-110"/>
              <a:t> </a:t>
            </a:r>
            <a:r>
              <a:rPr dirty="0" sz="1400" spc="-5"/>
              <a:t>is</a:t>
            </a:r>
            <a:endParaRPr sz="1400"/>
          </a:p>
          <a:p>
            <a:pPr marL="12700">
              <a:lnSpc>
                <a:spcPts val="1325"/>
              </a:lnSpc>
            </a:pPr>
            <a:r>
              <a:rPr dirty="0" sz="1200">
                <a:solidFill>
                  <a:srgbClr val="FFFFFF"/>
                </a:solidFill>
              </a:rPr>
              <a:t>•</a:t>
            </a:r>
            <a:endParaRPr sz="1200"/>
          </a:p>
        </p:txBody>
      </p:sp>
      <p:sp>
        <p:nvSpPr>
          <p:cNvPr id="9" name="object 9"/>
          <p:cNvSpPr txBox="1"/>
          <p:nvPr/>
        </p:nvSpPr>
        <p:spPr>
          <a:xfrm>
            <a:off x="421428" y="6064368"/>
            <a:ext cx="8100059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2" sz="1800" spc="-480">
                <a:solidFill>
                  <a:srgbClr val="FFFFFF"/>
                </a:solidFill>
                <a:latin typeface="Verdana"/>
                <a:cs typeface="Verdana"/>
              </a:rPr>
              <a:t>X-</a:t>
            </a:r>
            <a:r>
              <a:rPr dirty="0" sz="1400" spc="-320">
                <a:latin typeface="Verdana"/>
                <a:cs typeface="Verdana"/>
              </a:rPr>
              <a:t>o</a:t>
            </a:r>
            <a:r>
              <a:rPr dirty="0" baseline="34722" sz="1800" spc="-480">
                <a:solidFill>
                  <a:srgbClr val="FFFFFF"/>
                </a:solidFill>
                <a:latin typeface="Verdana"/>
                <a:cs typeface="Verdana"/>
              </a:rPr>
              <a:t>ra</a:t>
            </a:r>
            <a:r>
              <a:rPr dirty="0" sz="1400" spc="-320">
                <a:latin typeface="Verdana"/>
                <a:cs typeface="Verdana"/>
              </a:rPr>
              <a:t>f</a:t>
            </a:r>
            <a:r>
              <a:rPr dirty="0" baseline="34722" sz="1800" spc="-48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dirty="0" sz="1400" spc="-320">
                <a:latin typeface="Verdana"/>
                <a:cs typeface="Verdana"/>
              </a:rPr>
              <a:t>te</a:t>
            </a:r>
            <a:r>
              <a:rPr dirty="0" baseline="34722" sz="1800" spc="-48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1400" spc="-320">
                <a:latin typeface="Verdana"/>
                <a:cs typeface="Verdana"/>
              </a:rPr>
              <a:t>n</a:t>
            </a:r>
            <a:r>
              <a:rPr dirty="0" baseline="34722" sz="1800" spc="-480">
                <a:solidFill>
                  <a:srgbClr val="FFFFFF"/>
                </a:solidFill>
                <a:latin typeface="Verdana"/>
                <a:cs typeface="Verdana"/>
              </a:rPr>
              <a:t>pa</a:t>
            </a:r>
            <a:r>
              <a:rPr dirty="0" sz="1400" spc="-320">
                <a:latin typeface="Verdana"/>
                <a:cs typeface="Verdana"/>
              </a:rPr>
              <a:t>n</a:t>
            </a:r>
            <a:r>
              <a:rPr dirty="0" baseline="34722" sz="1800" spc="-48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1400" spc="-320">
                <a:latin typeface="Verdana"/>
                <a:cs typeface="Verdana"/>
              </a:rPr>
              <a:t>e</a:t>
            </a:r>
            <a:r>
              <a:rPr dirty="0" baseline="34722" sz="1800" spc="-48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1400" spc="-320">
                <a:latin typeface="Verdana"/>
                <a:cs typeface="Verdana"/>
              </a:rPr>
              <a:t>c</a:t>
            </a:r>
            <a:r>
              <a:rPr dirty="0" baseline="34722" sz="1800" spc="-48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1400" spc="-320">
                <a:latin typeface="Verdana"/>
                <a:cs typeface="Verdana"/>
              </a:rPr>
              <a:t>e</a:t>
            </a:r>
            <a:r>
              <a:rPr dirty="0" baseline="34722" sz="1800" spc="-48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dirty="0" sz="1400" spc="-320">
                <a:latin typeface="Verdana"/>
                <a:cs typeface="Verdana"/>
              </a:rPr>
              <a:t>s</a:t>
            </a:r>
            <a:r>
              <a:rPr dirty="0" baseline="34722" sz="1800" spc="-480">
                <a:solidFill>
                  <a:srgbClr val="FFFFFF"/>
                </a:solidFill>
                <a:latin typeface="Verdana"/>
                <a:cs typeface="Verdana"/>
              </a:rPr>
              <a:t>ro</a:t>
            </a:r>
            <a:r>
              <a:rPr dirty="0" sz="1400" spc="-320">
                <a:latin typeface="Verdana"/>
                <a:cs typeface="Verdana"/>
              </a:rPr>
              <a:t>s</a:t>
            </a:r>
            <a:r>
              <a:rPr dirty="0" baseline="34722" sz="1800" spc="-48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dirty="0" sz="1400" spc="-320">
                <a:latin typeface="Verdana"/>
                <a:cs typeface="Verdana"/>
              </a:rPr>
              <a:t>a</a:t>
            </a:r>
            <a:r>
              <a:rPr dirty="0" baseline="34722" sz="1800" spc="-48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dirty="0" sz="1400" spc="-320">
                <a:latin typeface="Verdana"/>
                <a:cs typeface="Verdana"/>
              </a:rPr>
              <a:t>r</a:t>
            </a:r>
            <a:r>
              <a:rPr dirty="0" baseline="34722" sz="1800" spc="-48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dirty="0" sz="1400" spc="-320">
                <a:latin typeface="Verdana"/>
                <a:cs typeface="Verdana"/>
              </a:rPr>
              <a:t>y 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1400" spc="-280">
                <a:latin typeface="Verdana"/>
                <a:cs typeface="Verdana"/>
              </a:rPr>
              <a:t>to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st</a:t>
            </a:r>
            <a:r>
              <a:rPr dirty="0" sz="1400" spc="-280">
                <a:latin typeface="Verdana"/>
                <a:cs typeface="Verdana"/>
              </a:rPr>
              <a:t>t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1400" spc="-280">
                <a:latin typeface="Verdana"/>
                <a:cs typeface="Verdana"/>
              </a:rPr>
              <a:t>a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uc</a:t>
            </a:r>
            <a:r>
              <a:rPr dirty="0" sz="1400" spc="-280">
                <a:latin typeface="Verdana"/>
                <a:cs typeface="Verdana"/>
              </a:rPr>
              <a:t>k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1400" spc="-280">
                <a:latin typeface="Verdana"/>
                <a:cs typeface="Verdana"/>
              </a:rPr>
              <a:t>e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ur</a:t>
            </a:r>
            <a:r>
              <a:rPr dirty="0" sz="1400" spc="-280">
                <a:latin typeface="Verdana"/>
                <a:cs typeface="Verdana"/>
              </a:rPr>
              <a:t>a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1400" spc="-280">
                <a:latin typeface="Verdana"/>
                <a:cs typeface="Verdana"/>
              </a:rPr>
              <a:t>t</a:t>
            </a:r>
            <a:r>
              <a:rPr dirty="0" baseline="34722" sz="1800" spc="-419">
                <a:solidFill>
                  <a:srgbClr val="FFFFFF"/>
                </a:solidFill>
                <a:latin typeface="Arial"/>
                <a:cs typeface="Arial"/>
              </a:rPr>
              <a:t>à</a:t>
            </a:r>
            <a:r>
              <a:rPr dirty="0" sz="1400" spc="-280">
                <a:latin typeface="Verdana"/>
                <a:cs typeface="Verdana"/>
              </a:rPr>
              <a:t>le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dirty="0" sz="1400" spc="-280">
                <a:latin typeface="Verdana"/>
                <a:cs typeface="Verdana"/>
              </a:rPr>
              <a:t>a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z="1400" spc="-280">
                <a:latin typeface="Verdana"/>
                <a:cs typeface="Verdana"/>
              </a:rPr>
              <a:t>s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1400" spc="-280">
                <a:latin typeface="Verdana"/>
                <a:cs typeface="Verdana"/>
              </a:rPr>
              <a:t>t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ck</a:t>
            </a:r>
            <a:r>
              <a:rPr dirty="0" sz="1400" spc="-280">
                <a:latin typeface="Verdana"/>
                <a:cs typeface="Verdana"/>
              </a:rPr>
              <a:t>t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1400" spc="-280">
                <a:latin typeface="Verdana"/>
                <a:cs typeface="Verdana"/>
              </a:rPr>
              <a:t>w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z="1400" spc="-280">
                <a:latin typeface="Verdana"/>
                <a:cs typeface="Verdana"/>
              </a:rPr>
              <a:t>o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ing</a:t>
            </a:r>
            <a:r>
              <a:rPr dirty="0" sz="1400" spc="-280">
                <a:latin typeface="Verdana"/>
                <a:cs typeface="Verdana"/>
              </a:rPr>
              <a:t>vi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1400" spc="-280">
                <a:latin typeface="Verdana"/>
                <a:cs typeface="Verdana"/>
              </a:rPr>
              <a:t>e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z="1400" spc="-280">
                <a:latin typeface="Verdana"/>
                <a:cs typeface="Verdana"/>
              </a:rPr>
              <a:t>w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1400" spc="-280">
                <a:latin typeface="Verdana"/>
                <a:cs typeface="Verdana"/>
              </a:rPr>
              <a:t>s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he</a:t>
            </a:r>
            <a:r>
              <a:rPr dirty="0" sz="1400" spc="-280">
                <a:latin typeface="Verdana"/>
                <a:cs typeface="Verdana"/>
              </a:rPr>
              <a:t>to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ra</a:t>
            </a:r>
            <a:r>
              <a:rPr dirty="0" sz="1400" spc="-280">
                <a:latin typeface="Verdana"/>
                <a:cs typeface="Verdana"/>
              </a:rPr>
              <a:t>g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z="1400" spc="-280">
                <a:latin typeface="Verdana"/>
                <a:cs typeface="Verdana"/>
              </a:rPr>
              <a:t>a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io</a:t>
            </a:r>
            <a:r>
              <a:rPr dirty="0" sz="1400" spc="-280">
                <a:latin typeface="Verdana"/>
                <a:cs typeface="Verdana"/>
              </a:rPr>
              <a:t>i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dirty="0" sz="1400" spc="-280">
                <a:latin typeface="Verdana"/>
                <a:cs typeface="Verdana"/>
              </a:rPr>
              <a:t>n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ra</a:t>
            </a:r>
            <a:r>
              <a:rPr dirty="0" sz="1400" spc="-280">
                <a:latin typeface="Verdana"/>
                <a:cs typeface="Verdana"/>
              </a:rPr>
              <a:t>in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dirty="0" sz="1400" spc="-280">
                <a:latin typeface="Verdana"/>
                <a:cs typeface="Verdana"/>
              </a:rPr>
              <a:t>f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dirty="0" sz="1400" spc="-280">
                <a:latin typeface="Verdana"/>
                <a:cs typeface="Verdana"/>
              </a:rPr>
              <a:t>o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(</a:t>
            </a:r>
            <a:r>
              <a:rPr dirty="0" sz="1400" spc="-280">
                <a:latin typeface="Verdana"/>
                <a:cs typeface="Verdana"/>
              </a:rPr>
              <a:t>r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1400" spc="-280">
                <a:latin typeface="Verdana"/>
                <a:cs typeface="Verdana"/>
              </a:rPr>
              <a:t>m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ir-</a:t>
            </a:r>
            <a:r>
              <a:rPr dirty="0" sz="1400" spc="-280">
                <a:latin typeface="Verdana"/>
                <a:cs typeface="Verdana"/>
              </a:rPr>
              <a:t>a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z="1400" spc="-280">
                <a:latin typeface="Verdana"/>
                <a:cs typeface="Verdana"/>
              </a:rPr>
              <a:t>t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dirty="0" sz="1400" spc="-280">
                <a:latin typeface="Verdana"/>
                <a:cs typeface="Verdana"/>
              </a:rPr>
              <a:t>i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z="1400" spc="-280">
                <a:latin typeface="Verdana"/>
                <a:cs typeface="Verdana"/>
              </a:rPr>
              <a:t>o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dirty="0" sz="1400" spc="-280">
                <a:latin typeface="Verdana"/>
                <a:cs typeface="Verdana"/>
              </a:rPr>
              <a:t>n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).</a:t>
            </a:r>
            <a:r>
              <a:rPr dirty="0" sz="1400" spc="-280">
                <a:latin typeface="Verdana"/>
                <a:cs typeface="Verdana"/>
              </a:rPr>
              <a:t>about </a:t>
            </a:r>
            <a:r>
              <a:rPr dirty="0" sz="1400" spc="-5">
                <a:latin typeface="Verdana"/>
                <a:cs typeface="Verdana"/>
              </a:rPr>
              <a:t>the third</a:t>
            </a:r>
            <a:r>
              <a:rPr dirty="0" sz="1400" spc="-35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dimension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1140" y="6177279"/>
            <a:ext cx="5471795" cy="45720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202565" indent="-189865">
              <a:lnSpc>
                <a:spcPct val="100000"/>
              </a:lnSpc>
              <a:spcBef>
                <a:spcPts val="360"/>
              </a:spcBef>
              <a:buChar char="•"/>
              <a:tabLst>
                <a:tab pos="203200" algn="l"/>
              </a:tabLst>
            </a:pPr>
            <a:r>
              <a:rPr dirty="0" sz="1200" spc="-15">
                <a:solidFill>
                  <a:srgbClr val="FFFFFF"/>
                </a:solidFill>
                <a:latin typeface="Verdana"/>
                <a:cs typeface="Verdana"/>
              </a:rPr>
              <a:t>X-rays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absorbed or reflected </a:t>
            </a:r>
            <a:r>
              <a:rPr dirty="0" sz="1200" spc="500">
                <a:solidFill>
                  <a:srgbClr val="FFFFFF"/>
                </a:solidFill>
                <a:latin typeface="Arial"/>
                <a:cs typeface="Arial"/>
              </a:rPr>
              <a:t>à</a:t>
            </a:r>
            <a:r>
              <a:rPr dirty="0" sz="1200" spc="1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white on 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radiograph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(bone-metallic).</a:t>
            </a:r>
            <a:endParaRPr sz="1200">
              <a:latin typeface="Verdana"/>
              <a:cs typeface="Verdana"/>
            </a:endParaRPr>
          </a:p>
          <a:p>
            <a:pPr marL="202565" indent="-189865">
              <a:lnSpc>
                <a:spcPct val="100000"/>
              </a:lnSpc>
              <a:spcBef>
                <a:spcPts val="260"/>
              </a:spcBef>
              <a:buChar char="•"/>
              <a:tabLst>
                <a:tab pos="203200" algn="l"/>
              </a:tabLst>
            </a:pP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Soft tissues lie in between </a:t>
            </a:r>
            <a:r>
              <a:rPr dirty="0" sz="1200" spc="500">
                <a:solidFill>
                  <a:srgbClr val="FFFFFF"/>
                </a:solidFill>
                <a:latin typeface="Arial"/>
                <a:cs typeface="Arial"/>
              </a:rPr>
              <a:t>à</a:t>
            </a:r>
            <a:r>
              <a:rPr dirty="0" sz="1200" spc="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Verdana"/>
                <a:cs typeface="Verdana"/>
              </a:rPr>
              <a:t>gray.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019796" y="2209800"/>
            <a:ext cx="1667510" cy="457200"/>
          </a:xfrm>
          <a:custGeom>
            <a:avLst/>
            <a:gdLst/>
            <a:ahLst/>
            <a:cxnLst/>
            <a:rect l="l" t="t" r="r" b="b"/>
            <a:pathLst>
              <a:path w="1667509" h="457200">
                <a:moveTo>
                  <a:pt x="1666878" y="457199"/>
                </a:moveTo>
                <a:lnTo>
                  <a:pt x="0" y="0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895297" y="1820490"/>
            <a:ext cx="6192977" cy="5527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983739" y="1976716"/>
            <a:ext cx="132461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7815" algn="l"/>
              </a:tabLst>
            </a:pPr>
            <a:r>
              <a:rPr dirty="0" sz="1400" spc="775">
                <a:solidFill>
                  <a:srgbClr val="FF0000"/>
                </a:solidFill>
                <a:latin typeface="Arial"/>
                <a:cs typeface="Arial"/>
              </a:rPr>
              <a:t>²	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Plain</a:t>
            </a:r>
            <a:r>
              <a:rPr dirty="0" sz="1400" spc="-7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Verdana"/>
                <a:cs typeface="Verdana"/>
              </a:rPr>
              <a:t>X-Ray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859928" y="6628659"/>
            <a:ext cx="1236345" cy="1955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 i="1">
                <a:solidFill>
                  <a:srgbClr val="00FFFF"/>
                </a:solidFill>
                <a:latin typeface="Verdana"/>
                <a:cs typeface="Verdana"/>
              </a:rPr>
              <a:t>A A</a:t>
            </a:r>
            <a:r>
              <a:rPr dirty="0" sz="1100" spc="-55" i="1">
                <a:solidFill>
                  <a:srgbClr val="00FFFF"/>
                </a:solidFill>
                <a:latin typeface="Verdana"/>
                <a:cs typeface="Verdana"/>
              </a:rPr>
              <a:t> </a:t>
            </a:r>
            <a:r>
              <a:rPr dirty="0" sz="1100" spc="-5" i="1">
                <a:solidFill>
                  <a:srgbClr val="00FFFF"/>
                </a:solidFill>
                <a:latin typeface="Verdana"/>
                <a:cs typeface="Verdana"/>
              </a:rPr>
              <a:t>Al-BOUKAI-</a:t>
            </a:r>
            <a:fld id="{81D60167-4931-47E6-BA6A-407CBD079E47}" type="slidenum">
              <a:rPr dirty="0" sz="1100" spc="-5" i="1">
                <a:solidFill>
                  <a:srgbClr val="00FFFF"/>
                </a:solidFill>
                <a:latin typeface="Verdana"/>
                <a:cs typeface="Verdana"/>
              </a:rPr>
              <a:t>4</a:t>
            </a:fld>
            <a:endParaRPr sz="11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" y="76200"/>
            <a:ext cx="2190750" cy="3046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57200" y="228600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57200" y="228600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0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57200" y="690562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1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57200" y="885824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1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57200" y="1058862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1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57200" y="1219199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1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57200" y="1425574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1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7200" y="1638300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1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7200" y="1752600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57200" y="1752600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1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429000" y="609600"/>
            <a:ext cx="4953000" cy="29098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5725961" y="1523682"/>
            <a:ext cx="21209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latin typeface="Arial"/>
                <a:cs typeface="Arial"/>
              </a:rPr>
              <a:t>AA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03107" y="2319020"/>
            <a:ext cx="21971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latin typeface="Arial"/>
                <a:cs typeface="Arial"/>
              </a:rPr>
              <a:t>DA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817670" y="1980882"/>
            <a:ext cx="18097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latin typeface="Arial"/>
                <a:cs typeface="Arial"/>
              </a:rPr>
              <a:t>LA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55740" y="2758757"/>
            <a:ext cx="31305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solidFill>
                  <a:srgbClr val="FFECB1"/>
                </a:solidFill>
                <a:latin typeface="Verdana"/>
                <a:cs typeface="Verdana"/>
              </a:rPr>
              <a:t>L</a:t>
            </a:r>
            <a:r>
              <a:rPr dirty="0" sz="1000">
                <a:solidFill>
                  <a:srgbClr val="FFECB1"/>
                </a:solidFill>
                <a:latin typeface="Verdana"/>
                <a:cs typeface="Verdana"/>
              </a:rPr>
              <a:t>I</a:t>
            </a:r>
            <a:r>
              <a:rPr dirty="0" sz="1000" spc="-5">
                <a:solidFill>
                  <a:srgbClr val="FFECB1"/>
                </a:solidFill>
                <a:latin typeface="Verdana"/>
                <a:cs typeface="Verdana"/>
              </a:rPr>
              <a:t>PV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977184" y="2758757"/>
            <a:ext cx="153289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solidFill>
                  <a:srgbClr val="FFECB1"/>
                </a:solidFill>
                <a:latin typeface="Verdana"/>
                <a:cs typeface="Verdana"/>
              </a:rPr>
              <a:t>Inferior Pulmonary</a:t>
            </a:r>
            <a:r>
              <a:rPr dirty="0" sz="1000" spc="-40">
                <a:solidFill>
                  <a:srgbClr val="FFECB1"/>
                </a:solidFill>
                <a:latin typeface="Verdana"/>
                <a:cs typeface="Verdana"/>
              </a:rPr>
              <a:t> </a:t>
            </a:r>
            <a:r>
              <a:rPr dirty="0" sz="1000" spc="-5">
                <a:solidFill>
                  <a:srgbClr val="FFECB1"/>
                </a:solidFill>
                <a:latin typeface="Verdana"/>
                <a:cs typeface="Verdana"/>
              </a:rPr>
              <a:t>vein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493136" y="2305363"/>
            <a:ext cx="365125" cy="438150"/>
          </a:xfrm>
          <a:custGeom>
            <a:avLst/>
            <a:gdLst/>
            <a:ahLst/>
            <a:cxnLst/>
            <a:rect l="l" t="t" r="r" b="b"/>
            <a:pathLst>
              <a:path w="365125" h="438150">
                <a:moveTo>
                  <a:pt x="364863" y="437836"/>
                </a:moveTo>
                <a:lnTo>
                  <a:pt x="0" y="0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477000" y="2286000"/>
            <a:ext cx="113398" cy="120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5349928" y="1480820"/>
            <a:ext cx="20193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latin typeface="Arial"/>
                <a:cs typeface="Arial"/>
              </a:rPr>
              <a:t>RA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736094" y="1176020"/>
            <a:ext cx="42037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0">
                <a:latin typeface="Arial"/>
                <a:cs typeface="Arial"/>
              </a:rPr>
              <a:t>R</a:t>
            </a:r>
            <a:r>
              <a:rPr dirty="0" sz="1100">
                <a:latin typeface="Arial"/>
                <a:cs typeface="Arial"/>
              </a:rPr>
              <a:t>V</a:t>
            </a:r>
            <a:r>
              <a:rPr dirty="0" sz="800" spc="-5">
                <a:latin typeface="Arial"/>
                <a:cs typeface="Arial"/>
              </a:rPr>
              <a:t>OFT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057400" y="177165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0" y="152399"/>
                </a:moveTo>
                <a:lnTo>
                  <a:pt x="7769" y="104229"/>
                </a:lnTo>
                <a:lnTo>
                  <a:pt x="29404" y="62394"/>
                </a:lnTo>
                <a:lnTo>
                  <a:pt x="62394" y="29404"/>
                </a:lnTo>
                <a:lnTo>
                  <a:pt x="104229" y="7769"/>
                </a:lnTo>
                <a:lnTo>
                  <a:pt x="152399" y="0"/>
                </a:lnTo>
                <a:lnTo>
                  <a:pt x="200569" y="7769"/>
                </a:lnTo>
                <a:lnTo>
                  <a:pt x="242405" y="29404"/>
                </a:lnTo>
                <a:lnTo>
                  <a:pt x="275395" y="62394"/>
                </a:lnTo>
                <a:lnTo>
                  <a:pt x="297030" y="104229"/>
                </a:lnTo>
                <a:lnTo>
                  <a:pt x="304799" y="152399"/>
                </a:lnTo>
                <a:lnTo>
                  <a:pt x="297030" y="200569"/>
                </a:lnTo>
                <a:lnTo>
                  <a:pt x="275395" y="242405"/>
                </a:lnTo>
                <a:lnTo>
                  <a:pt x="242405" y="275395"/>
                </a:lnTo>
                <a:lnTo>
                  <a:pt x="200569" y="297030"/>
                </a:lnTo>
                <a:lnTo>
                  <a:pt x="152399" y="304799"/>
                </a:lnTo>
                <a:lnTo>
                  <a:pt x="104229" y="297030"/>
                </a:lnTo>
                <a:lnTo>
                  <a:pt x="62394" y="275395"/>
                </a:lnTo>
                <a:lnTo>
                  <a:pt x="29404" y="242405"/>
                </a:lnTo>
                <a:lnTo>
                  <a:pt x="7769" y="200569"/>
                </a:lnTo>
                <a:lnTo>
                  <a:pt x="0" y="152399"/>
                </a:lnTo>
                <a:close/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57200" y="1905000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57200" y="1905000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1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57200" y="2286000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57200" y="2286000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 h="0">
                <a:moveTo>
                  <a:pt x="0" y="0"/>
                </a:moveTo>
                <a:lnTo>
                  <a:pt x="1600198" y="1"/>
                </a:lnTo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057400" y="21336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0" y="152399"/>
                </a:moveTo>
                <a:lnTo>
                  <a:pt x="7769" y="104229"/>
                </a:lnTo>
                <a:lnTo>
                  <a:pt x="29404" y="62394"/>
                </a:lnTo>
                <a:lnTo>
                  <a:pt x="62394" y="29404"/>
                </a:lnTo>
                <a:lnTo>
                  <a:pt x="104229" y="7769"/>
                </a:lnTo>
                <a:lnTo>
                  <a:pt x="152399" y="0"/>
                </a:lnTo>
                <a:lnTo>
                  <a:pt x="200569" y="7769"/>
                </a:lnTo>
                <a:lnTo>
                  <a:pt x="242405" y="29404"/>
                </a:lnTo>
                <a:lnTo>
                  <a:pt x="275395" y="62394"/>
                </a:lnTo>
                <a:lnTo>
                  <a:pt x="297030" y="104229"/>
                </a:lnTo>
                <a:lnTo>
                  <a:pt x="304799" y="152399"/>
                </a:lnTo>
                <a:lnTo>
                  <a:pt x="297030" y="200569"/>
                </a:lnTo>
                <a:lnTo>
                  <a:pt x="275395" y="242405"/>
                </a:lnTo>
                <a:lnTo>
                  <a:pt x="242405" y="275395"/>
                </a:lnTo>
                <a:lnTo>
                  <a:pt x="200569" y="297030"/>
                </a:lnTo>
                <a:lnTo>
                  <a:pt x="152399" y="304799"/>
                </a:lnTo>
                <a:lnTo>
                  <a:pt x="104229" y="297030"/>
                </a:lnTo>
                <a:lnTo>
                  <a:pt x="62394" y="275395"/>
                </a:lnTo>
                <a:lnTo>
                  <a:pt x="29404" y="242405"/>
                </a:lnTo>
                <a:lnTo>
                  <a:pt x="7769" y="200569"/>
                </a:lnTo>
                <a:lnTo>
                  <a:pt x="0" y="152399"/>
                </a:lnTo>
                <a:close/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2150198" y="1785620"/>
            <a:ext cx="124460" cy="6007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70"/>
              </a:spcBef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14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429000" y="3505200"/>
            <a:ext cx="4953000" cy="2895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5893870" y="4739957"/>
            <a:ext cx="344170" cy="5765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latin typeface="Arial"/>
                <a:cs typeface="Arial"/>
              </a:rPr>
              <a:t>LA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 marL="154305">
              <a:lnSpc>
                <a:spcPct val="100000"/>
              </a:lnSpc>
              <a:spcBef>
                <a:spcPts val="670"/>
              </a:spcBef>
            </a:pPr>
            <a:r>
              <a:rPr dirty="0" sz="1000">
                <a:latin typeface="Arial"/>
                <a:cs typeface="Arial"/>
              </a:rPr>
              <a:t>DA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502328" y="4587557"/>
            <a:ext cx="20193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latin typeface="Arial"/>
                <a:cs typeface="Arial"/>
              </a:rPr>
              <a:t>RA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617775" y="4190682"/>
            <a:ext cx="20002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0">
                <a:latin typeface="Arial"/>
                <a:cs typeface="Arial"/>
              </a:rPr>
              <a:t>R</a:t>
            </a:r>
            <a:r>
              <a:rPr dirty="0" sz="1000">
                <a:latin typeface="Arial"/>
                <a:cs typeface="Arial"/>
              </a:rPr>
              <a:t>V</a:t>
            </a:r>
            <a:endParaRPr sz="10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089083" y="4419282"/>
            <a:ext cx="17145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75">
                <a:latin typeface="Arial"/>
                <a:cs typeface="Arial"/>
              </a:rPr>
              <a:t>L</a:t>
            </a:r>
            <a:r>
              <a:rPr dirty="0" sz="1000">
                <a:latin typeface="Arial"/>
                <a:cs typeface="Arial"/>
              </a:rPr>
              <a:t>V</a:t>
            </a:r>
            <a:endParaRPr sz="10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800600" y="914399"/>
            <a:ext cx="740410" cy="444500"/>
          </a:xfrm>
          <a:custGeom>
            <a:avLst/>
            <a:gdLst/>
            <a:ahLst/>
            <a:cxnLst/>
            <a:rect l="l" t="t" r="r" b="b"/>
            <a:pathLst>
              <a:path w="740410" h="444500">
                <a:moveTo>
                  <a:pt x="0" y="0"/>
                </a:moveTo>
                <a:lnTo>
                  <a:pt x="740219" y="444131"/>
                </a:lnTo>
              </a:path>
            </a:pathLst>
          </a:custGeom>
          <a:ln w="8312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477649" y="1299730"/>
            <a:ext cx="85090" cy="72390"/>
          </a:xfrm>
          <a:custGeom>
            <a:avLst/>
            <a:gdLst/>
            <a:ahLst/>
            <a:cxnLst/>
            <a:rect l="l" t="t" r="r" b="b"/>
            <a:pathLst>
              <a:path w="85089" h="72390">
                <a:moveTo>
                  <a:pt x="39204" y="0"/>
                </a:moveTo>
                <a:lnTo>
                  <a:pt x="41389" y="45732"/>
                </a:lnTo>
                <a:lnTo>
                  <a:pt x="0" y="65341"/>
                </a:lnTo>
                <a:lnTo>
                  <a:pt x="84950" y="71869"/>
                </a:lnTo>
                <a:lnTo>
                  <a:pt x="39204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6269939" y="1371599"/>
            <a:ext cx="588645" cy="367665"/>
          </a:xfrm>
          <a:custGeom>
            <a:avLst/>
            <a:gdLst/>
            <a:ahLst/>
            <a:cxnLst/>
            <a:rect l="l" t="t" r="r" b="b"/>
            <a:pathLst>
              <a:path w="588645" h="367664">
                <a:moveTo>
                  <a:pt x="588060" y="0"/>
                </a:moveTo>
                <a:lnTo>
                  <a:pt x="0" y="367537"/>
                </a:lnTo>
              </a:path>
            </a:pathLst>
          </a:custGeom>
          <a:ln w="8312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6248400" y="1679905"/>
            <a:ext cx="85090" cy="73025"/>
          </a:xfrm>
          <a:custGeom>
            <a:avLst/>
            <a:gdLst/>
            <a:ahLst/>
            <a:cxnLst/>
            <a:rect l="l" t="t" r="r" b="b"/>
            <a:pathLst>
              <a:path w="85089" h="73025">
                <a:moveTo>
                  <a:pt x="44424" y="0"/>
                </a:moveTo>
                <a:lnTo>
                  <a:pt x="0" y="72694"/>
                </a:lnTo>
                <a:lnTo>
                  <a:pt x="84810" y="64617"/>
                </a:lnTo>
                <a:lnTo>
                  <a:pt x="43078" y="45770"/>
                </a:lnTo>
                <a:lnTo>
                  <a:pt x="44424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4596479" y="753745"/>
            <a:ext cx="1085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0000"/>
                </a:solidFill>
                <a:latin typeface="Verdana"/>
                <a:cs typeface="Verdana"/>
              </a:rPr>
              <a:t>?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495800" y="720725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0" y="152399"/>
                </a:moveTo>
                <a:lnTo>
                  <a:pt x="7769" y="104229"/>
                </a:lnTo>
                <a:lnTo>
                  <a:pt x="29404" y="62394"/>
                </a:lnTo>
                <a:lnTo>
                  <a:pt x="62394" y="29404"/>
                </a:lnTo>
                <a:lnTo>
                  <a:pt x="104229" y="7769"/>
                </a:lnTo>
                <a:lnTo>
                  <a:pt x="152399" y="0"/>
                </a:lnTo>
                <a:lnTo>
                  <a:pt x="200570" y="7769"/>
                </a:lnTo>
                <a:lnTo>
                  <a:pt x="242405" y="29404"/>
                </a:lnTo>
                <a:lnTo>
                  <a:pt x="275395" y="62394"/>
                </a:lnTo>
                <a:lnTo>
                  <a:pt x="297030" y="104229"/>
                </a:lnTo>
                <a:lnTo>
                  <a:pt x="304799" y="152399"/>
                </a:lnTo>
                <a:lnTo>
                  <a:pt x="297030" y="200569"/>
                </a:lnTo>
                <a:lnTo>
                  <a:pt x="275395" y="242404"/>
                </a:lnTo>
                <a:lnTo>
                  <a:pt x="242405" y="275395"/>
                </a:lnTo>
                <a:lnTo>
                  <a:pt x="200570" y="297029"/>
                </a:lnTo>
                <a:lnTo>
                  <a:pt x="152399" y="304799"/>
                </a:lnTo>
                <a:lnTo>
                  <a:pt x="104229" y="297029"/>
                </a:lnTo>
                <a:lnTo>
                  <a:pt x="62394" y="275395"/>
                </a:lnTo>
                <a:lnTo>
                  <a:pt x="29404" y="242404"/>
                </a:lnTo>
                <a:lnTo>
                  <a:pt x="7769" y="200569"/>
                </a:lnTo>
                <a:lnTo>
                  <a:pt x="0" y="152399"/>
                </a:lnTo>
                <a:close/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6958679" y="1176020"/>
            <a:ext cx="1085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0000"/>
                </a:solidFill>
                <a:latin typeface="Verdana"/>
                <a:cs typeface="Verdana"/>
              </a:rPr>
              <a:t>?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858000" y="1142999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0" y="152399"/>
                </a:moveTo>
                <a:lnTo>
                  <a:pt x="7769" y="104229"/>
                </a:lnTo>
                <a:lnTo>
                  <a:pt x="29404" y="62394"/>
                </a:lnTo>
                <a:lnTo>
                  <a:pt x="62394" y="29404"/>
                </a:lnTo>
                <a:lnTo>
                  <a:pt x="104229" y="7769"/>
                </a:lnTo>
                <a:lnTo>
                  <a:pt x="152400" y="0"/>
                </a:lnTo>
                <a:lnTo>
                  <a:pt x="200570" y="7769"/>
                </a:lnTo>
                <a:lnTo>
                  <a:pt x="242405" y="29404"/>
                </a:lnTo>
                <a:lnTo>
                  <a:pt x="275395" y="62394"/>
                </a:lnTo>
                <a:lnTo>
                  <a:pt x="297030" y="104229"/>
                </a:lnTo>
                <a:lnTo>
                  <a:pt x="304799" y="152399"/>
                </a:lnTo>
                <a:lnTo>
                  <a:pt x="297030" y="200570"/>
                </a:lnTo>
                <a:lnTo>
                  <a:pt x="275395" y="242405"/>
                </a:lnTo>
                <a:lnTo>
                  <a:pt x="242405" y="275395"/>
                </a:lnTo>
                <a:lnTo>
                  <a:pt x="200570" y="297030"/>
                </a:lnTo>
                <a:lnTo>
                  <a:pt x="152400" y="304799"/>
                </a:lnTo>
                <a:lnTo>
                  <a:pt x="104229" y="297030"/>
                </a:lnTo>
                <a:lnTo>
                  <a:pt x="62394" y="275395"/>
                </a:lnTo>
                <a:lnTo>
                  <a:pt x="29404" y="242405"/>
                </a:lnTo>
                <a:lnTo>
                  <a:pt x="7769" y="200570"/>
                </a:lnTo>
                <a:lnTo>
                  <a:pt x="0" y="152399"/>
                </a:lnTo>
                <a:close/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945182" y="2522915"/>
            <a:ext cx="1608518" cy="4904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435927" y="2547620"/>
            <a:ext cx="3064510" cy="211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548765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E2E2F4"/>
                </a:solidFill>
                <a:latin typeface="Arial"/>
                <a:cs typeface="Arial"/>
              </a:rPr>
              <a:t>LEVEL</a:t>
            </a:r>
            <a:r>
              <a:rPr dirty="0" sz="2400" spc="-110" b="1">
                <a:solidFill>
                  <a:srgbClr val="E2E2F4"/>
                </a:solidFill>
                <a:latin typeface="Arial"/>
                <a:cs typeface="Arial"/>
              </a:rPr>
              <a:t> </a:t>
            </a:r>
            <a:r>
              <a:rPr dirty="0" sz="2400" spc="-5" b="1">
                <a:solidFill>
                  <a:srgbClr val="E2E2F4"/>
                </a:solidFill>
                <a:latin typeface="Arial"/>
                <a:cs typeface="Arial"/>
              </a:rPr>
              <a:t>5-6</a:t>
            </a:r>
            <a:endParaRPr sz="2400">
              <a:latin typeface="Arial"/>
              <a:cs typeface="Arial"/>
            </a:endParaRPr>
          </a:p>
          <a:p>
            <a:pPr marL="12700" marR="511809">
              <a:lnSpc>
                <a:spcPts val="1600"/>
              </a:lnSpc>
              <a:spcBef>
                <a:spcPts val="2040"/>
              </a:spcBef>
              <a:tabLst>
                <a:tab pos="505459" algn="l"/>
              </a:tabLst>
            </a:pPr>
            <a:r>
              <a:rPr dirty="0" sz="1400">
                <a:solidFill>
                  <a:srgbClr val="FFECB1"/>
                </a:solidFill>
                <a:latin typeface="Verdana"/>
                <a:cs typeface="Verdana"/>
              </a:rPr>
              <a:t>AA	</a:t>
            </a:r>
            <a:r>
              <a:rPr dirty="0" sz="1400" spc="-5">
                <a:solidFill>
                  <a:srgbClr val="FFECB1"/>
                </a:solidFill>
                <a:latin typeface="Verdana"/>
                <a:cs typeface="Verdana"/>
              </a:rPr>
              <a:t>Ascending Aorta (root)  DA	Descending</a:t>
            </a:r>
            <a:r>
              <a:rPr dirty="0" sz="1400" spc="-10">
                <a:solidFill>
                  <a:srgbClr val="FFECB1"/>
                </a:solidFill>
                <a:latin typeface="Verdana"/>
                <a:cs typeface="Verdana"/>
              </a:rPr>
              <a:t> </a:t>
            </a:r>
            <a:r>
              <a:rPr dirty="0" sz="1400" spc="-5">
                <a:solidFill>
                  <a:srgbClr val="FFECB1"/>
                </a:solidFill>
                <a:latin typeface="Verdana"/>
                <a:cs typeface="Verdana"/>
              </a:rPr>
              <a:t>Aorta</a:t>
            </a:r>
            <a:endParaRPr sz="1400">
              <a:latin typeface="Verdana"/>
              <a:cs typeface="Verdana"/>
            </a:endParaRPr>
          </a:p>
          <a:p>
            <a:pPr marL="12700" marR="1355725">
              <a:lnSpc>
                <a:spcPts val="1700"/>
              </a:lnSpc>
              <a:spcBef>
                <a:spcPts val="20"/>
              </a:spcBef>
              <a:tabLst>
                <a:tab pos="535940" algn="l"/>
              </a:tabLst>
            </a:pPr>
            <a:r>
              <a:rPr dirty="0" sz="1400" spc="-5">
                <a:solidFill>
                  <a:srgbClr val="FFECB1"/>
                </a:solidFill>
                <a:latin typeface="Verdana"/>
                <a:cs typeface="Verdana"/>
              </a:rPr>
              <a:t>LA	Left atrium  </a:t>
            </a:r>
            <a:r>
              <a:rPr dirty="0" sz="1400" spc="-40">
                <a:solidFill>
                  <a:srgbClr val="FFECB1"/>
                </a:solidFill>
                <a:latin typeface="Verdana"/>
                <a:cs typeface="Verdana"/>
              </a:rPr>
              <a:t>LV	</a:t>
            </a:r>
            <a:r>
              <a:rPr dirty="0" sz="1400" spc="-5">
                <a:solidFill>
                  <a:srgbClr val="FFECB1"/>
                </a:solidFill>
                <a:latin typeface="Verdana"/>
                <a:cs typeface="Verdana"/>
              </a:rPr>
              <a:t>Left</a:t>
            </a:r>
            <a:r>
              <a:rPr dirty="0" sz="1400" spc="-75">
                <a:solidFill>
                  <a:srgbClr val="FFECB1"/>
                </a:solidFill>
                <a:latin typeface="Verdana"/>
                <a:cs typeface="Verdana"/>
              </a:rPr>
              <a:t> </a:t>
            </a:r>
            <a:r>
              <a:rPr dirty="0" sz="1400" spc="-5">
                <a:solidFill>
                  <a:srgbClr val="FFECB1"/>
                </a:solidFill>
                <a:latin typeface="Verdana"/>
                <a:cs typeface="Verdana"/>
              </a:rPr>
              <a:t>ventricle</a:t>
            </a:r>
            <a:endParaRPr sz="1400">
              <a:latin typeface="Verdana"/>
              <a:cs typeface="Verdana"/>
            </a:endParaRPr>
          </a:p>
          <a:p>
            <a:pPr marL="12700" marR="314325">
              <a:lnSpc>
                <a:spcPts val="1700"/>
              </a:lnSpc>
              <a:tabLst>
                <a:tab pos="542925" algn="l"/>
                <a:tab pos="570230" algn="l"/>
              </a:tabLst>
            </a:pPr>
            <a:r>
              <a:rPr dirty="0" sz="1400" spc="-5">
                <a:solidFill>
                  <a:srgbClr val="FFECB1"/>
                </a:solidFill>
                <a:latin typeface="Verdana"/>
                <a:cs typeface="Verdana"/>
              </a:rPr>
              <a:t>RA	Right atrium (auricle)  RV		Right ventricle</a:t>
            </a:r>
            <a:r>
              <a:rPr dirty="0" sz="1400" spc="-65">
                <a:solidFill>
                  <a:srgbClr val="FFECB1"/>
                </a:solidFill>
                <a:latin typeface="Verdana"/>
                <a:cs typeface="Verdana"/>
              </a:rPr>
              <a:t> </a:t>
            </a:r>
            <a:r>
              <a:rPr dirty="0" sz="1400" spc="-5">
                <a:solidFill>
                  <a:srgbClr val="FFECB1"/>
                </a:solidFill>
                <a:latin typeface="Verdana"/>
                <a:cs typeface="Verdana"/>
              </a:rPr>
              <a:t>(outflow)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ts val="1540"/>
              </a:lnSpc>
            </a:pPr>
            <a:r>
              <a:rPr dirty="0" sz="1400" spc="-5">
                <a:solidFill>
                  <a:srgbClr val="FFECB1"/>
                </a:solidFill>
                <a:latin typeface="Verdana"/>
                <a:cs typeface="Verdana"/>
              </a:rPr>
              <a:t>LIPV Left inferior pulmonary</a:t>
            </a:r>
            <a:r>
              <a:rPr dirty="0" sz="1400" spc="-25">
                <a:solidFill>
                  <a:srgbClr val="FFECB1"/>
                </a:solidFill>
                <a:latin typeface="Verdana"/>
                <a:cs typeface="Verdana"/>
              </a:rPr>
              <a:t> </a:t>
            </a:r>
            <a:r>
              <a:rPr dirty="0" sz="1400" spc="-5">
                <a:solidFill>
                  <a:srgbClr val="FFECB1"/>
                </a:solidFill>
                <a:latin typeface="Verdana"/>
                <a:cs typeface="Verdana"/>
              </a:rPr>
              <a:t>vein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583575" y="16626"/>
            <a:ext cx="6159728" cy="6982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468088" y="581894"/>
            <a:ext cx="3287687" cy="4655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8013572" y="24688"/>
            <a:ext cx="1127125" cy="4572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38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93492" y="3018104"/>
            <a:ext cx="2069338" cy="17824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160261" y="3076841"/>
            <a:ext cx="2069338" cy="17159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579099" y="3076829"/>
            <a:ext cx="1947290" cy="17172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5150" y="3095104"/>
            <a:ext cx="2129688" cy="16989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234365" y="1538350"/>
            <a:ext cx="6203974" cy="15984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164528" y="1716087"/>
            <a:ext cx="408940" cy="396875"/>
          </a:xfrm>
          <a:custGeom>
            <a:avLst/>
            <a:gdLst/>
            <a:ahLst/>
            <a:cxnLst/>
            <a:rect l="l" t="t" r="r" b="b"/>
            <a:pathLst>
              <a:path w="408939" h="396875">
                <a:moveTo>
                  <a:pt x="408808" y="0"/>
                </a:moveTo>
                <a:lnTo>
                  <a:pt x="0" y="396648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146300" y="2050021"/>
            <a:ext cx="81280" cy="80645"/>
          </a:xfrm>
          <a:custGeom>
            <a:avLst/>
            <a:gdLst/>
            <a:ahLst/>
            <a:cxnLst/>
            <a:rect l="l" t="t" r="r" b="b"/>
            <a:pathLst>
              <a:path w="81280" h="80644">
                <a:moveTo>
                  <a:pt x="28155" y="0"/>
                </a:moveTo>
                <a:lnTo>
                  <a:pt x="0" y="80403"/>
                </a:lnTo>
                <a:lnTo>
                  <a:pt x="81216" y="54686"/>
                </a:lnTo>
                <a:lnTo>
                  <a:pt x="281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226692" y="1716087"/>
            <a:ext cx="589915" cy="457834"/>
          </a:xfrm>
          <a:custGeom>
            <a:avLst/>
            <a:gdLst/>
            <a:ahLst/>
            <a:cxnLst/>
            <a:rect l="l" t="t" r="r" b="b"/>
            <a:pathLst>
              <a:path w="589914" h="457835">
                <a:moveTo>
                  <a:pt x="589532" y="0"/>
                </a:moveTo>
                <a:lnTo>
                  <a:pt x="0" y="457502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206625" y="2112352"/>
            <a:ext cx="83820" cy="76835"/>
          </a:xfrm>
          <a:custGeom>
            <a:avLst/>
            <a:gdLst/>
            <a:ahLst/>
            <a:cxnLst/>
            <a:rect l="l" t="t" r="r" b="b"/>
            <a:pathLst>
              <a:path w="83819" h="76835">
                <a:moveTo>
                  <a:pt x="36842" y="0"/>
                </a:moveTo>
                <a:lnTo>
                  <a:pt x="0" y="76809"/>
                </a:lnTo>
                <a:lnTo>
                  <a:pt x="83553" y="60198"/>
                </a:lnTo>
                <a:lnTo>
                  <a:pt x="368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351309" y="1893887"/>
            <a:ext cx="646430" cy="342265"/>
          </a:xfrm>
          <a:custGeom>
            <a:avLst/>
            <a:gdLst/>
            <a:ahLst/>
            <a:cxnLst/>
            <a:rect l="l" t="t" r="r" b="b"/>
            <a:pathLst>
              <a:path w="646430" h="342264">
                <a:moveTo>
                  <a:pt x="645890" y="0"/>
                </a:moveTo>
                <a:lnTo>
                  <a:pt x="0" y="342121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328862" y="2178570"/>
            <a:ext cx="85725" cy="69850"/>
          </a:xfrm>
          <a:custGeom>
            <a:avLst/>
            <a:gdLst/>
            <a:ahLst/>
            <a:cxnLst/>
            <a:rect l="l" t="t" r="r" b="b"/>
            <a:pathLst>
              <a:path w="85725" h="69850">
                <a:moveTo>
                  <a:pt x="49504" y="0"/>
                </a:moveTo>
                <a:lnTo>
                  <a:pt x="0" y="69329"/>
                </a:lnTo>
                <a:lnTo>
                  <a:pt x="85166" y="67335"/>
                </a:lnTo>
                <a:lnTo>
                  <a:pt x="495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276021" y="2449972"/>
            <a:ext cx="175260" cy="568325"/>
          </a:xfrm>
          <a:custGeom>
            <a:avLst/>
            <a:gdLst/>
            <a:ahLst/>
            <a:cxnLst/>
            <a:rect l="l" t="t" r="r" b="b"/>
            <a:pathLst>
              <a:path w="175260" h="568325">
                <a:moveTo>
                  <a:pt x="175078" y="567864"/>
                </a:moveTo>
                <a:lnTo>
                  <a:pt x="0" y="0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254580" y="2425700"/>
            <a:ext cx="73025" cy="84455"/>
          </a:xfrm>
          <a:custGeom>
            <a:avLst/>
            <a:gdLst/>
            <a:ahLst/>
            <a:cxnLst/>
            <a:rect l="l" t="t" r="r" b="b"/>
            <a:pathLst>
              <a:path w="73025" h="84455">
                <a:moveTo>
                  <a:pt x="13957" y="0"/>
                </a:moveTo>
                <a:lnTo>
                  <a:pt x="0" y="84048"/>
                </a:lnTo>
                <a:lnTo>
                  <a:pt x="72821" y="61595"/>
                </a:lnTo>
                <a:lnTo>
                  <a:pt x="139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355725" y="1835150"/>
            <a:ext cx="644525" cy="226695"/>
          </a:xfrm>
          <a:custGeom>
            <a:avLst/>
            <a:gdLst/>
            <a:ahLst/>
            <a:cxnLst/>
            <a:rect l="l" t="t" r="r" b="b"/>
            <a:pathLst>
              <a:path w="644525" h="226694">
                <a:moveTo>
                  <a:pt x="0" y="0"/>
                </a:moveTo>
                <a:lnTo>
                  <a:pt x="644374" y="226525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939544" y="2008885"/>
            <a:ext cx="85090" cy="72390"/>
          </a:xfrm>
          <a:custGeom>
            <a:avLst/>
            <a:gdLst/>
            <a:ahLst/>
            <a:cxnLst/>
            <a:rect l="l" t="t" r="r" b="b"/>
            <a:pathLst>
              <a:path w="85089" h="72389">
                <a:moveTo>
                  <a:pt x="25260" y="0"/>
                </a:moveTo>
                <a:lnTo>
                  <a:pt x="0" y="71881"/>
                </a:lnTo>
                <a:lnTo>
                  <a:pt x="84518" y="61213"/>
                </a:lnTo>
                <a:lnTo>
                  <a:pt x="252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355725" y="1835150"/>
            <a:ext cx="586105" cy="341630"/>
          </a:xfrm>
          <a:custGeom>
            <a:avLst/>
            <a:gdLst/>
            <a:ahLst/>
            <a:cxnLst/>
            <a:rect l="l" t="t" r="r" b="b"/>
            <a:pathLst>
              <a:path w="586105" h="341630">
                <a:moveTo>
                  <a:pt x="0" y="0"/>
                </a:moveTo>
                <a:lnTo>
                  <a:pt x="586061" y="341231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878710" y="2117890"/>
            <a:ext cx="85090" cy="71755"/>
          </a:xfrm>
          <a:custGeom>
            <a:avLst/>
            <a:gdLst/>
            <a:ahLst/>
            <a:cxnLst/>
            <a:rect l="l" t="t" r="r" b="b"/>
            <a:pathLst>
              <a:path w="85089" h="71755">
                <a:moveTo>
                  <a:pt x="38341" y="0"/>
                </a:moveTo>
                <a:lnTo>
                  <a:pt x="0" y="65862"/>
                </a:lnTo>
                <a:lnTo>
                  <a:pt x="85026" y="71272"/>
                </a:lnTo>
                <a:lnTo>
                  <a:pt x="383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476375" y="2383660"/>
            <a:ext cx="590550" cy="515620"/>
          </a:xfrm>
          <a:custGeom>
            <a:avLst/>
            <a:gdLst/>
            <a:ahLst/>
            <a:cxnLst/>
            <a:rect l="l" t="t" r="r" b="b"/>
            <a:pathLst>
              <a:path w="590550" h="515619">
                <a:moveTo>
                  <a:pt x="0" y="515114"/>
                </a:moveTo>
                <a:lnTo>
                  <a:pt x="590459" y="0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003501" y="2366962"/>
            <a:ext cx="82550" cy="79375"/>
          </a:xfrm>
          <a:custGeom>
            <a:avLst/>
            <a:gdLst/>
            <a:ahLst/>
            <a:cxnLst/>
            <a:rect l="l" t="t" r="r" b="b"/>
            <a:pathLst>
              <a:path w="82550" h="79375">
                <a:moveTo>
                  <a:pt x="82473" y="0"/>
                </a:moveTo>
                <a:lnTo>
                  <a:pt x="0" y="21386"/>
                </a:lnTo>
                <a:lnTo>
                  <a:pt x="50101" y="78803"/>
                </a:lnTo>
                <a:lnTo>
                  <a:pt x="8247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251902" y="1690370"/>
            <a:ext cx="1244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590164" y="1557020"/>
            <a:ext cx="36766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5270" algn="l"/>
              </a:tabLst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2	3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015614" y="1868170"/>
            <a:ext cx="1244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467927" y="2977832"/>
            <a:ext cx="1244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72552" y="2858770"/>
            <a:ext cx="1244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606800" y="1716087"/>
            <a:ext cx="289560" cy="452120"/>
          </a:xfrm>
          <a:custGeom>
            <a:avLst/>
            <a:gdLst/>
            <a:ahLst/>
            <a:cxnLst/>
            <a:rect l="l" t="t" r="r" b="b"/>
            <a:pathLst>
              <a:path w="289560" h="452119">
                <a:moveTo>
                  <a:pt x="0" y="0"/>
                </a:moveTo>
                <a:lnTo>
                  <a:pt x="289505" y="451689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836809" y="2104453"/>
            <a:ext cx="73660" cy="85090"/>
          </a:xfrm>
          <a:custGeom>
            <a:avLst/>
            <a:gdLst/>
            <a:ahLst/>
            <a:cxnLst/>
            <a:rect l="l" t="t" r="r" b="b"/>
            <a:pathLst>
              <a:path w="73660" h="85089">
                <a:moveTo>
                  <a:pt x="64160" y="0"/>
                </a:moveTo>
                <a:lnTo>
                  <a:pt x="0" y="41109"/>
                </a:lnTo>
                <a:lnTo>
                  <a:pt x="73202" y="84709"/>
                </a:lnTo>
                <a:lnTo>
                  <a:pt x="641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293051" y="1716087"/>
            <a:ext cx="530225" cy="631825"/>
          </a:xfrm>
          <a:custGeom>
            <a:avLst/>
            <a:gdLst/>
            <a:ahLst/>
            <a:cxnLst/>
            <a:rect l="l" t="t" r="r" b="b"/>
            <a:pathLst>
              <a:path w="530225" h="631825">
                <a:moveTo>
                  <a:pt x="529773" y="0"/>
                </a:moveTo>
                <a:lnTo>
                  <a:pt x="0" y="631415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276725" y="2284095"/>
            <a:ext cx="78740" cy="83185"/>
          </a:xfrm>
          <a:custGeom>
            <a:avLst/>
            <a:gdLst/>
            <a:ahLst/>
            <a:cxnLst/>
            <a:rect l="l" t="t" r="r" b="b"/>
            <a:pathLst>
              <a:path w="78739" h="83185">
                <a:moveTo>
                  <a:pt x="19786" y="0"/>
                </a:moveTo>
                <a:lnTo>
                  <a:pt x="0" y="82867"/>
                </a:lnTo>
                <a:lnTo>
                  <a:pt x="78168" y="48983"/>
                </a:lnTo>
                <a:lnTo>
                  <a:pt x="197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3501390" y="1571307"/>
            <a:ext cx="1244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14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839652" y="1557020"/>
            <a:ext cx="1244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14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288944" y="1657350"/>
            <a:ext cx="115570" cy="507365"/>
          </a:xfrm>
          <a:custGeom>
            <a:avLst/>
            <a:gdLst/>
            <a:ahLst/>
            <a:cxnLst/>
            <a:rect l="l" t="t" r="r" b="b"/>
            <a:pathLst>
              <a:path w="115570" h="507364">
                <a:moveTo>
                  <a:pt x="115030" y="0"/>
                </a:moveTo>
                <a:lnTo>
                  <a:pt x="0" y="507041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6263030" y="2106422"/>
            <a:ext cx="74930" cy="83185"/>
          </a:xfrm>
          <a:custGeom>
            <a:avLst/>
            <a:gdLst/>
            <a:ahLst/>
            <a:cxnLst/>
            <a:rect l="l" t="t" r="r" b="b"/>
            <a:pathLst>
              <a:path w="74929" h="83185">
                <a:moveTo>
                  <a:pt x="0" y="0"/>
                </a:moveTo>
                <a:lnTo>
                  <a:pt x="20294" y="82740"/>
                </a:lnTo>
                <a:lnTo>
                  <a:pt x="74307" y="168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6544409" y="2130425"/>
            <a:ext cx="347345" cy="338455"/>
          </a:xfrm>
          <a:custGeom>
            <a:avLst/>
            <a:gdLst/>
            <a:ahLst/>
            <a:cxnLst/>
            <a:rect l="l" t="t" r="r" b="b"/>
            <a:pathLst>
              <a:path w="347345" h="338455">
                <a:moveTo>
                  <a:pt x="346927" y="0"/>
                </a:moveTo>
                <a:lnTo>
                  <a:pt x="0" y="337877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6526212" y="2405570"/>
            <a:ext cx="81280" cy="80645"/>
          </a:xfrm>
          <a:custGeom>
            <a:avLst/>
            <a:gdLst/>
            <a:ahLst/>
            <a:cxnLst/>
            <a:rect l="l" t="t" r="r" b="b"/>
            <a:pathLst>
              <a:path w="81279" h="80644">
                <a:moveTo>
                  <a:pt x="28003" y="0"/>
                </a:moveTo>
                <a:lnTo>
                  <a:pt x="0" y="80454"/>
                </a:lnTo>
                <a:lnTo>
                  <a:pt x="81165" y="54584"/>
                </a:lnTo>
                <a:lnTo>
                  <a:pt x="280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6420802" y="1571307"/>
            <a:ext cx="1244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908165" y="1971357"/>
            <a:ext cx="22352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4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739046" y="3432175"/>
            <a:ext cx="224790" cy="219075"/>
          </a:xfrm>
          <a:custGeom>
            <a:avLst/>
            <a:gdLst/>
            <a:ahLst/>
            <a:cxnLst/>
            <a:rect l="l" t="t" r="r" b="b"/>
            <a:pathLst>
              <a:path w="224789" h="219075">
                <a:moveTo>
                  <a:pt x="224690" y="0"/>
                </a:moveTo>
                <a:lnTo>
                  <a:pt x="0" y="218816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720850" y="3588258"/>
            <a:ext cx="81280" cy="80645"/>
          </a:xfrm>
          <a:custGeom>
            <a:avLst/>
            <a:gdLst/>
            <a:ahLst/>
            <a:cxnLst/>
            <a:rect l="l" t="t" r="r" b="b"/>
            <a:pathLst>
              <a:path w="81280" h="80645">
                <a:moveTo>
                  <a:pt x="28003" y="0"/>
                </a:moveTo>
                <a:lnTo>
                  <a:pt x="0" y="80454"/>
                </a:lnTo>
                <a:lnTo>
                  <a:pt x="81178" y="54584"/>
                </a:lnTo>
                <a:lnTo>
                  <a:pt x="280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866324" y="3846512"/>
            <a:ext cx="524510" cy="114300"/>
          </a:xfrm>
          <a:custGeom>
            <a:avLst/>
            <a:gdLst/>
            <a:ahLst/>
            <a:cxnLst/>
            <a:rect l="l" t="t" r="r" b="b"/>
            <a:pathLst>
              <a:path w="524510" h="114300">
                <a:moveTo>
                  <a:pt x="524450" y="0"/>
                </a:moveTo>
                <a:lnTo>
                  <a:pt x="0" y="113680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841500" y="3912196"/>
            <a:ext cx="82550" cy="74930"/>
          </a:xfrm>
          <a:custGeom>
            <a:avLst/>
            <a:gdLst/>
            <a:ahLst/>
            <a:cxnLst/>
            <a:rect l="l" t="t" r="r" b="b"/>
            <a:pathLst>
              <a:path w="82550" h="74929">
                <a:moveTo>
                  <a:pt x="66395" y="0"/>
                </a:moveTo>
                <a:lnTo>
                  <a:pt x="0" y="53378"/>
                </a:lnTo>
                <a:lnTo>
                  <a:pt x="82537" y="74472"/>
                </a:lnTo>
                <a:lnTo>
                  <a:pt x="663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1980564" y="3274695"/>
            <a:ext cx="19748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5">
                <a:solidFill>
                  <a:srgbClr val="FFFFFF"/>
                </a:solidFill>
                <a:latin typeface="Arial"/>
                <a:cs typeface="Arial"/>
              </a:rPr>
              <a:t>11</a:t>
            </a:r>
            <a:endParaRPr sz="14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407602" y="3747770"/>
            <a:ext cx="22352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12</a:t>
            </a:r>
            <a:endParaRPr sz="14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894964" y="3511232"/>
            <a:ext cx="22352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13</a:t>
            </a:r>
            <a:endParaRPr sz="14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719002" y="3584257"/>
            <a:ext cx="22352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14</a:t>
            </a:r>
            <a:endParaRPr sz="14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057265" y="3205480"/>
            <a:ext cx="405765" cy="498475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15</a:t>
            </a:r>
            <a:endParaRPr sz="1400">
              <a:latin typeface="Arial"/>
              <a:cs typeface="Arial"/>
            </a:endParaRPr>
          </a:p>
          <a:p>
            <a:pPr marL="194945">
              <a:lnSpc>
                <a:spcPct val="100000"/>
              </a:lnSpc>
              <a:spcBef>
                <a:spcPts val="185"/>
              </a:spcBef>
            </a:pP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16</a:t>
            </a:r>
            <a:endParaRPr sz="14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932362" y="3465195"/>
            <a:ext cx="30353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0195" algn="l"/>
              </a:tabLst>
            </a:pPr>
            <a:r>
              <a:rPr dirty="0" u="sng"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	</a:t>
            </a:r>
            <a:endParaRPr sz="14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177915" y="4354195"/>
            <a:ext cx="22352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17</a:t>
            </a:r>
            <a:endParaRPr sz="140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119437" y="3609975"/>
            <a:ext cx="287020" cy="278130"/>
          </a:xfrm>
          <a:custGeom>
            <a:avLst/>
            <a:gdLst/>
            <a:ahLst/>
            <a:cxnLst/>
            <a:rect l="l" t="t" r="r" b="b"/>
            <a:pathLst>
              <a:path w="287020" h="278129">
                <a:moveTo>
                  <a:pt x="0" y="0"/>
                </a:moveTo>
                <a:lnTo>
                  <a:pt x="286556" y="277601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3342995" y="3824871"/>
            <a:ext cx="81280" cy="80645"/>
          </a:xfrm>
          <a:custGeom>
            <a:avLst/>
            <a:gdLst/>
            <a:ahLst/>
            <a:cxnLst/>
            <a:rect l="l" t="t" r="r" b="b"/>
            <a:pathLst>
              <a:path w="81279" h="80645">
                <a:moveTo>
                  <a:pt x="53022" y="0"/>
                </a:moveTo>
                <a:lnTo>
                  <a:pt x="0" y="54724"/>
                </a:lnTo>
                <a:lnTo>
                  <a:pt x="81241" y="80378"/>
                </a:lnTo>
                <a:lnTo>
                  <a:pt x="530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3745586" y="3254375"/>
            <a:ext cx="224790" cy="220345"/>
          </a:xfrm>
          <a:custGeom>
            <a:avLst/>
            <a:gdLst/>
            <a:ahLst/>
            <a:cxnLst/>
            <a:rect l="l" t="t" r="r" b="b"/>
            <a:pathLst>
              <a:path w="224789" h="220345">
                <a:moveTo>
                  <a:pt x="224750" y="0"/>
                </a:moveTo>
                <a:lnTo>
                  <a:pt x="0" y="220342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3727450" y="3411944"/>
            <a:ext cx="81280" cy="80645"/>
          </a:xfrm>
          <a:custGeom>
            <a:avLst/>
            <a:gdLst/>
            <a:ahLst/>
            <a:cxnLst/>
            <a:rect l="l" t="t" r="r" b="b"/>
            <a:pathLst>
              <a:path w="81279" h="80645">
                <a:moveTo>
                  <a:pt x="27736" y="0"/>
                </a:moveTo>
                <a:lnTo>
                  <a:pt x="0" y="80556"/>
                </a:lnTo>
                <a:lnTo>
                  <a:pt x="81089" y="54419"/>
                </a:lnTo>
                <a:lnTo>
                  <a:pt x="277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 txBox="1"/>
          <p:nvPr/>
        </p:nvSpPr>
        <p:spPr>
          <a:xfrm>
            <a:off x="3987165" y="3096895"/>
            <a:ext cx="19748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5">
                <a:solidFill>
                  <a:srgbClr val="FFFFFF"/>
                </a:solidFill>
                <a:latin typeface="Arial"/>
                <a:cs typeface="Arial"/>
              </a:rPr>
              <a:t>11</a:t>
            </a:r>
            <a:endParaRPr sz="14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434464" y="3628707"/>
            <a:ext cx="1244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14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737677" y="4133532"/>
            <a:ext cx="1949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200">
              <a:latin typeface="Arial"/>
              <a:cs typeface="Arial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5172075" y="3630612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0"/>
                </a:moveTo>
                <a:lnTo>
                  <a:pt x="0" y="76200"/>
                </a:lnTo>
                <a:lnTo>
                  <a:pt x="7620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5576927" y="3314700"/>
            <a:ext cx="462280" cy="169545"/>
          </a:xfrm>
          <a:custGeom>
            <a:avLst/>
            <a:gdLst/>
            <a:ahLst/>
            <a:cxnLst/>
            <a:rect l="l" t="t" r="r" b="b"/>
            <a:pathLst>
              <a:path w="462279" h="169545">
                <a:moveTo>
                  <a:pt x="461922" y="0"/>
                </a:moveTo>
                <a:lnTo>
                  <a:pt x="0" y="169069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5553075" y="3430536"/>
            <a:ext cx="85090" cy="71755"/>
          </a:xfrm>
          <a:custGeom>
            <a:avLst/>
            <a:gdLst/>
            <a:ahLst/>
            <a:cxnLst/>
            <a:rect l="l" t="t" r="r" b="b"/>
            <a:pathLst>
              <a:path w="85089" h="71754">
                <a:moveTo>
                  <a:pt x="58458" y="0"/>
                </a:moveTo>
                <a:lnTo>
                  <a:pt x="0" y="61963"/>
                </a:lnTo>
                <a:lnTo>
                  <a:pt x="84645" y="71551"/>
                </a:lnTo>
                <a:lnTo>
                  <a:pt x="584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5517438" y="3551237"/>
            <a:ext cx="704215" cy="170815"/>
          </a:xfrm>
          <a:custGeom>
            <a:avLst/>
            <a:gdLst/>
            <a:ahLst/>
            <a:cxnLst/>
            <a:rect l="l" t="t" r="r" b="b"/>
            <a:pathLst>
              <a:path w="704214" h="170814">
                <a:moveTo>
                  <a:pt x="703974" y="0"/>
                </a:moveTo>
                <a:lnTo>
                  <a:pt x="0" y="170241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5492750" y="3672509"/>
            <a:ext cx="83185" cy="74295"/>
          </a:xfrm>
          <a:custGeom>
            <a:avLst/>
            <a:gdLst/>
            <a:ahLst/>
            <a:cxnLst/>
            <a:rect l="l" t="t" r="r" b="b"/>
            <a:pathLst>
              <a:path w="83185" h="74295">
                <a:moveTo>
                  <a:pt x="65112" y="0"/>
                </a:moveTo>
                <a:lnTo>
                  <a:pt x="0" y="54940"/>
                </a:lnTo>
                <a:lnTo>
                  <a:pt x="83019" y="74066"/>
                </a:lnTo>
                <a:lnTo>
                  <a:pt x="651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5634185" y="3982206"/>
            <a:ext cx="527050" cy="456565"/>
          </a:xfrm>
          <a:custGeom>
            <a:avLst/>
            <a:gdLst/>
            <a:ahLst/>
            <a:cxnLst/>
            <a:rect l="l" t="t" r="r" b="b"/>
            <a:pathLst>
              <a:path w="527050" h="456564">
                <a:moveTo>
                  <a:pt x="526901" y="456443"/>
                </a:moveTo>
                <a:lnTo>
                  <a:pt x="0" y="0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5614987" y="3965575"/>
            <a:ext cx="82550" cy="78740"/>
          </a:xfrm>
          <a:custGeom>
            <a:avLst/>
            <a:gdLst/>
            <a:ahLst/>
            <a:cxnLst/>
            <a:rect l="l" t="t" r="r" b="b"/>
            <a:pathLst>
              <a:path w="82550" h="78739">
                <a:moveTo>
                  <a:pt x="0" y="0"/>
                </a:moveTo>
                <a:lnTo>
                  <a:pt x="32651" y="78689"/>
                </a:lnTo>
                <a:lnTo>
                  <a:pt x="82537" y="2109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 txBox="1"/>
          <p:nvPr/>
        </p:nvSpPr>
        <p:spPr>
          <a:xfrm>
            <a:off x="5638165" y="4082732"/>
            <a:ext cx="22352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latin typeface="Arial"/>
                <a:cs typeface="Arial"/>
              </a:rPr>
              <a:t>10</a:t>
            </a:r>
            <a:endParaRPr sz="14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7212965" y="3347720"/>
            <a:ext cx="52832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latin typeface="Arial"/>
                <a:cs typeface="Arial"/>
              </a:rPr>
              <a:t>18</a:t>
            </a:r>
            <a:r>
              <a:rPr dirty="0" sz="1400" spc="365">
                <a:latin typeface="Arial"/>
                <a:cs typeface="Arial"/>
              </a:rPr>
              <a:t> </a:t>
            </a:r>
            <a:r>
              <a:rPr dirty="0" baseline="-33730" sz="2100" spc="-7">
                <a:latin typeface="Arial"/>
                <a:cs typeface="Arial"/>
              </a:rPr>
              <a:t>19</a:t>
            </a:r>
            <a:endParaRPr baseline="-33730" sz="21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030402" y="3701732"/>
            <a:ext cx="22352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latin typeface="Arial"/>
                <a:cs typeface="Arial"/>
              </a:rPr>
              <a:t>14</a:t>
            </a:r>
            <a:endParaRPr sz="140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7273290" y="3820795"/>
            <a:ext cx="22352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latin typeface="Arial"/>
                <a:cs typeface="Arial"/>
              </a:rPr>
              <a:t>17</a:t>
            </a:r>
            <a:endParaRPr sz="1400">
              <a:latin typeface="Arial"/>
              <a:cs typeface="Arial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0" y="4953000"/>
            <a:ext cx="9144000" cy="1752600"/>
          </a:xfrm>
          <a:custGeom>
            <a:avLst/>
            <a:gdLst/>
            <a:ahLst/>
            <a:cxnLst/>
            <a:rect l="l" t="t" r="r" b="b"/>
            <a:pathLst>
              <a:path w="9144000" h="1752600">
                <a:moveTo>
                  <a:pt x="8851887" y="0"/>
                </a:moveTo>
                <a:lnTo>
                  <a:pt x="292106" y="0"/>
                </a:lnTo>
                <a:lnTo>
                  <a:pt x="244725" y="3823"/>
                </a:lnTo>
                <a:lnTo>
                  <a:pt x="199778" y="14892"/>
                </a:lnTo>
                <a:lnTo>
                  <a:pt x="157866" y="32604"/>
                </a:lnTo>
                <a:lnTo>
                  <a:pt x="119592" y="56360"/>
                </a:lnTo>
                <a:lnTo>
                  <a:pt x="85556" y="85556"/>
                </a:lnTo>
                <a:lnTo>
                  <a:pt x="56359" y="119592"/>
                </a:lnTo>
                <a:lnTo>
                  <a:pt x="32604" y="157866"/>
                </a:lnTo>
                <a:lnTo>
                  <a:pt x="14891" y="199776"/>
                </a:lnTo>
                <a:lnTo>
                  <a:pt x="3823" y="244721"/>
                </a:lnTo>
                <a:lnTo>
                  <a:pt x="0" y="292100"/>
                </a:lnTo>
                <a:lnTo>
                  <a:pt x="0" y="1460493"/>
                </a:lnTo>
                <a:lnTo>
                  <a:pt x="3823" y="1507874"/>
                </a:lnTo>
                <a:lnTo>
                  <a:pt x="14891" y="1552821"/>
                </a:lnTo>
                <a:lnTo>
                  <a:pt x="32604" y="1594733"/>
                </a:lnTo>
                <a:lnTo>
                  <a:pt x="56359" y="1633007"/>
                </a:lnTo>
                <a:lnTo>
                  <a:pt x="85556" y="1667043"/>
                </a:lnTo>
                <a:lnTo>
                  <a:pt x="119592" y="1696240"/>
                </a:lnTo>
                <a:lnTo>
                  <a:pt x="157866" y="1719995"/>
                </a:lnTo>
                <a:lnTo>
                  <a:pt x="199778" y="1737708"/>
                </a:lnTo>
                <a:lnTo>
                  <a:pt x="244725" y="1748776"/>
                </a:lnTo>
                <a:lnTo>
                  <a:pt x="292106" y="1752600"/>
                </a:lnTo>
                <a:lnTo>
                  <a:pt x="8851887" y="1752600"/>
                </a:lnTo>
                <a:lnTo>
                  <a:pt x="8899269" y="1748776"/>
                </a:lnTo>
                <a:lnTo>
                  <a:pt x="8944217" y="1737708"/>
                </a:lnTo>
                <a:lnTo>
                  <a:pt x="8986129" y="1719995"/>
                </a:lnTo>
                <a:lnTo>
                  <a:pt x="9024404" y="1696240"/>
                </a:lnTo>
                <a:lnTo>
                  <a:pt x="9058441" y="1667043"/>
                </a:lnTo>
                <a:lnTo>
                  <a:pt x="9087638" y="1633007"/>
                </a:lnTo>
                <a:lnTo>
                  <a:pt x="9111394" y="1594733"/>
                </a:lnTo>
                <a:lnTo>
                  <a:pt x="9129107" y="1552821"/>
                </a:lnTo>
                <a:lnTo>
                  <a:pt x="9140176" y="1507874"/>
                </a:lnTo>
                <a:lnTo>
                  <a:pt x="9144000" y="1460493"/>
                </a:lnTo>
                <a:lnTo>
                  <a:pt x="9144000" y="292100"/>
                </a:lnTo>
                <a:lnTo>
                  <a:pt x="9140176" y="244721"/>
                </a:lnTo>
                <a:lnTo>
                  <a:pt x="9129107" y="199776"/>
                </a:lnTo>
                <a:lnTo>
                  <a:pt x="9111394" y="157866"/>
                </a:lnTo>
                <a:lnTo>
                  <a:pt x="9087638" y="119592"/>
                </a:lnTo>
                <a:lnTo>
                  <a:pt x="9058441" y="85556"/>
                </a:lnTo>
                <a:lnTo>
                  <a:pt x="9024404" y="56360"/>
                </a:lnTo>
                <a:lnTo>
                  <a:pt x="8986129" y="32604"/>
                </a:lnTo>
                <a:lnTo>
                  <a:pt x="8944217" y="14892"/>
                </a:lnTo>
                <a:lnTo>
                  <a:pt x="8899269" y="3823"/>
                </a:lnTo>
                <a:lnTo>
                  <a:pt x="8851887" y="0"/>
                </a:lnTo>
                <a:close/>
              </a:path>
            </a:pathLst>
          </a:custGeom>
          <a:solidFill>
            <a:srgbClr val="FFFFFF">
              <a:alpha val="5803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 txBox="1"/>
          <p:nvPr/>
        </p:nvSpPr>
        <p:spPr>
          <a:xfrm>
            <a:off x="164294" y="5074119"/>
            <a:ext cx="8041005" cy="143510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  <a:tabLst>
                <a:tab pos="6008370" algn="l"/>
              </a:tabLst>
            </a:pPr>
            <a:r>
              <a:rPr dirty="0" sz="1300">
                <a:latin typeface="Arial"/>
                <a:cs typeface="Arial"/>
              </a:rPr>
              <a:t>1: Rt &amp; Lt </a:t>
            </a:r>
            <a:r>
              <a:rPr dirty="0" sz="1300" spc="-5">
                <a:latin typeface="Arial"/>
                <a:cs typeface="Arial"/>
              </a:rPr>
              <a:t>innominate </a:t>
            </a:r>
            <a:r>
              <a:rPr dirty="0" sz="1300">
                <a:latin typeface="Arial"/>
                <a:cs typeface="Arial"/>
              </a:rPr>
              <a:t>veins </a:t>
            </a:r>
            <a:r>
              <a:rPr dirty="0" sz="1300" spc="-5">
                <a:latin typeface="Arial"/>
                <a:cs typeface="Arial"/>
              </a:rPr>
              <a:t>(brachiocephalic </a:t>
            </a:r>
            <a:r>
              <a:rPr dirty="0" sz="1300">
                <a:latin typeface="Arial"/>
                <a:cs typeface="Arial"/>
              </a:rPr>
              <a:t>veins)  2: </a:t>
            </a:r>
            <a:r>
              <a:rPr dirty="0" sz="1300" spc="-15">
                <a:latin typeface="Arial"/>
                <a:cs typeface="Arial"/>
              </a:rPr>
              <a:t>RT</a:t>
            </a:r>
            <a:r>
              <a:rPr dirty="0" sz="1300" spc="100">
                <a:latin typeface="Arial"/>
                <a:cs typeface="Arial"/>
              </a:rPr>
              <a:t> </a:t>
            </a:r>
            <a:r>
              <a:rPr dirty="0" sz="1300" spc="-5">
                <a:latin typeface="Arial"/>
                <a:cs typeface="Arial"/>
              </a:rPr>
              <a:t>brachiocephalic</a:t>
            </a:r>
            <a:r>
              <a:rPr dirty="0" sz="1300" spc="0">
                <a:latin typeface="Arial"/>
                <a:cs typeface="Arial"/>
              </a:rPr>
              <a:t> </a:t>
            </a:r>
            <a:r>
              <a:rPr dirty="0" sz="1300" spc="-5">
                <a:latin typeface="Arial"/>
                <a:cs typeface="Arial"/>
              </a:rPr>
              <a:t>artery	</a:t>
            </a:r>
            <a:r>
              <a:rPr dirty="0" sz="1300">
                <a:latin typeface="Arial"/>
                <a:cs typeface="Arial"/>
              </a:rPr>
              <a:t>3: </a:t>
            </a:r>
            <a:r>
              <a:rPr dirty="0" sz="1300" spc="-50">
                <a:latin typeface="Arial"/>
                <a:cs typeface="Arial"/>
              </a:rPr>
              <a:t>LT </a:t>
            </a:r>
            <a:r>
              <a:rPr dirty="0" sz="1300" spc="-5">
                <a:latin typeface="Arial"/>
                <a:cs typeface="Arial"/>
              </a:rPr>
              <a:t>common</a:t>
            </a:r>
            <a:r>
              <a:rPr dirty="0" sz="1300" spc="0">
                <a:latin typeface="Arial"/>
                <a:cs typeface="Arial"/>
              </a:rPr>
              <a:t> </a:t>
            </a:r>
            <a:r>
              <a:rPr dirty="0" sz="1300" spc="-5">
                <a:latin typeface="Arial"/>
                <a:cs typeface="Arial"/>
              </a:rPr>
              <a:t>carotid</a:t>
            </a:r>
            <a:endParaRPr sz="1300">
              <a:latin typeface="Arial"/>
              <a:cs typeface="Arial"/>
            </a:endParaRPr>
          </a:p>
          <a:p>
            <a:pPr marL="12700" marR="5080">
              <a:lnSpc>
                <a:spcPts val="1900"/>
              </a:lnSpc>
              <a:spcBef>
                <a:spcPts val="20"/>
              </a:spcBef>
              <a:tabLst>
                <a:tab pos="2933700" algn="l"/>
                <a:tab pos="4631055" algn="l"/>
                <a:tab pos="5297805" algn="l"/>
                <a:tab pos="5549900" algn="l"/>
                <a:tab pos="6650990" algn="l"/>
              </a:tabLst>
            </a:pPr>
            <a:r>
              <a:rPr dirty="0" sz="1300">
                <a:latin typeface="Arial"/>
                <a:cs typeface="Arial"/>
              </a:rPr>
              <a:t>4: </a:t>
            </a:r>
            <a:r>
              <a:rPr dirty="0" sz="1300" spc="-50">
                <a:latin typeface="Arial"/>
                <a:cs typeface="Arial"/>
              </a:rPr>
              <a:t>LT </a:t>
            </a:r>
            <a:r>
              <a:rPr dirty="0" sz="1300">
                <a:latin typeface="Arial"/>
                <a:cs typeface="Arial"/>
              </a:rPr>
              <a:t>subclavian </a:t>
            </a:r>
            <a:r>
              <a:rPr dirty="0" sz="1300" spc="-5">
                <a:latin typeface="Arial"/>
                <a:cs typeface="Arial"/>
              </a:rPr>
              <a:t>artery </a:t>
            </a:r>
            <a:r>
              <a:rPr dirty="0" sz="1300" spc="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5:</a:t>
            </a:r>
            <a:r>
              <a:rPr dirty="0" sz="1300" spc="-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esophagus	6: </a:t>
            </a:r>
            <a:r>
              <a:rPr dirty="0" sz="1300" spc="-10">
                <a:latin typeface="Arial"/>
                <a:cs typeface="Arial"/>
              </a:rPr>
              <a:t>Trachea  </a:t>
            </a:r>
            <a:r>
              <a:rPr dirty="0" sz="1300">
                <a:latin typeface="Arial"/>
                <a:cs typeface="Arial"/>
              </a:rPr>
              <a:t>7: </a:t>
            </a:r>
            <a:r>
              <a:rPr dirty="0" sz="1300" spc="-5">
                <a:latin typeface="Arial"/>
                <a:cs typeface="Arial"/>
              </a:rPr>
              <a:t>Superior</a:t>
            </a:r>
            <a:r>
              <a:rPr dirty="0" sz="1300" spc="1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vena</a:t>
            </a:r>
            <a:r>
              <a:rPr dirty="0" sz="1300" spc="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cava	8:</a:t>
            </a:r>
            <a:r>
              <a:rPr dirty="0" sz="1300" spc="-70">
                <a:latin typeface="Arial"/>
                <a:cs typeface="Arial"/>
              </a:rPr>
              <a:t> </a:t>
            </a:r>
            <a:r>
              <a:rPr dirty="0" sz="1300" spc="-5">
                <a:latin typeface="Arial"/>
                <a:cs typeface="Arial"/>
              </a:rPr>
              <a:t>Aortic</a:t>
            </a:r>
            <a:r>
              <a:rPr dirty="0" sz="1300">
                <a:latin typeface="Arial"/>
                <a:cs typeface="Arial"/>
              </a:rPr>
              <a:t> </a:t>
            </a:r>
            <a:r>
              <a:rPr dirty="0" sz="1300" spc="-5">
                <a:latin typeface="Arial"/>
                <a:cs typeface="Arial"/>
              </a:rPr>
              <a:t>arch	</a:t>
            </a:r>
            <a:r>
              <a:rPr dirty="0" sz="1300">
                <a:latin typeface="Arial"/>
                <a:cs typeface="Arial"/>
              </a:rPr>
              <a:t>9: Ascending</a:t>
            </a:r>
            <a:r>
              <a:rPr dirty="0" sz="1300" spc="-235">
                <a:latin typeface="Arial"/>
                <a:cs typeface="Arial"/>
              </a:rPr>
              <a:t> </a:t>
            </a:r>
            <a:r>
              <a:rPr dirty="0" sz="1300" spc="-5">
                <a:latin typeface="Arial"/>
                <a:cs typeface="Arial"/>
              </a:rPr>
              <a:t>Aorta  </a:t>
            </a:r>
            <a:r>
              <a:rPr dirty="0" sz="1300">
                <a:latin typeface="Arial"/>
                <a:cs typeface="Arial"/>
              </a:rPr>
              <a:t>10: Descending </a:t>
            </a:r>
            <a:r>
              <a:rPr dirty="0" sz="1300" spc="-5">
                <a:latin typeface="Arial"/>
                <a:cs typeface="Arial"/>
              </a:rPr>
              <a:t>Aorta  </a:t>
            </a:r>
            <a:r>
              <a:rPr dirty="0" sz="1300" spc="-35">
                <a:latin typeface="Arial"/>
                <a:cs typeface="Arial"/>
              </a:rPr>
              <a:t>11: </a:t>
            </a:r>
            <a:r>
              <a:rPr dirty="0" sz="1300" spc="-5">
                <a:latin typeface="Arial"/>
                <a:cs typeface="Arial"/>
              </a:rPr>
              <a:t>Pulmonary trunk (artery)  </a:t>
            </a:r>
            <a:r>
              <a:rPr dirty="0" sz="1300">
                <a:latin typeface="Arial"/>
                <a:cs typeface="Arial"/>
              </a:rPr>
              <a:t>12: </a:t>
            </a:r>
            <a:r>
              <a:rPr dirty="0" sz="1300" spc="-50">
                <a:latin typeface="Arial"/>
                <a:cs typeface="Arial"/>
              </a:rPr>
              <a:t>LT</a:t>
            </a:r>
            <a:r>
              <a:rPr dirty="0" sz="1300" spc="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Pulm </a:t>
            </a:r>
            <a:r>
              <a:rPr dirty="0" sz="1300" spc="-5">
                <a:latin typeface="Arial"/>
                <a:cs typeface="Arial"/>
              </a:rPr>
              <a:t>artery	</a:t>
            </a:r>
            <a:r>
              <a:rPr dirty="0" sz="1300">
                <a:latin typeface="Arial"/>
                <a:cs typeface="Arial"/>
              </a:rPr>
              <a:t>13: </a:t>
            </a:r>
            <a:r>
              <a:rPr dirty="0" sz="1300" spc="-15">
                <a:latin typeface="Arial"/>
                <a:cs typeface="Arial"/>
              </a:rPr>
              <a:t>RT </a:t>
            </a:r>
            <a:r>
              <a:rPr dirty="0" sz="1300">
                <a:latin typeface="Arial"/>
                <a:cs typeface="Arial"/>
              </a:rPr>
              <a:t>Pulm </a:t>
            </a:r>
            <a:r>
              <a:rPr dirty="0" sz="1300" spc="-5">
                <a:latin typeface="Arial"/>
                <a:cs typeface="Arial"/>
              </a:rPr>
              <a:t>artery </a:t>
            </a:r>
            <a:r>
              <a:rPr dirty="0" sz="1300">
                <a:latin typeface="Arial"/>
                <a:cs typeface="Arial"/>
              </a:rPr>
              <a:t>14: </a:t>
            </a:r>
            <a:r>
              <a:rPr dirty="0" sz="1300" spc="-15">
                <a:latin typeface="Arial"/>
                <a:cs typeface="Arial"/>
              </a:rPr>
              <a:t>RT </a:t>
            </a:r>
            <a:r>
              <a:rPr dirty="0" sz="1300" spc="-5">
                <a:latin typeface="Arial"/>
                <a:cs typeface="Arial"/>
              </a:rPr>
              <a:t>atrium  </a:t>
            </a:r>
            <a:r>
              <a:rPr dirty="0" sz="1300">
                <a:latin typeface="Arial"/>
                <a:cs typeface="Arial"/>
              </a:rPr>
              <a:t>15: Pulm </a:t>
            </a:r>
            <a:r>
              <a:rPr dirty="0" sz="1300" spc="-5">
                <a:latin typeface="Arial"/>
                <a:cs typeface="Arial"/>
              </a:rPr>
              <a:t>artery  </a:t>
            </a:r>
            <a:r>
              <a:rPr dirty="0" sz="1300">
                <a:latin typeface="Arial"/>
                <a:cs typeface="Arial"/>
              </a:rPr>
              <a:t>16: </a:t>
            </a:r>
            <a:r>
              <a:rPr dirty="0" sz="1300" spc="-5">
                <a:latin typeface="Arial"/>
                <a:cs typeface="Arial"/>
              </a:rPr>
              <a:t>Aortic root </a:t>
            </a:r>
            <a:r>
              <a:rPr dirty="0" sz="1300">
                <a:latin typeface="Arial"/>
                <a:cs typeface="Arial"/>
              </a:rPr>
              <a:t>17: Lt </a:t>
            </a:r>
            <a:r>
              <a:rPr dirty="0" sz="1300" spc="-5">
                <a:latin typeface="Arial"/>
                <a:cs typeface="Arial"/>
              </a:rPr>
              <a:t>atrium  </a:t>
            </a:r>
            <a:r>
              <a:rPr dirty="0" sz="1300">
                <a:latin typeface="Arial"/>
                <a:cs typeface="Arial"/>
              </a:rPr>
              <a:t>18:</a:t>
            </a:r>
            <a:r>
              <a:rPr dirty="0" sz="1300" spc="-5">
                <a:latin typeface="Arial"/>
                <a:cs typeface="Arial"/>
              </a:rPr>
              <a:t> </a:t>
            </a:r>
            <a:r>
              <a:rPr dirty="0" sz="1300" spc="-15">
                <a:latin typeface="Arial"/>
                <a:cs typeface="Arial"/>
              </a:rPr>
              <a:t>RT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 spc="-5">
                <a:latin typeface="Arial"/>
                <a:cs typeface="Arial"/>
              </a:rPr>
              <a:t>ventricle	</a:t>
            </a:r>
            <a:r>
              <a:rPr dirty="0" sz="1300">
                <a:latin typeface="Arial"/>
                <a:cs typeface="Arial"/>
              </a:rPr>
              <a:t>19: </a:t>
            </a:r>
            <a:r>
              <a:rPr dirty="0" sz="1300" spc="-50">
                <a:latin typeface="Arial"/>
                <a:cs typeface="Arial"/>
              </a:rPr>
              <a:t>LT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 spc="-5">
                <a:latin typeface="Arial"/>
                <a:cs typeface="Arial"/>
              </a:rPr>
              <a:t>ventrivle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-5">
                <a:latin typeface="Arial"/>
                <a:cs typeface="Arial"/>
              </a:rPr>
              <a:t>Note </a:t>
            </a:r>
            <a:r>
              <a:rPr dirty="0" sz="1300">
                <a:latin typeface="Arial"/>
                <a:cs typeface="Arial"/>
              </a:rPr>
              <a:t>: </a:t>
            </a:r>
            <a:r>
              <a:rPr dirty="0" sz="1300" spc="-50">
                <a:latin typeface="Arial"/>
                <a:cs typeface="Arial"/>
              </a:rPr>
              <a:t>LT </a:t>
            </a:r>
            <a:r>
              <a:rPr dirty="0" sz="1300" spc="-5">
                <a:latin typeface="Arial"/>
                <a:cs typeface="Arial"/>
              </a:rPr>
              <a:t>Pulmonary artery </a:t>
            </a:r>
            <a:r>
              <a:rPr dirty="0" sz="1300">
                <a:latin typeface="Arial"/>
                <a:cs typeface="Arial"/>
              </a:rPr>
              <a:t>is seen </a:t>
            </a:r>
            <a:r>
              <a:rPr dirty="0" sz="1300" spc="-5">
                <a:latin typeface="Arial"/>
                <a:cs typeface="Arial"/>
              </a:rPr>
              <a:t>before </a:t>
            </a:r>
            <a:r>
              <a:rPr dirty="0" sz="1300" spc="-15">
                <a:latin typeface="Arial"/>
                <a:cs typeface="Arial"/>
              </a:rPr>
              <a:t>RT </a:t>
            </a:r>
            <a:r>
              <a:rPr dirty="0" sz="1300" spc="-5">
                <a:latin typeface="Arial"/>
                <a:cs typeface="Arial"/>
              </a:rPr>
              <a:t>artery therefore </a:t>
            </a:r>
            <a:r>
              <a:rPr dirty="0" sz="1300">
                <a:latin typeface="Arial"/>
                <a:cs typeface="Arial"/>
              </a:rPr>
              <a:t>it is higher </a:t>
            </a:r>
            <a:r>
              <a:rPr dirty="0" sz="1300" spc="-5">
                <a:latin typeface="Arial"/>
                <a:cs typeface="Arial"/>
              </a:rPr>
              <a:t>than the right</a:t>
            </a:r>
            <a:r>
              <a:rPr dirty="0" sz="1300" spc="40">
                <a:latin typeface="Arial"/>
                <a:cs typeface="Arial"/>
              </a:rPr>
              <a:t> </a:t>
            </a:r>
            <a:r>
              <a:rPr dirty="0" sz="1300" spc="-20">
                <a:latin typeface="Arial"/>
                <a:cs typeface="Arial"/>
              </a:rPr>
              <a:t>artery.</a:t>
            </a:r>
            <a:endParaRPr sz="1300">
              <a:latin typeface="Arial"/>
              <a:cs typeface="Arial"/>
            </a:endParaRPr>
          </a:p>
          <a:p>
            <a:pPr algn="ctr" marR="1229995">
              <a:lnSpc>
                <a:spcPct val="100000"/>
              </a:lnSpc>
              <a:spcBef>
                <a:spcPts val="340"/>
              </a:spcBef>
            </a:pPr>
            <a:r>
              <a:rPr dirty="0" sz="1300" spc="-50">
                <a:latin typeface="Arial"/>
                <a:cs typeface="Arial"/>
              </a:rPr>
              <a:t>LT </a:t>
            </a:r>
            <a:r>
              <a:rPr dirty="0" sz="1300" spc="-5">
                <a:latin typeface="Arial"/>
                <a:cs typeface="Arial"/>
              </a:rPr>
              <a:t>atrium </a:t>
            </a:r>
            <a:r>
              <a:rPr dirty="0" sz="1300">
                <a:latin typeface="Arial"/>
                <a:cs typeface="Arial"/>
              </a:rPr>
              <a:t>is </a:t>
            </a:r>
            <a:r>
              <a:rPr dirty="0" sz="1300" spc="-5">
                <a:latin typeface="Arial"/>
                <a:cs typeface="Arial"/>
              </a:rPr>
              <a:t>the most posterior chamber; </a:t>
            </a:r>
            <a:r>
              <a:rPr dirty="0" sz="1300" spc="-15">
                <a:latin typeface="Arial"/>
                <a:cs typeface="Arial"/>
              </a:rPr>
              <a:t>RT </a:t>
            </a:r>
            <a:r>
              <a:rPr dirty="0" sz="1300" spc="-5">
                <a:latin typeface="Arial"/>
                <a:cs typeface="Arial"/>
              </a:rPr>
              <a:t>ventricle </a:t>
            </a:r>
            <a:r>
              <a:rPr dirty="0" sz="1300">
                <a:latin typeface="Arial"/>
                <a:cs typeface="Arial"/>
              </a:rPr>
              <a:t>is </a:t>
            </a:r>
            <a:r>
              <a:rPr dirty="0" sz="1300" spc="-5">
                <a:latin typeface="Arial"/>
                <a:cs typeface="Arial"/>
              </a:rPr>
              <a:t>most anterior</a:t>
            </a:r>
            <a:r>
              <a:rPr dirty="0" sz="1300" spc="50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chamber.</a:t>
            </a:r>
            <a:endParaRPr sz="1300">
              <a:latin typeface="Arial"/>
              <a:cs typeface="Arial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1583575" y="16626"/>
            <a:ext cx="6159728" cy="6982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4468088" y="581894"/>
            <a:ext cx="3287687" cy="4655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8013572" y="24688"/>
            <a:ext cx="1127125" cy="4572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39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98712" y="752306"/>
            <a:ext cx="4821377" cy="5527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288539" y="878840"/>
            <a:ext cx="44107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000">
                <a:solidFill>
                  <a:srgbClr val="FF0000"/>
                </a:solidFill>
                <a:latin typeface="Arial"/>
                <a:cs typeface="Arial"/>
              </a:rPr>
              <a:t>²</a:t>
            </a:r>
            <a:r>
              <a:rPr dirty="0" sz="1800" spc="15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Verdana"/>
                <a:cs typeface="Verdana"/>
              </a:rPr>
              <a:t>Magnetic </a:t>
            </a:r>
            <a:r>
              <a:rPr dirty="0" sz="1800" spc="-10">
                <a:solidFill>
                  <a:srgbClr val="FFFFFF"/>
                </a:solidFill>
                <a:latin typeface="Verdana"/>
                <a:cs typeface="Verdana"/>
              </a:rPr>
              <a:t>Resonance </a:t>
            </a:r>
            <a:r>
              <a:rPr dirty="0" sz="1800" spc="-5">
                <a:solidFill>
                  <a:srgbClr val="FFFFFF"/>
                </a:solidFill>
                <a:latin typeface="Verdana"/>
                <a:cs typeface="Verdana"/>
              </a:rPr>
              <a:t>Imaging (MRI)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08175" y="1989137"/>
            <a:ext cx="4984750" cy="38338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990902" y="1"/>
            <a:ext cx="5191302" cy="6691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013572" y="24688"/>
            <a:ext cx="1127125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40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64212" y="1566862"/>
            <a:ext cx="3352800" cy="23955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2101303"/>
            <a:ext cx="1595272" cy="16239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463544" y="2100364"/>
            <a:ext cx="2251455" cy="16286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11884" y="2100364"/>
            <a:ext cx="2290165" cy="16187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563556" y="3516312"/>
            <a:ext cx="238760" cy="210185"/>
          </a:xfrm>
          <a:custGeom>
            <a:avLst/>
            <a:gdLst/>
            <a:ahLst/>
            <a:cxnLst/>
            <a:rect l="l" t="t" r="r" b="b"/>
            <a:pathLst>
              <a:path w="238760" h="210185">
                <a:moveTo>
                  <a:pt x="0" y="0"/>
                </a:moveTo>
                <a:lnTo>
                  <a:pt x="238505" y="0"/>
                </a:lnTo>
                <a:lnTo>
                  <a:pt x="238505" y="209740"/>
                </a:lnTo>
                <a:lnTo>
                  <a:pt x="0" y="20974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563556" y="3516312"/>
            <a:ext cx="238760" cy="210185"/>
          </a:xfrm>
          <a:custGeom>
            <a:avLst/>
            <a:gdLst/>
            <a:ahLst/>
            <a:cxnLst/>
            <a:rect l="l" t="t" r="r" b="b"/>
            <a:pathLst>
              <a:path w="238760" h="210185">
                <a:moveTo>
                  <a:pt x="0" y="0"/>
                </a:moveTo>
                <a:lnTo>
                  <a:pt x="238504" y="0"/>
                </a:lnTo>
                <a:lnTo>
                  <a:pt x="238504" y="209741"/>
                </a:lnTo>
                <a:lnTo>
                  <a:pt x="0" y="209741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60877" y="1643062"/>
            <a:ext cx="630555" cy="247015"/>
          </a:xfrm>
          <a:prstGeom prst="rect">
            <a:avLst/>
          </a:prstGeom>
          <a:solidFill>
            <a:srgbClr val="FFFFFF"/>
          </a:solidFill>
        </p:spPr>
        <p:txBody>
          <a:bodyPr wrap="square" lIns="0" tIns="45720" rIns="0" bIns="0" rtlCol="0" vert="horz">
            <a:spAutoFit/>
          </a:bodyPr>
          <a:lstStyle/>
          <a:p>
            <a:pPr marL="105410">
              <a:lnSpc>
                <a:spcPct val="100000"/>
              </a:lnSpc>
              <a:spcBef>
                <a:spcPts val="360"/>
              </a:spcBef>
            </a:pPr>
            <a:r>
              <a:rPr dirty="0" sz="1000" spc="-5">
                <a:latin typeface="Arial"/>
                <a:cs typeface="Arial"/>
              </a:rPr>
              <a:t>Sagittal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60650" y="1643062"/>
            <a:ext cx="540385" cy="247015"/>
          </a:xfrm>
          <a:prstGeom prst="rect">
            <a:avLst/>
          </a:prstGeom>
          <a:solidFill>
            <a:srgbClr val="FFFFFF"/>
          </a:solidFill>
        </p:spPr>
        <p:txBody>
          <a:bodyPr wrap="square" lIns="0" tIns="45720" rIns="0" bIns="0" rtlCol="0" vert="horz">
            <a:spAutoFit/>
          </a:bodyPr>
          <a:lstStyle/>
          <a:p>
            <a:pPr marL="134620">
              <a:lnSpc>
                <a:spcPct val="100000"/>
              </a:lnSpc>
              <a:spcBef>
                <a:spcPts val="360"/>
              </a:spcBef>
            </a:pPr>
            <a:r>
              <a:rPr dirty="0" sz="1000">
                <a:latin typeface="Arial"/>
                <a:cs typeface="Arial"/>
              </a:rPr>
              <a:t>Axial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95431" y="1643062"/>
            <a:ext cx="676275" cy="247015"/>
          </a:xfrm>
          <a:prstGeom prst="rect">
            <a:avLst/>
          </a:prstGeom>
          <a:solidFill>
            <a:srgbClr val="FFFFFF"/>
          </a:solidFill>
        </p:spPr>
        <p:txBody>
          <a:bodyPr wrap="square" lIns="0" tIns="45720" rIns="0" bIns="0" rtlCol="0" vert="horz">
            <a:spAutoFit/>
          </a:bodyPr>
          <a:lstStyle/>
          <a:p>
            <a:pPr marL="118110">
              <a:lnSpc>
                <a:spcPct val="100000"/>
              </a:lnSpc>
              <a:spcBef>
                <a:spcPts val="360"/>
              </a:spcBef>
            </a:pPr>
            <a:r>
              <a:rPr dirty="0" sz="1000">
                <a:latin typeface="Arial"/>
                <a:cs typeface="Arial"/>
              </a:rPr>
              <a:t>Coronal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52400" y="3048000"/>
            <a:ext cx="8915400" cy="3733800"/>
          </a:xfrm>
          <a:custGeom>
            <a:avLst/>
            <a:gdLst/>
            <a:ahLst/>
            <a:cxnLst/>
            <a:rect l="l" t="t" r="r" b="b"/>
            <a:pathLst>
              <a:path w="8915400" h="3733800">
                <a:moveTo>
                  <a:pt x="8293087" y="0"/>
                </a:moveTo>
                <a:lnTo>
                  <a:pt x="622311" y="0"/>
                </a:lnTo>
                <a:lnTo>
                  <a:pt x="573678" y="1872"/>
                </a:lnTo>
                <a:lnTo>
                  <a:pt x="526068" y="7397"/>
                </a:lnTo>
                <a:lnTo>
                  <a:pt x="479621" y="16436"/>
                </a:lnTo>
                <a:lnTo>
                  <a:pt x="434474" y="28850"/>
                </a:lnTo>
                <a:lnTo>
                  <a:pt x="390766" y="44502"/>
                </a:lnTo>
                <a:lnTo>
                  <a:pt x="348634" y="63253"/>
                </a:lnTo>
                <a:lnTo>
                  <a:pt x="308219" y="84965"/>
                </a:lnTo>
                <a:lnTo>
                  <a:pt x="269657" y="109499"/>
                </a:lnTo>
                <a:lnTo>
                  <a:pt x="233087" y="136717"/>
                </a:lnTo>
                <a:lnTo>
                  <a:pt x="198648" y="166480"/>
                </a:lnTo>
                <a:lnTo>
                  <a:pt x="166478" y="198651"/>
                </a:lnTo>
                <a:lnTo>
                  <a:pt x="136715" y="233090"/>
                </a:lnTo>
                <a:lnTo>
                  <a:pt x="109497" y="269660"/>
                </a:lnTo>
                <a:lnTo>
                  <a:pt x="84963" y="308222"/>
                </a:lnTo>
                <a:lnTo>
                  <a:pt x="63252" y="348638"/>
                </a:lnTo>
                <a:lnTo>
                  <a:pt x="44501" y="390769"/>
                </a:lnTo>
                <a:lnTo>
                  <a:pt x="28850" y="434477"/>
                </a:lnTo>
                <a:lnTo>
                  <a:pt x="16435" y="479624"/>
                </a:lnTo>
                <a:lnTo>
                  <a:pt x="7396" y="526071"/>
                </a:lnTo>
                <a:lnTo>
                  <a:pt x="1872" y="573680"/>
                </a:lnTo>
                <a:lnTo>
                  <a:pt x="0" y="622312"/>
                </a:lnTo>
                <a:lnTo>
                  <a:pt x="0" y="3111487"/>
                </a:lnTo>
                <a:lnTo>
                  <a:pt x="1872" y="3160120"/>
                </a:lnTo>
                <a:lnTo>
                  <a:pt x="7396" y="3207730"/>
                </a:lnTo>
                <a:lnTo>
                  <a:pt x="16435" y="3254177"/>
                </a:lnTo>
                <a:lnTo>
                  <a:pt x="28850" y="3299324"/>
                </a:lnTo>
                <a:lnTo>
                  <a:pt x="44501" y="3343033"/>
                </a:lnTo>
                <a:lnTo>
                  <a:pt x="63252" y="3385164"/>
                </a:lnTo>
                <a:lnTo>
                  <a:pt x="84963" y="3425580"/>
                </a:lnTo>
                <a:lnTo>
                  <a:pt x="109497" y="3464142"/>
                </a:lnTo>
                <a:lnTo>
                  <a:pt x="136715" y="3500712"/>
                </a:lnTo>
                <a:lnTo>
                  <a:pt x="166478" y="3535151"/>
                </a:lnTo>
                <a:lnTo>
                  <a:pt x="198648" y="3567321"/>
                </a:lnTo>
                <a:lnTo>
                  <a:pt x="233087" y="3597084"/>
                </a:lnTo>
                <a:lnTo>
                  <a:pt x="269657" y="3624302"/>
                </a:lnTo>
                <a:lnTo>
                  <a:pt x="308219" y="3648835"/>
                </a:lnTo>
                <a:lnTo>
                  <a:pt x="348634" y="3670547"/>
                </a:lnTo>
                <a:lnTo>
                  <a:pt x="390766" y="3689297"/>
                </a:lnTo>
                <a:lnTo>
                  <a:pt x="434474" y="3704949"/>
                </a:lnTo>
                <a:lnTo>
                  <a:pt x="479621" y="3717364"/>
                </a:lnTo>
                <a:lnTo>
                  <a:pt x="526068" y="3726402"/>
                </a:lnTo>
                <a:lnTo>
                  <a:pt x="573678" y="3731927"/>
                </a:lnTo>
                <a:lnTo>
                  <a:pt x="622311" y="3733799"/>
                </a:lnTo>
                <a:lnTo>
                  <a:pt x="8293087" y="3733799"/>
                </a:lnTo>
                <a:lnTo>
                  <a:pt x="8341719" y="3731927"/>
                </a:lnTo>
                <a:lnTo>
                  <a:pt x="8389328" y="3726402"/>
                </a:lnTo>
                <a:lnTo>
                  <a:pt x="8435775" y="3717364"/>
                </a:lnTo>
                <a:lnTo>
                  <a:pt x="8480922" y="3704949"/>
                </a:lnTo>
                <a:lnTo>
                  <a:pt x="8524630" y="3689297"/>
                </a:lnTo>
                <a:lnTo>
                  <a:pt x="8566761" y="3670547"/>
                </a:lnTo>
                <a:lnTo>
                  <a:pt x="8607177" y="3648835"/>
                </a:lnTo>
                <a:lnTo>
                  <a:pt x="8645739" y="3624302"/>
                </a:lnTo>
                <a:lnTo>
                  <a:pt x="8682309" y="3597084"/>
                </a:lnTo>
                <a:lnTo>
                  <a:pt x="8716748" y="3567321"/>
                </a:lnTo>
                <a:lnTo>
                  <a:pt x="8748919" y="3535151"/>
                </a:lnTo>
                <a:lnTo>
                  <a:pt x="8778682" y="3500712"/>
                </a:lnTo>
                <a:lnTo>
                  <a:pt x="8805900" y="3464142"/>
                </a:lnTo>
                <a:lnTo>
                  <a:pt x="8830434" y="3425580"/>
                </a:lnTo>
                <a:lnTo>
                  <a:pt x="8852146" y="3385164"/>
                </a:lnTo>
                <a:lnTo>
                  <a:pt x="8870897" y="3343033"/>
                </a:lnTo>
                <a:lnTo>
                  <a:pt x="8886549" y="3299324"/>
                </a:lnTo>
                <a:lnTo>
                  <a:pt x="8898963" y="3254177"/>
                </a:lnTo>
                <a:lnTo>
                  <a:pt x="8908002" y="3207730"/>
                </a:lnTo>
                <a:lnTo>
                  <a:pt x="8913527" y="3160120"/>
                </a:lnTo>
                <a:lnTo>
                  <a:pt x="8915400" y="3111487"/>
                </a:lnTo>
                <a:lnTo>
                  <a:pt x="8915400" y="622312"/>
                </a:lnTo>
                <a:lnTo>
                  <a:pt x="8913527" y="573680"/>
                </a:lnTo>
                <a:lnTo>
                  <a:pt x="8908002" y="526071"/>
                </a:lnTo>
                <a:lnTo>
                  <a:pt x="8898963" y="479624"/>
                </a:lnTo>
                <a:lnTo>
                  <a:pt x="8886549" y="434477"/>
                </a:lnTo>
                <a:lnTo>
                  <a:pt x="8870897" y="390769"/>
                </a:lnTo>
                <a:lnTo>
                  <a:pt x="8852146" y="348638"/>
                </a:lnTo>
                <a:lnTo>
                  <a:pt x="8830434" y="308222"/>
                </a:lnTo>
                <a:lnTo>
                  <a:pt x="8805900" y="269660"/>
                </a:lnTo>
                <a:lnTo>
                  <a:pt x="8778682" y="233090"/>
                </a:lnTo>
                <a:lnTo>
                  <a:pt x="8748919" y="198651"/>
                </a:lnTo>
                <a:lnTo>
                  <a:pt x="8716748" y="166480"/>
                </a:lnTo>
                <a:lnTo>
                  <a:pt x="8682309" y="136717"/>
                </a:lnTo>
                <a:lnTo>
                  <a:pt x="8645739" y="109499"/>
                </a:lnTo>
                <a:lnTo>
                  <a:pt x="8607177" y="84965"/>
                </a:lnTo>
                <a:lnTo>
                  <a:pt x="8566761" y="63253"/>
                </a:lnTo>
                <a:lnTo>
                  <a:pt x="8524630" y="44502"/>
                </a:lnTo>
                <a:lnTo>
                  <a:pt x="8480922" y="28850"/>
                </a:lnTo>
                <a:lnTo>
                  <a:pt x="8435775" y="16436"/>
                </a:lnTo>
                <a:lnTo>
                  <a:pt x="8389328" y="7397"/>
                </a:lnTo>
                <a:lnTo>
                  <a:pt x="8341719" y="1872"/>
                </a:lnTo>
                <a:lnTo>
                  <a:pt x="8293087" y="0"/>
                </a:lnTo>
                <a:close/>
              </a:path>
            </a:pathLst>
          </a:custGeom>
          <a:solidFill>
            <a:srgbClr val="FFFFFF">
              <a:alpha val="5803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413409" y="3253912"/>
            <a:ext cx="8400415" cy="1739264"/>
          </a:xfrm>
          <a:prstGeom prst="rect">
            <a:avLst/>
          </a:prstGeom>
        </p:spPr>
        <p:txBody>
          <a:bodyPr wrap="square" lIns="0" tIns="622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dirty="0" sz="1600" spc="-5" b="1" i="1">
                <a:solidFill>
                  <a:srgbClr val="FF0000"/>
                </a:solidFill>
                <a:latin typeface="Arial"/>
                <a:cs typeface="Arial"/>
              </a:rPr>
              <a:t>MRI:</a:t>
            </a:r>
            <a:endParaRPr sz="1600">
              <a:latin typeface="Arial"/>
              <a:cs typeface="Arial"/>
            </a:endParaRPr>
          </a:p>
          <a:p>
            <a:pPr algn="just" marL="12700" marR="5080">
              <a:lnSpc>
                <a:spcPct val="119700"/>
              </a:lnSpc>
              <a:spcBef>
                <a:spcPts val="15"/>
              </a:spcBef>
            </a:pPr>
            <a:r>
              <a:rPr dirty="0" sz="1300" spc="-15">
                <a:latin typeface="Arial"/>
                <a:cs typeface="Arial"/>
              </a:rPr>
              <a:t>Simply, </a:t>
            </a:r>
            <a:r>
              <a:rPr dirty="0" sz="1300" spc="-5">
                <a:latin typeface="Arial"/>
                <a:cs typeface="Arial"/>
              </a:rPr>
              <a:t>hydrogen atoms (protons) </a:t>
            </a:r>
            <a:r>
              <a:rPr dirty="0" sz="1300">
                <a:latin typeface="Arial"/>
                <a:cs typeface="Arial"/>
              </a:rPr>
              <a:t>in </a:t>
            </a:r>
            <a:r>
              <a:rPr dirty="0" sz="1300" spc="-5">
                <a:latin typeface="Arial"/>
                <a:cs typeface="Arial"/>
              </a:rPr>
              <a:t>water molecules </a:t>
            </a:r>
            <a:r>
              <a:rPr dirty="0" sz="1300">
                <a:latin typeface="Arial"/>
                <a:cs typeface="Arial"/>
              </a:rPr>
              <a:t>and lipids &gt;&gt; </a:t>
            </a:r>
            <a:r>
              <a:rPr dirty="0" sz="1300" spc="-5">
                <a:latin typeface="Arial"/>
                <a:cs typeface="Arial"/>
              </a:rPr>
              <a:t>magnetism affects </a:t>
            </a:r>
            <a:r>
              <a:rPr dirty="0" sz="1300">
                <a:latin typeface="Arial"/>
                <a:cs typeface="Arial"/>
              </a:rPr>
              <a:t>all </a:t>
            </a:r>
            <a:r>
              <a:rPr dirty="0" sz="1300" spc="-5">
                <a:latin typeface="Arial"/>
                <a:cs typeface="Arial"/>
              </a:rPr>
              <a:t>protons </a:t>
            </a:r>
            <a:r>
              <a:rPr dirty="0" sz="1300">
                <a:latin typeface="Arial"/>
                <a:cs typeface="Arial"/>
              </a:rPr>
              <a:t>causes </a:t>
            </a:r>
            <a:r>
              <a:rPr dirty="0" sz="1300" spc="-5">
                <a:latin typeface="Arial"/>
                <a:cs typeface="Arial"/>
              </a:rPr>
              <a:t>them to  </a:t>
            </a:r>
            <a:r>
              <a:rPr dirty="0" sz="1300">
                <a:latin typeface="Arial"/>
                <a:cs typeface="Arial"/>
              </a:rPr>
              <a:t>line up in one </a:t>
            </a:r>
            <a:r>
              <a:rPr dirty="0" sz="1300" spc="-5">
                <a:latin typeface="Arial"/>
                <a:cs typeface="Arial"/>
              </a:rPr>
              <a:t>direction </a:t>
            </a:r>
            <a:r>
              <a:rPr dirty="0" sz="1300">
                <a:latin typeface="Arial"/>
                <a:cs typeface="Arial"/>
              </a:rPr>
              <a:t>&gt;&gt; </a:t>
            </a:r>
            <a:r>
              <a:rPr dirty="0" sz="1300" spc="-5">
                <a:latin typeface="Arial"/>
                <a:cs typeface="Arial"/>
              </a:rPr>
              <a:t>magnets </a:t>
            </a:r>
            <a:r>
              <a:rPr dirty="0" sz="1300">
                <a:latin typeface="Arial"/>
                <a:cs typeface="Arial"/>
              </a:rPr>
              <a:t>can be </a:t>
            </a:r>
            <a:r>
              <a:rPr dirty="0" sz="1300" spc="-5">
                <a:latin typeface="Arial"/>
                <a:cs typeface="Arial"/>
              </a:rPr>
              <a:t>switched </a:t>
            </a:r>
            <a:r>
              <a:rPr dirty="0" sz="1300">
                <a:latin typeface="Arial"/>
                <a:cs typeface="Arial"/>
              </a:rPr>
              <a:t>on and </a:t>
            </a:r>
            <a:r>
              <a:rPr dirty="0" sz="1300" spc="-10">
                <a:latin typeface="Arial"/>
                <a:cs typeface="Arial"/>
              </a:rPr>
              <a:t>off </a:t>
            </a:r>
            <a:r>
              <a:rPr dirty="0" sz="1300" spc="-5">
                <a:latin typeface="Arial"/>
                <a:cs typeface="Arial"/>
              </a:rPr>
              <a:t>to </a:t>
            </a:r>
            <a:r>
              <a:rPr dirty="0" sz="1300">
                <a:latin typeface="Arial"/>
                <a:cs typeface="Arial"/>
              </a:rPr>
              <a:t>change </a:t>
            </a:r>
            <a:r>
              <a:rPr dirty="0" sz="1300" spc="-5">
                <a:latin typeface="Arial"/>
                <a:cs typeface="Arial"/>
              </a:rPr>
              <a:t>the direction </a:t>
            </a:r>
            <a:r>
              <a:rPr dirty="0" sz="1300">
                <a:latin typeface="Arial"/>
                <a:cs typeface="Arial"/>
              </a:rPr>
              <a:t>of </a:t>
            </a:r>
            <a:r>
              <a:rPr dirty="0" sz="1300" spc="-5">
                <a:latin typeface="Arial"/>
                <a:cs typeface="Arial"/>
              </a:rPr>
              <a:t>the magnetic field </a:t>
            </a:r>
            <a:r>
              <a:rPr dirty="0" sz="1300">
                <a:latin typeface="Arial"/>
                <a:cs typeface="Arial"/>
              </a:rPr>
              <a:t>&gt;&gt;  whenever </a:t>
            </a:r>
            <a:r>
              <a:rPr dirty="0" sz="1300" spc="-5">
                <a:latin typeface="Arial"/>
                <a:cs typeface="Arial"/>
              </a:rPr>
              <a:t>the water molecule </a:t>
            </a:r>
            <a:r>
              <a:rPr dirty="0" sz="1300">
                <a:latin typeface="Arial"/>
                <a:cs typeface="Arial"/>
              </a:rPr>
              <a:t>spin </a:t>
            </a:r>
            <a:r>
              <a:rPr dirty="0" sz="1300" spc="-5">
                <a:latin typeface="Arial"/>
                <a:cs typeface="Arial"/>
              </a:rPr>
              <a:t>around they </a:t>
            </a:r>
            <a:r>
              <a:rPr dirty="0" sz="1300">
                <a:latin typeface="Arial"/>
                <a:cs typeface="Arial"/>
              </a:rPr>
              <a:t>give a light </a:t>
            </a:r>
            <a:r>
              <a:rPr dirty="0" sz="1300" spc="-5">
                <a:latin typeface="Arial"/>
                <a:cs typeface="Arial"/>
              </a:rPr>
              <a:t>radio </a:t>
            </a:r>
            <a:r>
              <a:rPr dirty="0" sz="1300">
                <a:latin typeface="Arial"/>
                <a:cs typeface="Arial"/>
              </a:rPr>
              <a:t>wave &gt;&gt; </a:t>
            </a:r>
            <a:r>
              <a:rPr dirty="0" sz="1300" spc="-5">
                <a:latin typeface="Arial"/>
                <a:cs typeface="Arial"/>
              </a:rPr>
              <a:t>MRI machine </a:t>
            </a:r>
            <a:r>
              <a:rPr dirty="0" sz="1300">
                <a:latin typeface="Arial"/>
                <a:cs typeface="Arial"/>
              </a:rPr>
              <a:t>can </a:t>
            </a:r>
            <a:r>
              <a:rPr dirty="0" sz="1300" spc="-5">
                <a:latin typeface="Arial"/>
                <a:cs typeface="Arial"/>
              </a:rPr>
              <a:t>detect </a:t>
            </a:r>
            <a:r>
              <a:rPr dirty="0" sz="1300">
                <a:latin typeface="Arial"/>
                <a:cs typeface="Arial"/>
              </a:rPr>
              <a:t>it &gt;&gt; show it as  </a:t>
            </a:r>
            <a:r>
              <a:rPr dirty="0" sz="1300" spc="-5">
                <a:latin typeface="Arial"/>
                <a:cs typeface="Arial"/>
              </a:rPr>
              <a:t>images</a:t>
            </a:r>
            <a:endParaRPr sz="1300">
              <a:latin typeface="Arial"/>
              <a:cs typeface="Arial"/>
            </a:endParaRPr>
          </a:p>
          <a:p>
            <a:pPr algn="just" marL="12700" marR="5080">
              <a:lnSpc>
                <a:spcPts val="1900"/>
              </a:lnSpc>
              <a:spcBef>
                <a:spcPts val="20"/>
              </a:spcBef>
            </a:pPr>
            <a:r>
              <a:rPr dirty="0" sz="1300">
                <a:latin typeface="Arial"/>
                <a:cs typeface="Arial"/>
              </a:rPr>
              <a:t>So </a:t>
            </a:r>
            <a:r>
              <a:rPr dirty="0" sz="1300" spc="-5">
                <a:latin typeface="Arial"/>
                <a:cs typeface="Arial"/>
              </a:rPr>
              <a:t>gradations </a:t>
            </a:r>
            <a:r>
              <a:rPr dirty="0" sz="1300">
                <a:latin typeface="Arial"/>
                <a:cs typeface="Arial"/>
              </a:rPr>
              <a:t>of </a:t>
            </a:r>
            <a:r>
              <a:rPr dirty="0" sz="1300" spc="-5">
                <a:latin typeface="Arial"/>
                <a:cs typeface="Arial"/>
              </a:rPr>
              <a:t>density within soft tissues </a:t>
            </a:r>
            <a:r>
              <a:rPr dirty="0" sz="1300">
                <a:latin typeface="Arial"/>
                <a:cs typeface="Arial"/>
              </a:rPr>
              <a:t>can be </a:t>
            </a:r>
            <a:r>
              <a:rPr dirty="0" sz="1300" spc="-5">
                <a:latin typeface="Arial"/>
                <a:cs typeface="Arial"/>
              </a:rPr>
              <a:t>recognized, e.g. brain substance from cerebrospinal fluid, </a:t>
            </a:r>
            <a:r>
              <a:rPr dirty="0" sz="1300">
                <a:latin typeface="Arial"/>
                <a:cs typeface="Arial"/>
              </a:rPr>
              <a:t>or  </a:t>
            </a:r>
            <a:r>
              <a:rPr dirty="0" sz="1300" spc="-5">
                <a:latin typeface="Arial"/>
                <a:cs typeface="Arial"/>
              </a:rPr>
              <a:t>tumor from surrounding normal</a:t>
            </a:r>
            <a:r>
              <a:rPr dirty="0" sz="1300" spc="0">
                <a:latin typeface="Arial"/>
                <a:cs typeface="Arial"/>
              </a:rPr>
              <a:t> </a:t>
            </a:r>
            <a:r>
              <a:rPr dirty="0" sz="1300" spc="-5">
                <a:latin typeface="Arial"/>
                <a:cs typeface="Arial"/>
              </a:rPr>
              <a:t>tissues.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3409" y="5000650"/>
            <a:ext cx="3779520" cy="102616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300" spc="-5" b="1">
                <a:latin typeface="Arial"/>
                <a:cs typeface="Arial"/>
              </a:rPr>
              <a:t>MRI</a:t>
            </a:r>
            <a:r>
              <a:rPr dirty="0" sz="1300" spc="-10" b="1">
                <a:latin typeface="Arial"/>
                <a:cs typeface="Arial"/>
              </a:rPr>
              <a:t> </a:t>
            </a:r>
            <a:r>
              <a:rPr dirty="0" sz="1300" spc="-5" b="1">
                <a:latin typeface="Arial"/>
                <a:cs typeface="Arial"/>
              </a:rPr>
              <a:t>advantages</a:t>
            </a:r>
            <a:endParaRPr sz="1300">
              <a:latin typeface="Arial"/>
              <a:cs typeface="Arial"/>
            </a:endParaRPr>
          </a:p>
          <a:p>
            <a:pPr marL="284480" marR="1501140" indent="2540">
              <a:lnSpc>
                <a:spcPts val="1500"/>
              </a:lnSpc>
              <a:spcBef>
                <a:spcPts val="180"/>
              </a:spcBef>
            </a:pPr>
            <a:r>
              <a:rPr dirty="0" sz="1300">
                <a:latin typeface="Arial"/>
                <a:cs typeface="Arial"/>
              </a:rPr>
              <a:t>Best </a:t>
            </a:r>
            <a:r>
              <a:rPr dirty="0" sz="1300" spc="-5">
                <a:latin typeface="Arial"/>
                <a:cs typeface="Arial"/>
              </a:rPr>
              <a:t>for soft tissue imaging  There </a:t>
            </a:r>
            <a:r>
              <a:rPr dirty="0" sz="1300">
                <a:latin typeface="Arial"/>
                <a:cs typeface="Arial"/>
              </a:rPr>
              <a:t>is no</a:t>
            </a:r>
            <a:r>
              <a:rPr dirty="0" sz="1300" spc="-10">
                <a:latin typeface="Arial"/>
                <a:cs typeface="Arial"/>
              </a:rPr>
              <a:t> </a:t>
            </a:r>
            <a:r>
              <a:rPr dirty="0" sz="1300" spc="-5">
                <a:latin typeface="Arial"/>
                <a:cs typeface="Arial"/>
              </a:rPr>
              <a:t>ionization</a:t>
            </a:r>
            <a:endParaRPr sz="1300">
              <a:latin typeface="Arial"/>
              <a:cs typeface="Arial"/>
            </a:endParaRPr>
          </a:p>
          <a:p>
            <a:pPr marL="12700" marR="5080" indent="274955">
              <a:lnSpc>
                <a:spcPts val="1500"/>
              </a:lnSpc>
              <a:spcBef>
                <a:spcPts val="100"/>
              </a:spcBef>
            </a:pPr>
            <a:r>
              <a:rPr dirty="0" sz="1300" spc="-5">
                <a:latin typeface="Arial"/>
                <a:cs typeface="Arial"/>
              </a:rPr>
              <a:t>It </a:t>
            </a:r>
            <a:r>
              <a:rPr dirty="0" sz="1300">
                <a:latin typeface="Arial"/>
                <a:cs typeface="Arial"/>
              </a:rPr>
              <a:t>can be done </a:t>
            </a:r>
            <a:r>
              <a:rPr dirty="0" sz="1300" spc="-5">
                <a:latin typeface="Arial"/>
                <a:cs typeface="Arial"/>
              </a:rPr>
              <a:t>for pregnant women with caution  Images </a:t>
            </a:r>
            <a:r>
              <a:rPr dirty="0" sz="1300">
                <a:latin typeface="Arial"/>
                <a:cs typeface="Arial"/>
              </a:rPr>
              <a:t>can be </a:t>
            </a:r>
            <a:r>
              <a:rPr dirty="0" sz="1300" spc="-5">
                <a:latin typeface="Arial"/>
                <a:cs typeface="Arial"/>
              </a:rPr>
              <a:t>directly </a:t>
            </a:r>
            <a:r>
              <a:rPr dirty="0" sz="1300">
                <a:latin typeface="Arial"/>
                <a:cs typeface="Arial"/>
              </a:rPr>
              <a:t>in any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plane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82424" y="5000650"/>
            <a:ext cx="3727450" cy="143256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5240">
              <a:lnSpc>
                <a:spcPct val="100000"/>
              </a:lnSpc>
              <a:spcBef>
                <a:spcPts val="180"/>
              </a:spcBef>
            </a:pPr>
            <a:r>
              <a:rPr dirty="0" sz="1300" spc="-5" b="1">
                <a:latin typeface="Arial"/>
                <a:cs typeface="Arial"/>
              </a:rPr>
              <a:t>MRI</a:t>
            </a:r>
            <a:r>
              <a:rPr dirty="0" sz="1300" spc="-10" b="1">
                <a:latin typeface="Arial"/>
                <a:cs typeface="Arial"/>
              </a:rPr>
              <a:t> </a:t>
            </a:r>
            <a:r>
              <a:rPr dirty="0" sz="1300" spc="-5" b="1">
                <a:latin typeface="Arial"/>
                <a:cs typeface="Arial"/>
              </a:rPr>
              <a:t>disadvantages</a:t>
            </a:r>
            <a:endParaRPr sz="1300">
              <a:latin typeface="Arial"/>
              <a:cs typeface="Arial"/>
            </a:endParaRPr>
          </a:p>
          <a:p>
            <a:pPr marL="15240">
              <a:lnSpc>
                <a:spcPts val="1530"/>
              </a:lnSpc>
              <a:spcBef>
                <a:spcPts val="80"/>
              </a:spcBef>
            </a:pPr>
            <a:r>
              <a:rPr dirty="0" sz="1300">
                <a:latin typeface="Arial"/>
                <a:cs typeface="Arial"/>
              </a:rPr>
              <a:t>expensive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ts val="1530"/>
              </a:lnSpc>
            </a:pPr>
            <a:r>
              <a:rPr dirty="0" sz="1300" spc="-15">
                <a:latin typeface="Arial"/>
                <a:cs typeface="Arial"/>
              </a:rPr>
              <a:t>Time</a:t>
            </a:r>
            <a:r>
              <a:rPr dirty="0" sz="1300" spc="-5">
                <a:latin typeface="Arial"/>
                <a:cs typeface="Arial"/>
              </a:rPr>
              <a:t> consuming</a:t>
            </a:r>
            <a:endParaRPr sz="1300">
              <a:latin typeface="Arial"/>
              <a:cs typeface="Arial"/>
            </a:endParaRPr>
          </a:p>
          <a:p>
            <a:pPr marL="15240" marR="60325">
              <a:lnSpc>
                <a:spcPts val="1500"/>
              </a:lnSpc>
              <a:spcBef>
                <a:spcPts val="140"/>
              </a:spcBef>
            </a:pPr>
            <a:r>
              <a:rPr dirty="0" sz="1300" spc="-5">
                <a:latin typeface="Arial"/>
                <a:cs typeface="Arial"/>
              </a:rPr>
              <a:t>patients fear </a:t>
            </a:r>
            <a:r>
              <a:rPr dirty="0" sz="1300">
                <a:latin typeface="Arial"/>
                <a:cs typeface="Arial"/>
              </a:rPr>
              <a:t>it and dislike it because it is a </a:t>
            </a:r>
            <a:r>
              <a:rPr dirty="0" sz="1300" spc="-5">
                <a:latin typeface="Arial"/>
                <a:cs typeface="Arial"/>
              </a:rPr>
              <a:t>narrow  </a:t>
            </a:r>
            <a:r>
              <a:rPr dirty="0" sz="1300">
                <a:latin typeface="Arial"/>
                <a:cs typeface="Arial"/>
              </a:rPr>
              <a:t>place</a:t>
            </a:r>
            <a:endParaRPr sz="1300">
              <a:latin typeface="Arial"/>
              <a:cs typeface="Arial"/>
            </a:endParaRPr>
          </a:p>
          <a:p>
            <a:pPr marL="15240" marR="5080">
              <a:lnSpc>
                <a:spcPts val="1600"/>
              </a:lnSpc>
              <a:spcBef>
                <a:spcPts val="20"/>
              </a:spcBef>
            </a:pPr>
            <a:r>
              <a:rPr dirty="0" sz="1300">
                <a:latin typeface="Arial"/>
                <a:cs typeface="Arial"/>
              </a:rPr>
              <a:t>Since it is </a:t>
            </a:r>
            <a:r>
              <a:rPr dirty="0" sz="1300" spc="-5">
                <a:latin typeface="Arial"/>
                <a:cs typeface="Arial"/>
              </a:rPr>
              <a:t>magnetic </a:t>
            </a:r>
            <a:r>
              <a:rPr dirty="0" sz="1300">
                <a:latin typeface="Arial"/>
                <a:cs typeface="Arial"/>
              </a:rPr>
              <a:t>no </a:t>
            </a:r>
            <a:r>
              <a:rPr dirty="0" sz="1300" spc="-5">
                <a:latin typeface="Arial"/>
                <a:cs typeface="Arial"/>
              </a:rPr>
              <a:t>metals </a:t>
            </a:r>
            <a:r>
              <a:rPr dirty="0" sz="1300">
                <a:latin typeface="Arial"/>
                <a:cs typeface="Arial"/>
              </a:rPr>
              <a:t>can be allowed  </a:t>
            </a:r>
            <a:r>
              <a:rPr dirty="0" sz="1300" spc="-5">
                <a:latin typeface="Arial"/>
                <a:cs typeface="Arial"/>
              </a:rPr>
              <a:t>Patient </a:t>
            </a:r>
            <a:r>
              <a:rPr dirty="0" sz="1300">
                <a:latin typeface="Arial"/>
                <a:cs typeface="Arial"/>
              </a:rPr>
              <a:t>has </a:t>
            </a:r>
            <a:r>
              <a:rPr dirty="0" sz="1300" spc="-5">
                <a:latin typeface="Arial"/>
                <a:cs typeface="Arial"/>
              </a:rPr>
              <a:t>to </a:t>
            </a:r>
            <a:r>
              <a:rPr dirty="0" sz="1300">
                <a:latin typeface="Arial"/>
                <a:cs typeface="Arial"/>
              </a:rPr>
              <a:t>keep </a:t>
            </a:r>
            <a:r>
              <a:rPr dirty="0" sz="1300" spc="-5">
                <a:latin typeface="Arial"/>
                <a:cs typeface="Arial"/>
              </a:rPr>
              <a:t>still during </a:t>
            </a:r>
            <a:r>
              <a:rPr dirty="0" sz="1300">
                <a:latin typeface="Arial"/>
                <a:cs typeface="Arial"/>
              </a:rPr>
              <a:t>scanning</a:t>
            </a:r>
            <a:r>
              <a:rPr dirty="0" sz="1300" spc="10">
                <a:latin typeface="Arial"/>
                <a:cs typeface="Arial"/>
              </a:rPr>
              <a:t> </a:t>
            </a:r>
            <a:r>
              <a:rPr dirty="0" sz="1300" spc="-5">
                <a:latin typeface="Arial"/>
                <a:cs typeface="Arial"/>
              </a:rPr>
              <a:t>procedure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198712" y="752306"/>
            <a:ext cx="4821377" cy="5527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288539" y="878840"/>
            <a:ext cx="4410710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000" b="0" i="0">
                <a:latin typeface="Arial"/>
                <a:cs typeface="Arial"/>
              </a:rPr>
              <a:t>²</a:t>
            </a:r>
            <a:r>
              <a:rPr dirty="0" sz="1800" spc="150" b="0" i="0">
                <a:latin typeface="Arial"/>
                <a:cs typeface="Arial"/>
              </a:rPr>
              <a:t> </a:t>
            </a:r>
            <a:r>
              <a:rPr dirty="0" sz="1800" spc="-5" b="0" i="0">
                <a:solidFill>
                  <a:srgbClr val="FFFFFF"/>
                </a:solidFill>
                <a:latin typeface="Verdana"/>
                <a:cs typeface="Verdana"/>
              </a:rPr>
              <a:t>Magnetic </a:t>
            </a:r>
            <a:r>
              <a:rPr dirty="0" sz="1800" spc="-10" b="0" i="0">
                <a:solidFill>
                  <a:srgbClr val="FFFFFF"/>
                </a:solidFill>
                <a:latin typeface="Verdana"/>
                <a:cs typeface="Verdana"/>
              </a:rPr>
              <a:t>Resonance </a:t>
            </a:r>
            <a:r>
              <a:rPr dirty="0" sz="1800" spc="-5" b="0" i="0">
                <a:solidFill>
                  <a:srgbClr val="FFFFFF"/>
                </a:solidFill>
                <a:latin typeface="Verdana"/>
                <a:cs typeface="Verdana"/>
              </a:rPr>
              <a:t>Imaging (MRI)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990902" y="1"/>
            <a:ext cx="5191302" cy="6691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8013572" y="24688"/>
            <a:ext cx="1127125" cy="457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41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0" y="528637"/>
            <a:ext cx="4518025" cy="29289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543425" y="515937"/>
            <a:ext cx="4575175" cy="58880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543425" y="3471862"/>
            <a:ext cx="4572000" cy="29321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7463" y="3449637"/>
            <a:ext cx="4571999" cy="29543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515937"/>
            <a:ext cx="4568825" cy="29225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655121" y="507081"/>
            <a:ext cx="4364177" cy="5527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4744402" y="648017"/>
            <a:ext cx="3954779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885">
                <a:solidFill>
                  <a:srgbClr val="FF0000"/>
                </a:solidFill>
                <a:latin typeface="Arial"/>
                <a:cs typeface="Arial"/>
              </a:rPr>
              <a:t>²</a:t>
            </a:r>
            <a:r>
              <a:rPr dirty="0" sz="1600" spc="39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Verdana"/>
                <a:cs typeface="Verdana"/>
              </a:rPr>
              <a:t>Magnetic </a:t>
            </a:r>
            <a:r>
              <a:rPr dirty="0" sz="1600" spc="-10">
                <a:solidFill>
                  <a:srgbClr val="FFFFFF"/>
                </a:solidFill>
                <a:latin typeface="Verdana"/>
                <a:cs typeface="Verdana"/>
              </a:rPr>
              <a:t>Resonance </a:t>
            </a:r>
            <a:r>
              <a:rPr dirty="0" sz="1600" spc="-5">
                <a:solidFill>
                  <a:srgbClr val="FFFFFF"/>
                </a:solidFill>
                <a:latin typeface="Verdana"/>
                <a:cs typeface="Verdana"/>
              </a:rPr>
              <a:t>Imaging (MRI)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90902" y="1"/>
            <a:ext cx="5191302" cy="6691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013572" y="24688"/>
            <a:ext cx="1127125" cy="4572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42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25600"/>
            <a:ext cx="9144000" cy="3600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8739" y="5284470"/>
            <a:ext cx="8992870" cy="75184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algn="just" marL="12700" marR="5080">
              <a:lnSpc>
                <a:spcPts val="1900"/>
              </a:lnSpc>
              <a:spcBef>
                <a:spcPts val="180"/>
              </a:spcBef>
            </a:pP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vertical long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axis is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for evaluating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anterior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inferior walls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and apex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600" spc="50">
                <a:solidFill>
                  <a:srgbClr val="FFFFFF"/>
                </a:solidFill>
                <a:latin typeface="Calibri"/>
                <a:cs typeface="Calibri"/>
              </a:rPr>
              <a:t>le7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ventricle. An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axial 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image through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LV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chosen from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transverse localizer images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and a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parasagittal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plane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that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is 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perpendicular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to the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chosen image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prescribed that bisects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mitral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valve and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intersects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LV</a:t>
            </a:r>
            <a:r>
              <a:rPr dirty="0" sz="16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apex.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55239" y="1233170"/>
            <a:ext cx="4008754" cy="330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 i="0">
                <a:solidFill>
                  <a:srgbClr val="2DFFFA"/>
                </a:solidFill>
                <a:latin typeface="Verdana"/>
                <a:cs typeface="Verdana"/>
              </a:rPr>
              <a:t>VERTICAL LONG </a:t>
            </a:r>
            <a:r>
              <a:rPr dirty="0" sz="2000" i="0">
                <a:solidFill>
                  <a:srgbClr val="2DFFFA"/>
                </a:solidFill>
                <a:latin typeface="Verdana"/>
                <a:cs typeface="Verdana"/>
              </a:rPr>
              <a:t>AXIS</a:t>
            </a:r>
            <a:r>
              <a:rPr dirty="0" sz="2000" spc="-50" i="0">
                <a:solidFill>
                  <a:srgbClr val="2DFFFA"/>
                </a:solidFill>
                <a:latin typeface="Verdana"/>
                <a:cs typeface="Verdana"/>
              </a:rPr>
              <a:t> </a:t>
            </a:r>
            <a:r>
              <a:rPr dirty="0" sz="2000" spc="-5" i="0">
                <a:solidFill>
                  <a:srgbClr val="2DFFFA"/>
                </a:solidFill>
                <a:latin typeface="Verdana"/>
                <a:cs typeface="Verdana"/>
              </a:rPr>
              <a:t>VIEW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55121" y="507081"/>
            <a:ext cx="4364177" cy="552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4744402" y="648017"/>
            <a:ext cx="3954779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885">
                <a:solidFill>
                  <a:srgbClr val="FF0000"/>
                </a:solidFill>
                <a:latin typeface="Arial"/>
                <a:cs typeface="Arial"/>
              </a:rPr>
              <a:t>²</a:t>
            </a:r>
            <a:r>
              <a:rPr dirty="0" sz="1600" spc="39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Verdana"/>
                <a:cs typeface="Verdana"/>
              </a:rPr>
              <a:t>Magnetic </a:t>
            </a:r>
            <a:r>
              <a:rPr dirty="0" sz="1600" spc="-10">
                <a:solidFill>
                  <a:srgbClr val="FFFFFF"/>
                </a:solidFill>
                <a:latin typeface="Verdana"/>
                <a:cs typeface="Verdana"/>
              </a:rPr>
              <a:t>Resonance </a:t>
            </a:r>
            <a:r>
              <a:rPr dirty="0" sz="1600" spc="-5">
                <a:solidFill>
                  <a:srgbClr val="FFFFFF"/>
                </a:solidFill>
                <a:latin typeface="Verdana"/>
                <a:cs typeface="Verdana"/>
              </a:rPr>
              <a:t>Imaging (MRI)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90902" y="1"/>
            <a:ext cx="5191302" cy="6691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013572" y="24688"/>
            <a:ext cx="1127125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43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43037"/>
            <a:ext cx="9144000" cy="3770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8739" y="5367020"/>
            <a:ext cx="8991600" cy="8737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just" marL="12700" marR="5080">
              <a:lnSpc>
                <a:spcPct val="99200"/>
              </a:lnSpc>
              <a:spcBef>
                <a:spcPts val="110"/>
              </a:spcBef>
            </a:pP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The horizontal long axis (four chamber view) is best for evaluating the septal and </a:t>
            </a:r>
            <a:r>
              <a:rPr dirty="0" sz="1400" spc="-10">
                <a:solidFill>
                  <a:srgbClr val="FFFFFF"/>
                </a:solidFill>
                <a:latin typeface="Verdana"/>
                <a:cs typeface="Verdana"/>
              </a:rPr>
              <a:t>lateral 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walls and  apex of the left ventricle, the right ventricular </a:t>
            </a:r>
            <a:r>
              <a:rPr dirty="0" sz="1400">
                <a:solidFill>
                  <a:srgbClr val="FFFFFF"/>
                </a:solidFill>
                <a:latin typeface="Verdana"/>
                <a:cs typeface="Verdana"/>
              </a:rPr>
              <a:t>free 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wall, and chamber size. The </a:t>
            </a:r>
            <a:r>
              <a:rPr dirty="0" sz="1400" spc="-10">
                <a:solidFill>
                  <a:srgbClr val="FFFFFF"/>
                </a:solidFill>
                <a:latin typeface="Verdana"/>
                <a:cs typeface="Verdana"/>
              </a:rPr>
              <a:t>mitral 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and tricuspid  </a:t>
            </a:r>
            <a:r>
              <a:rPr dirty="0" sz="1400" spc="-10">
                <a:solidFill>
                  <a:srgbClr val="FFFFFF"/>
                </a:solidFill>
                <a:latin typeface="Verdana"/>
                <a:cs typeface="Verdana"/>
              </a:rPr>
              <a:t>valves </a:t>
            </a:r>
            <a:r>
              <a:rPr dirty="0" sz="1400">
                <a:solidFill>
                  <a:srgbClr val="FFFFFF"/>
                </a:solidFill>
                <a:latin typeface="Verdana"/>
                <a:cs typeface="Verdana"/>
              </a:rPr>
              <a:t>are 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also well visualized in this plane. </a:t>
            </a:r>
            <a:r>
              <a:rPr dirty="0" sz="1400">
                <a:solidFill>
                  <a:srgbClr val="FFFFFF"/>
                </a:solidFill>
                <a:latin typeface="Verdana"/>
                <a:cs typeface="Verdana"/>
              </a:rPr>
              <a:t>A 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perpendicular plane to the vertical long axis image is  chosen which intersects the lower third of the </a:t>
            </a:r>
            <a:r>
              <a:rPr dirty="0" sz="1400" spc="-10">
                <a:solidFill>
                  <a:srgbClr val="FFFFFF"/>
                </a:solidFill>
                <a:latin typeface="Verdana"/>
                <a:cs typeface="Verdana"/>
              </a:rPr>
              <a:t>mitral valve 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and the </a:t>
            </a:r>
            <a:r>
              <a:rPr dirty="0" sz="1400" spc="-40">
                <a:solidFill>
                  <a:srgbClr val="FFFFFF"/>
                </a:solidFill>
                <a:latin typeface="Verdana"/>
                <a:cs typeface="Verdana"/>
              </a:rPr>
              <a:t>LV</a:t>
            </a:r>
            <a:r>
              <a:rPr dirty="0" sz="1400" spc="6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apex.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64739" y="1080770"/>
            <a:ext cx="4492625" cy="330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 i="0">
                <a:solidFill>
                  <a:srgbClr val="2DFFFA"/>
                </a:solidFill>
                <a:latin typeface="Verdana"/>
                <a:cs typeface="Verdana"/>
              </a:rPr>
              <a:t>HORIZONTAL LONG </a:t>
            </a:r>
            <a:r>
              <a:rPr dirty="0" sz="2000" i="0">
                <a:solidFill>
                  <a:srgbClr val="2DFFFA"/>
                </a:solidFill>
                <a:latin typeface="Verdana"/>
                <a:cs typeface="Verdana"/>
              </a:rPr>
              <a:t>AXIS</a:t>
            </a:r>
            <a:r>
              <a:rPr dirty="0" sz="2000" spc="-30" i="0">
                <a:solidFill>
                  <a:srgbClr val="2DFFFA"/>
                </a:solidFill>
                <a:latin typeface="Verdana"/>
                <a:cs typeface="Verdana"/>
              </a:rPr>
              <a:t> </a:t>
            </a:r>
            <a:r>
              <a:rPr dirty="0" sz="2000" spc="-5" i="0">
                <a:solidFill>
                  <a:srgbClr val="2DFFFA"/>
                </a:solidFill>
                <a:latin typeface="Verdana"/>
                <a:cs typeface="Verdana"/>
              </a:rPr>
              <a:t>VIEW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55121" y="507081"/>
            <a:ext cx="4364177" cy="552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4744402" y="648017"/>
            <a:ext cx="3954779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885">
                <a:solidFill>
                  <a:srgbClr val="FF0000"/>
                </a:solidFill>
                <a:latin typeface="Arial"/>
                <a:cs typeface="Arial"/>
              </a:rPr>
              <a:t>²</a:t>
            </a:r>
            <a:r>
              <a:rPr dirty="0" sz="1600" spc="39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Verdana"/>
                <a:cs typeface="Verdana"/>
              </a:rPr>
              <a:t>Magnetic </a:t>
            </a:r>
            <a:r>
              <a:rPr dirty="0" sz="1600" spc="-10">
                <a:solidFill>
                  <a:srgbClr val="FFFFFF"/>
                </a:solidFill>
                <a:latin typeface="Verdana"/>
                <a:cs typeface="Verdana"/>
              </a:rPr>
              <a:t>Resonance </a:t>
            </a:r>
            <a:r>
              <a:rPr dirty="0" sz="1600" spc="-5">
                <a:solidFill>
                  <a:srgbClr val="FFFFFF"/>
                </a:solidFill>
                <a:latin typeface="Verdana"/>
                <a:cs typeface="Verdana"/>
              </a:rPr>
              <a:t>Imaging (MRI)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90902" y="1"/>
            <a:ext cx="5191302" cy="6691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013572" y="24688"/>
            <a:ext cx="1127125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44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14487"/>
            <a:ext cx="9144000" cy="39957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72752" y="1176020"/>
            <a:ext cx="2682240" cy="330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 i="0">
                <a:solidFill>
                  <a:srgbClr val="2DFFFA"/>
                </a:solidFill>
                <a:latin typeface="Verdana"/>
                <a:cs typeface="Verdana"/>
              </a:rPr>
              <a:t>SHORT AXIS</a:t>
            </a:r>
            <a:r>
              <a:rPr dirty="0" sz="2000" spc="-75" i="0">
                <a:solidFill>
                  <a:srgbClr val="2DFFFA"/>
                </a:solidFill>
                <a:latin typeface="Verdana"/>
                <a:cs typeface="Verdana"/>
              </a:rPr>
              <a:t> </a:t>
            </a:r>
            <a:r>
              <a:rPr dirty="0" sz="2000" spc="-5" i="0">
                <a:solidFill>
                  <a:srgbClr val="2DFFFA"/>
                </a:solidFill>
                <a:latin typeface="Verdana"/>
                <a:cs typeface="Verdana"/>
              </a:rPr>
              <a:t>VIEW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5624195"/>
            <a:ext cx="8991600" cy="6578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algn="just" marL="12700" marR="5080">
              <a:lnSpc>
                <a:spcPct val="98200"/>
              </a:lnSpc>
              <a:spcBef>
                <a:spcPts val="130"/>
              </a:spcBef>
            </a:pP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The short axis view shows cross-sections of the left and right ventricle that </a:t>
            </a:r>
            <a:r>
              <a:rPr dirty="0" sz="1400">
                <a:solidFill>
                  <a:srgbClr val="FFFFFF"/>
                </a:solidFill>
                <a:latin typeface="Verdana"/>
                <a:cs typeface="Verdana"/>
              </a:rPr>
              <a:t>are 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useful for  volumetric measurements using </a:t>
            </a:r>
            <a:r>
              <a:rPr dirty="0" sz="1400" spc="-10">
                <a:solidFill>
                  <a:srgbClr val="FFFFFF"/>
                </a:solidFill>
                <a:latin typeface="Verdana"/>
                <a:cs typeface="Verdana"/>
              </a:rPr>
              <a:t>Simpson’s 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rule. The short axis view is chosen perpendicular to long  axis of </a:t>
            </a:r>
            <a:r>
              <a:rPr dirty="0" sz="1400" spc="-60">
                <a:solidFill>
                  <a:srgbClr val="FFFFFF"/>
                </a:solidFill>
                <a:latin typeface="Verdana"/>
                <a:cs typeface="Verdana"/>
              </a:rPr>
              <a:t>LT 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ventricle in serial</a:t>
            </a:r>
            <a:r>
              <a:rPr dirty="0" sz="1400" spc="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cuts.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55121" y="507081"/>
            <a:ext cx="4364177" cy="552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4744402" y="648017"/>
            <a:ext cx="3954779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885">
                <a:solidFill>
                  <a:srgbClr val="FF0000"/>
                </a:solidFill>
                <a:latin typeface="Arial"/>
                <a:cs typeface="Arial"/>
              </a:rPr>
              <a:t>²</a:t>
            </a:r>
            <a:r>
              <a:rPr dirty="0" sz="1600" spc="39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Verdana"/>
                <a:cs typeface="Verdana"/>
              </a:rPr>
              <a:t>Magnetic </a:t>
            </a:r>
            <a:r>
              <a:rPr dirty="0" sz="1600" spc="-10">
                <a:solidFill>
                  <a:srgbClr val="FFFFFF"/>
                </a:solidFill>
                <a:latin typeface="Verdana"/>
                <a:cs typeface="Verdana"/>
              </a:rPr>
              <a:t>Resonance </a:t>
            </a:r>
            <a:r>
              <a:rPr dirty="0" sz="1600" spc="-5">
                <a:solidFill>
                  <a:srgbClr val="FFFFFF"/>
                </a:solidFill>
                <a:latin typeface="Verdana"/>
                <a:cs typeface="Verdana"/>
              </a:rPr>
              <a:t>Imaging (MRI)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90902" y="1"/>
            <a:ext cx="5191302" cy="6691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013572" y="24688"/>
            <a:ext cx="1127125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45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71600"/>
            <a:ext cx="9144000" cy="4089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801" y="5487670"/>
            <a:ext cx="8991600" cy="6578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algn="just" marL="12700" marR="5080">
              <a:lnSpc>
                <a:spcPct val="98200"/>
              </a:lnSpc>
              <a:spcBef>
                <a:spcPts val="130"/>
              </a:spcBef>
            </a:pP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The Aortic view ("Candy Cane" view) shows the aorta along its entire thoracic course along with   some of its branches off the aortic arch. </a:t>
            </a:r>
            <a:r>
              <a:rPr dirty="0" sz="1400">
                <a:solidFill>
                  <a:srgbClr val="FFFFFF"/>
                </a:solidFill>
                <a:latin typeface="Verdana"/>
                <a:cs typeface="Verdana"/>
              </a:rPr>
              <a:t>An 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axial image is selected and </a:t>
            </a:r>
            <a:r>
              <a:rPr dirty="0" sz="1400">
                <a:solidFill>
                  <a:srgbClr val="FFFFFF"/>
                </a:solidFill>
                <a:latin typeface="Verdana"/>
                <a:cs typeface="Verdana"/>
              </a:rPr>
              <a:t>a 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plane is chosen that  bisects both the ascending and descending</a:t>
            </a:r>
            <a:r>
              <a:rPr dirty="0" sz="1400" spc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aorta.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555365" y="945832"/>
            <a:ext cx="2012314" cy="330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 i="0">
                <a:solidFill>
                  <a:srgbClr val="2DFFFA"/>
                </a:solidFill>
                <a:latin typeface="Verdana"/>
                <a:cs typeface="Verdana"/>
              </a:rPr>
              <a:t>AORTIC</a:t>
            </a:r>
            <a:r>
              <a:rPr dirty="0" sz="2000" spc="-65" i="0">
                <a:solidFill>
                  <a:srgbClr val="2DFFFA"/>
                </a:solidFill>
                <a:latin typeface="Verdana"/>
                <a:cs typeface="Verdana"/>
              </a:rPr>
              <a:t> </a:t>
            </a:r>
            <a:r>
              <a:rPr dirty="0" sz="2000" spc="-5" i="0">
                <a:solidFill>
                  <a:srgbClr val="2DFFFA"/>
                </a:solidFill>
                <a:latin typeface="Verdana"/>
                <a:cs typeface="Verdana"/>
              </a:rPr>
              <a:t>VIEW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55121" y="507081"/>
            <a:ext cx="4364177" cy="552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4744402" y="648017"/>
            <a:ext cx="3954779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885">
                <a:solidFill>
                  <a:srgbClr val="FF0000"/>
                </a:solidFill>
                <a:latin typeface="Arial"/>
                <a:cs typeface="Arial"/>
              </a:rPr>
              <a:t>²</a:t>
            </a:r>
            <a:r>
              <a:rPr dirty="0" sz="1600" spc="39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Verdana"/>
                <a:cs typeface="Verdana"/>
              </a:rPr>
              <a:t>Magnetic </a:t>
            </a:r>
            <a:r>
              <a:rPr dirty="0" sz="1600" spc="-10">
                <a:solidFill>
                  <a:srgbClr val="FFFFFF"/>
                </a:solidFill>
                <a:latin typeface="Verdana"/>
                <a:cs typeface="Verdana"/>
              </a:rPr>
              <a:t>Resonance </a:t>
            </a:r>
            <a:r>
              <a:rPr dirty="0" sz="1600" spc="-5">
                <a:solidFill>
                  <a:srgbClr val="FFFFFF"/>
                </a:solidFill>
                <a:latin typeface="Verdana"/>
                <a:cs typeface="Verdana"/>
              </a:rPr>
              <a:t>Imaging (MRI)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90902" y="1"/>
            <a:ext cx="5191302" cy="6691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013572" y="24688"/>
            <a:ext cx="1127125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46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12900"/>
            <a:ext cx="9144000" cy="3619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699000" y="1600200"/>
            <a:ext cx="4445000" cy="3640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601787"/>
            <a:ext cx="4427537" cy="36401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25077" y="1233170"/>
            <a:ext cx="4039870" cy="330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 i="0">
                <a:solidFill>
                  <a:srgbClr val="2DFFFA"/>
                </a:solidFill>
                <a:latin typeface="Verdana"/>
                <a:cs typeface="Verdana"/>
              </a:rPr>
              <a:t>CORONARY ARTERIES</a:t>
            </a:r>
            <a:r>
              <a:rPr dirty="0" sz="2000" spc="-35" i="0">
                <a:solidFill>
                  <a:srgbClr val="2DFFFA"/>
                </a:solidFill>
                <a:latin typeface="Verdana"/>
                <a:cs typeface="Verdana"/>
              </a:rPr>
              <a:t> </a:t>
            </a:r>
            <a:r>
              <a:rPr dirty="0" sz="2000" spc="-5" i="0">
                <a:solidFill>
                  <a:srgbClr val="2DFFFA"/>
                </a:solidFill>
                <a:latin typeface="Verdana"/>
                <a:cs typeface="Verdana"/>
              </a:rPr>
              <a:t>VIEW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276" y="5274945"/>
            <a:ext cx="9009380" cy="8737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just" marL="12700" marR="5080">
              <a:lnSpc>
                <a:spcPct val="99200"/>
              </a:lnSpc>
              <a:spcBef>
                <a:spcPts val="110"/>
              </a:spcBef>
            </a:pP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The coronary arteries originate from the proximal portion of the ascending aorta from the Sinuses  of </a:t>
            </a:r>
            <a:r>
              <a:rPr dirty="0" sz="1400" spc="-15">
                <a:solidFill>
                  <a:srgbClr val="FFFFFF"/>
                </a:solidFill>
                <a:latin typeface="Verdana"/>
                <a:cs typeface="Verdana"/>
              </a:rPr>
              <a:t>Valsalva. 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The two coronary arteries arising from the aorta </a:t>
            </a:r>
            <a:r>
              <a:rPr dirty="0" sz="1400">
                <a:solidFill>
                  <a:srgbClr val="FFFFFF"/>
                </a:solidFill>
                <a:latin typeface="Verdana"/>
                <a:cs typeface="Verdana"/>
              </a:rPr>
              <a:t>are 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the right coronary artery (RCA)  and the left main coronary artery (LM). The LM branches into the left anterior descending (LAD)   and left circumflex (LCx)</a:t>
            </a:r>
            <a:r>
              <a:rPr dirty="0" sz="1400" spc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arteries.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655121" y="507081"/>
            <a:ext cx="4364177" cy="5527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4744402" y="648017"/>
            <a:ext cx="3954779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885">
                <a:solidFill>
                  <a:srgbClr val="FF0000"/>
                </a:solidFill>
                <a:latin typeface="Arial"/>
                <a:cs typeface="Arial"/>
              </a:rPr>
              <a:t>²</a:t>
            </a:r>
            <a:r>
              <a:rPr dirty="0" sz="1600" spc="39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Verdana"/>
                <a:cs typeface="Verdana"/>
              </a:rPr>
              <a:t>Magnetic </a:t>
            </a:r>
            <a:r>
              <a:rPr dirty="0" sz="1600" spc="-10">
                <a:solidFill>
                  <a:srgbClr val="FFFFFF"/>
                </a:solidFill>
                <a:latin typeface="Verdana"/>
                <a:cs typeface="Verdana"/>
              </a:rPr>
              <a:t>Resonance </a:t>
            </a:r>
            <a:r>
              <a:rPr dirty="0" sz="1600" spc="-5">
                <a:solidFill>
                  <a:srgbClr val="FFFFFF"/>
                </a:solidFill>
                <a:latin typeface="Verdana"/>
                <a:cs typeface="Verdana"/>
              </a:rPr>
              <a:t>Imaging (MRI)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90902" y="1"/>
            <a:ext cx="5191302" cy="6691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013572" y="24688"/>
            <a:ext cx="1127125" cy="457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47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2438400"/>
            <a:ext cx="8686800" cy="4191000"/>
          </a:xfrm>
          <a:custGeom>
            <a:avLst/>
            <a:gdLst/>
            <a:ahLst/>
            <a:cxnLst/>
            <a:rect l="l" t="t" r="r" b="b"/>
            <a:pathLst>
              <a:path w="8686800" h="4191000">
                <a:moveTo>
                  <a:pt x="7988287" y="0"/>
                </a:moveTo>
                <a:lnTo>
                  <a:pt x="698513" y="0"/>
                </a:lnTo>
                <a:lnTo>
                  <a:pt x="650689" y="1611"/>
                </a:lnTo>
                <a:lnTo>
                  <a:pt x="603729" y="6376"/>
                </a:lnTo>
                <a:lnTo>
                  <a:pt x="557738" y="14191"/>
                </a:lnTo>
                <a:lnTo>
                  <a:pt x="512821" y="24951"/>
                </a:lnTo>
                <a:lnTo>
                  <a:pt x="469080" y="38553"/>
                </a:lnTo>
                <a:lnTo>
                  <a:pt x="426620" y="54892"/>
                </a:lnTo>
                <a:lnTo>
                  <a:pt x="385545" y="73865"/>
                </a:lnTo>
                <a:lnTo>
                  <a:pt x="345960" y="95368"/>
                </a:lnTo>
                <a:lnTo>
                  <a:pt x="307967" y="119295"/>
                </a:lnTo>
                <a:lnTo>
                  <a:pt x="271672" y="145544"/>
                </a:lnTo>
                <a:lnTo>
                  <a:pt x="237178" y="174011"/>
                </a:lnTo>
                <a:lnTo>
                  <a:pt x="204589" y="204590"/>
                </a:lnTo>
                <a:lnTo>
                  <a:pt x="174010" y="237179"/>
                </a:lnTo>
                <a:lnTo>
                  <a:pt x="145544" y="271673"/>
                </a:lnTo>
                <a:lnTo>
                  <a:pt x="119295" y="307968"/>
                </a:lnTo>
                <a:lnTo>
                  <a:pt x="95367" y="345961"/>
                </a:lnTo>
                <a:lnTo>
                  <a:pt x="73865" y="385546"/>
                </a:lnTo>
                <a:lnTo>
                  <a:pt x="54892" y="426621"/>
                </a:lnTo>
                <a:lnTo>
                  <a:pt x="38553" y="469080"/>
                </a:lnTo>
                <a:lnTo>
                  <a:pt x="24951" y="512821"/>
                </a:lnTo>
                <a:lnTo>
                  <a:pt x="14191" y="557738"/>
                </a:lnTo>
                <a:lnTo>
                  <a:pt x="6376" y="603729"/>
                </a:lnTo>
                <a:lnTo>
                  <a:pt x="1611" y="650688"/>
                </a:lnTo>
                <a:lnTo>
                  <a:pt x="0" y="698512"/>
                </a:lnTo>
                <a:lnTo>
                  <a:pt x="0" y="3492486"/>
                </a:lnTo>
                <a:lnTo>
                  <a:pt x="1611" y="3540310"/>
                </a:lnTo>
                <a:lnTo>
                  <a:pt x="6376" y="3587270"/>
                </a:lnTo>
                <a:lnTo>
                  <a:pt x="14191" y="3633261"/>
                </a:lnTo>
                <a:lnTo>
                  <a:pt x="24951" y="3678178"/>
                </a:lnTo>
                <a:lnTo>
                  <a:pt x="38553" y="3721919"/>
                </a:lnTo>
                <a:lnTo>
                  <a:pt x="54892" y="3764379"/>
                </a:lnTo>
                <a:lnTo>
                  <a:pt x="73865" y="3805454"/>
                </a:lnTo>
                <a:lnTo>
                  <a:pt x="95367" y="3845039"/>
                </a:lnTo>
                <a:lnTo>
                  <a:pt x="119295" y="3883032"/>
                </a:lnTo>
                <a:lnTo>
                  <a:pt x="145544" y="3919327"/>
                </a:lnTo>
                <a:lnTo>
                  <a:pt x="174010" y="3953821"/>
                </a:lnTo>
                <a:lnTo>
                  <a:pt x="204589" y="3986410"/>
                </a:lnTo>
                <a:lnTo>
                  <a:pt x="237178" y="4016989"/>
                </a:lnTo>
                <a:lnTo>
                  <a:pt x="271672" y="4045455"/>
                </a:lnTo>
                <a:lnTo>
                  <a:pt x="307967" y="4071704"/>
                </a:lnTo>
                <a:lnTo>
                  <a:pt x="345960" y="4095632"/>
                </a:lnTo>
                <a:lnTo>
                  <a:pt x="385545" y="4117134"/>
                </a:lnTo>
                <a:lnTo>
                  <a:pt x="426620" y="4136107"/>
                </a:lnTo>
                <a:lnTo>
                  <a:pt x="469080" y="4152446"/>
                </a:lnTo>
                <a:lnTo>
                  <a:pt x="512821" y="4166048"/>
                </a:lnTo>
                <a:lnTo>
                  <a:pt x="557738" y="4176808"/>
                </a:lnTo>
                <a:lnTo>
                  <a:pt x="603729" y="4184623"/>
                </a:lnTo>
                <a:lnTo>
                  <a:pt x="650689" y="4189388"/>
                </a:lnTo>
                <a:lnTo>
                  <a:pt x="698513" y="4191000"/>
                </a:lnTo>
                <a:lnTo>
                  <a:pt x="7988287" y="4191000"/>
                </a:lnTo>
                <a:lnTo>
                  <a:pt x="8036111" y="4189388"/>
                </a:lnTo>
                <a:lnTo>
                  <a:pt x="8083070" y="4184623"/>
                </a:lnTo>
                <a:lnTo>
                  <a:pt x="8129061" y="4176808"/>
                </a:lnTo>
                <a:lnTo>
                  <a:pt x="8173978" y="4166048"/>
                </a:lnTo>
                <a:lnTo>
                  <a:pt x="8217719" y="4152446"/>
                </a:lnTo>
                <a:lnTo>
                  <a:pt x="8260178" y="4136107"/>
                </a:lnTo>
                <a:lnTo>
                  <a:pt x="8301253" y="4117134"/>
                </a:lnTo>
                <a:lnTo>
                  <a:pt x="8340838" y="4095632"/>
                </a:lnTo>
                <a:lnTo>
                  <a:pt x="8378831" y="4071704"/>
                </a:lnTo>
                <a:lnTo>
                  <a:pt x="8415126" y="4045455"/>
                </a:lnTo>
                <a:lnTo>
                  <a:pt x="8449620" y="4016989"/>
                </a:lnTo>
                <a:lnTo>
                  <a:pt x="8482209" y="3986410"/>
                </a:lnTo>
                <a:lnTo>
                  <a:pt x="8512788" y="3953821"/>
                </a:lnTo>
                <a:lnTo>
                  <a:pt x="8541255" y="3919327"/>
                </a:lnTo>
                <a:lnTo>
                  <a:pt x="8567504" y="3883032"/>
                </a:lnTo>
                <a:lnTo>
                  <a:pt x="8591431" y="3845039"/>
                </a:lnTo>
                <a:lnTo>
                  <a:pt x="8612934" y="3805454"/>
                </a:lnTo>
                <a:lnTo>
                  <a:pt x="8631907" y="3764379"/>
                </a:lnTo>
                <a:lnTo>
                  <a:pt x="8648246" y="3721919"/>
                </a:lnTo>
                <a:lnTo>
                  <a:pt x="8661848" y="3678178"/>
                </a:lnTo>
                <a:lnTo>
                  <a:pt x="8672608" y="3633261"/>
                </a:lnTo>
                <a:lnTo>
                  <a:pt x="8680423" y="3587270"/>
                </a:lnTo>
                <a:lnTo>
                  <a:pt x="8685188" y="3540310"/>
                </a:lnTo>
                <a:lnTo>
                  <a:pt x="8686800" y="3492486"/>
                </a:lnTo>
                <a:lnTo>
                  <a:pt x="8686800" y="698512"/>
                </a:lnTo>
                <a:lnTo>
                  <a:pt x="8685188" y="650688"/>
                </a:lnTo>
                <a:lnTo>
                  <a:pt x="8680423" y="603729"/>
                </a:lnTo>
                <a:lnTo>
                  <a:pt x="8672608" y="557738"/>
                </a:lnTo>
                <a:lnTo>
                  <a:pt x="8661848" y="512821"/>
                </a:lnTo>
                <a:lnTo>
                  <a:pt x="8648246" y="469080"/>
                </a:lnTo>
                <a:lnTo>
                  <a:pt x="8631907" y="426621"/>
                </a:lnTo>
                <a:lnTo>
                  <a:pt x="8612934" y="385546"/>
                </a:lnTo>
                <a:lnTo>
                  <a:pt x="8591431" y="345961"/>
                </a:lnTo>
                <a:lnTo>
                  <a:pt x="8567504" y="307968"/>
                </a:lnTo>
                <a:lnTo>
                  <a:pt x="8541255" y="271673"/>
                </a:lnTo>
                <a:lnTo>
                  <a:pt x="8512788" y="237179"/>
                </a:lnTo>
                <a:lnTo>
                  <a:pt x="8482209" y="204590"/>
                </a:lnTo>
                <a:lnTo>
                  <a:pt x="8449620" y="174011"/>
                </a:lnTo>
                <a:lnTo>
                  <a:pt x="8415126" y="145544"/>
                </a:lnTo>
                <a:lnTo>
                  <a:pt x="8378831" y="119295"/>
                </a:lnTo>
                <a:lnTo>
                  <a:pt x="8340838" y="95368"/>
                </a:lnTo>
                <a:lnTo>
                  <a:pt x="8301253" y="73865"/>
                </a:lnTo>
                <a:lnTo>
                  <a:pt x="8260178" y="54892"/>
                </a:lnTo>
                <a:lnTo>
                  <a:pt x="8217719" y="38553"/>
                </a:lnTo>
                <a:lnTo>
                  <a:pt x="8173978" y="24951"/>
                </a:lnTo>
                <a:lnTo>
                  <a:pt x="8129061" y="14191"/>
                </a:lnTo>
                <a:lnTo>
                  <a:pt x="8083070" y="6376"/>
                </a:lnTo>
                <a:lnTo>
                  <a:pt x="8036111" y="1611"/>
                </a:lnTo>
                <a:lnTo>
                  <a:pt x="7988287" y="0"/>
                </a:lnTo>
                <a:close/>
              </a:path>
            </a:pathLst>
          </a:custGeom>
          <a:solidFill>
            <a:srgbClr val="FFFFFF">
              <a:alpha val="5803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82137" y="2647604"/>
            <a:ext cx="860367" cy="3990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X-ra</a:t>
            </a:r>
            <a:r>
              <a:rPr dirty="0" spc="-5"/>
              <a:t>y</a:t>
            </a:r>
            <a:r>
              <a:rPr dirty="0"/>
              <a:t>:</a:t>
            </a:r>
          </a:p>
        </p:txBody>
      </p:sp>
      <p:sp>
        <p:nvSpPr>
          <p:cNvPr id="5" name="object 5"/>
          <p:cNvSpPr/>
          <p:nvPr/>
        </p:nvSpPr>
        <p:spPr>
          <a:xfrm>
            <a:off x="1354975" y="793863"/>
            <a:ext cx="6467297" cy="8395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96647" y="2664233"/>
            <a:ext cx="2581097" cy="35869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019796" y="6246812"/>
            <a:ext cx="1667510" cy="382905"/>
          </a:xfrm>
          <a:custGeom>
            <a:avLst/>
            <a:gdLst/>
            <a:ahLst/>
            <a:cxnLst/>
            <a:rect l="l" t="t" r="r" b="b"/>
            <a:pathLst>
              <a:path w="1667509" h="382904">
                <a:moveTo>
                  <a:pt x="1666878" y="0"/>
                </a:moveTo>
                <a:lnTo>
                  <a:pt x="0" y="382586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53340" rIns="0" bIns="0" rtlCol="0" vert="horz">
            <a:spAutoFit/>
          </a:bodyPr>
          <a:lstStyle/>
          <a:p>
            <a:pPr marL="355600" indent="-62230">
              <a:lnSpc>
                <a:spcPct val="100000"/>
              </a:lnSpc>
              <a:spcBef>
                <a:spcPts val="420"/>
              </a:spcBef>
              <a:buSzPct val="92857"/>
              <a:buFont typeface="Arial"/>
              <a:buChar char="•"/>
              <a:tabLst>
                <a:tab pos="356870" algn="l"/>
              </a:tabLst>
            </a:pPr>
            <a:r>
              <a:rPr dirty="0" spc="-5"/>
              <a:t>Electromagnetic radiation</a:t>
            </a:r>
          </a:p>
          <a:p>
            <a:pPr marL="355600" indent="-62230">
              <a:lnSpc>
                <a:spcPct val="100000"/>
              </a:lnSpc>
              <a:spcBef>
                <a:spcPts val="320"/>
              </a:spcBef>
              <a:buSzPct val="92857"/>
              <a:buFont typeface="Arial"/>
              <a:buChar char="•"/>
              <a:tabLst>
                <a:tab pos="356870" algn="l"/>
              </a:tabLst>
            </a:pPr>
            <a:r>
              <a:rPr dirty="0" spc="-5"/>
              <a:t>The image is the result of interaction of </a:t>
            </a:r>
            <a:r>
              <a:rPr dirty="0" spc="-20"/>
              <a:t>X-ray </a:t>
            </a:r>
            <a:r>
              <a:rPr dirty="0" spc="-5"/>
              <a:t>beam and body</a:t>
            </a:r>
            <a:r>
              <a:rPr dirty="0" spc="50"/>
              <a:t> </a:t>
            </a:r>
            <a:r>
              <a:rPr dirty="0" spc="-5"/>
              <a:t>tissue</a:t>
            </a:r>
          </a:p>
          <a:p>
            <a:pPr marL="355600" marR="381000" indent="-62230">
              <a:lnSpc>
                <a:spcPct val="119000"/>
              </a:lnSpc>
              <a:buSzPct val="92857"/>
              <a:buFont typeface="Arial"/>
              <a:buChar char="•"/>
              <a:tabLst>
                <a:tab pos="356870" algn="l"/>
              </a:tabLst>
            </a:pPr>
            <a:r>
              <a:rPr dirty="0" spc="-20"/>
              <a:t>X-rays </a:t>
            </a:r>
            <a:r>
              <a:rPr dirty="0" spc="-5"/>
              <a:t>that pass through </a:t>
            </a:r>
            <a:r>
              <a:rPr dirty="0"/>
              <a:t>a </a:t>
            </a:r>
            <a:r>
              <a:rPr dirty="0" spc="-5"/>
              <a:t>structure easily </a:t>
            </a:r>
            <a:r>
              <a:rPr dirty="0"/>
              <a:t>are </a:t>
            </a:r>
            <a:r>
              <a:rPr dirty="0" spc="-5"/>
              <a:t>least absorbed and therefore cause  blackening on the </a:t>
            </a:r>
            <a:r>
              <a:rPr dirty="0" spc="-10"/>
              <a:t>radiograph</a:t>
            </a:r>
            <a:r>
              <a:rPr dirty="0"/>
              <a:t> </a:t>
            </a:r>
            <a:r>
              <a:rPr dirty="0" spc="-5"/>
              <a:t>(air-lung).</a:t>
            </a:r>
          </a:p>
          <a:p>
            <a:pPr marL="355600" indent="-62230">
              <a:lnSpc>
                <a:spcPct val="100000"/>
              </a:lnSpc>
              <a:spcBef>
                <a:spcPts val="320"/>
              </a:spcBef>
              <a:buSzPct val="92857"/>
              <a:buFont typeface="Arial"/>
              <a:buChar char="•"/>
              <a:tabLst>
                <a:tab pos="356870" algn="l"/>
              </a:tabLst>
            </a:pPr>
            <a:r>
              <a:rPr dirty="0" spc="-5"/>
              <a:t>Whereas structure that absorbs or reflects </a:t>
            </a:r>
            <a:r>
              <a:rPr dirty="0" spc="-15"/>
              <a:t>x-ray </a:t>
            </a:r>
            <a:r>
              <a:rPr dirty="0" spc="-5"/>
              <a:t>most appear white.</a:t>
            </a:r>
            <a:r>
              <a:rPr dirty="0" spc="125"/>
              <a:t> </a:t>
            </a:r>
            <a:r>
              <a:rPr dirty="0" spc="-5"/>
              <a:t>(bone-metallic).</a:t>
            </a:r>
          </a:p>
          <a:p>
            <a:pPr marL="355600" marR="118745" indent="-62230">
              <a:lnSpc>
                <a:spcPts val="2100"/>
              </a:lnSpc>
              <a:spcBef>
                <a:spcPts val="40"/>
              </a:spcBef>
              <a:buSzPct val="92857"/>
              <a:buFont typeface="Arial"/>
              <a:buChar char="•"/>
              <a:tabLst>
                <a:tab pos="356870" algn="l"/>
              </a:tabLst>
            </a:pPr>
            <a:r>
              <a:rPr dirty="0" spc="-5"/>
              <a:t>Soft tissues lie in between </a:t>
            </a:r>
            <a:r>
              <a:rPr dirty="0" spc="585">
                <a:latin typeface="Arial"/>
                <a:cs typeface="Arial"/>
              </a:rPr>
              <a:t>à </a:t>
            </a:r>
            <a:r>
              <a:rPr dirty="0" spc="-35"/>
              <a:t>gray. </a:t>
            </a:r>
            <a:r>
              <a:rPr dirty="0" spc="-5"/>
              <a:t>According to thickness of these the shades of</a:t>
            </a:r>
            <a:r>
              <a:rPr dirty="0" spc="-335"/>
              <a:t> </a:t>
            </a:r>
            <a:r>
              <a:rPr dirty="0" spc="-15"/>
              <a:t>gray  </a:t>
            </a:r>
            <a:r>
              <a:rPr dirty="0" spc="-30"/>
              <a:t>differ.</a:t>
            </a:r>
          </a:p>
          <a:p>
            <a:pPr marL="355600" indent="-62230">
              <a:lnSpc>
                <a:spcPct val="100000"/>
              </a:lnSpc>
              <a:spcBef>
                <a:spcPts val="180"/>
              </a:spcBef>
              <a:buSzPct val="92857"/>
              <a:buFont typeface="Arial"/>
              <a:buChar char="•"/>
              <a:tabLst>
                <a:tab pos="356870" algn="l"/>
              </a:tabLst>
            </a:pPr>
            <a:r>
              <a:rPr dirty="0" spc="-5"/>
              <a:t>Projections </a:t>
            </a:r>
            <a:r>
              <a:rPr dirty="0"/>
              <a:t>are </a:t>
            </a:r>
            <a:r>
              <a:rPr dirty="0" spc="-5"/>
              <a:t>usually described by the path of the </a:t>
            </a:r>
            <a:r>
              <a:rPr dirty="0" spc="-15"/>
              <a:t>x-ray </a:t>
            </a:r>
            <a:r>
              <a:rPr dirty="0" spc="-5"/>
              <a:t>beam. Thus, the term</a:t>
            </a:r>
            <a:r>
              <a:rPr dirty="0" spc="65"/>
              <a:t> </a:t>
            </a:r>
            <a:r>
              <a:rPr dirty="0" spc="-20"/>
              <a:t>PA</a:t>
            </a:r>
          </a:p>
          <a:p>
            <a:pPr marL="355600" marR="5080">
              <a:lnSpc>
                <a:spcPct val="119000"/>
              </a:lnSpc>
            </a:pPr>
            <a:r>
              <a:rPr dirty="0" spc="-5"/>
              <a:t>(poster anterior) view designates that the beam passes from the back to the front, the  standard projection for </a:t>
            </a:r>
            <a:r>
              <a:rPr dirty="0"/>
              <a:t>a </a:t>
            </a:r>
            <a:r>
              <a:rPr dirty="0" spc="-5"/>
              <a:t>routine chest</a:t>
            </a:r>
            <a:r>
              <a:rPr dirty="0" spc="10"/>
              <a:t> </a:t>
            </a:r>
            <a:r>
              <a:rPr dirty="0" spc="-5"/>
              <a:t>film.</a:t>
            </a:r>
          </a:p>
          <a:p>
            <a:pPr marL="355600" indent="-62230">
              <a:lnSpc>
                <a:spcPct val="100000"/>
              </a:lnSpc>
              <a:spcBef>
                <a:spcPts val="320"/>
              </a:spcBef>
              <a:buSzPct val="92857"/>
              <a:buFont typeface="Arial"/>
              <a:buChar char="•"/>
              <a:tabLst>
                <a:tab pos="356870" algn="l"/>
              </a:tabLst>
            </a:pPr>
            <a:r>
              <a:rPr dirty="0" spc="-5"/>
              <a:t>The image on </a:t>
            </a:r>
            <a:r>
              <a:rPr dirty="0"/>
              <a:t>an </a:t>
            </a:r>
            <a:r>
              <a:rPr dirty="0" spc="-15"/>
              <a:t>x-ray </a:t>
            </a:r>
            <a:r>
              <a:rPr dirty="0" spc="-5"/>
              <a:t>film is two-dimensional. All the structures along the path of</a:t>
            </a:r>
            <a:r>
              <a:rPr dirty="0" spc="114"/>
              <a:t> </a:t>
            </a:r>
            <a:r>
              <a:rPr dirty="0" spc="-5"/>
              <a:t>the</a:t>
            </a:r>
          </a:p>
          <a:p>
            <a:pPr marL="12700">
              <a:lnSpc>
                <a:spcPts val="1565"/>
              </a:lnSpc>
              <a:spcBef>
                <a:spcPts val="320"/>
              </a:spcBef>
            </a:pPr>
            <a:r>
              <a:rPr dirty="0" baseline="20833" sz="1800" spc="-7">
                <a:solidFill>
                  <a:srgbClr val="FFFFFF"/>
                </a:solidFill>
              </a:rPr>
              <a:t>The </a:t>
            </a:r>
            <a:r>
              <a:rPr dirty="0" baseline="20833" sz="1800" spc="-660">
                <a:solidFill>
                  <a:srgbClr val="FFFFFF"/>
                </a:solidFill>
              </a:rPr>
              <a:t>i</a:t>
            </a:r>
            <a:r>
              <a:rPr dirty="0" sz="1400" spc="-440"/>
              <a:t>b</a:t>
            </a:r>
            <a:r>
              <a:rPr dirty="0" baseline="20833" sz="1800" spc="-660">
                <a:solidFill>
                  <a:srgbClr val="FFFFFF"/>
                </a:solidFill>
              </a:rPr>
              <a:t>m</a:t>
            </a:r>
            <a:r>
              <a:rPr dirty="0" sz="1400" spc="-440"/>
              <a:t>e</a:t>
            </a:r>
            <a:r>
              <a:rPr dirty="0" baseline="20833" sz="1800" spc="-660">
                <a:solidFill>
                  <a:srgbClr val="FFFFFF"/>
                </a:solidFill>
              </a:rPr>
              <a:t>a</a:t>
            </a:r>
            <a:r>
              <a:rPr dirty="0" sz="1400" spc="-440"/>
              <a:t>a</a:t>
            </a:r>
            <a:r>
              <a:rPr dirty="0" baseline="20833" sz="1800" spc="-660">
                <a:solidFill>
                  <a:srgbClr val="FFFFFF"/>
                </a:solidFill>
              </a:rPr>
              <a:t>g</a:t>
            </a:r>
            <a:r>
              <a:rPr dirty="0" sz="1400" spc="-440"/>
              <a:t>m</a:t>
            </a:r>
            <a:r>
              <a:rPr dirty="0" baseline="20833" sz="1800" spc="-660">
                <a:solidFill>
                  <a:srgbClr val="FFFFFF"/>
                </a:solidFill>
              </a:rPr>
              <a:t>e</a:t>
            </a:r>
            <a:r>
              <a:rPr dirty="0" baseline="20833" sz="1800" spc="15">
                <a:solidFill>
                  <a:srgbClr val="FFFFFF"/>
                </a:solidFill>
              </a:rPr>
              <a:t> </a:t>
            </a:r>
            <a:r>
              <a:rPr dirty="0" baseline="20833" sz="1800" spc="-427">
                <a:solidFill>
                  <a:srgbClr val="FFFFFF"/>
                </a:solidFill>
              </a:rPr>
              <a:t>is</a:t>
            </a:r>
            <a:r>
              <a:rPr dirty="0" sz="1400" spc="-285"/>
              <a:t>ar</a:t>
            </a:r>
            <a:r>
              <a:rPr dirty="0" baseline="20833" sz="1800" spc="-427">
                <a:solidFill>
                  <a:srgbClr val="FFFFFF"/>
                </a:solidFill>
              </a:rPr>
              <a:t>t</a:t>
            </a:r>
            <a:r>
              <a:rPr dirty="0" sz="1400" spc="-285"/>
              <a:t>e</a:t>
            </a:r>
            <a:r>
              <a:rPr dirty="0" baseline="20833" sz="1800" spc="-427">
                <a:solidFill>
                  <a:srgbClr val="FFFFFF"/>
                </a:solidFill>
              </a:rPr>
              <a:t>he</a:t>
            </a:r>
            <a:r>
              <a:rPr dirty="0" sz="1400" spc="-285"/>
              <a:t>p</a:t>
            </a:r>
            <a:r>
              <a:rPr dirty="0" baseline="20833" sz="1800" spc="-427">
                <a:solidFill>
                  <a:srgbClr val="FFFFFF"/>
                </a:solidFill>
              </a:rPr>
              <a:t>r</a:t>
            </a:r>
            <a:r>
              <a:rPr dirty="0" sz="1400" spc="-285"/>
              <a:t>r</a:t>
            </a:r>
            <a:r>
              <a:rPr dirty="0" baseline="20833" sz="1800" spc="-427">
                <a:solidFill>
                  <a:srgbClr val="FFFFFF"/>
                </a:solidFill>
              </a:rPr>
              <a:t>e</a:t>
            </a:r>
            <a:r>
              <a:rPr dirty="0" sz="1400" spc="-285"/>
              <a:t>o</a:t>
            </a:r>
            <a:r>
              <a:rPr dirty="0" baseline="20833" sz="1800" spc="-427">
                <a:solidFill>
                  <a:srgbClr val="FFFFFF"/>
                </a:solidFill>
              </a:rPr>
              <a:t>s</a:t>
            </a:r>
            <a:r>
              <a:rPr dirty="0" sz="1400" spc="-285"/>
              <a:t>j</a:t>
            </a:r>
            <a:r>
              <a:rPr dirty="0" baseline="20833" sz="1800" spc="-427">
                <a:solidFill>
                  <a:srgbClr val="FFFFFF"/>
                </a:solidFill>
              </a:rPr>
              <a:t>u</a:t>
            </a:r>
            <a:r>
              <a:rPr dirty="0" sz="1400" spc="-285"/>
              <a:t>e</a:t>
            </a:r>
            <a:r>
              <a:rPr dirty="0" baseline="20833" sz="1800" spc="-427">
                <a:solidFill>
                  <a:srgbClr val="FFFFFF"/>
                </a:solidFill>
              </a:rPr>
              <a:t>lt</a:t>
            </a:r>
            <a:r>
              <a:rPr dirty="0" sz="1400" spc="-285"/>
              <a:t>ct</a:t>
            </a:r>
            <a:r>
              <a:rPr dirty="0" baseline="20833" sz="1800" spc="-427">
                <a:solidFill>
                  <a:srgbClr val="FFFFFF"/>
                </a:solidFill>
              </a:rPr>
              <a:t>o</a:t>
            </a:r>
            <a:r>
              <a:rPr dirty="0" sz="1400" spc="-285"/>
              <a:t>e</a:t>
            </a:r>
            <a:r>
              <a:rPr dirty="0" baseline="20833" sz="1800" spc="-427">
                <a:solidFill>
                  <a:srgbClr val="FFFFFF"/>
                </a:solidFill>
              </a:rPr>
              <a:t>f </a:t>
            </a:r>
            <a:r>
              <a:rPr dirty="0" sz="1400" spc="-305"/>
              <a:t>d</a:t>
            </a:r>
            <a:r>
              <a:rPr dirty="0" baseline="20833" sz="1800" spc="-457">
                <a:solidFill>
                  <a:srgbClr val="FFFFFF"/>
                </a:solidFill>
              </a:rPr>
              <a:t>int</a:t>
            </a:r>
            <a:r>
              <a:rPr dirty="0" sz="1400" spc="-305"/>
              <a:t>o</a:t>
            </a:r>
            <a:r>
              <a:rPr dirty="0" baseline="20833" sz="1800" spc="-457">
                <a:solidFill>
                  <a:srgbClr val="FFFFFF"/>
                </a:solidFill>
              </a:rPr>
              <a:t>e</a:t>
            </a:r>
            <a:r>
              <a:rPr dirty="0" sz="1400" spc="-305"/>
              <a:t>n</a:t>
            </a:r>
            <a:r>
              <a:rPr dirty="0" baseline="20833" sz="1800" spc="-457">
                <a:solidFill>
                  <a:srgbClr val="FFFFFF"/>
                </a:solidFill>
              </a:rPr>
              <a:t>ra</a:t>
            </a:r>
            <a:r>
              <a:rPr dirty="0" sz="1400" spc="-305"/>
              <a:t>t</a:t>
            </a:r>
            <a:r>
              <a:rPr dirty="0" baseline="20833" sz="1800" spc="-457">
                <a:solidFill>
                  <a:srgbClr val="FFFFFF"/>
                </a:solidFill>
              </a:rPr>
              <a:t>c</a:t>
            </a:r>
            <a:r>
              <a:rPr dirty="0" sz="1400" spc="-305"/>
              <a:t>o</a:t>
            </a:r>
            <a:r>
              <a:rPr dirty="0" baseline="20833" sz="1800" spc="-457">
                <a:solidFill>
                  <a:srgbClr val="FFFFFF"/>
                </a:solidFill>
              </a:rPr>
              <a:t>tio</a:t>
            </a:r>
            <a:r>
              <a:rPr dirty="0" sz="1400" spc="-305"/>
              <a:t>t</a:t>
            </a:r>
            <a:r>
              <a:rPr dirty="0" baseline="20833" sz="1800" spc="-457">
                <a:solidFill>
                  <a:srgbClr val="FFFFFF"/>
                </a:solidFill>
              </a:rPr>
              <a:t>n</a:t>
            </a:r>
            <a:r>
              <a:rPr dirty="0" sz="1400" spc="-305"/>
              <a:t>he</a:t>
            </a:r>
            <a:r>
              <a:rPr dirty="0" baseline="20833" sz="1800" spc="-457">
                <a:solidFill>
                  <a:srgbClr val="FFFFFF"/>
                </a:solidFill>
              </a:rPr>
              <a:t>of</a:t>
            </a:r>
            <a:r>
              <a:rPr dirty="0" sz="1400" spc="-305"/>
              <a:t>s</a:t>
            </a:r>
            <a:r>
              <a:rPr dirty="0" baseline="20833" sz="1800" spc="-457">
                <a:solidFill>
                  <a:srgbClr val="FFFFFF"/>
                </a:solidFill>
              </a:rPr>
              <a:t>X</a:t>
            </a:r>
            <a:r>
              <a:rPr dirty="0" sz="1400" spc="-305"/>
              <a:t>a</a:t>
            </a:r>
            <a:r>
              <a:rPr dirty="0" baseline="20833" sz="1800" spc="-457">
                <a:solidFill>
                  <a:srgbClr val="FFFFFF"/>
                </a:solidFill>
              </a:rPr>
              <a:t>-</a:t>
            </a:r>
            <a:r>
              <a:rPr dirty="0" sz="1400" spc="-305"/>
              <a:t>m</a:t>
            </a:r>
            <a:r>
              <a:rPr dirty="0" baseline="20833" sz="1800" spc="-457">
                <a:solidFill>
                  <a:srgbClr val="FFFFFF"/>
                </a:solidFill>
              </a:rPr>
              <a:t>ra</a:t>
            </a:r>
            <a:r>
              <a:rPr dirty="0" sz="1400" spc="-305"/>
              <a:t>e</a:t>
            </a:r>
            <a:r>
              <a:rPr dirty="0" baseline="20833" sz="1800" spc="-457">
                <a:solidFill>
                  <a:srgbClr val="FFFFFF"/>
                </a:solidFill>
              </a:rPr>
              <a:t>y </a:t>
            </a:r>
            <a:r>
              <a:rPr dirty="0" baseline="20833" sz="1800" spc="-502">
                <a:solidFill>
                  <a:srgbClr val="FFFFFF"/>
                </a:solidFill>
              </a:rPr>
              <a:t>b</a:t>
            </a:r>
            <a:r>
              <a:rPr dirty="0" sz="1400" spc="-335"/>
              <a:t>p</a:t>
            </a:r>
            <a:r>
              <a:rPr dirty="0" baseline="20833" sz="1800" spc="-502">
                <a:solidFill>
                  <a:srgbClr val="FFFFFF"/>
                </a:solidFill>
              </a:rPr>
              <a:t>e</a:t>
            </a:r>
            <a:r>
              <a:rPr dirty="0" sz="1400" spc="-335"/>
              <a:t>o</a:t>
            </a:r>
            <a:r>
              <a:rPr dirty="0" baseline="20833" sz="1800" spc="-502">
                <a:solidFill>
                  <a:srgbClr val="FFFFFF"/>
                </a:solidFill>
              </a:rPr>
              <a:t>a</a:t>
            </a:r>
            <a:r>
              <a:rPr dirty="0" sz="1400" spc="-335"/>
              <a:t>r</a:t>
            </a:r>
            <a:r>
              <a:rPr dirty="0" baseline="20833" sz="1800" spc="-502">
                <a:solidFill>
                  <a:srgbClr val="FFFFFF"/>
                </a:solidFill>
              </a:rPr>
              <a:t>m</a:t>
            </a:r>
            <a:r>
              <a:rPr dirty="0" sz="1400" spc="-335"/>
              <a:t>tio</a:t>
            </a:r>
            <a:r>
              <a:rPr dirty="0" baseline="20833" sz="1800" spc="-502">
                <a:solidFill>
                  <a:srgbClr val="FFFFFF"/>
                </a:solidFill>
              </a:rPr>
              <a:t>a</a:t>
            </a:r>
            <a:r>
              <a:rPr dirty="0" sz="1400" spc="-335"/>
              <a:t>n</a:t>
            </a:r>
            <a:r>
              <a:rPr dirty="0" baseline="20833" sz="1800" spc="-502">
                <a:solidFill>
                  <a:srgbClr val="FFFFFF"/>
                </a:solidFill>
              </a:rPr>
              <a:t>nd</a:t>
            </a:r>
            <a:r>
              <a:rPr dirty="0" sz="1400" spc="-335"/>
              <a:t>o</a:t>
            </a:r>
            <a:r>
              <a:rPr dirty="0" baseline="20833" sz="1800" spc="-502">
                <a:solidFill>
                  <a:srgbClr val="FFFFFF"/>
                </a:solidFill>
              </a:rPr>
              <a:t>b</a:t>
            </a:r>
            <a:r>
              <a:rPr dirty="0" sz="1400" spc="-335"/>
              <a:t>f </a:t>
            </a:r>
            <a:r>
              <a:rPr dirty="0" baseline="20833" sz="1800" spc="-225">
                <a:solidFill>
                  <a:srgbClr val="FFFFFF"/>
                </a:solidFill>
              </a:rPr>
              <a:t>o</a:t>
            </a:r>
            <a:r>
              <a:rPr dirty="0" sz="1400" spc="-150"/>
              <a:t>t</a:t>
            </a:r>
            <a:r>
              <a:rPr dirty="0" baseline="20833" sz="1800" spc="-225">
                <a:solidFill>
                  <a:srgbClr val="FFFFFF"/>
                </a:solidFill>
              </a:rPr>
              <a:t>d</a:t>
            </a:r>
            <a:r>
              <a:rPr dirty="0" sz="1400" spc="-150"/>
              <a:t>h</a:t>
            </a:r>
            <a:r>
              <a:rPr dirty="0" baseline="20833" sz="1800" spc="-225">
                <a:solidFill>
                  <a:srgbClr val="FFFFFF"/>
                </a:solidFill>
              </a:rPr>
              <a:t>y</a:t>
            </a:r>
            <a:r>
              <a:rPr dirty="0" sz="1400" spc="-150"/>
              <a:t>e</a:t>
            </a:r>
            <a:r>
              <a:rPr dirty="0" baseline="20833" sz="1800" spc="-225">
                <a:solidFill>
                  <a:srgbClr val="FFFFFF"/>
                </a:solidFill>
              </a:rPr>
              <a:t>ti</a:t>
            </a:r>
            <a:r>
              <a:rPr dirty="0" sz="1400" spc="-150"/>
              <a:t>f</a:t>
            </a:r>
            <a:r>
              <a:rPr dirty="0" baseline="20833" sz="1800" spc="-225">
                <a:solidFill>
                  <a:srgbClr val="FFFFFF"/>
                </a:solidFill>
              </a:rPr>
              <a:t>s</a:t>
            </a:r>
            <a:r>
              <a:rPr dirty="0" sz="1400" spc="-150"/>
              <a:t>il</a:t>
            </a:r>
            <a:r>
              <a:rPr dirty="0" baseline="20833" sz="1800" spc="-225">
                <a:solidFill>
                  <a:srgbClr val="FFFFFF"/>
                </a:solidFill>
              </a:rPr>
              <a:t>s</a:t>
            </a:r>
            <a:r>
              <a:rPr dirty="0" sz="1400" spc="-150"/>
              <a:t>m</a:t>
            </a:r>
            <a:r>
              <a:rPr dirty="0" baseline="20833" sz="1800" spc="-225">
                <a:solidFill>
                  <a:srgbClr val="FFFFFF"/>
                </a:solidFill>
              </a:rPr>
              <a:t>ue</a:t>
            </a:r>
            <a:r>
              <a:rPr dirty="0" sz="1400" spc="-150"/>
              <a:t>(superimposed). </a:t>
            </a:r>
            <a:r>
              <a:rPr dirty="0" sz="1400" spc="-5"/>
              <a:t>Therefore, it</a:t>
            </a:r>
            <a:r>
              <a:rPr dirty="0" sz="1400" spc="-110"/>
              <a:t> </a:t>
            </a:r>
            <a:r>
              <a:rPr dirty="0" sz="1400" spc="-5"/>
              <a:t>is</a:t>
            </a:r>
            <a:endParaRPr sz="1400"/>
          </a:p>
          <a:p>
            <a:pPr marL="12700">
              <a:lnSpc>
                <a:spcPts val="1325"/>
              </a:lnSpc>
            </a:pPr>
            <a:r>
              <a:rPr dirty="0" sz="1200">
                <a:solidFill>
                  <a:srgbClr val="FFFFFF"/>
                </a:solidFill>
              </a:rPr>
              <a:t>•</a:t>
            </a:r>
            <a:endParaRPr sz="1200"/>
          </a:p>
        </p:txBody>
      </p:sp>
      <p:sp>
        <p:nvSpPr>
          <p:cNvPr id="9" name="object 9"/>
          <p:cNvSpPr txBox="1"/>
          <p:nvPr/>
        </p:nvSpPr>
        <p:spPr>
          <a:xfrm>
            <a:off x="421428" y="6064368"/>
            <a:ext cx="8100059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2" sz="1800" spc="-480">
                <a:solidFill>
                  <a:srgbClr val="FFFFFF"/>
                </a:solidFill>
                <a:latin typeface="Verdana"/>
                <a:cs typeface="Verdana"/>
              </a:rPr>
              <a:t>X-</a:t>
            </a:r>
            <a:r>
              <a:rPr dirty="0" sz="1400" spc="-320">
                <a:latin typeface="Verdana"/>
                <a:cs typeface="Verdana"/>
              </a:rPr>
              <a:t>o</a:t>
            </a:r>
            <a:r>
              <a:rPr dirty="0" baseline="34722" sz="1800" spc="-480">
                <a:solidFill>
                  <a:srgbClr val="FFFFFF"/>
                </a:solidFill>
                <a:latin typeface="Verdana"/>
                <a:cs typeface="Verdana"/>
              </a:rPr>
              <a:t>ra</a:t>
            </a:r>
            <a:r>
              <a:rPr dirty="0" sz="1400" spc="-320">
                <a:latin typeface="Verdana"/>
                <a:cs typeface="Verdana"/>
              </a:rPr>
              <a:t>f</a:t>
            </a:r>
            <a:r>
              <a:rPr dirty="0" baseline="34722" sz="1800" spc="-48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dirty="0" sz="1400" spc="-320">
                <a:latin typeface="Verdana"/>
                <a:cs typeface="Verdana"/>
              </a:rPr>
              <a:t>te</a:t>
            </a:r>
            <a:r>
              <a:rPr dirty="0" baseline="34722" sz="1800" spc="-48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1400" spc="-320">
                <a:latin typeface="Verdana"/>
                <a:cs typeface="Verdana"/>
              </a:rPr>
              <a:t>n</a:t>
            </a:r>
            <a:r>
              <a:rPr dirty="0" baseline="34722" sz="1800" spc="-480">
                <a:solidFill>
                  <a:srgbClr val="FFFFFF"/>
                </a:solidFill>
                <a:latin typeface="Verdana"/>
                <a:cs typeface="Verdana"/>
              </a:rPr>
              <a:t>pa</a:t>
            </a:r>
            <a:r>
              <a:rPr dirty="0" sz="1400" spc="-320">
                <a:latin typeface="Verdana"/>
                <a:cs typeface="Verdana"/>
              </a:rPr>
              <a:t>n</a:t>
            </a:r>
            <a:r>
              <a:rPr dirty="0" baseline="34722" sz="1800" spc="-48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1400" spc="-320">
                <a:latin typeface="Verdana"/>
                <a:cs typeface="Verdana"/>
              </a:rPr>
              <a:t>e</a:t>
            </a:r>
            <a:r>
              <a:rPr dirty="0" baseline="34722" sz="1800" spc="-48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1400" spc="-320">
                <a:latin typeface="Verdana"/>
                <a:cs typeface="Verdana"/>
              </a:rPr>
              <a:t>c</a:t>
            </a:r>
            <a:r>
              <a:rPr dirty="0" baseline="34722" sz="1800" spc="-48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1400" spc="-320">
                <a:latin typeface="Verdana"/>
                <a:cs typeface="Verdana"/>
              </a:rPr>
              <a:t>e</a:t>
            </a:r>
            <a:r>
              <a:rPr dirty="0" baseline="34722" sz="1800" spc="-48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dirty="0" sz="1400" spc="-320">
                <a:latin typeface="Verdana"/>
                <a:cs typeface="Verdana"/>
              </a:rPr>
              <a:t>s</a:t>
            </a:r>
            <a:r>
              <a:rPr dirty="0" baseline="34722" sz="1800" spc="-480">
                <a:solidFill>
                  <a:srgbClr val="FFFFFF"/>
                </a:solidFill>
                <a:latin typeface="Verdana"/>
                <a:cs typeface="Verdana"/>
              </a:rPr>
              <a:t>ro</a:t>
            </a:r>
            <a:r>
              <a:rPr dirty="0" sz="1400" spc="-320">
                <a:latin typeface="Verdana"/>
                <a:cs typeface="Verdana"/>
              </a:rPr>
              <a:t>s</a:t>
            </a:r>
            <a:r>
              <a:rPr dirty="0" baseline="34722" sz="1800" spc="-48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dirty="0" sz="1400" spc="-320">
                <a:latin typeface="Verdana"/>
                <a:cs typeface="Verdana"/>
              </a:rPr>
              <a:t>a</a:t>
            </a:r>
            <a:r>
              <a:rPr dirty="0" baseline="34722" sz="1800" spc="-48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dirty="0" sz="1400" spc="-320">
                <a:latin typeface="Verdana"/>
                <a:cs typeface="Verdana"/>
              </a:rPr>
              <a:t>r</a:t>
            </a:r>
            <a:r>
              <a:rPr dirty="0" baseline="34722" sz="1800" spc="-48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dirty="0" sz="1400" spc="-320">
                <a:latin typeface="Verdana"/>
                <a:cs typeface="Verdana"/>
              </a:rPr>
              <a:t>y 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1400" spc="-280">
                <a:latin typeface="Verdana"/>
                <a:cs typeface="Verdana"/>
              </a:rPr>
              <a:t>to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st</a:t>
            </a:r>
            <a:r>
              <a:rPr dirty="0" sz="1400" spc="-280">
                <a:latin typeface="Verdana"/>
                <a:cs typeface="Verdana"/>
              </a:rPr>
              <a:t>t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1400" spc="-280">
                <a:latin typeface="Verdana"/>
                <a:cs typeface="Verdana"/>
              </a:rPr>
              <a:t>a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uc</a:t>
            </a:r>
            <a:r>
              <a:rPr dirty="0" sz="1400" spc="-280">
                <a:latin typeface="Verdana"/>
                <a:cs typeface="Verdana"/>
              </a:rPr>
              <a:t>k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1400" spc="-280">
                <a:latin typeface="Verdana"/>
                <a:cs typeface="Verdana"/>
              </a:rPr>
              <a:t>e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ur</a:t>
            </a:r>
            <a:r>
              <a:rPr dirty="0" sz="1400" spc="-280">
                <a:latin typeface="Verdana"/>
                <a:cs typeface="Verdana"/>
              </a:rPr>
              <a:t>a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1400" spc="-280">
                <a:latin typeface="Verdana"/>
                <a:cs typeface="Verdana"/>
              </a:rPr>
              <a:t>t</a:t>
            </a:r>
            <a:r>
              <a:rPr dirty="0" baseline="34722" sz="1800" spc="-419">
                <a:solidFill>
                  <a:srgbClr val="FFFFFF"/>
                </a:solidFill>
                <a:latin typeface="Arial"/>
                <a:cs typeface="Arial"/>
              </a:rPr>
              <a:t>à</a:t>
            </a:r>
            <a:r>
              <a:rPr dirty="0" sz="1400" spc="-280">
                <a:latin typeface="Verdana"/>
                <a:cs typeface="Verdana"/>
              </a:rPr>
              <a:t>le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dirty="0" sz="1400" spc="-280">
                <a:latin typeface="Verdana"/>
                <a:cs typeface="Verdana"/>
              </a:rPr>
              <a:t>a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z="1400" spc="-280">
                <a:latin typeface="Verdana"/>
                <a:cs typeface="Verdana"/>
              </a:rPr>
              <a:t>s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1400" spc="-280">
                <a:latin typeface="Verdana"/>
                <a:cs typeface="Verdana"/>
              </a:rPr>
              <a:t>t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ck</a:t>
            </a:r>
            <a:r>
              <a:rPr dirty="0" sz="1400" spc="-280">
                <a:latin typeface="Verdana"/>
                <a:cs typeface="Verdana"/>
              </a:rPr>
              <a:t>t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1400" spc="-280">
                <a:latin typeface="Verdana"/>
                <a:cs typeface="Verdana"/>
              </a:rPr>
              <a:t>w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z="1400" spc="-280">
                <a:latin typeface="Verdana"/>
                <a:cs typeface="Verdana"/>
              </a:rPr>
              <a:t>o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ing</a:t>
            </a:r>
            <a:r>
              <a:rPr dirty="0" sz="1400" spc="-280">
                <a:latin typeface="Verdana"/>
                <a:cs typeface="Verdana"/>
              </a:rPr>
              <a:t>vi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1400" spc="-280">
                <a:latin typeface="Verdana"/>
                <a:cs typeface="Verdana"/>
              </a:rPr>
              <a:t>e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z="1400" spc="-280">
                <a:latin typeface="Verdana"/>
                <a:cs typeface="Verdana"/>
              </a:rPr>
              <a:t>w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1400" spc="-280">
                <a:latin typeface="Verdana"/>
                <a:cs typeface="Verdana"/>
              </a:rPr>
              <a:t>s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he</a:t>
            </a:r>
            <a:r>
              <a:rPr dirty="0" sz="1400" spc="-280">
                <a:latin typeface="Verdana"/>
                <a:cs typeface="Verdana"/>
              </a:rPr>
              <a:t>to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ra</a:t>
            </a:r>
            <a:r>
              <a:rPr dirty="0" sz="1400" spc="-280">
                <a:latin typeface="Verdana"/>
                <a:cs typeface="Verdana"/>
              </a:rPr>
              <a:t>g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z="1400" spc="-280">
                <a:latin typeface="Verdana"/>
                <a:cs typeface="Verdana"/>
              </a:rPr>
              <a:t>a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io</a:t>
            </a:r>
            <a:r>
              <a:rPr dirty="0" sz="1400" spc="-280">
                <a:latin typeface="Verdana"/>
                <a:cs typeface="Verdana"/>
              </a:rPr>
              <a:t>i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dirty="0" sz="1400" spc="-280">
                <a:latin typeface="Verdana"/>
                <a:cs typeface="Verdana"/>
              </a:rPr>
              <a:t>n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ra</a:t>
            </a:r>
            <a:r>
              <a:rPr dirty="0" sz="1400" spc="-280">
                <a:latin typeface="Verdana"/>
                <a:cs typeface="Verdana"/>
              </a:rPr>
              <a:t>in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dirty="0" sz="1400" spc="-280">
                <a:latin typeface="Verdana"/>
                <a:cs typeface="Verdana"/>
              </a:rPr>
              <a:t>f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dirty="0" sz="1400" spc="-280">
                <a:latin typeface="Verdana"/>
                <a:cs typeface="Verdana"/>
              </a:rPr>
              <a:t>o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(</a:t>
            </a:r>
            <a:r>
              <a:rPr dirty="0" sz="1400" spc="-280">
                <a:latin typeface="Verdana"/>
                <a:cs typeface="Verdana"/>
              </a:rPr>
              <a:t>r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1400" spc="-280">
                <a:latin typeface="Verdana"/>
                <a:cs typeface="Verdana"/>
              </a:rPr>
              <a:t>m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ir-</a:t>
            </a:r>
            <a:r>
              <a:rPr dirty="0" sz="1400" spc="-280">
                <a:latin typeface="Verdana"/>
                <a:cs typeface="Verdana"/>
              </a:rPr>
              <a:t>a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z="1400" spc="-280">
                <a:latin typeface="Verdana"/>
                <a:cs typeface="Verdana"/>
              </a:rPr>
              <a:t>t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dirty="0" sz="1400" spc="-280">
                <a:latin typeface="Verdana"/>
                <a:cs typeface="Verdana"/>
              </a:rPr>
              <a:t>i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z="1400" spc="-280">
                <a:latin typeface="Verdana"/>
                <a:cs typeface="Verdana"/>
              </a:rPr>
              <a:t>o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dirty="0" sz="1400" spc="-280">
                <a:latin typeface="Verdana"/>
                <a:cs typeface="Verdana"/>
              </a:rPr>
              <a:t>n</a:t>
            </a:r>
            <a:r>
              <a:rPr dirty="0" baseline="34722" sz="1800" spc="-419">
                <a:solidFill>
                  <a:srgbClr val="FFFFFF"/>
                </a:solidFill>
                <a:latin typeface="Verdana"/>
                <a:cs typeface="Verdana"/>
              </a:rPr>
              <a:t>).</a:t>
            </a:r>
            <a:r>
              <a:rPr dirty="0" sz="1400" spc="-280">
                <a:latin typeface="Verdana"/>
                <a:cs typeface="Verdana"/>
              </a:rPr>
              <a:t>about </a:t>
            </a:r>
            <a:r>
              <a:rPr dirty="0" sz="1400" spc="-5">
                <a:latin typeface="Verdana"/>
                <a:cs typeface="Verdana"/>
              </a:rPr>
              <a:t>the third</a:t>
            </a:r>
            <a:r>
              <a:rPr dirty="0" sz="1400" spc="-35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dimension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1140" y="6177279"/>
            <a:ext cx="5471795" cy="45720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202565" indent="-189865">
              <a:lnSpc>
                <a:spcPct val="100000"/>
              </a:lnSpc>
              <a:spcBef>
                <a:spcPts val="360"/>
              </a:spcBef>
              <a:buChar char="•"/>
              <a:tabLst>
                <a:tab pos="203200" algn="l"/>
              </a:tabLst>
            </a:pPr>
            <a:r>
              <a:rPr dirty="0" sz="1200" spc="-15">
                <a:solidFill>
                  <a:srgbClr val="FFFFFF"/>
                </a:solidFill>
                <a:latin typeface="Verdana"/>
                <a:cs typeface="Verdana"/>
              </a:rPr>
              <a:t>X-rays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absorbed or reflected </a:t>
            </a:r>
            <a:r>
              <a:rPr dirty="0" sz="1200" spc="500">
                <a:solidFill>
                  <a:srgbClr val="FFFFFF"/>
                </a:solidFill>
                <a:latin typeface="Arial"/>
                <a:cs typeface="Arial"/>
              </a:rPr>
              <a:t>à</a:t>
            </a:r>
            <a:r>
              <a:rPr dirty="0" sz="1200" spc="1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white on 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radiograph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(bone-metallic).</a:t>
            </a:r>
            <a:endParaRPr sz="1200">
              <a:latin typeface="Verdana"/>
              <a:cs typeface="Verdana"/>
            </a:endParaRPr>
          </a:p>
          <a:p>
            <a:pPr marL="202565" indent="-189865">
              <a:lnSpc>
                <a:spcPct val="100000"/>
              </a:lnSpc>
              <a:spcBef>
                <a:spcPts val="260"/>
              </a:spcBef>
              <a:buChar char="•"/>
              <a:tabLst>
                <a:tab pos="203200" algn="l"/>
              </a:tabLst>
            </a:pP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Soft tissues lie in between </a:t>
            </a:r>
            <a:r>
              <a:rPr dirty="0" sz="1200" spc="500">
                <a:solidFill>
                  <a:srgbClr val="FFFFFF"/>
                </a:solidFill>
                <a:latin typeface="Arial"/>
                <a:cs typeface="Arial"/>
              </a:rPr>
              <a:t>à</a:t>
            </a:r>
            <a:r>
              <a:rPr dirty="0" sz="1200" spc="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Verdana"/>
                <a:cs typeface="Verdana"/>
              </a:rPr>
              <a:t>gray.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824647" y="2053248"/>
            <a:ext cx="4426521" cy="45927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019796" y="2209800"/>
            <a:ext cx="1667510" cy="457200"/>
          </a:xfrm>
          <a:custGeom>
            <a:avLst/>
            <a:gdLst/>
            <a:ahLst/>
            <a:cxnLst/>
            <a:rect l="l" t="t" r="r" b="b"/>
            <a:pathLst>
              <a:path w="1667509" h="457200">
                <a:moveTo>
                  <a:pt x="1666878" y="457199"/>
                </a:moveTo>
                <a:lnTo>
                  <a:pt x="0" y="0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78228" y="1978430"/>
            <a:ext cx="4426521" cy="45886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696688" y="2157149"/>
            <a:ext cx="3383279" cy="44764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895297" y="1820490"/>
            <a:ext cx="6192977" cy="5527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983739" y="1976716"/>
            <a:ext cx="132461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7815" algn="l"/>
              </a:tabLst>
            </a:pPr>
            <a:r>
              <a:rPr dirty="0" sz="1400" spc="775">
                <a:solidFill>
                  <a:srgbClr val="FF0000"/>
                </a:solidFill>
                <a:latin typeface="Arial"/>
                <a:cs typeface="Arial"/>
              </a:rPr>
              <a:t>²	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Plain</a:t>
            </a:r>
            <a:r>
              <a:rPr dirty="0" sz="1400" spc="-7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Verdana"/>
                <a:cs typeface="Verdana"/>
              </a:rPr>
              <a:t>X-Ray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859928" y="6628659"/>
            <a:ext cx="1236345" cy="1955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 i="1">
                <a:solidFill>
                  <a:srgbClr val="00FFFF"/>
                </a:solidFill>
                <a:latin typeface="Verdana"/>
                <a:cs typeface="Verdana"/>
              </a:rPr>
              <a:t>A A</a:t>
            </a:r>
            <a:r>
              <a:rPr dirty="0" sz="1100" spc="-55" i="1">
                <a:solidFill>
                  <a:srgbClr val="00FFFF"/>
                </a:solidFill>
                <a:latin typeface="Verdana"/>
                <a:cs typeface="Verdana"/>
              </a:rPr>
              <a:t> </a:t>
            </a:r>
            <a:r>
              <a:rPr dirty="0" sz="1100" spc="-5" i="1">
                <a:solidFill>
                  <a:srgbClr val="00FFFF"/>
                </a:solidFill>
                <a:latin typeface="Verdana"/>
                <a:cs typeface="Verdana"/>
              </a:rPr>
              <a:t>Al-BOUKAI-</a:t>
            </a:r>
            <a:r>
              <a:rPr dirty="0" sz="1100" spc="-5" i="1">
                <a:solidFill>
                  <a:srgbClr val="00FFFF"/>
                </a:solidFill>
                <a:latin typeface="Verdana"/>
                <a:cs typeface="Verdana"/>
              </a:rPr>
              <a:t>4</a:t>
            </a:r>
            <a:endParaRPr sz="11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8312" y="1628775"/>
            <a:ext cx="7127875" cy="44545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867888" y="852051"/>
            <a:ext cx="3408222" cy="552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869690" y="993381"/>
            <a:ext cx="141414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885">
                <a:solidFill>
                  <a:srgbClr val="FF0000"/>
                </a:solidFill>
                <a:latin typeface="Arial"/>
                <a:cs typeface="Arial"/>
              </a:rPr>
              <a:t>²</a:t>
            </a:r>
            <a:r>
              <a:rPr dirty="0" sz="1600" spc="32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Verdana"/>
                <a:cs typeface="Verdana"/>
              </a:rPr>
              <a:t>Ultrasound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90902" y="1"/>
            <a:ext cx="5191302" cy="6691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013572" y="24688"/>
            <a:ext cx="1127125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48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3350" y="661987"/>
            <a:ext cx="6337300" cy="55340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867888" y="852051"/>
            <a:ext cx="3408222" cy="552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869690" y="993381"/>
            <a:ext cx="141414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885">
                <a:solidFill>
                  <a:srgbClr val="FF0000"/>
                </a:solidFill>
                <a:latin typeface="Arial"/>
                <a:cs typeface="Arial"/>
              </a:rPr>
              <a:t>²</a:t>
            </a:r>
            <a:r>
              <a:rPr dirty="0" sz="1600" spc="32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Verdana"/>
                <a:cs typeface="Verdana"/>
              </a:rPr>
              <a:t>Ultrasound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4800" y="1828800"/>
            <a:ext cx="4394200" cy="43989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572000" y="1828800"/>
            <a:ext cx="4340225" cy="43989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934200" y="5602288"/>
            <a:ext cx="1981200" cy="64643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60960" rIns="0" bIns="0" rtlCol="0" vert="horz">
            <a:spAutoFit/>
          </a:bodyPr>
          <a:lstStyle/>
          <a:p>
            <a:pPr marL="91440" marR="91440">
              <a:lnSpc>
                <a:spcPts val="2100"/>
              </a:lnSpc>
              <a:spcBef>
                <a:spcPts val="480"/>
              </a:spcBef>
            </a:pPr>
            <a:r>
              <a:rPr dirty="0" sz="180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1800" spc="-5">
                <a:solidFill>
                  <a:srgbClr val="FFFFFF"/>
                </a:solidFill>
                <a:latin typeface="Verdana"/>
                <a:cs typeface="Verdana"/>
              </a:rPr>
              <a:t>nte</a:t>
            </a:r>
            <a:r>
              <a:rPr dirty="0" sz="180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1800" spc="-2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dirty="0" sz="180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1800" spc="-5">
                <a:solidFill>
                  <a:srgbClr val="FFFFFF"/>
                </a:solidFill>
                <a:latin typeface="Verdana"/>
                <a:cs typeface="Verdana"/>
              </a:rPr>
              <a:t>ntri</a:t>
            </a:r>
            <a:r>
              <a:rPr dirty="0" sz="180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dirty="0" sz="1800" spc="-5">
                <a:solidFill>
                  <a:srgbClr val="FFFFFF"/>
                </a:solidFill>
                <a:latin typeface="Verdana"/>
                <a:cs typeface="Verdana"/>
              </a:rPr>
              <a:t>ul</a:t>
            </a:r>
            <a:r>
              <a:rPr dirty="0" sz="1800">
                <a:solidFill>
                  <a:srgbClr val="FFFFFF"/>
                </a:solidFill>
                <a:latin typeface="Verdana"/>
                <a:cs typeface="Verdana"/>
              </a:rPr>
              <a:t>ar  </a:t>
            </a:r>
            <a:r>
              <a:rPr dirty="0" sz="1800" spc="-5">
                <a:solidFill>
                  <a:srgbClr val="FFFFFF"/>
                </a:solidFill>
                <a:latin typeface="Verdana"/>
                <a:cs typeface="Verdana"/>
              </a:rPr>
              <a:t>Septum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997825" y="3657600"/>
            <a:ext cx="914400" cy="64643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60960" rIns="0" bIns="0" rtlCol="0" vert="horz">
            <a:spAutoFit/>
          </a:bodyPr>
          <a:lstStyle/>
          <a:p>
            <a:pPr marL="213360" marR="78105" indent="-24765">
              <a:lnSpc>
                <a:spcPts val="2100"/>
              </a:lnSpc>
              <a:spcBef>
                <a:spcPts val="480"/>
              </a:spcBef>
            </a:pPr>
            <a:r>
              <a:rPr dirty="0" sz="180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dirty="0" sz="1800" spc="-5">
                <a:solidFill>
                  <a:srgbClr val="FFFFFF"/>
                </a:solidFill>
                <a:latin typeface="Verdana"/>
                <a:cs typeface="Verdana"/>
              </a:rPr>
              <a:t>it</a:t>
            </a:r>
            <a:r>
              <a:rPr dirty="0" sz="1800" spc="-35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1800">
                <a:solidFill>
                  <a:srgbClr val="FFFFFF"/>
                </a:solidFill>
                <a:latin typeface="Verdana"/>
                <a:cs typeface="Verdana"/>
              </a:rPr>
              <a:t>al  </a:t>
            </a:r>
            <a:r>
              <a:rPr dirty="0" sz="1800" spc="-9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dirty="0" sz="1800">
                <a:solidFill>
                  <a:srgbClr val="FFFFFF"/>
                </a:solidFill>
                <a:latin typeface="Verdana"/>
                <a:cs typeface="Verdana"/>
              </a:rPr>
              <a:t>al</a:t>
            </a:r>
            <a:r>
              <a:rPr dirty="0" sz="1800" spc="-2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dirty="0" sz="180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86600" y="1905000"/>
            <a:ext cx="914400" cy="370205"/>
          </a:xfrm>
          <a:prstGeom prst="rect">
            <a:avLst/>
          </a:prstGeom>
          <a:solidFill>
            <a:srgbClr val="000000"/>
          </a:solidFill>
        </p:spPr>
        <p:txBody>
          <a:bodyPr wrap="square" lIns="0" tIns="45720" rIns="0" bIns="0" rtlCol="0" vert="horz">
            <a:spAutoFit/>
          </a:bodyPr>
          <a:lstStyle/>
          <a:p>
            <a:pPr marL="149225">
              <a:lnSpc>
                <a:spcPct val="100000"/>
              </a:lnSpc>
              <a:spcBef>
                <a:spcPts val="360"/>
              </a:spcBef>
            </a:pPr>
            <a:r>
              <a:rPr dirty="0" sz="1800" spc="-5">
                <a:solidFill>
                  <a:srgbClr val="FFFFFF"/>
                </a:solidFill>
                <a:latin typeface="Verdana"/>
                <a:cs typeface="Verdana"/>
              </a:rPr>
              <a:t>Aorta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56730" y="3919220"/>
            <a:ext cx="3409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Verdana"/>
                <a:cs typeface="Verdana"/>
              </a:rPr>
              <a:t>RV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93120" y="4681220"/>
            <a:ext cx="2844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0">
                <a:solidFill>
                  <a:srgbClr val="FFFFFF"/>
                </a:solidFill>
                <a:latin typeface="Verdana"/>
                <a:cs typeface="Verdana"/>
              </a:rPr>
              <a:t>LV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48981" y="3462020"/>
            <a:ext cx="3092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61530" y="2776220"/>
            <a:ext cx="3409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Verdana"/>
                <a:cs typeface="Verdana"/>
              </a:rPr>
              <a:t>RA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990902" y="1"/>
            <a:ext cx="5191302" cy="6691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8013572" y="24688"/>
            <a:ext cx="1127125" cy="457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49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125537"/>
            <a:ext cx="7993062" cy="51228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356100" y="1125537"/>
            <a:ext cx="1224280" cy="790575"/>
          </a:xfrm>
          <a:custGeom>
            <a:avLst/>
            <a:gdLst/>
            <a:ahLst/>
            <a:cxnLst/>
            <a:rect l="l" t="t" r="r" b="b"/>
            <a:pathLst>
              <a:path w="1224279" h="790575">
                <a:moveTo>
                  <a:pt x="0" y="0"/>
                </a:moveTo>
                <a:lnTo>
                  <a:pt x="1223962" y="0"/>
                </a:lnTo>
                <a:lnTo>
                  <a:pt x="1223962" y="790575"/>
                </a:lnTo>
                <a:lnTo>
                  <a:pt x="0" y="7905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356100" y="1125537"/>
            <a:ext cx="1224280" cy="790575"/>
          </a:xfrm>
          <a:custGeom>
            <a:avLst/>
            <a:gdLst/>
            <a:ahLst/>
            <a:cxnLst/>
            <a:rect l="l" t="t" r="r" b="b"/>
            <a:pathLst>
              <a:path w="1224279" h="790575">
                <a:moveTo>
                  <a:pt x="0" y="0"/>
                </a:moveTo>
                <a:lnTo>
                  <a:pt x="1223959" y="0"/>
                </a:lnTo>
                <a:lnTo>
                  <a:pt x="1223959" y="790574"/>
                </a:lnTo>
                <a:lnTo>
                  <a:pt x="0" y="79057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158041" y="581898"/>
            <a:ext cx="3412375" cy="5527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844514" y="724217"/>
            <a:ext cx="2040889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885">
                <a:solidFill>
                  <a:srgbClr val="FF0000"/>
                </a:solidFill>
                <a:latin typeface="Arial"/>
                <a:cs typeface="Arial"/>
              </a:rPr>
              <a:t>²</a:t>
            </a:r>
            <a:r>
              <a:rPr dirty="0" sz="1600" spc="34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Verdana"/>
                <a:cs typeface="Verdana"/>
              </a:rPr>
              <a:t>Nuclear Medicine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90902" y="1"/>
            <a:ext cx="5191302" cy="6691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013572" y="24688"/>
            <a:ext cx="1127125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50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1295400"/>
            <a:ext cx="7848600" cy="51530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742237" y="5543550"/>
            <a:ext cx="647700" cy="792480"/>
          </a:xfrm>
          <a:custGeom>
            <a:avLst/>
            <a:gdLst/>
            <a:ahLst/>
            <a:cxnLst/>
            <a:rect l="l" t="t" r="r" b="b"/>
            <a:pathLst>
              <a:path w="647700" h="792479">
                <a:moveTo>
                  <a:pt x="0" y="0"/>
                </a:moveTo>
                <a:lnTo>
                  <a:pt x="647700" y="0"/>
                </a:lnTo>
                <a:lnTo>
                  <a:pt x="647700" y="792162"/>
                </a:lnTo>
                <a:lnTo>
                  <a:pt x="0" y="79216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158041" y="581898"/>
            <a:ext cx="3412375" cy="5527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844514" y="724217"/>
            <a:ext cx="2040889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885">
                <a:solidFill>
                  <a:srgbClr val="FF0000"/>
                </a:solidFill>
                <a:latin typeface="Arial"/>
                <a:cs typeface="Arial"/>
              </a:rPr>
              <a:t>²</a:t>
            </a:r>
            <a:r>
              <a:rPr dirty="0" sz="1600" spc="34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Verdana"/>
                <a:cs typeface="Verdana"/>
              </a:rPr>
              <a:t>Nuclear Medicine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90902" y="1"/>
            <a:ext cx="5191302" cy="6691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013572" y="24688"/>
            <a:ext cx="1127125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51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1295401"/>
            <a:ext cx="7196137" cy="46148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158041" y="581898"/>
            <a:ext cx="3412375" cy="5527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844514" y="724217"/>
            <a:ext cx="2040889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885">
                <a:solidFill>
                  <a:srgbClr val="FF0000"/>
                </a:solidFill>
                <a:latin typeface="Arial"/>
                <a:cs typeface="Arial"/>
              </a:rPr>
              <a:t>²</a:t>
            </a:r>
            <a:r>
              <a:rPr dirty="0" sz="1600" spc="34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Verdana"/>
                <a:cs typeface="Verdana"/>
              </a:rPr>
              <a:t>Nuclear Medicine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90902" y="1"/>
            <a:ext cx="5191302" cy="6691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013572" y="24688"/>
            <a:ext cx="1127125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52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6475" y="944562"/>
            <a:ext cx="7129462" cy="49672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158041" y="581898"/>
            <a:ext cx="3412375" cy="5527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073114" y="724217"/>
            <a:ext cx="159004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885">
                <a:solidFill>
                  <a:srgbClr val="FF0000"/>
                </a:solidFill>
                <a:latin typeface="Arial"/>
                <a:cs typeface="Arial"/>
              </a:rPr>
              <a:t>²</a:t>
            </a:r>
            <a:r>
              <a:rPr dirty="0" sz="1600" spc="32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Verdana"/>
                <a:cs typeface="Verdana"/>
              </a:rPr>
              <a:t>Angiography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90902" y="1"/>
            <a:ext cx="5191302" cy="6691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013572" y="24688"/>
            <a:ext cx="1127125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53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3657" y="1064026"/>
            <a:ext cx="6641871" cy="47216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9113" y="4742408"/>
            <a:ext cx="1932711" cy="365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715000" y="4575390"/>
            <a:ext cx="1596123" cy="4304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158471" y="4766266"/>
            <a:ext cx="38100" cy="115570"/>
          </a:xfrm>
          <a:custGeom>
            <a:avLst/>
            <a:gdLst/>
            <a:ahLst/>
            <a:cxnLst/>
            <a:rect l="l" t="t" r="r" b="b"/>
            <a:pathLst>
              <a:path w="38100" h="115570">
                <a:moveTo>
                  <a:pt x="19095" y="0"/>
                </a:moveTo>
                <a:lnTo>
                  <a:pt x="14323" y="28785"/>
                </a:lnTo>
                <a:lnTo>
                  <a:pt x="9550" y="57562"/>
                </a:lnTo>
                <a:lnTo>
                  <a:pt x="4776" y="86330"/>
                </a:lnTo>
                <a:lnTo>
                  <a:pt x="0" y="115088"/>
                </a:lnTo>
                <a:lnTo>
                  <a:pt x="9527" y="114364"/>
                </a:lnTo>
                <a:lnTo>
                  <a:pt x="19051" y="113588"/>
                </a:lnTo>
                <a:lnTo>
                  <a:pt x="28571" y="112760"/>
                </a:lnTo>
                <a:lnTo>
                  <a:pt x="38087" y="111883"/>
                </a:lnTo>
                <a:lnTo>
                  <a:pt x="33339" y="83925"/>
                </a:lnTo>
                <a:lnTo>
                  <a:pt x="28591" y="55958"/>
                </a:lnTo>
                <a:lnTo>
                  <a:pt x="23843" y="27983"/>
                </a:lnTo>
                <a:lnTo>
                  <a:pt x="19095" y="0"/>
                </a:lnTo>
                <a:close/>
              </a:path>
            </a:pathLst>
          </a:custGeom>
          <a:ln w="12700">
            <a:solidFill>
              <a:srgbClr val="EAEAE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986943" y="4642730"/>
            <a:ext cx="85864" cy="1923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149096" y="4592838"/>
            <a:ext cx="162560" cy="342265"/>
          </a:xfrm>
          <a:custGeom>
            <a:avLst/>
            <a:gdLst/>
            <a:ahLst/>
            <a:cxnLst/>
            <a:rect l="l" t="t" r="r" b="b"/>
            <a:pathLst>
              <a:path w="162559" h="342264">
                <a:moveTo>
                  <a:pt x="0" y="0"/>
                </a:moveTo>
                <a:lnTo>
                  <a:pt x="13301" y="2248"/>
                </a:lnTo>
                <a:lnTo>
                  <a:pt x="26569" y="4684"/>
                </a:lnTo>
                <a:lnTo>
                  <a:pt x="39803" y="7310"/>
                </a:lnTo>
                <a:lnTo>
                  <a:pt x="52997" y="10127"/>
                </a:lnTo>
                <a:lnTo>
                  <a:pt x="52997" y="58292"/>
                </a:lnTo>
                <a:lnTo>
                  <a:pt x="52997" y="106457"/>
                </a:lnTo>
                <a:lnTo>
                  <a:pt x="52997" y="154623"/>
                </a:lnTo>
                <a:lnTo>
                  <a:pt x="52997" y="202788"/>
                </a:lnTo>
                <a:lnTo>
                  <a:pt x="53480" y="215102"/>
                </a:lnTo>
                <a:lnTo>
                  <a:pt x="64932" y="252231"/>
                </a:lnTo>
                <a:lnTo>
                  <a:pt x="91020" y="266892"/>
                </a:lnTo>
                <a:lnTo>
                  <a:pt x="98018" y="264067"/>
                </a:lnTo>
                <a:lnTo>
                  <a:pt x="110705" y="217544"/>
                </a:lnTo>
                <a:lnTo>
                  <a:pt x="110705" y="169379"/>
                </a:lnTo>
                <a:lnTo>
                  <a:pt x="110705" y="121214"/>
                </a:lnTo>
                <a:lnTo>
                  <a:pt x="110705" y="73049"/>
                </a:lnTo>
                <a:lnTo>
                  <a:pt x="110705" y="24884"/>
                </a:lnTo>
                <a:lnTo>
                  <a:pt x="123623" y="28752"/>
                </a:lnTo>
                <a:lnTo>
                  <a:pt x="136485" y="32816"/>
                </a:lnTo>
                <a:lnTo>
                  <a:pt x="149287" y="37074"/>
                </a:lnTo>
                <a:lnTo>
                  <a:pt x="162026" y="41527"/>
                </a:lnTo>
                <a:lnTo>
                  <a:pt x="162026" y="88571"/>
                </a:lnTo>
                <a:lnTo>
                  <a:pt x="162026" y="135616"/>
                </a:lnTo>
                <a:lnTo>
                  <a:pt x="162026" y="182661"/>
                </a:lnTo>
                <a:lnTo>
                  <a:pt x="162026" y="229705"/>
                </a:lnTo>
                <a:lnTo>
                  <a:pt x="161741" y="243405"/>
                </a:lnTo>
                <a:lnTo>
                  <a:pt x="154864" y="292083"/>
                </a:lnTo>
                <a:lnTo>
                  <a:pt x="138187" y="326530"/>
                </a:lnTo>
                <a:lnTo>
                  <a:pt x="105924" y="342116"/>
                </a:lnTo>
                <a:lnTo>
                  <a:pt x="96453" y="341445"/>
                </a:lnTo>
                <a:lnTo>
                  <a:pt x="59143" y="329520"/>
                </a:lnTo>
                <a:lnTo>
                  <a:pt x="29633" y="305184"/>
                </a:lnTo>
                <a:lnTo>
                  <a:pt x="9310" y="261598"/>
                </a:lnTo>
                <a:lnTo>
                  <a:pt x="1236" y="213358"/>
                </a:lnTo>
                <a:lnTo>
                  <a:pt x="0" y="188178"/>
                </a:lnTo>
                <a:lnTo>
                  <a:pt x="0" y="141133"/>
                </a:lnTo>
                <a:lnTo>
                  <a:pt x="0" y="94089"/>
                </a:lnTo>
                <a:lnTo>
                  <a:pt x="0" y="47044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EAEAE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754072" y="4579827"/>
            <a:ext cx="189865" cy="323850"/>
          </a:xfrm>
          <a:custGeom>
            <a:avLst/>
            <a:gdLst/>
            <a:ahLst/>
            <a:cxnLst/>
            <a:rect l="l" t="t" r="r" b="b"/>
            <a:pathLst>
              <a:path w="189865" h="323850">
                <a:moveTo>
                  <a:pt x="0" y="15558"/>
                </a:moveTo>
                <a:lnTo>
                  <a:pt x="14878" y="13658"/>
                </a:lnTo>
                <a:lnTo>
                  <a:pt x="29769" y="11853"/>
                </a:lnTo>
                <a:lnTo>
                  <a:pt x="44671" y="10147"/>
                </a:lnTo>
                <a:lnTo>
                  <a:pt x="59585" y="8548"/>
                </a:lnTo>
                <a:lnTo>
                  <a:pt x="68384" y="34268"/>
                </a:lnTo>
                <a:lnTo>
                  <a:pt x="77183" y="60015"/>
                </a:lnTo>
                <a:lnTo>
                  <a:pt x="85981" y="85791"/>
                </a:lnTo>
                <a:lnTo>
                  <a:pt x="94778" y="111597"/>
                </a:lnTo>
                <a:lnTo>
                  <a:pt x="103544" y="84305"/>
                </a:lnTo>
                <a:lnTo>
                  <a:pt x="121099" y="29817"/>
                </a:lnTo>
                <a:lnTo>
                  <a:pt x="159667" y="1011"/>
                </a:lnTo>
                <a:lnTo>
                  <a:pt x="189471" y="0"/>
                </a:lnTo>
                <a:lnTo>
                  <a:pt x="172478" y="46489"/>
                </a:lnTo>
                <a:lnTo>
                  <a:pt x="155515" y="93117"/>
                </a:lnTo>
                <a:lnTo>
                  <a:pt x="138581" y="139882"/>
                </a:lnTo>
                <a:lnTo>
                  <a:pt x="121674" y="186780"/>
                </a:lnTo>
                <a:lnTo>
                  <a:pt x="121674" y="219863"/>
                </a:lnTo>
                <a:lnTo>
                  <a:pt x="121674" y="252945"/>
                </a:lnTo>
                <a:lnTo>
                  <a:pt x="121674" y="286028"/>
                </a:lnTo>
                <a:lnTo>
                  <a:pt x="121674" y="319110"/>
                </a:lnTo>
                <a:lnTo>
                  <a:pt x="108159" y="320095"/>
                </a:lnTo>
                <a:lnTo>
                  <a:pt x="94653" y="321187"/>
                </a:lnTo>
                <a:lnTo>
                  <a:pt x="81155" y="322381"/>
                </a:lnTo>
                <a:lnTo>
                  <a:pt x="67666" y="323674"/>
                </a:lnTo>
                <a:lnTo>
                  <a:pt x="67666" y="290591"/>
                </a:lnTo>
                <a:lnTo>
                  <a:pt x="67666" y="257508"/>
                </a:lnTo>
                <a:lnTo>
                  <a:pt x="67666" y="224425"/>
                </a:lnTo>
                <a:lnTo>
                  <a:pt x="67666" y="191342"/>
                </a:lnTo>
                <a:lnTo>
                  <a:pt x="50751" y="147258"/>
                </a:lnTo>
                <a:lnTo>
                  <a:pt x="33833" y="103268"/>
                </a:lnTo>
                <a:lnTo>
                  <a:pt x="16915" y="59369"/>
                </a:lnTo>
                <a:lnTo>
                  <a:pt x="0" y="15558"/>
                </a:lnTo>
                <a:close/>
              </a:path>
            </a:pathLst>
          </a:custGeom>
          <a:ln w="12700">
            <a:solidFill>
              <a:srgbClr val="EAEAE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490661" y="4607593"/>
            <a:ext cx="182880" cy="347345"/>
          </a:xfrm>
          <a:custGeom>
            <a:avLst/>
            <a:gdLst/>
            <a:ahLst/>
            <a:cxnLst/>
            <a:rect l="l" t="t" r="r" b="b"/>
            <a:pathLst>
              <a:path w="182879" h="347345">
                <a:moveTo>
                  <a:pt x="0" y="31199"/>
                </a:moveTo>
                <a:lnTo>
                  <a:pt x="13277" y="28816"/>
                </a:lnTo>
                <a:lnTo>
                  <a:pt x="26554" y="26430"/>
                </a:lnTo>
                <a:lnTo>
                  <a:pt x="39831" y="24046"/>
                </a:lnTo>
                <a:lnTo>
                  <a:pt x="53110" y="21666"/>
                </a:lnTo>
                <a:lnTo>
                  <a:pt x="53110" y="51513"/>
                </a:lnTo>
                <a:lnTo>
                  <a:pt x="53110" y="81361"/>
                </a:lnTo>
                <a:lnTo>
                  <a:pt x="53110" y="111208"/>
                </a:lnTo>
                <a:lnTo>
                  <a:pt x="53110" y="141055"/>
                </a:lnTo>
                <a:lnTo>
                  <a:pt x="67038" y="108727"/>
                </a:lnTo>
                <a:lnTo>
                  <a:pt x="94906" y="44109"/>
                </a:lnTo>
                <a:lnTo>
                  <a:pt x="126547" y="8777"/>
                </a:lnTo>
                <a:lnTo>
                  <a:pt x="179696" y="0"/>
                </a:lnTo>
                <a:lnTo>
                  <a:pt x="163938" y="32240"/>
                </a:lnTo>
                <a:lnTo>
                  <a:pt x="148199" y="64521"/>
                </a:lnTo>
                <a:lnTo>
                  <a:pt x="132474" y="96841"/>
                </a:lnTo>
                <a:lnTo>
                  <a:pt x="116761" y="129196"/>
                </a:lnTo>
                <a:lnTo>
                  <a:pt x="133213" y="175711"/>
                </a:lnTo>
                <a:lnTo>
                  <a:pt x="149669" y="222263"/>
                </a:lnTo>
                <a:lnTo>
                  <a:pt x="166129" y="268854"/>
                </a:lnTo>
                <a:lnTo>
                  <a:pt x="182590" y="315486"/>
                </a:lnTo>
                <a:lnTo>
                  <a:pt x="166181" y="318116"/>
                </a:lnTo>
                <a:lnTo>
                  <a:pt x="149783" y="320809"/>
                </a:lnTo>
                <a:lnTo>
                  <a:pt x="133393" y="323558"/>
                </a:lnTo>
                <a:lnTo>
                  <a:pt x="117012" y="326356"/>
                </a:lnTo>
                <a:lnTo>
                  <a:pt x="107938" y="295493"/>
                </a:lnTo>
                <a:lnTo>
                  <a:pt x="98864" y="264637"/>
                </a:lnTo>
                <a:lnTo>
                  <a:pt x="89791" y="233787"/>
                </a:lnTo>
                <a:lnTo>
                  <a:pt x="80719" y="202945"/>
                </a:lnTo>
                <a:lnTo>
                  <a:pt x="73816" y="217378"/>
                </a:lnTo>
                <a:lnTo>
                  <a:pt x="66913" y="231814"/>
                </a:lnTo>
                <a:lnTo>
                  <a:pt x="60011" y="246252"/>
                </a:lnTo>
                <a:lnTo>
                  <a:pt x="53110" y="260693"/>
                </a:lnTo>
                <a:lnTo>
                  <a:pt x="53110" y="279923"/>
                </a:lnTo>
                <a:lnTo>
                  <a:pt x="53110" y="299153"/>
                </a:lnTo>
                <a:lnTo>
                  <a:pt x="53110" y="318382"/>
                </a:lnTo>
                <a:lnTo>
                  <a:pt x="53110" y="337612"/>
                </a:lnTo>
                <a:lnTo>
                  <a:pt x="39831" y="339991"/>
                </a:lnTo>
                <a:lnTo>
                  <a:pt x="26554" y="342376"/>
                </a:lnTo>
                <a:lnTo>
                  <a:pt x="13277" y="344761"/>
                </a:lnTo>
                <a:lnTo>
                  <a:pt x="0" y="347143"/>
                </a:lnTo>
                <a:lnTo>
                  <a:pt x="0" y="83856"/>
                </a:lnTo>
                <a:lnTo>
                  <a:pt x="0" y="31199"/>
                </a:lnTo>
                <a:close/>
              </a:path>
            </a:pathLst>
          </a:custGeom>
          <a:ln w="12700">
            <a:solidFill>
              <a:srgbClr val="EAEAE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290212" y="4645132"/>
            <a:ext cx="165100" cy="342900"/>
          </a:xfrm>
          <a:custGeom>
            <a:avLst/>
            <a:gdLst/>
            <a:ahLst/>
            <a:cxnLst/>
            <a:rect l="l" t="t" r="r" b="b"/>
            <a:pathLst>
              <a:path w="165100" h="342900">
                <a:moveTo>
                  <a:pt x="0" y="26544"/>
                </a:moveTo>
                <a:lnTo>
                  <a:pt x="12485" y="24798"/>
                </a:lnTo>
                <a:lnTo>
                  <a:pt x="24962" y="22998"/>
                </a:lnTo>
                <a:lnTo>
                  <a:pt x="37432" y="21146"/>
                </a:lnTo>
                <a:lnTo>
                  <a:pt x="49895" y="19247"/>
                </a:lnTo>
                <a:lnTo>
                  <a:pt x="66073" y="60289"/>
                </a:lnTo>
                <a:lnTo>
                  <a:pt x="82249" y="101287"/>
                </a:lnTo>
                <a:lnTo>
                  <a:pt x="98423" y="142243"/>
                </a:lnTo>
                <a:lnTo>
                  <a:pt x="114594" y="183158"/>
                </a:lnTo>
                <a:lnTo>
                  <a:pt x="114594" y="139551"/>
                </a:lnTo>
                <a:lnTo>
                  <a:pt x="114594" y="95943"/>
                </a:lnTo>
                <a:lnTo>
                  <a:pt x="114594" y="52336"/>
                </a:lnTo>
                <a:lnTo>
                  <a:pt x="114594" y="8728"/>
                </a:lnTo>
                <a:lnTo>
                  <a:pt x="127169" y="6580"/>
                </a:lnTo>
                <a:lnTo>
                  <a:pt x="139740" y="4407"/>
                </a:lnTo>
                <a:lnTo>
                  <a:pt x="152308" y="2213"/>
                </a:lnTo>
                <a:lnTo>
                  <a:pt x="164872" y="0"/>
                </a:lnTo>
                <a:lnTo>
                  <a:pt x="164872" y="52657"/>
                </a:lnTo>
                <a:lnTo>
                  <a:pt x="164872" y="315946"/>
                </a:lnTo>
                <a:lnTo>
                  <a:pt x="152308" y="318158"/>
                </a:lnTo>
                <a:lnTo>
                  <a:pt x="139740" y="320353"/>
                </a:lnTo>
                <a:lnTo>
                  <a:pt x="127169" y="322526"/>
                </a:lnTo>
                <a:lnTo>
                  <a:pt x="114594" y="324674"/>
                </a:lnTo>
                <a:lnTo>
                  <a:pt x="98512" y="283980"/>
                </a:lnTo>
                <a:lnTo>
                  <a:pt x="82427" y="243246"/>
                </a:lnTo>
                <a:lnTo>
                  <a:pt x="66339" y="202471"/>
                </a:lnTo>
                <a:lnTo>
                  <a:pt x="50250" y="161652"/>
                </a:lnTo>
                <a:lnTo>
                  <a:pt x="50250" y="205023"/>
                </a:lnTo>
                <a:lnTo>
                  <a:pt x="50250" y="248394"/>
                </a:lnTo>
                <a:lnTo>
                  <a:pt x="50250" y="291766"/>
                </a:lnTo>
                <a:lnTo>
                  <a:pt x="50250" y="335138"/>
                </a:lnTo>
                <a:lnTo>
                  <a:pt x="37698" y="337051"/>
                </a:lnTo>
                <a:lnTo>
                  <a:pt x="25139" y="338917"/>
                </a:lnTo>
                <a:lnTo>
                  <a:pt x="12573" y="340731"/>
                </a:lnTo>
                <a:lnTo>
                  <a:pt x="0" y="342490"/>
                </a:lnTo>
                <a:lnTo>
                  <a:pt x="0" y="289832"/>
                </a:lnTo>
                <a:lnTo>
                  <a:pt x="0" y="237174"/>
                </a:lnTo>
                <a:lnTo>
                  <a:pt x="0" y="184517"/>
                </a:lnTo>
                <a:lnTo>
                  <a:pt x="0" y="131859"/>
                </a:lnTo>
                <a:lnTo>
                  <a:pt x="0" y="79202"/>
                </a:lnTo>
                <a:lnTo>
                  <a:pt x="0" y="26544"/>
                </a:lnTo>
                <a:close/>
              </a:path>
            </a:pathLst>
          </a:custGeom>
          <a:ln w="12700">
            <a:solidFill>
              <a:srgbClr val="EAEAE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083112" y="4681576"/>
            <a:ext cx="189865" cy="324485"/>
          </a:xfrm>
          <a:custGeom>
            <a:avLst/>
            <a:gdLst/>
            <a:ahLst/>
            <a:cxnLst/>
            <a:rect l="l" t="t" r="r" b="b"/>
            <a:pathLst>
              <a:path w="189864" h="324485">
                <a:moveTo>
                  <a:pt x="65704" y="4976"/>
                </a:moveTo>
                <a:lnTo>
                  <a:pt x="80452" y="3918"/>
                </a:lnTo>
                <a:lnTo>
                  <a:pt x="95190" y="2732"/>
                </a:lnTo>
                <a:lnTo>
                  <a:pt x="109918" y="1424"/>
                </a:lnTo>
                <a:lnTo>
                  <a:pt x="124636" y="0"/>
                </a:lnTo>
                <a:lnTo>
                  <a:pt x="135489" y="51487"/>
                </a:lnTo>
                <a:lnTo>
                  <a:pt x="146339" y="102937"/>
                </a:lnTo>
                <a:lnTo>
                  <a:pt x="157188" y="154351"/>
                </a:lnTo>
                <a:lnTo>
                  <a:pt x="168034" y="205728"/>
                </a:lnTo>
                <a:lnTo>
                  <a:pt x="178877" y="257070"/>
                </a:lnTo>
                <a:lnTo>
                  <a:pt x="189717" y="308377"/>
                </a:lnTo>
                <a:lnTo>
                  <a:pt x="175692" y="310170"/>
                </a:lnTo>
                <a:lnTo>
                  <a:pt x="161657" y="311879"/>
                </a:lnTo>
                <a:lnTo>
                  <a:pt x="147612" y="313499"/>
                </a:lnTo>
                <a:lnTo>
                  <a:pt x="133557" y="315027"/>
                </a:lnTo>
                <a:lnTo>
                  <a:pt x="131382" y="302236"/>
                </a:lnTo>
                <a:lnTo>
                  <a:pt x="129207" y="289444"/>
                </a:lnTo>
                <a:lnTo>
                  <a:pt x="127031" y="276649"/>
                </a:lnTo>
                <a:lnTo>
                  <a:pt x="124856" y="263854"/>
                </a:lnTo>
                <a:lnTo>
                  <a:pt x="109622" y="265328"/>
                </a:lnTo>
                <a:lnTo>
                  <a:pt x="94376" y="266677"/>
                </a:lnTo>
                <a:lnTo>
                  <a:pt x="79120" y="267895"/>
                </a:lnTo>
                <a:lnTo>
                  <a:pt x="63854" y="268975"/>
                </a:lnTo>
                <a:lnTo>
                  <a:pt x="61665" y="282134"/>
                </a:lnTo>
                <a:lnTo>
                  <a:pt x="55096" y="321599"/>
                </a:lnTo>
                <a:lnTo>
                  <a:pt x="13781" y="323542"/>
                </a:lnTo>
                <a:lnTo>
                  <a:pt x="0" y="323928"/>
                </a:lnTo>
                <a:lnTo>
                  <a:pt x="10972" y="270908"/>
                </a:lnTo>
                <a:lnTo>
                  <a:pt x="21936" y="217832"/>
                </a:lnTo>
                <a:lnTo>
                  <a:pt x="32891" y="164700"/>
                </a:lnTo>
                <a:lnTo>
                  <a:pt x="43838" y="111513"/>
                </a:lnTo>
                <a:lnTo>
                  <a:pt x="54775" y="58271"/>
                </a:lnTo>
                <a:lnTo>
                  <a:pt x="65704" y="4976"/>
                </a:lnTo>
                <a:close/>
              </a:path>
            </a:pathLst>
          </a:custGeom>
          <a:ln w="12700">
            <a:solidFill>
              <a:srgbClr val="EAEAE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898024" y="4679579"/>
            <a:ext cx="167005" cy="326390"/>
          </a:xfrm>
          <a:custGeom>
            <a:avLst/>
            <a:gdLst/>
            <a:ahLst/>
            <a:cxnLst/>
            <a:rect l="l" t="t" r="r" b="b"/>
            <a:pathLst>
              <a:path w="167004" h="326389">
                <a:moveTo>
                  <a:pt x="0" y="0"/>
                </a:moveTo>
                <a:lnTo>
                  <a:pt x="13369" y="1787"/>
                </a:lnTo>
                <a:lnTo>
                  <a:pt x="26763" y="3394"/>
                </a:lnTo>
                <a:lnTo>
                  <a:pt x="40177" y="4826"/>
                </a:lnTo>
                <a:lnTo>
                  <a:pt x="53607" y="6084"/>
                </a:lnTo>
                <a:lnTo>
                  <a:pt x="53607" y="33663"/>
                </a:lnTo>
                <a:lnTo>
                  <a:pt x="53607" y="61242"/>
                </a:lnTo>
                <a:lnTo>
                  <a:pt x="53607" y="88821"/>
                </a:lnTo>
                <a:lnTo>
                  <a:pt x="53607" y="116400"/>
                </a:lnTo>
                <a:lnTo>
                  <a:pt x="68331" y="117582"/>
                </a:lnTo>
                <a:lnTo>
                  <a:pt x="83070" y="118564"/>
                </a:lnTo>
                <a:lnTo>
                  <a:pt x="97821" y="119352"/>
                </a:lnTo>
                <a:lnTo>
                  <a:pt x="112580" y="119949"/>
                </a:lnTo>
                <a:lnTo>
                  <a:pt x="112580" y="92370"/>
                </a:lnTo>
                <a:lnTo>
                  <a:pt x="112580" y="64791"/>
                </a:lnTo>
                <a:lnTo>
                  <a:pt x="112580" y="37212"/>
                </a:lnTo>
                <a:lnTo>
                  <a:pt x="112580" y="9633"/>
                </a:lnTo>
                <a:lnTo>
                  <a:pt x="126125" y="10018"/>
                </a:lnTo>
                <a:lnTo>
                  <a:pt x="139674" y="10251"/>
                </a:lnTo>
                <a:lnTo>
                  <a:pt x="153225" y="10337"/>
                </a:lnTo>
                <a:lnTo>
                  <a:pt x="166776" y="10279"/>
                </a:lnTo>
                <a:lnTo>
                  <a:pt x="166776" y="62937"/>
                </a:lnTo>
                <a:lnTo>
                  <a:pt x="166776" y="326224"/>
                </a:lnTo>
                <a:lnTo>
                  <a:pt x="153225" y="326282"/>
                </a:lnTo>
                <a:lnTo>
                  <a:pt x="139674" y="326197"/>
                </a:lnTo>
                <a:lnTo>
                  <a:pt x="126125" y="325964"/>
                </a:lnTo>
                <a:lnTo>
                  <a:pt x="112580" y="325579"/>
                </a:lnTo>
                <a:lnTo>
                  <a:pt x="112580" y="293587"/>
                </a:lnTo>
                <a:lnTo>
                  <a:pt x="112580" y="261595"/>
                </a:lnTo>
                <a:lnTo>
                  <a:pt x="112580" y="229604"/>
                </a:lnTo>
                <a:lnTo>
                  <a:pt x="112580" y="197612"/>
                </a:lnTo>
                <a:lnTo>
                  <a:pt x="97821" y="197015"/>
                </a:lnTo>
                <a:lnTo>
                  <a:pt x="83070" y="196227"/>
                </a:lnTo>
                <a:lnTo>
                  <a:pt x="68331" y="195244"/>
                </a:lnTo>
                <a:lnTo>
                  <a:pt x="53607" y="194063"/>
                </a:lnTo>
                <a:lnTo>
                  <a:pt x="53607" y="226054"/>
                </a:lnTo>
                <a:lnTo>
                  <a:pt x="53607" y="258046"/>
                </a:lnTo>
                <a:lnTo>
                  <a:pt x="53607" y="290037"/>
                </a:lnTo>
                <a:lnTo>
                  <a:pt x="53607" y="322029"/>
                </a:lnTo>
                <a:lnTo>
                  <a:pt x="40177" y="320771"/>
                </a:lnTo>
                <a:lnTo>
                  <a:pt x="26763" y="319340"/>
                </a:lnTo>
                <a:lnTo>
                  <a:pt x="13369" y="317732"/>
                </a:lnTo>
                <a:lnTo>
                  <a:pt x="0" y="315945"/>
                </a:lnTo>
                <a:lnTo>
                  <a:pt x="0" y="263287"/>
                </a:lnTo>
                <a:lnTo>
                  <a:pt x="0" y="210630"/>
                </a:lnTo>
                <a:lnTo>
                  <a:pt x="0" y="157972"/>
                </a:lnTo>
                <a:lnTo>
                  <a:pt x="0" y="105315"/>
                </a:lnTo>
                <a:lnTo>
                  <a:pt x="0" y="52657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EAEAE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715000" y="4634689"/>
            <a:ext cx="159385" cy="346710"/>
          </a:xfrm>
          <a:custGeom>
            <a:avLst/>
            <a:gdLst/>
            <a:ahLst/>
            <a:cxnLst/>
            <a:rect l="l" t="t" r="r" b="b"/>
            <a:pathLst>
              <a:path w="159385" h="346710">
                <a:moveTo>
                  <a:pt x="0" y="0"/>
                </a:moveTo>
                <a:lnTo>
                  <a:pt x="38959" y="12983"/>
                </a:lnTo>
                <a:lnTo>
                  <a:pt x="78492" y="24167"/>
                </a:lnTo>
                <a:lnTo>
                  <a:pt x="118492" y="33564"/>
                </a:lnTo>
                <a:lnTo>
                  <a:pt x="158850" y="41183"/>
                </a:lnTo>
                <a:lnTo>
                  <a:pt x="158850" y="60708"/>
                </a:lnTo>
                <a:lnTo>
                  <a:pt x="158850" y="80234"/>
                </a:lnTo>
                <a:lnTo>
                  <a:pt x="158850" y="99761"/>
                </a:lnTo>
                <a:lnTo>
                  <a:pt x="158850" y="119287"/>
                </a:lnTo>
                <a:lnTo>
                  <a:pt x="145259" y="116927"/>
                </a:lnTo>
                <a:lnTo>
                  <a:pt x="131703" y="114370"/>
                </a:lnTo>
                <a:lnTo>
                  <a:pt x="118185" y="111614"/>
                </a:lnTo>
                <a:lnTo>
                  <a:pt x="104710" y="108657"/>
                </a:lnTo>
                <a:lnTo>
                  <a:pt x="104710" y="156225"/>
                </a:lnTo>
                <a:lnTo>
                  <a:pt x="104710" y="203793"/>
                </a:lnTo>
                <a:lnTo>
                  <a:pt x="104710" y="251362"/>
                </a:lnTo>
                <a:lnTo>
                  <a:pt x="104710" y="298930"/>
                </a:lnTo>
                <a:lnTo>
                  <a:pt x="104710" y="346499"/>
                </a:lnTo>
                <a:lnTo>
                  <a:pt x="91580" y="343412"/>
                </a:lnTo>
                <a:lnTo>
                  <a:pt x="78495" y="340131"/>
                </a:lnTo>
                <a:lnTo>
                  <a:pt x="65459" y="336656"/>
                </a:lnTo>
                <a:lnTo>
                  <a:pt x="52477" y="332986"/>
                </a:lnTo>
                <a:lnTo>
                  <a:pt x="52477" y="285418"/>
                </a:lnTo>
                <a:lnTo>
                  <a:pt x="52477" y="237850"/>
                </a:lnTo>
                <a:lnTo>
                  <a:pt x="52477" y="190282"/>
                </a:lnTo>
                <a:lnTo>
                  <a:pt x="52477" y="142713"/>
                </a:lnTo>
                <a:lnTo>
                  <a:pt x="52477" y="95145"/>
                </a:lnTo>
                <a:lnTo>
                  <a:pt x="39263" y="91191"/>
                </a:lnTo>
                <a:lnTo>
                  <a:pt x="26109" y="87032"/>
                </a:lnTo>
                <a:lnTo>
                  <a:pt x="13020" y="82669"/>
                </a:lnTo>
                <a:lnTo>
                  <a:pt x="0" y="78103"/>
                </a:lnTo>
                <a:lnTo>
                  <a:pt x="0" y="58577"/>
                </a:lnTo>
                <a:lnTo>
                  <a:pt x="0" y="39051"/>
                </a:lnTo>
                <a:lnTo>
                  <a:pt x="0" y="19525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EAEAE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939339" y="4575395"/>
            <a:ext cx="180975" cy="327025"/>
          </a:xfrm>
          <a:custGeom>
            <a:avLst/>
            <a:gdLst/>
            <a:ahLst/>
            <a:cxnLst/>
            <a:rect l="l" t="t" r="r" b="b"/>
            <a:pathLst>
              <a:path w="180975" h="327025">
                <a:moveTo>
                  <a:pt x="90262" y="0"/>
                </a:moveTo>
                <a:lnTo>
                  <a:pt x="128843" y="13025"/>
                </a:lnTo>
                <a:lnTo>
                  <a:pt x="157318" y="47421"/>
                </a:lnTo>
                <a:lnTo>
                  <a:pt x="174938" y="100293"/>
                </a:lnTo>
                <a:lnTo>
                  <a:pt x="180775" y="168796"/>
                </a:lnTo>
                <a:lnTo>
                  <a:pt x="180135" y="195147"/>
                </a:lnTo>
                <a:lnTo>
                  <a:pt x="175015" y="239893"/>
                </a:lnTo>
                <a:lnTo>
                  <a:pt x="157988" y="288380"/>
                </a:lnTo>
                <a:lnTo>
                  <a:pt x="130560" y="318027"/>
                </a:lnTo>
                <a:lnTo>
                  <a:pt x="92409" y="326635"/>
                </a:lnTo>
                <a:lnTo>
                  <a:pt x="78272" y="324990"/>
                </a:lnTo>
                <a:lnTo>
                  <a:pt x="43467" y="308317"/>
                </a:lnTo>
                <a:lnTo>
                  <a:pt x="18530" y="271739"/>
                </a:lnTo>
                <a:lnTo>
                  <a:pt x="6776" y="235184"/>
                </a:lnTo>
                <a:lnTo>
                  <a:pt x="753" y="189226"/>
                </a:lnTo>
                <a:lnTo>
                  <a:pt x="0" y="162723"/>
                </a:lnTo>
                <a:lnTo>
                  <a:pt x="1484" y="126165"/>
                </a:lnTo>
                <a:lnTo>
                  <a:pt x="13396" y="65733"/>
                </a:lnTo>
                <a:lnTo>
                  <a:pt x="36928" y="23028"/>
                </a:lnTo>
                <a:lnTo>
                  <a:pt x="70151" y="1954"/>
                </a:lnTo>
                <a:lnTo>
                  <a:pt x="90262" y="0"/>
                </a:lnTo>
                <a:close/>
              </a:path>
            </a:pathLst>
          </a:custGeom>
          <a:ln w="12700">
            <a:solidFill>
              <a:srgbClr val="EAEAE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8013572" y="24688"/>
            <a:ext cx="1127125" cy="457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438097" y="399016"/>
            <a:ext cx="5947752" cy="90608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873728" y="1359134"/>
            <a:ext cx="3507968" cy="5569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A</a:t>
            </a:r>
            <a:r>
              <a:rPr dirty="0" spc="-55"/>
              <a:t> </a:t>
            </a:r>
            <a:r>
              <a:rPr dirty="0" spc="-5"/>
              <a:t>Al-BOUKAI-</a:t>
            </a:r>
            <a:r>
              <a:rPr dirty="0" spc="-5"/>
              <a:t>54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0" y="1019175"/>
            <a:ext cx="5410200" cy="5610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23702" y="3366651"/>
            <a:ext cx="3370808" cy="7356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198712" y="4318457"/>
            <a:ext cx="3374961" cy="7315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12140" y="3585247"/>
            <a:ext cx="4169410" cy="12490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00">
                <a:solidFill>
                  <a:srgbClr val="FFFFFF"/>
                </a:solidFill>
                <a:latin typeface="Arial"/>
                <a:cs typeface="Arial"/>
              </a:rPr>
              <a:t>CXR</a:t>
            </a:r>
            <a:r>
              <a:rPr dirty="0" sz="1800" spc="-409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dirty="0" sz="1800" spc="-440">
                <a:solidFill>
                  <a:srgbClr val="FFFFFF"/>
                </a:solidFill>
                <a:latin typeface="Arial"/>
                <a:cs typeface="Arial"/>
              </a:rPr>
              <a:t>ADEQUATE</a:t>
            </a:r>
            <a:r>
              <a:rPr dirty="0" sz="1800" spc="-43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440">
                <a:solidFill>
                  <a:srgbClr val="FFFFFF"/>
                </a:solidFill>
                <a:latin typeface="Arial"/>
                <a:cs typeface="Arial"/>
              </a:rPr>
              <a:t>EXPOSURE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600">
              <a:latin typeface="Times New Roman"/>
              <a:cs typeface="Times New Roman"/>
            </a:endParaRPr>
          </a:p>
          <a:p>
            <a:pPr marL="1689100">
              <a:lnSpc>
                <a:spcPct val="100000"/>
              </a:lnSpc>
            </a:pPr>
            <a:r>
              <a:rPr dirty="0" sz="1800" spc="-500">
                <a:solidFill>
                  <a:srgbClr val="FFFFFF"/>
                </a:solidFill>
                <a:latin typeface="Arial"/>
                <a:cs typeface="Arial"/>
              </a:rPr>
              <a:t>CXR</a:t>
            </a:r>
            <a:r>
              <a:rPr dirty="0" sz="1800" spc="-409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dirty="0" sz="1800" spc="-430">
                <a:solidFill>
                  <a:srgbClr val="FFFFFF"/>
                </a:solidFill>
                <a:latin typeface="Arial"/>
                <a:cs typeface="Arial"/>
              </a:rPr>
              <a:t>PROPER</a:t>
            </a:r>
            <a:r>
              <a:rPr dirty="0" sz="1800" spc="-4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65">
                <a:solidFill>
                  <a:srgbClr val="FFFFFF"/>
                </a:solidFill>
                <a:latin typeface="Arial"/>
                <a:cs typeface="Arial"/>
              </a:rPr>
              <a:t>POSITIONING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73728" y="5295206"/>
            <a:ext cx="3374961" cy="7356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964940" y="5504751"/>
            <a:ext cx="26416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00">
                <a:solidFill>
                  <a:srgbClr val="FFFFFF"/>
                </a:solidFill>
                <a:latin typeface="Arial"/>
                <a:cs typeface="Arial"/>
              </a:rPr>
              <a:t>CXR</a:t>
            </a:r>
            <a:r>
              <a:rPr dirty="0" sz="1800" spc="-409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dirty="0" sz="1800" spc="-440">
                <a:solidFill>
                  <a:srgbClr val="FFFFFF"/>
                </a:solidFill>
                <a:latin typeface="Arial"/>
                <a:cs typeface="Arial"/>
              </a:rPr>
              <a:t>ADEQUATE</a:t>
            </a:r>
            <a:r>
              <a:rPr dirty="0" sz="1800" spc="-43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55">
                <a:solidFill>
                  <a:srgbClr val="FFFFFF"/>
                </a:solidFill>
                <a:latin typeface="Arial"/>
                <a:cs typeface="Arial"/>
              </a:rPr>
              <a:t>INSPIRATION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25825" y="1072337"/>
            <a:ext cx="3204552" cy="5029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058824" y="1099820"/>
            <a:ext cx="310769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660" b="0" i="0">
                <a:solidFill>
                  <a:srgbClr val="FFFFFF"/>
                </a:solidFill>
                <a:latin typeface="Arial"/>
                <a:cs typeface="Arial"/>
              </a:rPr>
              <a:t>WHAT </a:t>
            </a:r>
            <a:r>
              <a:rPr dirty="0" sz="2400" spc="-400" b="0" i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2400" spc="-555" b="0" i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2400" spc="-660" b="0" i="0">
                <a:solidFill>
                  <a:srgbClr val="FFFFFF"/>
                </a:solidFill>
                <a:latin typeface="Arial"/>
                <a:cs typeface="Arial"/>
              </a:rPr>
              <a:t>GOOD </a:t>
            </a:r>
            <a:r>
              <a:rPr dirty="0" sz="2400" spc="-590" b="0" i="0">
                <a:solidFill>
                  <a:srgbClr val="FFFFFF"/>
                </a:solidFill>
                <a:latin typeface="Arial"/>
                <a:cs typeface="Arial"/>
              </a:rPr>
              <a:t>CHEST</a:t>
            </a:r>
            <a:r>
              <a:rPr dirty="0" sz="2400" spc="-550" b="0" i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35" b="0" i="0">
                <a:solidFill>
                  <a:srgbClr val="FFFFFF"/>
                </a:solidFill>
                <a:latin typeface="Arial"/>
                <a:cs typeface="Arial"/>
              </a:rPr>
              <a:t>X-RAY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483817" y="324201"/>
            <a:ext cx="6213767" cy="84374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7859928" y="6628659"/>
            <a:ext cx="1236345" cy="1955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 i="1">
                <a:solidFill>
                  <a:srgbClr val="00FFFF"/>
                </a:solidFill>
                <a:latin typeface="Verdana"/>
                <a:cs typeface="Verdana"/>
              </a:rPr>
              <a:t>A A</a:t>
            </a:r>
            <a:r>
              <a:rPr dirty="0" sz="1100" spc="-55" i="1">
                <a:solidFill>
                  <a:srgbClr val="00FFFF"/>
                </a:solidFill>
                <a:latin typeface="Verdana"/>
                <a:cs typeface="Verdana"/>
              </a:rPr>
              <a:t> </a:t>
            </a:r>
            <a:r>
              <a:rPr dirty="0" sz="1100" spc="-5" i="1">
                <a:solidFill>
                  <a:srgbClr val="00FFFF"/>
                </a:solidFill>
                <a:latin typeface="Verdana"/>
                <a:cs typeface="Verdana"/>
              </a:rPr>
              <a:t>Al-BOUKAI-</a:t>
            </a:r>
            <a:r>
              <a:rPr dirty="0" sz="1100" spc="-5" i="1">
                <a:solidFill>
                  <a:srgbClr val="00FFFF"/>
                </a:solidFill>
                <a:latin typeface="Verdana"/>
                <a:cs typeface="Verdana"/>
              </a:rPr>
              <a:t>5</a:t>
            </a:r>
            <a:endParaRPr sz="11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27100" y="887412"/>
            <a:ext cx="7380287" cy="56657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135577" y="2780605"/>
            <a:ext cx="947651" cy="37781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23925" y="838200"/>
            <a:ext cx="7364412" cy="5715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483817" y="324201"/>
            <a:ext cx="6213767" cy="8437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2469" y="1055721"/>
            <a:ext cx="2892831" cy="7356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1208" y="1274508"/>
            <a:ext cx="2484120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00" b="0" i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dirty="0" sz="1800" spc="-300" b="0" i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1800" spc="-440" b="0" i="0">
                <a:solidFill>
                  <a:srgbClr val="FFFFFF"/>
                </a:solidFill>
                <a:latin typeface="Arial"/>
                <a:cs typeface="Arial"/>
              </a:rPr>
              <a:t>ADEQUATE</a:t>
            </a:r>
            <a:r>
              <a:rPr dirty="0" sz="1800" spc="-390" b="0" i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420" b="0" i="0">
                <a:solidFill>
                  <a:srgbClr val="FFFFFF"/>
                </a:solidFill>
                <a:latin typeface="Arial"/>
                <a:cs typeface="Arial"/>
              </a:rPr>
              <a:t>EXPOSURE?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2519362"/>
            <a:ext cx="9144000" cy="33131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881655" y="6052820"/>
            <a:ext cx="12661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CC"/>
                </a:solidFill>
                <a:latin typeface="Arial"/>
                <a:cs typeface="Arial"/>
              </a:rPr>
              <a:t>ADE</a:t>
            </a:r>
            <a:r>
              <a:rPr dirty="0" sz="1800" spc="-5">
                <a:solidFill>
                  <a:srgbClr val="FFFFCC"/>
                </a:solidFill>
                <a:latin typeface="Arial"/>
                <a:cs typeface="Arial"/>
              </a:rPr>
              <a:t>Q</a:t>
            </a:r>
            <a:r>
              <a:rPr dirty="0" sz="1800">
                <a:solidFill>
                  <a:srgbClr val="FFFFCC"/>
                </a:solidFill>
                <a:latin typeface="Arial"/>
                <a:cs typeface="Arial"/>
              </a:rPr>
              <a:t>U</a:t>
            </a:r>
            <a:r>
              <a:rPr dirty="0" sz="1800" spc="-135">
                <a:solidFill>
                  <a:srgbClr val="FFFFCC"/>
                </a:solidFill>
                <a:latin typeface="Arial"/>
                <a:cs typeface="Arial"/>
              </a:rPr>
              <a:t>A</a:t>
            </a:r>
            <a:r>
              <a:rPr dirty="0" sz="1800" spc="-5">
                <a:solidFill>
                  <a:srgbClr val="FFFFCC"/>
                </a:solidFill>
                <a:latin typeface="Arial"/>
                <a:cs typeface="Arial"/>
              </a:rPr>
              <a:t>T</a:t>
            </a:r>
            <a:r>
              <a:rPr dirty="0" sz="1800">
                <a:solidFill>
                  <a:srgbClr val="FFFFCC"/>
                </a:solidFill>
                <a:latin typeface="Arial"/>
                <a:cs typeface="Arial"/>
              </a:rPr>
              <a:t>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859928" y="6628659"/>
            <a:ext cx="1236345" cy="1955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 i="1">
                <a:solidFill>
                  <a:srgbClr val="00FFFF"/>
                </a:solidFill>
                <a:latin typeface="Verdana"/>
                <a:cs typeface="Verdana"/>
              </a:rPr>
              <a:t>A A</a:t>
            </a:r>
            <a:r>
              <a:rPr dirty="0" sz="1100" spc="-55" i="1">
                <a:solidFill>
                  <a:srgbClr val="00FFFF"/>
                </a:solidFill>
                <a:latin typeface="Verdana"/>
                <a:cs typeface="Verdana"/>
              </a:rPr>
              <a:t> </a:t>
            </a:r>
            <a:r>
              <a:rPr dirty="0" sz="1100" spc="-5" i="1">
                <a:solidFill>
                  <a:srgbClr val="00FFFF"/>
                </a:solidFill>
                <a:latin typeface="Verdana"/>
                <a:cs typeface="Verdana"/>
              </a:rPr>
              <a:t>Al-BOUKAI-</a:t>
            </a:r>
            <a:r>
              <a:rPr dirty="0" sz="1100" spc="-5" i="1">
                <a:solidFill>
                  <a:srgbClr val="00FFFF"/>
                </a:solidFill>
                <a:latin typeface="Verdana"/>
                <a:cs typeface="Verdana"/>
              </a:rPr>
              <a:t>6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02196" y="6052820"/>
            <a:ext cx="6737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CC"/>
                </a:solidFill>
                <a:latin typeface="Arial"/>
                <a:cs typeface="Arial"/>
              </a:rPr>
              <a:t>O</a:t>
            </a:r>
            <a:r>
              <a:rPr dirty="0" sz="1800">
                <a:solidFill>
                  <a:srgbClr val="FFFFCC"/>
                </a:solidFill>
                <a:latin typeface="Arial"/>
                <a:cs typeface="Arial"/>
              </a:rPr>
              <a:t>VER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86770" y="6052820"/>
            <a:ext cx="8388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CC"/>
                </a:solidFill>
                <a:latin typeface="Arial"/>
                <a:cs typeface="Arial"/>
              </a:rPr>
              <a:t>UNDER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19200" y="1752600"/>
            <a:ext cx="7162800" cy="739140"/>
          </a:xfrm>
          <a:prstGeom prst="rect">
            <a:avLst/>
          </a:prstGeom>
          <a:solidFill>
            <a:srgbClr val="CD665F">
              <a:alpha val="74119"/>
            </a:srgbClr>
          </a:solidFill>
        </p:spPr>
        <p:txBody>
          <a:bodyPr wrap="square" lIns="0" tIns="45720" rIns="0" bIns="0" rtlCol="0" vert="horz">
            <a:spAutoFit/>
          </a:bodyPr>
          <a:lstStyle/>
          <a:p>
            <a:pPr marL="91440">
              <a:lnSpc>
                <a:spcPts val="1639"/>
              </a:lnSpc>
              <a:spcBef>
                <a:spcPts val="360"/>
              </a:spcBef>
            </a:pPr>
            <a:r>
              <a:rPr dirty="0" sz="1400" spc="-5">
                <a:solidFill>
                  <a:srgbClr val="00FFFF"/>
                </a:solidFill>
                <a:latin typeface="Arial"/>
                <a:cs typeface="Arial"/>
              </a:rPr>
              <a:t>IS</a:t>
            </a:r>
            <a:endParaRPr sz="1400">
              <a:latin typeface="Arial"/>
              <a:cs typeface="Arial"/>
            </a:endParaRPr>
          </a:p>
          <a:p>
            <a:pPr marL="248920" indent="-157480">
              <a:lnSpc>
                <a:spcPts val="1639"/>
              </a:lnSpc>
              <a:buChar char="-"/>
              <a:tabLst>
                <a:tab pos="249554" algn="l"/>
              </a:tabLst>
            </a:pPr>
            <a:r>
              <a:rPr dirty="0" sz="1400" spc="-5">
                <a:solidFill>
                  <a:srgbClr val="00FFFF"/>
                </a:solidFill>
                <a:latin typeface="Arial"/>
                <a:cs typeface="Arial"/>
              </a:rPr>
              <a:t>Exposure that </a:t>
            </a:r>
            <a:r>
              <a:rPr dirty="0" sz="1400">
                <a:solidFill>
                  <a:srgbClr val="00FFFF"/>
                </a:solidFill>
                <a:latin typeface="Arial"/>
                <a:cs typeface="Arial"/>
              </a:rPr>
              <a:t>allow </a:t>
            </a:r>
            <a:r>
              <a:rPr dirty="0" sz="1400" spc="-5">
                <a:solidFill>
                  <a:srgbClr val="00FFFF"/>
                </a:solidFill>
                <a:latin typeface="Arial"/>
                <a:cs typeface="Arial"/>
              </a:rPr>
              <a:t>visualization </a:t>
            </a:r>
            <a:r>
              <a:rPr dirty="0" sz="1400">
                <a:solidFill>
                  <a:srgbClr val="00FFFF"/>
                </a:solidFill>
                <a:latin typeface="Arial"/>
                <a:cs typeface="Arial"/>
              </a:rPr>
              <a:t>of lung </a:t>
            </a:r>
            <a:r>
              <a:rPr dirty="0" sz="1400" spc="-5">
                <a:solidFill>
                  <a:srgbClr val="00FFFF"/>
                </a:solidFill>
                <a:latin typeface="Arial"/>
                <a:cs typeface="Arial"/>
              </a:rPr>
              <a:t>markings </a:t>
            </a:r>
            <a:r>
              <a:rPr dirty="0" sz="1400">
                <a:solidFill>
                  <a:srgbClr val="00FFFF"/>
                </a:solidFill>
                <a:latin typeface="Arial"/>
                <a:cs typeface="Arial"/>
              </a:rPr>
              <a:t>even </a:t>
            </a:r>
            <a:r>
              <a:rPr dirty="0" sz="1400" spc="-5">
                <a:solidFill>
                  <a:srgbClr val="00FFFF"/>
                </a:solidFill>
                <a:latin typeface="Arial"/>
                <a:cs typeface="Arial"/>
              </a:rPr>
              <a:t>through cardiac</a:t>
            </a:r>
            <a:r>
              <a:rPr dirty="0" sz="1400" spc="35">
                <a:solidFill>
                  <a:srgbClr val="00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00FFFF"/>
                </a:solidFill>
                <a:latin typeface="Arial"/>
                <a:cs typeface="Arial"/>
              </a:rPr>
              <a:t>shadow</a:t>
            </a:r>
            <a:endParaRPr sz="1400">
              <a:latin typeface="Arial"/>
              <a:cs typeface="Arial"/>
            </a:endParaRPr>
          </a:p>
          <a:p>
            <a:pPr marL="239395" indent="-147955">
              <a:lnSpc>
                <a:spcPct val="100000"/>
              </a:lnSpc>
              <a:spcBef>
                <a:spcPts val="20"/>
              </a:spcBef>
              <a:buChar char="-"/>
              <a:tabLst>
                <a:tab pos="240029" algn="l"/>
              </a:tabLst>
            </a:pPr>
            <a:r>
              <a:rPr dirty="0" sz="1400">
                <a:solidFill>
                  <a:srgbClr val="00FFFF"/>
                </a:solidFill>
                <a:latin typeface="Arial"/>
                <a:cs typeface="Arial"/>
              </a:rPr>
              <a:t>Assessed by seeing spine </a:t>
            </a:r>
            <a:r>
              <a:rPr dirty="0" sz="1400" spc="-5">
                <a:solidFill>
                  <a:srgbClr val="00FFFF"/>
                </a:solidFill>
                <a:latin typeface="Arial"/>
                <a:cs typeface="Arial"/>
              </a:rPr>
              <a:t>through heart</a:t>
            </a:r>
            <a:r>
              <a:rPr dirty="0" sz="1400" spc="-10">
                <a:solidFill>
                  <a:srgbClr val="00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00FFFF"/>
                </a:solidFill>
                <a:latin typeface="Arial"/>
                <a:cs typeface="Arial"/>
              </a:rPr>
              <a:t>shadow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483817" y="324201"/>
            <a:ext cx="6213767" cy="8437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2469" y="1055721"/>
            <a:ext cx="2892831" cy="7356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01208" y="1274508"/>
            <a:ext cx="24790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0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dirty="0" sz="1800" spc="-30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1800" spc="-430">
                <a:solidFill>
                  <a:srgbClr val="FFFFFF"/>
                </a:solidFill>
                <a:latin typeface="Arial"/>
                <a:cs typeface="Arial"/>
              </a:rPr>
              <a:t>PROPER</a:t>
            </a:r>
            <a:r>
              <a:rPr dirty="0" sz="1800" spc="-3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55">
                <a:solidFill>
                  <a:srgbClr val="FFFFFF"/>
                </a:solidFill>
                <a:latin typeface="Arial"/>
                <a:cs typeface="Arial"/>
              </a:rPr>
              <a:t>POSITIONING?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43000" y="4114800"/>
            <a:ext cx="2971800" cy="2209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655102" y="4474981"/>
            <a:ext cx="2033170" cy="147486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914400" y="6172200"/>
            <a:ext cx="3429000" cy="152400"/>
          </a:xfrm>
          <a:custGeom>
            <a:avLst/>
            <a:gdLst/>
            <a:ahLst/>
            <a:cxnLst/>
            <a:rect l="l" t="t" r="r" b="b"/>
            <a:pathLst>
              <a:path w="3429000" h="152400">
                <a:moveTo>
                  <a:pt x="0" y="0"/>
                </a:moveTo>
                <a:lnTo>
                  <a:pt x="3429000" y="0"/>
                </a:lnTo>
                <a:lnTo>
                  <a:pt x="3429000" y="152400"/>
                </a:lnTo>
                <a:lnTo>
                  <a:pt x="0" y="152400"/>
                </a:lnTo>
                <a:lnTo>
                  <a:pt x="0" y="0"/>
                </a:lnTo>
                <a:close/>
              </a:path>
            </a:pathLst>
          </a:custGeom>
          <a:solidFill>
            <a:srgbClr val="33C3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219200" y="2057400"/>
            <a:ext cx="2895600" cy="4191000"/>
          </a:xfrm>
          <a:custGeom>
            <a:avLst/>
            <a:gdLst/>
            <a:ahLst/>
            <a:cxnLst/>
            <a:rect l="l" t="t" r="r" b="b"/>
            <a:pathLst>
              <a:path w="2895600" h="4191000">
                <a:moveTo>
                  <a:pt x="0" y="4190996"/>
                </a:moveTo>
                <a:lnTo>
                  <a:pt x="1447798" y="0"/>
                </a:lnTo>
                <a:lnTo>
                  <a:pt x="2895597" y="4190996"/>
                </a:lnTo>
                <a:lnTo>
                  <a:pt x="0" y="4190996"/>
                </a:lnTo>
                <a:close/>
              </a:path>
            </a:pathLst>
          </a:custGeom>
          <a:ln w="2857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648200" y="2286000"/>
            <a:ext cx="3962400" cy="4267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944598" y="2882063"/>
            <a:ext cx="626110" cy="302895"/>
          </a:xfrm>
          <a:custGeom>
            <a:avLst/>
            <a:gdLst/>
            <a:ahLst/>
            <a:cxnLst/>
            <a:rect l="l" t="t" r="r" b="b"/>
            <a:pathLst>
              <a:path w="626109" h="302894">
                <a:moveTo>
                  <a:pt x="614379" y="11586"/>
                </a:moveTo>
                <a:lnTo>
                  <a:pt x="600455" y="14328"/>
                </a:lnTo>
                <a:lnTo>
                  <a:pt x="586523" y="17033"/>
                </a:lnTo>
                <a:lnTo>
                  <a:pt x="572607" y="19813"/>
                </a:lnTo>
                <a:lnTo>
                  <a:pt x="558729" y="22778"/>
                </a:lnTo>
                <a:lnTo>
                  <a:pt x="547625" y="25935"/>
                </a:lnTo>
                <a:lnTo>
                  <a:pt x="536606" y="29626"/>
                </a:lnTo>
                <a:lnTo>
                  <a:pt x="525519" y="32691"/>
                </a:lnTo>
                <a:lnTo>
                  <a:pt x="514210" y="33970"/>
                </a:lnTo>
                <a:lnTo>
                  <a:pt x="461287" y="32968"/>
                </a:lnTo>
                <a:lnTo>
                  <a:pt x="408401" y="30365"/>
                </a:lnTo>
                <a:lnTo>
                  <a:pt x="355552" y="26766"/>
                </a:lnTo>
                <a:lnTo>
                  <a:pt x="302740" y="22778"/>
                </a:lnTo>
                <a:lnTo>
                  <a:pt x="233296" y="16798"/>
                </a:lnTo>
                <a:lnTo>
                  <a:pt x="156610" y="9378"/>
                </a:lnTo>
                <a:lnTo>
                  <a:pt x="94558" y="3063"/>
                </a:lnTo>
                <a:lnTo>
                  <a:pt x="69012" y="393"/>
                </a:lnTo>
                <a:lnTo>
                  <a:pt x="50762" y="945"/>
                </a:lnTo>
                <a:lnTo>
                  <a:pt x="31474" y="0"/>
                </a:lnTo>
                <a:lnTo>
                  <a:pt x="14260" y="2049"/>
                </a:lnTo>
                <a:lnTo>
                  <a:pt x="2233" y="11586"/>
                </a:lnTo>
                <a:lnTo>
                  <a:pt x="0" y="27502"/>
                </a:lnTo>
                <a:lnTo>
                  <a:pt x="6863" y="44261"/>
                </a:lnTo>
                <a:lnTo>
                  <a:pt x="16977" y="61471"/>
                </a:lnTo>
                <a:lnTo>
                  <a:pt x="24493" y="78740"/>
                </a:lnTo>
                <a:lnTo>
                  <a:pt x="35623" y="123510"/>
                </a:lnTo>
                <a:lnTo>
                  <a:pt x="37025" y="165699"/>
                </a:lnTo>
                <a:lnTo>
                  <a:pt x="37506" y="208034"/>
                </a:lnTo>
                <a:lnTo>
                  <a:pt x="39828" y="250078"/>
                </a:lnTo>
                <a:lnTo>
                  <a:pt x="46753" y="291396"/>
                </a:lnTo>
                <a:lnTo>
                  <a:pt x="80142" y="302588"/>
                </a:lnTo>
                <a:lnTo>
                  <a:pt x="99213" y="298933"/>
                </a:lnTo>
                <a:lnTo>
                  <a:pt x="115582" y="290043"/>
                </a:lnTo>
                <a:lnTo>
                  <a:pt x="130926" y="279032"/>
                </a:lnTo>
                <a:lnTo>
                  <a:pt x="146922" y="269011"/>
                </a:lnTo>
                <a:lnTo>
                  <a:pt x="155001" y="265561"/>
                </a:lnTo>
                <a:lnTo>
                  <a:pt x="163378" y="262835"/>
                </a:lnTo>
                <a:lnTo>
                  <a:pt x="171874" y="260399"/>
                </a:lnTo>
                <a:lnTo>
                  <a:pt x="180311" y="257819"/>
                </a:lnTo>
                <a:lnTo>
                  <a:pt x="196448" y="245270"/>
                </a:lnTo>
                <a:lnTo>
                  <a:pt x="212212" y="231817"/>
                </a:lnTo>
                <a:lnTo>
                  <a:pt x="228720" y="220172"/>
                </a:lnTo>
                <a:lnTo>
                  <a:pt x="275223" y="207338"/>
                </a:lnTo>
                <a:lnTo>
                  <a:pt x="342117" y="194618"/>
                </a:lnTo>
                <a:lnTo>
                  <a:pt x="405640" y="187292"/>
                </a:lnTo>
                <a:lnTo>
                  <a:pt x="478020" y="182078"/>
                </a:lnTo>
                <a:lnTo>
                  <a:pt x="514210" y="179471"/>
                </a:lnTo>
                <a:lnTo>
                  <a:pt x="580988" y="157087"/>
                </a:lnTo>
                <a:lnTo>
                  <a:pt x="600301" y="150118"/>
                </a:lnTo>
                <a:lnTo>
                  <a:pt x="608517" y="146851"/>
                </a:lnTo>
                <a:lnTo>
                  <a:pt x="614098" y="145903"/>
                </a:lnTo>
                <a:lnTo>
                  <a:pt x="625508" y="145894"/>
                </a:lnTo>
              </a:path>
            </a:pathLst>
          </a:custGeom>
          <a:ln w="2857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832512" y="2825475"/>
            <a:ext cx="626110" cy="318135"/>
          </a:xfrm>
          <a:custGeom>
            <a:avLst/>
            <a:gdLst/>
            <a:ahLst/>
            <a:cxnLst/>
            <a:rect l="l" t="t" r="r" b="b"/>
            <a:pathLst>
              <a:path w="626110" h="318135">
                <a:moveTo>
                  <a:pt x="77932" y="180299"/>
                </a:moveTo>
                <a:lnTo>
                  <a:pt x="101419" y="188227"/>
                </a:lnTo>
                <a:lnTo>
                  <a:pt x="113678" y="192247"/>
                </a:lnTo>
                <a:lnTo>
                  <a:pt x="118632" y="193351"/>
                </a:lnTo>
                <a:lnTo>
                  <a:pt x="120204" y="192530"/>
                </a:lnTo>
                <a:lnTo>
                  <a:pt x="122318" y="190777"/>
                </a:lnTo>
                <a:lnTo>
                  <a:pt x="128896" y="189083"/>
                </a:lnTo>
                <a:lnTo>
                  <a:pt x="171143" y="189839"/>
                </a:lnTo>
                <a:lnTo>
                  <a:pt x="214657" y="194273"/>
                </a:lnTo>
                <a:lnTo>
                  <a:pt x="278330" y="202734"/>
                </a:lnTo>
                <a:lnTo>
                  <a:pt x="328192" y="220494"/>
                </a:lnTo>
                <a:lnTo>
                  <a:pt x="345128" y="225170"/>
                </a:lnTo>
                <a:lnTo>
                  <a:pt x="387731" y="232123"/>
                </a:lnTo>
                <a:lnTo>
                  <a:pt x="456461" y="247605"/>
                </a:lnTo>
                <a:lnTo>
                  <a:pt x="472751" y="259574"/>
                </a:lnTo>
                <a:lnTo>
                  <a:pt x="481049" y="265277"/>
                </a:lnTo>
                <a:lnTo>
                  <a:pt x="531303" y="284860"/>
                </a:lnTo>
                <a:lnTo>
                  <a:pt x="556660" y="292476"/>
                </a:lnTo>
                <a:lnTo>
                  <a:pt x="569020" y="302050"/>
                </a:lnTo>
                <a:lnTo>
                  <a:pt x="587447" y="313745"/>
                </a:lnTo>
                <a:lnTo>
                  <a:pt x="607180" y="317610"/>
                </a:lnTo>
                <a:lnTo>
                  <a:pt x="623459" y="303694"/>
                </a:lnTo>
                <a:lnTo>
                  <a:pt x="624456" y="295551"/>
                </a:lnTo>
                <a:lnTo>
                  <a:pt x="621253" y="287108"/>
                </a:lnTo>
                <a:lnTo>
                  <a:pt x="616370" y="278544"/>
                </a:lnTo>
                <a:lnTo>
                  <a:pt x="612327" y="270041"/>
                </a:lnTo>
                <a:lnTo>
                  <a:pt x="620630" y="229902"/>
                </a:lnTo>
                <a:lnTo>
                  <a:pt x="625678" y="194196"/>
                </a:lnTo>
                <a:lnTo>
                  <a:pt x="624052" y="157150"/>
                </a:lnTo>
                <a:lnTo>
                  <a:pt x="612327" y="112992"/>
                </a:lnTo>
                <a:lnTo>
                  <a:pt x="606744" y="105193"/>
                </a:lnTo>
                <a:lnTo>
                  <a:pt x="598087" y="99827"/>
                </a:lnTo>
                <a:lnTo>
                  <a:pt x="588199" y="95435"/>
                </a:lnTo>
                <a:lnTo>
                  <a:pt x="578926" y="90556"/>
                </a:lnTo>
                <a:lnTo>
                  <a:pt x="573785" y="81750"/>
                </a:lnTo>
                <a:lnTo>
                  <a:pt x="568928" y="72681"/>
                </a:lnTo>
                <a:lnTo>
                  <a:pt x="563503" y="64137"/>
                </a:lnTo>
                <a:lnTo>
                  <a:pt x="556660" y="56903"/>
                </a:lnTo>
                <a:lnTo>
                  <a:pt x="530364" y="46384"/>
                </a:lnTo>
                <a:lnTo>
                  <a:pt x="499341" y="46652"/>
                </a:lnTo>
                <a:lnTo>
                  <a:pt x="469145" y="52046"/>
                </a:lnTo>
                <a:lnTo>
                  <a:pt x="445327" y="56903"/>
                </a:lnTo>
                <a:lnTo>
                  <a:pt x="406968" y="69601"/>
                </a:lnTo>
                <a:lnTo>
                  <a:pt x="381196" y="73273"/>
                </a:lnTo>
                <a:lnTo>
                  <a:pt x="278330" y="56903"/>
                </a:lnTo>
                <a:lnTo>
                  <a:pt x="228318" y="39846"/>
                </a:lnTo>
                <a:lnTo>
                  <a:pt x="211531" y="34468"/>
                </a:lnTo>
                <a:lnTo>
                  <a:pt x="175958" y="25409"/>
                </a:lnTo>
                <a:lnTo>
                  <a:pt x="158957" y="21663"/>
                </a:lnTo>
                <a:lnTo>
                  <a:pt x="137626" y="18711"/>
                </a:lnTo>
                <a:lnTo>
                  <a:pt x="89065" y="12032"/>
                </a:lnTo>
                <a:lnTo>
                  <a:pt x="63110" y="3053"/>
                </a:lnTo>
                <a:lnTo>
                  <a:pt x="50682" y="0"/>
                </a:lnTo>
                <a:lnTo>
                  <a:pt x="35179" y="158"/>
                </a:lnTo>
                <a:lnTo>
                  <a:pt x="0" y="814"/>
                </a:lnTo>
              </a:path>
            </a:pathLst>
          </a:custGeom>
          <a:ln w="2857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667893" y="2657055"/>
            <a:ext cx="98425" cy="1090295"/>
          </a:xfrm>
          <a:custGeom>
            <a:avLst/>
            <a:gdLst/>
            <a:ahLst/>
            <a:cxnLst/>
            <a:rect l="l" t="t" r="r" b="b"/>
            <a:pathLst>
              <a:path w="98425" h="1090295">
                <a:moveTo>
                  <a:pt x="100" y="1066210"/>
                </a:moveTo>
                <a:lnTo>
                  <a:pt x="0" y="1090053"/>
                </a:lnTo>
                <a:lnTo>
                  <a:pt x="1513" y="1068950"/>
                </a:lnTo>
                <a:lnTo>
                  <a:pt x="591" y="1068457"/>
                </a:lnTo>
                <a:lnTo>
                  <a:pt x="100" y="1066210"/>
                </a:lnTo>
                <a:close/>
              </a:path>
              <a:path w="98425" h="1090295">
                <a:moveTo>
                  <a:pt x="20213" y="808172"/>
                </a:moveTo>
                <a:lnTo>
                  <a:pt x="1513" y="1068950"/>
                </a:lnTo>
                <a:lnTo>
                  <a:pt x="1701" y="1069051"/>
                </a:lnTo>
                <a:lnTo>
                  <a:pt x="3673" y="1059667"/>
                </a:lnTo>
                <a:lnTo>
                  <a:pt x="11175" y="977671"/>
                </a:lnTo>
                <a:lnTo>
                  <a:pt x="14604" y="924336"/>
                </a:lnTo>
                <a:lnTo>
                  <a:pt x="17324" y="870953"/>
                </a:lnTo>
                <a:lnTo>
                  <a:pt x="19761" y="817551"/>
                </a:lnTo>
                <a:lnTo>
                  <a:pt x="20213" y="808172"/>
                </a:lnTo>
                <a:close/>
              </a:path>
              <a:path w="98425" h="1090295">
                <a:moveTo>
                  <a:pt x="24071" y="754373"/>
                </a:moveTo>
                <a:lnTo>
                  <a:pt x="22339" y="764159"/>
                </a:lnTo>
                <a:lnTo>
                  <a:pt x="20213" y="808172"/>
                </a:lnTo>
                <a:lnTo>
                  <a:pt x="24071" y="754373"/>
                </a:lnTo>
                <a:close/>
              </a:path>
              <a:path w="98425" h="1090295">
                <a:moveTo>
                  <a:pt x="78168" y="0"/>
                </a:moveTo>
                <a:lnTo>
                  <a:pt x="24071" y="754373"/>
                </a:lnTo>
                <a:lnTo>
                  <a:pt x="25319" y="747326"/>
                </a:lnTo>
                <a:lnTo>
                  <a:pt x="28425" y="730513"/>
                </a:lnTo>
                <a:lnTo>
                  <a:pt x="37522" y="652895"/>
                </a:lnTo>
                <a:lnTo>
                  <a:pt x="41327" y="602034"/>
                </a:lnTo>
                <a:lnTo>
                  <a:pt x="44881" y="547180"/>
                </a:lnTo>
                <a:lnTo>
                  <a:pt x="48145" y="491359"/>
                </a:lnTo>
                <a:lnTo>
                  <a:pt x="51083" y="437599"/>
                </a:lnTo>
                <a:lnTo>
                  <a:pt x="53656" y="388928"/>
                </a:lnTo>
                <a:lnTo>
                  <a:pt x="55829" y="348373"/>
                </a:lnTo>
                <a:lnTo>
                  <a:pt x="58496" y="334297"/>
                </a:lnTo>
                <a:lnTo>
                  <a:pt x="61083" y="320205"/>
                </a:lnTo>
                <a:lnTo>
                  <a:pt x="63837" y="306150"/>
                </a:lnTo>
                <a:lnTo>
                  <a:pt x="67005" y="292188"/>
                </a:lnTo>
                <a:lnTo>
                  <a:pt x="69804" y="283730"/>
                </a:lnTo>
                <a:lnTo>
                  <a:pt x="73267" y="275443"/>
                </a:lnTo>
                <a:lnTo>
                  <a:pt x="76390" y="267100"/>
                </a:lnTo>
                <a:lnTo>
                  <a:pt x="78168" y="258470"/>
                </a:lnTo>
                <a:lnTo>
                  <a:pt x="84901" y="189577"/>
                </a:lnTo>
                <a:lnTo>
                  <a:pt x="90764" y="141337"/>
                </a:lnTo>
                <a:lnTo>
                  <a:pt x="95232" y="108650"/>
                </a:lnTo>
                <a:lnTo>
                  <a:pt x="97775" y="86415"/>
                </a:lnTo>
                <a:lnTo>
                  <a:pt x="97868" y="69533"/>
                </a:lnTo>
                <a:lnTo>
                  <a:pt x="94983" y="52903"/>
                </a:lnTo>
                <a:lnTo>
                  <a:pt x="88592" y="31425"/>
                </a:lnTo>
                <a:lnTo>
                  <a:pt x="78168" y="0"/>
                </a:lnTo>
                <a:close/>
              </a:path>
            </a:pathLst>
          </a:custGeom>
          <a:solidFill>
            <a:srgbClr val="007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667887" y="2657056"/>
            <a:ext cx="98425" cy="1090295"/>
          </a:xfrm>
          <a:custGeom>
            <a:avLst/>
            <a:gdLst/>
            <a:ahLst/>
            <a:cxnLst/>
            <a:rect l="l" t="t" r="r" b="b"/>
            <a:pathLst>
              <a:path w="98425" h="1090295">
                <a:moveTo>
                  <a:pt x="78175" y="0"/>
                </a:moveTo>
                <a:lnTo>
                  <a:pt x="88600" y="31422"/>
                </a:lnTo>
                <a:lnTo>
                  <a:pt x="94992" y="52898"/>
                </a:lnTo>
                <a:lnTo>
                  <a:pt x="97877" y="69527"/>
                </a:lnTo>
                <a:lnTo>
                  <a:pt x="97784" y="86410"/>
                </a:lnTo>
                <a:lnTo>
                  <a:pt x="95240" y="108645"/>
                </a:lnTo>
                <a:lnTo>
                  <a:pt x="90772" y="141332"/>
                </a:lnTo>
                <a:lnTo>
                  <a:pt x="84908" y="189572"/>
                </a:lnTo>
                <a:lnTo>
                  <a:pt x="78175" y="258463"/>
                </a:lnTo>
                <a:lnTo>
                  <a:pt x="76402" y="267093"/>
                </a:lnTo>
                <a:lnTo>
                  <a:pt x="73280" y="275435"/>
                </a:lnTo>
                <a:lnTo>
                  <a:pt x="69815" y="283720"/>
                </a:lnTo>
                <a:lnTo>
                  <a:pt x="67009" y="292176"/>
                </a:lnTo>
                <a:lnTo>
                  <a:pt x="63846" y="306139"/>
                </a:lnTo>
                <a:lnTo>
                  <a:pt x="61096" y="320195"/>
                </a:lnTo>
                <a:lnTo>
                  <a:pt x="58511" y="334289"/>
                </a:lnTo>
                <a:lnTo>
                  <a:pt x="55844" y="348364"/>
                </a:lnTo>
                <a:lnTo>
                  <a:pt x="53671" y="388918"/>
                </a:lnTo>
                <a:lnTo>
                  <a:pt x="51096" y="437590"/>
                </a:lnTo>
                <a:lnTo>
                  <a:pt x="48157" y="491351"/>
                </a:lnTo>
                <a:lnTo>
                  <a:pt x="44891" y="547174"/>
                </a:lnTo>
                <a:lnTo>
                  <a:pt x="41336" y="602029"/>
                </a:lnTo>
                <a:lnTo>
                  <a:pt x="37530" y="652890"/>
                </a:lnTo>
                <a:lnTo>
                  <a:pt x="33512" y="696729"/>
                </a:lnTo>
                <a:lnTo>
                  <a:pt x="25328" y="747324"/>
                </a:lnTo>
                <a:lnTo>
                  <a:pt x="22346" y="764155"/>
                </a:lnTo>
                <a:lnTo>
                  <a:pt x="19767" y="817546"/>
                </a:lnTo>
                <a:lnTo>
                  <a:pt x="17330" y="870947"/>
                </a:lnTo>
                <a:lnTo>
                  <a:pt x="14609" y="924330"/>
                </a:lnTo>
                <a:lnTo>
                  <a:pt x="11181" y="977667"/>
                </a:lnTo>
                <a:lnTo>
                  <a:pt x="6756" y="1031978"/>
                </a:lnTo>
                <a:lnTo>
                  <a:pt x="3681" y="1059662"/>
                </a:lnTo>
                <a:lnTo>
                  <a:pt x="1711" y="1069046"/>
                </a:lnTo>
                <a:lnTo>
                  <a:pt x="603" y="1068452"/>
                </a:lnTo>
                <a:lnTo>
                  <a:pt x="114" y="1066205"/>
                </a:lnTo>
                <a:lnTo>
                  <a:pt x="0" y="1070629"/>
                </a:lnTo>
                <a:lnTo>
                  <a:pt x="15" y="1090048"/>
                </a:lnTo>
              </a:path>
            </a:pathLst>
          </a:custGeom>
          <a:ln w="2857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7859928" y="6628659"/>
            <a:ext cx="1236345" cy="1955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 i="1">
                <a:solidFill>
                  <a:srgbClr val="00FFFF"/>
                </a:solidFill>
                <a:latin typeface="Verdana"/>
                <a:cs typeface="Verdana"/>
              </a:rPr>
              <a:t>A A</a:t>
            </a:r>
            <a:r>
              <a:rPr dirty="0" sz="1100" spc="-55" i="1">
                <a:solidFill>
                  <a:srgbClr val="00FFFF"/>
                </a:solidFill>
                <a:latin typeface="Verdana"/>
                <a:cs typeface="Verdana"/>
              </a:rPr>
              <a:t> </a:t>
            </a:r>
            <a:r>
              <a:rPr dirty="0" sz="1100" spc="-5" i="1">
                <a:solidFill>
                  <a:srgbClr val="00FFFF"/>
                </a:solidFill>
                <a:latin typeface="Verdana"/>
                <a:cs typeface="Verdana"/>
              </a:rPr>
              <a:t>Al-BOUKAI-</a:t>
            </a:r>
            <a:r>
              <a:rPr dirty="0" sz="1100" spc="-5" i="1">
                <a:solidFill>
                  <a:srgbClr val="00FFFF"/>
                </a:solidFill>
                <a:latin typeface="Verdana"/>
                <a:cs typeface="Verdana"/>
              </a:rPr>
              <a:t>7</a:t>
            </a:r>
            <a:endParaRPr sz="11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26426" y="6608617"/>
            <a:ext cx="1317574" cy="2493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483817" y="324201"/>
            <a:ext cx="6213767" cy="8437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2469" y="1055721"/>
            <a:ext cx="2892831" cy="7356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1208" y="1274508"/>
            <a:ext cx="2479040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00" b="0" i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dirty="0" sz="1800" spc="-300" b="0" i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1800" spc="-430" b="0" i="0">
                <a:solidFill>
                  <a:srgbClr val="FFFFFF"/>
                </a:solidFill>
                <a:latin typeface="Arial"/>
                <a:cs typeface="Arial"/>
              </a:rPr>
              <a:t>PROPER</a:t>
            </a:r>
            <a:r>
              <a:rPr dirty="0" sz="1800" spc="-370" b="0" i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55" b="0" i="0">
                <a:solidFill>
                  <a:srgbClr val="FFFFFF"/>
                </a:solidFill>
                <a:latin typeface="Arial"/>
                <a:cs typeface="Arial"/>
              </a:rPr>
              <a:t>POSITIONING?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40544" y="3988461"/>
            <a:ext cx="2808535" cy="241485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893347" y="4322914"/>
            <a:ext cx="2058162" cy="16849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66800" y="6172200"/>
            <a:ext cx="3429000" cy="152400"/>
          </a:xfrm>
          <a:custGeom>
            <a:avLst/>
            <a:gdLst/>
            <a:ahLst/>
            <a:cxnLst/>
            <a:rect l="l" t="t" r="r" b="b"/>
            <a:pathLst>
              <a:path w="3429000" h="152400">
                <a:moveTo>
                  <a:pt x="0" y="0"/>
                </a:moveTo>
                <a:lnTo>
                  <a:pt x="3429000" y="0"/>
                </a:lnTo>
                <a:lnTo>
                  <a:pt x="3429000" y="152400"/>
                </a:lnTo>
                <a:lnTo>
                  <a:pt x="0" y="152400"/>
                </a:lnTo>
                <a:lnTo>
                  <a:pt x="0" y="0"/>
                </a:lnTo>
                <a:close/>
              </a:path>
            </a:pathLst>
          </a:custGeom>
          <a:solidFill>
            <a:srgbClr val="33C3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371600" y="2057400"/>
            <a:ext cx="2895600" cy="4191000"/>
          </a:xfrm>
          <a:custGeom>
            <a:avLst/>
            <a:gdLst/>
            <a:ahLst/>
            <a:cxnLst/>
            <a:rect l="l" t="t" r="r" b="b"/>
            <a:pathLst>
              <a:path w="2895600" h="4191000">
                <a:moveTo>
                  <a:pt x="0" y="4190996"/>
                </a:moveTo>
                <a:lnTo>
                  <a:pt x="1447798" y="0"/>
                </a:lnTo>
                <a:lnTo>
                  <a:pt x="2895597" y="4190996"/>
                </a:lnTo>
                <a:lnTo>
                  <a:pt x="0" y="4190996"/>
                </a:lnTo>
                <a:close/>
              </a:path>
            </a:pathLst>
          </a:custGeom>
          <a:ln w="2857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182937" y="5575604"/>
            <a:ext cx="876935" cy="576580"/>
          </a:xfrm>
          <a:custGeom>
            <a:avLst/>
            <a:gdLst/>
            <a:ahLst/>
            <a:cxnLst/>
            <a:rect l="l" t="t" r="r" b="b"/>
            <a:pathLst>
              <a:path w="876935" h="576579">
                <a:moveTo>
                  <a:pt x="111813" y="485892"/>
                </a:moveTo>
                <a:lnTo>
                  <a:pt x="70383" y="505719"/>
                </a:lnTo>
                <a:lnTo>
                  <a:pt x="49398" y="526892"/>
                </a:lnTo>
                <a:lnTo>
                  <a:pt x="42227" y="533815"/>
                </a:lnTo>
                <a:lnTo>
                  <a:pt x="32036" y="541337"/>
                </a:lnTo>
                <a:lnTo>
                  <a:pt x="21437" y="548306"/>
                </a:lnTo>
                <a:lnTo>
                  <a:pt x="10677" y="555052"/>
                </a:lnTo>
                <a:lnTo>
                  <a:pt x="0" y="561910"/>
                </a:lnTo>
                <a:lnTo>
                  <a:pt x="10448" y="566080"/>
                </a:lnTo>
                <a:lnTo>
                  <a:pt x="20828" y="570689"/>
                </a:lnTo>
                <a:lnTo>
                  <a:pt x="31350" y="574421"/>
                </a:lnTo>
                <a:lnTo>
                  <a:pt x="42227" y="575957"/>
                </a:lnTo>
                <a:lnTo>
                  <a:pt x="89189" y="575172"/>
                </a:lnTo>
                <a:lnTo>
                  <a:pt x="136116" y="573132"/>
                </a:lnTo>
                <a:lnTo>
                  <a:pt x="276831" y="564226"/>
                </a:lnTo>
                <a:lnTo>
                  <a:pt x="323761" y="561910"/>
                </a:lnTo>
                <a:lnTo>
                  <a:pt x="760133" y="547861"/>
                </a:lnTo>
                <a:lnTo>
                  <a:pt x="786795" y="547565"/>
                </a:lnTo>
                <a:lnTo>
                  <a:pt x="833981" y="547565"/>
                </a:lnTo>
                <a:lnTo>
                  <a:pt x="840119" y="546973"/>
                </a:lnTo>
                <a:lnTo>
                  <a:pt x="858659" y="533815"/>
                </a:lnTo>
                <a:lnTo>
                  <a:pt x="872990" y="498788"/>
                </a:lnTo>
                <a:lnTo>
                  <a:pt x="873465" y="493492"/>
                </a:lnTo>
                <a:lnTo>
                  <a:pt x="111598" y="493492"/>
                </a:lnTo>
                <a:lnTo>
                  <a:pt x="111883" y="492823"/>
                </a:lnTo>
                <a:lnTo>
                  <a:pt x="113980" y="488579"/>
                </a:lnTo>
                <a:lnTo>
                  <a:pt x="111813" y="485892"/>
                </a:lnTo>
                <a:close/>
              </a:path>
              <a:path w="876935" h="576579">
                <a:moveTo>
                  <a:pt x="833981" y="547565"/>
                </a:moveTo>
                <a:lnTo>
                  <a:pt x="786795" y="547565"/>
                </a:lnTo>
                <a:lnTo>
                  <a:pt x="814811" y="549413"/>
                </a:lnTo>
                <a:lnTo>
                  <a:pt x="833981" y="547565"/>
                </a:lnTo>
                <a:close/>
              </a:path>
              <a:path w="876935" h="576579">
                <a:moveTo>
                  <a:pt x="630662" y="223031"/>
                </a:moveTo>
                <a:lnTo>
                  <a:pt x="619709" y="231030"/>
                </a:lnTo>
                <a:lnTo>
                  <a:pt x="601662" y="240413"/>
                </a:lnTo>
                <a:lnTo>
                  <a:pt x="581910" y="248996"/>
                </a:lnTo>
                <a:lnTo>
                  <a:pt x="548982" y="266909"/>
                </a:lnTo>
                <a:lnTo>
                  <a:pt x="528057" y="281516"/>
                </a:lnTo>
                <a:lnTo>
                  <a:pt x="507907" y="297514"/>
                </a:lnTo>
                <a:lnTo>
                  <a:pt x="487182" y="312257"/>
                </a:lnTo>
                <a:lnTo>
                  <a:pt x="464527" y="323099"/>
                </a:lnTo>
                <a:lnTo>
                  <a:pt x="442923" y="329130"/>
                </a:lnTo>
                <a:lnTo>
                  <a:pt x="420993" y="334498"/>
                </a:lnTo>
                <a:lnTo>
                  <a:pt x="399714" y="341191"/>
                </a:lnTo>
                <a:lnTo>
                  <a:pt x="380060" y="351195"/>
                </a:lnTo>
                <a:lnTo>
                  <a:pt x="369699" y="358571"/>
                </a:lnTo>
                <a:lnTo>
                  <a:pt x="359465" y="366182"/>
                </a:lnTo>
                <a:lnTo>
                  <a:pt x="348972" y="373324"/>
                </a:lnTo>
                <a:lnTo>
                  <a:pt x="313197" y="388754"/>
                </a:lnTo>
                <a:lnTo>
                  <a:pt x="262760" y="404686"/>
                </a:lnTo>
                <a:lnTo>
                  <a:pt x="253377" y="407385"/>
                </a:lnTo>
                <a:lnTo>
                  <a:pt x="246688" y="414893"/>
                </a:lnTo>
                <a:lnTo>
                  <a:pt x="200827" y="445458"/>
                </a:lnTo>
                <a:lnTo>
                  <a:pt x="150230" y="461048"/>
                </a:lnTo>
                <a:lnTo>
                  <a:pt x="140766" y="463575"/>
                </a:lnTo>
                <a:lnTo>
                  <a:pt x="119201" y="485454"/>
                </a:lnTo>
                <a:lnTo>
                  <a:pt x="111598" y="493492"/>
                </a:lnTo>
                <a:lnTo>
                  <a:pt x="873465" y="493492"/>
                </a:lnTo>
                <a:lnTo>
                  <a:pt x="876484" y="459809"/>
                </a:lnTo>
                <a:lnTo>
                  <a:pt x="872744" y="379290"/>
                </a:lnTo>
                <a:lnTo>
                  <a:pt x="871441" y="322524"/>
                </a:lnTo>
                <a:lnTo>
                  <a:pt x="866924" y="284443"/>
                </a:lnTo>
                <a:lnTo>
                  <a:pt x="858277" y="251643"/>
                </a:lnTo>
                <a:lnTo>
                  <a:pt x="853986" y="238813"/>
                </a:lnTo>
                <a:lnTo>
                  <a:pt x="619366" y="238813"/>
                </a:lnTo>
                <a:lnTo>
                  <a:pt x="630662" y="223031"/>
                </a:lnTo>
                <a:close/>
              </a:path>
              <a:path w="876935" h="576579">
                <a:moveTo>
                  <a:pt x="811766" y="26730"/>
                </a:moveTo>
                <a:lnTo>
                  <a:pt x="777303" y="26730"/>
                </a:lnTo>
                <a:lnTo>
                  <a:pt x="779910" y="28823"/>
                </a:lnTo>
                <a:lnTo>
                  <a:pt x="779927" y="29109"/>
                </a:lnTo>
                <a:lnTo>
                  <a:pt x="760133" y="70241"/>
                </a:lnTo>
                <a:lnTo>
                  <a:pt x="739375" y="91592"/>
                </a:lnTo>
                <a:lnTo>
                  <a:pt x="731977" y="98336"/>
                </a:lnTo>
                <a:lnTo>
                  <a:pt x="721275" y="132438"/>
                </a:lnTo>
                <a:lnTo>
                  <a:pt x="718254" y="140240"/>
                </a:lnTo>
                <a:lnTo>
                  <a:pt x="711538" y="144649"/>
                </a:lnTo>
                <a:lnTo>
                  <a:pt x="689749" y="168574"/>
                </a:lnTo>
                <a:lnTo>
                  <a:pt x="682569" y="179042"/>
                </a:lnTo>
                <a:lnTo>
                  <a:pt x="676190" y="190113"/>
                </a:lnTo>
                <a:lnTo>
                  <a:pt x="669552" y="200951"/>
                </a:lnTo>
                <a:lnTo>
                  <a:pt x="635993" y="229242"/>
                </a:lnTo>
                <a:lnTo>
                  <a:pt x="619366" y="238813"/>
                </a:lnTo>
                <a:lnTo>
                  <a:pt x="853986" y="238813"/>
                </a:lnTo>
                <a:lnTo>
                  <a:pt x="844588" y="210718"/>
                </a:lnTo>
                <a:lnTo>
                  <a:pt x="838749" y="168574"/>
                </a:lnTo>
                <a:lnTo>
                  <a:pt x="832672" y="126160"/>
                </a:lnTo>
                <a:lnTo>
                  <a:pt x="825500" y="83786"/>
                </a:lnTo>
                <a:lnTo>
                  <a:pt x="816432" y="42144"/>
                </a:lnTo>
                <a:lnTo>
                  <a:pt x="813376" y="31475"/>
                </a:lnTo>
                <a:lnTo>
                  <a:pt x="811766" y="26730"/>
                </a:lnTo>
                <a:close/>
              </a:path>
              <a:path w="876935" h="576579">
                <a:moveTo>
                  <a:pt x="689749" y="140479"/>
                </a:moveTo>
                <a:lnTo>
                  <a:pt x="630662" y="223031"/>
                </a:lnTo>
                <a:lnTo>
                  <a:pt x="647522" y="210718"/>
                </a:lnTo>
                <a:lnTo>
                  <a:pt x="655332" y="204434"/>
                </a:lnTo>
                <a:lnTo>
                  <a:pt x="680425" y="172656"/>
                </a:lnTo>
                <a:lnTo>
                  <a:pt x="686639" y="151205"/>
                </a:lnTo>
                <a:lnTo>
                  <a:pt x="689749" y="140479"/>
                </a:lnTo>
                <a:close/>
              </a:path>
              <a:path w="876935" h="576579">
                <a:moveTo>
                  <a:pt x="802360" y="0"/>
                </a:moveTo>
                <a:lnTo>
                  <a:pt x="780436" y="21522"/>
                </a:lnTo>
                <a:lnTo>
                  <a:pt x="772380" y="29109"/>
                </a:lnTo>
                <a:lnTo>
                  <a:pt x="773050" y="28823"/>
                </a:lnTo>
                <a:lnTo>
                  <a:pt x="777303" y="26730"/>
                </a:lnTo>
                <a:lnTo>
                  <a:pt x="811766" y="26730"/>
                </a:lnTo>
                <a:lnTo>
                  <a:pt x="809805" y="20954"/>
                </a:lnTo>
                <a:lnTo>
                  <a:pt x="806030" y="10492"/>
                </a:lnTo>
                <a:lnTo>
                  <a:pt x="802360" y="0"/>
                </a:lnTo>
                <a:close/>
              </a:path>
            </a:pathLst>
          </a:custGeom>
          <a:solidFill>
            <a:srgbClr val="007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182937" y="5575606"/>
            <a:ext cx="876935" cy="576580"/>
          </a:xfrm>
          <a:custGeom>
            <a:avLst/>
            <a:gdLst/>
            <a:ahLst/>
            <a:cxnLst/>
            <a:rect l="l" t="t" r="r" b="b"/>
            <a:pathLst>
              <a:path w="876935" h="576579">
                <a:moveTo>
                  <a:pt x="689745" y="140476"/>
                </a:moveTo>
                <a:lnTo>
                  <a:pt x="686640" y="151202"/>
                </a:lnTo>
                <a:lnTo>
                  <a:pt x="683810" y="162054"/>
                </a:lnTo>
                <a:lnTo>
                  <a:pt x="680429" y="172653"/>
                </a:lnTo>
                <a:lnTo>
                  <a:pt x="655327" y="204432"/>
                </a:lnTo>
                <a:lnTo>
                  <a:pt x="619706" y="231028"/>
                </a:lnTo>
                <a:lnTo>
                  <a:pt x="581911" y="248994"/>
                </a:lnTo>
                <a:lnTo>
                  <a:pt x="548980" y="266906"/>
                </a:lnTo>
                <a:lnTo>
                  <a:pt x="528058" y="281513"/>
                </a:lnTo>
                <a:lnTo>
                  <a:pt x="507908" y="297511"/>
                </a:lnTo>
                <a:lnTo>
                  <a:pt x="487181" y="312255"/>
                </a:lnTo>
                <a:lnTo>
                  <a:pt x="464522" y="323096"/>
                </a:lnTo>
                <a:lnTo>
                  <a:pt x="442921" y="329127"/>
                </a:lnTo>
                <a:lnTo>
                  <a:pt x="420995" y="334496"/>
                </a:lnTo>
                <a:lnTo>
                  <a:pt x="399718" y="341189"/>
                </a:lnTo>
                <a:lnTo>
                  <a:pt x="380063" y="351192"/>
                </a:lnTo>
                <a:lnTo>
                  <a:pt x="369701" y="358568"/>
                </a:lnTo>
                <a:lnTo>
                  <a:pt x="359468" y="366180"/>
                </a:lnTo>
                <a:lnTo>
                  <a:pt x="348975" y="373321"/>
                </a:lnTo>
                <a:lnTo>
                  <a:pt x="313197" y="388751"/>
                </a:lnTo>
                <a:lnTo>
                  <a:pt x="262759" y="404684"/>
                </a:lnTo>
                <a:lnTo>
                  <a:pt x="253375" y="407382"/>
                </a:lnTo>
                <a:lnTo>
                  <a:pt x="246687" y="414890"/>
                </a:lnTo>
                <a:lnTo>
                  <a:pt x="200828" y="445455"/>
                </a:lnTo>
                <a:lnTo>
                  <a:pt x="150228" y="461046"/>
                </a:lnTo>
                <a:lnTo>
                  <a:pt x="140764" y="463573"/>
                </a:lnTo>
                <a:lnTo>
                  <a:pt x="119200" y="485451"/>
                </a:lnTo>
                <a:lnTo>
                  <a:pt x="111599" y="493490"/>
                </a:lnTo>
                <a:lnTo>
                  <a:pt x="111884" y="492821"/>
                </a:lnTo>
                <a:lnTo>
                  <a:pt x="113981" y="488577"/>
                </a:lnTo>
                <a:lnTo>
                  <a:pt x="111813" y="485890"/>
                </a:lnTo>
                <a:lnTo>
                  <a:pt x="70382" y="505716"/>
                </a:lnTo>
                <a:lnTo>
                  <a:pt x="49399" y="526890"/>
                </a:lnTo>
                <a:lnTo>
                  <a:pt x="42229" y="533812"/>
                </a:lnTo>
                <a:lnTo>
                  <a:pt x="32037" y="541334"/>
                </a:lnTo>
                <a:lnTo>
                  <a:pt x="21439" y="548303"/>
                </a:lnTo>
                <a:lnTo>
                  <a:pt x="10679" y="555049"/>
                </a:lnTo>
                <a:lnTo>
                  <a:pt x="0" y="561907"/>
                </a:lnTo>
                <a:lnTo>
                  <a:pt x="10450" y="566077"/>
                </a:lnTo>
                <a:lnTo>
                  <a:pt x="20828" y="570687"/>
                </a:lnTo>
                <a:lnTo>
                  <a:pt x="31350" y="574418"/>
                </a:lnTo>
                <a:lnTo>
                  <a:pt x="42229" y="575955"/>
                </a:lnTo>
                <a:lnTo>
                  <a:pt x="89188" y="575169"/>
                </a:lnTo>
                <a:lnTo>
                  <a:pt x="136114" y="573129"/>
                </a:lnTo>
                <a:lnTo>
                  <a:pt x="183020" y="570309"/>
                </a:lnTo>
                <a:lnTo>
                  <a:pt x="229921" y="567182"/>
                </a:lnTo>
                <a:lnTo>
                  <a:pt x="276828" y="564224"/>
                </a:lnTo>
                <a:lnTo>
                  <a:pt x="323757" y="561907"/>
                </a:lnTo>
                <a:lnTo>
                  <a:pt x="760128" y="547859"/>
                </a:lnTo>
                <a:lnTo>
                  <a:pt x="786792" y="547563"/>
                </a:lnTo>
                <a:lnTo>
                  <a:pt x="814811" y="549411"/>
                </a:lnTo>
                <a:lnTo>
                  <a:pt x="840121" y="546971"/>
                </a:lnTo>
                <a:lnTo>
                  <a:pt x="858663" y="533812"/>
                </a:lnTo>
                <a:lnTo>
                  <a:pt x="872990" y="498785"/>
                </a:lnTo>
                <a:lnTo>
                  <a:pt x="876481" y="459806"/>
                </a:lnTo>
                <a:lnTo>
                  <a:pt x="874582" y="419199"/>
                </a:lnTo>
                <a:lnTo>
                  <a:pt x="872739" y="379287"/>
                </a:lnTo>
                <a:lnTo>
                  <a:pt x="871437" y="322522"/>
                </a:lnTo>
                <a:lnTo>
                  <a:pt x="866922" y="284441"/>
                </a:lnTo>
                <a:lnTo>
                  <a:pt x="858277" y="251640"/>
                </a:lnTo>
                <a:lnTo>
                  <a:pt x="844586" y="210715"/>
                </a:lnTo>
                <a:lnTo>
                  <a:pt x="838765" y="168667"/>
                </a:lnTo>
                <a:lnTo>
                  <a:pt x="832676" y="126158"/>
                </a:lnTo>
                <a:lnTo>
                  <a:pt x="825504" y="83783"/>
                </a:lnTo>
                <a:lnTo>
                  <a:pt x="816434" y="42142"/>
                </a:lnTo>
                <a:lnTo>
                  <a:pt x="806030" y="10491"/>
                </a:lnTo>
                <a:lnTo>
                  <a:pt x="802357" y="0"/>
                </a:lnTo>
                <a:lnTo>
                  <a:pt x="780433" y="21521"/>
                </a:lnTo>
                <a:lnTo>
                  <a:pt x="772378" y="29107"/>
                </a:lnTo>
                <a:lnTo>
                  <a:pt x="773049" y="28822"/>
                </a:lnTo>
                <a:lnTo>
                  <a:pt x="777303" y="26728"/>
                </a:lnTo>
                <a:lnTo>
                  <a:pt x="779996" y="28891"/>
                </a:lnTo>
                <a:lnTo>
                  <a:pt x="775985" y="41373"/>
                </a:lnTo>
                <a:lnTo>
                  <a:pt x="760128" y="70238"/>
                </a:lnTo>
                <a:lnTo>
                  <a:pt x="754168" y="78103"/>
                </a:lnTo>
                <a:lnTo>
                  <a:pt x="747010" y="85033"/>
                </a:lnTo>
                <a:lnTo>
                  <a:pt x="739372" y="91590"/>
                </a:lnTo>
                <a:lnTo>
                  <a:pt x="731974" y="98333"/>
                </a:lnTo>
                <a:lnTo>
                  <a:pt x="721274" y="132436"/>
                </a:lnTo>
                <a:lnTo>
                  <a:pt x="718255" y="140238"/>
                </a:lnTo>
                <a:lnTo>
                  <a:pt x="711538" y="144646"/>
                </a:lnTo>
                <a:lnTo>
                  <a:pt x="689745" y="168572"/>
                </a:lnTo>
                <a:lnTo>
                  <a:pt x="682570" y="179040"/>
                </a:lnTo>
                <a:lnTo>
                  <a:pt x="676191" y="190111"/>
                </a:lnTo>
                <a:lnTo>
                  <a:pt x="669552" y="200948"/>
                </a:lnTo>
                <a:lnTo>
                  <a:pt x="661592" y="210715"/>
                </a:lnTo>
                <a:lnTo>
                  <a:pt x="649947" y="220141"/>
                </a:lnTo>
                <a:lnTo>
                  <a:pt x="635992" y="229239"/>
                </a:lnTo>
                <a:lnTo>
                  <a:pt x="624279" y="236099"/>
                </a:lnTo>
                <a:lnTo>
                  <a:pt x="619363" y="238810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971800" y="6172200"/>
            <a:ext cx="1219200" cy="0"/>
          </a:xfrm>
          <a:custGeom>
            <a:avLst/>
            <a:gdLst/>
            <a:ahLst/>
            <a:cxnLst/>
            <a:rect l="l" t="t" r="r" b="b"/>
            <a:pathLst>
              <a:path w="1219200" h="0">
                <a:moveTo>
                  <a:pt x="0" y="0"/>
                </a:moveTo>
                <a:lnTo>
                  <a:pt x="1219199" y="1"/>
                </a:lnTo>
              </a:path>
            </a:pathLst>
          </a:custGeom>
          <a:ln w="7619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971800" y="6248400"/>
            <a:ext cx="1219200" cy="0"/>
          </a:xfrm>
          <a:custGeom>
            <a:avLst/>
            <a:gdLst/>
            <a:ahLst/>
            <a:cxnLst/>
            <a:rect l="l" t="t" r="r" b="b"/>
            <a:pathLst>
              <a:path w="1219200" h="0">
                <a:moveTo>
                  <a:pt x="0" y="0"/>
                </a:moveTo>
                <a:lnTo>
                  <a:pt x="1219199" y="1"/>
                </a:lnTo>
              </a:path>
            </a:pathLst>
          </a:custGeom>
          <a:ln w="76199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657600" y="6432860"/>
            <a:ext cx="266065" cy="425450"/>
          </a:xfrm>
          <a:custGeom>
            <a:avLst/>
            <a:gdLst/>
            <a:ahLst/>
            <a:cxnLst/>
            <a:rect l="l" t="t" r="r" b="b"/>
            <a:pathLst>
              <a:path w="266064" h="425450">
                <a:moveTo>
                  <a:pt x="0" y="425139"/>
                </a:moveTo>
                <a:lnTo>
                  <a:pt x="265711" y="0"/>
                </a:lnTo>
              </a:path>
            </a:pathLst>
          </a:custGeom>
          <a:ln w="38099">
            <a:solidFill>
              <a:srgbClr val="FFD3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787207" y="6400800"/>
            <a:ext cx="156141" cy="18336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579283" y="6362176"/>
            <a:ext cx="55244" cy="495934"/>
          </a:xfrm>
          <a:custGeom>
            <a:avLst/>
            <a:gdLst/>
            <a:ahLst/>
            <a:cxnLst/>
            <a:rect l="l" t="t" r="r" b="b"/>
            <a:pathLst>
              <a:path w="55245" h="495934">
                <a:moveTo>
                  <a:pt x="0" y="495823"/>
                </a:moveTo>
                <a:lnTo>
                  <a:pt x="55091" y="0"/>
                </a:lnTo>
              </a:path>
            </a:pathLst>
          </a:custGeom>
          <a:ln w="38099">
            <a:solidFill>
              <a:srgbClr val="FFD3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536637" y="6324600"/>
            <a:ext cx="170430" cy="1775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648200" y="2057400"/>
            <a:ext cx="3962400" cy="42672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817493" y="2408644"/>
            <a:ext cx="1575847" cy="36174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807407" y="2279853"/>
            <a:ext cx="1897545" cy="376796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648200" y="2057400"/>
            <a:ext cx="3962400" cy="42672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724437" y="2271712"/>
            <a:ext cx="3664137" cy="382219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1219200" y="1752600"/>
            <a:ext cx="7162800" cy="523240"/>
          </a:xfrm>
          <a:prstGeom prst="rect">
            <a:avLst/>
          </a:prstGeom>
          <a:solidFill>
            <a:srgbClr val="CD665F">
              <a:alpha val="74119"/>
            </a:srgbClr>
          </a:solidFill>
        </p:spPr>
        <p:txBody>
          <a:bodyPr wrap="square" lIns="0" tIns="45720" rIns="0" bIns="0" rtlCol="0" vert="horz">
            <a:spAutoFit/>
          </a:bodyPr>
          <a:lstStyle/>
          <a:p>
            <a:pPr marL="91440">
              <a:lnSpc>
                <a:spcPts val="1639"/>
              </a:lnSpc>
              <a:spcBef>
                <a:spcPts val="360"/>
              </a:spcBef>
            </a:pPr>
            <a:r>
              <a:rPr dirty="0" sz="1400">
                <a:solidFill>
                  <a:srgbClr val="00FFFF"/>
                </a:solidFill>
                <a:latin typeface="Arial"/>
                <a:cs typeface="Arial"/>
              </a:rPr>
              <a:t>Assessed by</a:t>
            </a:r>
            <a:r>
              <a:rPr dirty="0" sz="1400" spc="-10">
                <a:solidFill>
                  <a:srgbClr val="00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00FFFF"/>
                </a:solidFill>
                <a:latin typeface="Arial"/>
                <a:cs typeface="Arial"/>
              </a:rPr>
              <a:t>seeing</a:t>
            </a:r>
            <a:endParaRPr sz="1400">
              <a:latin typeface="Arial"/>
              <a:cs typeface="Arial"/>
            </a:endParaRPr>
          </a:p>
          <a:p>
            <a:pPr marL="91440">
              <a:lnSpc>
                <a:spcPts val="1639"/>
              </a:lnSpc>
              <a:tabLst>
                <a:tab pos="376555" algn="l"/>
              </a:tabLst>
            </a:pPr>
            <a:r>
              <a:rPr dirty="0" sz="1400">
                <a:solidFill>
                  <a:srgbClr val="00FFFF"/>
                </a:solidFill>
                <a:latin typeface="Arial"/>
                <a:cs typeface="Arial"/>
              </a:rPr>
              <a:t>-	</a:t>
            </a:r>
            <a:r>
              <a:rPr dirty="0" sz="1400" spc="-5">
                <a:solidFill>
                  <a:srgbClr val="00FFFF"/>
                </a:solidFill>
                <a:latin typeface="Arial"/>
                <a:cs typeface="Arial"/>
              </a:rPr>
              <a:t>Medial </a:t>
            </a:r>
            <a:r>
              <a:rPr dirty="0" sz="1400">
                <a:solidFill>
                  <a:srgbClr val="00FFFF"/>
                </a:solidFill>
                <a:latin typeface="Arial"/>
                <a:cs typeface="Arial"/>
              </a:rPr>
              <a:t>ends of clavicles </a:t>
            </a:r>
            <a:r>
              <a:rPr dirty="0" sz="1400" spc="-5">
                <a:solidFill>
                  <a:srgbClr val="00FFFF"/>
                </a:solidFill>
                <a:latin typeface="Arial"/>
                <a:cs typeface="Arial"/>
              </a:rPr>
              <a:t>are </a:t>
            </a:r>
            <a:r>
              <a:rPr dirty="0" sz="1400">
                <a:solidFill>
                  <a:srgbClr val="00FFFF"/>
                </a:solidFill>
                <a:latin typeface="Arial"/>
                <a:cs typeface="Arial"/>
              </a:rPr>
              <a:t>at equal </a:t>
            </a:r>
            <a:r>
              <a:rPr dirty="0" sz="1400" spc="-5">
                <a:solidFill>
                  <a:srgbClr val="00FFFF"/>
                </a:solidFill>
                <a:latin typeface="Arial"/>
                <a:cs typeface="Arial"/>
              </a:rPr>
              <a:t>distance from mid </a:t>
            </a:r>
            <a:r>
              <a:rPr dirty="0" sz="1400">
                <a:solidFill>
                  <a:srgbClr val="00FFFF"/>
                </a:solidFill>
                <a:latin typeface="Arial"/>
                <a:cs typeface="Arial"/>
              </a:rPr>
              <a:t>line </a:t>
            </a:r>
            <a:r>
              <a:rPr dirty="0" sz="1400" spc="-5">
                <a:solidFill>
                  <a:srgbClr val="00FFFF"/>
                </a:solidFill>
                <a:latin typeface="Arial"/>
                <a:cs typeface="Arial"/>
              </a:rPr>
              <a:t>(spine)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859928" y="6628659"/>
            <a:ext cx="1236345" cy="1955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 i="1">
                <a:solidFill>
                  <a:srgbClr val="00FFFF"/>
                </a:solidFill>
                <a:latin typeface="Verdana"/>
                <a:cs typeface="Verdana"/>
              </a:rPr>
              <a:t>A A</a:t>
            </a:r>
            <a:r>
              <a:rPr dirty="0" sz="1100" spc="-55" i="1">
                <a:solidFill>
                  <a:srgbClr val="00FFFF"/>
                </a:solidFill>
                <a:latin typeface="Verdana"/>
                <a:cs typeface="Verdana"/>
              </a:rPr>
              <a:t> </a:t>
            </a:r>
            <a:r>
              <a:rPr dirty="0" sz="1100" spc="-5" i="1">
                <a:solidFill>
                  <a:srgbClr val="00FFFF"/>
                </a:solidFill>
                <a:latin typeface="Verdana"/>
                <a:cs typeface="Verdana"/>
              </a:rPr>
              <a:t>Al-BOUKAI-</a:t>
            </a:r>
            <a:r>
              <a:rPr dirty="0" sz="1100" spc="-5" i="1">
                <a:solidFill>
                  <a:srgbClr val="00FFFF"/>
                </a:solidFill>
                <a:latin typeface="Verdana"/>
                <a:cs typeface="Verdana"/>
              </a:rPr>
              <a:t>8</a:t>
            </a:r>
            <a:endParaRPr sz="11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2017-10-10T20:18:06Z</dcterms:created>
  <dcterms:modified xsi:type="dcterms:W3CDTF">2017-10-10T20:18:06Z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2017-10-10T00:00:00Z</vt:filetime>
  </property>
</Properties>
</file>