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72" r:id="rId36"/>
    <p:sldId id="301" r:id="rId37"/>
    <p:sldId id="277" r:id="rId38"/>
    <p:sldId id="284" r:id="rId39"/>
    <p:sldId id="303" r:id="rId40"/>
    <p:sldId id="288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8" d="100"/>
          <a:sy n="38" d="100"/>
        </p:scale>
        <p:origin x="-1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3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What is known about the topic?  </a:t>
          </a: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What is not known about it?  </a:t>
          </a: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Why is this research important ? 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A92C4D02-25B2-7A42-8FAC-7B8C8F8C0333}" type="presOf" srcId="{FE0A3CAE-D039-42F2-AF12-1E6F6793A633}" destId="{08B7B17B-8600-44B0-B235-389E5D71D804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EC6B6F11-77C3-8D4B-BC50-52ACD56CBB19}" type="presOf" srcId="{3C67E77D-62FA-499D-B5E6-E79A091C5267}" destId="{81203336-F3DE-4B3A-BCF4-0F68C23AC2BB}" srcOrd="0" destOrd="0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7F04B8BD-86FB-6944-87EF-654CE9EC81BD}" type="presOf" srcId="{477D14C5-CED9-4CFC-B338-DFB0C8090B9F}" destId="{A9DD881E-A532-414B-870C-8ADE2076F78C}" srcOrd="0" destOrd="0" presId="urn:microsoft.com/office/officeart/2005/8/layout/vList2"/>
    <dgm:cxn modelId="{66C3F4CF-E7D7-4D4E-9638-13A5AF8F7B70}" type="presOf" srcId="{90119837-5B71-4D44-BB01-DB0B084933C8}" destId="{ED5DCCC5-BCA8-4491-AA37-BAF153ECA184}" srcOrd="0" destOrd="0" presId="urn:microsoft.com/office/officeart/2005/8/layout/vList2"/>
    <dgm:cxn modelId="{64D13942-7F73-FA43-B8E6-0209263CCE1A}" type="presOf" srcId="{C111C18A-FD96-4E63-821A-54D70D8DC65F}" destId="{CD5F6E02-AD43-4E7A-935B-DDF5D6C74800}" srcOrd="0" destOrd="0" presId="urn:microsoft.com/office/officeart/2005/8/layout/vList2"/>
    <dgm:cxn modelId="{2193AFE9-8B39-9748-83F2-221A9409DB7A}" type="presOf" srcId="{D6510970-8F9C-4B45-A0F3-6ACB9AA76D40}" destId="{782956A5-ADC8-4959-B856-589B9D9B9635}" srcOrd="0" destOrd="0" presId="urn:microsoft.com/office/officeart/2005/8/layout/vList2"/>
    <dgm:cxn modelId="{6DFD510E-2129-3E44-8E7B-31938A328A2E}" type="presOf" srcId="{CC6B7442-0B72-4EF2-9F13-1325B51AFF9F}" destId="{D64CB5D5-837D-47FC-9E42-A26D800BC695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7CC964F4-5127-1D48-897E-19EBF42680BD}" type="presParOf" srcId="{ED5DCCC5-BCA8-4491-AA37-BAF153ECA184}" destId="{A9DD881E-A532-414B-870C-8ADE2076F78C}" srcOrd="0" destOrd="0" presId="urn:microsoft.com/office/officeart/2005/8/layout/vList2"/>
    <dgm:cxn modelId="{94BFC316-519B-EE4F-B85C-DE27B724E8DF}" type="presParOf" srcId="{ED5DCCC5-BCA8-4491-AA37-BAF153ECA184}" destId="{CD5F6E02-AD43-4E7A-935B-DDF5D6C74800}" srcOrd="1" destOrd="0" presId="urn:microsoft.com/office/officeart/2005/8/layout/vList2"/>
    <dgm:cxn modelId="{0D483424-B636-1B43-AB29-0EC4CDDE2F1F}" type="presParOf" srcId="{ED5DCCC5-BCA8-4491-AA37-BAF153ECA184}" destId="{81203336-F3DE-4B3A-BCF4-0F68C23AC2BB}" srcOrd="2" destOrd="0" presId="urn:microsoft.com/office/officeart/2005/8/layout/vList2"/>
    <dgm:cxn modelId="{2E2979BF-DCBB-6341-B65E-3BD6962286FA}" type="presParOf" srcId="{ED5DCCC5-BCA8-4491-AA37-BAF153ECA184}" destId="{782956A5-ADC8-4959-B856-589B9D9B9635}" srcOrd="3" destOrd="0" presId="urn:microsoft.com/office/officeart/2005/8/layout/vList2"/>
    <dgm:cxn modelId="{6FDEF6A8-A28D-1A49-B800-4A17E005B1B5}" type="presParOf" srcId="{ED5DCCC5-BCA8-4491-AA37-BAF153ECA184}" destId="{D64CB5D5-837D-47FC-9E42-A26D800BC695}" srcOrd="4" destOrd="0" presId="urn:microsoft.com/office/officeart/2005/8/layout/vList2"/>
    <dgm:cxn modelId="{724E7D75-408B-6B47-BC38-1BA8E8ACFC89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75197"/>
          <a:ext cx="356566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70C0"/>
              </a:solidFill>
            </a:rPr>
            <a:t>What is known about the topic?  </a:t>
          </a:r>
        </a:p>
      </dsp:txBody>
      <dsp:txXfrm>
        <a:off x="46606" y="121803"/>
        <a:ext cx="3472448" cy="861507"/>
      </dsp:txXfrm>
    </dsp:sp>
    <dsp:sp modelId="{CD5F6E02-AD43-4E7A-935B-DDF5D6C74800}">
      <dsp:nvSpPr>
        <dsp:cNvPr id="0" name=""/>
        <dsp:cNvSpPr/>
      </dsp:nvSpPr>
      <dsp:spPr>
        <a:xfrm>
          <a:off x="0" y="1029917"/>
          <a:ext cx="356566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1029917"/>
        <a:ext cx="3565660" cy="397440"/>
      </dsp:txXfrm>
    </dsp:sp>
    <dsp:sp modelId="{81203336-F3DE-4B3A-BCF4-0F68C23AC2BB}">
      <dsp:nvSpPr>
        <dsp:cNvPr id="0" name=""/>
        <dsp:cNvSpPr/>
      </dsp:nvSpPr>
      <dsp:spPr>
        <a:xfrm>
          <a:off x="0" y="1427357"/>
          <a:ext cx="356566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70C0"/>
              </a:solidFill>
            </a:rPr>
            <a:t>What is not known about it?  </a:t>
          </a:r>
        </a:p>
      </dsp:txBody>
      <dsp:txXfrm>
        <a:off x="46606" y="1473963"/>
        <a:ext cx="3472448" cy="861507"/>
      </dsp:txXfrm>
    </dsp:sp>
    <dsp:sp modelId="{782956A5-ADC8-4959-B856-589B9D9B9635}">
      <dsp:nvSpPr>
        <dsp:cNvPr id="0" name=""/>
        <dsp:cNvSpPr/>
      </dsp:nvSpPr>
      <dsp:spPr>
        <a:xfrm>
          <a:off x="0" y="2382077"/>
          <a:ext cx="356566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2382077"/>
        <a:ext cx="3565660" cy="397440"/>
      </dsp:txXfrm>
    </dsp:sp>
    <dsp:sp modelId="{D64CB5D5-837D-47FC-9E42-A26D800BC695}">
      <dsp:nvSpPr>
        <dsp:cNvPr id="0" name=""/>
        <dsp:cNvSpPr/>
      </dsp:nvSpPr>
      <dsp:spPr>
        <a:xfrm>
          <a:off x="0" y="2779517"/>
          <a:ext cx="356566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70C0"/>
              </a:solidFill>
            </a:rPr>
            <a:t>Why is this research important ? </a:t>
          </a:r>
        </a:p>
      </dsp:txBody>
      <dsp:txXfrm>
        <a:off x="46606" y="2826123"/>
        <a:ext cx="3472448" cy="861507"/>
      </dsp:txXfrm>
    </dsp:sp>
    <dsp:sp modelId="{08B7B17B-8600-44B0-B235-389E5D71D804}">
      <dsp:nvSpPr>
        <dsp:cNvPr id="0" name=""/>
        <dsp:cNvSpPr/>
      </dsp:nvSpPr>
      <dsp:spPr>
        <a:xfrm>
          <a:off x="0" y="3734237"/>
          <a:ext cx="356566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1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3734237"/>
        <a:ext cx="356566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29F7-C61A-6743-9436-7C4C4AC3AB7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BF31-3CD8-1F45-AFC9-4D224AA79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AA1F927-E500-4B1C-BAF7-A8C533348E3E}" type="slidenum">
              <a:rPr lang="x-none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9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3B5D-AC06-3745-86D1-6CA19A06627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A20B-44A1-C04B-89A5-55B7D7D2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medicalskeptic.wordpress.com/category/cartoon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0EEEF-B517-4528-90C6-0D4B185D767F}" type="slidenum">
              <a:rPr lang="x-none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4099" name="Picture 4" descr="IA1_C_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3200"/>
            <a:ext cx="5334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1"/>
            <a:ext cx="7269480" cy="97452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16780" r="29579" b="5464"/>
          <a:stretch/>
        </p:blipFill>
        <p:spPr>
          <a:xfrm>
            <a:off x="2380480" y="1340286"/>
            <a:ext cx="3801115" cy="5429043"/>
          </a:xfrm>
        </p:spPr>
      </p:pic>
    </p:spTree>
    <p:extLst>
      <p:ext uri="{BB962C8B-B14F-4D97-AF65-F5344CB8AC3E}">
        <p14:creationId xmlns:p14="http://schemas.microsoft.com/office/powerpoint/2010/main" val="20931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7392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Methods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7315"/>
            <a:ext cx="7886700" cy="3859648"/>
          </a:xfrm>
        </p:spPr>
        <p:txBody>
          <a:bodyPr/>
          <a:lstStyle/>
          <a:p>
            <a:r>
              <a:rPr lang="en-US" sz="3600" dirty="0" smtClean="0"/>
              <a:t>Study design.</a:t>
            </a:r>
          </a:p>
          <a:p>
            <a:r>
              <a:rPr lang="en-US" sz="3600" dirty="0" smtClean="0"/>
              <a:t>Setting \ Time period.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Study Subjects: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Target population.</a:t>
            </a:r>
          </a:p>
          <a:p>
            <a:r>
              <a:rPr lang="en-US" sz="3200" dirty="0" smtClean="0"/>
              <a:t>Sample size.</a:t>
            </a:r>
          </a:p>
          <a:p>
            <a:r>
              <a:rPr lang="en-US" sz="3200" dirty="0" smtClean="0"/>
              <a:t>Sampling Technique.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Methods cont.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2329841"/>
            <a:ext cx="6446520" cy="38502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 variables.</a:t>
            </a:r>
          </a:p>
          <a:p>
            <a:r>
              <a:rPr lang="en-US" sz="2800" dirty="0" smtClean="0"/>
              <a:t>Outcome variables.</a:t>
            </a:r>
          </a:p>
          <a:p>
            <a:r>
              <a:rPr lang="en-US" sz="2800" dirty="0" smtClean="0"/>
              <a:t>Statistical analysis.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1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Ethics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Approval from the department of ethics committee.</a:t>
            </a:r>
          </a:p>
          <a:p>
            <a:r>
              <a:rPr lang="en-US" sz="3200" dirty="0" smtClean="0"/>
              <a:t>Consent form.</a:t>
            </a:r>
          </a:p>
          <a:p>
            <a:r>
              <a:rPr lang="en-US" sz="3200" dirty="0" smtClean="0"/>
              <a:t>Ensure participants confidentiality.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43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Title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good title is defined as the fewest possible words that </a:t>
            </a:r>
            <a:r>
              <a:rPr lang="en-US" sz="2800" b="1" dirty="0" smtClean="0">
                <a:solidFill>
                  <a:schemeClr val="hlink"/>
                </a:solidFill>
              </a:rPr>
              <a:t>adequately describe</a:t>
            </a:r>
            <a:r>
              <a:rPr lang="en-US" sz="2800" dirty="0" smtClean="0"/>
              <a:t> the contents of the paper.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title is extremely important and must be chosen with great care as it will be read by thousands, whereas few will read the entire paper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Indexing and abstracting of the paper depends on the accuracy of the title. An improperly titled paper will get lost and will never be read.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19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Titles should neither be too short nor too long as to be meaningless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Waste words (studies on, investigations on, a, an, the </a:t>
            </a:r>
            <a:r>
              <a:rPr lang="en-US" sz="2800" dirty="0" err="1" smtClean="0"/>
              <a:t>etc</a:t>
            </a:r>
            <a:r>
              <a:rPr lang="en-US" sz="2800" dirty="0" smtClean="0"/>
              <a:t>) should not be used.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Syntax (word order) must be very carefully considered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 should contain the keywords that reflect the contents of the paper.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 should be meaningful and not general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 should be concise, specific and informative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It should capture the fundamental nature of the experiments and </a:t>
            </a:r>
            <a:r>
              <a:rPr lang="en-US" sz="2800" b="1" dirty="0" smtClean="0">
                <a:solidFill>
                  <a:srgbClr val="FF0066"/>
                </a:solidFill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8649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/>
              <a:t>Examples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2800" dirty="0" smtClean="0"/>
              <a:t>Action of Antibiotics on Bacteria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Action: should be defined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Antibiotics: should be listed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Bacteria: should be listed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 startAt="2"/>
              <a:defRPr/>
            </a:pPr>
            <a:r>
              <a:rPr lang="en-US" sz="2800" dirty="0" smtClean="0"/>
              <a:t>Mechanism of Suppression of </a:t>
            </a:r>
            <a:r>
              <a:rPr lang="en-US" sz="2800" dirty="0" err="1" smtClean="0"/>
              <a:t>Nontransmissible</a:t>
            </a:r>
            <a:r>
              <a:rPr lang="en-US" sz="2800" dirty="0" smtClean="0"/>
              <a:t> Pneumonia in Mice Induced by Newcastle Disease Virus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 startAt="2"/>
              <a:defRPr/>
            </a:pPr>
            <a:r>
              <a:rPr lang="en-US" sz="2800" dirty="0" smtClean="0"/>
              <a:t>Evaluation of the methylation status of the promoter of prostate apoptosis par-4 gene and its protein expression in Egyptian cancer patients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rabicPeriod" startAt="2"/>
              <a:defRPr/>
            </a:pPr>
            <a:r>
              <a:rPr lang="en-US" sz="2800" dirty="0" smtClean="0"/>
              <a:t>Effect of sunlight on leaf morphology</a:t>
            </a:r>
          </a:p>
        </p:txBody>
      </p:sp>
    </p:spTree>
    <p:extLst>
      <p:ext uri="{BB962C8B-B14F-4D97-AF65-F5344CB8AC3E}">
        <p14:creationId xmlns:p14="http://schemas.microsoft.com/office/powerpoint/2010/main" val="3683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Prepare the Title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00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Make a list of the most important keywords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Think of a title that contains these words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title could state the conclusion of the paper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title </a:t>
            </a:r>
            <a:r>
              <a:rPr lang="en-US" sz="2800" b="1" dirty="0" smtClean="0">
                <a:solidFill>
                  <a:srgbClr val="FF0066"/>
                </a:solidFill>
              </a:rPr>
              <a:t>NEVER </a:t>
            </a:r>
            <a:r>
              <a:rPr lang="en-US" sz="2800" dirty="0" smtClean="0"/>
              <a:t>contains abbreviations, chemical formulas, proprietary names or jargon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Think, rethink of the title before submitting the paper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 very careful of the grammatical errors due to faulty word 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Avoid the use of the word </a:t>
            </a:r>
            <a:r>
              <a:rPr lang="ja-JP" altLang="en-US" sz="2800" dirty="0" smtClean="0">
                <a:latin typeface="Arial"/>
              </a:rPr>
              <a:t>“</a:t>
            </a:r>
            <a:r>
              <a:rPr lang="en-US" sz="2800" dirty="0" smtClean="0"/>
              <a:t>using</a:t>
            </a:r>
            <a:r>
              <a:rPr lang="ja-JP" altLang="en-US" sz="2800" dirty="0" smtClean="0">
                <a:latin typeface="Arial"/>
              </a:rPr>
              <a:t>”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92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33" y="284176"/>
            <a:ext cx="7955616" cy="15087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Summary / abstract of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4" y="1905000"/>
            <a:ext cx="8974887" cy="4312920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Research Problem: </a:t>
            </a:r>
            <a:r>
              <a:rPr lang="en-US" sz="2800" b="1" dirty="0"/>
              <a:t> Microbial resistance &amp; misuse of antibiotics in children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b="1" dirty="0">
                <a:solidFill>
                  <a:srgbClr val="FFFF00"/>
                </a:solidFill>
              </a:rPr>
              <a:t>Research Significance:</a:t>
            </a:r>
            <a:r>
              <a:rPr lang="en-US" sz="2800" b="1" dirty="0"/>
              <a:t> Misuse can be reduced at population level</a:t>
            </a:r>
            <a:endParaRPr lang="en-US" sz="2800" dirty="0"/>
          </a:p>
          <a:p>
            <a:r>
              <a:rPr lang="x-none" sz="2800" b="1" dirty="0"/>
              <a:t> </a:t>
            </a:r>
            <a:r>
              <a:rPr lang="en-US" sz="2800" b="1" dirty="0">
                <a:solidFill>
                  <a:srgbClr val="FFFF00"/>
                </a:solidFill>
              </a:rPr>
              <a:t>Research Objectives:</a:t>
            </a:r>
            <a:r>
              <a:rPr lang="en-US" sz="2800" b="1" dirty="0"/>
              <a:t> To determine the KBP of parents in (setting) …on misuse of antibiotics during (time period) </a:t>
            </a:r>
          </a:p>
          <a:p>
            <a:r>
              <a:rPr lang="x-none" sz="2800" dirty="0">
                <a:solidFill>
                  <a:srgbClr val="FFFF00"/>
                </a:solidFill>
              </a:rPr>
              <a:t> </a:t>
            </a:r>
            <a:r>
              <a:rPr lang="en-US" sz="2800" b="1" dirty="0">
                <a:solidFill>
                  <a:srgbClr val="FFFF00"/>
                </a:solidFill>
              </a:rPr>
              <a:t>Research Methodology: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 Study design; study setting; sample  size; sampling technique; data collection methods (e.g. questionnaire; lab investigations; measurements; data analysis plan (including software; techniques,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r>
              <a:rPr lang="en-US" sz="2800" dirty="0"/>
              <a:t>Through this brief description (200 words in KSU IRB) capture the reader/reviewer’s interest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7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Institutional Review Board (IRB) FORM </a:t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How to write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en-US" sz="4000" dirty="0"/>
              <a:t> </a:t>
            </a:r>
            <a:r>
              <a:rPr lang="en-US" sz="1800" dirty="0"/>
              <a:t>IRB submission - Critical appraisal of the proposal-Part1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Prof. </a:t>
            </a:r>
            <a:r>
              <a:rPr lang="en-US" dirty="0" err="1">
                <a:solidFill>
                  <a:schemeClr val="tx1"/>
                </a:solidFill>
              </a:rPr>
              <a:t>Sulaiman</a:t>
            </a:r>
            <a:r>
              <a:rPr lang="en-US" dirty="0">
                <a:solidFill>
                  <a:schemeClr val="tx1"/>
                </a:solidFill>
              </a:rPr>
              <a:t> Al-</a:t>
            </a:r>
            <a:r>
              <a:rPr lang="en-US" dirty="0" err="1">
                <a:solidFill>
                  <a:schemeClr val="tx1"/>
                </a:solidFill>
              </a:rPr>
              <a:t>Shammari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Professor of Family Medicine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Department Family and Community Medicine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College of Medicine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King Saud University, Riyadh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Research problem /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03" y="1792936"/>
            <a:ext cx="8631898" cy="55222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F     Feasible 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dirty="0"/>
              <a:t>	• Adequate # of subjects, Technical expertise,  Affordable,  &amp; Manageable 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I     Interesting  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	• </a:t>
            </a:r>
            <a:r>
              <a:rPr lang="en-US" altLang="en-US" sz="2800" dirty="0"/>
              <a:t>Getting the answer intrigues investigator, peers  &amp; community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N   Novel 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	• </a:t>
            </a:r>
            <a:r>
              <a:rPr lang="en-US" altLang="en-US" sz="2800" dirty="0"/>
              <a:t>Confirms, refutes or extends previous findings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E   Ethical 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	• </a:t>
            </a:r>
            <a:r>
              <a:rPr lang="en-US" altLang="en-US" sz="2800" dirty="0"/>
              <a:t>Amenable to be approved by IRB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R   Relevant </a:t>
            </a:r>
          </a:p>
          <a:p>
            <a:pPr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800" b="1" dirty="0"/>
              <a:t>	• </a:t>
            </a:r>
            <a:r>
              <a:rPr lang="en-US" altLang="en-US" sz="2800" dirty="0"/>
              <a:t>To scientific knowledge, clinical &amp; health policy, and for future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0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Background &amp; Rationale </a:t>
            </a:r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291616"/>
              </p:ext>
            </p:extLst>
          </p:nvPr>
        </p:nvGraphicFramePr>
        <p:xfrm>
          <a:off x="903920" y="2011364"/>
          <a:ext cx="356566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4129408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State EVIDENCE</a:t>
            </a:r>
          </a:p>
          <a:p>
            <a:r>
              <a:rPr lang="en-US" dirty="0"/>
              <a:t>Biological</a:t>
            </a:r>
          </a:p>
          <a:p>
            <a:r>
              <a:rPr lang="en-US" dirty="0"/>
              <a:t>Epidemiological </a:t>
            </a:r>
          </a:p>
          <a:p>
            <a:r>
              <a:rPr lang="en-US" dirty="0"/>
              <a:t>Experimental </a:t>
            </a:r>
          </a:p>
          <a:p>
            <a:endParaRPr lang="en-US" dirty="0"/>
          </a:p>
          <a:p>
            <a:r>
              <a:rPr lang="en-US" dirty="0"/>
              <a:t>Study will lead to; </a:t>
            </a:r>
          </a:p>
          <a:p>
            <a:pPr marL="0" indent="0">
              <a:buNone/>
            </a:pPr>
            <a:r>
              <a:rPr lang="en-US" dirty="0"/>
              <a:t>Advancement in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941" y="5791200"/>
            <a:ext cx="436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Justify the target population </a:t>
            </a:r>
          </a:p>
        </p:txBody>
      </p:sp>
    </p:spTree>
    <p:extLst>
      <p:ext uri="{BB962C8B-B14F-4D97-AF65-F5344CB8AC3E}">
        <p14:creationId xmlns:p14="http://schemas.microsoft.com/office/powerpoint/2010/main" val="23977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Objectives and hypothesis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33" y="2011680"/>
            <a:ext cx="8689063" cy="469392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en-US" sz="2800" dirty="0"/>
              <a:t>Objective: S-M-A-R-T (Specific-Measurable-Achievable-Realistic-Time scaled) </a:t>
            </a:r>
          </a:p>
          <a:p>
            <a:pPr>
              <a:buFontTx/>
              <a:buNone/>
            </a:pPr>
            <a:r>
              <a:rPr lang="en-US" altLang="en-US" sz="2800" dirty="0"/>
              <a:t>   To determine the relationship of dietary intake of saturated fats over past six weeks and intimal thickness of coronary artery in Saudi adults visiting PHC centers in central Riyadh in 2015 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i="1" dirty="0"/>
              <a:t>Hypothesis</a:t>
            </a:r>
          </a:p>
          <a:p>
            <a:r>
              <a:rPr lang="en-US" altLang="en-US" sz="2800" i="1" dirty="0"/>
              <a:t>It is hypothesized that &gt; 20% of recommended saturated fat intake in Saudi adult population will be associated with 50% increased intimal thickness of coronary artery when compared to the normal intimal thickness measured by XYZ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68" y="2011680"/>
            <a:ext cx="8689063" cy="47701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will be the effect or outcome of the expected results of this study ?</a:t>
            </a:r>
          </a:p>
          <a:p>
            <a:r>
              <a:rPr lang="en-US" sz="2800" dirty="0"/>
              <a:t>A large population segment will be affected (improved health status) </a:t>
            </a:r>
          </a:p>
          <a:p>
            <a:r>
              <a:rPr lang="en-US" sz="2800" dirty="0"/>
              <a:t>The expected results will help to design specific locally applicable health  educational interventions for parents that could be advised at the time of prescription to reduce misuse of antibiotics</a:t>
            </a:r>
          </a:p>
          <a:p>
            <a:r>
              <a:rPr lang="en-US" sz="2800" dirty="0"/>
              <a:t>Dietary interventions at population level to reduce saturated fat intake</a:t>
            </a:r>
          </a:p>
          <a:p>
            <a:r>
              <a:rPr lang="en-US" sz="2800" dirty="0"/>
              <a:t>Further research, trials to reduce saturated fat intake and maintain intimal thickness, and prevention strategies.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82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8" y="284176"/>
            <a:ext cx="8860557" cy="15087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IRB requires consistency in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4" y="2011680"/>
            <a:ext cx="8860557" cy="42062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1. What is known about topic backed by the recent/relevant literature ?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2.  Chronology of knowledge development </a:t>
            </a:r>
            <a:r>
              <a:rPr lang="en-US" sz="2000" b="1" dirty="0"/>
              <a:t>(funnel phenomenon; broad to specific)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3.  Are there any gaps in knowledge of the subject?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4.  Which openings for research other researchers have identified? 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5.  How does this study intends to bridge any identified gaps/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6.  References appropriately cited 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4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039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Methods: described in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0400"/>
            <a:ext cx="9144000" cy="5195764"/>
          </a:xfrm>
        </p:spPr>
        <p:txBody>
          <a:bodyPr>
            <a:normAutofit/>
          </a:bodyPr>
          <a:lstStyle/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Risks to subjects are minimized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Risks are reasonable in relation to anticipated benefits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</a:t>
            </a:r>
            <a:r>
              <a:rPr lang="en-US" altLang="en-US" sz="2800" dirty="0"/>
              <a:t>e</a:t>
            </a:r>
            <a:r>
              <a:rPr lang="en-US" altLang="en-US" sz="2800" dirty="0" smtClean="0"/>
              <a:t>lection </a:t>
            </a:r>
            <a:r>
              <a:rPr lang="en-US" altLang="en-US" sz="2800" dirty="0"/>
              <a:t>of subjects is equitable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Informed consent is obtained when required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Informed consent is appropriately documented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Data and safety monitoring is adequate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Privacy and confidentiality are protected</a:t>
            </a:r>
          </a:p>
          <a:p>
            <a:pPr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Additional safeguards are in place </a:t>
            </a:r>
            <a:r>
              <a:rPr lang="en-US" altLang="en-US" sz="2800" dirty="0" smtClean="0"/>
              <a:t>                                            for </a:t>
            </a:r>
            <a:r>
              <a:rPr lang="en-US" altLang="en-US" sz="2800" dirty="0"/>
              <a:t>vulnerable populations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6" t="1950" r="4035" b="4286"/>
          <a:stretch/>
        </p:blipFill>
        <p:spPr>
          <a:xfrm>
            <a:off x="6290423" y="4068462"/>
            <a:ext cx="2853576" cy="27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957177" cy="15087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design, setting, &amp; Population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39" y="1905000"/>
            <a:ext cx="8860557" cy="431292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Justify study design based on research question, whether observational or experimental, hospital / community based, &amp; type of population 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Inclusion/Exclusion Criteria keeping ethical guidelines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Procedures to determine eligibility and if any test will be needed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Enrollment/Randomization procedures (if experimental)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Study Procedures: Risks of Investigational Agents/Devices (side effects)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Reporting of Adverse Events/Unanticipated risk to Participants or others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Study Withdrawal/Discontinuation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Statistical Considerations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Privacy/Confidentiality Issues, Follow-up and Record Retention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Study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Inclusion/Exclusion Criteria keeping ethical guidelines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Procedures to determine eligibility and if any test will be needed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Enrollment/Randomization procedures (if experimental) 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Study Procedures: Risks of Investigational Agents/Devices (side effects)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Reporting of Adverse Events/Unanticipated risk to Participants or others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Duration of participants will stay in study; number of visits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Study Withdrawal/Discontinuation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0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Sampling and sample size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39" y="2011680"/>
            <a:ext cx="8860557" cy="4206240"/>
          </a:xfrm>
        </p:spPr>
        <p:txBody>
          <a:bodyPr>
            <a:normAutofit/>
          </a:bodyPr>
          <a:lstStyle/>
          <a:p>
            <a:r>
              <a:rPr lang="en-US" sz="2800" dirty="0"/>
              <a:t>IRB requires a proposal which is scientifically sound and has statistical power</a:t>
            </a:r>
          </a:p>
          <a:p>
            <a:r>
              <a:rPr lang="en-US" sz="2800" dirty="0"/>
              <a:t>A sampling scheme is to be described to address selection bias and unnecessarily including or excluding some vulnerable population </a:t>
            </a:r>
          </a:p>
          <a:p>
            <a:r>
              <a:rPr lang="en-US" sz="2800" dirty="0"/>
              <a:t>Adequate power and number of participants to detect a meaningful/hypothesized difference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6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Data collection methods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33" y="2011680"/>
            <a:ext cx="7955616" cy="4206240"/>
          </a:xfrm>
        </p:spPr>
        <p:txBody>
          <a:bodyPr>
            <a:noAutofit/>
          </a:bodyPr>
          <a:lstStyle/>
          <a:p>
            <a:r>
              <a:rPr lang="en-US" sz="2800" dirty="0"/>
              <a:t>Referenced and validated questionnaire </a:t>
            </a:r>
          </a:p>
          <a:p>
            <a:r>
              <a:rPr lang="en-US" sz="2800" dirty="0"/>
              <a:t>Appropriately worded, communicated </a:t>
            </a:r>
          </a:p>
          <a:p>
            <a:r>
              <a:rPr lang="en-US" sz="2800" dirty="0"/>
              <a:t>Sensitive and Personal questions </a:t>
            </a:r>
          </a:p>
          <a:p>
            <a:r>
              <a:rPr lang="en-US" sz="2800" dirty="0"/>
              <a:t>Study team collecting data is well trained in Ethics, communication skills, data collection procedures, and in obtaining any laboratory or other tests </a:t>
            </a:r>
          </a:p>
          <a:p>
            <a:r>
              <a:rPr lang="en-US" sz="2800" dirty="0"/>
              <a:t>Length of questionnaire and tools (whether will be exhausting to  patients/participants)   </a:t>
            </a:r>
          </a:p>
          <a:p>
            <a:r>
              <a:rPr lang="en-US" sz="2800" dirty="0"/>
              <a:t>Compliance and follow up procedures </a:t>
            </a:r>
          </a:p>
        </p:txBody>
      </p:sp>
    </p:spTree>
    <p:extLst>
      <p:ext uri="{BB962C8B-B14F-4D97-AF65-F5344CB8AC3E}">
        <p14:creationId xmlns:p14="http://schemas.microsoft.com/office/powerpoint/2010/main" val="34948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1791"/>
            <a:ext cx="9143999" cy="56015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Maintain high standards in the ethical conduct of research,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Protection of human participants,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Enabling faculty, staff and students for efficient research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Review, approve, modify or disapprove research protocols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Ensuring rules &amp; regulations for Protection of Human Subjects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Promotes awareness of rights &amp; welfare of study participants,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Trebuchet MS" panose="020B0603020202020204" pitchFamily="34" charset="0"/>
              </a:rPr>
              <a:t>Advancing of knowledge, to facilitate highest quality of research.</a:t>
            </a:r>
            <a:endParaRPr lang="en-US" sz="24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179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IRB </a:t>
            </a:r>
            <a:r>
              <a:rPr lang="en-US" b="1" dirty="0">
                <a:solidFill>
                  <a:srgbClr val="C00000"/>
                </a:solidFill>
              </a:rPr>
              <a:t>functions  </a:t>
            </a:r>
          </a:p>
        </p:txBody>
      </p:sp>
    </p:spTree>
    <p:extLst>
      <p:ext uri="{BB962C8B-B14F-4D97-AF65-F5344CB8AC3E}">
        <p14:creationId xmlns:p14="http://schemas.microsoft.com/office/powerpoint/2010/main" val="7053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Plan of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Standard definitions defining exposures, outcomes, and other variables </a:t>
            </a:r>
          </a:p>
          <a:p>
            <a:r>
              <a:rPr lang="en-US" altLang="en-US" sz="2400" dirty="0"/>
              <a:t>E.g. The primary endpoint is change in serum cholesterol levels at 30, 60, 90 and 120  days in experimental and control group.</a:t>
            </a:r>
          </a:p>
          <a:p>
            <a:r>
              <a:rPr lang="en-US" altLang="en-US" sz="2400" dirty="0"/>
              <a:t>Types of variables </a:t>
            </a:r>
          </a:p>
          <a:p>
            <a:r>
              <a:rPr lang="en-US" altLang="en-US" sz="2400" dirty="0"/>
              <a:t>Descriptive and inferential statistics </a:t>
            </a:r>
          </a:p>
          <a:p>
            <a:r>
              <a:rPr lang="en-US" altLang="en-US" sz="2400" dirty="0"/>
              <a:t>Tests of significance </a:t>
            </a:r>
          </a:p>
          <a:p>
            <a:r>
              <a:rPr lang="en-US" altLang="en-US" sz="2400" dirty="0"/>
              <a:t>Statistical considerations </a:t>
            </a:r>
          </a:p>
          <a:p>
            <a:endParaRPr lang="en-US" dirty="0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57" y="3649909"/>
            <a:ext cx="3029739" cy="31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Ethical considerations 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Consent taking includes relevant information </a:t>
            </a:r>
          </a:p>
          <a:p>
            <a:r>
              <a:rPr lang="en-US" sz="3000" dirty="0"/>
              <a:t>Training  for consent taking process </a:t>
            </a:r>
          </a:p>
          <a:p>
            <a:r>
              <a:rPr lang="en-US" sz="3000" dirty="0"/>
              <a:t>Confidentiality at all levels</a:t>
            </a:r>
          </a:p>
          <a:p>
            <a:r>
              <a:rPr lang="en-US" sz="3000" dirty="0"/>
              <a:t>Equitable selection of study participants  </a:t>
            </a:r>
          </a:p>
          <a:p>
            <a:r>
              <a:rPr lang="en-US" sz="3000" dirty="0"/>
              <a:t>Specific method and location of enrolment is to be described </a:t>
            </a:r>
          </a:p>
          <a:p>
            <a:r>
              <a:rPr lang="en-US" sz="3000" dirty="0"/>
              <a:t>What procedures will be followed if laboratory results are not within normal limits?</a:t>
            </a:r>
          </a:p>
          <a:p>
            <a:r>
              <a:rPr lang="en-US" sz="3000" dirty="0"/>
              <a:t>How will missing data or incomplete forms be handled </a:t>
            </a:r>
          </a:p>
          <a:p>
            <a:r>
              <a:rPr lang="en-US" sz="3000" dirty="0"/>
              <a:t>Quality assurance methods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81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Other important items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References need to be provided for all facts, figures, and evidence  </a:t>
            </a:r>
          </a:p>
          <a:p>
            <a:pPr marL="0" indent="0">
              <a:buNone/>
            </a:pPr>
            <a:r>
              <a:rPr lang="en-US" sz="3200" b="1" dirty="0"/>
              <a:t>PI is responsible for the study conduct and all procedures </a:t>
            </a:r>
          </a:p>
          <a:p>
            <a:pPr marL="0" indent="0">
              <a:buNone/>
            </a:pPr>
            <a:r>
              <a:rPr lang="en-US" sz="3200" b="1" dirty="0"/>
              <a:t>Role of  Investigators : clear responsibilities and roles </a:t>
            </a:r>
          </a:p>
          <a:p>
            <a:pPr marL="0" indent="0">
              <a:buNone/>
            </a:pPr>
            <a:r>
              <a:rPr lang="en-US" sz="3200" b="1" dirty="0"/>
              <a:t>Budget justifiable with duration / by year</a:t>
            </a:r>
          </a:p>
          <a:p>
            <a:pPr marL="0" indent="0">
              <a:buNone/>
            </a:pPr>
            <a:r>
              <a:rPr lang="en-US" sz="3200" b="1" dirty="0"/>
              <a:t>Time lines and task management details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5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IRB Decision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856282" y="2545082"/>
            <a:ext cx="3258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APPROVED</a:t>
            </a:r>
          </a:p>
          <a:p>
            <a:r>
              <a:rPr lang="en-US" sz="2800" b="1" dirty="0"/>
              <a:t>MODIFY / REVISE </a:t>
            </a:r>
          </a:p>
          <a:p>
            <a:r>
              <a:rPr lang="en-US" sz="2800" b="1" dirty="0"/>
              <a:t>REJECT  </a:t>
            </a:r>
          </a:p>
        </p:txBody>
      </p:sp>
      <p:pic>
        <p:nvPicPr>
          <p:cNvPr id="6" name="Picture 2" descr="https://reo.mcmaster.ca/RiskyConsentForm.jpg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05" y="2306063"/>
            <a:ext cx="2858244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924" y="609600"/>
            <a:ext cx="7898112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Problems with approvals / delays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282" y="1828800"/>
            <a:ext cx="8003084" cy="51816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arenR"/>
            </a:pPr>
            <a:r>
              <a:rPr lang="en-US" altLang="en-US" sz="2400" dirty="0"/>
              <a:t>Insufficient information upon which to determine risk/benefit</a:t>
            </a:r>
            <a:endParaRPr lang="en-US" altLang="en-US" sz="2800" dirty="0"/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Benefit &gt; Risk not made explicit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Study Design Inadequate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Informed consent Issues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Privacy/confidentiality Issues Not Addressed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Selection of Subjects Not Equitable or Described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Research and Clinical Care Difficult to Distinguish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Unethical Study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Administrative Details Not Addressed Appropriately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400" dirty="0"/>
              <a:t>Response format is ambiguous </a:t>
            </a:r>
          </a:p>
        </p:txBody>
      </p:sp>
    </p:spTree>
    <p:extLst>
      <p:ext uri="{BB962C8B-B14F-4D97-AF65-F5344CB8AC3E}">
        <p14:creationId xmlns:p14="http://schemas.microsoft.com/office/powerpoint/2010/main" val="31438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you..</a:t>
            </a:r>
          </a:p>
          <a:p>
            <a:pPr marL="0" indent="0" algn="ctr">
              <a:buNone/>
            </a:pPr>
            <a:r>
              <a:rPr lang="en-US" sz="4800" dirty="0" smtClean="0"/>
              <a:t>Any Questions??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82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16" y="1285875"/>
            <a:ext cx="4287367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edicalskeptic.files.wordpress.com/2010/05/research-channele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94" y="2286000"/>
            <a:ext cx="38872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935" y="685801"/>
            <a:ext cx="801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TEMPTATION: ETHICAL OR UNETHICAL ?  </a:t>
            </a:r>
          </a:p>
        </p:txBody>
      </p:sp>
    </p:spTree>
    <p:extLst>
      <p:ext uri="{BB962C8B-B14F-4D97-AF65-F5344CB8AC3E}">
        <p14:creationId xmlns:p14="http://schemas.microsoft.com/office/powerpoint/2010/main" val="8132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s3.amazonaws.com/lowres.cartoonstock.com/health-beauty-market_research-market_researchers-scientists-ethical-ethical_decisions-jmo1883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29" y="2209800"/>
            <a:ext cx="342989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2247900"/>
            <a:ext cx="5003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4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IRB essentials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800282"/>
          </a:xfrm>
        </p:spPr>
        <p:txBody>
          <a:bodyPr>
            <a:noAutofit/>
          </a:bodyPr>
          <a:lstStyle/>
          <a:p>
            <a:r>
              <a:rPr lang="en-US" sz="2800" dirty="0"/>
              <a:t>Clearly written research proposal submitted on specific institutional form in required structured manner  </a:t>
            </a:r>
          </a:p>
          <a:p>
            <a:r>
              <a:rPr lang="en-US" sz="2800" dirty="0"/>
              <a:t>Consent form answering necessary items including translated version</a:t>
            </a:r>
          </a:p>
          <a:p>
            <a:r>
              <a:rPr lang="en-US" sz="2800" dirty="0"/>
              <a:t>Questionnaire and other tools including translated versions</a:t>
            </a:r>
          </a:p>
          <a:p>
            <a:r>
              <a:rPr lang="en-US" sz="2800" dirty="0"/>
              <a:t>Justified itemized budget </a:t>
            </a:r>
          </a:p>
          <a:p>
            <a:r>
              <a:rPr lang="en-US" sz="2800" dirty="0"/>
              <a:t>Time lines with tasks and responsible persons roles </a:t>
            </a:r>
          </a:p>
          <a:p>
            <a:r>
              <a:rPr lang="en-US" sz="2800" dirty="0"/>
              <a:t>Any other item required (need to check with IRB Office)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9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ICTURES of research ETHICS"/>
          <p:cNvSpPr>
            <a:spLocks noChangeAspect="1" noChangeArrowheads="1"/>
          </p:cNvSpPr>
          <p:nvPr/>
        </p:nvSpPr>
        <p:spPr bwMode="auto">
          <a:xfrm>
            <a:off x="116711" y="-144463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28" y="2057400"/>
            <a:ext cx="4287367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96" t="1950" r="4035" b="4286"/>
          <a:stretch/>
        </p:blipFill>
        <p:spPr>
          <a:xfrm>
            <a:off x="1314196" y="132914"/>
            <a:ext cx="6541450" cy="63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44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Content Layout – </a:t>
            </a:r>
            <a:r>
              <a:rPr lang="en-US" b="1" dirty="0" smtClean="0">
                <a:solidFill>
                  <a:srgbClr val="C00000"/>
                </a:solidFill>
              </a:rPr>
              <a:t>KSU IRB </a:t>
            </a:r>
            <a:r>
              <a:rPr lang="en-US" b="1" dirty="0">
                <a:solidFill>
                  <a:srgbClr val="C00000"/>
                </a:solidFill>
              </a:rPr>
              <a:t>form 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18130" y="1329141"/>
            <a:ext cx="4304312" cy="50359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Rationale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Objectives, Hypothesis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Significance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Literature Review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Methodology: design, setting,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Sampling &amp; Sample Size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Data collection methods &amp;  tools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59" y="1580201"/>
            <a:ext cx="4186573" cy="4531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9. Pilot testing, prior experience </a:t>
            </a:r>
          </a:p>
          <a:p>
            <a:pPr marL="0" indent="0">
              <a:buNone/>
            </a:pPr>
            <a:r>
              <a:rPr lang="en-US" sz="2800" b="1" dirty="0"/>
              <a:t>10. Plan of Analysis </a:t>
            </a:r>
          </a:p>
          <a:p>
            <a:pPr marL="0" indent="0">
              <a:buNone/>
            </a:pPr>
            <a:r>
              <a:rPr lang="en-US" sz="2800" b="1" dirty="0"/>
              <a:t>11. Ethical considerations </a:t>
            </a:r>
          </a:p>
          <a:p>
            <a:pPr marL="0" indent="0">
              <a:buNone/>
            </a:pPr>
            <a:r>
              <a:rPr lang="en-US" sz="2800" b="1" dirty="0"/>
              <a:t>12. References </a:t>
            </a:r>
          </a:p>
          <a:p>
            <a:pPr marL="0" indent="0">
              <a:buNone/>
            </a:pPr>
            <a:r>
              <a:rPr lang="en-US" sz="2800" b="1" dirty="0"/>
              <a:t>13. Role of  Investigators </a:t>
            </a:r>
          </a:p>
          <a:p>
            <a:pPr marL="0" indent="0">
              <a:buNone/>
            </a:pPr>
            <a:r>
              <a:rPr lang="en-US" sz="2800" b="1" dirty="0"/>
              <a:t>14. Budget </a:t>
            </a:r>
          </a:p>
          <a:p>
            <a:pPr marL="0" indent="0">
              <a:buNone/>
            </a:pPr>
            <a:r>
              <a:rPr lang="en-US" sz="2800" b="1" dirty="0"/>
              <a:t>15. Time lines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87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7891"/>
            <a:ext cx="6858000" cy="1089764"/>
          </a:xfrm>
        </p:spPr>
        <p:txBody>
          <a:bodyPr/>
          <a:lstStyle/>
          <a:p>
            <a:pPr algn="ctr"/>
            <a:r>
              <a:rPr lang="en-US" dirty="0" smtClean="0"/>
              <a:t>Title of the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15159" r="29521" b="14156"/>
          <a:stretch/>
        </p:blipFill>
        <p:spPr>
          <a:xfrm>
            <a:off x="2564705" y="1277655"/>
            <a:ext cx="4189956" cy="53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4946650"/>
          </a:xfrm>
        </p:spPr>
        <p:txBody>
          <a:bodyPr>
            <a:normAutofit/>
          </a:bodyPr>
          <a:lstStyle/>
          <a:p>
            <a:r>
              <a:rPr lang="en-US" dirty="0" smtClean="0"/>
              <a:t>Hypotheses.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Question.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Objective.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1"/>
            <a:ext cx="7269480" cy="799161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2" t="13602" r="29544" b="7810"/>
          <a:stretch/>
        </p:blipFill>
        <p:spPr>
          <a:xfrm>
            <a:off x="2245291" y="1490597"/>
            <a:ext cx="4368452" cy="5173250"/>
          </a:xfrm>
        </p:spPr>
      </p:pic>
    </p:spTree>
    <p:extLst>
      <p:ext uri="{BB962C8B-B14F-4D97-AF65-F5344CB8AC3E}">
        <p14:creationId xmlns:p14="http://schemas.microsoft.com/office/powerpoint/2010/main" val="23877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365"/>
            <a:ext cx="7886700" cy="1227550"/>
          </a:xfrm>
        </p:spPr>
        <p:txBody>
          <a:bodyPr/>
          <a:lstStyle/>
          <a:p>
            <a:pPr algn="ctr"/>
            <a:r>
              <a:rPr lang="en-US" dirty="0" smtClean="0"/>
              <a:t>Background \ Justification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14362" r="29776" b="4266"/>
          <a:stretch/>
        </p:blipFill>
        <p:spPr>
          <a:xfrm>
            <a:off x="2358025" y="1402915"/>
            <a:ext cx="3898726" cy="5210827"/>
          </a:xfrm>
        </p:spPr>
      </p:pic>
    </p:spTree>
    <p:extLst>
      <p:ext uri="{BB962C8B-B14F-4D97-AF65-F5344CB8AC3E}">
        <p14:creationId xmlns:p14="http://schemas.microsoft.com/office/powerpoint/2010/main" val="9566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1376</Words>
  <Application>Microsoft Office PowerPoint</Application>
  <PresentationFormat>On-screen Show (4:3)</PresentationFormat>
  <Paragraphs>218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Institutional Review Board (IRB) FORM  How to write? IRB submission - Critical appraisal of the proposal-Part1 </vt:lpstr>
      <vt:lpstr>IRB functions  </vt:lpstr>
      <vt:lpstr>IRB essentials  </vt:lpstr>
      <vt:lpstr>Content Layout – KSU IRB form  </vt:lpstr>
      <vt:lpstr>Title of the project</vt:lpstr>
      <vt:lpstr>Hypotheses.  Research Question.  Objective.</vt:lpstr>
      <vt:lpstr>Objectives</vt:lpstr>
      <vt:lpstr>Background \ Justification</vt:lpstr>
      <vt:lpstr>Methods</vt:lpstr>
      <vt:lpstr>Methods</vt:lpstr>
      <vt:lpstr>Study Subjects: </vt:lpstr>
      <vt:lpstr>Methods cont.</vt:lpstr>
      <vt:lpstr>Ethics</vt:lpstr>
      <vt:lpstr>The Title</vt:lpstr>
      <vt:lpstr>PowerPoint Presentation</vt:lpstr>
      <vt:lpstr>Examples</vt:lpstr>
      <vt:lpstr>How to Prepare the Title</vt:lpstr>
      <vt:lpstr>Summary / abstract of proposal</vt:lpstr>
      <vt:lpstr>Research problem / Question </vt:lpstr>
      <vt:lpstr>Background &amp; Rationale </vt:lpstr>
      <vt:lpstr>Objectives and hypothesis </vt:lpstr>
      <vt:lpstr>significance</vt:lpstr>
      <vt:lpstr>IRB requires consistency in Literature review</vt:lpstr>
      <vt:lpstr>Methods: described in details</vt:lpstr>
      <vt:lpstr>design, setting, &amp; Population  </vt:lpstr>
      <vt:lpstr>Study procedures</vt:lpstr>
      <vt:lpstr>Sampling and sample size </vt:lpstr>
      <vt:lpstr>Data collection methods and tools</vt:lpstr>
      <vt:lpstr>Plan of analysis </vt:lpstr>
      <vt:lpstr>Ethical considerations  </vt:lpstr>
      <vt:lpstr>Other important items  </vt:lpstr>
      <vt:lpstr>IRB Decision </vt:lpstr>
      <vt:lpstr>Problems with approvals / delays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sulaiman alshammari</dc:creator>
  <cp:lastModifiedBy>3422</cp:lastModifiedBy>
  <cp:revision>16</cp:revision>
  <dcterms:created xsi:type="dcterms:W3CDTF">2017-08-10T16:32:52Z</dcterms:created>
  <dcterms:modified xsi:type="dcterms:W3CDTF">2017-11-06T05:26:04Z</dcterms:modified>
</cp:coreProperties>
</file>