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68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38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82B5ED-9524-4CA5-A95F-835C03336D8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30660E-D5EF-4F4F-8D07-78042F7E406D}">
      <dgm:prSet phldrT="[نص]"/>
      <dgm:spPr/>
      <dgm:t>
        <a:bodyPr/>
        <a:lstStyle/>
        <a:p>
          <a:r>
            <a:rPr lang="en-US" dirty="0" smtClean="0"/>
            <a:t>RESEARCH</a:t>
          </a:r>
          <a:endParaRPr lang="en-US" dirty="0"/>
        </a:p>
      </dgm:t>
    </dgm:pt>
    <dgm:pt modelId="{53B23F8D-8CFF-499F-93F5-28C9EDC4FDAC}" type="parTrans" cxnId="{E3DD6B16-2C7F-4185-A239-6334F7DF8672}">
      <dgm:prSet/>
      <dgm:spPr/>
      <dgm:t>
        <a:bodyPr/>
        <a:lstStyle/>
        <a:p>
          <a:endParaRPr lang="en-US"/>
        </a:p>
      </dgm:t>
    </dgm:pt>
    <dgm:pt modelId="{8E4A9E7E-3A6F-485A-B976-1287B362399F}" type="sibTrans" cxnId="{E3DD6B16-2C7F-4185-A239-6334F7DF8672}">
      <dgm:prSet/>
      <dgm:spPr/>
      <dgm:t>
        <a:bodyPr/>
        <a:lstStyle/>
        <a:p>
          <a:endParaRPr lang="en-US"/>
        </a:p>
      </dgm:t>
    </dgm:pt>
    <dgm:pt modelId="{18BFED7E-A49D-4533-ACE5-E02CBA3E90D5}">
      <dgm:prSet phldrT="[نص]"/>
      <dgm:spPr/>
      <dgm:t>
        <a:bodyPr/>
        <a:lstStyle/>
        <a:p>
          <a:r>
            <a:rPr lang="en-US" dirty="0" smtClean="0">
              <a:solidFill>
                <a:srgbClr val="FFC000"/>
              </a:solidFill>
            </a:rPr>
            <a:t>EXPERIMENTAL</a:t>
          </a:r>
          <a:endParaRPr lang="en-US" dirty="0">
            <a:solidFill>
              <a:srgbClr val="FFC000"/>
            </a:solidFill>
          </a:endParaRPr>
        </a:p>
      </dgm:t>
    </dgm:pt>
    <dgm:pt modelId="{9CE4DFAE-77FE-48C9-8C8C-D94869C7C168}" type="parTrans" cxnId="{20CDD811-30C2-4D1F-B9E3-60B56581FDAF}">
      <dgm:prSet/>
      <dgm:spPr/>
      <dgm:t>
        <a:bodyPr/>
        <a:lstStyle/>
        <a:p>
          <a:endParaRPr lang="en-US"/>
        </a:p>
      </dgm:t>
    </dgm:pt>
    <dgm:pt modelId="{61B0D04A-5834-449D-A564-5EDC7E10CF3B}" type="sibTrans" cxnId="{20CDD811-30C2-4D1F-B9E3-60B56581FDAF}">
      <dgm:prSet/>
      <dgm:spPr/>
      <dgm:t>
        <a:bodyPr/>
        <a:lstStyle/>
        <a:p>
          <a:endParaRPr lang="en-US"/>
        </a:p>
      </dgm:t>
    </dgm:pt>
    <dgm:pt modelId="{30B1E079-A4C9-4E4C-85DF-89352FCCDE0E}">
      <dgm:prSet phldrT="[نص]"/>
      <dgm:spPr/>
      <dgm:t>
        <a:bodyPr/>
        <a:lstStyle/>
        <a:p>
          <a:r>
            <a:rPr lang="en-US" dirty="0" smtClean="0"/>
            <a:t>NON-EXPERIMENTAL</a:t>
          </a:r>
          <a:endParaRPr lang="en-US" dirty="0"/>
        </a:p>
      </dgm:t>
    </dgm:pt>
    <dgm:pt modelId="{42F59552-4E34-4274-B748-9FFB5884130A}" type="parTrans" cxnId="{2A69C7C2-B879-4CD9-934D-E876A64A583A}">
      <dgm:prSet/>
      <dgm:spPr/>
      <dgm:t>
        <a:bodyPr/>
        <a:lstStyle/>
        <a:p>
          <a:endParaRPr lang="en-US"/>
        </a:p>
      </dgm:t>
    </dgm:pt>
    <dgm:pt modelId="{D9D31482-26CA-4491-9F38-225E98E79844}" type="sibTrans" cxnId="{2A69C7C2-B879-4CD9-934D-E876A64A583A}">
      <dgm:prSet/>
      <dgm:spPr/>
      <dgm:t>
        <a:bodyPr/>
        <a:lstStyle/>
        <a:p>
          <a:endParaRPr lang="en-US"/>
        </a:p>
      </dgm:t>
    </dgm:pt>
    <dgm:pt modelId="{25D56856-3772-464F-ABFB-06557A407E28}" type="pres">
      <dgm:prSet presAssocID="{CD82B5ED-9524-4CA5-A95F-835C03336D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381650B-28FC-41AF-B978-487C0697F097}" type="pres">
      <dgm:prSet presAssocID="{0930660E-D5EF-4F4F-8D07-78042F7E406D}" presName="hierRoot1" presStyleCnt="0">
        <dgm:presLayoutVars>
          <dgm:hierBranch val="init"/>
        </dgm:presLayoutVars>
      </dgm:prSet>
      <dgm:spPr/>
    </dgm:pt>
    <dgm:pt modelId="{4EE67EF1-7F7A-4154-B362-0C7CF825AE86}" type="pres">
      <dgm:prSet presAssocID="{0930660E-D5EF-4F4F-8D07-78042F7E406D}" presName="rootComposite1" presStyleCnt="0"/>
      <dgm:spPr/>
    </dgm:pt>
    <dgm:pt modelId="{AB0B3D5A-4AA1-4254-8125-88045DB2968B}" type="pres">
      <dgm:prSet presAssocID="{0930660E-D5EF-4F4F-8D07-78042F7E406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FE1EE4-08EE-4F89-A9B1-E96482551231}" type="pres">
      <dgm:prSet presAssocID="{0930660E-D5EF-4F4F-8D07-78042F7E406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F21998E-C6B7-43D6-8808-1C4FAE986988}" type="pres">
      <dgm:prSet presAssocID="{0930660E-D5EF-4F4F-8D07-78042F7E406D}" presName="hierChild2" presStyleCnt="0"/>
      <dgm:spPr/>
    </dgm:pt>
    <dgm:pt modelId="{5F8C8616-A3A3-419B-90CA-A6326A033813}" type="pres">
      <dgm:prSet presAssocID="{9CE4DFAE-77FE-48C9-8C8C-D94869C7C168}" presName="Name37" presStyleLbl="parChTrans1D2" presStyleIdx="0" presStyleCnt="2"/>
      <dgm:spPr/>
      <dgm:t>
        <a:bodyPr/>
        <a:lstStyle/>
        <a:p>
          <a:endParaRPr lang="en-US"/>
        </a:p>
      </dgm:t>
    </dgm:pt>
    <dgm:pt modelId="{4DBA1E95-4D66-4C6D-9DF5-EC92AF8C4F24}" type="pres">
      <dgm:prSet presAssocID="{18BFED7E-A49D-4533-ACE5-E02CBA3E90D5}" presName="hierRoot2" presStyleCnt="0">
        <dgm:presLayoutVars>
          <dgm:hierBranch val="init"/>
        </dgm:presLayoutVars>
      </dgm:prSet>
      <dgm:spPr/>
    </dgm:pt>
    <dgm:pt modelId="{47177A55-0412-4DBA-BA77-379A7FB9AF2A}" type="pres">
      <dgm:prSet presAssocID="{18BFED7E-A49D-4533-ACE5-E02CBA3E90D5}" presName="rootComposite" presStyleCnt="0"/>
      <dgm:spPr/>
    </dgm:pt>
    <dgm:pt modelId="{D49C2361-3E31-4954-A3B0-F29FEB1DEF5C}" type="pres">
      <dgm:prSet presAssocID="{18BFED7E-A49D-4533-ACE5-E02CBA3E90D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0F7D17-E124-4F3F-A17D-693E53AC170F}" type="pres">
      <dgm:prSet presAssocID="{18BFED7E-A49D-4533-ACE5-E02CBA3E90D5}" presName="rootConnector" presStyleLbl="node2" presStyleIdx="0" presStyleCnt="2"/>
      <dgm:spPr/>
      <dgm:t>
        <a:bodyPr/>
        <a:lstStyle/>
        <a:p>
          <a:endParaRPr lang="en-US"/>
        </a:p>
      </dgm:t>
    </dgm:pt>
    <dgm:pt modelId="{EC8F0ECD-B567-4514-99B7-C73C1B4D43CF}" type="pres">
      <dgm:prSet presAssocID="{18BFED7E-A49D-4533-ACE5-E02CBA3E90D5}" presName="hierChild4" presStyleCnt="0"/>
      <dgm:spPr/>
    </dgm:pt>
    <dgm:pt modelId="{A38BDE3C-D05F-42A7-B6D6-D125970EBDEA}" type="pres">
      <dgm:prSet presAssocID="{18BFED7E-A49D-4533-ACE5-E02CBA3E90D5}" presName="hierChild5" presStyleCnt="0"/>
      <dgm:spPr/>
    </dgm:pt>
    <dgm:pt modelId="{BDF15DB6-4A8D-45EF-9043-77C604C56952}" type="pres">
      <dgm:prSet presAssocID="{42F59552-4E34-4274-B748-9FFB5884130A}" presName="Name37" presStyleLbl="parChTrans1D2" presStyleIdx="1" presStyleCnt="2"/>
      <dgm:spPr/>
      <dgm:t>
        <a:bodyPr/>
        <a:lstStyle/>
        <a:p>
          <a:endParaRPr lang="en-US"/>
        </a:p>
      </dgm:t>
    </dgm:pt>
    <dgm:pt modelId="{43FDDF3F-9AC7-4A94-9D68-5223FFF1A563}" type="pres">
      <dgm:prSet presAssocID="{30B1E079-A4C9-4E4C-85DF-89352FCCDE0E}" presName="hierRoot2" presStyleCnt="0">
        <dgm:presLayoutVars>
          <dgm:hierBranch val="init"/>
        </dgm:presLayoutVars>
      </dgm:prSet>
      <dgm:spPr/>
    </dgm:pt>
    <dgm:pt modelId="{AEC1B7EB-D49C-483D-A6F7-097B6E0A59B6}" type="pres">
      <dgm:prSet presAssocID="{30B1E079-A4C9-4E4C-85DF-89352FCCDE0E}" presName="rootComposite" presStyleCnt="0"/>
      <dgm:spPr/>
    </dgm:pt>
    <dgm:pt modelId="{25ACC3E7-E077-4458-B369-9952C35DE5FB}" type="pres">
      <dgm:prSet presAssocID="{30B1E079-A4C9-4E4C-85DF-89352FCCDE0E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D9B70F-E71E-4DC6-9580-2E8E845A75A4}" type="pres">
      <dgm:prSet presAssocID="{30B1E079-A4C9-4E4C-85DF-89352FCCDE0E}" presName="rootConnector" presStyleLbl="node2" presStyleIdx="1" presStyleCnt="2"/>
      <dgm:spPr/>
      <dgm:t>
        <a:bodyPr/>
        <a:lstStyle/>
        <a:p>
          <a:endParaRPr lang="en-US"/>
        </a:p>
      </dgm:t>
    </dgm:pt>
    <dgm:pt modelId="{CEE4F916-C99F-42AC-B611-D32D1388ABB2}" type="pres">
      <dgm:prSet presAssocID="{30B1E079-A4C9-4E4C-85DF-89352FCCDE0E}" presName="hierChild4" presStyleCnt="0"/>
      <dgm:spPr/>
    </dgm:pt>
    <dgm:pt modelId="{E64B9E63-13B4-4320-8347-6E6FAC4247DB}" type="pres">
      <dgm:prSet presAssocID="{30B1E079-A4C9-4E4C-85DF-89352FCCDE0E}" presName="hierChild5" presStyleCnt="0"/>
      <dgm:spPr/>
    </dgm:pt>
    <dgm:pt modelId="{3187EA97-E8DB-4AC7-8753-FD67125ECE53}" type="pres">
      <dgm:prSet presAssocID="{0930660E-D5EF-4F4F-8D07-78042F7E406D}" presName="hierChild3" presStyleCnt="0"/>
      <dgm:spPr/>
    </dgm:pt>
  </dgm:ptLst>
  <dgm:cxnLst>
    <dgm:cxn modelId="{5D9FD3BC-D151-493F-8541-C9E525FC30C5}" type="presOf" srcId="{0930660E-D5EF-4F4F-8D07-78042F7E406D}" destId="{C3FE1EE4-08EE-4F89-A9B1-E96482551231}" srcOrd="1" destOrd="0" presId="urn:microsoft.com/office/officeart/2005/8/layout/orgChart1"/>
    <dgm:cxn modelId="{2A69C7C2-B879-4CD9-934D-E876A64A583A}" srcId="{0930660E-D5EF-4F4F-8D07-78042F7E406D}" destId="{30B1E079-A4C9-4E4C-85DF-89352FCCDE0E}" srcOrd="1" destOrd="0" parTransId="{42F59552-4E34-4274-B748-9FFB5884130A}" sibTransId="{D9D31482-26CA-4491-9F38-225E98E79844}"/>
    <dgm:cxn modelId="{500B28AC-C9B2-451D-8712-33C3C8750381}" type="presOf" srcId="{0930660E-D5EF-4F4F-8D07-78042F7E406D}" destId="{AB0B3D5A-4AA1-4254-8125-88045DB2968B}" srcOrd="0" destOrd="0" presId="urn:microsoft.com/office/officeart/2005/8/layout/orgChart1"/>
    <dgm:cxn modelId="{7561A29B-FD8B-49E1-9A9D-399716265D3F}" type="presOf" srcId="{42F59552-4E34-4274-B748-9FFB5884130A}" destId="{BDF15DB6-4A8D-45EF-9043-77C604C56952}" srcOrd="0" destOrd="0" presId="urn:microsoft.com/office/officeart/2005/8/layout/orgChart1"/>
    <dgm:cxn modelId="{03BBEB14-C962-4828-A940-C433D57C93B1}" type="presOf" srcId="{18BFED7E-A49D-4533-ACE5-E02CBA3E90D5}" destId="{270F7D17-E124-4F3F-A17D-693E53AC170F}" srcOrd="1" destOrd="0" presId="urn:microsoft.com/office/officeart/2005/8/layout/orgChart1"/>
    <dgm:cxn modelId="{61F04462-904D-43DA-9B75-BB73397EBFEC}" type="presOf" srcId="{9CE4DFAE-77FE-48C9-8C8C-D94869C7C168}" destId="{5F8C8616-A3A3-419B-90CA-A6326A033813}" srcOrd="0" destOrd="0" presId="urn:microsoft.com/office/officeart/2005/8/layout/orgChart1"/>
    <dgm:cxn modelId="{6A59C98A-3BF6-4D20-94F9-8F2B668172DD}" type="presOf" srcId="{30B1E079-A4C9-4E4C-85DF-89352FCCDE0E}" destId="{25ACC3E7-E077-4458-B369-9952C35DE5FB}" srcOrd="0" destOrd="0" presId="urn:microsoft.com/office/officeart/2005/8/layout/orgChart1"/>
    <dgm:cxn modelId="{20CDD811-30C2-4D1F-B9E3-60B56581FDAF}" srcId="{0930660E-D5EF-4F4F-8D07-78042F7E406D}" destId="{18BFED7E-A49D-4533-ACE5-E02CBA3E90D5}" srcOrd="0" destOrd="0" parTransId="{9CE4DFAE-77FE-48C9-8C8C-D94869C7C168}" sibTransId="{61B0D04A-5834-449D-A564-5EDC7E10CF3B}"/>
    <dgm:cxn modelId="{56232354-4E16-4CAC-BF23-699B4B18B936}" type="presOf" srcId="{CD82B5ED-9524-4CA5-A95F-835C03336D86}" destId="{25D56856-3772-464F-ABFB-06557A407E28}" srcOrd="0" destOrd="0" presId="urn:microsoft.com/office/officeart/2005/8/layout/orgChart1"/>
    <dgm:cxn modelId="{1EAEC35B-3CF5-4619-8CA2-C9A3F016DAFE}" type="presOf" srcId="{18BFED7E-A49D-4533-ACE5-E02CBA3E90D5}" destId="{D49C2361-3E31-4954-A3B0-F29FEB1DEF5C}" srcOrd="0" destOrd="0" presId="urn:microsoft.com/office/officeart/2005/8/layout/orgChart1"/>
    <dgm:cxn modelId="{DC6154F0-9066-49C0-BD24-F15B15741B1E}" type="presOf" srcId="{30B1E079-A4C9-4E4C-85DF-89352FCCDE0E}" destId="{D1D9B70F-E71E-4DC6-9580-2E8E845A75A4}" srcOrd="1" destOrd="0" presId="urn:microsoft.com/office/officeart/2005/8/layout/orgChart1"/>
    <dgm:cxn modelId="{E3DD6B16-2C7F-4185-A239-6334F7DF8672}" srcId="{CD82B5ED-9524-4CA5-A95F-835C03336D86}" destId="{0930660E-D5EF-4F4F-8D07-78042F7E406D}" srcOrd="0" destOrd="0" parTransId="{53B23F8D-8CFF-499F-93F5-28C9EDC4FDAC}" sibTransId="{8E4A9E7E-3A6F-485A-B976-1287B362399F}"/>
    <dgm:cxn modelId="{9CB97461-27F6-4105-B85A-B7E59D082800}" type="presParOf" srcId="{25D56856-3772-464F-ABFB-06557A407E28}" destId="{5381650B-28FC-41AF-B978-487C0697F097}" srcOrd="0" destOrd="0" presId="urn:microsoft.com/office/officeart/2005/8/layout/orgChart1"/>
    <dgm:cxn modelId="{742465D1-0F4B-4DF3-AE47-935E6112F0B2}" type="presParOf" srcId="{5381650B-28FC-41AF-B978-487C0697F097}" destId="{4EE67EF1-7F7A-4154-B362-0C7CF825AE86}" srcOrd="0" destOrd="0" presId="urn:microsoft.com/office/officeart/2005/8/layout/orgChart1"/>
    <dgm:cxn modelId="{05964882-0D82-4C4B-A0EA-063E3F0D3BEB}" type="presParOf" srcId="{4EE67EF1-7F7A-4154-B362-0C7CF825AE86}" destId="{AB0B3D5A-4AA1-4254-8125-88045DB2968B}" srcOrd="0" destOrd="0" presId="urn:microsoft.com/office/officeart/2005/8/layout/orgChart1"/>
    <dgm:cxn modelId="{D8645198-5345-433D-B2A0-082FEF3B08AE}" type="presParOf" srcId="{4EE67EF1-7F7A-4154-B362-0C7CF825AE86}" destId="{C3FE1EE4-08EE-4F89-A9B1-E96482551231}" srcOrd="1" destOrd="0" presId="urn:microsoft.com/office/officeart/2005/8/layout/orgChart1"/>
    <dgm:cxn modelId="{E603F412-C925-43FA-9FBE-27FDC718BEDA}" type="presParOf" srcId="{5381650B-28FC-41AF-B978-487C0697F097}" destId="{EF21998E-C6B7-43D6-8808-1C4FAE986988}" srcOrd="1" destOrd="0" presId="urn:microsoft.com/office/officeart/2005/8/layout/orgChart1"/>
    <dgm:cxn modelId="{67FF5046-A83E-4D25-B51A-02B312D68247}" type="presParOf" srcId="{EF21998E-C6B7-43D6-8808-1C4FAE986988}" destId="{5F8C8616-A3A3-419B-90CA-A6326A033813}" srcOrd="0" destOrd="0" presId="urn:microsoft.com/office/officeart/2005/8/layout/orgChart1"/>
    <dgm:cxn modelId="{A1A7CE72-439A-4DB2-BE39-3C9EF3278EC7}" type="presParOf" srcId="{EF21998E-C6B7-43D6-8808-1C4FAE986988}" destId="{4DBA1E95-4D66-4C6D-9DF5-EC92AF8C4F24}" srcOrd="1" destOrd="0" presId="urn:microsoft.com/office/officeart/2005/8/layout/orgChart1"/>
    <dgm:cxn modelId="{C0452C82-34F0-41DA-98F6-944E0F7E7072}" type="presParOf" srcId="{4DBA1E95-4D66-4C6D-9DF5-EC92AF8C4F24}" destId="{47177A55-0412-4DBA-BA77-379A7FB9AF2A}" srcOrd="0" destOrd="0" presId="urn:microsoft.com/office/officeart/2005/8/layout/orgChart1"/>
    <dgm:cxn modelId="{FD33FF9A-6BE6-405E-96FA-44AFD24A0FE7}" type="presParOf" srcId="{47177A55-0412-4DBA-BA77-379A7FB9AF2A}" destId="{D49C2361-3E31-4954-A3B0-F29FEB1DEF5C}" srcOrd="0" destOrd="0" presId="urn:microsoft.com/office/officeart/2005/8/layout/orgChart1"/>
    <dgm:cxn modelId="{886194E6-3BF7-489F-B510-F49763F90765}" type="presParOf" srcId="{47177A55-0412-4DBA-BA77-379A7FB9AF2A}" destId="{270F7D17-E124-4F3F-A17D-693E53AC170F}" srcOrd="1" destOrd="0" presId="urn:microsoft.com/office/officeart/2005/8/layout/orgChart1"/>
    <dgm:cxn modelId="{2A3B8A98-725A-437B-8A8C-CFD207768CC2}" type="presParOf" srcId="{4DBA1E95-4D66-4C6D-9DF5-EC92AF8C4F24}" destId="{EC8F0ECD-B567-4514-99B7-C73C1B4D43CF}" srcOrd="1" destOrd="0" presId="urn:microsoft.com/office/officeart/2005/8/layout/orgChart1"/>
    <dgm:cxn modelId="{A9604A84-FA5D-4C48-AED6-40C40A41B7A0}" type="presParOf" srcId="{4DBA1E95-4D66-4C6D-9DF5-EC92AF8C4F24}" destId="{A38BDE3C-D05F-42A7-B6D6-D125970EBDEA}" srcOrd="2" destOrd="0" presId="urn:microsoft.com/office/officeart/2005/8/layout/orgChart1"/>
    <dgm:cxn modelId="{F7085DDC-89AF-404D-A00F-67886974F429}" type="presParOf" srcId="{EF21998E-C6B7-43D6-8808-1C4FAE986988}" destId="{BDF15DB6-4A8D-45EF-9043-77C604C56952}" srcOrd="2" destOrd="0" presId="urn:microsoft.com/office/officeart/2005/8/layout/orgChart1"/>
    <dgm:cxn modelId="{1DD0C439-E38E-49AF-8B1A-440C8B4CE70E}" type="presParOf" srcId="{EF21998E-C6B7-43D6-8808-1C4FAE986988}" destId="{43FDDF3F-9AC7-4A94-9D68-5223FFF1A563}" srcOrd="3" destOrd="0" presId="urn:microsoft.com/office/officeart/2005/8/layout/orgChart1"/>
    <dgm:cxn modelId="{104C10E0-2B07-4EB0-9E9E-B8A2898FD8E2}" type="presParOf" srcId="{43FDDF3F-9AC7-4A94-9D68-5223FFF1A563}" destId="{AEC1B7EB-D49C-483D-A6F7-097B6E0A59B6}" srcOrd="0" destOrd="0" presId="urn:microsoft.com/office/officeart/2005/8/layout/orgChart1"/>
    <dgm:cxn modelId="{279E2382-00F4-4A71-851B-05E07A13AC5F}" type="presParOf" srcId="{AEC1B7EB-D49C-483D-A6F7-097B6E0A59B6}" destId="{25ACC3E7-E077-4458-B369-9952C35DE5FB}" srcOrd="0" destOrd="0" presId="urn:microsoft.com/office/officeart/2005/8/layout/orgChart1"/>
    <dgm:cxn modelId="{D53A2BDB-181E-4BC6-A08A-F99D5C9CEFA6}" type="presParOf" srcId="{AEC1B7EB-D49C-483D-A6F7-097B6E0A59B6}" destId="{D1D9B70F-E71E-4DC6-9580-2E8E845A75A4}" srcOrd="1" destOrd="0" presId="urn:microsoft.com/office/officeart/2005/8/layout/orgChart1"/>
    <dgm:cxn modelId="{E595B3DA-3B1F-44D2-A125-701A0049A01A}" type="presParOf" srcId="{43FDDF3F-9AC7-4A94-9D68-5223FFF1A563}" destId="{CEE4F916-C99F-42AC-B611-D32D1388ABB2}" srcOrd="1" destOrd="0" presId="urn:microsoft.com/office/officeart/2005/8/layout/orgChart1"/>
    <dgm:cxn modelId="{47A12C06-AEC3-4E99-B1AE-D2346C02DE79}" type="presParOf" srcId="{43FDDF3F-9AC7-4A94-9D68-5223FFF1A563}" destId="{E64B9E63-13B4-4320-8347-6E6FAC4247DB}" srcOrd="2" destOrd="0" presId="urn:microsoft.com/office/officeart/2005/8/layout/orgChart1"/>
    <dgm:cxn modelId="{3617C44C-348C-4426-BEB1-07FC13B6F96D}" type="presParOf" srcId="{5381650B-28FC-41AF-B978-487C0697F097}" destId="{3187EA97-E8DB-4AC7-8753-FD67125ECE5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82B5ED-9524-4CA5-A95F-835C03336D8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30660E-D5EF-4F4F-8D07-78042F7E406D}">
      <dgm:prSet phldrT="[نص]"/>
      <dgm:spPr/>
      <dgm:t>
        <a:bodyPr/>
        <a:lstStyle/>
        <a:p>
          <a:r>
            <a:rPr lang="en-US" dirty="0" smtClean="0"/>
            <a:t>RESEARCH</a:t>
          </a:r>
          <a:endParaRPr lang="en-US" dirty="0"/>
        </a:p>
      </dgm:t>
    </dgm:pt>
    <dgm:pt modelId="{53B23F8D-8CFF-499F-93F5-28C9EDC4FDAC}" type="parTrans" cxnId="{E3DD6B16-2C7F-4185-A239-6334F7DF8672}">
      <dgm:prSet/>
      <dgm:spPr/>
      <dgm:t>
        <a:bodyPr/>
        <a:lstStyle/>
        <a:p>
          <a:endParaRPr lang="en-US"/>
        </a:p>
      </dgm:t>
    </dgm:pt>
    <dgm:pt modelId="{8E4A9E7E-3A6F-485A-B976-1287B362399F}" type="sibTrans" cxnId="{E3DD6B16-2C7F-4185-A239-6334F7DF8672}">
      <dgm:prSet/>
      <dgm:spPr/>
      <dgm:t>
        <a:bodyPr/>
        <a:lstStyle/>
        <a:p>
          <a:endParaRPr lang="en-US"/>
        </a:p>
      </dgm:t>
    </dgm:pt>
    <dgm:pt modelId="{18BFED7E-A49D-4533-ACE5-E02CBA3E90D5}">
      <dgm:prSet phldrT="[نص]"/>
      <dgm:spPr/>
      <dgm:t>
        <a:bodyPr/>
        <a:lstStyle/>
        <a:p>
          <a:r>
            <a:rPr lang="en-US" dirty="0" smtClean="0">
              <a:solidFill>
                <a:srgbClr val="FFC000"/>
              </a:solidFill>
            </a:rPr>
            <a:t>QUANTITATIVE</a:t>
          </a:r>
          <a:endParaRPr lang="en-US" dirty="0">
            <a:solidFill>
              <a:srgbClr val="FFC000"/>
            </a:solidFill>
          </a:endParaRPr>
        </a:p>
      </dgm:t>
    </dgm:pt>
    <dgm:pt modelId="{9CE4DFAE-77FE-48C9-8C8C-D94869C7C168}" type="parTrans" cxnId="{20CDD811-30C2-4D1F-B9E3-60B56581FDAF}">
      <dgm:prSet/>
      <dgm:spPr/>
      <dgm:t>
        <a:bodyPr/>
        <a:lstStyle/>
        <a:p>
          <a:endParaRPr lang="en-US"/>
        </a:p>
      </dgm:t>
    </dgm:pt>
    <dgm:pt modelId="{61B0D04A-5834-449D-A564-5EDC7E10CF3B}" type="sibTrans" cxnId="{20CDD811-30C2-4D1F-B9E3-60B56581FDAF}">
      <dgm:prSet/>
      <dgm:spPr/>
      <dgm:t>
        <a:bodyPr/>
        <a:lstStyle/>
        <a:p>
          <a:endParaRPr lang="en-US"/>
        </a:p>
      </dgm:t>
    </dgm:pt>
    <dgm:pt modelId="{30B1E079-A4C9-4E4C-85DF-89352FCCDE0E}">
      <dgm:prSet phldrT="[نص]"/>
      <dgm:spPr/>
      <dgm:t>
        <a:bodyPr/>
        <a:lstStyle/>
        <a:p>
          <a:r>
            <a:rPr lang="en-US" dirty="0" smtClean="0"/>
            <a:t>QUALITATIVE</a:t>
          </a:r>
          <a:endParaRPr lang="en-US" dirty="0"/>
        </a:p>
      </dgm:t>
    </dgm:pt>
    <dgm:pt modelId="{42F59552-4E34-4274-B748-9FFB5884130A}" type="parTrans" cxnId="{2A69C7C2-B879-4CD9-934D-E876A64A583A}">
      <dgm:prSet/>
      <dgm:spPr/>
      <dgm:t>
        <a:bodyPr/>
        <a:lstStyle/>
        <a:p>
          <a:endParaRPr lang="en-US"/>
        </a:p>
      </dgm:t>
    </dgm:pt>
    <dgm:pt modelId="{D9D31482-26CA-4491-9F38-225E98E79844}" type="sibTrans" cxnId="{2A69C7C2-B879-4CD9-934D-E876A64A583A}">
      <dgm:prSet/>
      <dgm:spPr/>
      <dgm:t>
        <a:bodyPr/>
        <a:lstStyle/>
        <a:p>
          <a:endParaRPr lang="en-US"/>
        </a:p>
      </dgm:t>
    </dgm:pt>
    <dgm:pt modelId="{25D56856-3772-464F-ABFB-06557A407E28}" type="pres">
      <dgm:prSet presAssocID="{CD82B5ED-9524-4CA5-A95F-835C03336D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381650B-28FC-41AF-B978-487C0697F097}" type="pres">
      <dgm:prSet presAssocID="{0930660E-D5EF-4F4F-8D07-78042F7E406D}" presName="hierRoot1" presStyleCnt="0">
        <dgm:presLayoutVars>
          <dgm:hierBranch val="init"/>
        </dgm:presLayoutVars>
      </dgm:prSet>
      <dgm:spPr/>
    </dgm:pt>
    <dgm:pt modelId="{4EE67EF1-7F7A-4154-B362-0C7CF825AE86}" type="pres">
      <dgm:prSet presAssocID="{0930660E-D5EF-4F4F-8D07-78042F7E406D}" presName="rootComposite1" presStyleCnt="0"/>
      <dgm:spPr/>
    </dgm:pt>
    <dgm:pt modelId="{AB0B3D5A-4AA1-4254-8125-88045DB2968B}" type="pres">
      <dgm:prSet presAssocID="{0930660E-D5EF-4F4F-8D07-78042F7E406D}" presName="rootText1" presStyleLbl="node0" presStyleIdx="0" presStyleCnt="1" custLinFactNeighborY="-145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FE1EE4-08EE-4F89-A9B1-E96482551231}" type="pres">
      <dgm:prSet presAssocID="{0930660E-D5EF-4F4F-8D07-78042F7E406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F21998E-C6B7-43D6-8808-1C4FAE986988}" type="pres">
      <dgm:prSet presAssocID="{0930660E-D5EF-4F4F-8D07-78042F7E406D}" presName="hierChild2" presStyleCnt="0"/>
      <dgm:spPr/>
    </dgm:pt>
    <dgm:pt modelId="{5F8C8616-A3A3-419B-90CA-A6326A033813}" type="pres">
      <dgm:prSet presAssocID="{9CE4DFAE-77FE-48C9-8C8C-D94869C7C168}" presName="Name37" presStyleLbl="parChTrans1D2" presStyleIdx="0" presStyleCnt="2"/>
      <dgm:spPr/>
      <dgm:t>
        <a:bodyPr/>
        <a:lstStyle/>
        <a:p>
          <a:endParaRPr lang="en-US"/>
        </a:p>
      </dgm:t>
    </dgm:pt>
    <dgm:pt modelId="{4DBA1E95-4D66-4C6D-9DF5-EC92AF8C4F24}" type="pres">
      <dgm:prSet presAssocID="{18BFED7E-A49D-4533-ACE5-E02CBA3E90D5}" presName="hierRoot2" presStyleCnt="0">
        <dgm:presLayoutVars>
          <dgm:hierBranch val="init"/>
        </dgm:presLayoutVars>
      </dgm:prSet>
      <dgm:spPr/>
    </dgm:pt>
    <dgm:pt modelId="{47177A55-0412-4DBA-BA77-379A7FB9AF2A}" type="pres">
      <dgm:prSet presAssocID="{18BFED7E-A49D-4533-ACE5-E02CBA3E90D5}" presName="rootComposite" presStyleCnt="0"/>
      <dgm:spPr/>
    </dgm:pt>
    <dgm:pt modelId="{D49C2361-3E31-4954-A3B0-F29FEB1DEF5C}" type="pres">
      <dgm:prSet presAssocID="{18BFED7E-A49D-4533-ACE5-E02CBA3E90D5}" presName="rootText" presStyleLbl="node2" presStyleIdx="0" presStyleCnt="2" custLinFactNeighborY="-63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0F7D17-E124-4F3F-A17D-693E53AC170F}" type="pres">
      <dgm:prSet presAssocID="{18BFED7E-A49D-4533-ACE5-E02CBA3E90D5}" presName="rootConnector" presStyleLbl="node2" presStyleIdx="0" presStyleCnt="2"/>
      <dgm:spPr/>
      <dgm:t>
        <a:bodyPr/>
        <a:lstStyle/>
        <a:p>
          <a:endParaRPr lang="en-US"/>
        </a:p>
      </dgm:t>
    </dgm:pt>
    <dgm:pt modelId="{EC8F0ECD-B567-4514-99B7-C73C1B4D43CF}" type="pres">
      <dgm:prSet presAssocID="{18BFED7E-A49D-4533-ACE5-E02CBA3E90D5}" presName="hierChild4" presStyleCnt="0"/>
      <dgm:spPr/>
    </dgm:pt>
    <dgm:pt modelId="{A38BDE3C-D05F-42A7-B6D6-D125970EBDEA}" type="pres">
      <dgm:prSet presAssocID="{18BFED7E-A49D-4533-ACE5-E02CBA3E90D5}" presName="hierChild5" presStyleCnt="0"/>
      <dgm:spPr/>
    </dgm:pt>
    <dgm:pt modelId="{BDF15DB6-4A8D-45EF-9043-77C604C56952}" type="pres">
      <dgm:prSet presAssocID="{42F59552-4E34-4274-B748-9FFB5884130A}" presName="Name37" presStyleLbl="parChTrans1D2" presStyleIdx="1" presStyleCnt="2"/>
      <dgm:spPr/>
      <dgm:t>
        <a:bodyPr/>
        <a:lstStyle/>
        <a:p>
          <a:endParaRPr lang="en-US"/>
        </a:p>
      </dgm:t>
    </dgm:pt>
    <dgm:pt modelId="{43FDDF3F-9AC7-4A94-9D68-5223FFF1A563}" type="pres">
      <dgm:prSet presAssocID="{30B1E079-A4C9-4E4C-85DF-89352FCCDE0E}" presName="hierRoot2" presStyleCnt="0">
        <dgm:presLayoutVars>
          <dgm:hierBranch val="init"/>
        </dgm:presLayoutVars>
      </dgm:prSet>
      <dgm:spPr/>
    </dgm:pt>
    <dgm:pt modelId="{AEC1B7EB-D49C-483D-A6F7-097B6E0A59B6}" type="pres">
      <dgm:prSet presAssocID="{30B1E079-A4C9-4E4C-85DF-89352FCCDE0E}" presName="rootComposite" presStyleCnt="0"/>
      <dgm:spPr/>
    </dgm:pt>
    <dgm:pt modelId="{25ACC3E7-E077-4458-B369-9952C35DE5FB}" type="pres">
      <dgm:prSet presAssocID="{30B1E079-A4C9-4E4C-85DF-89352FCCDE0E}" presName="rootText" presStyleLbl="node2" presStyleIdx="1" presStyleCnt="2" custLinFactNeighborY="-63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D9B70F-E71E-4DC6-9580-2E8E845A75A4}" type="pres">
      <dgm:prSet presAssocID="{30B1E079-A4C9-4E4C-85DF-89352FCCDE0E}" presName="rootConnector" presStyleLbl="node2" presStyleIdx="1" presStyleCnt="2"/>
      <dgm:spPr/>
      <dgm:t>
        <a:bodyPr/>
        <a:lstStyle/>
        <a:p>
          <a:endParaRPr lang="en-US"/>
        </a:p>
      </dgm:t>
    </dgm:pt>
    <dgm:pt modelId="{CEE4F916-C99F-42AC-B611-D32D1388ABB2}" type="pres">
      <dgm:prSet presAssocID="{30B1E079-A4C9-4E4C-85DF-89352FCCDE0E}" presName="hierChild4" presStyleCnt="0"/>
      <dgm:spPr/>
    </dgm:pt>
    <dgm:pt modelId="{E64B9E63-13B4-4320-8347-6E6FAC4247DB}" type="pres">
      <dgm:prSet presAssocID="{30B1E079-A4C9-4E4C-85DF-89352FCCDE0E}" presName="hierChild5" presStyleCnt="0"/>
      <dgm:spPr/>
    </dgm:pt>
    <dgm:pt modelId="{3187EA97-E8DB-4AC7-8753-FD67125ECE53}" type="pres">
      <dgm:prSet presAssocID="{0930660E-D5EF-4F4F-8D07-78042F7E406D}" presName="hierChild3" presStyleCnt="0"/>
      <dgm:spPr/>
    </dgm:pt>
  </dgm:ptLst>
  <dgm:cxnLst>
    <dgm:cxn modelId="{CA99CCAD-FE52-4C95-B72A-67371CCFF402}" type="presOf" srcId="{CD82B5ED-9524-4CA5-A95F-835C03336D86}" destId="{25D56856-3772-464F-ABFB-06557A407E28}" srcOrd="0" destOrd="0" presId="urn:microsoft.com/office/officeart/2005/8/layout/orgChart1"/>
    <dgm:cxn modelId="{B3B406D9-7F09-485E-A1FB-B176DBB65A04}" type="presOf" srcId="{18BFED7E-A49D-4533-ACE5-E02CBA3E90D5}" destId="{270F7D17-E124-4F3F-A17D-693E53AC170F}" srcOrd="1" destOrd="0" presId="urn:microsoft.com/office/officeart/2005/8/layout/orgChart1"/>
    <dgm:cxn modelId="{2A69C7C2-B879-4CD9-934D-E876A64A583A}" srcId="{0930660E-D5EF-4F4F-8D07-78042F7E406D}" destId="{30B1E079-A4C9-4E4C-85DF-89352FCCDE0E}" srcOrd="1" destOrd="0" parTransId="{42F59552-4E34-4274-B748-9FFB5884130A}" sibTransId="{D9D31482-26CA-4491-9F38-225E98E79844}"/>
    <dgm:cxn modelId="{3A982822-6D66-472B-BA32-B8DCBBF14E5F}" type="presOf" srcId="{9CE4DFAE-77FE-48C9-8C8C-D94869C7C168}" destId="{5F8C8616-A3A3-419B-90CA-A6326A033813}" srcOrd="0" destOrd="0" presId="urn:microsoft.com/office/officeart/2005/8/layout/orgChart1"/>
    <dgm:cxn modelId="{B3E0A948-0373-4A51-AB15-93ADE796587B}" type="presOf" srcId="{30B1E079-A4C9-4E4C-85DF-89352FCCDE0E}" destId="{D1D9B70F-E71E-4DC6-9580-2E8E845A75A4}" srcOrd="1" destOrd="0" presId="urn:microsoft.com/office/officeart/2005/8/layout/orgChart1"/>
    <dgm:cxn modelId="{44F6AB04-FE88-4268-B23B-892344D138B2}" type="presOf" srcId="{42F59552-4E34-4274-B748-9FFB5884130A}" destId="{BDF15DB6-4A8D-45EF-9043-77C604C56952}" srcOrd="0" destOrd="0" presId="urn:microsoft.com/office/officeart/2005/8/layout/orgChart1"/>
    <dgm:cxn modelId="{04819733-C33A-4D31-8C3D-F46EF014CC91}" type="presOf" srcId="{0930660E-D5EF-4F4F-8D07-78042F7E406D}" destId="{AB0B3D5A-4AA1-4254-8125-88045DB2968B}" srcOrd="0" destOrd="0" presId="urn:microsoft.com/office/officeart/2005/8/layout/orgChart1"/>
    <dgm:cxn modelId="{697FFBFB-73E7-441E-B490-3FFD79EEB776}" type="presOf" srcId="{30B1E079-A4C9-4E4C-85DF-89352FCCDE0E}" destId="{25ACC3E7-E077-4458-B369-9952C35DE5FB}" srcOrd="0" destOrd="0" presId="urn:microsoft.com/office/officeart/2005/8/layout/orgChart1"/>
    <dgm:cxn modelId="{20CDD811-30C2-4D1F-B9E3-60B56581FDAF}" srcId="{0930660E-D5EF-4F4F-8D07-78042F7E406D}" destId="{18BFED7E-A49D-4533-ACE5-E02CBA3E90D5}" srcOrd="0" destOrd="0" parTransId="{9CE4DFAE-77FE-48C9-8C8C-D94869C7C168}" sibTransId="{61B0D04A-5834-449D-A564-5EDC7E10CF3B}"/>
    <dgm:cxn modelId="{80CAFC8F-B3BD-4106-A31B-788CA9FB6A96}" type="presOf" srcId="{18BFED7E-A49D-4533-ACE5-E02CBA3E90D5}" destId="{D49C2361-3E31-4954-A3B0-F29FEB1DEF5C}" srcOrd="0" destOrd="0" presId="urn:microsoft.com/office/officeart/2005/8/layout/orgChart1"/>
    <dgm:cxn modelId="{E3DD6B16-2C7F-4185-A239-6334F7DF8672}" srcId="{CD82B5ED-9524-4CA5-A95F-835C03336D86}" destId="{0930660E-D5EF-4F4F-8D07-78042F7E406D}" srcOrd="0" destOrd="0" parTransId="{53B23F8D-8CFF-499F-93F5-28C9EDC4FDAC}" sibTransId="{8E4A9E7E-3A6F-485A-B976-1287B362399F}"/>
    <dgm:cxn modelId="{F4676817-6F47-4541-8572-CCA0DA965D77}" type="presOf" srcId="{0930660E-D5EF-4F4F-8D07-78042F7E406D}" destId="{C3FE1EE4-08EE-4F89-A9B1-E96482551231}" srcOrd="1" destOrd="0" presId="urn:microsoft.com/office/officeart/2005/8/layout/orgChart1"/>
    <dgm:cxn modelId="{90660FC5-4901-4008-BB9F-15525C93F97D}" type="presParOf" srcId="{25D56856-3772-464F-ABFB-06557A407E28}" destId="{5381650B-28FC-41AF-B978-487C0697F097}" srcOrd="0" destOrd="0" presId="urn:microsoft.com/office/officeart/2005/8/layout/orgChart1"/>
    <dgm:cxn modelId="{C0B91A2D-DBA7-498E-A453-52A610D26F26}" type="presParOf" srcId="{5381650B-28FC-41AF-B978-487C0697F097}" destId="{4EE67EF1-7F7A-4154-B362-0C7CF825AE86}" srcOrd="0" destOrd="0" presId="urn:microsoft.com/office/officeart/2005/8/layout/orgChart1"/>
    <dgm:cxn modelId="{2A4EACDB-0CE8-4DED-8722-1973EF6AAA17}" type="presParOf" srcId="{4EE67EF1-7F7A-4154-B362-0C7CF825AE86}" destId="{AB0B3D5A-4AA1-4254-8125-88045DB2968B}" srcOrd="0" destOrd="0" presId="urn:microsoft.com/office/officeart/2005/8/layout/orgChart1"/>
    <dgm:cxn modelId="{B7024937-D4E8-4D6B-8B9E-658D1FF52FB1}" type="presParOf" srcId="{4EE67EF1-7F7A-4154-B362-0C7CF825AE86}" destId="{C3FE1EE4-08EE-4F89-A9B1-E96482551231}" srcOrd="1" destOrd="0" presId="urn:microsoft.com/office/officeart/2005/8/layout/orgChart1"/>
    <dgm:cxn modelId="{B54AC37A-4E8B-4F72-AFA0-C28F725E3D88}" type="presParOf" srcId="{5381650B-28FC-41AF-B978-487C0697F097}" destId="{EF21998E-C6B7-43D6-8808-1C4FAE986988}" srcOrd="1" destOrd="0" presId="urn:microsoft.com/office/officeart/2005/8/layout/orgChart1"/>
    <dgm:cxn modelId="{BCE006D3-69B6-464B-9DE6-E8D27247E91F}" type="presParOf" srcId="{EF21998E-C6B7-43D6-8808-1C4FAE986988}" destId="{5F8C8616-A3A3-419B-90CA-A6326A033813}" srcOrd="0" destOrd="0" presId="urn:microsoft.com/office/officeart/2005/8/layout/orgChart1"/>
    <dgm:cxn modelId="{B6B424C8-F77C-499F-BC9C-9A2198CFB516}" type="presParOf" srcId="{EF21998E-C6B7-43D6-8808-1C4FAE986988}" destId="{4DBA1E95-4D66-4C6D-9DF5-EC92AF8C4F24}" srcOrd="1" destOrd="0" presId="urn:microsoft.com/office/officeart/2005/8/layout/orgChart1"/>
    <dgm:cxn modelId="{37A481EE-24C7-4535-A27C-0C6189D75F4B}" type="presParOf" srcId="{4DBA1E95-4D66-4C6D-9DF5-EC92AF8C4F24}" destId="{47177A55-0412-4DBA-BA77-379A7FB9AF2A}" srcOrd="0" destOrd="0" presId="urn:microsoft.com/office/officeart/2005/8/layout/orgChart1"/>
    <dgm:cxn modelId="{72F5CE95-F8BA-4412-9B6A-2722CBA84975}" type="presParOf" srcId="{47177A55-0412-4DBA-BA77-379A7FB9AF2A}" destId="{D49C2361-3E31-4954-A3B0-F29FEB1DEF5C}" srcOrd="0" destOrd="0" presId="urn:microsoft.com/office/officeart/2005/8/layout/orgChart1"/>
    <dgm:cxn modelId="{B2DC9759-4CF9-45BB-B5A8-8991030B6E20}" type="presParOf" srcId="{47177A55-0412-4DBA-BA77-379A7FB9AF2A}" destId="{270F7D17-E124-4F3F-A17D-693E53AC170F}" srcOrd="1" destOrd="0" presId="urn:microsoft.com/office/officeart/2005/8/layout/orgChart1"/>
    <dgm:cxn modelId="{0AE0B925-7DA2-4670-8914-74A7DA06E13F}" type="presParOf" srcId="{4DBA1E95-4D66-4C6D-9DF5-EC92AF8C4F24}" destId="{EC8F0ECD-B567-4514-99B7-C73C1B4D43CF}" srcOrd="1" destOrd="0" presId="urn:microsoft.com/office/officeart/2005/8/layout/orgChart1"/>
    <dgm:cxn modelId="{378BD12B-32A8-4069-93E2-46CB0C9B5100}" type="presParOf" srcId="{4DBA1E95-4D66-4C6D-9DF5-EC92AF8C4F24}" destId="{A38BDE3C-D05F-42A7-B6D6-D125970EBDEA}" srcOrd="2" destOrd="0" presId="urn:microsoft.com/office/officeart/2005/8/layout/orgChart1"/>
    <dgm:cxn modelId="{4FF7CB20-A1E6-4E37-94A1-6EFE43A68893}" type="presParOf" srcId="{EF21998E-C6B7-43D6-8808-1C4FAE986988}" destId="{BDF15DB6-4A8D-45EF-9043-77C604C56952}" srcOrd="2" destOrd="0" presId="urn:microsoft.com/office/officeart/2005/8/layout/orgChart1"/>
    <dgm:cxn modelId="{DE880A13-FB7D-44A6-825E-4AC32907D6C9}" type="presParOf" srcId="{EF21998E-C6B7-43D6-8808-1C4FAE986988}" destId="{43FDDF3F-9AC7-4A94-9D68-5223FFF1A563}" srcOrd="3" destOrd="0" presId="urn:microsoft.com/office/officeart/2005/8/layout/orgChart1"/>
    <dgm:cxn modelId="{0275A578-A8A9-4731-AB25-383355CFDC2C}" type="presParOf" srcId="{43FDDF3F-9AC7-4A94-9D68-5223FFF1A563}" destId="{AEC1B7EB-D49C-483D-A6F7-097B6E0A59B6}" srcOrd="0" destOrd="0" presId="urn:microsoft.com/office/officeart/2005/8/layout/orgChart1"/>
    <dgm:cxn modelId="{1FB4B929-437A-4A9F-AA4F-21E6555247D3}" type="presParOf" srcId="{AEC1B7EB-D49C-483D-A6F7-097B6E0A59B6}" destId="{25ACC3E7-E077-4458-B369-9952C35DE5FB}" srcOrd="0" destOrd="0" presId="urn:microsoft.com/office/officeart/2005/8/layout/orgChart1"/>
    <dgm:cxn modelId="{DB226010-467A-45C4-8E95-4E77CEB38F1E}" type="presParOf" srcId="{AEC1B7EB-D49C-483D-A6F7-097B6E0A59B6}" destId="{D1D9B70F-E71E-4DC6-9580-2E8E845A75A4}" srcOrd="1" destOrd="0" presId="urn:microsoft.com/office/officeart/2005/8/layout/orgChart1"/>
    <dgm:cxn modelId="{B07CE4F9-4EC0-4138-837D-AE37B205910A}" type="presParOf" srcId="{43FDDF3F-9AC7-4A94-9D68-5223FFF1A563}" destId="{CEE4F916-C99F-42AC-B611-D32D1388ABB2}" srcOrd="1" destOrd="0" presId="urn:microsoft.com/office/officeart/2005/8/layout/orgChart1"/>
    <dgm:cxn modelId="{A953F832-C540-49A3-8ECC-458E85358D72}" type="presParOf" srcId="{43FDDF3F-9AC7-4A94-9D68-5223FFF1A563}" destId="{E64B9E63-13B4-4320-8347-6E6FAC4247DB}" srcOrd="2" destOrd="0" presId="urn:microsoft.com/office/officeart/2005/8/layout/orgChart1"/>
    <dgm:cxn modelId="{6DE5636E-D243-472C-B625-FE7B431BF053}" type="presParOf" srcId="{5381650B-28FC-41AF-B978-487C0697F097}" destId="{3187EA97-E8DB-4AC7-8753-FD67125ECE5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82B5ED-9524-4CA5-A95F-835C03336D8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30660E-D5EF-4F4F-8D07-78042F7E406D}">
      <dgm:prSet phldrT="[نص]"/>
      <dgm:spPr/>
      <dgm:t>
        <a:bodyPr/>
        <a:lstStyle/>
        <a:p>
          <a:r>
            <a:rPr lang="en-US" dirty="0" smtClean="0"/>
            <a:t>RESEARCH</a:t>
          </a:r>
          <a:endParaRPr lang="en-US" dirty="0"/>
        </a:p>
      </dgm:t>
    </dgm:pt>
    <dgm:pt modelId="{53B23F8D-8CFF-499F-93F5-28C9EDC4FDAC}" type="parTrans" cxnId="{E3DD6B16-2C7F-4185-A239-6334F7DF8672}">
      <dgm:prSet/>
      <dgm:spPr/>
      <dgm:t>
        <a:bodyPr/>
        <a:lstStyle/>
        <a:p>
          <a:endParaRPr lang="en-US"/>
        </a:p>
      </dgm:t>
    </dgm:pt>
    <dgm:pt modelId="{8E4A9E7E-3A6F-485A-B976-1287B362399F}" type="sibTrans" cxnId="{E3DD6B16-2C7F-4185-A239-6334F7DF8672}">
      <dgm:prSet/>
      <dgm:spPr/>
      <dgm:t>
        <a:bodyPr/>
        <a:lstStyle/>
        <a:p>
          <a:endParaRPr lang="en-US"/>
        </a:p>
      </dgm:t>
    </dgm:pt>
    <dgm:pt modelId="{18BFED7E-A49D-4533-ACE5-E02CBA3E90D5}">
      <dgm:prSet phldrT="[نص]"/>
      <dgm:spPr/>
      <dgm:t>
        <a:bodyPr/>
        <a:lstStyle/>
        <a:p>
          <a:r>
            <a:rPr lang="en-US" dirty="0" smtClean="0"/>
            <a:t>BASIC</a:t>
          </a:r>
          <a:endParaRPr lang="en-US" dirty="0"/>
        </a:p>
      </dgm:t>
    </dgm:pt>
    <dgm:pt modelId="{9CE4DFAE-77FE-48C9-8C8C-D94869C7C168}" type="parTrans" cxnId="{20CDD811-30C2-4D1F-B9E3-60B56581FDAF}">
      <dgm:prSet/>
      <dgm:spPr/>
      <dgm:t>
        <a:bodyPr/>
        <a:lstStyle/>
        <a:p>
          <a:endParaRPr lang="en-US"/>
        </a:p>
      </dgm:t>
    </dgm:pt>
    <dgm:pt modelId="{61B0D04A-5834-449D-A564-5EDC7E10CF3B}" type="sibTrans" cxnId="{20CDD811-30C2-4D1F-B9E3-60B56581FDAF}">
      <dgm:prSet/>
      <dgm:spPr/>
      <dgm:t>
        <a:bodyPr/>
        <a:lstStyle/>
        <a:p>
          <a:endParaRPr lang="en-US"/>
        </a:p>
      </dgm:t>
    </dgm:pt>
    <dgm:pt modelId="{30B1E079-A4C9-4E4C-85DF-89352FCCDE0E}">
      <dgm:prSet phldrT="[نص]"/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 APPLIED</a:t>
          </a:r>
          <a:endParaRPr lang="en-US" dirty="0">
            <a:solidFill>
              <a:srgbClr val="FFFF00"/>
            </a:solidFill>
          </a:endParaRPr>
        </a:p>
      </dgm:t>
    </dgm:pt>
    <dgm:pt modelId="{42F59552-4E34-4274-B748-9FFB5884130A}" type="parTrans" cxnId="{2A69C7C2-B879-4CD9-934D-E876A64A583A}">
      <dgm:prSet/>
      <dgm:spPr/>
      <dgm:t>
        <a:bodyPr/>
        <a:lstStyle/>
        <a:p>
          <a:endParaRPr lang="en-US"/>
        </a:p>
      </dgm:t>
    </dgm:pt>
    <dgm:pt modelId="{D9D31482-26CA-4491-9F38-225E98E79844}" type="sibTrans" cxnId="{2A69C7C2-B879-4CD9-934D-E876A64A583A}">
      <dgm:prSet/>
      <dgm:spPr/>
      <dgm:t>
        <a:bodyPr/>
        <a:lstStyle/>
        <a:p>
          <a:endParaRPr lang="en-US"/>
        </a:p>
      </dgm:t>
    </dgm:pt>
    <dgm:pt modelId="{25D56856-3772-464F-ABFB-06557A407E28}" type="pres">
      <dgm:prSet presAssocID="{CD82B5ED-9524-4CA5-A95F-835C03336D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381650B-28FC-41AF-B978-487C0697F097}" type="pres">
      <dgm:prSet presAssocID="{0930660E-D5EF-4F4F-8D07-78042F7E406D}" presName="hierRoot1" presStyleCnt="0">
        <dgm:presLayoutVars>
          <dgm:hierBranch val="init"/>
        </dgm:presLayoutVars>
      </dgm:prSet>
      <dgm:spPr/>
    </dgm:pt>
    <dgm:pt modelId="{4EE67EF1-7F7A-4154-B362-0C7CF825AE86}" type="pres">
      <dgm:prSet presAssocID="{0930660E-D5EF-4F4F-8D07-78042F7E406D}" presName="rootComposite1" presStyleCnt="0"/>
      <dgm:spPr/>
    </dgm:pt>
    <dgm:pt modelId="{AB0B3D5A-4AA1-4254-8125-88045DB2968B}" type="pres">
      <dgm:prSet presAssocID="{0930660E-D5EF-4F4F-8D07-78042F7E406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FE1EE4-08EE-4F89-A9B1-E96482551231}" type="pres">
      <dgm:prSet presAssocID="{0930660E-D5EF-4F4F-8D07-78042F7E406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F21998E-C6B7-43D6-8808-1C4FAE986988}" type="pres">
      <dgm:prSet presAssocID="{0930660E-D5EF-4F4F-8D07-78042F7E406D}" presName="hierChild2" presStyleCnt="0"/>
      <dgm:spPr/>
    </dgm:pt>
    <dgm:pt modelId="{5F8C8616-A3A3-419B-90CA-A6326A033813}" type="pres">
      <dgm:prSet presAssocID="{9CE4DFAE-77FE-48C9-8C8C-D94869C7C168}" presName="Name37" presStyleLbl="parChTrans1D2" presStyleIdx="0" presStyleCnt="2"/>
      <dgm:spPr/>
      <dgm:t>
        <a:bodyPr/>
        <a:lstStyle/>
        <a:p>
          <a:endParaRPr lang="en-US"/>
        </a:p>
      </dgm:t>
    </dgm:pt>
    <dgm:pt modelId="{4DBA1E95-4D66-4C6D-9DF5-EC92AF8C4F24}" type="pres">
      <dgm:prSet presAssocID="{18BFED7E-A49D-4533-ACE5-E02CBA3E90D5}" presName="hierRoot2" presStyleCnt="0">
        <dgm:presLayoutVars>
          <dgm:hierBranch val="init"/>
        </dgm:presLayoutVars>
      </dgm:prSet>
      <dgm:spPr/>
    </dgm:pt>
    <dgm:pt modelId="{47177A55-0412-4DBA-BA77-379A7FB9AF2A}" type="pres">
      <dgm:prSet presAssocID="{18BFED7E-A49D-4533-ACE5-E02CBA3E90D5}" presName="rootComposite" presStyleCnt="0"/>
      <dgm:spPr/>
    </dgm:pt>
    <dgm:pt modelId="{D49C2361-3E31-4954-A3B0-F29FEB1DEF5C}" type="pres">
      <dgm:prSet presAssocID="{18BFED7E-A49D-4533-ACE5-E02CBA3E90D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0F7D17-E124-4F3F-A17D-693E53AC170F}" type="pres">
      <dgm:prSet presAssocID="{18BFED7E-A49D-4533-ACE5-E02CBA3E90D5}" presName="rootConnector" presStyleLbl="node2" presStyleIdx="0" presStyleCnt="2"/>
      <dgm:spPr/>
      <dgm:t>
        <a:bodyPr/>
        <a:lstStyle/>
        <a:p>
          <a:endParaRPr lang="en-US"/>
        </a:p>
      </dgm:t>
    </dgm:pt>
    <dgm:pt modelId="{EC8F0ECD-B567-4514-99B7-C73C1B4D43CF}" type="pres">
      <dgm:prSet presAssocID="{18BFED7E-A49D-4533-ACE5-E02CBA3E90D5}" presName="hierChild4" presStyleCnt="0"/>
      <dgm:spPr/>
    </dgm:pt>
    <dgm:pt modelId="{A38BDE3C-D05F-42A7-B6D6-D125970EBDEA}" type="pres">
      <dgm:prSet presAssocID="{18BFED7E-A49D-4533-ACE5-E02CBA3E90D5}" presName="hierChild5" presStyleCnt="0"/>
      <dgm:spPr/>
    </dgm:pt>
    <dgm:pt modelId="{BDF15DB6-4A8D-45EF-9043-77C604C56952}" type="pres">
      <dgm:prSet presAssocID="{42F59552-4E34-4274-B748-9FFB5884130A}" presName="Name37" presStyleLbl="parChTrans1D2" presStyleIdx="1" presStyleCnt="2"/>
      <dgm:spPr/>
      <dgm:t>
        <a:bodyPr/>
        <a:lstStyle/>
        <a:p>
          <a:endParaRPr lang="en-US"/>
        </a:p>
      </dgm:t>
    </dgm:pt>
    <dgm:pt modelId="{43FDDF3F-9AC7-4A94-9D68-5223FFF1A563}" type="pres">
      <dgm:prSet presAssocID="{30B1E079-A4C9-4E4C-85DF-89352FCCDE0E}" presName="hierRoot2" presStyleCnt="0">
        <dgm:presLayoutVars>
          <dgm:hierBranch val="init"/>
        </dgm:presLayoutVars>
      </dgm:prSet>
      <dgm:spPr/>
    </dgm:pt>
    <dgm:pt modelId="{AEC1B7EB-D49C-483D-A6F7-097B6E0A59B6}" type="pres">
      <dgm:prSet presAssocID="{30B1E079-A4C9-4E4C-85DF-89352FCCDE0E}" presName="rootComposite" presStyleCnt="0"/>
      <dgm:spPr/>
    </dgm:pt>
    <dgm:pt modelId="{25ACC3E7-E077-4458-B369-9952C35DE5FB}" type="pres">
      <dgm:prSet presAssocID="{30B1E079-A4C9-4E4C-85DF-89352FCCDE0E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D9B70F-E71E-4DC6-9580-2E8E845A75A4}" type="pres">
      <dgm:prSet presAssocID="{30B1E079-A4C9-4E4C-85DF-89352FCCDE0E}" presName="rootConnector" presStyleLbl="node2" presStyleIdx="1" presStyleCnt="2"/>
      <dgm:spPr/>
      <dgm:t>
        <a:bodyPr/>
        <a:lstStyle/>
        <a:p>
          <a:endParaRPr lang="en-US"/>
        </a:p>
      </dgm:t>
    </dgm:pt>
    <dgm:pt modelId="{CEE4F916-C99F-42AC-B611-D32D1388ABB2}" type="pres">
      <dgm:prSet presAssocID="{30B1E079-A4C9-4E4C-85DF-89352FCCDE0E}" presName="hierChild4" presStyleCnt="0"/>
      <dgm:spPr/>
    </dgm:pt>
    <dgm:pt modelId="{E64B9E63-13B4-4320-8347-6E6FAC4247DB}" type="pres">
      <dgm:prSet presAssocID="{30B1E079-A4C9-4E4C-85DF-89352FCCDE0E}" presName="hierChild5" presStyleCnt="0"/>
      <dgm:spPr/>
    </dgm:pt>
    <dgm:pt modelId="{3187EA97-E8DB-4AC7-8753-FD67125ECE53}" type="pres">
      <dgm:prSet presAssocID="{0930660E-D5EF-4F4F-8D07-78042F7E406D}" presName="hierChild3" presStyleCnt="0"/>
      <dgm:spPr/>
    </dgm:pt>
  </dgm:ptLst>
  <dgm:cxnLst>
    <dgm:cxn modelId="{19BEF6ED-8866-48C0-AF8A-A50238F9039A}" type="presOf" srcId="{9CE4DFAE-77FE-48C9-8C8C-D94869C7C168}" destId="{5F8C8616-A3A3-419B-90CA-A6326A033813}" srcOrd="0" destOrd="0" presId="urn:microsoft.com/office/officeart/2005/8/layout/orgChart1"/>
    <dgm:cxn modelId="{5552525D-41B3-44E4-AC19-16CB6ED309D9}" type="presOf" srcId="{30B1E079-A4C9-4E4C-85DF-89352FCCDE0E}" destId="{25ACC3E7-E077-4458-B369-9952C35DE5FB}" srcOrd="0" destOrd="0" presId="urn:microsoft.com/office/officeart/2005/8/layout/orgChart1"/>
    <dgm:cxn modelId="{2A69C7C2-B879-4CD9-934D-E876A64A583A}" srcId="{0930660E-D5EF-4F4F-8D07-78042F7E406D}" destId="{30B1E079-A4C9-4E4C-85DF-89352FCCDE0E}" srcOrd="1" destOrd="0" parTransId="{42F59552-4E34-4274-B748-9FFB5884130A}" sibTransId="{D9D31482-26CA-4491-9F38-225E98E79844}"/>
    <dgm:cxn modelId="{76D631C6-C7EB-4005-A674-C80E29A463CD}" type="presOf" srcId="{18BFED7E-A49D-4533-ACE5-E02CBA3E90D5}" destId="{D49C2361-3E31-4954-A3B0-F29FEB1DEF5C}" srcOrd="0" destOrd="0" presId="urn:microsoft.com/office/officeart/2005/8/layout/orgChart1"/>
    <dgm:cxn modelId="{20CDD811-30C2-4D1F-B9E3-60B56581FDAF}" srcId="{0930660E-D5EF-4F4F-8D07-78042F7E406D}" destId="{18BFED7E-A49D-4533-ACE5-E02CBA3E90D5}" srcOrd="0" destOrd="0" parTransId="{9CE4DFAE-77FE-48C9-8C8C-D94869C7C168}" sibTransId="{61B0D04A-5834-449D-A564-5EDC7E10CF3B}"/>
    <dgm:cxn modelId="{B8709207-EDE2-4EB8-A478-B060353D57FF}" type="presOf" srcId="{18BFED7E-A49D-4533-ACE5-E02CBA3E90D5}" destId="{270F7D17-E124-4F3F-A17D-693E53AC170F}" srcOrd="1" destOrd="0" presId="urn:microsoft.com/office/officeart/2005/8/layout/orgChart1"/>
    <dgm:cxn modelId="{1D5A2E77-C169-4976-BFBA-2D5AD1712F03}" type="presOf" srcId="{30B1E079-A4C9-4E4C-85DF-89352FCCDE0E}" destId="{D1D9B70F-E71E-4DC6-9580-2E8E845A75A4}" srcOrd="1" destOrd="0" presId="urn:microsoft.com/office/officeart/2005/8/layout/orgChart1"/>
    <dgm:cxn modelId="{52992C1F-3B39-4699-B76D-78D3B2646919}" type="presOf" srcId="{0930660E-D5EF-4F4F-8D07-78042F7E406D}" destId="{AB0B3D5A-4AA1-4254-8125-88045DB2968B}" srcOrd="0" destOrd="0" presId="urn:microsoft.com/office/officeart/2005/8/layout/orgChart1"/>
    <dgm:cxn modelId="{B8D8CE6A-CA56-4E18-A461-AE23160EE2DA}" type="presOf" srcId="{42F59552-4E34-4274-B748-9FFB5884130A}" destId="{BDF15DB6-4A8D-45EF-9043-77C604C56952}" srcOrd="0" destOrd="0" presId="urn:microsoft.com/office/officeart/2005/8/layout/orgChart1"/>
    <dgm:cxn modelId="{BEC0E9DA-0082-440A-9A36-D310DC7167F3}" type="presOf" srcId="{0930660E-D5EF-4F4F-8D07-78042F7E406D}" destId="{C3FE1EE4-08EE-4F89-A9B1-E96482551231}" srcOrd="1" destOrd="0" presId="urn:microsoft.com/office/officeart/2005/8/layout/orgChart1"/>
    <dgm:cxn modelId="{9E30AAC6-84FB-4509-897E-3D2B25E59ABC}" type="presOf" srcId="{CD82B5ED-9524-4CA5-A95F-835C03336D86}" destId="{25D56856-3772-464F-ABFB-06557A407E28}" srcOrd="0" destOrd="0" presId="urn:microsoft.com/office/officeart/2005/8/layout/orgChart1"/>
    <dgm:cxn modelId="{E3DD6B16-2C7F-4185-A239-6334F7DF8672}" srcId="{CD82B5ED-9524-4CA5-A95F-835C03336D86}" destId="{0930660E-D5EF-4F4F-8D07-78042F7E406D}" srcOrd="0" destOrd="0" parTransId="{53B23F8D-8CFF-499F-93F5-28C9EDC4FDAC}" sibTransId="{8E4A9E7E-3A6F-485A-B976-1287B362399F}"/>
    <dgm:cxn modelId="{5625548A-8FD4-4988-9A30-B0DC3D03AF2A}" type="presParOf" srcId="{25D56856-3772-464F-ABFB-06557A407E28}" destId="{5381650B-28FC-41AF-B978-487C0697F097}" srcOrd="0" destOrd="0" presId="urn:microsoft.com/office/officeart/2005/8/layout/orgChart1"/>
    <dgm:cxn modelId="{5C780405-F44E-4D83-906C-C0061BC76346}" type="presParOf" srcId="{5381650B-28FC-41AF-B978-487C0697F097}" destId="{4EE67EF1-7F7A-4154-B362-0C7CF825AE86}" srcOrd="0" destOrd="0" presId="urn:microsoft.com/office/officeart/2005/8/layout/orgChart1"/>
    <dgm:cxn modelId="{C94C4441-3F0F-4FF9-8AB9-C13DBC5D5B82}" type="presParOf" srcId="{4EE67EF1-7F7A-4154-B362-0C7CF825AE86}" destId="{AB0B3D5A-4AA1-4254-8125-88045DB2968B}" srcOrd="0" destOrd="0" presId="urn:microsoft.com/office/officeart/2005/8/layout/orgChart1"/>
    <dgm:cxn modelId="{EF5BB3EB-B274-40D4-ABFC-D0C4D6542673}" type="presParOf" srcId="{4EE67EF1-7F7A-4154-B362-0C7CF825AE86}" destId="{C3FE1EE4-08EE-4F89-A9B1-E96482551231}" srcOrd="1" destOrd="0" presId="urn:microsoft.com/office/officeart/2005/8/layout/orgChart1"/>
    <dgm:cxn modelId="{E05DFB24-6E76-4E33-A733-69BA9093AE31}" type="presParOf" srcId="{5381650B-28FC-41AF-B978-487C0697F097}" destId="{EF21998E-C6B7-43D6-8808-1C4FAE986988}" srcOrd="1" destOrd="0" presId="urn:microsoft.com/office/officeart/2005/8/layout/orgChart1"/>
    <dgm:cxn modelId="{BABC121E-4BD2-4E2A-9A53-A3862BC50F25}" type="presParOf" srcId="{EF21998E-C6B7-43D6-8808-1C4FAE986988}" destId="{5F8C8616-A3A3-419B-90CA-A6326A033813}" srcOrd="0" destOrd="0" presId="urn:microsoft.com/office/officeart/2005/8/layout/orgChart1"/>
    <dgm:cxn modelId="{7F4AF448-6E37-4249-8D51-A72CC04A6202}" type="presParOf" srcId="{EF21998E-C6B7-43D6-8808-1C4FAE986988}" destId="{4DBA1E95-4D66-4C6D-9DF5-EC92AF8C4F24}" srcOrd="1" destOrd="0" presId="urn:microsoft.com/office/officeart/2005/8/layout/orgChart1"/>
    <dgm:cxn modelId="{7B149E16-EA91-4FA3-9C6E-F36B19369B0B}" type="presParOf" srcId="{4DBA1E95-4D66-4C6D-9DF5-EC92AF8C4F24}" destId="{47177A55-0412-4DBA-BA77-379A7FB9AF2A}" srcOrd="0" destOrd="0" presId="urn:microsoft.com/office/officeart/2005/8/layout/orgChart1"/>
    <dgm:cxn modelId="{3D3DBC2B-2A3F-4BFE-AF6B-299E62B912AA}" type="presParOf" srcId="{47177A55-0412-4DBA-BA77-379A7FB9AF2A}" destId="{D49C2361-3E31-4954-A3B0-F29FEB1DEF5C}" srcOrd="0" destOrd="0" presId="urn:microsoft.com/office/officeart/2005/8/layout/orgChart1"/>
    <dgm:cxn modelId="{5384CD20-08BF-489F-AFF6-6F5999E02D4B}" type="presParOf" srcId="{47177A55-0412-4DBA-BA77-379A7FB9AF2A}" destId="{270F7D17-E124-4F3F-A17D-693E53AC170F}" srcOrd="1" destOrd="0" presId="urn:microsoft.com/office/officeart/2005/8/layout/orgChart1"/>
    <dgm:cxn modelId="{F49C7B92-706C-467A-960E-14603427EFAB}" type="presParOf" srcId="{4DBA1E95-4D66-4C6D-9DF5-EC92AF8C4F24}" destId="{EC8F0ECD-B567-4514-99B7-C73C1B4D43CF}" srcOrd="1" destOrd="0" presId="urn:microsoft.com/office/officeart/2005/8/layout/orgChart1"/>
    <dgm:cxn modelId="{103F9D1A-6F04-46FA-AF97-B1766E2E9E95}" type="presParOf" srcId="{4DBA1E95-4D66-4C6D-9DF5-EC92AF8C4F24}" destId="{A38BDE3C-D05F-42A7-B6D6-D125970EBDEA}" srcOrd="2" destOrd="0" presId="urn:microsoft.com/office/officeart/2005/8/layout/orgChart1"/>
    <dgm:cxn modelId="{5E14E783-B0C3-4627-8326-7FDFBD893081}" type="presParOf" srcId="{EF21998E-C6B7-43D6-8808-1C4FAE986988}" destId="{BDF15DB6-4A8D-45EF-9043-77C604C56952}" srcOrd="2" destOrd="0" presId="urn:microsoft.com/office/officeart/2005/8/layout/orgChart1"/>
    <dgm:cxn modelId="{017E4D2B-C2AB-4881-A62B-98B03D6E3072}" type="presParOf" srcId="{EF21998E-C6B7-43D6-8808-1C4FAE986988}" destId="{43FDDF3F-9AC7-4A94-9D68-5223FFF1A563}" srcOrd="3" destOrd="0" presId="urn:microsoft.com/office/officeart/2005/8/layout/orgChart1"/>
    <dgm:cxn modelId="{68996CDC-502B-4033-A39F-B00654EFBE3A}" type="presParOf" srcId="{43FDDF3F-9AC7-4A94-9D68-5223FFF1A563}" destId="{AEC1B7EB-D49C-483D-A6F7-097B6E0A59B6}" srcOrd="0" destOrd="0" presId="urn:microsoft.com/office/officeart/2005/8/layout/orgChart1"/>
    <dgm:cxn modelId="{C9DBE45C-D00B-4E02-83BA-D862AA87E44A}" type="presParOf" srcId="{AEC1B7EB-D49C-483D-A6F7-097B6E0A59B6}" destId="{25ACC3E7-E077-4458-B369-9952C35DE5FB}" srcOrd="0" destOrd="0" presId="urn:microsoft.com/office/officeart/2005/8/layout/orgChart1"/>
    <dgm:cxn modelId="{1EC6DB64-7F8D-4CB4-A4A5-B8B98EE2F280}" type="presParOf" srcId="{AEC1B7EB-D49C-483D-A6F7-097B6E0A59B6}" destId="{D1D9B70F-E71E-4DC6-9580-2E8E845A75A4}" srcOrd="1" destOrd="0" presId="urn:microsoft.com/office/officeart/2005/8/layout/orgChart1"/>
    <dgm:cxn modelId="{0B57414D-8827-416B-B040-A8B0B3EE9F52}" type="presParOf" srcId="{43FDDF3F-9AC7-4A94-9D68-5223FFF1A563}" destId="{CEE4F916-C99F-42AC-B611-D32D1388ABB2}" srcOrd="1" destOrd="0" presId="urn:microsoft.com/office/officeart/2005/8/layout/orgChart1"/>
    <dgm:cxn modelId="{64FDCDAA-37BE-4C7B-A303-D86CCD3247C2}" type="presParOf" srcId="{43FDDF3F-9AC7-4A94-9D68-5223FFF1A563}" destId="{E64B9E63-13B4-4320-8347-6E6FAC4247DB}" srcOrd="2" destOrd="0" presId="urn:microsoft.com/office/officeart/2005/8/layout/orgChart1"/>
    <dgm:cxn modelId="{F8846631-3B20-4CED-A91D-BD43CD7914AD}" type="presParOf" srcId="{5381650B-28FC-41AF-B978-487C0697F097}" destId="{3187EA97-E8DB-4AC7-8753-FD67125ECE5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82B5ED-9524-4CA5-A95F-835C03336D8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30660E-D5EF-4F4F-8D07-78042F7E406D}">
      <dgm:prSet phldrT="[نص]"/>
      <dgm:spPr/>
      <dgm:t>
        <a:bodyPr/>
        <a:lstStyle/>
        <a:p>
          <a:r>
            <a:rPr lang="en-US" dirty="0" smtClean="0"/>
            <a:t>CLINICAL RESEARCH</a:t>
          </a:r>
          <a:endParaRPr lang="en-US" dirty="0"/>
        </a:p>
      </dgm:t>
    </dgm:pt>
    <dgm:pt modelId="{53B23F8D-8CFF-499F-93F5-28C9EDC4FDAC}" type="parTrans" cxnId="{E3DD6B16-2C7F-4185-A239-6334F7DF8672}">
      <dgm:prSet/>
      <dgm:spPr/>
      <dgm:t>
        <a:bodyPr/>
        <a:lstStyle/>
        <a:p>
          <a:endParaRPr lang="en-US"/>
        </a:p>
      </dgm:t>
    </dgm:pt>
    <dgm:pt modelId="{8E4A9E7E-3A6F-485A-B976-1287B362399F}" type="sibTrans" cxnId="{E3DD6B16-2C7F-4185-A239-6334F7DF8672}">
      <dgm:prSet/>
      <dgm:spPr/>
      <dgm:t>
        <a:bodyPr/>
        <a:lstStyle/>
        <a:p>
          <a:endParaRPr lang="en-US"/>
        </a:p>
      </dgm:t>
    </dgm:pt>
    <dgm:pt modelId="{18BFED7E-A49D-4533-ACE5-E02CBA3E90D5}">
      <dgm:prSet phldrT="[نص]"/>
      <dgm:spPr/>
      <dgm:t>
        <a:bodyPr/>
        <a:lstStyle/>
        <a:p>
          <a:r>
            <a:rPr lang="en-US" dirty="0" smtClean="0"/>
            <a:t>THERAPEUTIC</a:t>
          </a:r>
          <a:endParaRPr lang="en-US" dirty="0"/>
        </a:p>
      </dgm:t>
    </dgm:pt>
    <dgm:pt modelId="{9CE4DFAE-77FE-48C9-8C8C-D94869C7C168}" type="parTrans" cxnId="{20CDD811-30C2-4D1F-B9E3-60B56581FDAF}">
      <dgm:prSet/>
      <dgm:spPr/>
      <dgm:t>
        <a:bodyPr/>
        <a:lstStyle/>
        <a:p>
          <a:endParaRPr lang="en-US"/>
        </a:p>
      </dgm:t>
    </dgm:pt>
    <dgm:pt modelId="{61B0D04A-5834-449D-A564-5EDC7E10CF3B}" type="sibTrans" cxnId="{20CDD811-30C2-4D1F-B9E3-60B56581FDAF}">
      <dgm:prSet/>
      <dgm:spPr/>
      <dgm:t>
        <a:bodyPr/>
        <a:lstStyle/>
        <a:p>
          <a:endParaRPr lang="en-US"/>
        </a:p>
      </dgm:t>
    </dgm:pt>
    <dgm:pt modelId="{30B1E079-A4C9-4E4C-85DF-89352FCCDE0E}">
      <dgm:prSet phldrT="[نص]"/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NON-THERAPEUTIC</a:t>
          </a:r>
          <a:endParaRPr lang="en-US" dirty="0">
            <a:solidFill>
              <a:srgbClr val="FFFF00"/>
            </a:solidFill>
          </a:endParaRPr>
        </a:p>
      </dgm:t>
    </dgm:pt>
    <dgm:pt modelId="{42F59552-4E34-4274-B748-9FFB5884130A}" type="parTrans" cxnId="{2A69C7C2-B879-4CD9-934D-E876A64A583A}">
      <dgm:prSet/>
      <dgm:spPr/>
      <dgm:t>
        <a:bodyPr/>
        <a:lstStyle/>
        <a:p>
          <a:endParaRPr lang="en-US"/>
        </a:p>
      </dgm:t>
    </dgm:pt>
    <dgm:pt modelId="{D9D31482-26CA-4491-9F38-225E98E79844}" type="sibTrans" cxnId="{2A69C7C2-B879-4CD9-934D-E876A64A583A}">
      <dgm:prSet/>
      <dgm:spPr/>
      <dgm:t>
        <a:bodyPr/>
        <a:lstStyle/>
        <a:p>
          <a:endParaRPr lang="en-US"/>
        </a:p>
      </dgm:t>
    </dgm:pt>
    <dgm:pt modelId="{25D56856-3772-464F-ABFB-06557A407E28}" type="pres">
      <dgm:prSet presAssocID="{CD82B5ED-9524-4CA5-A95F-835C03336D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381650B-28FC-41AF-B978-487C0697F097}" type="pres">
      <dgm:prSet presAssocID="{0930660E-D5EF-4F4F-8D07-78042F7E406D}" presName="hierRoot1" presStyleCnt="0">
        <dgm:presLayoutVars>
          <dgm:hierBranch val="init"/>
        </dgm:presLayoutVars>
      </dgm:prSet>
      <dgm:spPr/>
    </dgm:pt>
    <dgm:pt modelId="{4EE67EF1-7F7A-4154-B362-0C7CF825AE86}" type="pres">
      <dgm:prSet presAssocID="{0930660E-D5EF-4F4F-8D07-78042F7E406D}" presName="rootComposite1" presStyleCnt="0"/>
      <dgm:spPr/>
    </dgm:pt>
    <dgm:pt modelId="{AB0B3D5A-4AA1-4254-8125-88045DB2968B}" type="pres">
      <dgm:prSet presAssocID="{0930660E-D5EF-4F4F-8D07-78042F7E406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FE1EE4-08EE-4F89-A9B1-E96482551231}" type="pres">
      <dgm:prSet presAssocID="{0930660E-D5EF-4F4F-8D07-78042F7E406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F21998E-C6B7-43D6-8808-1C4FAE986988}" type="pres">
      <dgm:prSet presAssocID="{0930660E-D5EF-4F4F-8D07-78042F7E406D}" presName="hierChild2" presStyleCnt="0"/>
      <dgm:spPr/>
    </dgm:pt>
    <dgm:pt modelId="{5F8C8616-A3A3-419B-90CA-A6326A033813}" type="pres">
      <dgm:prSet presAssocID="{9CE4DFAE-77FE-48C9-8C8C-D94869C7C168}" presName="Name37" presStyleLbl="parChTrans1D2" presStyleIdx="0" presStyleCnt="2"/>
      <dgm:spPr/>
      <dgm:t>
        <a:bodyPr/>
        <a:lstStyle/>
        <a:p>
          <a:endParaRPr lang="en-US"/>
        </a:p>
      </dgm:t>
    </dgm:pt>
    <dgm:pt modelId="{4DBA1E95-4D66-4C6D-9DF5-EC92AF8C4F24}" type="pres">
      <dgm:prSet presAssocID="{18BFED7E-A49D-4533-ACE5-E02CBA3E90D5}" presName="hierRoot2" presStyleCnt="0">
        <dgm:presLayoutVars>
          <dgm:hierBranch val="init"/>
        </dgm:presLayoutVars>
      </dgm:prSet>
      <dgm:spPr/>
    </dgm:pt>
    <dgm:pt modelId="{47177A55-0412-4DBA-BA77-379A7FB9AF2A}" type="pres">
      <dgm:prSet presAssocID="{18BFED7E-A49D-4533-ACE5-E02CBA3E90D5}" presName="rootComposite" presStyleCnt="0"/>
      <dgm:spPr/>
    </dgm:pt>
    <dgm:pt modelId="{D49C2361-3E31-4954-A3B0-F29FEB1DEF5C}" type="pres">
      <dgm:prSet presAssocID="{18BFED7E-A49D-4533-ACE5-E02CBA3E90D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0F7D17-E124-4F3F-A17D-693E53AC170F}" type="pres">
      <dgm:prSet presAssocID="{18BFED7E-A49D-4533-ACE5-E02CBA3E90D5}" presName="rootConnector" presStyleLbl="node2" presStyleIdx="0" presStyleCnt="2"/>
      <dgm:spPr/>
      <dgm:t>
        <a:bodyPr/>
        <a:lstStyle/>
        <a:p>
          <a:endParaRPr lang="en-US"/>
        </a:p>
      </dgm:t>
    </dgm:pt>
    <dgm:pt modelId="{EC8F0ECD-B567-4514-99B7-C73C1B4D43CF}" type="pres">
      <dgm:prSet presAssocID="{18BFED7E-A49D-4533-ACE5-E02CBA3E90D5}" presName="hierChild4" presStyleCnt="0"/>
      <dgm:spPr/>
    </dgm:pt>
    <dgm:pt modelId="{A38BDE3C-D05F-42A7-B6D6-D125970EBDEA}" type="pres">
      <dgm:prSet presAssocID="{18BFED7E-A49D-4533-ACE5-E02CBA3E90D5}" presName="hierChild5" presStyleCnt="0"/>
      <dgm:spPr/>
    </dgm:pt>
    <dgm:pt modelId="{BDF15DB6-4A8D-45EF-9043-77C604C56952}" type="pres">
      <dgm:prSet presAssocID="{42F59552-4E34-4274-B748-9FFB5884130A}" presName="Name37" presStyleLbl="parChTrans1D2" presStyleIdx="1" presStyleCnt="2"/>
      <dgm:spPr/>
      <dgm:t>
        <a:bodyPr/>
        <a:lstStyle/>
        <a:p>
          <a:endParaRPr lang="en-US"/>
        </a:p>
      </dgm:t>
    </dgm:pt>
    <dgm:pt modelId="{43FDDF3F-9AC7-4A94-9D68-5223FFF1A563}" type="pres">
      <dgm:prSet presAssocID="{30B1E079-A4C9-4E4C-85DF-89352FCCDE0E}" presName="hierRoot2" presStyleCnt="0">
        <dgm:presLayoutVars>
          <dgm:hierBranch val="init"/>
        </dgm:presLayoutVars>
      </dgm:prSet>
      <dgm:spPr/>
    </dgm:pt>
    <dgm:pt modelId="{AEC1B7EB-D49C-483D-A6F7-097B6E0A59B6}" type="pres">
      <dgm:prSet presAssocID="{30B1E079-A4C9-4E4C-85DF-89352FCCDE0E}" presName="rootComposite" presStyleCnt="0"/>
      <dgm:spPr/>
    </dgm:pt>
    <dgm:pt modelId="{25ACC3E7-E077-4458-B369-9952C35DE5FB}" type="pres">
      <dgm:prSet presAssocID="{30B1E079-A4C9-4E4C-85DF-89352FCCDE0E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D9B70F-E71E-4DC6-9580-2E8E845A75A4}" type="pres">
      <dgm:prSet presAssocID="{30B1E079-A4C9-4E4C-85DF-89352FCCDE0E}" presName="rootConnector" presStyleLbl="node2" presStyleIdx="1" presStyleCnt="2"/>
      <dgm:spPr/>
      <dgm:t>
        <a:bodyPr/>
        <a:lstStyle/>
        <a:p>
          <a:endParaRPr lang="en-US"/>
        </a:p>
      </dgm:t>
    </dgm:pt>
    <dgm:pt modelId="{CEE4F916-C99F-42AC-B611-D32D1388ABB2}" type="pres">
      <dgm:prSet presAssocID="{30B1E079-A4C9-4E4C-85DF-89352FCCDE0E}" presName="hierChild4" presStyleCnt="0"/>
      <dgm:spPr/>
    </dgm:pt>
    <dgm:pt modelId="{E64B9E63-13B4-4320-8347-6E6FAC4247DB}" type="pres">
      <dgm:prSet presAssocID="{30B1E079-A4C9-4E4C-85DF-89352FCCDE0E}" presName="hierChild5" presStyleCnt="0"/>
      <dgm:spPr/>
    </dgm:pt>
    <dgm:pt modelId="{3187EA97-E8DB-4AC7-8753-FD67125ECE53}" type="pres">
      <dgm:prSet presAssocID="{0930660E-D5EF-4F4F-8D07-78042F7E406D}" presName="hierChild3" presStyleCnt="0"/>
      <dgm:spPr/>
    </dgm:pt>
  </dgm:ptLst>
  <dgm:cxnLst>
    <dgm:cxn modelId="{CEDFBAE1-2C6A-4F28-BAFC-5AF9E2DA9D79}" type="presOf" srcId="{0930660E-D5EF-4F4F-8D07-78042F7E406D}" destId="{AB0B3D5A-4AA1-4254-8125-88045DB2968B}" srcOrd="0" destOrd="0" presId="urn:microsoft.com/office/officeart/2005/8/layout/orgChart1"/>
    <dgm:cxn modelId="{41AB9305-1982-4C75-B34F-E6E211C4A4A8}" type="presOf" srcId="{18BFED7E-A49D-4533-ACE5-E02CBA3E90D5}" destId="{D49C2361-3E31-4954-A3B0-F29FEB1DEF5C}" srcOrd="0" destOrd="0" presId="urn:microsoft.com/office/officeart/2005/8/layout/orgChart1"/>
    <dgm:cxn modelId="{2A69C7C2-B879-4CD9-934D-E876A64A583A}" srcId="{0930660E-D5EF-4F4F-8D07-78042F7E406D}" destId="{30B1E079-A4C9-4E4C-85DF-89352FCCDE0E}" srcOrd="1" destOrd="0" parTransId="{42F59552-4E34-4274-B748-9FFB5884130A}" sibTransId="{D9D31482-26CA-4491-9F38-225E98E79844}"/>
    <dgm:cxn modelId="{FC28E22B-5C34-4B7B-BFCB-5A000EA0294D}" type="presOf" srcId="{9CE4DFAE-77FE-48C9-8C8C-D94869C7C168}" destId="{5F8C8616-A3A3-419B-90CA-A6326A033813}" srcOrd="0" destOrd="0" presId="urn:microsoft.com/office/officeart/2005/8/layout/orgChart1"/>
    <dgm:cxn modelId="{5FBB9B7E-2514-4E8F-A9ED-7A308778905F}" type="presOf" srcId="{18BFED7E-A49D-4533-ACE5-E02CBA3E90D5}" destId="{270F7D17-E124-4F3F-A17D-693E53AC170F}" srcOrd="1" destOrd="0" presId="urn:microsoft.com/office/officeart/2005/8/layout/orgChart1"/>
    <dgm:cxn modelId="{20CDD811-30C2-4D1F-B9E3-60B56581FDAF}" srcId="{0930660E-D5EF-4F4F-8D07-78042F7E406D}" destId="{18BFED7E-A49D-4533-ACE5-E02CBA3E90D5}" srcOrd="0" destOrd="0" parTransId="{9CE4DFAE-77FE-48C9-8C8C-D94869C7C168}" sibTransId="{61B0D04A-5834-449D-A564-5EDC7E10CF3B}"/>
    <dgm:cxn modelId="{294C4C18-5FD2-4460-89BC-94902ABBBDA0}" type="presOf" srcId="{30B1E079-A4C9-4E4C-85DF-89352FCCDE0E}" destId="{D1D9B70F-E71E-4DC6-9580-2E8E845A75A4}" srcOrd="1" destOrd="0" presId="urn:microsoft.com/office/officeart/2005/8/layout/orgChart1"/>
    <dgm:cxn modelId="{3CBB627E-DC75-4516-90EC-46ACDB14EA3A}" type="presOf" srcId="{0930660E-D5EF-4F4F-8D07-78042F7E406D}" destId="{C3FE1EE4-08EE-4F89-A9B1-E96482551231}" srcOrd="1" destOrd="0" presId="urn:microsoft.com/office/officeart/2005/8/layout/orgChart1"/>
    <dgm:cxn modelId="{56B8BEE5-4B4B-4CAF-AB3B-CD2177ACDB5A}" type="presOf" srcId="{CD82B5ED-9524-4CA5-A95F-835C03336D86}" destId="{25D56856-3772-464F-ABFB-06557A407E28}" srcOrd="0" destOrd="0" presId="urn:microsoft.com/office/officeart/2005/8/layout/orgChart1"/>
    <dgm:cxn modelId="{E6690906-C945-4080-BF1D-C78FFB8A396A}" type="presOf" srcId="{42F59552-4E34-4274-B748-9FFB5884130A}" destId="{BDF15DB6-4A8D-45EF-9043-77C604C56952}" srcOrd="0" destOrd="0" presId="urn:microsoft.com/office/officeart/2005/8/layout/orgChart1"/>
    <dgm:cxn modelId="{2877BF81-E52F-4189-BB12-B17C48B1F958}" type="presOf" srcId="{30B1E079-A4C9-4E4C-85DF-89352FCCDE0E}" destId="{25ACC3E7-E077-4458-B369-9952C35DE5FB}" srcOrd="0" destOrd="0" presId="urn:microsoft.com/office/officeart/2005/8/layout/orgChart1"/>
    <dgm:cxn modelId="{E3DD6B16-2C7F-4185-A239-6334F7DF8672}" srcId="{CD82B5ED-9524-4CA5-A95F-835C03336D86}" destId="{0930660E-D5EF-4F4F-8D07-78042F7E406D}" srcOrd="0" destOrd="0" parTransId="{53B23F8D-8CFF-499F-93F5-28C9EDC4FDAC}" sibTransId="{8E4A9E7E-3A6F-485A-B976-1287B362399F}"/>
    <dgm:cxn modelId="{2EE7A89D-A6B3-4F10-A4BC-9B8337E82E4C}" type="presParOf" srcId="{25D56856-3772-464F-ABFB-06557A407E28}" destId="{5381650B-28FC-41AF-B978-487C0697F097}" srcOrd="0" destOrd="0" presId="urn:microsoft.com/office/officeart/2005/8/layout/orgChart1"/>
    <dgm:cxn modelId="{B4E13395-CEB0-4B7E-BA7B-5A6C9B4EEFD7}" type="presParOf" srcId="{5381650B-28FC-41AF-B978-487C0697F097}" destId="{4EE67EF1-7F7A-4154-B362-0C7CF825AE86}" srcOrd="0" destOrd="0" presId="urn:microsoft.com/office/officeart/2005/8/layout/orgChart1"/>
    <dgm:cxn modelId="{9908E9DB-CDD3-481F-8FBE-4646C1FAC7B0}" type="presParOf" srcId="{4EE67EF1-7F7A-4154-B362-0C7CF825AE86}" destId="{AB0B3D5A-4AA1-4254-8125-88045DB2968B}" srcOrd="0" destOrd="0" presId="urn:microsoft.com/office/officeart/2005/8/layout/orgChart1"/>
    <dgm:cxn modelId="{94E73A13-355F-4D5F-9B0B-6B6A44B3DD61}" type="presParOf" srcId="{4EE67EF1-7F7A-4154-B362-0C7CF825AE86}" destId="{C3FE1EE4-08EE-4F89-A9B1-E96482551231}" srcOrd="1" destOrd="0" presId="urn:microsoft.com/office/officeart/2005/8/layout/orgChart1"/>
    <dgm:cxn modelId="{D7B168A4-35FD-4623-9E89-DC4F2031073A}" type="presParOf" srcId="{5381650B-28FC-41AF-B978-487C0697F097}" destId="{EF21998E-C6B7-43D6-8808-1C4FAE986988}" srcOrd="1" destOrd="0" presId="urn:microsoft.com/office/officeart/2005/8/layout/orgChart1"/>
    <dgm:cxn modelId="{4DF43B67-9BE1-4758-AB42-9A97277D80E8}" type="presParOf" srcId="{EF21998E-C6B7-43D6-8808-1C4FAE986988}" destId="{5F8C8616-A3A3-419B-90CA-A6326A033813}" srcOrd="0" destOrd="0" presId="urn:microsoft.com/office/officeart/2005/8/layout/orgChart1"/>
    <dgm:cxn modelId="{E6498FCF-AC89-4334-8CD9-CA2AFE7C6B5F}" type="presParOf" srcId="{EF21998E-C6B7-43D6-8808-1C4FAE986988}" destId="{4DBA1E95-4D66-4C6D-9DF5-EC92AF8C4F24}" srcOrd="1" destOrd="0" presId="urn:microsoft.com/office/officeart/2005/8/layout/orgChart1"/>
    <dgm:cxn modelId="{E110A23B-9365-4F8B-A1D3-4E3DE2F7012D}" type="presParOf" srcId="{4DBA1E95-4D66-4C6D-9DF5-EC92AF8C4F24}" destId="{47177A55-0412-4DBA-BA77-379A7FB9AF2A}" srcOrd="0" destOrd="0" presId="urn:microsoft.com/office/officeart/2005/8/layout/orgChart1"/>
    <dgm:cxn modelId="{B46BE929-3698-4D33-B946-939B56D18A03}" type="presParOf" srcId="{47177A55-0412-4DBA-BA77-379A7FB9AF2A}" destId="{D49C2361-3E31-4954-A3B0-F29FEB1DEF5C}" srcOrd="0" destOrd="0" presId="urn:microsoft.com/office/officeart/2005/8/layout/orgChart1"/>
    <dgm:cxn modelId="{CF80E409-7A2D-45A1-A05B-48FA3BF450AE}" type="presParOf" srcId="{47177A55-0412-4DBA-BA77-379A7FB9AF2A}" destId="{270F7D17-E124-4F3F-A17D-693E53AC170F}" srcOrd="1" destOrd="0" presId="urn:microsoft.com/office/officeart/2005/8/layout/orgChart1"/>
    <dgm:cxn modelId="{7319B77C-EF44-49F0-9EB2-5B7B807BD202}" type="presParOf" srcId="{4DBA1E95-4D66-4C6D-9DF5-EC92AF8C4F24}" destId="{EC8F0ECD-B567-4514-99B7-C73C1B4D43CF}" srcOrd="1" destOrd="0" presId="urn:microsoft.com/office/officeart/2005/8/layout/orgChart1"/>
    <dgm:cxn modelId="{4F31D4FF-D5A3-4255-BCFD-3A7BDF721962}" type="presParOf" srcId="{4DBA1E95-4D66-4C6D-9DF5-EC92AF8C4F24}" destId="{A38BDE3C-D05F-42A7-B6D6-D125970EBDEA}" srcOrd="2" destOrd="0" presId="urn:microsoft.com/office/officeart/2005/8/layout/orgChart1"/>
    <dgm:cxn modelId="{E16473EB-C388-46B1-B851-58A32FF6DA0A}" type="presParOf" srcId="{EF21998E-C6B7-43D6-8808-1C4FAE986988}" destId="{BDF15DB6-4A8D-45EF-9043-77C604C56952}" srcOrd="2" destOrd="0" presId="urn:microsoft.com/office/officeart/2005/8/layout/orgChart1"/>
    <dgm:cxn modelId="{690E7A85-A5FF-432D-9CDE-DE3F4D04C0C7}" type="presParOf" srcId="{EF21998E-C6B7-43D6-8808-1C4FAE986988}" destId="{43FDDF3F-9AC7-4A94-9D68-5223FFF1A563}" srcOrd="3" destOrd="0" presId="urn:microsoft.com/office/officeart/2005/8/layout/orgChart1"/>
    <dgm:cxn modelId="{BD2721DC-2FD6-4B53-88E2-38E0BF6EAD82}" type="presParOf" srcId="{43FDDF3F-9AC7-4A94-9D68-5223FFF1A563}" destId="{AEC1B7EB-D49C-483D-A6F7-097B6E0A59B6}" srcOrd="0" destOrd="0" presId="urn:microsoft.com/office/officeart/2005/8/layout/orgChart1"/>
    <dgm:cxn modelId="{F2DF2502-4D08-4385-B444-1017A1B91C30}" type="presParOf" srcId="{AEC1B7EB-D49C-483D-A6F7-097B6E0A59B6}" destId="{25ACC3E7-E077-4458-B369-9952C35DE5FB}" srcOrd="0" destOrd="0" presId="urn:microsoft.com/office/officeart/2005/8/layout/orgChart1"/>
    <dgm:cxn modelId="{1C39DF14-83A1-424A-9616-54F7B9F0980E}" type="presParOf" srcId="{AEC1B7EB-D49C-483D-A6F7-097B6E0A59B6}" destId="{D1D9B70F-E71E-4DC6-9580-2E8E845A75A4}" srcOrd="1" destOrd="0" presId="urn:microsoft.com/office/officeart/2005/8/layout/orgChart1"/>
    <dgm:cxn modelId="{22786233-F5BF-4560-B1A0-5D0891E19AA7}" type="presParOf" srcId="{43FDDF3F-9AC7-4A94-9D68-5223FFF1A563}" destId="{CEE4F916-C99F-42AC-B611-D32D1388ABB2}" srcOrd="1" destOrd="0" presId="urn:microsoft.com/office/officeart/2005/8/layout/orgChart1"/>
    <dgm:cxn modelId="{CDA28CDB-CC2E-4379-B973-00BAD1282BF0}" type="presParOf" srcId="{43FDDF3F-9AC7-4A94-9D68-5223FFF1A563}" destId="{E64B9E63-13B4-4320-8347-6E6FAC4247DB}" srcOrd="2" destOrd="0" presId="urn:microsoft.com/office/officeart/2005/8/layout/orgChart1"/>
    <dgm:cxn modelId="{5D31B78A-52C1-4257-A7E1-E21D69D1DBFB}" type="presParOf" srcId="{5381650B-28FC-41AF-B978-487C0697F097}" destId="{3187EA97-E8DB-4AC7-8753-FD67125ECE5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15DB6-4A8D-45EF-9043-77C604C56952}">
      <dsp:nvSpPr>
        <dsp:cNvPr id="0" name=""/>
        <dsp:cNvSpPr/>
      </dsp:nvSpPr>
      <dsp:spPr>
        <a:xfrm>
          <a:off x="4038600" y="2626326"/>
          <a:ext cx="2210113" cy="767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573"/>
              </a:lnTo>
              <a:lnTo>
                <a:pt x="2210113" y="383573"/>
              </a:lnTo>
              <a:lnTo>
                <a:pt x="2210113" y="7671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8C8616-A3A3-419B-90CA-A6326A033813}">
      <dsp:nvSpPr>
        <dsp:cNvPr id="0" name=""/>
        <dsp:cNvSpPr/>
      </dsp:nvSpPr>
      <dsp:spPr>
        <a:xfrm>
          <a:off x="1828486" y="2626326"/>
          <a:ext cx="2210113" cy="767146"/>
        </a:xfrm>
        <a:custGeom>
          <a:avLst/>
          <a:gdLst/>
          <a:ahLst/>
          <a:cxnLst/>
          <a:rect l="0" t="0" r="0" b="0"/>
          <a:pathLst>
            <a:path>
              <a:moveTo>
                <a:pt x="2210113" y="0"/>
              </a:moveTo>
              <a:lnTo>
                <a:pt x="2210113" y="383573"/>
              </a:lnTo>
              <a:lnTo>
                <a:pt x="0" y="383573"/>
              </a:lnTo>
              <a:lnTo>
                <a:pt x="0" y="7671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0B3D5A-4AA1-4254-8125-88045DB2968B}">
      <dsp:nvSpPr>
        <dsp:cNvPr id="0" name=""/>
        <dsp:cNvSpPr/>
      </dsp:nvSpPr>
      <dsp:spPr>
        <a:xfrm>
          <a:off x="2212060" y="799786"/>
          <a:ext cx="3653079" cy="18265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RESEARCH</a:t>
          </a:r>
          <a:endParaRPr lang="en-US" sz="4100" kern="1200" dirty="0"/>
        </a:p>
      </dsp:txBody>
      <dsp:txXfrm>
        <a:off x="2212060" y="799786"/>
        <a:ext cx="3653079" cy="1826539"/>
      </dsp:txXfrm>
    </dsp:sp>
    <dsp:sp modelId="{D49C2361-3E31-4954-A3B0-F29FEB1DEF5C}">
      <dsp:nvSpPr>
        <dsp:cNvPr id="0" name=""/>
        <dsp:cNvSpPr/>
      </dsp:nvSpPr>
      <dsp:spPr>
        <a:xfrm>
          <a:off x="1947" y="3393473"/>
          <a:ext cx="3653079" cy="18265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>
              <a:solidFill>
                <a:srgbClr val="FFC000"/>
              </a:solidFill>
            </a:rPr>
            <a:t>EXPERIMENTAL</a:t>
          </a:r>
          <a:endParaRPr lang="en-US" sz="4100" kern="1200" dirty="0">
            <a:solidFill>
              <a:srgbClr val="FFC000"/>
            </a:solidFill>
          </a:endParaRPr>
        </a:p>
      </dsp:txBody>
      <dsp:txXfrm>
        <a:off x="1947" y="3393473"/>
        <a:ext cx="3653079" cy="1826539"/>
      </dsp:txXfrm>
    </dsp:sp>
    <dsp:sp modelId="{25ACC3E7-E077-4458-B369-9952C35DE5FB}">
      <dsp:nvSpPr>
        <dsp:cNvPr id="0" name=""/>
        <dsp:cNvSpPr/>
      </dsp:nvSpPr>
      <dsp:spPr>
        <a:xfrm>
          <a:off x="4422173" y="3393473"/>
          <a:ext cx="3653079" cy="18265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NON-EXPERIMENTAL</a:t>
          </a:r>
          <a:endParaRPr lang="en-US" sz="4100" kern="1200" dirty="0"/>
        </a:p>
      </dsp:txBody>
      <dsp:txXfrm>
        <a:off x="4422173" y="3393473"/>
        <a:ext cx="3653079" cy="18265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15DB6-4A8D-45EF-9043-77C604C56952}">
      <dsp:nvSpPr>
        <dsp:cNvPr id="0" name=""/>
        <dsp:cNvSpPr/>
      </dsp:nvSpPr>
      <dsp:spPr>
        <a:xfrm>
          <a:off x="4038600" y="2359944"/>
          <a:ext cx="2210113" cy="916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3075"/>
              </a:lnTo>
              <a:lnTo>
                <a:pt x="2210113" y="533075"/>
              </a:lnTo>
              <a:lnTo>
                <a:pt x="2210113" y="9166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8C8616-A3A3-419B-90CA-A6326A033813}">
      <dsp:nvSpPr>
        <dsp:cNvPr id="0" name=""/>
        <dsp:cNvSpPr/>
      </dsp:nvSpPr>
      <dsp:spPr>
        <a:xfrm>
          <a:off x="1828486" y="2359944"/>
          <a:ext cx="2210113" cy="916648"/>
        </a:xfrm>
        <a:custGeom>
          <a:avLst/>
          <a:gdLst/>
          <a:ahLst/>
          <a:cxnLst/>
          <a:rect l="0" t="0" r="0" b="0"/>
          <a:pathLst>
            <a:path>
              <a:moveTo>
                <a:pt x="2210113" y="0"/>
              </a:moveTo>
              <a:lnTo>
                <a:pt x="2210113" y="533075"/>
              </a:lnTo>
              <a:lnTo>
                <a:pt x="0" y="533075"/>
              </a:lnTo>
              <a:lnTo>
                <a:pt x="0" y="9166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0B3D5A-4AA1-4254-8125-88045DB2968B}">
      <dsp:nvSpPr>
        <dsp:cNvPr id="0" name=""/>
        <dsp:cNvSpPr/>
      </dsp:nvSpPr>
      <dsp:spPr>
        <a:xfrm>
          <a:off x="2212060" y="533404"/>
          <a:ext cx="3653079" cy="18265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RESEARCH</a:t>
          </a:r>
          <a:endParaRPr lang="en-US" sz="4100" kern="1200" dirty="0"/>
        </a:p>
      </dsp:txBody>
      <dsp:txXfrm>
        <a:off x="2212060" y="533404"/>
        <a:ext cx="3653079" cy="1826539"/>
      </dsp:txXfrm>
    </dsp:sp>
    <dsp:sp modelId="{D49C2361-3E31-4954-A3B0-F29FEB1DEF5C}">
      <dsp:nvSpPr>
        <dsp:cNvPr id="0" name=""/>
        <dsp:cNvSpPr/>
      </dsp:nvSpPr>
      <dsp:spPr>
        <a:xfrm>
          <a:off x="1947" y="3276593"/>
          <a:ext cx="3653079" cy="18265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>
              <a:solidFill>
                <a:srgbClr val="FFC000"/>
              </a:solidFill>
            </a:rPr>
            <a:t>QUANTITATIVE</a:t>
          </a:r>
          <a:endParaRPr lang="en-US" sz="4100" kern="1200" dirty="0">
            <a:solidFill>
              <a:srgbClr val="FFC000"/>
            </a:solidFill>
          </a:endParaRPr>
        </a:p>
      </dsp:txBody>
      <dsp:txXfrm>
        <a:off x="1947" y="3276593"/>
        <a:ext cx="3653079" cy="1826539"/>
      </dsp:txXfrm>
    </dsp:sp>
    <dsp:sp modelId="{25ACC3E7-E077-4458-B369-9952C35DE5FB}">
      <dsp:nvSpPr>
        <dsp:cNvPr id="0" name=""/>
        <dsp:cNvSpPr/>
      </dsp:nvSpPr>
      <dsp:spPr>
        <a:xfrm>
          <a:off x="4422173" y="3276593"/>
          <a:ext cx="3653079" cy="18265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QUALITATIVE</a:t>
          </a:r>
          <a:endParaRPr lang="en-US" sz="4100" kern="1200" dirty="0"/>
        </a:p>
      </dsp:txBody>
      <dsp:txXfrm>
        <a:off x="4422173" y="3276593"/>
        <a:ext cx="3653079" cy="18265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15DB6-4A8D-45EF-9043-77C604C56952}">
      <dsp:nvSpPr>
        <dsp:cNvPr id="0" name=""/>
        <dsp:cNvSpPr/>
      </dsp:nvSpPr>
      <dsp:spPr>
        <a:xfrm>
          <a:off x="4038600" y="2550126"/>
          <a:ext cx="2210113" cy="767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573"/>
              </a:lnTo>
              <a:lnTo>
                <a:pt x="2210113" y="383573"/>
              </a:lnTo>
              <a:lnTo>
                <a:pt x="2210113" y="7671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8C8616-A3A3-419B-90CA-A6326A033813}">
      <dsp:nvSpPr>
        <dsp:cNvPr id="0" name=""/>
        <dsp:cNvSpPr/>
      </dsp:nvSpPr>
      <dsp:spPr>
        <a:xfrm>
          <a:off x="1828486" y="2550126"/>
          <a:ext cx="2210113" cy="767146"/>
        </a:xfrm>
        <a:custGeom>
          <a:avLst/>
          <a:gdLst/>
          <a:ahLst/>
          <a:cxnLst/>
          <a:rect l="0" t="0" r="0" b="0"/>
          <a:pathLst>
            <a:path>
              <a:moveTo>
                <a:pt x="2210113" y="0"/>
              </a:moveTo>
              <a:lnTo>
                <a:pt x="2210113" y="383573"/>
              </a:lnTo>
              <a:lnTo>
                <a:pt x="0" y="383573"/>
              </a:lnTo>
              <a:lnTo>
                <a:pt x="0" y="7671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0B3D5A-4AA1-4254-8125-88045DB2968B}">
      <dsp:nvSpPr>
        <dsp:cNvPr id="0" name=""/>
        <dsp:cNvSpPr/>
      </dsp:nvSpPr>
      <dsp:spPr>
        <a:xfrm>
          <a:off x="2212060" y="723586"/>
          <a:ext cx="3653079" cy="18265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RESEARCH</a:t>
          </a:r>
          <a:endParaRPr lang="en-US" sz="5800" kern="1200" dirty="0"/>
        </a:p>
      </dsp:txBody>
      <dsp:txXfrm>
        <a:off x="2212060" y="723586"/>
        <a:ext cx="3653079" cy="1826539"/>
      </dsp:txXfrm>
    </dsp:sp>
    <dsp:sp modelId="{D49C2361-3E31-4954-A3B0-F29FEB1DEF5C}">
      <dsp:nvSpPr>
        <dsp:cNvPr id="0" name=""/>
        <dsp:cNvSpPr/>
      </dsp:nvSpPr>
      <dsp:spPr>
        <a:xfrm>
          <a:off x="1947" y="3317273"/>
          <a:ext cx="3653079" cy="18265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BASIC</a:t>
          </a:r>
          <a:endParaRPr lang="en-US" sz="5800" kern="1200" dirty="0"/>
        </a:p>
      </dsp:txBody>
      <dsp:txXfrm>
        <a:off x="1947" y="3317273"/>
        <a:ext cx="3653079" cy="1826539"/>
      </dsp:txXfrm>
    </dsp:sp>
    <dsp:sp modelId="{25ACC3E7-E077-4458-B369-9952C35DE5FB}">
      <dsp:nvSpPr>
        <dsp:cNvPr id="0" name=""/>
        <dsp:cNvSpPr/>
      </dsp:nvSpPr>
      <dsp:spPr>
        <a:xfrm>
          <a:off x="4422173" y="3317273"/>
          <a:ext cx="3653079" cy="18265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>
              <a:solidFill>
                <a:srgbClr val="FFFF00"/>
              </a:solidFill>
            </a:rPr>
            <a:t> APPLIED</a:t>
          </a:r>
          <a:endParaRPr lang="en-US" sz="5800" kern="1200" dirty="0">
            <a:solidFill>
              <a:srgbClr val="FFFF00"/>
            </a:solidFill>
          </a:endParaRPr>
        </a:p>
      </dsp:txBody>
      <dsp:txXfrm>
        <a:off x="4422173" y="3317273"/>
        <a:ext cx="3653079" cy="18265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15DB6-4A8D-45EF-9043-77C604C56952}">
      <dsp:nvSpPr>
        <dsp:cNvPr id="0" name=""/>
        <dsp:cNvSpPr/>
      </dsp:nvSpPr>
      <dsp:spPr>
        <a:xfrm>
          <a:off x="4038600" y="2550126"/>
          <a:ext cx="2210113" cy="767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573"/>
              </a:lnTo>
              <a:lnTo>
                <a:pt x="2210113" y="383573"/>
              </a:lnTo>
              <a:lnTo>
                <a:pt x="2210113" y="7671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8C8616-A3A3-419B-90CA-A6326A033813}">
      <dsp:nvSpPr>
        <dsp:cNvPr id="0" name=""/>
        <dsp:cNvSpPr/>
      </dsp:nvSpPr>
      <dsp:spPr>
        <a:xfrm>
          <a:off x="1828486" y="2550126"/>
          <a:ext cx="2210113" cy="767146"/>
        </a:xfrm>
        <a:custGeom>
          <a:avLst/>
          <a:gdLst/>
          <a:ahLst/>
          <a:cxnLst/>
          <a:rect l="0" t="0" r="0" b="0"/>
          <a:pathLst>
            <a:path>
              <a:moveTo>
                <a:pt x="2210113" y="0"/>
              </a:moveTo>
              <a:lnTo>
                <a:pt x="2210113" y="383573"/>
              </a:lnTo>
              <a:lnTo>
                <a:pt x="0" y="383573"/>
              </a:lnTo>
              <a:lnTo>
                <a:pt x="0" y="7671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0B3D5A-4AA1-4254-8125-88045DB2968B}">
      <dsp:nvSpPr>
        <dsp:cNvPr id="0" name=""/>
        <dsp:cNvSpPr/>
      </dsp:nvSpPr>
      <dsp:spPr>
        <a:xfrm>
          <a:off x="2212060" y="723586"/>
          <a:ext cx="3653079" cy="18265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CLINICAL RESEARCH</a:t>
          </a:r>
          <a:endParaRPr lang="en-US" sz="4400" kern="1200" dirty="0"/>
        </a:p>
      </dsp:txBody>
      <dsp:txXfrm>
        <a:off x="2212060" y="723586"/>
        <a:ext cx="3653079" cy="1826539"/>
      </dsp:txXfrm>
    </dsp:sp>
    <dsp:sp modelId="{D49C2361-3E31-4954-A3B0-F29FEB1DEF5C}">
      <dsp:nvSpPr>
        <dsp:cNvPr id="0" name=""/>
        <dsp:cNvSpPr/>
      </dsp:nvSpPr>
      <dsp:spPr>
        <a:xfrm>
          <a:off x="1947" y="3317273"/>
          <a:ext cx="3653079" cy="18265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THERAPEUTIC</a:t>
          </a:r>
          <a:endParaRPr lang="en-US" sz="4400" kern="1200" dirty="0"/>
        </a:p>
      </dsp:txBody>
      <dsp:txXfrm>
        <a:off x="1947" y="3317273"/>
        <a:ext cx="3653079" cy="1826539"/>
      </dsp:txXfrm>
    </dsp:sp>
    <dsp:sp modelId="{25ACC3E7-E077-4458-B369-9952C35DE5FB}">
      <dsp:nvSpPr>
        <dsp:cNvPr id="0" name=""/>
        <dsp:cNvSpPr/>
      </dsp:nvSpPr>
      <dsp:spPr>
        <a:xfrm>
          <a:off x="4422173" y="3317273"/>
          <a:ext cx="3653079" cy="18265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solidFill>
                <a:srgbClr val="FFFF00"/>
              </a:solidFill>
            </a:rPr>
            <a:t>NON-THERAPEUTIC</a:t>
          </a:r>
          <a:endParaRPr lang="en-US" sz="4400" kern="1200" dirty="0">
            <a:solidFill>
              <a:srgbClr val="FFFF00"/>
            </a:solidFill>
          </a:endParaRPr>
        </a:p>
      </dsp:txBody>
      <dsp:txXfrm>
        <a:off x="4422173" y="3317273"/>
        <a:ext cx="3653079" cy="1826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7E1DC-3C20-4A98-99F9-73D52421F1BB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ED150-3CC8-4827-B0A4-A1E9574EF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33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altLang="en-US" smtClean="0"/>
          </a:p>
        </p:txBody>
      </p:sp>
      <p:sp>
        <p:nvSpPr>
          <p:cNvPr id="44036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37524ABF-35A2-4502-83A3-90830388C913}" type="slidenum">
              <a:rPr lang="ar-SA" altLang="en-US"/>
              <a:pPr algn="l" eaLnBrk="1" hangingPunct="1">
                <a:spcBef>
                  <a:spcPct val="0"/>
                </a:spcBef>
              </a:pPr>
              <a:t>32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473108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altLang="en-US" smtClean="0"/>
          </a:p>
        </p:txBody>
      </p:sp>
      <p:sp>
        <p:nvSpPr>
          <p:cNvPr id="46084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252922C0-29A9-4137-946C-B790C53A87B4}" type="slidenum">
              <a:rPr lang="ar-SA" altLang="en-US"/>
              <a:pPr algn="l" eaLnBrk="1" hangingPunct="1">
                <a:spcBef>
                  <a:spcPct val="0"/>
                </a:spcBef>
              </a:pPr>
              <a:t>33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4068384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 smtClean="0"/>
          </a:p>
        </p:txBody>
      </p:sp>
      <p:sp>
        <p:nvSpPr>
          <p:cNvPr id="4813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7CDB33AA-923F-4731-A9D3-83BA41D43808}" type="slidenum">
              <a:rPr lang="ar-SA" altLang="en-US" smtClean="0"/>
              <a:pPr algn="l">
                <a:spcBef>
                  <a:spcPct val="0"/>
                </a:spcBef>
              </a:pPr>
              <a:t>34</a:t>
            </a:fld>
            <a:endParaRPr lang="ar-SA" altLang="en-US" smtClean="0"/>
          </a:p>
        </p:txBody>
      </p:sp>
    </p:spTree>
    <p:extLst>
      <p:ext uri="{BB962C8B-B14F-4D97-AF65-F5344CB8AC3E}">
        <p14:creationId xmlns:p14="http://schemas.microsoft.com/office/powerpoint/2010/main" val="1696422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ar-SA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3F22B24-94B3-4791-916B-79954DFD3C39}" type="slidenum">
              <a:rPr lang="ar-SA" altLang="en-US" smtClean="0">
                <a:latin typeface="Calibri" panose="020F0502020204030204" pitchFamily="34" charset="0"/>
              </a:rPr>
              <a:pPr/>
              <a:t>63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29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ar-SA" sz="1800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ar-SA" sz="1800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ar-SA" sz="1800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ar-SA" sz="1800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defRPr/>
              </a:pPr>
              <a:endParaRPr lang="ar-SA" sz="1800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04 h 1906"/>
                <a:gd name="T4" fmla="*/ 6525 w 5740"/>
                <a:gd name="T5" fmla="*/ 104 h 1906"/>
                <a:gd name="T6" fmla="*/ 652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6861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6862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ABD08EA-B753-45D1-881F-5BAD8CE93F4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522F506-77FD-4060-B957-7BD03866A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65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D08EA-B753-45D1-881F-5BAD8CE93F4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22F506-77FD-4060-B957-7BD03866A08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65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D08EA-B753-45D1-881F-5BAD8CE93F4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22F506-77FD-4060-B957-7BD03866A08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42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D08EA-B753-45D1-881F-5BAD8CE93F4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22F506-77FD-4060-B957-7BD03866A08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1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6350"/>
            <a:ext cx="12187767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 sz="1800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 sz="1800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 sz="180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 sz="180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 sz="1800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 sz="1800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 sz="180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 sz="1800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 sz="1800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 sz="1800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 sz="1800"/>
              </a:p>
            </p:txBody>
          </p:sp>
        </p:grpSp>
      </p:grpSp>
      <p:sp>
        <p:nvSpPr>
          <p:cNvPr id="9012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422400" y="1997076"/>
            <a:ext cx="94488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012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22400" y="3886200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BD08EA-B753-45D1-881F-5BAD8CE93F4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44704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2F506-77FD-4060-B957-7BD03866A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80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D08EA-B753-45D1-881F-5BAD8CE93F4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22F506-77FD-4060-B957-7BD03866A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40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D08EA-B753-45D1-881F-5BAD8CE93F4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22F506-77FD-4060-B957-7BD03866A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48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D08EA-B753-45D1-881F-5BAD8CE93F4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22F506-77FD-4060-B957-7BD03866A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10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D08EA-B753-45D1-881F-5BAD8CE93F4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22F506-77FD-4060-B957-7BD03866A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29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D08EA-B753-45D1-881F-5BAD8CE93F4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22F506-77FD-4060-B957-7BD03866A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D08EA-B753-45D1-881F-5BAD8CE93F4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22F506-77FD-4060-B957-7BD03866A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4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D08EA-B753-45D1-881F-5BAD8CE93F4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22F506-77FD-4060-B957-7BD03866A08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09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D08EA-B753-45D1-881F-5BAD8CE93F4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22F506-77FD-4060-B957-7BD03866A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14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D08EA-B753-45D1-881F-5BAD8CE93F4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22F506-77FD-4060-B957-7BD03866A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95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D08EA-B753-45D1-881F-5BAD8CE93F4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22F506-77FD-4060-B957-7BD03866A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07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66200" y="304800"/>
            <a:ext cx="25146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2400" y="304800"/>
            <a:ext cx="73406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D08EA-B753-45D1-881F-5BAD8CE93F4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22F506-77FD-4060-B957-7BD03866A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7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D08EA-B753-45D1-881F-5BAD8CE93F4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22F506-77FD-4060-B957-7BD03866A08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5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D08EA-B753-45D1-881F-5BAD8CE93F4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22F506-77FD-4060-B957-7BD03866A08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7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D08EA-B753-45D1-881F-5BAD8CE93F4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22F506-77FD-4060-B957-7BD03866A0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06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D08EA-B753-45D1-881F-5BAD8CE93F4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22F506-77FD-4060-B957-7BD03866A08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5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D08EA-B753-45D1-881F-5BAD8CE93F4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22F506-77FD-4060-B957-7BD03866A08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D08EA-B753-45D1-881F-5BAD8CE93F4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22F506-77FD-4060-B957-7BD03866A08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05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 smtClean="0"/>
              <a:t>انقر فوق الأيقونة لإضافة صورة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D08EA-B753-45D1-881F-5BAD8CE93F4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22F506-77FD-4060-B957-7BD03866A08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13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CABD08EA-B753-45D1-881F-5BAD8CE93F4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1" hangingPunct="1">
              <a:defRPr sz="1200"/>
            </a:lvl1pPr>
          </a:lstStyle>
          <a:p>
            <a:fld id="{A522F506-77FD-4060-B957-7BD03866A08B}" type="slidenum">
              <a:rPr lang="en-US" smtClean="0"/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759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ar-SA" sz="1800"/>
              </a:p>
            </p:txBody>
          </p:sp>
          <p:sp>
            <p:nvSpPr>
              <p:cNvPr id="6759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ar-SA" sz="1800"/>
              </a:p>
            </p:txBody>
          </p:sp>
          <p:sp>
            <p:nvSpPr>
              <p:cNvPr id="6759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ar-SA" sz="1800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759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ar-SA" sz="1800"/>
              </a:p>
            </p:txBody>
          </p:sp>
        </p:grpSp>
        <p:sp>
          <p:nvSpPr>
            <p:cNvPr id="6759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defRPr/>
              </a:pPr>
              <a:endParaRPr lang="ar-SA" sz="1800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04 h 1906"/>
                <a:gd name="T4" fmla="*/ 6525 w 5740"/>
                <a:gd name="T5" fmla="*/ 104 h 1906"/>
                <a:gd name="T6" fmla="*/ 652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6759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sp>
        <p:nvSpPr>
          <p:cNvPr id="675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759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942247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6350"/>
            <a:ext cx="12187767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 sz="1800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 sz="1800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 sz="1800"/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 sz="1800"/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 sz="1800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 sz="1800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 sz="1800"/>
              </a:p>
            </p:txBody>
          </p:sp>
          <p:sp>
            <p:nvSpPr>
              <p:cNvPr id="89099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 sz="1800"/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 sz="1800"/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 sz="1800"/>
              </a:p>
            </p:txBody>
          </p:sp>
          <p:sp>
            <p:nvSpPr>
              <p:cNvPr id="89102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 sz="1800"/>
              </a:p>
            </p:txBody>
          </p:sp>
        </p:grpSp>
      </p:grpSp>
      <p:sp>
        <p:nvSpPr>
          <p:cNvPr id="8910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304801"/>
            <a:ext cx="10058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910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1981200"/>
            <a:ext cx="10058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910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ABD08EA-B753-45D1-881F-5BAD8CE93F4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8910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8910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522F506-77FD-4060-B957-7BD03866A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538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3" grpId="0"/>
      <p:bldP spid="8910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8910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8910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8910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8910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8910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ethics.nih.gov/international/declarat/gcpich.pdf" TargetMode="External"/><Relationship Id="rId2" Type="http://schemas.openxmlformats.org/officeDocument/2006/relationships/hyperlink" Target="http://www.bioethics.nih.gov/international/declarat/gcpwho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ioethics.nih.gov/international/declarat/unaidsguidance.pdf" TargetMode="External"/><Relationship Id="rId5" Type="http://schemas.openxmlformats.org/officeDocument/2006/relationships/hyperlink" Target="http://www.bioethics.nih.gov/international/declarat/tdroper.pdf" TargetMode="External"/><Relationship Id="rId4" Type="http://schemas.openxmlformats.org/officeDocument/2006/relationships/hyperlink" Target="http://www.bioethics.nih.gov/international/declarat/contrich.pdf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ethics.nih.gov/international/declarat/avis17_en.pdf" TargetMode="External"/><Relationship Id="rId3" Type="http://schemas.openxmlformats.org/officeDocument/2006/relationships/hyperlink" Target="http://www.bioethics.nih.gov/international/declarat/convexpl.htm" TargetMode="External"/><Relationship Id="rId7" Type="http://schemas.openxmlformats.org/officeDocument/2006/relationships/hyperlink" Target="http://www.bioethics.nih.gov/international/declarat/nuffield.pdf" TargetMode="External"/><Relationship Id="rId2" Type="http://schemas.openxmlformats.org/officeDocument/2006/relationships/hyperlink" Target="http://www.bioethics.nih.gov/international/declarat/conv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ioethics.nih.gov/international/declarat/gcpeurope.pdf" TargetMode="External"/><Relationship Id="rId5" Type="http://schemas.openxmlformats.org/officeDocument/2006/relationships/hyperlink" Target="http://www.bioethics.nih.gov/international/declarat/datprot.htm" TargetMode="External"/><Relationship Id="rId4" Type="http://schemas.openxmlformats.org/officeDocument/2006/relationships/hyperlink" Target="http://www.bioethics.nih.gov/international/declarat/datprotcon.htm" TargetMode="External"/><Relationship Id="rId9" Type="http://schemas.openxmlformats.org/officeDocument/2006/relationships/hyperlink" Target="http://www.bioethics.nih.gov/international/declarat/ethics-e.pdf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ethics.nih.gov/international/declarat/usareg4546.htm" TargetMode="External"/><Relationship Id="rId2" Type="http://schemas.openxmlformats.org/officeDocument/2006/relationships/hyperlink" Target="http://www.bioethics.nih.gov/international/declarat/belmont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bioethics.nih.gov/international/declarat/indiaeth.pdf" TargetMode="External"/><Relationship Id="rId4" Type="http://schemas.openxmlformats.org/officeDocument/2006/relationships/hyperlink" Target="http://www.bioethics.nih.gov/international/declarat/Vol1.pdf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عنوان 1"/>
          <p:cNvSpPr>
            <a:spLocks noGrp="1"/>
          </p:cNvSpPr>
          <p:nvPr>
            <p:ph type="ctrTitle" idx="4294967295"/>
          </p:nvPr>
        </p:nvSpPr>
        <p:spPr>
          <a:xfrm>
            <a:off x="3581400" y="1143000"/>
            <a:ext cx="86106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800" dirty="0"/>
              <a:t>ETHICS OF BIOMEDICAL RESEARCH: ISLAMIC PERSPECTIVES</a:t>
            </a:r>
            <a:endParaRPr lang="ar-SA" sz="48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4294967295"/>
          </p:nvPr>
        </p:nvSpPr>
        <p:spPr>
          <a:xfrm>
            <a:off x="5791200" y="3733800"/>
            <a:ext cx="6400800" cy="17526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  <a:defRPr/>
            </a:pPr>
            <a:r>
              <a:rPr lang="en-US" b="1" dirty="0">
                <a:solidFill>
                  <a:srgbClr val="FFC000"/>
                </a:solidFill>
              </a:rPr>
              <a:t>PROF. JAMAL S. AL-JARALLAH</a:t>
            </a:r>
            <a:r>
              <a:rPr lang="en-US" dirty="0">
                <a:solidFill>
                  <a:srgbClr val="FFC000"/>
                </a:solidFill>
              </a:rPr>
              <a:t/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Professor and Consultant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Department of Family and Community Medicine  Chairman ,Clinical Ethic Committee College of Medicine &amp;KSUMC, KSU</a:t>
            </a:r>
          </a:p>
          <a:p>
            <a:pPr marL="0" indent="0" algn="ctr">
              <a:buNone/>
              <a:defRPr/>
            </a:pPr>
            <a:r>
              <a:rPr lang="en-US">
                <a:solidFill>
                  <a:srgbClr val="FFC000"/>
                </a:solidFill>
              </a:rPr>
              <a:t>1438</a:t>
            </a:r>
            <a:endParaRPr lang="ar-SA" dirty="0">
              <a:solidFill>
                <a:srgbClr val="FFC000"/>
              </a:solidFill>
            </a:endParaRPr>
          </a:p>
          <a:p>
            <a:pPr marL="0" indent="0" algn="ctr">
              <a:buNone/>
              <a:defRPr/>
            </a:pP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70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رسم تخطيطي 14"/>
          <p:cNvGraphicFramePr/>
          <p:nvPr/>
        </p:nvGraphicFramePr>
        <p:xfrm>
          <a:off x="1981200" y="381000"/>
          <a:ext cx="80772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39" name="Picture 6" descr="http://1.bp.blogspot.com/-Pcu5a2QJ5CU/UIFolGHi7aI/AAAAAAAAAOs/BAhaAcu_HLI/s400/science-clip-art-13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791200"/>
            <a:ext cx="1828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8" descr="The Interview Metho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5708650"/>
            <a:ext cx="156527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12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رسم تخطيطي 14"/>
          <p:cNvGraphicFramePr/>
          <p:nvPr/>
        </p:nvGraphicFramePr>
        <p:xfrm>
          <a:off x="1981200" y="381000"/>
          <a:ext cx="80772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3" name="Picture 2" descr="نتيجة بحث الصور عن ‪qualitative research‬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562600"/>
            <a:ext cx="2438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Difference Between Quantitative and Qualitative Research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551488"/>
            <a:ext cx="2679700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92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رسم تخطيطي 14"/>
          <p:cNvGraphicFramePr/>
          <p:nvPr/>
        </p:nvGraphicFramePr>
        <p:xfrm>
          <a:off x="1981200" y="457200"/>
          <a:ext cx="80772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317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رسم تخطيطي 14"/>
          <p:cNvGraphicFramePr/>
          <p:nvPr/>
        </p:nvGraphicFramePr>
        <p:xfrm>
          <a:off x="1981200" y="457200"/>
          <a:ext cx="80772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878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905000" y="1736726"/>
            <a:ext cx="8534400" cy="19208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PHASES OF CLINICAL  RESEARCH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7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Figure 1 depicts the four phases of developing a pharmaceutical drug, the length of time each phase takes and number of volunteers per phase including; Animal/Laboratory studies (4 ½ years), Phase I (15-30 volunteers) Phase II (fewer than 100 volunteers) Phase III (100s to 1000s volunteers) total about 8 ½ years, FDA approval (1 ½ years) and Phase IV (after approval).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14526"/>
            <a:ext cx="91440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1"/>
          <p:cNvSpPr txBox="1">
            <a:spLocks noChangeArrowheads="1"/>
          </p:cNvSpPr>
          <p:nvPr/>
        </p:nvSpPr>
        <p:spPr bwMode="auto">
          <a:xfrm rot="-707549">
            <a:off x="2154239" y="3141664"/>
            <a:ext cx="169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8E0000"/>
                </a:solidFill>
                <a:latin typeface="Arial" panose="020B0604020202020204" pitchFamily="34" charset="0"/>
              </a:rPr>
              <a:t>PRECLINICAL</a:t>
            </a:r>
          </a:p>
        </p:txBody>
      </p:sp>
      <p:sp>
        <p:nvSpPr>
          <p:cNvPr id="19460" name="TextBox 2"/>
          <p:cNvSpPr txBox="1">
            <a:spLocks noChangeArrowheads="1"/>
          </p:cNvSpPr>
          <p:nvPr/>
        </p:nvSpPr>
        <p:spPr bwMode="auto">
          <a:xfrm rot="-730097">
            <a:off x="4473575" y="2554289"/>
            <a:ext cx="3390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8E0000"/>
                </a:solidFill>
                <a:latin typeface="Arial" panose="020B0604020202020204" pitchFamily="34" charset="0"/>
              </a:rPr>
              <a:t>C     L     I    N    I   C   A     L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3429000" y="5105401"/>
            <a:ext cx="1981200" cy="1311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Tolerability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Pharmacokinetics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Pharmacodynamics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مربع نص 2"/>
          <p:cNvSpPr txBox="1"/>
          <p:nvPr/>
        </p:nvSpPr>
        <p:spPr>
          <a:xfrm>
            <a:off x="5257800" y="5486401"/>
            <a:ext cx="1506538" cy="7016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j-cs"/>
              </a:rPr>
              <a:t>Effectiveness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j-cs"/>
              </a:rPr>
              <a:t>Dosage, Safety</a:t>
            </a:r>
          </a:p>
        </p:txBody>
      </p:sp>
      <p:sp>
        <p:nvSpPr>
          <p:cNvPr id="19463" name="مربع نص 3"/>
          <p:cNvSpPr txBox="1">
            <a:spLocks noChangeArrowheads="1"/>
          </p:cNvSpPr>
          <p:nvPr/>
        </p:nvSpPr>
        <p:spPr bwMode="auto">
          <a:xfrm>
            <a:off x="6829426" y="5410201"/>
            <a:ext cx="1552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Comparison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Effectiveness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Side effects</a:t>
            </a:r>
          </a:p>
        </p:txBody>
      </p:sp>
      <p:sp>
        <p:nvSpPr>
          <p:cNvPr id="19464" name="مربع نص 4"/>
          <p:cNvSpPr txBox="1">
            <a:spLocks noChangeArrowheads="1"/>
          </p:cNvSpPr>
          <p:nvPr/>
        </p:nvSpPr>
        <p:spPr bwMode="auto">
          <a:xfrm>
            <a:off x="9282113" y="5410201"/>
            <a:ext cx="1428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Comparison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Side effects</a:t>
            </a:r>
          </a:p>
        </p:txBody>
      </p:sp>
    </p:spTree>
    <p:extLst>
      <p:ext uri="{BB962C8B-B14F-4D97-AF65-F5344CB8AC3E}">
        <p14:creationId xmlns:p14="http://schemas.microsoft.com/office/powerpoint/2010/main" val="211936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Researcher%20at%20Actel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1809750"/>
            <a:ext cx="43243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3138488" y="844550"/>
            <a:ext cx="5619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RESEARCH AND ETHICS</a:t>
            </a:r>
          </a:p>
        </p:txBody>
      </p:sp>
    </p:spTree>
    <p:extLst>
      <p:ext uri="{BB962C8B-B14F-4D97-AF65-F5344CB8AC3E}">
        <p14:creationId xmlns:p14="http://schemas.microsoft.com/office/powerpoint/2010/main" val="373830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752600" y="2270126"/>
            <a:ext cx="8839200" cy="1920875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WHY BOTHER ABOUT ETHICS IN RESEARCH 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3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6600" dirty="0">
                <a:solidFill>
                  <a:srgbClr val="FFC000"/>
                </a:solidFill>
              </a:rPr>
              <a:t>WHY ?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00200" y="1447801"/>
            <a:ext cx="8991600" cy="45259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latin typeface="Arial Narrow" panose="020B0606020202030204" pitchFamily="34" charset="0"/>
              </a:rPr>
              <a:t>PROTECTION OF PARTICIPANTS</a:t>
            </a:r>
          </a:p>
          <a:p>
            <a:pPr marL="0" indent="0">
              <a:buNone/>
              <a:defRPr/>
            </a:pPr>
            <a:endParaRPr lang="en-US" sz="24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latin typeface="Arial Narrow" panose="020B0606020202030204" pitchFamily="34" charset="0"/>
              </a:rPr>
              <a:t>SAFEGAURD AGAINST EXPLOITATION</a:t>
            </a:r>
          </a:p>
          <a:p>
            <a:pPr marL="0" indent="0">
              <a:buNone/>
              <a:defRPr/>
            </a:pPr>
            <a:endParaRPr lang="en-US" sz="24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latin typeface="Arial Narrow" panose="020B0606020202030204" pitchFamily="34" charset="0"/>
              </a:rPr>
              <a:t>ENSURE RESPECT OF INDIVIDUALS, DIGNITY,COFIDENTIALITY AND PRIVACY</a:t>
            </a:r>
          </a:p>
          <a:p>
            <a:pPr marL="0" indent="0">
              <a:buNone/>
              <a:defRPr/>
            </a:pPr>
            <a:endParaRPr lang="en-US" sz="24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latin typeface="Arial Narrow" panose="020B0606020202030204" pitchFamily="34" charset="0"/>
              </a:rPr>
              <a:t>ENSURE GOOD CLINICAL PRACTICE IN RESEARCH</a:t>
            </a:r>
          </a:p>
          <a:p>
            <a:pPr marL="0" indent="0">
              <a:buNone/>
              <a:defRPr/>
            </a:pPr>
            <a:endParaRPr lang="en-US" sz="24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latin typeface="Arial Narrow" panose="020B0606020202030204" pitchFamily="34" charset="0"/>
              </a:rPr>
              <a:t>SAFEGAURD AGAINST </a:t>
            </a:r>
            <a:r>
              <a:rPr lang="en-US" sz="2400" dirty="0">
                <a:solidFill>
                  <a:srgbClr val="FFFF00"/>
                </a:solidFill>
                <a:latin typeface="Arial Narrow" panose="020B0606020202030204" pitchFamily="34" charset="0"/>
              </a:rPr>
              <a:t>VIOLATIONS</a:t>
            </a:r>
            <a:r>
              <a:rPr lang="en-US" sz="2400" dirty="0">
                <a:latin typeface="Arial Narrow" panose="020B0606020202030204" pitchFamily="34" charset="0"/>
              </a:rPr>
              <a:t>  IN RESARCH AND RESEARCH MISCONDUCT</a:t>
            </a:r>
          </a:p>
        </p:txBody>
      </p:sp>
    </p:spTree>
    <p:extLst>
      <p:ext uri="{BB962C8B-B14F-4D97-AF65-F5344CB8AC3E}">
        <p14:creationId xmlns:p14="http://schemas.microsoft.com/office/powerpoint/2010/main" val="341290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upload.wikimedia.org/wikipedia/commons/thumb/7/73/Exercise_Desert_Rock_I_%28Buster-Jangle_Dog%29_001.jpg/300px-Exercise_Desert_Rock_I_%28Buster-Jangle_Dog%29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4"/>
          <a:stretch>
            <a:fillRect/>
          </a:stretch>
        </p:blipFill>
        <p:spPr bwMode="auto">
          <a:xfrm>
            <a:off x="1947863" y="2743200"/>
            <a:ext cx="269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 descr="http://upload.wikimedia.org/wikipedia/commons/thumb/0/04/Chloracne-in-herbicide-worker.gif/180px-Chloracne-in-herbicide-work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3505200"/>
            <a:ext cx="2589213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 descr="Red container labeled 'DANGER DIOXIN WASTE'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8" y="3505200"/>
            <a:ext cx="2697162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8392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HORRENDOUS EXPIREMENTS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17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مربع نص 1"/>
          <p:cNvSpPr txBox="1">
            <a:spLocks noChangeArrowheads="1"/>
          </p:cNvSpPr>
          <p:nvPr/>
        </p:nvSpPr>
        <p:spPr bwMode="auto">
          <a:xfrm>
            <a:off x="1905000" y="2514601"/>
            <a:ext cx="8382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“THE VALUE OF  RESEARCH DEPEND AS MUCH ON ITS ETHICAL VERACITY AS ON THE NOVELTY OF ITS DISCOVERIES”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                             </a:t>
            </a:r>
            <a:r>
              <a:rPr lang="en-US" altLang="en-US" sz="2800">
                <a:solidFill>
                  <a:srgbClr val="FFC000"/>
                </a:solidFill>
                <a:latin typeface="Arial" panose="020B0604020202020204" pitchFamily="34" charset="0"/>
              </a:rPr>
              <a:t>WILLMAN,2011,P: 267</a:t>
            </a:r>
          </a:p>
        </p:txBody>
      </p:sp>
    </p:spTree>
    <p:extLst>
      <p:ext uri="{BB962C8B-B14F-4D97-AF65-F5344CB8AC3E}">
        <p14:creationId xmlns:p14="http://schemas.microsoft.com/office/powerpoint/2010/main" val="293388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28826"/>
            <a:ext cx="65278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3810000" y="914401"/>
            <a:ext cx="502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FFC000"/>
                </a:solidFill>
                <a:latin typeface="Arial" panose="020B0604020202020204" pitchFamily="34" charset="0"/>
              </a:rPr>
              <a:t>Prisoners of war</a:t>
            </a:r>
          </a:p>
        </p:txBody>
      </p:sp>
    </p:spTree>
    <p:extLst>
      <p:ext uri="{BB962C8B-B14F-4D97-AF65-F5344CB8AC3E}">
        <p14:creationId xmlns:p14="http://schemas.microsoft.com/office/powerpoint/2010/main" val="180436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تجاوزات في البحوث الطبية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ar-SA" dirty="0"/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90614"/>
            <a:ext cx="8809038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40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NUREMBERGE CODE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</a:rPr>
              <a:t>INFORMED CONSENT</a:t>
            </a:r>
          </a:p>
          <a:p>
            <a:pPr marL="0" indent="0">
              <a:buNone/>
              <a:defRPr/>
            </a:pPr>
            <a:endParaRPr lang="en-US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en-US" dirty="0" smtClean="0">
                <a:latin typeface="Arial" panose="020B0604020202020204" pitchFamily="34" charset="0"/>
              </a:rPr>
              <a:t>QUALIFIED RESEARCHER</a:t>
            </a:r>
          </a:p>
          <a:p>
            <a:pPr marL="0" indent="0">
              <a:buNone/>
              <a:defRPr/>
            </a:pPr>
            <a:endParaRPr lang="en-US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en-US" dirty="0" smtClean="0">
                <a:latin typeface="Arial" panose="020B0604020202020204" pitchFamily="34" charset="0"/>
              </a:rPr>
              <a:t>APPROPRIATE RESEARCH DESIGN</a:t>
            </a:r>
          </a:p>
          <a:p>
            <a:pPr marL="0" indent="0">
              <a:buNone/>
              <a:defRPr/>
            </a:pPr>
            <a:endParaRPr lang="en-US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en-US" dirty="0" smtClean="0">
                <a:latin typeface="Arial" panose="020B0604020202020204" pitchFamily="34" charset="0"/>
              </a:rPr>
              <a:t>FAVIORABLE RISK/BENEFIT RATIO</a:t>
            </a:r>
          </a:p>
          <a:p>
            <a:pPr marL="0" indent="0">
              <a:buNone/>
              <a:defRPr/>
            </a:pPr>
            <a:endParaRPr lang="en-US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en-US" dirty="0" smtClean="0">
                <a:latin typeface="Arial" panose="020B0604020202020204" pitchFamily="34" charset="0"/>
              </a:rPr>
              <a:t>PARTICIPANT FREEDOM TO STOP</a:t>
            </a: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8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ar-SA" dirty="0"/>
              <a:t>تجاوزات في البحوث الطبية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1200" y="1143000"/>
            <a:ext cx="8229600" cy="2133600"/>
          </a:xfrm>
        </p:spPr>
        <p:txBody>
          <a:bodyPr/>
          <a:lstStyle/>
          <a:p>
            <a:pPr marL="0" indent="0" algn="r" rtl="1">
              <a:buNone/>
              <a:defRPr/>
            </a:pPr>
            <a:r>
              <a:rPr lang="en-US" dirty="0" smtClean="0"/>
              <a:t> </a:t>
            </a:r>
          </a:p>
          <a:p>
            <a:pPr marL="0" indent="0" algn="ctr">
              <a:buNone/>
              <a:defRPr/>
            </a:pPr>
            <a:r>
              <a:rPr lang="en-US" b="1" dirty="0" smtClean="0">
                <a:solidFill>
                  <a:srgbClr val="FFFF00"/>
                </a:solidFill>
              </a:rPr>
              <a:t>TUSKEGEE SYPHLIS STUDY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2895600"/>
            <a:ext cx="361632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4" y="2895600"/>
            <a:ext cx="3983037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0" name="مربع نص 2"/>
          <p:cNvSpPr txBox="1">
            <a:spLocks noChangeArrowheads="1"/>
          </p:cNvSpPr>
          <p:nvPr/>
        </p:nvSpPr>
        <p:spPr bwMode="auto">
          <a:xfrm>
            <a:off x="3810000" y="5943601"/>
            <a:ext cx="4832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 CONTINUED FOR HOW LONG?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Arial" panose="020B0604020202020204" pitchFamily="34" charset="0"/>
              </a:rPr>
              <a:t>1932-1972</a:t>
            </a:r>
          </a:p>
        </p:txBody>
      </p:sp>
      <p:sp>
        <p:nvSpPr>
          <p:cNvPr id="3" name="مستطيل ذو زوايا قطرية مستديرة 2"/>
          <p:cNvSpPr/>
          <p:nvPr/>
        </p:nvSpPr>
        <p:spPr>
          <a:xfrm>
            <a:off x="8305800" y="4648200"/>
            <a:ext cx="1066800" cy="914400"/>
          </a:xfrm>
          <a:prstGeom prst="round2Diag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1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54114"/>
            <a:ext cx="7912100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مربع نص 4"/>
          <p:cNvSpPr txBox="1">
            <a:spLocks noChangeArrowheads="1"/>
          </p:cNvSpPr>
          <p:nvPr/>
        </p:nvSpPr>
        <p:spPr bwMode="auto">
          <a:xfrm>
            <a:off x="5189538" y="304801"/>
            <a:ext cx="1211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latin typeface="Arial" panose="020B0604020202020204" pitchFamily="34" charset="0"/>
              </a:rPr>
              <a:t>1997</a:t>
            </a:r>
          </a:p>
        </p:txBody>
      </p:sp>
    </p:spTree>
    <p:extLst>
      <p:ext uri="{BB962C8B-B14F-4D97-AF65-F5344CB8AC3E}">
        <p14:creationId xmlns:p14="http://schemas.microsoft.com/office/powerpoint/2010/main" val="265749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www.conservationgateway.org/PublishingImages/rep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66800"/>
            <a:ext cx="3124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مربع نص 3"/>
          <p:cNvSpPr txBox="1">
            <a:spLocks noChangeArrowheads="1"/>
          </p:cNvSpPr>
          <p:nvPr/>
        </p:nvSpPr>
        <p:spPr bwMode="auto">
          <a:xfrm>
            <a:off x="5029201" y="1676400"/>
            <a:ext cx="5637213" cy="784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                                                       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RESPECT OF HUMAN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             </a:t>
            </a:r>
            <a:r>
              <a:rPr lang="en-US" altLang="en-US" sz="2400">
                <a:solidFill>
                  <a:srgbClr val="FFFF00"/>
                </a:solidFill>
                <a:latin typeface="Arial" panose="020B0604020202020204" pitchFamily="34" charset="0"/>
              </a:rPr>
              <a:t>INFORMED CONSENT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BENEFICENCE……….</a:t>
            </a:r>
            <a:r>
              <a:rPr lang="en-US" altLang="en-US" sz="2400">
                <a:solidFill>
                  <a:srgbClr val="FFFF00"/>
                </a:solidFill>
                <a:latin typeface="Arial" panose="020B0604020202020204" pitchFamily="34" charset="0"/>
              </a:rPr>
              <a:t>BENEFIT/RISK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JUSTICE …    </a:t>
            </a:r>
            <a:r>
              <a:rPr lang="en-US" altLang="en-US" sz="2400">
                <a:solidFill>
                  <a:srgbClr val="FFFF00"/>
                </a:solidFill>
                <a:latin typeface="Arial" panose="020B0604020202020204" pitchFamily="34" charset="0"/>
              </a:rPr>
              <a:t>SUBJECTS SELECTION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           </a:t>
            </a:r>
          </a:p>
        </p:txBody>
      </p:sp>
      <p:pic>
        <p:nvPicPr>
          <p:cNvPr id="31748" name="Picture 6" descr="http://www.northeastern.edu/research/hsrp/files/2012/07/sca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248276"/>
            <a:ext cx="22479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مربع نص 1"/>
          <p:cNvSpPr txBox="1">
            <a:spLocks noChangeArrowheads="1"/>
          </p:cNvSpPr>
          <p:nvPr/>
        </p:nvSpPr>
        <p:spPr bwMode="auto">
          <a:xfrm>
            <a:off x="2743201" y="1295400"/>
            <a:ext cx="1095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C00000"/>
                </a:solidFill>
                <a:latin typeface="Arial" panose="020B0604020202020204" pitchFamily="34" charset="0"/>
              </a:rPr>
              <a:t>1978</a:t>
            </a:r>
          </a:p>
        </p:txBody>
      </p:sp>
    </p:spTree>
    <p:extLst>
      <p:ext uri="{BB962C8B-B14F-4D97-AF65-F5344CB8AC3E}">
        <p14:creationId xmlns:p14="http://schemas.microsoft.com/office/powerpoint/2010/main" val="251150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209800" y="2270126"/>
            <a:ext cx="7772400" cy="19208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SOURCES OF RESEARCH ETHICS</a:t>
            </a:r>
          </a:p>
        </p:txBody>
      </p:sp>
    </p:spTree>
    <p:extLst>
      <p:ext uri="{BB962C8B-B14F-4D97-AF65-F5344CB8AC3E}">
        <p14:creationId xmlns:p14="http://schemas.microsoft.com/office/powerpoint/2010/main" val="1576451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ctrTitle" sz="quarter"/>
          </p:nvPr>
        </p:nvSpPr>
        <p:spPr>
          <a:xfrm>
            <a:off x="2209800" y="2270126"/>
            <a:ext cx="7772400" cy="19208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IS RESEARCH </a:t>
            </a:r>
            <a:r>
              <a:rPr lang="en-US" dirty="0" smtClean="0">
                <a:solidFill>
                  <a:srgbClr val="00B050"/>
                </a:solidFill>
              </a:rPr>
              <a:t>HALAL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HARAM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78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GENERAL ISLAMIC PRICIPLES RELATED TO RESEARCH ETHICS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2"/>
          </p:nvPr>
        </p:nvSpPr>
        <p:spPr>
          <a:xfrm>
            <a:off x="2154239" y="2057401"/>
            <a:ext cx="3868737" cy="31845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dirty="0"/>
              <a:t>Devotional purposes</a:t>
            </a:r>
          </a:p>
          <a:p>
            <a:pPr>
              <a:defRPr/>
            </a:pPr>
            <a:r>
              <a:rPr lang="en-US" sz="2000" dirty="0"/>
              <a:t>Purposes of the law</a:t>
            </a:r>
          </a:p>
          <a:p>
            <a:pPr>
              <a:defRPr/>
            </a:pPr>
            <a:r>
              <a:rPr lang="en-US" sz="2000" dirty="0"/>
              <a:t>Best interest</a:t>
            </a:r>
            <a:endParaRPr lang="ar-SA" sz="2000" dirty="0"/>
          </a:p>
          <a:p>
            <a:pPr>
              <a:defRPr/>
            </a:pPr>
            <a:r>
              <a:rPr lang="en-US" sz="2000" dirty="0"/>
              <a:t>Preventing and</a:t>
            </a:r>
            <a:r>
              <a:rPr lang="ar-SA" sz="2000" dirty="0"/>
              <a:t> </a:t>
            </a:r>
            <a:r>
              <a:rPr lang="en-US" sz="2000" dirty="0"/>
              <a:t>eliminating harm</a:t>
            </a:r>
          </a:p>
          <a:p>
            <a:pPr>
              <a:defRPr/>
            </a:pPr>
            <a:r>
              <a:rPr lang="en-US" sz="2000" dirty="0"/>
              <a:t>Consequences</a:t>
            </a:r>
          </a:p>
          <a:p>
            <a:pPr>
              <a:defRPr/>
            </a:pPr>
            <a:r>
              <a:rPr lang="en-US" sz="2000" dirty="0"/>
              <a:t>Protecting rights</a:t>
            </a:r>
          </a:p>
          <a:p>
            <a:pPr>
              <a:defRPr/>
            </a:pPr>
            <a:r>
              <a:rPr lang="en-US" sz="2000" dirty="0"/>
              <a:t>Duty of care and caring</a:t>
            </a:r>
          </a:p>
          <a:p>
            <a:pPr>
              <a:defRPr/>
            </a:pPr>
            <a:r>
              <a:rPr lang="en-US" sz="2000" dirty="0"/>
              <a:t>Observing Moral principles and virtues</a:t>
            </a:r>
          </a:p>
          <a:p>
            <a:pPr>
              <a:defRPr/>
            </a:pPr>
            <a:r>
              <a:rPr lang="en-US" sz="2000" dirty="0"/>
              <a:t>Good treatment/dealing </a:t>
            </a:r>
            <a:r>
              <a:rPr lang="en-US" sz="2000" dirty="0" err="1"/>
              <a:t>withpeople</a:t>
            </a:r>
            <a:endParaRPr lang="en-US" sz="2000" dirty="0"/>
          </a:p>
          <a:p>
            <a:pPr>
              <a:defRPr/>
            </a:pPr>
            <a:r>
              <a:rPr lang="en-US" sz="2000" dirty="0"/>
              <a:t>Observing </a:t>
            </a:r>
            <a:r>
              <a:rPr lang="en-US" sz="2000" dirty="0" err="1"/>
              <a:t>Fighi</a:t>
            </a:r>
            <a:r>
              <a:rPr lang="en-US" sz="2000" dirty="0"/>
              <a:t> Principles</a:t>
            </a:r>
          </a:p>
        </p:txBody>
      </p:sp>
      <p:sp>
        <p:nvSpPr>
          <p:cNvPr id="7" name="عنصر نائب للمحتوى 6"/>
          <p:cNvSpPr>
            <a:spLocks noGrp="1"/>
          </p:cNvSpPr>
          <p:nvPr>
            <p:ph sz="quarter" idx="4"/>
          </p:nvPr>
        </p:nvSpPr>
        <p:spPr>
          <a:xfrm>
            <a:off x="6169026" y="2057400"/>
            <a:ext cx="4041775" cy="4267200"/>
          </a:xfrm>
        </p:spPr>
        <p:txBody>
          <a:bodyPr>
            <a:normAutofit/>
          </a:bodyPr>
          <a:lstStyle/>
          <a:p>
            <a:pPr algn="r" rtl="1">
              <a:lnSpc>
                <a:spcPct val="80000"/>
              </a:lnSpc>
              <a:defRPr/>
            </a:pPr>
            <a:r>
              <a:rPr lang="ar-SA" altLang="en-US" sz="2000" b="1" dirty="0"/>
              <a:t>أولاً : تحقيق الجانب </a:t>
            </a:r>
            <a:r>
              <a:rPr lang="ar-SA" altLang="en-US" sz="2000" b="1" dirty="0" err="1"/>
              <a:t>الايماني</a:t>
            </a:r>
            <a:r>
              <a:rPr lang="ar-SA" altLang="en-US" sz="2000" b="1" dirty="0"/>
              <a:t> والقصد </a:t>
            </a:r>
            <a:r>
              <a:rPr lang="ar-SA" altLang="en-US" sz="2000" b="1" dirty="0" err="1"/>
              <a:t>التبعدي</a:t>
            </a:r>
            <a:endParaRPr lang="en-US" altLang="en-US" sz="2000" b="1" dirty="0"/>
          </a:p>
          <a:p>
            <a:pPr algn="r" rtl="1">
              <a:lnSpc>
                <a:spcPct val="80000"/>
              </a:lnSpc>
              <a:spcBef>
                <a:spcPct val="0"/>
              </a:spcBef>
              <a:defRPr/>
            </a:pPr>
            <a:r>
              <a:rPr lang="ar-SA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lnSpc>
                <a:spcPct val="80000"/>
              </a:lnSpc>
              <a:spcBef>
                <a:spcPct val="0"/>
              </a:spcBef>
              <a:defRPr/>
            </a:pPr>
            <a:r>
              <a:rPr lang="ar-SA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ثانياً : تحقيق وحفظ مقاصد الشريعة </a:t>
            </a:r>
            <a:r>
              <a:rPr lang="ar-SA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الإسلاميه</a:t>
            </a:r>
            <a:endParaRPr lang="en-US" alt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lnSpc>
                <a:spcPct val="80000"/>
              </a:lnSpc>
              <a:defRPr/>
            </a:pPr>
            <a:r>
              <a:rPr lang="ar-SA" altLang="en-US" sz="2000" b="1" dirty="0"/>
              <a:t>ثالثاً: تحقيق المصلحة</a:t>
            </a:r>
            <a:endParaRPr lang="en-US" altLang="en-US" sz="2000" dirty="0"/>
          </a:p>
          <a:p>
            <a:pPr algn="r" rtl="1">
              <a:lnSpc>
                <a:spcPct val="80000"/>
              </a:lnSpc>
              <a:defRPr/>
            </a:pPr>
            <a:r>
              <a:rPr lang="ar-SA" altLang="en-US" sz="2000" b="1" dirty="0"/>
              <a:t>رابعاً :دفع الضرر ورفعه</a:t>
            </a:r>
            <a:endParaRPr lang="en-US" altLang="en-US" sz="2000" dirty="0"/>
          </a:p>
          <a:p>
            <a:pPr algn="r" rtl="1">
              <a:lnSpc>
                <a:spcPct val="80000"/>
              </a:lnSpc>
              <a:defRPr/>
            </a:pPr>
            <a:r>
              <a:rPr lang="ar-SA" altLang="en-US" sz="2000" b="1" dirty="0"/>
              <a:t>خامساً :تقدير </a:t>
            </a:r>
            <a:r>
              <a:rPr lang="ar-SA" altLang="en-US" sz="2000" b="1" dirty="0" err="1"/>
              <a:t>المآلات</a:t>
            </a:r>
            <a:endParaRPr lang="en-US" altLang="en-US" sz="2000" dirty="0"/>
          </a:p>
          <a:p>
            <a:pPr algn="r" rtl="1">
              <a:lnSpc>
                <a:spcPct val="80000"/>
              </a:lnSpc>
              <a:defRPr/>
            </a:pPr>
            <a:r>
              <a:rPr lang="ar-SA" altLang="en-US" sz="2000" b="1" dirty="0" err="1"/>
              <a:t>سادساً:حفظ</a:t>
            </a:r>
            <a:r>
              <a:rPr lang="ar-SA" altLang="en-US" sz="2000" b="1" dirty="0"/>
              <a:t> الحقوق</a:t>
            </a:r>
            <a:endParaRPr lang="en-US" altLang="en-US" sz="2000" dirty="0"/>
          </a:p>
          <a:p>
            <a:pPr algn="r" rtl="1">
              <a:lnSpc>
                <a:spcPct val="80000"/>
              </a:lnSpc>
              <a:defRPr/>
            </a:pPr>
            <a:r>
              <a:rPr lang="ar-SA" altLang="en-US" sz="2000" b="1" dirty="0"/>
              <a:t>سابعاً :تحقيق واجب الرعاية</a:t>
            </a:r>
            <a:endParaRPr lang="en-US" altLang="en-US" sz="2000" dirty="0"/>
          </a:p>
          <a:p>
            <a:pPr algn="r" rtl="1">
              <a:lnSpc>
                <a:spcPct val="80000"/>
              </a:lnSpc>
              <a:defRPr/>
            </a:pPr>
            <a:r>
              <a:rPr lang="ar-SA" altLang="en-US" sz="2000" b="1" dirty="0"/>
              <a:t>ثامناً :قواعد أخلاقية يجب مراعاتها</a:t>
            </a:r>
            <a:endParaRPr lang="en-US" altLang="en-US" sz="2000" b="1" dirty="0"/>
          </a:p>
          <a:p>
            <a:pPr algn="r" rtl="1">
              <a:lnSpc>
                <a:spcPct val="80000"/>
              </a:lnSpc>
              <a:defRPr/>
            </a:pPr>
            <a:r>
              <a:rPr lang="ar-SA" altLang="en-US" sz="2000" b="1" dirty="0"/>
              <a:t>تاسعاً :حسن الخلق في التعامل مع الناس </a:t>
            </a:r>
            <a:endParaRPr lang="en-US" altLang="en-US" sz="2000" b="1" dirty="0"/>
          </a:p>
          <a:p>
            <a:pPr algn="r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ar-SA" altLang="en-US" sz="2000" dirty="0"/>
              <a:t> </a:t>
            </a:r>
            <a:endParaRPr lang="en-US" altLang="en-US" sz="2000" dirty="0"/>
          </a:p>
          <a:p>
            <a:pPr algn="r" rtl="1">
              <a:lnSpc>
                <a:spcPct val="80000"/>
              </a:lnSpc>
              <a:defRPr/>
            </a:pPr>
            <a:r>
              <a:rPr lang="ar-SA" altLang="en-US" sz="2000" b="1" dirty="0"/>
              <a:t>عاشراً : مراعاة القواعد </a:t>
            </a:r>
            <a:r>
              <a:rPr lang="ar-SA" altLang="en-US" sz="2000" b="1" dirty="0" err="1"/>
              <a:t>الفقهيه</a:t>
            </a:r>
            <a:endParaRPr lang="en-US" altLang="en-US" sz="2000" b="1" dirty="0"/>
          </a:p>
          <a:p>
            <a:pPr algn="r" rtl="1">
              <a:lnSpc>
                <a:spcPct val="80000"/>
              </a:lnSpc>
              <a:defRPr/>
            </a:pPr>
            <a:endParaRPr lang="en-US" altLang="en-US" sz="2000" dirty="0"/>
          </a:p>
          <a:p>
            <a:pPr algn="r" rtl="1">
              <a:lnSpc>
                <a:spcPct val="80000"/>
              </a:lnSpc>
              <a:defRPr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3435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6868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PURPOSES OF  ISLAMIC SHAREA </a:t>
            </a:r>
            <a:endParaRPr lang="en-US" dirty="0"/>
          </a:p>
        </p:txBody>
      </p:sp>
      <p:sp>
        <p:nvSpPr>
          <p:cNvPr id="8" name="عنصر نائب للمحتوى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b="1" dirty="0"/>
              <a:t>PROTECTION OF RELIGION</a:t>
            </a:r>
          </a:p>
          <a:p>
            <a:pPr marL="0" indent="0">
              <a:buNone/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PROTECTION OF HUMAN LIFE</a:t>
            </a:r>
          </a:p>
          <a:p>
            <a:pPr marL="0" indent="0">
              <a:buNone/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PROTECTION OF THE MIND</a:t>
            </a:r>
          </a:p>
          <a:p>
            <a:pPr marL="0" indent="0">
              <a:buNone/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PROTECTION OF PROGENY</a:t>
            </a:r>
          </a:p>
          <a:p>
            <a:pPr marL="0" indent="0">
              <a:buNone/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PROTECTION OF PROPERTY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0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3124200" y="3406776"/>
            <a:ext cx="4724400" cy="48577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981201" y="3352801"/>
            <a:ext cx="1020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2800">
                <a:latin typeface="Arial" panose="020B0604020202020204" pitchFamily="34" charset="0"/>
              </a:rPr>
              <a:t>IDEA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7945438" y="3368676"/>
            <a:ext cx="2552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2800">
                <a:latin typeface="Arial" panose="020B0604020202020204" pitchFamily="34" charset="0"/>
              </a:rPr>
              <a:t>PUBLICATION</a:t>
            </a:r>
          </a:p>
        </p:txBody>
      </p:sp>
      <p:pic>
        <p:nvPicPr>
          <p:cNvPr id="7173" name="Picture 6" descr="https://media.licdn.com/mpr/mpr/shrinknp_400_400/p/8/005/091/031/153b83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4048126"/>
            <a:ext cx="1560512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 descr="https://www.jlab.org/Hall-B/pubs-web/sidebar/public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048126"/>
            <a:ext cx="19812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36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IS RESEARCH </a:t>
            </a:r>
            <a:r>
              <a:rPr lang="en-US" dirty="0" smtClean="0">
                <a:solidFill>
                  <a:srgbClr val="00B050"/>
                </a:solidFill>
              </a:rPr>
              <a:t>HALAL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HARAM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8" name="عنوان فرعي 7"/>
          <p:cNvSpPr>
            <a:spLocks noGrp="1"/>
          </p:cNvSpPr>
          <p:nvPr>
            <p:ph type="subTitle" sz="quarter" idx="1"/>
          </p:nvPr>
        </p:nvSpPr>
        <p:spPr>
          <a:xfrm>
            <a:off x="2362200" y="3886200"/>
            <a:ext cx="7620000" cy="1752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EVERY THING IS PERMISSIBLE….</a:t>
            </a:r>
          </a:p>
          <a:p>
            <a:pPr>
              <a:defRPr/>
            </a:pPr>
            <a:r>
              <a:rPr lang="ar-SA" dirty="0" smtClean="0">
                <a:solidFill>
                  <a:srgbClr val="FFFF00"/>
                </a:solidFill>
              </a:rPr>
              <a:t>الأصل في الأشياء الإباحة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67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2209800" y="381001"/>
            <a:ext cx="7772400" cy="19208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IS IT OBLGATORY 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2209800" y="1905000"/>
            <a:ext cx="8229600" cy="1752600"/>
          </a:xfrm>
        </p:spPr>
        <p:txBody>
          <a:bodyPr>
            <a:normAutofit fontScale="62500" lnSpcReduction="20000"/>
          </a:bodyPr>
          <a:lstStyle/>
          <a:p>
            <a:pPr rtl="1">
              <a:defRPr/>
            </a:pPr>
            <a:r>
              <a:rPr lang="ar-SA" sz="3600" dirty="0">
                <a:solidFill>
                  <a:srgbClr val="FFFF00"/>
                </a:solidFill>
              </a:rPr>
              <a:t>مالايتم الواجب إلا به فهو واجب</a:t>
            </a:r>
          </a:p>
          <a:p>
            <a:pPr rtl="1">
              <a:defRPr/>
            </a:pPr>
            <a:r>
              <a:rPr lang="ar-SA" sz="3600" dirty="0">
                <a:solidFill>
                  <a:srgbClr val="FFFF00"/>
                </a:solidFill>
              </a:rPr>
              <a:t>فرض كفاية</a:t>
            </a:r>
            <a:endParaRPr lang="en-US" sz="3600" dirty="0">
              <a:solidFill>
                <a:srgbClr val="FFFF00"/>
              </a:solidFill>
            </a:endParaRPr>
          </a:p>
          <a:p>
            <a:pPr rtl="1">
              <a:defRPr/>
            </a:pPr>
            <a:endParaRPr lang="ar-SA" sz="3600" dirty="0">
              <a:solidFill>
                <a:srgbClr val="FFFF00"/>
              </a:solidFill>
            </a:endParaRPr>
          </a:p>
          <a:p>
            <a:pPr rtl="1">
              <a:defRPr/>
            </a:pPr>
            <a:r>
              <a:rPr lang="en-US" sz="3600" dirty="0"/>
              <a:t>IF AN OBLIGATION CANNOT BE COMPLETED EXCEPT WITH </a:t>
            </a:r>
            <a:r>
              <a:rPr lang="en-US" sz="3600" dirty="0">
                <a:solidFill>
                  <a:srgbClr val="FFFF00"/>
                </a:solidFill>
              </a:rPr>
              <a:t>SOMETHING,</a:t>
            </a:r>
            <a:r>
              <a:rPr lang="en-US" sz="3600" dirty="0"/>
              <a:t>THAT</a:t>
            </a:r>
            <a:r>
              <a:rPr lang="en-US" sz="3600" dirty="0">
                <a:solidFill>
                  <a:srgbClr val="FFFF00"/>
                </a:solidFill>
              </a:rPr>
              <a:t> (SOMETHING) </a:t>
            </a:r>
            <a:r>
              <a:rPr lang="en-US" sz="3600" dirty="0"/>
              <a:t>BECOME OBLIGATORY</a:t>
            </a:r>
          </a:p>
        </p:txBody>
      </p:sp>
    </p:spTree>
    <p:extLst>
      <p:ext uri="{BB962C8B-B14F-4D97-AF65-F5344CB8AC3E}">
        <p14:creationId xmlns:p14="http://schemas.microsoft.com/office/powerpoint/2010/main" val="377240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عنوان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 TWO MAJOR PRINCIPLES</a:t>
            </a:r>
            <a:endParaRPr lang="ar-SA" smtClean="0"/>
          </a:p>
        </p:txBody>
      </p:sp>
      <p:sp>
        <p:nvSpPr>
          <p:cNvPr id="11267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6106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/>
              <a:t>THE ACCRUEMENT OF BENEFITS  </a:t>
            </a:r>
            <a:r>
              <a:rPr lang="ar-SA" dirty="0" smtClean="0"/>
              <a:t>جلب المصالح</a:t>
            </a:r>
            <a:endParaRPr lang="en-US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/>
              <a:t>THE WARDING OFF OF HARM </a:t>
            </a:r>
            <a:r>
              <a:rPr lang="ar-SA" dirty="0" smtClean="0"/>
              <a:t>درء المفاسد        </a:t>
            </a:r>
          </a:p>
        </p:txBody>
      </p:sp>
    </p:spTree>
    <p:extLst>
      <p:ext uri="{BB962C8B-B14F-4D97-AF65-F5344CB8AC3E}">
        <p14:creationId xmlns:p14="http://schemas.microsoft.com/office/powerpoint/2010/main" val="115031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مربع نص 3"/>
          <p:cNvSpPr txBox="1">
            <a:spLocks noChangeArrowheads="1"/>
          </p:cNvSpPr>
          <p:nvPr/>
        </p:nvSpPr>
        <p:spPr bwMode="auto">
          <a:xfrm>
            <a:off x="1981200" y="1349376"/>
            <a:ext cx="861060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INTENT IS ALL-IMPORTANT IN ACTION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altLang="en-US" sz="2400">
                <a:latin typeface="Arial" panose="020B0604020202020204" pitchFamily="34" charset="0"/>
              </a:rPr>
              <a:t>الأمور بمقاصدها</a:t>
            </a:r>
            <a:endParaRPr lang="en-GB" altLang="en-US" sz="2400">
              <a:latin typeface="Arial" panose="020B0604020202020204" pitchFamily="34" charset="0"/>
            </a:endParaRPr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>
                <a:solidFill>
                  <a:srgbClr val="FFFF00"/>
                </a:solidFill>
                <a:latin typeface="Arial" panose="020B0604020202020204" pitchFamily="34" charset="0"/>
              </a:rPr>
              <a:t>CERTAINITY CANNOT BE REMOVED BY </a:t>
            </a:r>
            <a:endParaRPr lang="ar-SA" altLang="en-US" sz="240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>
                <a:solidFill>
                  <a:srgbClr val="FFFF00"/>
                </a:solidFill>
                <a:latin typeface="Arial" panose="020B0604020202020204" pitchFamily="34" charset="0"/>
              </a:rPr>
              <a:t>DOUBT</a:t>
            </a:r>
            <a:endParaRPr lang="ar-SA" altLang="en-US" sz="240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altLang="en-US" sz="2400">
                <a:solidFill>
                  <a:srgbClr val="FFFF00"/>
                </a:solidFill>
                <a:latin typeface="Arial" panose="020B0604020202020204" pitchFamily="34" charset="0"/>
              </a:rPr>
              <a:t>اليقين لايزول بالشك</a:t>
            </a:r>
            <a:endParaRPr lang="en-GB" altLang="en-US" sz="240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HARSHIP ENGENDERS FACILITATION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altLang="en-US" sz="2400">
                <a:latin typeface="Arial" panose="020B0604020202020204" pitchFamily="34" charset="0"/>
              </a:rPr>
              <a:t>المشقة تجلب التيسير</a:t>
            </a:r>
            <a:endParaRPr lang="en-US" altLang="en-US" sz="2400">
              <a:latin typeface="Arial" panose="020B0604020202020204" pitchFamily="34" charset="0"/>
            </a:endParaRPr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Arial" panose="020B0604020202020204" pitchFamily="34" charset="0"/>
              </a:rPr>
              <a:t>HARM SHOULD BE REMOVED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altLang="en-US" sz="2400">
                <a:solidFill>
                  <a:srgbClr val="FFFF00"/>
                </a:solidFill>
                <a:latin typeface="Arial" panose="020B0604020202020204" pitchFamily="34" charset="0"/>
              </a:rPr>
              <a:t>لاضرار ولا ضرار</a:t>
            </a:r>
            <a:endParaRPr lang="en-US" altLang="en-US" sz="240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CUSTOM IS THE RULE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altLang="en-US" sz="2400">
                <a:latin typeface="Arial" panose="020B0604020202020204" pitchFamily="34" charset="0"/>
              </a:rPr>
              <a:t>العادة محكمة</a:t>
            </a:r>
          </a:p>
        </p:txBody>
      </p:sp>
      <p:sp>
        <p:nvSpPr>
          <p:cNvPr id="45059" name="مربع نص 4"/>
          <p:cNvSpPr txBox="1">
            <a:spLocks noChangeArrowheads="1"/>
          </p:cNvSpPr>
          <p:nvPr/>
        </p:nvSpPr>
        <p:spPr bwMode="auto">
          <a:xfrm>
            <a:off x="2209801" y="381000"/>
            <a:ext cx="7148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4400">
                <a:latin typeface="Arial" panose="020B0604020202020204" pitchFamily="34" charset="0"/>
              </a:rPr>
              <a:t>FIVE GRAND PRINCIPLES</a:t>
            </a:r>
            <a:endParaRPr lang="ar-SA" altLang="en-US" sz="4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2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80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0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0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0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08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08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08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808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808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08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08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08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08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08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08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7200" dirty="0"/>
              <a:t>The  care Principle</a:t>
            </a:r>
            <a:endParaRPr lang="ar-SA" sz="7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057400" y="1905001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sz="4400"/>
              <a:t>"You all a shepherd who is responsible for all of his herd”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sz="4400"/>
          </a:p>
          <a:p>
            <a:pPr>
              <a:buFont typeface="Wingdings" panose="05000000000000000000" pitchFamily="2" charset="2"/>
              <a:buNone/>
              <a:defRPr/>
            </a:pPr>
            <a:endParaRPr lang="en-US" sz="4400"/>
          </a:p>
          <a:p>
            <a:pPr algn="r" rtl="1">
              <a:buFont typeface="Wingdings" panose="05000000000000000000" pitchFamily="2" charset="2"/>
              <a:buNone/>
              <a:defRPr/>
            </a:pPr>
            <a:r>
              <a:rPr lang="ar-SA" sz="4400"/>
              <a:t>”</a:t>
            </a:r>
            <a:r>
              <a:rPr lang="ar-SA" sz="4400">
                <a:solidFill>
                  <a:srgbClr val="FFFF00"/>
                </a:solidFill>
              </a:rPr>
              <a:t>كلكم راع وكلكم مسؤول عن رعيته</a:t>
            </a:r>
            <a:r>
              <a:rPr lang="ar-SA" sz="440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95947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Rot="1" noChangeArrowheads="1"/>
          </p:cNvSpPr>
          <p:nvPr>
            <p:ph type="ctrTitle" sz="quarter"/>
          </p:nvPr>
        </p:nvSpPr>
        <p:spPr>
          <a:xfrm>
            <a:off x="2209800" y="2644776"/>
            <a:ext cx="77724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4800"/>
              <a:t>Research ethics guidelines and regulations</a:t>
            </a:r>
          </a:p>
        </p:txBody>
      </p:sp>
    </p:spTree>
    <p:extLst>
      <p:ext uri="{BB962C8B-B14F-4D97-AF65-F5344CB8AC3E}">
        <p14:creationId xmlns:p14="http://schemas.microsoft.com/office/powerpoint/2010/main" val="259101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828800" y="127001"/>
            <a:ext cx="8839200" cy="780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/>
          </a:p>
          <a:p>
            <a:pPr algn="ctr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SA" altLang="en-US" sz="2400"/>
          </a:p>
          <a:p>
            <a:pPr algn="ct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/>
              <a:t>International</a:t>
            </a:r>
            <a:endParaRPr lang="ar-SA" altLang="en-US" sz="3600"/>
          </a:p>
          <a:p>
            <a:pPr algn="ctr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SA" altLang="en-US" sz="2400"/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hlinkClick r:id="rId2"/>
              </a:rPr>
              <a:t>WHO Good Clinical Practice Guidelines</a:t>
            </a:r>
            <a:endParaRPr lang="en-US" altLang="en-US" sz="2800"/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SA" altLang="en-US" sz="2800"/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hlinkClick r:id="rId3"/>
              </a:rPr>
              <a:t>ICH Good Clinical Practice</a:t>
            </a:r>
            <a:endParaRPr lang="en-US" altLang="en-US" sz="2800"/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SA" altLang="en-US" sz="2800"/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hlinkClick r:id="rId4"/>
              </a:rPr>
              <a:t>ICH Guidelines on control groups</a:t>
            </a:r>
            <a:endParaRPr lang="en-US" altLang="en-US" sz="2800"/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SA" altLang="en-US" sz="2800"/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hlinkClick r:id="rId5"/>
              </a:rPr>
              <a:t>TDR Operational Guidelines for Ethics Committees</a:t>
            </a:r>
            <a:endParaRPr lang="en-US" altLang="en-US" sz="2800"/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SA" altLang="en-US" sz="2800"/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hlinkClick r:id="rId6"/>
              </a:rPr>
              <a:t>UNAIDS Guidance Document on HIV vaccine trials</a:t>
            </a:r>
            <a:endParaRPr lang="en-US" altLang="en-US" sz="2800"/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CIOMS GUIDELINES</a:t>
            </a:r>
            <a:endParaRPr lang="ar-SA" altLang="en-US" sz="2800"/>
          </a:p>
          <a:p>
            <a:pPr algn="ct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altLang="en-US" sz="1800">
                <a:latin typeface="Arial" panose="020B0604020202020204" pitchFamily="34" charset="0"/>
              </a:rPr>
              <a:t> </a:t>
            </a:r>
          </a:p>
          <a:p>
            <a:pPr algn="ctr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SA" altLang="en-US" sz="1800"/>
          </a:p>
          <a:p>
            <a:pPr algn="ct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altLang="en-US" sz="1800">
                <a:latin typeface="Arial" panose="020B0604020202020204" pitchFamily="34" charset="0"/>
              </a:rPr>
              <a:t> </a:t>
            </a:r>
          </a:p>
          <a:p>
            <a:pPr algn="ct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altLang="en-US" sz="1800">
                <a:latin typeface="Arial" panose="020B0604020202020204" pitchFamily="34" charset="0"/>
              </a:rPr>
              <a:t> 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ar-SA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100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1752600" y="381001"/>
            <a:ext cx="8686800" cy="594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European</a:t>
            </a:r>
            <a:endParaRPr lang="ar-SA" altLang="en-US" sz="2800"/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hlinkClick r:id="rId2"/>
              </a:rPr>
              <a:t>Convention on Human Rights and Biomedicine, Council of Europe</a:t>
            </a:r>
            <a:endParaRPr lang="ar-SA" altLang="en-US" sz="2800"/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hlinkClick r:id="rId3"/>
              </a:rPr>
              <a:t>Explanation to Convention on Human Rights and Biomedicine</a:t>
            </a:r>
            <a:endParaRPr lang="ar-SA" altLang="en-US" sz="2800"/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hlinkClick r:id="rId4"/>
              </a:rPr>
              <a:t>Convention on Data Protection, Council of Europe</a:t>
            </a:r>
            <a:endParaRPr lang="ar-SA" altLang="en-US" sz="2800"/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hlinkClick r:id="rId5"/>
              </a:rPr>
              <a:t>Data Protection Directive, European Union</a:t>
            </a:r>
            <a:endParaRPr lang="ar-SA" altLang="en-US" sz="2800"/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hlinkClick r:id="rId6"/>
              </a:rPr>
              <a:t>Directive on good clinical practice in the conduct of clinical trials, EU</a:t>
            </a:r>
            <a:endParaRPr lang="ar-SA" altLang="en-US" sz="2800"/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hlinkClick r:id="rId7"/>
              </a:rPr>
              <a:t>Nuffield Council Report</a:t>
            </a:r>
            <a:endParaRPr lang="ar-SA" altLang="en-US" sz="2800"/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hlinkClick r:id="rId8"/>
              </a:rPr>
              <a:t>European Group Ethics: Ethical Aspects of Clinical Research in Developing Countries</a:t>
            </a:r>
            <a:endParaRPr lang="ar-SA" altLang="en-US" sz="2800"/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altLang="en-US" sz="2800">
                <a:latin typeface="Arial" panose="020B0604020202020204" pitchFamily="34" charset="0"/>
              </a:rPr>
              <a:t> </a:t>
            </a:r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hlinkClick r:id="rId9"/>
              </a:rPr>
              <a:t>Ethical Conduct for Research Involving Humans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3534316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2057400" y="360364"/>
            <a:ext cx="8382000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/>
              <a:t>US</a:t>
            </a:r>
            <a:endParaRPr lang="ar-SA" altLang="en-US"/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hlinkClick r:id="rId2"/>
              </a:rPr>
              <a:t>Belmont Report</a:t>
            </a:r>
            <a:endParaRPr lang="ar-SA" altLang="en-US"/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hlinkClick r:id="rId3"/>
              </a:rPr>
              <a:t>US Federal Guidelines</a:t>
            </a:r>
            <a:endParaRPr lang="ar-SA" altLang="en-US"/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hlinkClick r:id="rId4"/>
              </a:rPr>
              <a:t>NBAC report: Ethical and policy issues in international research: Clinical trials in developing countries</a:t>
            </a:r>
            <a:endParaRPr lang="ar-SA" altLang="en-US"/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altLang="en-US">
                <a:latin typeface="Arial" panose="020B0604020202020204" pitchFamily="34" charset="0"/>
              </a:rPr>
              <a:t> </a:t>
            </a:r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Others</a:t>
            </a:r>
            <a:endParaRPr lang="ar-SA" altLang="en-US"/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hlinkClick r:id="rId5"/>
              </a:rPr>
              <a:t>Ethical guidelines for Biomedical Research on Human Subjects of the Indian Council of Medical Research</a:t>
            </a:r>
            <a:endParaRPr lang="ar-SA" altLang="en-US"/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FFCC00"/>
                </a:solidFill>
              </a:rPr>
              <a:t>Canada's Tri-Council's Policy Statement</a:t>
            </a:r>
            <a:r>
              <a:rPr lang="en-US" altLang="en-US" sz="2800"/>
              <a:t> </a:t>
            </a:r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920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IOMS 2002 International Guidelines on Ethics in Biomedical Research Involving Human Subje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3505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0"/>
            <a:ext cx="3505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مستطيل 1"/>
          <p:cNvSpPr>
            <a:spLocks noChangeArrowheads="1"/>
          </p:cNvSpPr>
          <p:nvPr/>
        </p:nvSpPr>
        <p:spPr bwMode="auto">
          <a:xfrm>
            <a:off x="2209801" y="304801"/>
            <a:ext cx="7635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400">
                <a:latin typeface="Arial" panose="020B0604020202020204" pitchFamily="34" charset="0"/>
              </a:rPr>
              <a:t>ARE THESE ISLAMIC ?</a:t>
            </a:r>
          </a:p>
        </p:txBody>
      </p:sp>
    </p:spTree>
    <p:extLst>
      <p:ext uri="{BB962C8B-B14F-4D97-AF65-F5344CB8AC3E}">
        <p14:creationId xmlns:p14="http://schemas.microsoft.com/office/powerpoint/2010/main" val="349000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مستطيل 3"/>
          <p:cNvSpPr>
            <a:spLocks noChangeArrowheads="1"/>
          </p:cNvSpPr>
          <p:nvPr/>
        </p:nvSpPr>
        <p:spPr bwMode="auto">
          <a:xfrm>
            <a:off x="1752600" y="3105151"/>
            <a:ext cx="8763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i="1">
                <a:latin typeface="Roboto"/>
              </a:rPr>
              <a:t>"The best of people are those that bring most benefit to the rest of mankind.“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 i="1">
              <a:latin typeface="Roboto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Roboto"/>
              </a:rPr>
              <a:t>                      </a:t>
            </a:r>
            <a:r>
              <a:rPr lang="en-US" altLang="en-US" sz="3600">
                <a:solidFill>
                  <a:srgbClr val="FFC000"/>
                </a:solidFill>
                <a:latin typeface="Roboto"/>
              </a:rPr>
              <a:t>Prophet Mohammad,PBUH</a:t>
            </a:r>
            <a:r>
              <a:rPr lang="en-US" altLang="en-US" sz="3600">
                <a:latin typeface="Roboto"/>
              </a:rPr>
              <a:t>.</a:t>
            </a:r>
            <a:endParaRPr lang="en-US" altLang="en-US" sz="36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81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 sz="quarter"/>
          </p:nvPr>
        </p:nvSpPr>
        <p:spPr>
          <a:xfrm>
            <a:off x="1676400" y="2498726"/>
            <a:ext cx="8763000" cy="1920875"/>
          </a:xfrm>
        </p:spPr>
        <p:txBody>
          <a:bodyPr/>
          <a:lstStyle/>
          <a:p>
            <a:pPr>
              <a:defRPr/>
            </a:pPr>
            <a:r>
              <a:rPr lang="en-US" sz="4800" dirty="0">
                <a:solidFill>
                  <a:srgbClr val="FF9900"/>
                </a:solidFill>
              </a:rPr>
              <a:t> ETHICAL REQUIREMENTS</a:t>
            </a:r>
            <a:br>
              <a:rPr lang="en-US" sz="4800" dirty="0">
                <a:solidFill>
                  <a:srgbClr val="FF9900"/>
                </a:solidFill>
              </a:rPr>
            </a:br>
            <a:endParaRPr lang="en-US" sz="4800" dirty="0"/>
          </a:p>
        </p:txBody>
      </p:sp>
      <p:sp>
        <p:nvSpPr>
          <p:cNvPr id="5" name="عنوان فرعي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9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idx="1"/>
          </p:nvPr>
        </p:nvSpPr>
        <p:spPr>
          <a:xfrm>
            <a:off x="1828800" y="304800"/>
            <a:ext cx="8839200" cy="65532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rgbClr val="FF9900"/>
                </a:solidFill>
              </a:rPr>
              <a:t> ETHICAL REQUIREMENTS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b="1" dirty="0" smtClean="0">
              <a:solidFill>
                <a:srgbClr val="FF9900"/>
              </a:solidFill>
            </a:endParaRPr>
          </a:p>
          <a:p>
            <a:pPr lvl="2" eaLnBrk="1" hangingPunct="1">
              <a:defRPr/>
            </a:pPr>
            <a:r>
              <a:rPr lang="en-US" sz="3200" b="1" dirty="0">
                <a:solidFill>
                  <a:srgbClr val="FFFF00"/>
                </a:solidFill>
              </a:rPr>
              <a:t>Scientific Value</a:t>
            </a:r>
            <a:endParaRPr lang="ar-SA" sz="3200" b="1" dirty="0">
              <a:solidFill>
                <a:srgbClr val="FFFF00"/>
              </a:solidFill>
            </a:endParaRPr>
          </a:p>
          <a:p>
            <a:pPr lvl="2" eaLnBrk="1" hangingPunct="1">
              <a:defRPr/>
            </a:pPr>
            <a:r>
              <a:rPr lang="en-US" sz="3200" b="1" dirty="0">
                <a:solidFill>
                  <a:srgbClr val="FFFF00"/>
                </a:solidFill>
              </a:rPr>
              <a:t>Scientific validity</a:t>
            </a:r>
          </a:p>
          <a:p>
            <a:pPr lvl="2" eaLnBrk="1" hangingPunct="1">
              <a:defRPr/>
            </a:pPr>
            <a:r>
              <a:rPr lang="en-US" sz="3200" b="1" dirty="0">
                <a:solidFill>
                  <a:srgbClr val="FFFF00"/>
                </a:solidFill>
              </a:rPr>
              <a:t>Respect of Potential and enrolled subjects.</a:t>
            </a:r>
          </a:p>
          <a:p>
            <a:pPr lvl="2" eaLnBrk="1" hangingPunct="1">
              <a:defRPr/>
            </a:pPr>
            <a:r>
              <a:rPr lang="en-US" sz="3200" b="1" dirty="0" err="1">
                <a:solidFill>
                  <a:srgbClr val="FFFF00"/>
                </a:solidFill>
              </a:rPr>
              <a:t>Favourable</a:t>
            </a:r>
            <a:r>
              <a:rPr lang="en-US" sz="3200" b="1" dirty="0">
                <a:solidFill>
                  <a:srgbClr val="FFFF00"/>
                </a:solidFill>
              </a:rPr>
              <a:t> risk-benefit ratio</a:t>
            </a:r>
          </a:p>
          <a:p>
            <a:pPr lvl="2" eaLnBrk="1" hangingPunct="1">
              <a:defRPr/>
            </a:pPr>
            <a:r>
              <a:rPr lang="en-US" sz="3200" b="1" dirty="0">
                <a:solidFill>
                  <a:srgbClr val="FFFF00"/>
                </a:solidFill>
              </a:rPr>
              <a:t>Fair subject selection</a:t>
            </a:r>
          </a:p>
          <a:p>
            <a:pPr lvl="2" eaLnBrk="1" hangingPunct="1">
              <a:defRPr/>
            </a:pPr>
            <a:r>
              <a:rPr lang="en-US" sz="3200" b="1" dirty="0">
                <a:solidFill>
                  <a:srgbClr val="FFFF00"/>
                </a:solidFill>
              </a:rPr>
              <a:t>Independent Review</a:t>
            </a:r>
          </a:p>
          <a:p>
            <a:pPr lvl="2" eaLnBrk="1" hangingPunct="1">
              <a:defRPr/>
            </a:pPr>
            <a:r>
              <a:rPr lang="en-US" sz="3200" b="1" dirty="0">
                <a:solidFill>
                  <a:srgbClr val="FFFF00"/>
                </a:solidFill>
              </a:rPr>
              <a:t> informed consent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rgbClr val="FFFF00"/>
                </a:solidFill>
              </a:rPr>
              <a:t>          ( </a:t>
            </a:r>
            <a:r>
              <a:rPr lang="en-US" i="1" dirty="0"/>
              <a:t>JAMA. </a:t>
            </a:r>
            <a:r>
              <a:rPr lang="en-US" dirty="0"/>
              <a:t>2000;283(20):2701-2711. doi:10.1001/jama.283.20.2701</a:t>
            </a:r>
            <a:r>
              <a:rPr lang="en-US" dirty="0">
                <a:solidFill>
                  <a:srgbClr val="FFFF00"/>
                </a:solidFill>
              </a:rPr>
              <a:t>)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8089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8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8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8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 eaLnBrk="1" hangingPunct="1">
              <a:defRPr/>
            </a:pPr>
            <a:r>
              <a:rPr lang="en-US" sz="3200" b="1" dirty="0">
                <a:solidFill>
                  <a:srgbClr val="FFFF00"/>
                </a:solidFill>
              </a:rPr>
              <a:t>Observance of sharia principles and law</a:t>
            </a:r>
          </a:p>
          <a:p>
            <a:pPr lvl="2" eaLnBrk="1" hangingPunct="1">
              <a:defRPr/>
            </a:pPr>
            <a:endParaRPr lang="en-US" sz="3200" b="1" dirty="0">
              <a:solidFill>
                <a:srgbClr val="FFFF00"/>
              </a:solidFill>
            </a:endParaRPr>
          </a:p>
          <a:p>
            <a:pPr lvl="2" eaLnBrk="1" hangingPunct="1">
              <a:defRPr/>
            </a:pPr>
            <a:endParaRPr lang="en-US" sz="3200" b="1" dirty="0">
              <a:solidFill>
                <a:srgbClr val="FFFF00"/>
              </a:solidFill>
            </a:endParaRPr>
          </a:p>
          <a:p>
            <a:pPr marL="914400" lvl="2" indent="0">
              <a:buNone/>
              <a:defRPr/>
            </a:pPr>
            <a:endParaRPr lang="en-US" sz="3200" b="1" dirty="0">
              <a:solidFill>
                <a:srgbClr val="FFFF00"/>
              </a:solidFill>
            </a:endParaRPr>
          </a:p>
          <a:p>
            <a:pPr lvl="2" eaLnBrk="1" hangingPunct="1">
              <a:defRPr/>
            </a:pPr>
            <a:r>
              <a:rPr lang="en-US" sz="3200" b="1" dirty="0">
                <a:solidFill>
                  <a:srgbClr val="FFFF00"/>
                </a:solidFill>
              </a:rPr>
              <a:t>Observance of the local laws/policies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74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ctrTitle" sz="quarter"/>
          </p:nvPr>
        </p:nvSpPr>
        <p:spPr>
          <a:xfrm>
            <a:off x="2133600" y="0"/>
            <a:ext cx="8229600" cy="1384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400">
                <a:solidFill>
                  <a:schemeClr val="hlink"/>
                </a:solidFill>
              </a:rPr>
              <a:t> ETHICAL REQUIREMENTS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4000" y="1676400"/>
            <a:ext cx="9144000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/>
              <a:t>SCIENTIFIC VALUE:</a:t>
            </a:r>
          </a:p>
          <a:p>
            <a:pPr lvl="2"/>
            <a:r>
              <a:rPr lang="en-US" altLang="en-US" sz="1800"/>
              <a:t> </a:t>
            </a:r>
            <a:r>
              <a:rPr lang="en-US" altLang="en-US" sz="2800">
                <a:solidFill>
                  <a:srgbClr val="FFFF00"/>
                </a:solidFill>
              </a:rPr>
              <a:t>Responsible use of finite resources</a:t>
            </a:r>
          </a:p>
          <a:p>
            <a:pPr lvl="2"/>
            <a:r>
              <a:rPr lang="en-US" altLang="en-US" sz="2800">
                <a:solidFill>
                  <a:srgbClr val="FFFF00"/>
                </a:solidFill>
              </a:rPr>
              <a:t>Avoidance of exploitation</a:t>
            </a:r>
          </a:p>
          <a:p>
            <a:pPr lvl="2"/>
            <a:r>
              <a:rPr lang="en-US" altLang="en-US" sz="2800">
                <a:solidFill>
                  <a:srgbClr val="FFFF00"/>
                </a:solidFill>
              </a:rPr>
              <a:t>Not to expose human being to potential harms without some possible social or scientific benefit</a:t>
            </a:r>
          </a:p>
          <a:p>
            <a:pPr lvl="2"/>
            <a:r>
              <a:rPr lang="en-US" altLang="en-US" sz="2800">
                <a:solidFill>
                  <a:srgbClr val="FFFF00"/>
                </a:solidFill>
              </a:rPr>
              <a:t>Prioritization</a:t>
            </a:r>
          </a:p>
          <a:p>
            <a:pPr lvl="2"/>
            <a:endParaRPr lang="en-US" altLang="en-US" sz="2800">
              <a:solidFill>
                <a:srgbClr val="FFFF00"/>
              </a:solidFill>
            </a:endParaRPr>
          </a:p>
          <a:p>
            <a:r>
              <a:rPr lang="en-US" altLang="en-US" b="1" smtClean="0">
                <a:solidFill>
                  <a:srgbClr val="FFCC00"/>
                </a:solidFill>
                <a:effectLst/>
              </a:rPr>
              <a:t>SCIENTIFIC VALIDITY:</a:t>
            </a:r>
          </a:p>
          <a:p>
            <a:pPr lvl="1"/>
            <a:r>
              <a:rPr lang="en-US" altLang="en-US" smtClean="0">
                <a:effectLst/>
              </a:rPr>
              <a:t>Use accepted scientific principles and methods to produce reliable and valid data.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8849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4000" y="304800"/>
            <a:ext cx="9144000" cy="6553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rgbClr val="FFFF00"/>
                </a:solidFill>
                <a:effectLst/>
              </a:rPr>
              <a:t>FAIR SUBJECT SELECTION</a:t>
            </a:r>
          </a:p>
          <a:p>
            <a:pPr lvl="2">
              <a:defRPr/>
            </a:pPr>
            <a:r>
              <a:rPr lang="ar-SA" altLang="en-US" b="1" dirty="0" smtClean="0">
                <a:effectLst/>
              </a:rPr>
              <a:t> </a:t>
            </a:r>
            <a:r>
              <a:rPr lang="en-US" altLang="en-US" b="1" dirty="0" smtClean="0">
                <a:effectLst/>
              </a:rPr>
              <a:t>Selection of subjects so that </a:t>
            </a:r>
            <a:r>
              <a:rPr lang="en-US" altLang="en-US" b="1" dirty="0" err="1" smtClean="0">
                <a:effectLst/>
              </a:rPr>
              <a:t>stigamatized</a:t>
            </a:r>
            <a:r>
              <a:rPr lang="en-US" altLang="en-US" b="1" dirty="0" smtClean="0">
                <a:effectLst/>
              </a:rPr>
              <a:t> and vulnerable individuals are not targeted for risky research</a:t>
            </a:r>
          </a:p>
          <a:p>
            <a:pPr lvl="4">
              <a:defRPr/>
            </a:pPr>
            <a:r>
              <a:rPr lang="en-US" altLang="en-US" sz="2800" b="1" dirty="0">
                <a:solidFill>
                  <a:srgbClr val="FFCC00"/>
                </a:solidFill>
              </a:rPr>
              <a:t>(JUSTICE)</a:t>
            </a:r>
          </a:p>
          <a:p>
            <a:pPr lvl="4">
              <a:defRPr/>
            </a:pPr>
            <a:endParaRPr lang="en-US" altLang="en-US" sz="2800" b="1" dirty="0">
              <a:solidFill>
                <a:srgbClr val="FFCC00"/>
              </a:solidFill>
            </a:endParaRPr>
          </a:p>
          <a:p>
            <a:pPr lvl="4">
              <a:defRPr/>
            </a:pPr>
            <a:endParaRPr lang="en-US" altLang="en-US" sz="2800" b="1" dirty="0">
              <a:solidFill>
                <a:srgbClr val="FFCC00"/>
              </a:solidFill>
            </a:endParaRPr>
          </a:p>
          <a:p>
            <a:pPr marL="1828800" lvl="4" indent="0">
              <a:buNone/>
              <a:defRPr/>
            </a:pPr>
            <a:endParaRPr lang="ar-SA" altLang="en-US" sz="2800" b="1" dirty="0">
              <a:solidFill>
                <a:srgbClr val="FFCC00"/>
              </a:solidFill>
            </a:endParaRPr>
          </a:p>
          <a:p>
            <a:pPr>
              <a:defRPr/>
            </a:pPr>
            <a:r>
              <a:rPr lang="en-US" altLang="en-US" b="1" dirty="0" smtClean="0">
                <a:solidFill>
                  <a:srgbClr val="FFFF00"/>
                </a:solidFill>
                <a:effectLst/>
              </a:rPr>
              <a:t>FAVOURABLE RISK – BENEFIT RATIO</a:t>
            </a:r>
          </a:p>
          <a:p>
            <a:pPr lvl="1">
              <a:defRPr/>
            </a:pPr>
            <a:r>
              <a:rPr lang="en-US" altLang="en-US" b="1" dirty="0"/>
              <a:t>Minimizing Risk</a:t>
            </a:r>
          </a:p>
          <a:p>
            <a:pPr lvl="1">
              <a:defRPr/>
            </a:pPr>
            <a:r>
              <a:rPr lang="en-US" altLang="en-US" b="1" dirty="0"/>
              <a:t>Enhancement of Potential benefits</a:t>
            </a:r>
          </a:p>
          <a:p>
            <a:pPr lvl="3">
              <a:defRPr/>
            </a:pPr>
            <a:r>
              <a:rPr lang="en-US" altLang="en-US" sz="2800" b="1" dirty="0">
                <a:solidFill>
                  <a:srgbClr val="FFCC00"/>
                </a:solidFill>
              </a:rPr>
              <a:t>“Non- Maleficence , Beneficence”</a:t>
            </a:r>
            <a:endParaRPr lang="ar-SA" altLang="en-US" sz="2800" b="1" dirty="0">
              <a:solidFill>
                <a:srgbClr val="FFCC00"/>
              </a:solidFill>
            </a:endParaRPr>
          </a:p>
          <a:p>
            <a:pPr marL="0" indent="0">
              <a:buNone/>
              <a:defRPr/>
            </a:pPr>
            <a:endParaRPr lang="en-US" altLang="en-US" dirty="0" smtClean="0">
              <a:solidFill>
                <a:srgbClr val="FFCC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13865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8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8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8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8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8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8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8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85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85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85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85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85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85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85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85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5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85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85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85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s://upload.wikimedia.org/wikipedia/commons/4/4f/Bateson%27s_cube_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533400"/>
            <a:ext cx="8872538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be 3"/>
          <p:cNvSpPr/>
          <p:nvPr/>
        </p:nvSpPr>
        <p:spPr>
          <a:xfrm>
            <a:off x="6129338" y="2343150"/>
            <a:ext cx="969962" cy="9334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5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min f41 f40"/>
              <a:gd name="f45" fmla="*/ f44 f7 1"/>
              <a:gd name="f46" fmla="*/ f45 1 100000"/>
              <a:gd name="f47" fmla="+- f38 0 f46"/>
              <a:gd name="f48" fmla="+- f46 f38 0"/>
              <a:gd name="f49" fmla="+- f37 0 f46"/>
              <a:gd name="f50" fmla="+- f46 f37 0"/>
              <a:gd name="f51" fmla="*/ f46 f34 1"/>
              <a:gd name="f52" fmla="*/ f47 1 2"/>
              <a:gd name="f53" fmla="*/ f48 1 2"/>
              <a:gd name="f54" fmla="*/ f49 1 2"/>
              <a:gd name="f55" fmla="*/ f50 1 2"/>
              <a:gd name="f56" fmla="*/ f49 f34 1"/>
              <a:gd name="f57" fmla="*/ f47 f34 1"/>
              <a:gd name="f58" fmla="*/ f55 f34 1"/>
              <a:gd name="f59" fmla="*/ f54 f34 1"/>
              <a:gd name="f60" fmla="*/ f53 f34 1"/>
              <a:gd name="f61" fmla="*/ f52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8" y="f39"/>
              </a:cxn>
              <a:cxn ang="f30">
                <a:pos x="f59" y="f51"/>
              </a:cxn>
              <a:cxn ang="f31">
                <a:pos x="f39" y="f60"/>
              </a:cxn>
              <a:cxn ang="f32">
                <a:pos x="f59" y="f42"/>
              </a:cxn>
              <a:cxn ang="f33">
                <a:pos x="f56" y="f60"/>
              </a:cxn>
              <a:cxn ang="f33">
                <a:pos x="f43" y="f61"/>
              </a:cxn>
            </a:cxnLst>
            <a:rect l="f39" t="f51" r="f56" b="f42"/>
            <a:pathLst>
              <a:path stroke="0">
                <a:moveTo>
                  <a:pt x="f39" y="f51"/>
                </a:moveTo>
                <a:lnTo>
                  <a:pt x="f56" y="f51"/>
                </a:lnTo>
                <a:lnTo>
                  <a:pt x="f56" y="f42"/>
                </a:lnTo>
                <a:lnTo>
                  <a:pt x="f39" y="f42"/>
                </a:lnTo>
                <a:close/>
              </a:path>
              <a:path stroke="0">
                <a:moveTo>
                  <a:pt x="f56" y="f51"/>
                </a:moveTo>
                <a:lnTo>
                  <a:pt x="f43" y="f39"/>
                </a:lnTo>
                <a:lnTo>
                  <a:pt x="f43" y="f57"/>
                </a:lnTo>
                <a:lnTo>
                  <a:pt x="f56" y="f42"/>
                </a:lnTo>
                <a:close/>
              </a:path>
              <a:path stroke="0">
                <a:moveTo>
                  <a:pt x="f39" y="f51"/>
                </a:moveTo>
                <a:lnTo>
                  <a:pt x="f51" y="f39"/>
                </a:lnTo>
                <a:lnTo>
                  <a:pt x="f43" y="f39"/>
                </a:lnTo>
                <a:lnTo>
                  <a:pt x="f56" y="f51"/>
                </a:lnTo>
                <a:close/>
              </a:path>
              <a:path fill="none">
                <a:moveTo>
                  <a:pt x="f39" y="f51"/>
                </a:moveTo>
                <a:lnTo>
                  <a:pt x="f51" y="f39"/>
                </a:lnTo>
                <a:lnTo>
                  <a:pt x="f43" y="f39"/>
                </a:lnTo>
                <a:lnTo>
                  <a:pt x="f43" y="f57"/>
                </a:lnTo>
                <a:lnTo>
                  <a:pt x="f56" y="f42"/>
                </a:lnTo>
                <a:lnTo>
                  <a:pt x="f39" y="f42"/>
                </a:lnTo>
                <a:close/>
                <a:moveTo>
                  <a:pt x="f39" y="f51"/>
                </a:moveTo>
                <a:lnTo>
                  <a:pt x="f56" y="f51"/>
                </a:lnTo>
                <a:lnTo>
                  <a:pt x="f43" y="f39"/>
                </a:lnTo>
                <a:moveTo>
                  <a:pt x="f56" y="f51"/>
                </a:moveTo>
                <a:lnTo>
                  <a:pt x="f56" y="f42"/>
                </a:lnTo>
              </a:path>
            </a:pathLst>
          </a:custGeom>
          <a:solidFill>
            <a:srgbClr val="70AD47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lIns="68580" tIns="34290" rIns="68580" bIns="34290" anchor="ctr" anchorCtr="1"/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350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Bevel 4"/>
          <p:cNvSpPr/>
          <p:nvPr/>
        </p:nvSpPr>
        <p:spPr>
          <a:xfrm>
            <a:off x="5111750" y="3867150"/>
            <a:ext cx="801688" cy="7048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12500"/>
              <a:gd name="f8" fmla="+- 0 0 -90"/>
              <a:gd name="f9" fmla="+- 0 0 -180"/>
              <a:gd name="f10" fmla="+- 0 0 -270"/>
              <a:gd name="f11" fmla="+- 0 0 -36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7 f34 1"/>
              <a:gd name="f43" fmla="*/ f38 f34 1"/>
              <a:gd name="f44" fmla="*/ f40 1 2"/>
              <a:gd name="f45" fmla="*/ f41 1 2"/>
              <a:gd name="f46" fmla="min f41 f40"/>
              <a:gd name="f47" fmla="+- f6 f44 0"/>
              <a:gd name="f48" fmla="+- f6 f45 0"/>
              <a:gd name="f49" fmla="*/ f46 f7 1"/>
              <a:gd name="f50" fmla="*/ f49 1 100000"/>
              <a:gd name="f51" fmla="*/ f47 f34 1"/>
              <a:gd name="f52" fmla="*/ f48 f34 1"/>
              <a:gd name="f53" fmla="+- f37 0 f50"/>
              <a:gd name="f54" fmla="+- f38 0 f50"/>
              <a:gd name="f55" fmla="*/ f50 f34 1"/>
              <a:gd name="f56" fmla="*/ f53 f34 1"/>
              <a:gd name="f57" fmla="*/ f54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6" y="f51"/>
              </a:cxn>
              <a:cxn ang="f31">
                <a:pos x="f52" y="f57"/>
              </a:cxn>
              <a:cxn ang="f32">
                <a:pos x="f55" y="f51"/>
              </a:cxn>
              <a:cxn ang="f33">
                <a:pos x="f52" y="f55"/>
              </a:cxn>
            </a:cxnLst>
            <a:rect l="f55" t="f55" r="f56" b="f57"/>
            <a:pathLst>
              <a:path stroke="0">
                <a:moveTo>
                  <a:pt x="f55" y="f55"/>
                </a:moveTo>
                <a:lnTo>
                  <a:pt x="f56" y="f55"/>
                </a:lnTo>
                <a:lnTo>
                  <a:pt x="f56" y="f57"/>
                </a:lnTo>
                <a:lnTo>
                  <a:pt x="f55" y="f57"/>
                </a:lnTo>
                <a:close/>
              </a:path>
              <a:path stroke="0">
                <a:moveTo>
                  <a:pt x="f39" y="f39"/>
                </a:moveTo>
                <a:lnTo>
                  <a:pt x="f42" y="f39"/>
                </a:lnTo>
                <a:lnTo>
                  <a:pt x="f56" y="f55"/>
                </a:lnTo>
                <a:lnTo>
                  <a:pt x="f55" y="f55"/>
                </a:lnTo>
                <a:close/>
              </a:path>
              <a:path stroke="0">
                <a:moveTo>
                  <a:pt x="f39" y="f43"/>
                </a:moveTo>
                <a:lnTo>
                  <a:pt x="f55" y="f57"/>
                </a:lnTo>
                <a:lnTo>
                  <a:pt x="f56" y="f57"/>
                </a:lnTo>
                <a:lnTo>
                  <a:pt x="f42" y="f43"/>
                </a:lnTo>
                <a:close/>
              </a:path>
              <a:path stroke="0">
                <a:moveTo>
                  <a:pt x="f39" y="f39"/>
                </a:moveTo>
                <a:lnTo>
                  <a:pt x="f55" y="f55"/>
                </a:lnTo>
                <a:lnTo>
                  <a:pt x="f55" y="f57"/>
                </a:lnTo>
                <a:lnTo>
                  <a:pt x="f39" y="f43"/>
                </a:lnTo>
                <a:close/>
              </a:path>
              <a:path stroke="0">
                <a:moveTo>
                  <a:pt x="f42" y="f39"/>
                </a:moveTo>
                <a:lnTo>
                  <a:pt x="f42" y="f43"/>
                </a:lnTo>
                <a:lnTo>
                  <a:pt x="f56" y="f57"/>
                </a:lnTo>
                <a:lnTo>
                  <a:pt x="f56" y="f55"/>
                </a:lnTo>
                <a:close/>
              </a:path>
              <a:path fill="none">
                <a:moveTo>
                  <a:pt x="f39" y="f39"/>
                </a:moveTo>
                <a:lnTo>
                  <a:pt x="f42" y="f39"/>
                </a:lnTo>
                <a:lnTo>
                  <a:pt x="f42" y="f43"/>
                </a:lnTo>
                <a:lnTo>
                  <a:pt x="f39" y="f43"/>
                </a:lnTo>
                <a:close/>
                <a:moveTo>
                  <a:pt x="f55" y="f55"/>
                </a:moveTo>
                <a:lnTo>
                  <a:pt x="f56" y="f55"/>
                </a:lnTo>
                <a:lnTo>
                  <a:pt x="f56" y="f57"/>
                </a:lnTo>
                <a:lnTo>
                  <a:pt x="f55" y="f57"/>
                </a:lnTo>
                <a:close/>
                <a:moveTo>
                  <a:pt x="f39" y="f39"/>
                </a:moveTo>
                <a:lnTo>
                  <a:pt x="f55" y="f55"/>
                </a:lnTo>
                <a:moveTo>
                  <a:pt x="f39" y="f43"/>
                </a:moveTo>
                <a:lnTo>
                  <a:pt x="f55" y="f57"/>
                </a:lnTo>
                <a:moveTo>
                  <a:pt x="f42" y="f39"/>
                </a:moveTo>
                <a:lnTo>
                  <a:pt x="f56" y="f55"/>
                </a:lnTo>
                <a:moveTo>
                  <a:pt x="f42" y="f43"/>
                </a:moveTo>
                <a:lnTo>
                  <a:pt x="f56" y="f57"/>
                </a:lnTo>
              </a:path>
            </a:pathLst>
          </a:custGeom>
          <a:solidFill>
            <a:srgbClr val="C00000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lIns="68580" tIns="34290" rIns="68580" bIns="34290" anchor="ctr" anchorCtr="1"/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350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Cube 3"/>
          <p:cNvSpPr/>
          <p:nvPr/>
        </p:nvSpPr>
        <p:spPr>
          <a:xfrm>
            <a:off x="5910263" y="3228976"/>
            <a:ext cx="971550" cy="7334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5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min f41 f40"/>
              <a:gd name="f45" fmla="*/ f44 f7 1"/>
              <a:gd name="f46" fmla="*/ f45 1 100000"/>
              <a:gd name="f47" fmla="+- f38 0 f46"/>
              <a:gd name="f48" fmla="+- f46 f38 0"/>
              <a:gd name="f49" fmla="+- f37 0 f46"/>
              <a:gd name="f50" fmla="+- f46 f37 0"/>
              <a:gd name="f51" fmla="*/ f46 f34 1"/>
              <a:gd name="f52" fmla="*/ f47 1 2"/>
              <a:gd name="f53" fmla="*/ f48 1 2"/>
              <a:gd name="f54" fmla="*/ f49 1 2"/>
              <a:gd name="f55" fmla="*/ f50 1 2"/>
              <a:gd name="f56" fmla="*/ f49 f34 1"/>
              <a:gd name="f57" fmla="*/ f47 f34 1"/>
              <a:gd name="f58" fmla="*/ f55 f34 1"/>
              <a:gd name="f59" fmla="*/ f54 f34 1"/>
              <a:gd name="f60" fmla="*/ f53 f34 1"/>
              <a:gd name="f61" fmla="*/ f52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8" y="f39"/>
              </a:cxn>
              <a:cxn ang="f30">
                <a:pos x="f59" y="f51"/>
              </a:cxn>
              <a:cxn ang="f31">
                <a:pos x="f39" y="f60"/>
              </a:cxn>
              <a:cxn ang="f32">
                <a:pos x="f59" y="f42"/>
              </a:cxn>
              <a:cxn ang="f33">
                <a:pos x="f56" y="f60"/>
              </a:cxn>
              <a:cxn ang="f33">
                <a:pos x="f43" y="f61"/>
              </a:cxn>
            </a:cxnLst>
            <a:rect l="f39" t="f51" r="f56" b="f42"/>
            <a:pathLst>
              <a:path stroke="0">
                <a:moveTo>
                  <a:pt x="f39" y="f51"/>
                </a:moveTo>
                <a:lnTo>
                  <a:pt x="f56" y="f51"/>
                </a:lnTo>
                <a:lnTo>
                  <a:pt x="f56" y="f42"/>
                </a:lnTo>
                <a:lnTo>
                  <a:pt x="f39" y="f42"/>
                </a:lnTo>
                <a:close/>
              </a:path>
              <a:path stroke="0">
                <a:moveTo>
                  <a:pt x="f56" y="f51"/>
                </a:moveTo>
                <a:lnTo>
                  <a:pt x="f43" y="f39"/>
                </a:lnTo>
                <a:lnTo>
                  <a:pt x="f43" y="f57"/>
                </a:lnTo>
                <a:lnTo>
                  <a:pt x="f56" y="f42"/>
                </a:lnTo>
                <a:close/>
              </a:path>
              <a:path stroke="0">
                <a:moveTo>
                  <a:pt x="f39" y="f51"/>
                </a:moveTo>
                <a:lnTo>
                  <a:pt x="f51" y="f39"/>
                </a:lnTo>
                <a:lnTo>
                  <a:pt x="f43" y="f39"/>
                </a:lnTo>
                <a:lnTo>
                  <a:pt x="f56" y="f51"/>
                </a:lnTo>
                <a:close/>
              </a:path>
              <a:path fill="none">
                <a:moveTo>
                  <a:pt x="f39" y="f51"/>
                </a:moveTo>
                <a:lnTo>
                  <a:pt x="f51" y="f39"/>
                </a:lnTo>
                <a:lnTo>
                  <a:pt x="f43" y="f39"/>
                </a:lnTo>
                <a:lnTo>
                  <a:pt x="f43" y="f57"/>
                </a:lnTo>
                <a:lnTo>
                  <a:pt x="f56" y="f42"/>
                </a:lnTo>
                <a:lnTo>
                  <a:pt x="f39" y="f42"/>
                </a:lnTo>
                <a:close/>
                <a:moveTo>
                  <a:pt x="f39" y="f51"/>
                </a:moveTo>
                <a:lnTo>
                  <a:pt x="f56" y="f51"/>
                </a:lnTo>
                <a:lnTo>
                  <a:pt x="f43" y="f39"/>
                </a:lnTo>
                <a:moveTo>
                  <a:pt x="f56" y="f51"/>
                </a:moveTo>
                <a:lnTo>
                  <a:pt x="f56" y="f42"/>
                </a:lnTo>
              </a:path>
            </a:pathLst>
          </a:custGeom>
          <a:solidFill>
            <a:srgbClr val="FFFF00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lIns="68580" tIns="34290" rIns="68580" bIns="34290" anchor="ctr" anchorCtr="1"/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350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Cube 3"/>
          <p:cNvSpPr/>
          <p:nvPr/>
        </p:nvSpPr>
        <p:spPr>
          <a:xfrm>
            <a:off x="5151438" y="2562226"/>
            <a:ext cx="969962" cy="8667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5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min f41 f40"/>
              <a:gd name="f45" fmla="*/ f44 f7 1"/>
              <a:gd name="f46" fmla="*/ f45 1 100000"/>
              <a:gd name="f47" fmla="+- f38 0 f46"/>
              <a:gd name="f48" fmla="+- f46 f38 0"/>
              <a:gd name="f49" fmla="+- f37 0 f46"/>
              <a:gd name="f50" fmla="+- f46 f37 0"/>
              <a:gd name="f51" fmla="*/ f46 f34 1"/>
              <a:gd name="f52" fmla="*/ f47 1 2"/>
              <a:gd name="f53" fmla="*/ f48 1 2"/>
              <a:gd name="f54" fmla="*/ f49 1 2"/>
              <a:gd name="f55" fmla="*/ f50 1 2"/>
              <a:gd name="f56" fmla="*/ f49 f34 1"/>
              <a:gd name="f57" fmla="*/ f47 f34 1"/>
              <a:gd name="f58" fmla="*/ f55 f34 1"/>
              <a:gd name="f59" fmla="*/ f54 f34 1"/>
              <a:gd name="f60" fmla="*/ f53 f34 1"/>
              <a:gd name="f61" fmla="*/ f52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8" y="f39"/>
              </a:cxn>
              <a:cxn ang="f30">
                <a:pos x="f59" y="f51"/>
              </a:cxn>
              <a:cxn ang="f31">
                <a:pos x="f39" y="f60"/>
              </a:cxn>
              <a:cxn ang="f32">
                <a:pos x="f59" y="f42"/>
              </a:cxn>
              <a:cxn ang="f33">
                <a:pos x="f56" y="f60"/>
              </a:cxn>
              <a:cxn ang="f33">
                <a:pos x="f43" y="f61"/>
              </a:cxn>
            </a:cxnLst>
            <a:rect l="f39" t="f51" r="f56" b="f42"/>
            <a:pathLst>
              <a:path stroke="0">
                <a:moveTo>
                  <a:pt x="f39" y="f51"/>
                </a:moveTo>
                <a:lnTo>
                  <a:pt x="f56" y="f51"/>
                </a:lnTo>
                <a:lnTo>
                  <a:pt x="f56" y="f42"/>
                </a:lnTo>
                <a:lnTo>
                  <a:pt x="f39" y="f42"/>
                </a:lnTo>
                <a:close/>
              </a:path>
              <a:path stroke="0">
                <a:moveTo>
                  <a:pt x="f56" y="f51"/>
                </a:moveTo>
                <a:lnTo>
                  <a:pt x="f43" y="f39"/>
                </a:lnTo>
                <a:lnTo>
                  <a:pt x="f43" y="f57"/>
                </a:lnTo>
                <a:lnTo>
                  <a:pt x="f56" y="f42"/>
                </a:lnTo>
                <a:close/>
              </a:path>
              <a:path stroke="0">
                <a:moveTo>
                  <a:pt x="f39" y="f51"/>
                </a:moveTo>
                <a:lnTo>
                  <a:pt x="f51" y="f39"/>
                </a:lnTo>
                <a:lnTo>
                  <a:pt x="f43" y="f39"/>
                </a:lnTo>
                <a:lnTo>
                  <a:pt x="f56" y="f51"/>
                </a:lnTo>
                <a:close/>
              </a:path>
              <a:path fill="none">
                <a:moveTo>
                  <a:pt x="f39" y="f51"/>
                </a:moveTo>
                <a:lnTo>
                  <a:pt x="f51" y="f39"/>
                </a:lnTo>
                <a:lnTo>
                  <a:pt x="f43" y="f39"/>
                </a:lnTo>
                <a:lnTo>
                  <a:pt x="f43" y="f57"/>
                </a:lnTo>
                <a:lnTo>
                  <a:pt x="f56" y="f42"/>
                </a:lnTo>
                <a:lnTo>
                  <a:pt x="f39" y="f42"/>
                </a:lnTo>
                <a:close/>
                <a:moveTo>
                  <a:pt x="f39" y="f51"/>
                </a:moveTo>
                <a:lnTo>
                  <a:pt x="f56" y="f51"/>
                </a:lnTo>
                <a:lnTo>
                  <a:pt x="f43" y="f39"/>
                </a:lnTo>
                <a:moveTo>
                  <a:pt x="f56" y="f51"/>
                </a:moveTo>
                <a:lnTo>
                  <a:pt x="f56" y="f42"/>
                </a:lnTo>
              </a:path>
            </a:pathLst>
          </a:custGeom>
          <a:solidFill>
            <a:srgbClr val="FFC000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lIns="68580" tIns="34290" rIns="68580" bIns="34290" anchor="ctr" anchorCtr="1"/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350" kern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4570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81200" y="1066800"/>
            <a:ext cx="8229600" cy="4038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altLang="en-US" b="1" dirty="0" smtClean="0">
              <a:solidFill>
                <a:srgbClr val="FFCC00"/>
              </a:solidFill>
              <a:effectLst/>
            </a:endParaRPr>
          </a:p>
          <a:p>
            <a:pPr marL="0" indent="0">
              <a:buNone/>
              <a:defRPr/>
            </a:pPr>
            <a:r>
              <a:rPr lang="en-US" altLang="en-US" b="1" dirty="0" smtClean="0">
                <a:solidFill>
                  <a:schemeClr val="hlink"/>
                </a:solidFill>
                <a:effectLst/>
              </a:rPr>
              <a:t>   RESPECT FOR SUBJECTS </a:t>
            </a:r>
          </a:p>
          <a:p>
            <a:pPr marL="0" indent="0">
              <a:buNone/>
              <a:defRPr/>
            </a:pPr>
            <a:r>
              <a:rPr lang="en-US" altLang="en-US" sz="2000" b="1" dirty="0">
                <a:solidFill>
                  <a:schemeClr val="hlink"/>
                </a:solidFill>
              </a:rPr>
              <a:t>        </a:t>
            </a:r>
            <a:r>
              <a:rPr lang="en-US" altLang="en-US" sz="2000" b="1" dirty="0"/>
              <a:t>- Permitting withdrawal</a:t>
            </a:r>
          </a:p>
          <a:p>
            <a:pPr lvl="1">
              <a:defRPr/>
            </a:pPr>
            <a:r>
              <a:rPr lang="en-US" altLang="en-US" b="1" dirty="0"/>
              <a:t>Protecting privacy</a:t>
            </a:r>
          </a:p>
          <a:p>
            <a:pPr lvl="1">
              <a:defRPr/>
            </a:pPr>
            <a:r>
              <a:rPr lang="en-US" altLang="en-US" b="1" dirty="0"/>
              <a:t>New risks or benefits</a:t>
            </a:r>
          </a:p>
          <a:p>
            <a:pPr lvl="1">
              <a:defRPr/>
            </a:pPr>
            <a:r>
              <a:rPr lang="en-US" altLang="en-US" b="1" dirty="0"/>
              <a:t>Result of clinical research</a:t>
            </a:r>
          </a:p>
          <a:p>
            <a:pPr lvl="1">
              <a:defRPr/>
            </a:pPr>
            <a:r>
              <a:rPr lang="en-US" altLang="en-US" b="1" dirty="0"/>
              <a:t>Maintaining welfare of subjects</a:t>
            </a:r>
          </a:p>
          <a:p>
            <a:pPr lvl="3">
              <a:defRPr/>
            </a:pPr>
            <a:r>
              <a:rPr lang="en-US" altLang="en-US" sz="2800" b="1" dirty="0">
                <a:solidFill>
                  <a:srgbClr val="FFFF00"/>
                </a:solidFill>
              </a:rPr>
              <a:t>“Autonomy and rights”</a:t>
            </a:r>
          </a:p>
        </p:txBody>
      </p:sp>
      <p:sp>
        <p:nvSpPr>
          <p:cNvPr id="3" name="مربع نص 2"/>
          <p:cNvSpPr txBox="1">
            <a:spLocks noChangeArrowheads="1"/>
          </p:cNvSpPr>
          <p:nvPr/>
        </p:nvSpPr>
        <p:spPr bwMode="auto">
          <a:xfrm>
            <a:off x="2438401" y="5715000"/>
            <a:ext cx="4206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chemeClr val="hlink"/>
                </a:solidFill>
                <a:latin typeface="Arial" panose="020B0604020202020204" pitchFamily="34" charset="0"/>
              </a:rPr>
              <a:t>INFORMED </a:t>
            </a:r>
            <a:r>
              <a:rPr lang="en-US" altLang="en-US" b="1">
                <a:solidFill>
                  <a:schemeClr val="hlink"/>
                </a:solidFill>
                <a:latin typeface="Arial" panose="020B0604020202020204" pitchFamily="34" charset="0"/>
              </a:rPr>
              <a:t>CONSENT</a:t>
            </a:r>
            <a:endParaRPr lang="en-US" altLang="en-US" sz="2800" b="1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53308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447801"/>
            <a:ext cx="87630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smtClean="0"/>
              <a:t>”لايجوز لأحد التصرف في ملك الغير إلا بإذنه“</a:t>
            </a:r>
            <a:endParaRPr lang="en-US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86000" y="3886200"/>
            <a:ext cx="83820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chemeClr val="hlink"/>
                </a:solidFill>
              </a:rPr>
              <a:t>“NO ONE IS ALLOWED TO ACT UPON THE PROPERTY OF AN INDIVIDUAL UNLESS HE TAKES HIS PERMISSION”</a:t>
            </a:r>
          </a:p>
        </p:txBody>
      </p:sp>
    </p:spTree>
    <p:extLst>
      <p:ext uri="{BB962C8B-B14F-4D97-AF65-F5344CB8AC3E}">
        <p14:creationId xmlns:p14="http://schemas.microsoft.com/office/powerpoint/2010/main" val="727997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0" smtClean="0"/>
              <a:t>INFORMED CONSENT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600200"/>
            <a:ext cx="91440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rgbClr val="FFFF00"/>
                </a:solidFill>
              </a:rPr>
              <a:t>Informed consent is consent given by a </a:t>
            </a:r>
            <a:r>
              <a:rPr lang="en-US" altLang="en-US" b="1" dirty="0" smtClean="0"/>
              <a:t>competent</a:t>
            </a:r>
            <a:r>
              <a:rPr lang="en-US" altLang="en-US" b="1" dirty="0" smtClean="0">
                <a:solidFill>
                  <a:srgbClr val="FFFF00"/>
                </a:solidFill>
              </a:rPr>
              <a:t> individual who received the </a:t>
            </a:r>
            <a:r>
              <a:rPr lang="en-US" altLang="en-US" b="1" dirty="0" smtClean="0"/>
              <a:t>necessary information</a:t>
            </a:r>
            <a:r>
              <a:rPr lang="en-US" altLang="en-US" b="1" dirty="0" smtClean="0">
                <a:solidFill>
                  <a:srgbClr val="FFFF00"/>
                </a:solidFill>
              </a:rPr>
              <a:t>, who has adequately </a:t>
            </a:r>
            <a:r>
              <a:rPr lang="en-US" altLang="en-US" b="1" dirty="0" smtClean="0"/>
              <a:t>understood</a:t>
            </a:r>
            <a:r>
              <a:rPr lang="en-US" altLang="en-US" b="1" dirty="0" smtClean="0">
                <a:solidFill>
                  <a:srgbClr val="FFFF00"/>
                </a:solidFill>
              </a:rPr>
              <a:t> the information, and who after considering the information, has arrived at a decision </a:t>
            </a:r>
            <a:r>
              <a:rPr lang="en-US" altLang="en-US" b="1" dirty="0" smtClean="0">
                <a:solidFill>
                  <a:srgbClr val="FFC000"/>
                </a:solidFill>
              </a:rPr>
              <a:t>without been subject to coercion, undue influence or inducement or intimidation.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b="1" dirty="0" smtClean="0">
                <a:solidFill>
                  <a:srgbClr val="FFFF00"/>
                </a:solidFill>
              </a:rPr>
              <a:t>						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b="1" dirty="0" smtClean="0">
                <a:solidFill>
                  <a:srgbClr val="FFFF00"/>
                </a:solidFill>
              </a:rPr>
              <a:t>					</a:t>
            </a:r>
            <a:r>
              <a:rPr lang="en-US" altLang="en-US" b="1" dirty="0" smtClean="0"/>
              <a:t>	Guidelines for CIOMS</a:t>
            </a:r>
          </a:p>
        </p:txBody>
      </p:sp>
    </p:spTree>
    <p:extLst>
      <p:ext uri="{BB962C8B-B14F-4D97-AF65-F5344CB8AC3E}">
        <p14:creationId xmlns:p14="http://schemas.microsoft.com/office/powerpoint/2010/main" val="4422503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0" smtClean="0"/>
              <a:t>INFORMED CONSENT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4000" dirty="0">
                <a:latin typeface="Arial Narrow" panose="020B0606020202030204" pitchFamily="34" charset="0"/>
              </a:rPr>
              <a:t>Is a </a:t>
            </a:r>
            <a:r>
              <a:rPr lang="en-US" altLang="en-US" sz="4000" dirty="0">
                <a:solidFill>
                  <a:srgbClr val="FFFF00"/>
                </a:solidFill>
                <a:latin typeface="Arial Narrow" panose="020B0606020202030204" pitchFamily="34" charset="0"/>
              </a:rPr>
              <a:t>process</a:t>
            </a:r>
            <a:r>
              <a:rPr lang="en-US" altLang="en-US" sz="4000" dirty="0">
                <a:latin typeface="Arial Narrow" panose="020B0606020202030204" pitchFamily="34" charset="0"/>
              </a:rPr>
              <a:t> by which an individual </a:t>
            </a:r>
            <a:r>
              <a:rPr lang="en-US" altLang="en-US" sz="4000" dirty="0" err="1">
                <a:solidFill>
                  <a:srgbClr val="FFCC00"/>
                </a:solidFill>
                <a:latin typeface="Arial Narrow" panose="020B0606020202030204" pitchFamily="34" charset="0"/>
              </a:rPr>
              <a:t>voluntairly</a:t>
            </a:r>
            <a:r>
              <a:rPr lang="en-US" altLang="en-US" sz="4000" dirty="0">
                <a:latin typeface="Arial Narrow" panose="020B0606020202030204" pitchFamily="34" charset="0"/>
              </a:rPr>
              <a:t> expresses his or her willingness to participate in a particular study, after having </a:t>
            </a:r>
            <a:r>
              <a:rPr lang="en-US" altLang="en-US" sz="4000" dirty="0">
                <a:solidFill>
                  <a:srgbClr val="FFC000"/>
                </a:solidFill>
                <a:latin typeface="Arial Narrow" panose="020B0606020202030204" pitchFamily="34" charset="0"/>
              </a:rPr>
              <a:t>been informed </a:t>
            </a:r>
            <a:r>
              <a:rPr lang="en-US" altLang="en-US" sz="4000" dirty="0">
                <a:latin typeface="Arial Narrow" panose="020B0606020202030204" pitchFamily="34" charset="0"/>
              </a:rPr>
              <a:t>of all aspects of the study that are relevant to the decision to participate</a:t>
            </a:r>
            <a:r>
              <a:rPr lang="en-US" alt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65763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4" descr="data:image/jpeg;base64,/9j/4AAQSkZJRgABAQAAAQABAAD/2wCEAAkGBhASEBIQDxIPEBAQEA8QEA8PDw8NDw8PFBAVFBQQFBUXHCYeFxklGRIUHy8gJCcpLCwsFR4xNTAqNSYrLCkBCQoKDgwOGA8PFykdFxwpKSkpKSkpKSkpKSkpKSkpKSkpKSkpKSkpKSwpKSkpLikpLCwsLCkpKSwsKSwpLCkpKf/AABEIAKAA8AMBIgACEQEDEQH/xAAcAAABBQEBAQAAAAAAAAAAAAAEAQIDBQYABwj/xAA9EAACAQIEAwUGBAMHBQAAAAABAgADEQQFITESQVEGEyJhgTJScZGhsQdCweEUI5IkM1NigqLRQ1SjsvD/xAAaAQACAwEBAAAAAAAAAAAAAAABAwACBAUG/8QAJBEBAQACAwACAQQDAAAAAAAAAAECEQMhMRJBBBNRYZEiQoH/2gAMAwEAAhEDEQA/ALjGYe9TTrIly4tU1l1gqAeuF5k2l6+TBKq3584jXS/2wOeYTubW5yiqtebj8RcMFK2mGMTasFIg9R7QkwapTuYyK6T4apdbQnDKdjtIKSWEMoNpJpEbg3tGYivqBJqjSCtTvDAqM6xwXWMUR4bWVySIsRKfFby4rGU+KGsXDIvMs9mc+5i5Z7Ajau5gqH4bnFrRuF2MWsYAdRWH0VgFEw+kZYBaCTKshQyVHhQ8Ts2T+SbTg0kxx8Ev9AzuS4RxxE3PM7m0uMLl9R6qoAQWPCOK6jite143D1ygcLp3iFDboTLVM/PeBiD/AH3eW+FHgEkm+xyy7azswnDQsRYg9JqKR0HwExOU42scOGszBGF+bMvMgc7TYYOqWRSOnMFTNv0zX0TEJiaxjcUEgWvL6+YijXD3sQb9IPnf4iE1BY+z5wjOMhLu1x6zynPqBp1CL7GZN1oz6bbMu1RxJHEdoJM3k6FtZok2ir6OKARgXWP4ootGRD6cdXxSU1LOQqjUkyJ6gUEk2A1J6CYvOM1NZ+iL7Iv/ALj5y+M2rVtiu2JJ/lUxw+9UYgn/AEjb1PpGr2xa+tEW8qhB/wDWZs/c2HPXpDXyXEheJqFYLvfuzaM1jA1b41WAzmlVNlure61h8jzhjbzz1W5g/AgzU5Dm5qDgf21FwfeEXnh1uDL3pa1ZU4oay1rbSpxO8RDV/lQ8HpEamSSBOys+CPStwsTACPCjediItBrknzMbiTpAJtIywpStpw+idJYBtN9I9DIEMmQyAmWT4z2BBgdZPjW8Al54AOnbW9yeVut4ZgsTQUXem9SoQ4NnVFAOwNwSefzgSxV9qDG6R6DlWFFSgpRCpJXiJZW+O1pqsOllAmWyBn/hxaaelxWHwm/6Zre08SJrGNxQaG15pje0ariGW4I2nmnbqmGq8S87yLE5qVJN7mAnMjUcX1tMty7Ot60sMgp2XWXgg+DQFYVwxN9MgUjeD3MnvrFAEYCk7R4wrS4ffNj8Bv8AeZW8v+19TxU16At89JnWbQnoDNGE6Lr0f8NMhVkOIcAs7FaZIvwou5HmTfXyE9Rw2WDnMr2MpBMPSUbCmnppebPDYqnsGBPkQZg5Lbla6XFjJjGK7YfhvRxF6lC1HEb3A/l1fJh+onkj06uFr2qIyVKTeNDzHkeYI5z6GznNe7p3VeJjcBb21/4nmvavBviqbPV4BVpgmlwLrbml+egjeLkvl8J5uOXuehXcMoZdiAR8DtKrEjWd2dxXFQ4f8Niv+mwK/Q/SLit4LNXREXWWezEq7mdlnszqm5lROw2xkeIkmG2MirtrAjqSmWFFILRaHUXhSpEQyZEMVHElVoQMVTeE4seARoaEVfYjMfKrVaoiKPFHqJyr4pSC9I7OMP4dfSaNDoJk8joE0B6TS0aTADXkJ0ddRk+xM6RWaKVaV0t8v4fKONwxMgwJFN7t1lviDKDFA8XrMk7huU02mX1gdocZQZK7AbaS8R7iLvpmND85GKZ478oQV1Mah1lpQY3tZUviSvu00HrrKW2h9ZPmWI469R/edh/Tp+kgDb/Ca8fC69TyQg4WmatRlUpfhB4bDqTDMkzGiW/s5YgEgOLlGIAuL+sFyLIhiKFByx8KLZRot7c5tct7OqiG+lrhdAi3t05zn5WdulhjdSosxY1qSuu58N/MiZml2R4q/eFqu67tYC3IeU02SgvSqgD2SCIc+ZrbVVHLiBufWLmVk6N+G3lWMyb+Fxtemt+7qolWnfl4mDAerGA4rea3toFNWhUG4Fen8QwRh8u7PzmSxW8fbvVYbNZWLrK/ZE6qdTOyz2RFqbmUVLhRoYyumsfhDoYj7yCdRpw6kkFpCGUoVU6LJ6dpEgkwQQwD21OkJrD+XYQfgAhNI3FozH9gqsWOp+1FqJZiIlIeKV12Ld5VigtAai+k0OGzJSouRsOc8+p5fiqijuUZh5QtMpzAD+7b6f8AM3TLruMtxu+m+GOp+8PnOOPp+8PnPPa2U47/AA6npr+samTY87JU+0n/ABP8nl9ZQYEtBS4BgVLHsdDOeuQb3mTTU12FohdoTaZGlm73A85raI8APlF2aGIyNZFVSys3QE/STtvIswqFaNRhqQjH6SRHlt736nxep1ihuclxSAEMmott06rIWHMbfYzeQ9d/DvNV/hKan8pZf6WtNdj8wNWmaYYi6Mob3bje08n/AA+xwvUokgNcVKd+fJh9vnN/i8J3tO1Oo1M/mUWBB6X6Tm8mOs66nDnvCIO9qJW4jihwstqlIU9WA5KQdPW8mpZkoYUBQqLxDiF/CLX31jsk4qAKqqodfH3Rqsd/Pz3haqzVDVfiLdWtxW/T4QWG1l/xArLSODW4v3xv8BSIY/8AkHzmcxJ1ifiFmQqYpaYN+5Qg9ONyGPrYLA8FX46YvuNDH/DWMrn5ZbzrT5afCI59zG5cpCxa4OsSh2F2MYL3j8PsY1d5AEUwYXTUwelC1hCpVvJlvKvFZsKRsZAnadIdUF+AYZgPat1mdpdoFbaXmCfUGXxgJs5w3CwPIyvpe1NF2gcGknWUCDxRmU1kEvT1zJ0Ao07e6DDYDk1UNQpke6BDo9SOnTp0gvjyi0m3Mip4VwdpMKLX2irF4RPbFuom6wz+AfCZCjgGuD5zV4f2RE5rQ9oD2gxnd4ao3MrwrfXxNoPvDHGsre0dKm1ArVcJsy7XJU8hzlcPRvjBDa3K0jAsfIxwBi8U3s7qVRlYMhIZTcEcpvcg7ZCrZallrKNDewqrzEwBY9InH8+R2IPlF58cy9Mw5LhXu2BzqkRe4uNwTYjyIlf2k7aUaSMwILWIVVO5nkozarYXbitsWUE/ODvXZjdjf6WiceDvtoy/J3NSHVcSzszubs7FmPmTc/eGZTieGoAdmNoCCpj0cqQRyIImizrTJL3t6Pgm09I+uINgGuisNmAMnqgzBcdNBKGxiU4lI6GPpLrAAmkIbTS+0Gp05Y4U2Bl8Z2FZrPME7tcCVS5PUvtNk9QA6xoxCS0yoM5g8qqBweU2eDOggwqrbSE4IaCX3sIMzKsSoBldSbWWeOoeEQOlRF4cp2EbzsTjF7lkJ1DX16TSfxC9R85nexdECmxtrcTS8Ij54p2rs4zlaNJnFnf8qA6sZnl7bVv+3/3/ALTVY3BCohU6X522lZS7OAfmPyjcPj9l5SvnsKJYZfkdWvc008K+3UYhKafFjHrhaVJe9r639ikN3P8AxBcVjcRimWkASt7U8PTHg+XM+ZnN5ObXUdHi/HuXd8G93l9H+9rVcU4/6WDUU6QN9mqudfSTp2xorpTy/CgD81fEVcUbdbcKiEYHsQoH9pqENYfyaS8bAn8pN7CZTtdneGBfDYKkVCMUqV6jh2cjQqltAL3BMXhLnlo7P9LjnnarzjtTXq1ajgpTVmJApJ3agbAKOQ0lNUrljdyWbqSSfrEJjSs6OOEx+nOyzuVKTGiNIMQv1ltKHG/WcAfKN4h1j9IULeJeNsOkcPlAhSIpiAxbwos8t7SVaQCgBlGytoB8DLrCdrqbnhrUzTv+YMHQfHQGZK06Ky45RmVj1LCqjLxIQynYg3ElWlPOsmzmph2uniU24kvYN+89BwOYU6q8dNgVPzB6GZ8sLibMti6aQi2kHWsIRRqg6QYztKDxSXgy0TLV2W8QcMKBMPQa+stsCPvB+McoRRqhbS88V+1pmS+BYDR3hGPzJWRR0gdGuLw31I9O7OUQtBfPWWspezuYo1FQCAQNpccY6x9imyswEiGLp++v9QmG/FDOWWgqUahU8V2CncdJ5C+Y1zuz/wBRlLlr6P4uL5/7aS0KNXFVwqi7PcIvJE6noAN5vMBlqUKTLh9WFg9UCz1Dbe/JfKDZJlAwwenxLUquAHdFuipv3a/r6Q7i4EZmueGzC4AKqvM9L7TkVuzz31PAPaXFjDYWpXW44UtTuQOOq1gvD6meIWtoOk1fbzPHrtTU24RxVAq6Bb6KPj7cyd50vx8Pjjv93P5ct10WJFmkkkayx9p1oUQ2t+Xbe2uk4NCsLV4W12Nw3wPOR1qXCSNDbn1ECGU6bMQqhmY7KilmNt9BFNM2vb56QjA456LirSJV1vZha4uLGQt0BLXN9rEkmRDQul46SYpQGKjXhsCfMb//AHlI5IjokWIIUKDLvsziirutz4wGt5r+xlJCsrq8NVD5gfPSUym4LdU6h6w7CsbGVlNpY4NtDM+Pq9S3MeLyJDJQYBS05Lh5DSMfQNlMZjOlaXEV9dJFTrHikbRE9qU+xeg9mc0p008Y9ZqVzmiRe4mGynCcdMek0uGyccI+E3THcZrdVle2+G78gUgALzEVOzVbl9p7JUysDlIWyxbbS36UpmHP8fpnBhb6GwteyhbnTqbyr7XYkUcOFGhrGw04dFtc/UTW4OgGKi9+I2P7Ty/8Ss448U6gjgw6mmPJt2+s8/Jcrp0dyR5zmVbiqMehsPgILOJ6xDO1jNTTBbunTogMWWB06dOkQkkVeK/kL+kZDsjo8ddaZNg61gT8KLsPqolaJuAUcFUkA6KAel73kWDYL4+YHgH+Y7H0g4b5HW0lDeAD/M32EATpEYs4mdLRHTp06FHRREiiCo3WEe6huoB+cs8IZSZLVvRTyFvkZdYepM+u1kokgMbxRytKCepkitZZF3kkd/BLzwEJMSmfFIq2JCKW00BI5XPSAPmTEApYErzIFj11O0pvTRxcGXJNyyT+bp6fkLWpgzWYav4RPJsD2rqKG4QrJTBFrohLki1wzbDXUaa7aTc9lc6esCK4pU3uAiJUVm4eG5BsTt10vrpNvHyTKa0RzfjZ8c+Vs/vbR1W5SFjaSkyKqRNEZGSp5otKm9RrWpozcxYgafWeI59iywLMbvUYs3Uk6n7z0XtnmR7laYBXvGub7lV/eeV51WvUsPy6evOcLgw3k6fLlrFXxJ06dOMhAdRHyPmPWSCFHTp150iOMnwbWdSN7n6qR9jIJJQqcLKx2DAn4A6yuQoVGg+A+0eNvX9ItekUdkO6OyHzKsV/ScB4fX9IPoDZ0TnFlkdOM6cYUJHCNvFgRpuzdS6Mvutf0M0NETJdm3tUYe8v2P7zWUTFWdjsSI8CMSSASmk2XhktQeCMUR1c+GWk6EOjDnqOYPMcxLanUwjEE03HEfFd1YKL+KwtzlMok+FS7Whx6Vym22wOCwrobU2N7i7FS1iLGx+E0OWhPE6qy8ZXi4hYnhWw+kzOUHQW5TT0TNuHjNcexrPIajxjPIalSNkR/9k="/>
          <p:cNvSpPr>
            <a:spLocks noChangeAspect="1" noChangeArrowheads="1"/>
          </p:cNvSpPr>
          <p:nvPr/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SA" altLang="en-US" sz="1800">
              <a:latin typeface="Arial" panose="020B0604020202020204" pitchFamily="34" charset="0"/>
            </a:endParaRPr>
          </a:p>
        </p:txBody>
      </p:sp>
      <p:sp>
        <p:nvSpPr>
          <p:cNvPr id="9219" name="AutoShape 6" descr="data:image/jpeg;base64,/9j/4AAQSkZJRgABAQAAAQABAAD/2wCEAAkGBhASEBIQDxIPEBAQEA8QEA8PDw8NDw8PFBAVFBQQFBUXHCYeFxklGRIUHy8gJCcpLCwsFR4xNTAqNSYrLCkBCQoKDgwOGA8PFykdFxwpKSkpKSkpKSkpKSkpKSkpKSkpKSkpKSkpKSwpKSkpLikpLCwsLCkpKSwsKSwpLCkpKf/AABEIAKAA8AMBIgACEQEDEQH/xAAcAAABBQEBAQAAAAAAAAAAAAAEAQIDBQYABwj/xAA9EAACAQIEAwUGBAMHBQAAAAABAgADEQQFITESQVEGEyJhgTJScZGhsQdCweEUI5IkM1NigqLRQ1SjsvD/xAAaAQACAwEBAAAAAAAAAAAAAAABAwACBAUG/8QAJBEBAQACAwACAQQDAAAAAAAAAAECEQMhMRJBBBNRYZEiQoH/2gAMAwEAAhEDEQA/ALjGYe9TTrIly4tU1l1gqAeuF5k2l6+TBKq3584jXS/2wOeYTubW5yiqtebj8RcMFK2mGMTasFIg9R7QkwapTuYyK6T4apdbQnDKdjtIKSWEMoNpJpEbg3tGYivqBJqjSCtTvDAqM6xwXWMUR4bWVySIsRKfFby4rGU+KGsXDIvMs9mc+5i5Z7Ajau5gqH4bnFrRuF2MWsYAdRWH0VgFEw+kZYBaCTKshQyVHhQ8Ts2T+SbTg0kxx8Ev9AzuS4RxxE3PM7m0uMLl9R6qoAQWPCOK6jite143D1ygcLp3iFDboTLVM/PeBiD/AH3eW+FHgEkm+xyy7azswnDQsRYg9JqKR0HwExOU42scOGszBGF+bMvMgc7TYYOqWRSOnMFTNv0zX0TEJiaxjcUEgWvL6+YijXD3sQb9IPnf4iE1BY+z5wjOMhLu1x6zynPqBp1CL7GZN1oz6bbMu1RxJHEdoJM3k6FtZok2ir6OKARgXWP4ootGRD6cdXxSU1LOQqjUkyJ6gUEk2A1J6CYvOM1NZ+iL7Iv/ALj5y+M2rVtiu2JJ/lUxw+9UYgn/AEjb1PpGr2xa+tEW8qhB/wDWZs/c2HPXpDXyXEheJqFYLvfuzaM1jA1b41WAzmlVNlure61h8jzhjbzz1W5g/AgzU5Dm5qDgf21FwfeEXnh1uDL3pa1ZU4oay1rbSpxO8RDV/lQ8HpEamSSBOys+CPStwsTACPCjediItBrknzMbiTpAJtIywpStpw+idJYBtN9I9DIEMmQyAmWT4z2BBgdZPjW8Al54AOnbW9yeVut4ZgsTQUXem9SoQ4NnVFAOwNwSefzgSxV9qDG6R6DlWFFSgpRCpJXiJZW+O1pqsOllAmWyBn/hxaaelxWHwm/6Zre08SJrGNxQaG15pje0ariGW4I2nmnbqmGq8S87yLE5qVJN7mAnMjUcX1tMty7Ot60sMgp2XWXgg+DQFYVwxN9MgUjeD3MnvrFAEYCk7R4wrS4ffNj8Bv8AeZW8v+19TxU16At89JnWbQnoDNGE6Lr0f8NMhVkOIcAs7FaZIvwou5HmTfXyE9Rw2WDnMr2MpBMPSUbCmnppebPDYqnsGBPkQZg5Lbla6XFjJjGK7YfhvRxF6lC1HEb3A/l1fJh+onkj06uFr2qIyVKTeNDzHkeYI5z6GznNe7p3VeJjcBb21/4nmvavBviqbPV4BVpgmlwLrbml+egjeLkvl8J5uOXuehXcMoZdiAR8DtKrEjWd2dxXFQ4f8Niv+mwK/Q/SLit4LNXREXWWezEq7mdlnszqm5lROw2xkeIkmG2MirtrAjqSmWFFILRaHUXhSpEQyZEMVHElVoQMVTeE4seARoaEVfYjMfKrVaoiKPFHqJyr4pSC9I7OMP4dfSaNDoJk8joE0B6TS0aTADXkJ0ddRk+xM6RWaKVaV0t8v4fKONwxMgwJFN7t1lviDKDFA8XrMk7huU02mX1gdocZQZK7AbaS8R7iLvpmND85GKZ478oQV1Mah1lpQY3tZUviSvu00HrrKW2h9ZPmWI469R/edh/Tp+kgDb/Ca8fC69TyQg4WmatRlUpfhB4bDqTDMkzGiW/s5YgEgOLlGIAuL+sFyLIhiKFByx8KLZRot7c5tct7OqiG+lrhdAi3t05zn5WdulhjdSosxY1qSuu58N/MiZml2R4q/eFqu67tYC3IeU02SgvSqgD2SCIc+ZrbVVHLiBufWLmVk6N+G3lWMyb+Fxtemt+7qolWnfl4mDAerGA4rea3toFNWhUG4Fen8QwRh8u7PzmSxW8fbvVYbNZWLrK/ZE6qdTOyz2RFqbmUVLhRoYyumsfhDoYj7yCdRpw6kkFpCGUoVU6LJ6dpEgkwQQwD21OkJrD+XYQfgAhNI3FozH9gqsWOp+1FqJZiIlIeKV12Ld5VigtAai+k0OGzJSouRsOc8+p5fiqijuUZh5QtMpzAD+7b6f8AM3TLruMtxu+m+GOp+8PnOOPp+8PnPPa2U47/AA6npr+samTY87JU+0n/ABP8nl9ZQYEtBS4BgVLHsdDOeuQb3mTTU12FohdoTaZGlm73A85raI8APlF2aGIyNZFVSys3QE/STtvIswqFaNRhqQjH6SRHlt736nxep1ihuclxSAEMmott06rIWHMbfYzeQ9d/DvNV/hKan8pZf6WtNdj8wNWmaYYi6Mob3bje08n/AA+xwvUokgNcVKd+fJh9vnN/i8J3tO1Oo1M/mUWBB6X6Tm8mOs66nDnvCIO9qJW4jihwstqlIU9WA5KQdPW8mpZkoYUBQqLxDiF/CLX31jsk4qAKqqodfH3Rqsd/Pz3haqzVDVfiLdWtxW/T4QWG1l/xArLSODW4v3xv8BSIY/8AkHzmcxJ1ifiFmQqYpaYN+5Qg9ONyGPrYLA8FX46YvuNDH/DWMrn5ZbzrT5afCI59zG5cpCxa4OsSh2F2MYL3j8PsY1d5AEUwYXTUwelC1hCpVvJlvKvFZsKRsZAnadIdUF+AYZgPat1mdpdoFbaXmCfUGXxgJs5w3CwPIyvpe1NF2gcGknWUCDxRmU1kEvT1zJ0Ao07e6DDYDk1UNQpke6BDo9SOnTp0gvjyi0m3Mip4VwdpMKLX2irF4RPbFuom6wz+AfCZCjgGuD5zV4f2RE5rQ9oD2gxnd4ao3MrwrfXxNoPvDHGsre0dKm1ArVcJsy7XJU8hzlcPRvjBDa3K0jAsfIxwBi8U3s7qVRlYMhIZTcEcpvcg7ZCrZallrKNDewqrzEwBY9InH8+R2IPlF58cy9Mw5LhXu2BzqkRe4uNwTYjyIlf2k7aUaSMwILWIVVO5nkozarYXbitsWUE/ODvXZjdjf6WiceDvtoy/J3NSHVcSzszubs7FmPmTc/eGZTieGoAdmNoCCpj0cqQRyIImizrTJL3t6Pgm09I+uINgGuisNmAMnqgzBcdNBKGxiU4lI6GPpLrAAmkIbTS+0Gp05Y4U2Bl8Z2FZrPME7tcCVS5PUvtNk9QA6xoxCS0yoM5g8qqBweU2eDOggwqrbSE4IaCX3sIMzKsSoBldSbWWeOoeEQOlRF4cp2EbzsTjF7lkJ1DX16TSfxC9R85nexdECmxtrcTS8Ij54p2rs4zlaNJnFnf8qA6sZnl7bVv+3/3/ALTVY3BCohU6X522lZS7OAfmPyjcPj9l5SvnsKJYZfkdWvc008K+3UYhKafFjHrhaVJe9r639ikN3P8AxBcVjcRimWkASt7U8PTHg+XM+ZnN5ObXUdHi/HuXd8G93l9H+9rVcU4/6WDUU6QN9mqudfSTp2xorpTy/CgD81fEVcUbdbcKiEYHsQoH9pqENYfyaS8bAn8pN7CZTtdneGBfDYKkVCMUqV6jh2cjQqltAL3BMXhLnlo7P9LjnnarzjtTXq1ajgpTVmJApJ3agbAKOQ0lNUrljdyWbqSSfrEJjSs6OOEx+nOyzuVKTGiNIMQv1ltKHG/WcAfKN4h1j9IULeJeNsOkcPlAhSIpiAxbwos8t7SVaQCgBlGytoB8DLrCdrqbnhrUzTv+YMHQfHQGZK06Ky45RmVj1LCqjLxIQynYg3ElWlPOsmzmph2uniU24kvYN+89BwOYU6q8dNgVPzB6GZ8sLibMti6aQi2kHWsIRRqg6QYztKDxSXgy0TLV2W8QcMKBMPQa+stsCPvB+McoRRqhbS88V+1pmS+BYDR3hGPzJWRR0gdGuLw31I9O7OUQtBfPWWspezuYo1FQCAQNpccY6x9imyswEiGLp++v9QmG/FDOWWgqUahU8V2CncdJ5C+Y1zuz/wBRlLlr6P4uL5/7aS0KNXFVwqi7PcIvJE6noAN5vMBlqUKTLh9WFg9UCz1Dbe/JfKDZJlAwwenxLUquAHdFuipv3a/r6Q7i4EZmueGzC4AKqvM9L7TkVuzz31PAPaXFjDYWpXW44UtTuQOOq1gvD6meIWtoOk1fbzPHrtTU24RxVAq6Bb6KPj7cyd50vx8Pjjv93P5ct10WJFmkkkayx9p1oUQ2t+Xbe2uk4NCsLV4W12Nw3wPOR1qXCSNDbn1ECGU6bMQqhmY7KilmNt9BFNM2vb56QjA456LirSJV1vZha4uLGQt0BLXN9rEkmRDQul46SYpQGKjXhsCfMb//AHlI5IjokWIIUKDLvsziirutz4wGt5r+xlJCsrq8NVD5gfPSUym4LdU6h6w7CsbGVlNpY4NtDM+Pq9S3MeLyJDJQYBS05Lh5DSMfQNlMZjOlaXEV9dJFTrHikbRE9qU+xeg9mc0p008Y9ZqVzmiRe4mGynCcdMek0uGyccI+E3THcZrdVle2+G78gUgALzEVOzVbl9p7JUysDlIWyxbbS36UpmHP8fpnBhb6GwteyhbnTqbyr7XYkUcOFGhrGw04dFtc/UTW4OgGKi9+I2P7Ty/8Ss448U6gjgw6mmPJt2+s8/Jcrp0dyR5zmVbiqMehsPgILOJ6xDO1jNTTBbunTogMWWB06dOkQkkVeK/kL+kZDsjo8ddaZNg61gT8KLsPqolaJuAUcFUkA6KAel73kWDYL4+YHgH+Y7H0g4b5HW0lDeAD/M32EATpEYs4mdLRHTp06FHRREiiCo3WEe6huoB+cs8IZSZLVvRTyFvkZdYepM+u1kokgMbxRytKCepkitZZF3kkd/BLzwEJMSmfFIq2JCKW00BI5XPSAPmTEApYErzIFj11O0pvTRxcGXJNyyT+bp6fkLWpgzWYav4RPJsD2rqKG4QrJTBFrohLki1wzbDXUaa7aTc9lc6esCK4pU3uAiJUVm4eG5BsTt10vrpNvHyTKa0RzfjZ8c+Vs/vbR1W5SFjaSkyKqRNEZGSp5otKm9RrWpozcxYgafWeI59iywLMbvUYs3Uk6n7z0XtnmR7laYBXvGub7lV/eeV51WvUsPy6evOcLgw3k6fLlrFXxJ06dOMhAdRHyPmPWSCFHTp150iOMnwbWdSN7n6qR9jIJJQqcLKx2DAn4A6yuQoVGg+A+0eNvX9ItekUdkO6OyHzKsV/ScB4fX9IPoDZ0TnFlkdOM6cYUJHCNvFgRpuzdS6Mvutf0M0NETJdm3tUYe8v2P7zWUTFWdjsSI8CMSSASmk2XhktQeCMUR1c+GWk6EOjDnqOYPMcxLanUwjEE03HEfFd1YKL+KwtzlMok+FS7Whx6Vym22wOCwrobU2N7i7FS1iLGx+E0OWhPE6qy8ZXi4hYnhWw+kzOUHQW5TT0TNuHjNcexrPIajxjPIalSNkR/9k="/>
          <p:cNvSpPr>
            <a:spLocks noChangeAspect="1" noChangeArrowheads="1"/>
          </p:cNvSpPr>
          <p:nvPr/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SA" altLang="en-US" sz="1800">
              <a:latin typeface="Arial" panose="020B0604020202020204" pitchFamily="34" charset="0"/>
            </a:endParaRPr>
          </a:p>
        </p:txBody>
      </p:sp>
      <p:sp>
        <p:nvSpPr>
          <p:cNvPr id="9220" name="AutoShape 8" descr="data:image/jpeg;base64,/9j/4AAQSkZJRgABAQAAAQABAAD/2wCEAAkGBhASEBIQDxIPEBAQEA8QEA8PDw8NDw8PFBAVFBQQFBUXHCYeFxklGRIUHy8gJCcpLCwsFR4xNTAqNSYrLCkBCQoKDgwOGA8PFykdFxwpKSkpKSkpKSkpKSkpKSkpKSkpKSkpKSkpKSwpKSkpLikpLCwsLCkpKSwsKSwpLCkpKf/AABEIAKAA8AMBIgACEQEDEQH/xAAcAAABBQEBAQAAAAAAAAAAAAAEAQIDBQYABwj/xAA9EAACAQIEAwUGBAMHBQAAAAABAgADEQQFITESQVEGEyJhgTJScZGhsQdCweEUI5IkM1NigqLRQ1SjsvD/xAAaAQACAwEBAAAAAAAAAAAAAAABAwACBAUG/8QAJBEBAQACAwACAQQDAAAAAAAAAAECEQMhMRJBBBNRYZEiQoH/2gAMAwEAAhEDEQA/ALjGYe9TTrIly4tU1l1gqAeuF5k2l6+TBKq3584jXS/2wOeYTubW5yiqtebj8RcMFK2mGMTasFIg9R7QkwapTuYyK6T4apdbQnDKdjtIKSWEMoNpJpEbg3tGYivqBJqjSCtTvDAqM6xwXWMUR4bWVySIsRKfFby4rGU+KGsXDIvMs9mc+5i5Z7Ajau5gqH4bnFrRuF2MWsYAdRWH0VgFEw+kZYBaCTKshQyVHhQ8Ts2T+SbTg0kxx8Ev9AzuS4RxxE3PM7m0uMLl9R6qoAQWPCOK6jite143D1ygcLp3iFDboTLVM/PeBiD/AH3eW+FHgEkm+xyy7azswnDQsRYg9JqKR0HwExOU42scOGszBGF+bMvMgc7TYYOqWRSOnMFTNv0zX0TEJiaxjcUEgWvL6+YijXD3sQb9IPnf4iE1BY+z5wjOMhLu1x6zynPqBp1CL7GZN1oz6bbMu1RxJHEdoJM3k6FtZok2ir6OKARgXWP4ootGRD6cdXxSU1LOQqjUkyJ6gUEk2A1J6CYvOM1NZ+iL7Iv/ALj5y+M2rVtiu2JJ/lUxw+9UYgn/AEjb1PpGr2xa+tEW8qhB/wDWZs/c2HPXpDXyXEheJqFYLvfuzaM1jA1b41WAzmlVNlure61h8jzhjbzz1W5g/AgzU5Dm5qDgf21FwfeEXnh1uDL3pa1ZU4oay1rbSpxO8RDV/lQ8HpEamSSBOys+CPStwsTACPCjediItBrknzMbiTpAJtIywpStpw+idJYBtN9I9DIEMmQyAmWT4z2BBgdZPjW8Al54AOnbW9yeVut4ZgsTQUXem9SoQ4NnVFAOwNwSefzgSxV9qDG6R6DlWFFSgpRCpJXiJZW+O1pqsOllAmWyBn/hxaaelxWHwm/6Zre08SJrGNxQaG15pje0ariGW4I2nmnbqmGq8S87yLE5qVJN7mAnMjUcX1tMty7Ot60sMgp2XWXgg+DQFYVwxN9MgUjeD3MnvrFAEYCk7R4wrS4ffNj8Bv8AeZW8v+19TxU16At89JnWbQnoDNGE6Lr0f8NMhVkOIcAs7FaZIvwou5HmTfXyE9Rw2WDnMr2MpBMPSUbCmnppebPDYqnsGBPkQZg5Lbla6XFjJjGK7YfhvRxF6lC1HEb3A/l1fJh+onkj06uFr2qIyVKTeNDzHkeYI5z6GznNe7p3VeJjcBb21/4nmvavBviqbPV4BVpgmlwLrbml+egjeLkvl8J5uOXuehXcMoZdiAR8DtKrEjWd2dxXFQ4f8Niv+mwK/Q/SLit4LNXREXWWezEq7mdlnszqm5lROw2xkeIkmG2MirtrAjqSmWFFILRaHUXhSpEQyZEMVHElVoQMVTeE4seARoaEVfYjMfKrVaoiKPFHqJyr4pSC9I7OMP4dfSaNDoJk8joE0B6TS0aTADXkJ0ddRk+xM6RWaKVaV0t8v4fKONwxMgwJFN7t1lviDKDFA8XrMk7huU02mX1gdocZQZK7AbaS8R7iLvpmND85GKZ478oQV1Mah1lpQY3tZUviSvu00HrrKW2h9ZPmWI469R/edh/Tp+kgDb/Ca8fC69TyQg4WmatRlUpfhB4bDqTDMkzGiW/s5YgEgOLlGIAuL+sFyLIhiKFByx8KLZRot7c5tct7OqiG+lrhdAi3t05zn5WdulhjdSosxY1qSuu58N/MiZml2R4q/eFqu67tYC3IeU02SgvSqgD2SCIc+ZrbVVHLiBufWLmVk6N+G3lWMyb+Fxtemt+7qolWnfl4mDAerGA4rea3toFNWhUG4Fen8QwRh8u7PzmSxW8fbvVYbNZWLrK/ZE6qdTOyz2RFqbmUVLhRoYyumsfhDoYj7yCdRpw6kkFpCGUoVU6LJ6dpEgkwQQwD21OkJrD+XYQfgAhNI3FozH9gqsWOp+1FqJZiIlIeKV12Ld5VigtAai+k0OGzJSouRsOc8+p5fiqijuUZh5QtMpzAD+7b6f8AM3TLruMtxu+m+GOp+8PnOOPp+8PnPPa2U47/AA6npr+samTY87JU+0n/ABP8nl9ZQYEtBS4BgVLHsdDOeuQb3mTTU12FohdoTaZGlm73A85raI8APlF2aGIyNZFVSys3QE/STtvIswqFaNRhqQjH6SRHlt736nxep1ihuclxSAEMmott06rIWHMbfYzeQ9d/DvNV/hKan8pZf6WtNdj8wNWmaYYi6Mob3bje08n/AA+xwvUokgNcVKd+fJh9vnN/i8J3tO1Oo1M/mUWBB6X6Tm8mOs66nDnvCIO9qJW4jihwstqlIU9WA5KQdPW8mpZkoYUBQqLxDiF/CLX31jsk4qAKqqodfH3Rqsd/Pz3haqzVDVfiLdWtxW/T4QWG1l/xArLSODW4v3xv8BSIY/8AkHzmcxJ1ifiFmQqYpaYN+5Qg9ONyGPrYLA8FX46YvuNDH/DWMrn5ZbzrT5afCI59zG5cpCxa4OsSh2F2MYL3j8PsY1d5AEUwYXTUwelC1hCpVvJlvKvFZsKRsZAnadIdUF+AYZgPat1mdpdoFbaXmCfUGXxgJs5w3CwPIyvpe1NF2gcGknWUCDxRmU1kEvT1zJ0Ao07e6DDYDk1UNQpke6BDo9SOnTp0gvjyi0m3Mip4VwdpMKLX2irF4RPbFuom6wz+AfCZCjgGuD5zV4f2RE5rQ9oD2gxnd4ao3MrwrfXxNoPvDHGsre0dKm1ArVcJsy7XJU8hzlcPRvjBDa3K0jAsfIxwBi8U3s7qVRlYMhIZTcEcpvcg7ZCrZallrKNDewqrzEwBY9InH8+R2IPlF58cy9Mw5LhXu2BzqkRe4uNwTYjyIlf2k7aUaSMwILWIVVO5nkozarYXbitsWUE/ODvXZjdjf6WiceDvtoy/J3NSHVcSzszubs7FmPmTc/eGZTieGoAdmNoCCpj0cqQRyIImizrTJL3t6Pgm09I+uINgGuisNmAMnqgzBcdNBKGxiU4lI6GPpLrAAmkIbTS+0Gp05Y4U2Bl8Z2FZrPME7tcCVS5PUvtNk9QA6xoxCS0yoM5g8qqBweU2eDOggwqrbSE4IaCX3sIMzKsSoBldSbWWeOoeEQOlRF4cp2EbzsTjF7lkJ1DX16TSfxC9R85nexdECmxtrcTS8Ij54p2rs4zlaNJnFnf8qA6sZnl7bVv+3/3/ALTVY3BCohU6X522lZS7OAfmPyjcPj9l5SvnsKJYZfkdWvc008K+3UYhKafFjHrhaVJe9r639ikN3P8AxBcVjcRimWkASt7U8PTHg+XM+ZnN5ObXUdHi/HuXd8G93l9H+9rVcU4/6WDUU6QN9mqudfSTp2xorpTy/CgD81fEVcUbdbcKiEYHsQoH9pqENYfyaS8bAn8pN7CZTtdneGBfDYKkVCMUqV6jh2cjQqltAL3BMXhLnlo7P9LjnnarzjtTXq1ajgpTVmJApJ3agbAKOQ0lNUrljdyWbqSSfrEJjSs6OOEx+nOyzuVKTGiNIMQv1ltKHG/WcAfKN4h1j9IULeJeNsOkcPlAhSIpiAxbwos8t7SVaQCgBlGytoB8DLrCdrqbnhrUzTv+YMHQfHQGZK06Ky45RmVj1LCqjLxIQynYg3ElWlPOsmzmph2uniU24kvYN+89BwOYU6q8dNgVPzB6GZ8sLibMti6aQi2kHWsIRRqg6QYztKDxSXgy0TLV2W8QcMKBMPQa+stsCPvB+McoRRqhbS88V+1pmS+BYDR3hGPzJWRR0gdGuLw31I9O7OUQtBfPWWspezuYo1FQCAQNpccY6x9imyswEiGLp++v9QmG/FDOWWgqUahU8V2CncdJ5C+Y1zuz/wBRlLlr6P4uL5/7aS0KNXFVwqi7PcIvJE6noAN5vMBlqUKTLh9WFg9UCz1Dbe/JfKDZJlAwwenxLUquAHdFuipv3a/r6Q7i4EZmueGzC4AKqvM9L7TkVuzz31PAPaXFjDYWpXW44UtTuQOOq1gvD6meIWtoOk1fbzPHrtTU24RxVAq6Bb6KPj7cyd50vx8Pjjv93P5ct10WJFmkkkayx9p1oUQ2t+Xbe2uk4NCsLV4W12Nw3wPOR1qXCSNDbn1ECGU6bMQqhmY7KilmNt9BFNM2vb56QjA456LirSJV1vZha4uLGQt0BLXN9rEkmRDQul46SYpQGKjXhsCfMb//AHlI5IjokWIIUKDLvsziirutz4wGt5r+xlJCsrq8NVD5gfPSUym4LdU6h6w7CsbGVlNpY4NtDM+Pq9S3MeLyJDJQYBS05Lh5DSMfQNlMZjOlaXEV9dJFTrHikbRE9qU+xeg9mc0p008Y9ZqVzmiRe4mGynCcdMek0uGyccI+E3THcZrdVle2+G78gUgALzEVOzVbl9p7JUysDlIWyxbbS36UpmHP8fpnBhb6GwteyhbnTqbyr7XYkUcOFGhrGw04dFtc/UTW4OgGKi9+I2P7Ty/8Ss448U6gjgw6mmPJt2+s8/Jcrp0dyR5zmVbiqMehsPgILOJ6xDO1jNTTBbunTogMWWB06dOkQkkVeK/kL+kZDsjo8ddaZNg61gT8KLsPqolaJuAUcFUkA6KAel73kWDYL4+YHgH+Y7H0g4b5HW0lDeAD/M32EATpEYs4mdLRHTp06FHRREiiCo3WEe6huoB+cs8IZSZLVvRTyFvkZdYepM+u1kokgMbxRytKCepkitZZF3kkd/BLzwEJMSmfFIq2JCKW00BI5XPSAPmTEApYErzIFj11O0pvTRxcGXJNyyT+bp6fkLWpgzWYav4RPJsD2rqKG4QrJTBFrohLki1wzbDXUaa7aTc9lc6esCK4pU3uAiJUVm4eG5BsTt10vrpNvHyTKa0RzfjZ8c+Vs/vbR1W5SFjaSkyKqRNEZGSp5otKm9RrWpozcxYgafWeI59iywLMbvUYs3Uk6n7z0XtnmR7laYBXvGub7lV/eeV51WvUsPy6evOcLgw3k6fLlrFXxJ06dOMhAdRHyPmPWSCFHTp150iOMnwbWdSN7n6qR9jIJJQqcLKx2DAn4A6yuQoVGg+A+0eNvX9ItekUdkO6OyHzKsV/ScB4fX9IPoDZ0TnFlkdOM6cYUJHCNvFgRpuzdS6Mvutf0M0NETJdm3tUYe8v2P7zWUTFWdjsSI8CMSSASmk2XhktQeCMUR1c+GWk6EOjDnqOYPMcxLanUwjEE03HEfFd1YKL+KwtzlMok+FS7Whx6Vym22wOCwrobU2N7i7FS1iLGx+E0OWhPE6qy8ZXi4hYnhWw+kzOUHQW5TT0TNuHjNcexrPIajxjPIalSNkR/9k="/>
          <p:cNvSpPr>
            <a:spLocks noChangeAspect="1" noChangeArrowheads="1"/>
          </p:cNvSpPr>
          <p:nvPr/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SA" altLang="en-US" sz="1800">
              <a:latin typeface="Arial" panose="020B0604020202020204" pitchFamily="34" charset="0"/>
            </a:endParaRPr>
          </a:p>
        </p:txBody>
      </p:sp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WE WANT TO: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52600" y="1600201"/>
            <a:ext cx="8686800" cy="4525963"/>
          </a:xfrm>
        </p:spPr>
        <p:txBody>
          <a:bodyPr/>
          <a:lstStyle/>
          <a:p>
            <a:pPr>
              <a:defRPr/>
            </a:pPr>
            <a:r>
              <a:rPr lang="en-US" dirty="0"/>
              <a:t>APPRECIATE OF THE IMPORTANCE OF ETHICS IN RESEARCH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UNDERSTAND THE PRINCIPLES OF</a:t>
            </a:r>
            <a:r>
              <a:rPr lang="ar-SA" dirty="0"/>
              <a:t> </a:t>
            </a:r>
            <a:r>
              <a:rPr lang="en-US" dirty="0"/>
              <a:t>RESEARCH ETHICS</a:t>
            </a:r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APPRECIATE THE  ETHICAL REQUIREMENTS OF RESEARCH</a:t>
            </a:r>
          </a:p>
        </p:txBody>
      </p:sp>
    </p:spTree>
    <p:extLst>
      <p:ext uri="{BB962C8B-B14F-4D97-AF65-F5344CB8AC3E}">
        <p14:creationId xmlns:p14="http://schemas.microsoft.com/office/powerpoint/2010/main" val="361858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solidFill>
                  <a:srgbClr val="FFFF00"/>
                </a:solidFill>
              </a:rPr>
              <a:t>INFORMED CONSENT</a:t>
            </a:r>
            <a:br>
              <a:rPr lang="en-US" sz="4000">
                <a:solidFill>
                  <a:srgbClr val="FFFF00"/>
                </a:solidFill>
              </a:rPr>
            </a:br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600200"/>
            <a:ext cx="91440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CC00"/>
                </a:solidFill>
              </a:rPr>
              <a:t>INFORMATION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3600" b="1" dirty="0">
              <a:solidFill>
                <a:srgbClr val="FFCC00"/>
              </a:solidFill>
            </a:endParaRP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dirty="0" smtClean="0">
              <a:solidFill>
                <a:srgbClr val="FFCC00"/>
              </a:solidFill>
            </a:endParaRPr>
          </a:p>
          <a:p>
            <a:pPr eaLnBrk="1" hangingPunct="1">
              <a:defRPr/>
            </a:pPr>
            <a:endParaRPr lang="en-US" sz="1000" dirty="0">
              <a:solidFill>
                <a:srgbClr val="FFCC00"/>
              </a:solidFill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tx2"/>
                </a:solidFill>
              </a:rPr>
              <a:t>UNDERSTANDING/COMPREHENSION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3600" b="1" dirty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b="1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en-US" sz="1000" b="1" dirty="0"/>
          </a:p>
          <a:p>
            <a:pPr eaLnBrk="1" hangingPunct="1">
              <a:defRPr/>
            </a:pPr>
            <a:r>
              <a:rPr lang="en-US" sz="3600" b="1" dirty="0">
                <a:solidFill>
                  <a:srgbClr val="FFFF00"/>
                </a:solidFill>
              </a:rPr>
              <a:t>CONSENT/VOULTAIRNESS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b="1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520969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993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  <p:bldP spid="99331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"/>
          <p:cNvSpPr>
            <a:spLocks noGrp="1"/>
          </p:cNvSpPr>
          <p:nvPr>
            <p:ph type="title"/>
          </p:nvPr>
        </p:nvSpPr>
        <p:spPr>
          <a:xfrm>
            <a:off x="2135188" y="392114"/>
            <a:ext cx="8229600" cy="15128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altLang="en-US" sz="5400" dirty="0"/>
              <a:t>شروط الاذن</a:t>
            </a:r>
            <a:r>
              <a:rPr lang="en-US" altLang="en-US" sz="5400" dirty="0"/>
              <a:t/>
            </a:r>
            <a:br>
              <a:rPr lang="en-US" altLang="en-US" sz="5400" dirty="0"/>
            </a:br>
            <a:r>
              <a:rPr lang="en-US" altLang="en-US" dirty="0" smtClean="0">
                <a:solidFill>
                  <a:schemeClr val="tx1"/>
                </a:solidFill>
              </a:rPr>
              <a:t>CONDITIONS OF INFORMED CONSENT</a:t>
            </a:r>
            <a:endParaRPr lang="ar-SA" altLang="en-US" sz="5400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74825" y="2565401"/>
            <a:ext cx="2592388" cy="1871663"/>
            <a:chOff x="2602626" y="0"/>
            <a:chExt cx="2636024" cy="1699714"/>
          </a:xfrm>
        </p:grpSpPr>
        <p:sp>
          <p:nvSpPr>
            <p:cNvPr id="9" name="Rectangle 8"/>
            <p:cNvSpPr/>
            <p:nvPr/>
          </p:nvSpPr>
          <p:spPr>
            <a:xfrm>
              <a:off x="2602626" y="0"/>
              <a:ext cx="2636024" cy="169971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2602626" y="0"/>
              <a:ext cx="2636024" cy="1699714"/>
            </a:xfrm>
            <a:prstGeom prst="rect">
              <a:avLst/>
            </a:prstGeom>
            <a:solidFill>
              <a:srgbClr val="C00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ar-SA" sz="2000" b="1" dirty="0">
                  <a:solidFill>
                    <a:srgbClr val="FFFF00"/>
                  </a:solidFill>
                </a:rPr>
                <a:t>أن يكون الإذن صادراً ممن له الحق, </a:t>
              </a:r>
              <a:endParaRPr lang="en-US" sz="2000" b="1" dirty="0">
                <a:solidFill>
                  <a:srgbClr val="FFFF00"/>
                </a:solidFill>
              </a:endParaRPr>
            </a:p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rgbClr val="FFFF00"/>
                  </a:solidFill>
                </a:rPr>
                <a:t>RIGHT</a:t>
              </a:r>
              <a:endParaRPr lang="ar-SA" sz="20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7620000" y="2636839"/>
            <a:ext cx="2952750" cy="1825625"/>
            <a:chOff x="4352762" y="475255"/>
            <a:chExt cx="2899627" cy="1898183"/>
          </a:xfrm>
        </p:grpSpPr>
        <p:sp>
          <p:nvSpPr>
            <p:cNvPr id="12" name="Rectangle 11"/>
            <p:cNvSpPr/>
            <p:nvPr/>
          </p:nvSpPr>
          <p:spPr>
            <a:xfrm>
              <a:off x="4352762" y="475255"/>
              <a:ext cx="2899627" cy="189818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4352762" y="475255"/>
              <a:ext cx="2899627" cy="189818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ar-SA" sz="2000" b="1" dirty="0">
                  <a:solidFill>
                    <a:srgbClr val="FFFF00"/>
                  </a:solidFill>
                </a:rPr>
                <a:t>أن يكون الآذن أهلاً للإذن والأهلية تعتبر بوجود أمرين أحدهما: البلوغ والثاني العقل </a:t>
              </a:r>
              <a:endParaRPr lang="en-US" sz="2000" b="1" dirty="0">
                <a:solidFill>
                  <a:srgbClr val="FFFF00"/>
                </a:solidFill>
              </a:endParaRPr>
            </a:p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rgbClr val="FFFF00"/>
                  </a:solidFill>
                </a:rPr>
                <a:t>CAPACITY</a:t>
              </a:r>
              <a:endParaRPr lang="ar-SA" sz="20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583113" y="2565401"/>
            <a:ext cx="2952750" cy="1800225"/>
            <a:chOff x="3801171" y="647101"/>
            <a:chExt cx="3857108" cy="1739776"/>
          </a:xfrm>
        </p:grpSpPr>
        <p:sp>
          <p:nvSpPr>
            <p:cNvPr id="15" name="Rectangle 14"/>
            <p:cNvSpPr/>
            <p:nvPr/>
          </p:nvSpPr>
          <p:spPr>
            <a:xfrm>
              <a:off x="3989878" y="647101"/>
              <a:ext cx="3668401" cy="173977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3801171" y="647101"/>
              <a:ext cx="3668399" cy="1739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ar-SA" sz="2000" b="1" dirty="0">
                  <a:solidFill>
                    <a:schemeClr val="tx1"/>
                  </a:solidFill>
                </a:rPr>
                <a:t> </a:t>
              </a:r>
              <a:r>
                <a:rPr lang="ar-SA" sz="2000" b="1" dirty="0"/>
                <a:t>أن يعطي الإذن وهو على بينة وإدراك </a:t>
              </a:r>
            </a:p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ar-SA" sz="2000" b="1" dirty="0">
                  <a:solidFill>
                    <a:srgbClr val="FF9933"/>
                  </a:solidFill>
                </a:rPr>
                <a:t>(البصيرة)</a:t>
              </a:r>
              <a:endParaRPr lang="en-US" sz="2000" b="1" dirty="0">
                <a:solidFill>
                  <a:srgbClr val="FF9933"/>
                </a:solidFill>
              </a:endParaRPr>
            </a:p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rgbClr val="FF9933"/>
                  </a:solidFill>
                </a:rPr>
                <a:t>COGNIZANCE</a:t>
              </a:r>
              <a:endParaRPr lang="ar-SA" sz="2000" b="1" dirty="0">
                <a:solidFill>
                  <a:srgbClr val="FF9933"/>
                </a:solidFill>
              </a:endParaRP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6959600" y="4797426"/>
            <a:ext cx="3251200" cy="1655763"/>
            <a:chOff x="3887694" y="1612608"/>
            <a:chExt cx="4547585" cy="2157464"/>
          </a:xfrm>
        </p:grpSpPr>
        <p:sp>
          <p:nvSpPr>
            <p:cNvPr id="18" name="Rectangle 17"/>
            <p:cNvSpPr/>
            <p:nvPr/>
          </p:nvSpPr>
          <p:spPr>
            <a:xfrm>
              <a:off x="3887694" y="1612608"/>
              <a:ext cx="4547585" cy="215746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3887694" y="1776022"/>
              <a:ext cx="4547585" cy="1994050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ar-SA" sz="2000" b="1" dirty="0"/>
                <a:t>أن يكون الاجراء مأذون بها شرعا </a:t>
              </a:r>
              <a:endParaRPr lang="en-US" sz="2000" b="1" dirty="0"/>
            </a:p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/>
                <a:t>LAWFULL </a:t>
              </a:r>
              <a:r>
                <a:rPr lang="ar-SA" sz="2000" b="1" dirty="0"/>
                <a:t> </a:t>
              </a:r>
              <a:r>
                <a:rPr lang="en-US" sz="2000" b="1" dirty="0"/>
                <a:t> PROCEEDURE</a:t>
              </a:r>
            </a:p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ar-SA" sz="2000" b="1" dirty="0"/>
            </a:p>
          </p:txBody>
        </p: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2566988" y="4797426"/>
            <a:ext cx="3529012" cy="1584325"/>
            <a:chOff x="1548524" y="2296"/>
            <a:chExt cx="6046382" cy="3958143"/>
          </a:xfrm>
          <a:solidFill>
            <a:schemeClr val="tx2">
              <a:lumMod val="25000"/>
            </a:schemeClr>
          </a:solidFill>
        </p:grpSpPr>
        <p:sp>
          <p:nvSpPr>
            <p:cNvPr id="21" name="Rectangle 20"/>
            <p:cNvSpPr/>
            <p:nvPr/>
          </p:nvSpPr>
          <p:spPr>
            <a:xfrm>
              <a:off x="1548524" y="2296"/>
              <a:ext cx="6046382" cy="3958143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1548524" y="2296"/>
              <a:ext cx="6046382" cy="39581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ar-SA" sz="2000" b="1" dirty="0">
                  <a:solidFill>
                    <a:srgbClr val="FFFF00"/>
                  </a:solidFill>
                </a:rPr>
                <a:t>الاختيار , وعدم الإكراه</a:t>
              </a:r>
              <a:endParaRPr lang="en-US" sz="2000" b="1" dirty="0">
                <a:solidFill>
                  <a:srgbClr val="FFFF00"/>
                </a:solidFill>
              </a:endParaRPr>
            </a:p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rgbClr val="FFFF00"/>
                  </a:solidFill>
                </a:rPr>
                <a:t>VOLUNTAIRENESS</a:t>
              </a:r>
              <a:endParaRPr lang="ar-SA" sz="20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142582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 sz="quarter"/>
          </p:nvPr>
        </p:nvSpPr>
        <p:spPr>
          <a:xfrm>
            <a:off x="1828800" y="1066801"/>
            <a:ext cx="8458200" cy="1920875"/>
          </a:xfrm>
        </p:spPr>
        <p:txBody>
          <a:bodyPr/>
          <a:lstStyle/>
          <a:p>
            <a:pPr>
              <a:defRPr/>
            </a:pPr>
            <a:r>
              <a:rPr lang="en-US" sz="4800" dirty="0"/>
              <a:t>ELEMENTS OF INFORMED CONSENT (IC)</a:t>
            </a:r>
          </a:p>
        </p:txBody>
      </p:sp>
      <p:sp>
        <p:nvSpPr>
          <p:cNvPr id="5" name="عنوان فرعي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3732" name="Picture 5" descr="consent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71800"/>
            <a:ext cx="8610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51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ESSENTIAL ELEMENTS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828800" y="1219201"/>
            <a:ext cx="8610600" cy="452596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>
                <a:effectLst/>
                <a:latin typeface="Gentium Book Basic" panose="02000503060000020004" pitchFamily="2" charset="0"/>
              </a:rPr>
              <a:t>A </a:t>
            </a:r>
            <a:r>
              <a:rPr lang="en-US" dirty="0">
                <a:effectLst/>
                <a:latin typeface="Gentium Book Basic" panose="02000503060000020004" pitchFamily="2" charset="0"/>
              </a:rPr>
              <a:t>statement that the study involves </a:t>
            </a:r>
            <a:r>
              <a:rPr lang="en-US" dirty="0" smtClean="0">
                <a:solidFill>
                  <a:srgbClr val="FFC000"/>
                </a:solidFill>
                <a:effectLst/>
                <a:latin typeface="Gentium Book Basic" panose="02000503060000020004" pitchFamily="2" charset="0"/>
              </a:rPr>
              <a:t>research</a:t>
            </a:r>
          </a:p>
          <a:p>
            <a:pPr marL="0" indent="0">
              <a:buNone/>
              <a:defRPr/>
            </a:pPr>
            <a:endParaRPr lang="en-US" dirty="0" smtClean="0">
              <a:solidFill>
                <a:srgbClr val="FFC000"/>
              </a:solidFill>
              <a:effectLst/>
              <a:latin typeface="Gentium Book Basic" panose="02000503060000020004" pitchFamily="2" charset="0"/>
            </a:endParaRPr>
          </a:p>
          <a:p>
            <a:pPr>
              <a:defRPr/>
            </a:pPr>
            <a:r>
              <a:rPr lang="en-US" dirty="0">
                <a:effectLst/>
                <a:latin typeface="Gentium Book Basic" panose="02000503060000020004" pitchFamily="2" charset="0"/>
              </a:rPr>
              <a:t>A description of any reasonably foreseeable </a:t>
            </a:r>
            <a:r>
              <a:rPr lang="en-US" dirty="0">
                <a:solidFill>
                  <a:srgbClr val="FFFF00"/>
                </a:solidFill>
                <a:effectLst/>
                <a:latin typeface="Gentium Book Basic" panose="02000503060000020004" pitchFamily="2" charset="0"/>
              </a:rPr>
              <a:t>risks or discomforts </a:t>
            </a:r>
            <a:r>
              <a:rPr lang="en-US" dirty="0">
                <a:effectLst/>
                <a:latin typeface="Gentium Book Basic" panose="02000503060000020004" pitchFamily="2" charset="0"/>
              </a:rPr>
              <a:t>to the subject</a:t>
            </a:r>
            <a:r>
              <a:rPr lang="en-US" dirty="0" smtClean="0">
                <a:effectLst/>
                <a:latin typeface="Gentium Book Basic" panose="02000503060000020004" pitchFamily="2" charset="0"/>
              </a:rPr>
              <a:t>.</a:t>
            </a:r>
          </a:p>
          <a:p>
            <a:pPr marL="0" indent="0">
              <a:buNone/>
              <a:defRPr/>
            </a:pPr>
            <a:endParaRPr lang="en-US" dirty="0" smtClean="0">
              <a:effectLst/>
              <a:latin typeface="Gentium Book Basic" panose="02000503060000020004" pitchFamily="2" charset="0"/>
            </a:endParaRPr>
          </a:p>
          <a:p>
            <a:pPr>
              <a:defRPr/>
            </a:pPr>
            <a:r>
              <a:rPr lang="en-US" dirty="0">
                <a:effectLst/>
                <a:latin typeface="Gentium Book Basic" panose="02000503060000020004" pitchFamily="2" charset="0"/>
              </a:rPr>
              <a:t>A description of </a:t>
            </a:r>
            <a:r>
              <a:rPr lang="en-US" dirty="0" smtClean="0">
                <a:effectLst/>
                <a:latin typeface="Gentium Book Basic" panose="02000503060000020004" pitchFamily="2" charset="0"/>
              </a:rPr>
              <a:t>any expected </a:t>
            </a:r>
            <a:r>
              <a:rPr lang="en-US" dirty="0">
                <a:solidFill>
                  <a:srgbClr val="FFC000"/>
                </a:solidFill>
                <a:effectLst/>
                <a:latin typeface="Gentium Book Basic" panose="02000503060000020004" pitchFamily="2" charset="0"/>
              </a:rPr>
              <a:t>benefits</a:t>
            </a:r>
            <a:r>
              <a:rPr lang="en-US" dirty="0">
                <a:effectLst/>
                <a:latin typeface="Gentium Book Basic" panose="02000503060000020004" pitchFamily="2" charset="0"/>
              </a:rPr>
              <a:t> to the subject or to </a:t>
            </a:r>
            <a:r>
              <a:rPr lang="en-US" dirty="0" smtClean="0">
                <a:effectLst/>
                <a:latin typeface="Gentium Book Basic" panose="02000503060000020004" pitchFamily="2" charset="0"/>
              </a:rPr>
              <a:t>others.</a:t>
            </a:r>
          </a:p>
          <a:p>
            <a:pPr marL="0" indent="0">
              <a:buNone/>
              <a:defRPr/>
            </a:pPr>
            <a:endParaRPr lang="en-US" dirty="0" smtClean="0">
              <a:effectLst/>
              <a:latin typeface="Gentium Book Basic" panose="02000503060000020004" pitchFamily="2" charset="0"/>
            </a:endParaRPr>
          </a:p>
          <a:p>
            <a:pPr>
              <a:defRPr/>
            </a:pPr>
            <a:r>
              <a:rPr lang="en-US" dirty="0">
                <a:effectLst/>
                <a:latin typeface="Gentium Book Basic" panose="02000503060000020004" pitchFamily="2" charset="0"/>
              </a:rPr>
              <a:t>A disclosure of </a:t>
            </a:r>
            <a:r>
              <a:rPr lang="en-US" dirty="0">
                <a:solidFill>
                  <a:srgbClr val="FFFF00"/>
                </a:solidFill>
                <a:effectLst/>
                <a:latin typeface="Gentium Book Basic" panose="02000503060000020004" pitchFamily="2" charset="0"/>
              </a:rPr>
              <a:t>appropriate alternative </a:t>
            </a:r>
            <a:r>
              <a:rPr lang="en-US" dirty="0">
                <a:effectLst/>
                <a:latin typeface="Gentium Book Basic" panose="02000503060000020004" pitchFamily="2" charset="0"/>
              </a:rPr>
              <a:t>procedures or courses of treatment, if any</a:t>
            </a:r>
            <a:endParaRPr lang="en-US" dirty="0">
              <a:latin typeface="Gentium Book Basic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56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ESSENTIAL ELEMENTS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Assurance of </a:t>
            </a:r>
            <a:r>
              <a:rPr lang="en-US" dirty="0" smtClean="0">
                <a:solidFill>
                  <a:srgbClr val="FFFF00"/>
                </a:solidFill>
              </a:rPr>
              <a:t>confidentiality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 statement about </a:t>
            </a:r>
            <a:r>
              <a:rPr lang="en-US" dirty="0" smtClean="0">
                <a:solidFill>
                  <a:srgbClr val="FFC000"/>
                </a:solidFill>
              </a:rPr>
              <a:t>compensation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Contact</a:t>
            </a:r>
            <a:r>
              <a:rPr lang="en-US" dirty="0" smtClean="0"/>
              <a:t> details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Assurance of </a:t>
            </a:r>
            <a:r>
              <a:rPr lang="en-US" dirty="0" err="1" smtClean="0">
                <a:solidFill>
                  <a:srgbClr val="FFC000"/>
                </a:solidFill>
              </a:rPr>
              <a:t>voluntairness</a:t>
            </a:r>
            <a:r>
              <a:rPr lang="en-US" dirty="0" smtClean="0"/>
              <a:t> of </a:t>
            </a:r>
            <a:r>
              <a:rPr lang="en-US" dirty="0" err="1" smtClean="0"/>
              <a:t>particpation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90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ADDITIONAL ELEMENTS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 err="1" smtClean="0"/>
              <a:t>Unforseeable</a:t>
            </a:r>
            <a:r>
              <a:rPr lang="en-US" dirty="0" smtClean="0"/>
              <a:t> risks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Termination of participation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Additional costs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Consequences of </a:t>
            </a:r>
            <a:r>
              <a:rPr lang="en-US" dirty="0" err="1" smtClean="0"/>
              <a:t>withdrwal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Significant new findings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Number of participants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55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IC READIBILITY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LANGUAGE: </a:t>
            </a:r>
          </a:p>
          <a:p>
            <a:pPr marL="0" indent="0"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 LANGUAGE OF PARTICIPANTS</a:t>
            </a:r>
          </a:p>
          <a:p>
            <a:pPr marL="0" indent="0"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 EXPLANATION/ INTERPRETATION</a:t>
            </a:r>
          </a:p>
          <a:p>
            <a:pPr marL="0" indent="0"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 SIMPLE LANGUAGE</a:t>
            </a:r>
          </a:p>
          <a:p>
            <a:pPr>
              <a:defRPr/>
            </a:pPr>
            <a:r>
              <a:rPr lang="en-US" dirty="0" smtClean="0"/>
              <a:t>LEGIBILITY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AVOID MEDICAL JARGON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43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2819401" y="685801"/>
            <a:ext cx="67103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FFCC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WAIVER OF INFORMED CONSENT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2362201" y="2057400"/>
            <a:ext cx="7847013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80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latin typeface="Arial" panose="020B0604020202020204" pitchFamily="34" charset="0"/>
                <a:cs typeface="Times New Roman" panose="02020603050405020304" pitchFamily="18" charset="0"/>
              </a:rPr>
              <a:t>Minimal risk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800" b="1">
                <a:latin typeface="Arial" panose="020B0604020202020204" pitchFamily="34" charset="0"/>
                <a:cs typeface="Times New Roman" panose="02020603050405020304" pitchFamily="18" charset="0"/>
              </a:rPr>
              <a:t> Rights and welfare of participants protected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800" b="1">
                <a:latin typeface="Arial" panose="020B0604020202020204" pitchFamily="34" charset="0"/>
                <a:cs typeface="Times New Roman" panose="02020603050405020304" pitchFamily="18" charset="0"/>
              </a:rPr>
              <a:t> Research not possible without a waiver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en-US" altLang="en-US" sz="2800" b="1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800" b="1">
                <a:latin typeface="Arial" panose="020B0604020202020204" pitchFamily="34" charset="0"/>
                <a:cs typeface="Times New Roman" panose="02020603050405020304" pitchFamily="18" charset="0"/>
              </a:rPr>
              <a:t> Appropriate information provided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6613526" y="598487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6629401" y="6248400"/>
            <a:ext cx="3692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" panose="020B0604020202020204" pitchFamily="34" charset="0"/>
                <a:cs typeface="Times New Roman" panose="02020603050405020304" pitchFamily="18" charset="0"/>
              </a:rPr>
              <a:t>FHI, Research Ethics Training Curriculum</a:t>
            </a:r>
          </a:p>
        </p:txBody>
      </p:sp>
    </p:spTree>
    <p:extLst>
      <p:ext uri="{BB962C8B-B14F-4D97-AF65-F5344CB8AC3E}">
        <p14:creationId xmlns:p14="http://schemas.microsoft.com/office/powerpoint/2010/main" val="162498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828800" y="685801"/>
            <a:ext cx="85344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sz="4000" dirty="0">
                <a:solidFill>
                  <a:srgbClr val="FFFF00"/>
                </a:solidFill>
              </a:rPr>
              <a:t>Observance of sharia principles and law</a:t>
            </a:r>
          </a:p>
          <a:p>
            <a:pPr marL="0" indent="0">
              <a:buNone/>
              <a:defRPr/>
            </a:pPr>
            <a:endParaRPr lang="en-US" sz="4000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altLang="en-US" b="1" dirty="0" smtClean="0">
                <a:solidFill>
                  <a:srgbClr val="FFFF00"/>
                </a:solidFill>
                <a:effectLst/>
              </a:rPr>
              <a:t>INDEPENDENT REVIEW</a:t>
            </a:r>
          </a:p>
          <a:p>
            <a:pPr lvl="1">
              <a:defRPr/>
            </a:pPr>
            <a:r>
              <a:rPr lang="en-US" altLang="en-US" b="1" dirty="0"/>
              <a:t>Proposed subject population     </a:t>
            </a:r>
          </a:p>
          <a:p>
            <a:pPr lvl="1">
              <a:defRPr/>
            </a:pPr>
            <a:r>
              <a:rPr lang="ar-SA" altLang="en-US" b="1" dirty="0"/>
              <a:t> </a:t>
            </a:r>
            <a:r>
              <a:rPr lang="en-US" altLang="en-US" b="1" dirty="0"/>
              <a:t>Review design</a:t>
            </a:r>
          </a:p>
          <a:p>
            <a:pPr lvl="1">
              <a:defRPr/>
            </a:pPr>
            <a:r>
              <a:rPr lang="en-US" altLang="en-US" b="1" dirty="0"/>
              <a:t>Risk – Benefit Ratio</a:t>
            </a:r>
          </a:p>
          <a:p>
            <a:pPr lvl="3">
              <a:defRPr/>
            </a:pPr>
            <a:r>
              <a:rPr lang="en-US" altLang="en-US" sz="2800" b="1" dirty="0">
                <a:solidFill>
                  <a:srgbClr val="FFCC00"/>
                </a:solidFill>
              </a:rPr>
              <a:t>“Conflict of interest”</a:t>
            </a:r>
          </a:p>
          <a:p>
            <a:pPr marL="0" indent="0">
              <a:buNone/>
              <a:defRPr/>
            </a:pPr>
            <a:r>
              <a:rPr lang="en-US" sz="4000" dirty="0">
                <a:solidFill>
                  <a:srgbClr val="FFFF00"/>
                </a:solidFill>
              </a:rPr>
              <a:t/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altLang="en-US" sz="4000" dirty="0">
                <a:solidFill>
                  <a:srgbClr val="FFFF00"/>
                </a:solidFill>
                <a:latin typeface="Arial" panose="020B0604020202020204" pitchFamily="34" charset="0"/>
              </a:rPr>
              <a:t>Observance of the local laws/policies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9010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t="12500" r="18750" b="6250"/>
          <a:stretch>
            <a:fillRect/>
          </a:stretch>
        </p:blipFill>
        <p:spPr bwMode="auto">
          <a:xfrm>
            <a:off x="2743200" y="239713"/>
            <a:ext cx="6705600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24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وان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/>
              <a:t>CONTENT</a:t>
            </a:r>
            <a:endParaRPr lang="ar-SA" smtClean="0"/>
          </a:p>
        </p:txBody>
      </p:sp>
      <p:sp>
        <p:nvSpPr>
          <p:cNvPr id="4099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5344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400" dirty="0">
                <a:latin typeface="Arial Black" panose="020B0A04020102020204" pitchFamily="34" charset="0"/>
              </a:rPr>
              <a:t>RESEARCH .. AND… PRACTICE..A DISTINCTION</a:t>
            </a:r>
          </a:p>
          <a:p>
            <a:pPr eaLnBrk="1" hangingPunct="1">
              <a:defRPr/>
            </a:pPr>
            <a:r>
              <a:rPr lang="en-GB" sz="2400" dirty="0">
                <a:latin typeface="Arial Black" panose="020B0A04020102020204" pitchFamily="34" charset="0"/>
              </a:rPr>
              <a:t>RESEARCH AND ..ETHICS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GB" sz="2400" dirty="0">
              <a:latin typeface="Arial Black" panose="020B0A04020102020204" pitchFamily="34" charset="0"/>
            </a:endParaRPr>
          </a:p>
          <a:p>
            <a:pPr eaLnBrk="1" hangingPunct="1">
              <a:defRPr/>
            </a:pPr>
            <a:r>
              <a:rPr lang="en-GB" sz="2400" dirty="0">
                <a:latin typeface="Arial Black" panose="020B0A04020102020204" pitchFamily="34" charset="0"/>
              </a:rPr>
              <a:t>SOURCES OF RESEARCH ETHICS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GB" sz="2400" dirty="0">
                <a:latin typeface="Arial Black" panose="020B0A04020102020204" pitchFamily="34" charset="0"/>
              </a:rPr>
              <a:t>             ISLAMIC SOURCES/ PRICIPLES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GB" sz="2400" dirty="0">
                <a:latin typeface="Arial Black" panose="020B0A04020102020204" pitchFamily="34" charset="0"/>
              </a:rPr>
              <a:t>             OTHER SOURCES</a:t>
            </a:r>
          </a:p>
          <a:p>
            <a:pPr eaLnBrk="1" hangingPunct="1">
              <a:defRPr/>
            </a:pPr>
            <a:r>
              <a:rPr lang="en-GB" sz="2400" dirty="0">
                <a:latin typeface="Arial Black" panose="020B0A04020102020204" pitchFamily="34" charset="0"/>
              </a:rPr>
              <a:t>ETHICAL REQUIREMENTS OF RESEARCH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GB" sz="2400" dirty="0">
              <a:latin typeface="Arial Black" panose="020B0A04020102020204" pitchFamily="34" charset="0"/>
            </a:endParaRPr>
          </a:p>
          <a:p>
            <a:pPr eaLnBrk="1" hangingPunct="1">
              <a:defRPr/>
            </a:pPr>
            <a:r>
              <a:rPr lang="en-GB" sz="2400" dirty="0">
                <a:latin typeface="Arial Black" panose="020B0A04020102020204" pitchFamily="34" charset="0"/>
              </a:rPr>
              <a:t>ETHICS RELATED TO THE RESEARCHER</a:t>
            </a:r>
          </a:p>
          <a:p>
            <a:pPr eaLnBrk="1" hangingPunct="1">
              <a:defRPr/>
            </a:pPr>
            <a:r>
              <a:rPr lang="en-GB" sz="2400" dirty="0">
                <a:latin typeface="Arial Black" panose="020B0A04020102020204" pitchFamily="34" charset="0"/>
              </a:rPr>
              <a:t>CONCLUSIONS</a:t>
            </a:r>
            <a:endParaRPr lang="ar-SA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22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RESEARCHER VIRTUES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4000" dirty="0"/>
              <a:t>SINCERITY/FAITHFULNESS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4000" dirty="0"/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4000" dirty="0"/>
              <a:t>OBSERVANCE OF ALLAH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40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4000" dirty="0">
                <a:solidFill>
                  <a:srgbClr val="FFFF00"/>
                </a:solidFill>
              </a:rPr>
              <a:t>INTEGRITY/HONESTY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40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/>
              <a:t>       </a:t>
            </a:r>
          </a:p>
        </p:txBody>
      </p:sp>
      <p:pic>
        <p:nvPicPr>
          <p:cNvPr id="81924" name="Picture 2" descr="Research_Stud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3851275"/>
            <a:ext cx="19081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714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hlink"/>
                </a:solidFill>
              </a:rPr>
              <a:t>INTEGRITY/HONESTY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5401"/>
            <a:ext cx="8763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3600" b="1" dirty="0">
                <a:latin typeface="Arial Narrow" panose="020B0606020202030204" pitchFamily="34" charset="0"/>
              </a:rPr>
              <a:t>ORIGINALITY OF THE STUDY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3600" b="1" dirty="0">
                <a:latin typeface="Arial Narrow" panose="020B0606020202030204" pitchFamily="34" charset="0"/>
              </a:rPr>
              <a:t>REVIEW OF PREVIOUS STUDIES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3600" b="1" dirty="0">
                <a:latin typeface="Arial Narrow" panose="020B0606020202030204" pitchFamily="34" charset="0"/>
              </a:rPr>
              <a:t>TRUTHFULNESS ABOUT THE BENEFITS &amp; RISKS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3600" b="1" dirty="0">
                <a:latin typeface="Arial Narrow" panose="020B0606020202030204" pitchFamily="34" charset="0"/>
              </a:rPr>
              <a:t>SCIENTIFIC  CAPABILITY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3600" b="1" dirty="0">
                <a:latin typeface="Arial Narrow" panose="020B0606020202030204" pitchFamily="34" charset="0"/>
              </a:rPr>
              <a:t>SCIENTIFIC INTEGRITY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3600" b="1" dirty="0">
                <a:latin typeface="Arial Narrow" panose="020B0606020202030204" pitchFamily="34" charset="0"/>
              </a:rPr>
              <a:t>IMPARTIALITY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3600" b="1" dirty="0">
                <a:latin typeface="Arial Narrow" panose="020B0606020202030204" pitchFamily="34" charset="0"/>
              </a:rPr>
              <a:t>APPOROPRIATE RESEARCH TEAM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3600" b="1" dirty="0">
                <a:latin typeface="Arial Narrow" panose="020B0606020202030204" pitchFamily="34" charset="0"/>
              </a:rPr>
              <a:t>OBSERVING RIGHTS OF COLLABORATORS</a:t>
            </a:r>
          </a:p>
        </p:txBody>
      </p:sp>
    </p:spTree>
    <p:extLst>
      <p:ext uri="{BB962C8B-B14F-4D97-AF65-F5344CB8AC3E}">
        <p14:creationId xmlns:p14="http://schemas.microsoft.com/office/powerpoint/2010/main" val="3112545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/>
              <a:t>RESEARCH ON SPECIAL (</a:t>
            </a:r>
            <a:r>
              <a:rPr lang="en-US" sz="4800" dirty="0">
                <a:solidFill>
                  <a:srgbClr val="FFC000"/>
                </a:solidFill>
              </a:rPr>
              <a:t>VULNERABLE</a:t>
            </a:r>
            <a:r>
              <a:rPr lang="en-US" sz="4800" dirty="0"/>
              <a:t>)GROUPS</a:t>
            </a:r>
          </a:p>
        </p:txBody>
      </p:sp>
      <p:sp>
        <p:nvSpPr>
          <p:cNvPr id="83971" name="Rectangle 1"/>
          <p:cNvSpPr>
            <a:spLocks noChangeArrowheads="1"/>
          </p:cNvSpPr>
          <p:nvPr/>
        </p:nvSpPr>
        <p:spPr bwMode="auto">
          <a:xfrm>
            <a:off x="2133600" y="4057650"/>
            <a:ext cx="82296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  <a:latin typeface="Verdana" panose="020B0604030504040204" pitchFamily="34" charset="0"/>
              </a:rPr>
              <a:t>A “vulnerable participant” is any individual who lacks the ability to fully consent to participate in a study</a:t>
            </a:r>
            <a:r>
              <a:rPr lang="en-US" altLang="en-US" sz="1800">
                <a:solidFill>
                  <a:srgbClr val="FFFF00"/>
                </a:solidFill>
                <a:latin typeface="Verdana" panose="020B0604030504040204" pitchFamily="34" charset="0"/>
              </a:rPr>
              <a:t>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FF00"/>
              </a:solidFill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                                                                      http://www.virginia.edu/vpr/irb/sbs/resources_guide_participants_vuln.html</a:t>
            </a:r>
          </a:p>
        </p:txBody>
      </p:sp>
    </p:spTree>
    <p:extLst>
      <p:ext uri="{BB962C8B-B14F-4D97-AF65-F5344CB8AC3E}">
        <p14:creationId xmlns:p14="http://schemas.microsoft.com/office/powerpoint/2010/main" val="369033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4" descr="http://reporter.leeds.ac.uk/531/pics/double_amput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1"/>
          <a:stretch>
            <a:fillRect/>
          </a:stretch>
        </p:blipFill>
        <p:spPr bwMode="auto">
          <a:xfrm>
            <a:off x="7543800" y="4173538"/>
            <a:ext cx="28956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6" descr="http://www.visualphotos.com/photo/2x4370346/Handcuffed_prisoner_in_jail_16830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" t="7141" r="15843" b="5705"/>
          <a:stretch>
            <a:fillRect/>
          </a:stretch>
        </p:blipFill>
        <p:spPr bwMode="auto">
          <a:xfrm>
            <a:off x="4572000" y="4159251"/>
            <a:ext cx="26670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Picture 8" descr="http://www.metroparent.com/images/geobase/28505/boyinhospbed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1"/>
          <a:stretch>
            <a:fillRect/>
          </a:stretch>
        </p:blipFill>
        <p:spPr bwMode="auto">
          <a:xfrm>
            <a:off x="7543800" y="1147764"/>
            <a:ext cx="28956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VULNERABLE GROUPS</a:t>
            </a:r>
            <a:endParaRPr lang="ar-SA" dirty="0"/>
          </a:p>
        </p:txBody>
      </p:sp>
      <p:pic>
        <p:nvPicPr>
          <p:cNvPr id="84998" name="Picture 4" descr="http://www.hearthsidehealing.com/wp-content/uploads/2015/01/Fotolia_49798831_Subscription_Yearly_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14" y="4173538"/>
            <a:ext cx="1398587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9" name="Picture 2" descr="http://whatwouldmrskingdo.com/files/2012/11/elderly-gentleman-e135414883478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84275"/>
            <a:ext cx="2895600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0" name="Picture 4" descr="http://www.hohkids.com/wp-content/uploads/2014/06/digos_00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4" y="1147764"/>
            <a:ext cx="26511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1" name="Picture 2" descr="https://ghanabakwamena.files.wordpress.com/2013/11/mental-health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4" y="4173538"/>
            <a:ext cx="1398587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30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Types of vulnerability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PHYSICAL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SOCIAL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COGNITIVE/COMMUNICATIVE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ECONOMIC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INSTITUTIONAL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9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http://www.desiglitters.com/wp-content/uploads/2015/08/Thank-You-Colourful-Graphi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1600200"/>
            <a:ext cx="66849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63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مربع نص 1"/>
          <p:cNvSpPr txBox="1">
            <a:spLocks noChangeArrowheads="1"/>
          </p:cNvSpPr>
          <p:nvPr/>
        </p:nvSpPr>
        <p:spPr bwMode="auto">
          <a:xfrm>
            <a:off x="1752600" y="1905000"/>
            <a:ext cx="8763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</a:rPr>
              <a:t>  CAREFUL STUDY OF A GIVEN SUBJECT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</a:rPr>
              <a:t>   </a:t>
            </a:r>
            <a:r>
              <a:rPr lang="en-US" altLang="en-US" sz="2800"/>
              <a:t>A PROCESS TO DISCOVER NEW KNOWLEDGE</a:t>
            </a:r>
            <a:endParaRPr lang="en-US" altLang="en-US" sz="2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3089276" y="914401"/>
            <a:ext cx="5546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latin typeface="Arial" panose="020B0604020202020204" pitchFamily="34" charset="0"/>
              </a:rPr>
              <a:t>WHAT IS RESEARCH?</a:t>
            </a:r>
          </a:p>
        </p:txBody>
      </p:sp>
    </p:spTree>
    <p:extLst>
      <p:ext uri="{BB962C8B-B14F-4D97-AF65-F5344CB8AC3E}">
        <p14:creationId xmlns:p14="http://schemas.microsoft.com/office/powerpoint/2010/main" val="150397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RESEARCH AND MEDICAL PRACTICE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24200" y="1447800"/>
            <a:ext cx="90678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hlink"/>
                </a:solidFill>
              </a:rPr>
              <a:t>Research:</a:t>
            </a:r>
          </a:p>
          <a:p>
            <a:pPr lvl="2" eaLnBrk="1" hangingPunct="1">
              <a:defRPr/>
            </a:pPr>
            <a:r>
              <a:rPr lang="en-US" sz="2800" dirty="0">
                <a:solidFill>
                  <a:schemeClr val="tx2"/>
                </a:solidFill>
              </a:rPr>
              <a:t>A class of activities designed to develop  or contribute</a:t>
            </a:r>
            <a:r>
              <a:rPr lang="en-US" sz="2800" dirty="0">
                <a:solidFill>
                  <a:srgbClr val="00FF00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to </a:t>
            </a:r>
            <a:r>
              <a:rPr lang="en-US" sz="2800" dirty="0">
                <a:solidFill>
                  <a:srgbClr val="FFFF00"/>
                </a:solidFill>
              </a:rPr>
              <a:t>generalizable knowledge </a:t>
            </a:r>
            <a:endParaRPr lang="en-US" sz="2800" dirty="0">
              <a:solidFill>
                <a:srgbClr val="FFFF00"/>
              </a:solidFill>
              <a:latin typeface="Arial" pitchFamily="34" charset="0"/>
            </a:endParaRPr>
          </a:p>
          <a:p>
            <a:pPr lvl="2" eaLnBrk="1" hangingPunct="1">
              <a:defRPr/>
            </a:pPr>
            <a:r>
              <a:rPr lang="en-US" sz="2800" dirty="0"/>
              <a:t> A careful and detailed study into a specific problem, concern, or issue using the scientific method</a:t>
            </a:r>
            <a:endParaRPr lang="en-US" sz="2800" dirty="0">
              <a:solidFill>
                <a:schemeClr val="tx2"/>
              </a:solidFill>
              <a:latin typeface="Arial" pitchFamily="34" charset="0"/>
            </a:endParaRP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FFCC00"/>
                </a:solidFill>
              </a:rPr>
              <a:t>Practice:</a:t>
            </a:r>
          </a:p>
          <a:p>
            <a:pPr lvl="2" eaLnBrk="1" hangingPunct="1">
              <a:defRPr/>
            </a:pPr>
            <a:r>
              <a:rPr lang="en-US" sz="2800" dirty="0"/>
              <a:t>A class of activities designed </a:t>
            </a:r>
            <a:r>
              <a:rPr lang="en-US" sz="2800" dirty="0" err="1">
                <a:solidFill>
                  <a:srgbClr val="FFC000"/>
                </a:solidFill>
              </a:rPr>
              <a:t>soleley</a:t>
            </a:r>
            <a:r>
              <a:rPr lang="en-US" sz="2800" dirty="0">
                <a:solidFill>
                  <a:srgbClr val="FFC000"/>
                </a:solidFill>
              </a:rPr>
              <a:t> to enhance the wellbeing </a:t>
            </a:r>
            <a:r>
              <a:rPr lang="en-US" sz="2800" dirty="0"/>
              <a:t>of individual patient. Diagnosis, preventive treatment or therapy</a:t>
            </a:r>
            <a:r>
              <a:rPr lang="en-US" dirty="0" smtClean="0"/>
              <a:t>.</a:t>
            </a:r>
          </a:p>
          <a:p>
            <a:pPr lvl="2" eaLnBrk="1" hangingPunct="1"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 smtClean="0">
              <a:solidFill>
                <a:srgbClr val="FF9900"/>
              </a:solidFill>
            </a:endParaRP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endParaRPr lang="en-US" dirty="0" smtClean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4212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 sz="quarter"/>
          </p:nvPr>
        </p:nvSpPr>
        <p:spPr>
          <a:xfrm>
            <a:off x="1752600" y="1736726"/>
            <a:ext cx="8763000" cy="1920875"/>
          </a:xfrm>
        </p:spPr>
        <p:txBody>
          <a:bodyPr/>
          <a:lstStyle/>
          <a:p>
            <a:pPr>
              <a:defRPr/>
            </a:pPr>
            <a:r>
              <a:rPr lang="en-US" sz="5400" dirty="0"/>
              <a:t>CLASSES OF RESEARCH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0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1183</Words>
  <Application>Microsoft Office PowerPoint</Application>
  <PresentationFormat>Custom</PresentationFormat>
  <Paragraphs>394</Paragraphs>
  <Slides>65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67" baseType="lpstr">
      <vt:lpstr>Stream</vt:lpstr>
      <vt:lpstr>Shimmer</vt:lpstr>
      <vt:lpstr>ETHICS OF BIOMEDICAL RESEARCH: ISLAMIC PERSPECTIVES</vt:lpstr>
      <vt:lpstr>PowerPoint Presentation</vt:lpstr>
      <vt:lpstr>PowerPoint Presentation</vt:lpstr>
      <vt:lpstr>PowerPoint Presentation</vt:lpstr>
      <vt:lpstr>WE WANT TO:</vt:lpstr>
      <vt:lpstr>CONTENT</vt:lpstr>
      <vt:lpstr>PowerPoint Presentation</vt:lpstr>
      <vt:lpstr>RESEARCH AND MEDICAL PRACTICE</vt:lpstr>
      <vt:lpstr>CLASSES OF RESEARCH</vt:lpstr>
      <vt:lpstr>PowerPoint Presentation</vt:lpstr>
      <vt:lpstr>PowerPoint Presentation</vt:lpstr>
      <vt:lpstr>PowerPoint Presentation</vt:lpstr>
      <vt:lpstr>PowerPoint Presentation</vt:lpstr>
      <vt:lpstr>PHASES OF CLINICAL  RESEARCH</vt:lpstr>
      <vt:lpstr>PowerPoint Presentation</vt:lpstr>
      <vt:lpstr>PowerPoint Presentation</vt:lpstr>
      <vt:lpstr>WHY BOTHER ABOUT ETHICS IN RESEARCH ?</vt:lpstr>
      <vt:lpstr>WHY ?</vt:lpstr>
      <vt:lpstr>HORRENDOUS EXPIREMENTS </vt:lpstr>
      <vt:lpstr> </vt:lpstr>
      <vt:lpstr>تجاوزات في البحوث الطبية</vt:lpstr>
      <vt:lpstr>NUREMBERGE CODE</vt:lpstr>
      <vt:lpstr>تجاوزات في البحوث الطبية</vt:lpstr>
      <vt:lpstr>PowerPoint Presentation</vt:lpstr>
      <vt:lpstr>PowerPoint Presentation</vt:lpstr>
      <vt:lpstr>SOURCES OF RESEARCH ETHICS</vt:lpstr>
      <vt:lpstr>IS RESEARCH HALAL OR HARAM?</vt:lpstr>
      <vt:lpstr>GENERAL ISLAMIC PRICIPLES RELATED TO RESEARCH ETHICS</vt:lpstr>
      <vt:lpstr>PURPOSES OF  ISLAMIC SHAREA </vt:lpstr>
      <vt:lpstr>IS RESEARCH HALAL OR HARAM?</vt:lpstr>
      <vt:lpstr>IS IT OBLGATORY ?</vt:lpstr>
      <vt:lpstr> TWO MAJOR PRINCIPLES</vt:lpstr>
      <vt:lpstr>PowerPoint Presentation</vt:lpstr>
      <vt:lpstr>The  care Principle</vt:lpstr>
      <vt:lpstr>Research ethics guidelines and regulations</vt:lpstr>
      <vt:lpstr>PowerPoint Presentation</vt:lpstr>
      <vt:lpstr>PowerPoint Presentation</vt:lpstr>
      <vt:lpstr>PowerPoint Presentation</vt:lpstr>
      <vt:lpstr>PowerPoint Presentation</vt:lpstr>
      <vt:lpstr> ETHICAL REQUIREMENTS </vt:lpstr>
      <vt:lpstr>PowerPoint Presentation</vt:lpstr>
      <vt:lpstr>PowerPoint Presentation</vt:lpstr>
      <vt:lpstr> ETHICAL REQUIREMENTS</vt:lpstr>
      <vt:lpstr>PowerPoint Presentation</vt:lpstr>
      <vt:lpstr>PowerPoint Presentation</vt:lpstr>
      <vt:lpstr>PowerPoint Presentation</vt:lpstr>
      <vt:lpstr>”لايجوز لأحد التصرف في ملك الغير إلا بإذنه“</vt:lpstr>
      <vt:lpstr>INFORMED CONSENT</vt:lpstr>
      <vt:lpstr>INFORMED CONSENT</vt:lpstr>
      <vt:lpstr>INFORMED CONSENT </vt:lpstr>
      <vt:lpstr>شروط الاذن CONDITIONS OF INFORMED CONSENT</vt:lpstr>
      <vt:lpstr>ELEMENTS OF INFORMED CONSENT (IC)</vt:lpstr>
      <vt:lpstr> ESSENTIAL ELEMENTS </vt:lpstr>
      <vt:lpstr> ESSENTIAL ELEMENTS </vt:lpstr>
      <vt:lpstr>ADDITIONAL ELEMENTS</vt:lpstr>
      <vt:lpstr>IC READIBILITY</vt:lpstr>
      <vt:lpstr>PowerPoint Presentation</vt:lpstr>
      <vt:lpstr>PowerPoint Presentation</vt:lpstr>
      <vt:lpstr>PowerPoint Presentation</vt:lpstr>
      <vt:lpstr>THE RESEARCHER VIRTUES</vt:lpstr>
      <vt:lpstr>INTEGRITY/HONESTY</vt:lpstr>
      <vt:lpstr>RESEARCH ON SPECIAL (VULNERABLE)GROUPS</vt:lpstr>
      <vt:lpstr>VULNERABLE GROUPS</vt:lpstr>
      <vt:lpstr>Types of vulnerability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ETHICS OF BIOMEDICAL RESEARCH: ISLAMIC PERSPECTIVES</dc:title>
  <dc:creator>USER</dc:creator>
  <cp:lastModifiedBy>3422</cp:lastModifiedBy>
  <cp:revision>3</cp:revision>
  <dcterms:created xsi:type="dcterms:W3CDTF">2017-09-30T09:58:38Z</dcterms:created>
  <dcterms:modified xsi:type="dcterms:W3CDTF">2017-10-18T09:04:23Z</dcterms:modified>
</cp:coreProperties>
</file>