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 id="2147483672" r:id="rId3"/>
    <p:sldMasterId id="2147483684" r:id="rId4"/>
    <p:sldMasterId id="2147483696" r:id="rId5"/>
    <p:sldMasterId id="2147483708" r:id="rId6"/>
  </p:sldMasterIdLst>
  <p:notesMasterIdLst>
    <p:notesMasterId r:id="rId44"/>
  </p:notesMasterIdLst>
  <p:sldIdLst>
    <p:sldId id="256" r:id="rId7"/>
    <p:sldId id="257" r:id="rId8"/>
    <p:sldId id="258" r:id="rId9"/>
    <p:sldId id="261" r:id="rId10"/>
    <p:sldId id="320" r:id="rId11"/>
    <p:sldId id="262" r:id="rId12"/>
    <p:sldId id="264" r:id="rId13"/>
    <p:sldId id="266" r:id="rId14"/>
    <p:sldId id="263" r:id="rId15"/>
    <p:sldId id="268" r:id="rId16"/>
    <p:sldId id="324" r:id="rId17"/>
    <p:sldId id="265" r:id="rId18"/>
    <p:sldId id="328" r:id="rId19"/>
    <p:sldId id="267" r:id="rId20"/>
    <p:sldId id="269" r:id="rId21"/>
    <p:sldId id="325" r:id="rId22"/>
    <p:sldId id="326" r:id="rId23"/>
    <p:sldId id="315" r:id="rId24"/>
    <p:sldId id="318" r:id="rId25"/>
    <p:sldId id="319" r:id="rId26"/>
    <p:sldId id="321" r:id="rId27"/>
    <p:sldId id="322" r:id="rId28"/>
    <p:sldId id="301" r:id="rId29"/>
    <p:sldId id="302" r:id="rId30"/>
    <p:sldId id="323" r:id="rId31"/>
    <p:sldId id="305" r:id="rId32"/>
    <p:sldId id="306" r:id="rId33"/>
    <p:sldId id="307" r:id="rId34"/>
    <p:sldId id="308" r:id="rId35"/>
    <p:sldId id="327" r:id="rId36"/>
    <p:sldId id="312" r:id="rId37"/>
    <p:sldId id="314" r:id="rId38"/>
    <p:sldId id="310" r:id="rId39"/>
    <p:sldId id="303" r:id="rId40"/>
    <p:sldId id="304" r:id="rId41"/>
    <p:sldId id="292" r:id="rId42"/>
    <p:sldId id="293"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p:scale>
          <a:sx n="100" d="100"/>
          <a:sy n="100" d="100"/>
        </p:scale>
        <p:origin x="-894" y="-21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05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0FD09C-2492-4613-8874-E61E419EF34B}" type="datetimeFigureOut">
              <a:rPr lang="en-US" smtClean="0"/>
              <a:pPr/>
              <a:t>9/18/2017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CDDB3C-6984-4B47-9E86-CD444EB2D3D2}" type="slidenum">
              <a:rPr lang="en-US" smtClean="0"/>
              <a:pPr/>
              <a:t>‹#›</a:t>
            </a:fld>
            <a:endParaRPr lang="en-US"/>
          </a:p>
        </p:txBody>
      </p:sp>
    </p:spTree>
    <p:extLst>
      <p:ext uri="{BB962C8B-B14F-4D97-AF65-F5344CB8AC3E}">
        <p14:creationId xmlns:p14="http://schemas.microsoft.com/office/powerpoint/2010/main" xmlns="" val="1760047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2000" dirty="0" smtClean="0"/>
              <a:t>Proof that microbes are reproduced from parent organisms, and do not result from spontaneous generation, came from careful experiments in makeshift laboratories of France's famed chemist and biologist, Louis Pasteur (1822-1895), at the </a:t>
            </a:r>
            <a:r>
              <a:rPr lang="en-US" sz="2000" dirty="0" err="1" smtClean="0"/>
              <a:t>Ecole</a:t>
            </a:r>
            <a:r>
              <a:rPr lang="en-US" sz="2000" dirty="0" smtClean="0"/>
              <a:t> </a:t>
            </a:r>
            <a:r>
              <a:rPr lang="en-US" sz="2000" dirty="0" err="1" smtClean="0"/>
              <a:t>Normale</a:t>
            </a:r>
            <a:r>
              <a:rPr lang="en-US" sz="2000" dirty="0" smtClean="0"/>
              <a:t>, Paris. </a:t>
            </a:r>
          </a:p>
          <a:p>
            <a:pPr eaLnBrk="1" hangingPunct="1"/>
            <a:endParaRPr lang="en-US" sz="1200" dirty="0" smtClean="0"/>
          </a:p>
          <a:p>
            <a:pPr eaLnBrk="1" hangingPunct="1"/>
            <a:endParaRPr lang="en-US" sz="1200" dirty="0" smtClean="0"/>
          </a:p>
          <a:p>
            <a:pPr eaLnBrk="1" hangingPunct="1"/>
            <a:r>
              <a:rPr lang="en-US" sz="1200" dirty="0" smtClean="0"/>
              <a:t>Behind him are </a:t>
            </a:r>
            <a:r>
              <a:rPr lang="en-US" sz="1200" dirty="0" err="1" smtClean="0"/>
              <a:t>portraies</a:t>
            </a:r>
            <a:r>
              <a:rPr lang="en-US" sz="1200" dirty="0" smtClean="0"/>
              <a:t> of his father and mother, which he painted during his youth. Mme. Pasteur waits patiently for him to complete an observation." On the table is a replica of the experiment of </a:t>
            </a:r>
            <a:r>
              <a:rPr lang="en-US" sz="1200" dirty="0" err="1" smtClean="0"/>
              <a:t>Lizaro</a:t>
            </a:r>
            <a:r>
              <a:rPr lang="en-US" sz="1200" dirty="0" smtClean="0"/>
              <a:t> </a:t>
            </a:r>
            <a:r>
              <a:rPr lang="en-US" sz="1200" dirty="0" err="1" smtClean="0"/>
              <a:t>Spalanzani</a:t>
            </a:r>
            <a:r>
              <a:rPr lang="en-US" sz="1200" dirty="0" smtClean="0"/>
              <a:t>. Pasteur is holding one of his "Swan-necked" flasks. This painting by Robert A. Thom appeared in "Great Moments in Medicine" published by Parke Davis &amp; Company, in 1966. The text quoted is from the same source. Both are reproduced with the permission of Parke Davis &amp; Company.</a:t>
            </a:r>
          </a:p>
          <a:p>
            <a:endParaRPr lang="en-US" dirty="0"/>
          </a:p>
        </p:txBody>
      </p:sp>
      <p:sp>
        <p:nvSpPr>
          <p:cNvPr id="4" name="Slide Number Placeholder 3"/>
          <p:cNvSpPr>
            <a:spLocks noGrp="1"/>
          </p:cNvSpPr>
          <p:nvPr>
            <p:ph type="sldNum" sz="quarter" idx="10"/>
          </p:nvPr>
        </p:nvSpPr>
        <p:spPr/>
        <p:txBody>
          <a:bodyPr/>
          <a:lstStyle/>
          <a:p>
            <a:fld id="{6ECDDB3C-6984-4B47-9E86-CD444EB2D3D2}"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EB64B6-0862-4622-93BC-FAA4C060460D}" type="slidenum">
              <a:rPr lang="en-US">
                <a:solidFill>
                  <a:prstClr val="black"/>
                </a:solidFill>
              </a:rPr>
              <a:pPr/>
              <a:t>33</a:t>
            </a:fld>
            <a:endParaRPr lang="en-US">
              <a:solidFill>
                <a:prstClr val="black"/>
              </a:solidFill>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1FE25CC-2048-4A4A-9B8F-5DC4FA1ECE0B}" type="slidenum">
              <a:rPr lang="en-US" smtClean="0">
                <a:solidFill>
                  <a:prstClr val="black"/>
                </a:solidFill>
              </a:rPr>
              <a:pPr eaLnBrk="1" hangingPunct="1"/>
              <a:t>35</a:t>
            </a:fld>
            <a:endParaRPr lang="en-US" smtClean="0">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411A64D1-91F3-4895-B82C-94B72AC046F5}" type="slidenum">
              <a:rPr lang="en-US" sz="1200">
                <a:solidFill>
                  <a:prstClr val="black"/>
                </a:solidFill>
                <a:latin typeface="Arial Narrow" pitchFamily="34" charset="0"/>
              </a:rPr>
              <a:pPr algn="r" eaLnBrk="1" fontAlgn="base" hangingPunct="1">
                <a:spcBef>
                  <a:spcPct val="0"/>
                </a:spcBef>
                <a:spcAft>
                  <a:spcPct val="0"/>
                </a:spcAft>
              </a:pPr>
              <a:t>24</a:t>
            </a:fld>
            <a:endParaRPr lang="en-US" sz="1200">
              <a:solidFill>
                <a:prstClr val="black"/>
              </a:solidFill>
              <a:latin typeface="Arial Narrow" pitchFamily="34" charset="0"/>
            </a:endParaRPr>
          </a:p>
        </p:txBody>
      </p:sp>
      <p:sp>
        <p:nvSpPr>
          <p:cNvPr id="552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7582321B-B1BE-479B-B759-D33962ECACEE}" type="slidenum">
              <a:rPr lang="en-US" sz="1200">
                <a:solidFill>
                  <a:prstClr val="black"/>
                </a:solidFill>
                <a:latin typeface="Times New Roman" charset="0"/>
              </a:rPr>
              <a:pPr algn="r" eaLnBrk="1" fontAlgn="base" hangingPunct="1">
                <a:spcBef>
                  <a:spcPct val="0"/>
                </a:spcBef>
                <a:spcAft>
                  <a:spcPct val="0"/>
                </a:spcAft>
              </a:pPr>
              <a:t>24</a:t>
            </a:fld>
            <a:endParaRPr lang="en-US" sz="1200">
              <a:solidFill>
                <a:prstClr val="black"/>
              </a:solidFill>
              <a:latin typeface="Times New Roman" charset="0"/>
            </a:endParaRPr>
          </a:p>
        </p:txBody>
      </p:sp>
      <p:sp>
        <p:nvSpPr>
          <p:cNvPr id="55300" name="Rectangle 2"/>
          <p:cNvSpPr>
            <a:spLocks noGrp="1" noRot="1" noChangeAspect="1" noChangeArrowheads="1" noTextEdit="1"/>
          </p:cNvSpPr>
          <p:nvPr>
            <p:ph type="sldImg"/>
          </p:nvPr>
        </p:nvSpPr>
        <p:spPr>
          <a:ln w="12700" cap="flat"/>
        </p:spPr>
      </p:sp>
      <p:sp>
        <p:nvSpPr>
          <p:cNvPr id="5530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eaLnBrk="1" hangingPunct="1"/>
            <a:fld id="{A38754E1-D549-4588-B4F1-62ADD8DFD92B}" type="slidenum">
              <a:rPr lang="en-US" altLang="en-US" smtClean="0"/>
              <a:pPr eaLnBrk="1" hangingPunct="1"/>
              <a:t>25</a:t>
            </a:fld>
            <a:endParaRPr lang="en-US" altLang="en-US" smtClean="0"/>
          </a:p>
        </p:txBody>
      </p:sp>
      <p:sp>
        <p:nvSpPr>
          <p:cNvPr id="5939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algn="r" eaLnBrk="1" hangingPunct="1"/>
            <a:fld id="{51F75EDD-1A06-476F-94F4-7D898973AE34}" type="slidenum">
              <a:rPr lang="en-US" altLang="en-US" sz="1200">
                <a:latin typeface="Times New Roman" pitchFamily="18" charset="0"/>
              </a:rPr>
              <a:pPr algn="r" eaLnBrk="1" hangingPunct="1"/>
              <a:t>25</a:t>
            </a:fld>
            <a:endParaRPr lang="en-US" altLang="en-US" sz="1200">
              <a:latin typeface="Times New Roman" pitchFamily="18" charset="0"/>
            </a:endParaRPr>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t>With attention on the application to control, </a:t>
            </a:r>
          </a:p>
          <a:p>
            <a:r>
              <a:rPr lang="en-US" altLang="en-US" smtClean="0"/>
              <a:t>The BEINGS acronym for remembering categories of preventable causes of disease:  </a:t>
            </a:r>
          </a:p>
          <a:p>
            <a:r>
              <a:rPr lang="en-US" altLang="en-US" smtClean="0"/>
              <a:t>Biological factors:  infectious agents, allergens, vaccines</a:t>
            </a:r>
          </a:p>
          <a:p>
            <a:r>
              <a:rPr lang="en-US" altLang="en-US" smtClean="0"/>
              <a:t>Behavioral factors:  smoking, drinking, exercise, diet, health-seeking behavior</a:t>
            </a:r>
          </a:p>
          <a:p>
            <a:r>
              <a:rPr lang="en-US" altLang="en-US" smtClean="0"/>
              <a:t>Environmental factors:  polutants and contamination, as well as ticks, air conditioning systems</a:t>
            </a:r>
          </a:p>
          <a:p>
            <a:r>
              <a:rPr lang="en-US" altLang="en-US" smtClean="0"/>
              <a:t>Immunologic factors:  natural immunity, acquired immunity</a:t>
            </a:r>
          </a:p>
          <a:p>
            <a:r>
              <a:rPr lang="en-US" altLang="en-US" smtClean="0"/>
              <a:t>Nutritional factors:  obesity, malnutrition, dis-equilibrium in diet</a:t>
            </a:r>
          </a:p>
          <a:p>
            <a:r>
              <a:rPr lang="en-US" altLang="en-US" smtClean="0"/>
              <a:t>Genetic factors:  genetic susceptability</a:t>
            </a:r>
          </a:p>
          <a:p>
            <a:r>
              <a:rPr lang="en-US" altLang="en-US" smtClean="0"/>
              <a:t>Services:  access to care</a:t>
            </a:r>
          </a:p>
          <a:p>
            <a:r>
              <a:rPr lang="en-US" altLang="en-US" smtClean="0"/>
              <a:t>Social factors:  family support</a:t>
            </a:r>
          </a:p>
          <a:p>
            <a:r>
              <a:rPr lang="en-US" altLang="en-US" smtClean="0"/>
              <a:t>Spiritual factors:  belief system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C47BF8-D70F-4583-921E-FEBAE18FBFB2}" type="slidenum">
              <a:rPr lang="en-US">
                <a:solidFill>
                  <a:prstClr val="black"/>
                </a:solidFill>
              </a:rPr>
              <a:pPr/>
              <a:t>26</a:t>
            </a:fld>
            <a:endParaRPr lang="en-US">
              <a:solidFill>
                <a:prstClr val="black"/>
              </a:solidFill>
            </a:endParaRPr>
          </a:p>
        </p:txBody>
      </p:sp>
      <p:sp>
        <p:nvSpPr>
          <p:cNvPr id="102402"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403" name="Rectangle 1027"/>
          <p:cNvSpPr>
            <a:spLocks noGrp="1" noChangeArrowheads="1"/>
          </p:cNvSpPr>
          <p:nvPr>
            <p:ph type="body" idx="1"/>
          </p:nvPr>
        </p:nvSpPr>
        <p:spPr bwMode="auto">
          <a:xfrm>
            <a:off x="915116" y="4342754"/>
            <a:ext cx="5027769" cy="4115123"/>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B0F517-1A16-4DA3-BD47-AAFB23DEFE20}" type="slidenum">
              <a:rPr lang="en-US">
                <a:solidFill>
                  <a:prstClr val="black"/>
                </a:solidFill>
              </a:rPr>
              <a:pPr/>
              <a:t>27</a:t>
            </a:fld>
            <a:endParaRPr lang="en-US">
              <a:solidFill>
                <a:prstClr val="black"/>
              </a:solidFill>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8C08EC-64DF-4957-8BC6-C158632DBBC4}" type="slidenum">
              <a:rPr lang="en-US">
                <a:solidFill>
                  <a:prstClr val="black"/>
                </a:solidFill>
              </a:rPr>
              <a:pPr/>
              <a:t>28</a:t>
            </a:fld>
            <a:endParaRPr lang="en-US">
              <a:solidFill>
                <a:prstClr val="black"/>
              </a:solidFill>
            </a:endParaRPr>
          </a:p>
        </p:txBody>
      </p:sp>
      <p:sp>
        <p:nvSpPr>
          <p:cNvPr id="104450"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4451" name="Rectangle 1027"/>
          <p:cNvSpPr>
            <a:spLocks noGrp="1" noChangeArrowheads="1"/>
          </p:cNvSpPr>
          <p:nvPr>
            <p:ph type="body" idx="1"/>
          </p:nvPr>
        </p:nvSpPr>
        <p:spPr bwMode="auto">
          <a:xfrm>
            <a:off x="915116" y="4342754"/>
            <a:ext cx="5027769" cy="4115123"/>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A06DF3-7018-4B12-98A7-47BB9B7E1857}" type="slidenum">
              <a:rPr lang="en-US">
                <a:solidFill>
                  <a:prstClr val="black"/>
                </a:solidFill>
              </a:rPr>
              <a:pPr/>
              <a:t>29</a:t>
            </a:fld>
            <a:endParaRPr lang="en-US">
              <a:solidFill>
                <a:prstClr val="black"/>
              </a:solidFill>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B8D33E-01FE-4260-A9FA-A67C4DBCC2DA}" type="slidenum">
              <a:rPr lang="en-US">
                <a:solidFill>
                  <a:prstClr val="black"/>
                </a:solidFill>
              </a:rPr>
              <a:pPr/>
              <a:t>31</a:t>
            </a:fld>
            <a:endParaRPr lang="en-US">
              <a:solidFill>
                <a:prstClr val="black"/>
              </a:solidFill>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67E354-1C40-49FF-9B97-6DF0EE749342}" type="slidenum">
              <a:rPr lang="en-US">
                <a:solidFill>
                  <a:prstClr val="black"/>
                </a:solidFill>
              </a:rPr>
              <a:pPr/>
              <a:t>32</a:t>
            </a:fld>
            <a:endParaRPr lang="en-US">
              <a:solidFill>
                <a:prstClr val="black"/>
              </a:solidFill>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pPr/>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pPr/>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pPr/>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 name="Rectangle 1026"/>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5" name="Freeform 1027"/>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 name="Freeform 1028"/>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7" name="Freeform 1029"/>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8" name="Freeform 1030"/>
          <p:cNvSpPr>
            <a:spLocks/>
          </p:cNvSpPr>
          <p:nvPr/>
        </p:nvSpPr>
        <p:spPr bwMode="hidden">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9" name="Freeform 1031"/>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10" name="Freeform 1032"/>
          <p:cNvSpPr>
            <a:spLocks/>
          </p:cNvSpPr>
          <p:nvPr/>
        </p:nvSpPr>
        <p:spPr bwMode="invGray">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11" name="Freeform 1033"/>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1450" name="Rectangle 1034"/>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51" name="Rectangle 1035"/>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2" name="Rectangle 1036"/>
          <p:cNvSpPr>
            <a:spLocks noGrp="1" noChangeArrowheads="1"/>
          </p:cNvSpPr>
          <p:nvPr>
            <p:ph type="dt" sz="half" idx="10"/>
          </p:nvPr>
        </p:nvSpPr>
        <p:spPr/>
        <p:txBody>
          <a:bodyPr/>
          <a:lstStyle>
            <a:lvl1pPr>
              <a:defRPr smtClean="0">
                <a:solidFill>
                  <a:srgbClr val="FFFFCC"/>
                </a:solidFill>
              </a:defRPr>
            </a:lvl1pPr>
          </a:lstStyle>
          <a:p>
            <a:pPr>
              <a:defRPr/>
            </a:pPr>
            <a:endParaRPr lang="en-US"/>
          </a:p>
        </p:txBody>
      </p:sp>
      <p:sp>
        <p:nvSpPr>
          <p:cNvPr id="13" name="Rectangle 1037"/>
          <p:cNvSpPr>
            <a:spLocks noGrp="1" noChangeArrowheads="1"/>
          </p:cNvSpPr>
          <p:nvPr>
            <p:ph type="ftr" sz="quarter" idx="11"/>
          </p:nvPr>
        </p:nvSpPr>
        <p:spPr/>
        <p:txBody>
          <a:bodyPr/>
          <a:lstStyle>
            <a:lvl1pPr>
              <a:defRPr smtClean="0">
                <a:solidFill>
                  <a:srgbClr val="FFFFCC"/>
                </a:solidFill>
              </a:defRPr>
            </a:lvl1pPr>
          </a:lstStyle>
          <a:p>
            <a:pPr>
              <a:defRPr/>
            </a:pPr>
            <a:endParaRPr lang="en-US"/>
          </a:p>
        </p:txBody>
      </p:sp>
      <p:sp>
        <p:nvSpPr>
          <p:cNvPr id="14" name="Rectangle 1038"/>
          <p:cNvSpPr>
            <a:spLocks noGrp="1" noChangeArrowheads="1"/>
          </p:cNvSpPr>
          <p:nvPr>
            <p:ph type="sldNum" sz="quarter" idx="12"/>
          </p:nvPr>
        </p:nvSpPr>
        <p:spPr/>
        <p:txBody>
          <a:bodyPr/>
          <a:lstStyle>
            <a:lvl1pPr>
              <a:defRPr smtClean="0">
                <a:solidFill>
                  <a:srgbClr val="FFFFCC"/>
                </a:solidFill>
              </a:defRPr>
            </a:lvl1pPr>
          </a:lstStyle>
          <a:p>
            <a:pPr>
              <a:defRPr/>
            </a:pPr>
            <a:fld id="{7EE86D8E-3351-4B14-B8E7-DFEA53101122}" type="slidenum">
              <a:rPr lang="en-US"/>
              <a:pPr>
                <a:defRPr/>
              </a:pPr>
              <a:t>‹#›</a:t>
            </a:fld>
            <a:endParaRPr lang="en-US"/>
          </a:p>
        </p:txBody>
      </p:sp>
    </p:spTree>
    <p:extLst>
      <p:ext uri="{BB962C8B-B14F-4D97-AF65-F5344CB8AC3E}">
        <p14:creationId xmlns:p14="http://schemas.microsoft.com/office/powerpoint/2010/main" xmlns="" val="62300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0-#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C8F41E6F-A22D-48CD-877D-FB283C907484}"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xmlns="" val="1676940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2B4F412F-1121-4D92-8DAC-92CB0EBEBAF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xmlns="" val="649239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4F8CF1F4-4FC2-4E8D-A49C-2B2D9679F96F}"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xmlns="" val="1163852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AFBDEAC8-DC50-4F09-A250-53E554309ADE}"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xmlns="" val="53458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522EAAF4-AD69-4A11-A47D-E3B7C39D035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xmlns="" val="1982113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E8413DD1-B686-44AC-AF73-A5A40332089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xmlns="" val="1602183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07DE298C-543F-47C4-9BAF-625415C53B93}"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xmlns="" val="267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pPr/>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AE21D621-29A0-4137-BA94-B330F40D3626}"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xmlns="" val="3234337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8E9D616E-4617-48C0-B233-A3B4EF3AAEA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xmlns="" val="42213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137084CE-962E-4578-ABC5-6DFD966BB5E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xmlns="" val="22163888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7758113" y="1463675"/>
            <a:ext cx="16902113" cy="10795000"/>
            <a:chOff x="-4887" y="922"/>
            <a:chExt cx="10647" cy="6800"/>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fontAlgn="base">
                <a:spcBef>
                  <a:spcPct val="0"/>
                </a:spcBef>
                <a:spcAft>
                  <a:spcPct val="0"/>
                </a:spcAft>
                <a:defRPr/>
              </a:pPr>
              <a:endParaRPr lang="en-US">
                <a:solidFill>
                  <a:srgbClr val="FFFFFF"/>
                </a:solidFill>
                <a:latin typeface="Arial" charset="0"/>
              </a:endParaRPr>
            </a:p>
          </p:txBody>
        </p:sp>
        <p:sp>
          <p:nvSpPr>
            <p:cNvPr id="6" name="Arc 4"/>
            <p:cNvSpPr>
              <a:spLocks/>
            </p:cNvSpPr>
            <p:nvPr/>
          </p:nvSpPr>
          <p:spPr bwMode="auto">
            <a:xfrm>
              <a:off x="-4887" y="922"/>
              <a:ext cx="8474" cy="6800"/>
            </a:xfrm>
            <a:custGeom>
              <a:avLst/>
              <a:gdLst>
                <a:gd name="G0" fmla="+- 21600 0 0"/>
                <a:gd name="G1" fmla="+- 21600 0 0"/>
                <a:gd name="G2" fmla="+- 21600 0 0"/>
                <a:gd name="T0" fmla="*/ 43200 w 43200"/>
                <a:gd name="T1" fmla="*/ 21600 h 43200"/>
                <a:gd name="T2" fmla="*/ 24979 w 43200"/>
                <a:gd name="T3" fmla="*/ 266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lnTo>
                    <a:pt x="21600" y="21600"/>
                  </a:lnTo>
                  <a:close/>
                </a:path>
              </a:pathLst>
            </a:custGeom>
            <a:noFill/>
            <a:ln w="12700" cap="sq">
              <a:solidFill>
                <a:schemeClr val="folHlink"/>
              </a:solidFill>
              <a:round/>
              <a:headEnd type="none" w="sm" len="sm"/>
              <a:tailEnd type="none" w="sm" len="sm"/>
            </a:ln>
            <a:effectLst/>
          </p:spPr>
          <p:txBody>
            <a:bodyPr/>
            <a:lstStyle/>
            <a:p>
              <a:pPr fontAlgn="base">
                <a:spcBef>
                  <a:spcPct val="0"/>
                </a:spcBef>
                <a:spcAft>
                  <a:spcPct val="0"/>
                </a:spcAft>
                <a:defRPr/>
              </a:pPr>
              <a:endParaRPr lang="en-US">
                <a:solidFill>
                  <a:srgbClr val="FFFFFF"/>
                </a:solidFill>
                <a:latin typeface="Arial" charset="0"/>
              </a:endParaRPr>
            </a:p>
          </p:txBody>
        </p:sp>
      </p:grpSp>
      <p:sp>
        <p:nvSpPr>
          <p:cNvPr id="28677"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28678" name="Rectangle 6"/>
          <p:cNvSpPr>
            <a:spLocks noGrp="1" noChangeArrowheads="1"/>
          </p:cNvSpPr>
          <p:nvPr>
            <p:ph type="subTitle" sz="quarter" idx="1"/>
          </p:nvPr>
        </p:nvSpPr>
        <p:spPr>
          <a:xfrm>
            <a:off x="3429000" y="2085975"/>
            <a:ext cx="5638800" cy="1038225"/>
          </a:xfrm>
        </p:spPr>
        <p:txBody>
          <a:bodyPr lIns="92075" rIns="92075"/>
          <a:lstStyle>
            <a:lvl1pPr marL="0" indent="0">
              <a:lnSpc>
                <a:spcPct val="70000"/>
              </a:lnSpc>
              <a:buFont typeface="Wingdings" pitchFamily="2"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ftr" sz="quarter" idx="11"/>
          </p:nvPr>
        </p:nvSpPr>
        <p:spPr>
          <a:xfrm>
            <a:off x="1295400" y="6365875"/>
            <a:ext cx="4267200" cy="457200"/>
          </a:xfrm>
        </p:spPr>
        <p:txBody>
          <a:bodyPr/>
          <a:lstStyle>
            <a:lvl1pPr>
              <a:defRPr/>
            </a:lvl1pPr>
          </a:lstStyle>
          <a:p>
            <a:pPr>
              <a:defRPr/>
            </a:pPr>
            <a:endParaRPr lang="en-US">
              <a:solidFill>
                <a:srgbClr val="FFFFFF"/>
              </a:solidFill>
            </a:endParaRPr>
          </a:p>
        </p:txBody>
      </p:sp>
      <p:sp>
        <p:nvSpPr>
          <p:cNvPr id="9" name="Rectangle 9"/>
          <p:cNvSpPr>
            <a:spLocks noGrp="1" noChangeArrowheads="1"/>
          </p:cNvSpPr>
          <p:nvPr>
            <p:ph type="sldNum" sz="quarter" idx="12"/>
          </p:nvPr>
        </p:nvSpPr>
        <p:spPr/>
        <p:txBody>
          <a:bodyPr/>
          <a:lstStyle>
            <a:lvl2pPr lvl="1">
              <a:defRPr>
                <a:latin typeface="+mn-lt"/>
              </a:defRPr>
            </a:lvl2pPr>
          </a:lstStyle>
          <a:p>
            <a:pPr lvl="1">
              <a:defRPr/>
            </a:pPr>
            <a:fld id="{3C416349-224F-4E00-8131-16C2889D2832}" type="slidenum">
              <a:rPr lang="en-US">
                <a:solidFill>
                  <a:srgbClr val="FFFFFF"/>
                </a:solidFill>
              </a:rPr>
              <a:pPr lvl="1">
                <a:defRPr/>
              </a:pPr>
              <a:t>‹#›</a:t>
            </a:fld>
            <a:endParaRPr lang="en-US">
              <a:solidFill>
                <a:srgbClr val="FFFFFF"/>
              </a:solidFill>
            </a:endParaRPr>
          </a:p>
        </p:txBody>
      </p:sp>
    </p:spTree>
    <p:extLst>
      <p:ext uri="{BB962C8B-B14F-4D97-AF65-F5344CB8AC3E}">
        <p14:creationId xmlns:p14="http://schemas.microsoft.com/office/powerpoint/2010/main" xmlns="" val="8087274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2pPr lvl="1">
              <a:defRPr/>
            </a:lvl2pPr>
          </a:lstStyle>
          <a:p>
            <a:pPr lvl="1">
              <a:defRPr/>
            </a:pPr>
            <a:fld id="{07F7DBB3-80F7-43F3-848B-74C8C12B7528}"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xmlns="" val="19910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2pPr lvl="1">
              <a:defRPr/>
            </a:lvl2pPr>
          </a:lstStyle>
          <a:p>
            <a:pPr lvl="1">
              <a:defRPr/>
            </a:pPr>
            <a:fld id="{97A11FC7-778E-4DB2-9251-9095530F1742}"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xmlns="" val="3812323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2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2pPr lvl="1">
              <a:defRPr/>
            </a:lvl2pPr>
          </a:lstStyle>
          <a:p>
            <a:pPr lvl="1">
              <a:defRPr/>
            </a:pPr>
            <a:fld id="{EA676C96-19A5-490F-BDB7-DEA2E3FB5499}"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xmlns="" val="4104363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9"/>
          <p:cNvSpPr>
            <a:spLocks noGrp="1" noChangeArrowheads="1"/>
          </p:cNvSpPr>
          <p:nvPr>
            <p:ph type="sldNum" sz="quarter" idx="12"/>
          </p:nvPr>
        </p:nvSpPr>
        <p:spPr>
          <a:ln/>
        </p:spPr>
        <p:txBody>
          <a:bodyPr/>
          <a:lstStyle>
            <a:lvl2pPr lvl="1">
              <a:defRPr/>
            </a:lvl2pPr>
          </a:lstStyle>
          <a:p>
            <a:pPr lvl="1">
              <a:defRPr/>
            </a:pPr>
            <a:fld id="{DD4A9519-101D-4F50-B835-9BD0D6A4DF3D}"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xmlns="" val="17469098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a:ln/>
        </p:spPr>
        <p:txBody>
          <a:bodyPr/>
          <a:lstStyle>
            <a:lvl2pPr lvl="1">
              <a:defRPr/>
            </a:lvl2pPr>
          </a:lstStyle>
          <a:p>
            <a:pPr lvl="1">
              <a:defRPr/>
            </a:pPr>
            <a:fld id="{B69143AE-E25D-4459-AD7B-6F78CEAC9BE4}"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xmlns="" val="31954654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9"/>
          <p:cNvSpPr>
            <a:spLocks noGrp="1" noChangeArrowheads="1"/>
          </p:cNvSpPr>
          <p:nvPr>
            <p:ph type="sldNum" sz="quarter" idx="12"/>
          </p:nvPr>
        </p:nvSpPr>
        <p:spPr>
          <a:ln/>
        </p:spPr>
        <p:txBody>
          <a:bodyPr/>
          <a:lstStyle>
            <a:lvl2pPr lvl="1">
              <a:defRPr/>
            </a:lvl2pPr>
          </a:lstStyle>
          <a:p>
            <a:pPr lvl="1">
              <a:defRPr/>
            </a:pPr>
            <a:fld id="{4E91A69B-E977-4C04-9A90-84463ABB3EE0}"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xmlns="" val="1234702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ADFFC7-E46B-4FB5-BE76-17AD9DBB03E9}" type="datetimeFigureOut">
              <a:rPr lang="en-US" smtClean="0"/>
              <a:pPr/>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2pPr lvl="1">
              <a:defRPr/>
            </a:lvl2pPr>
          </a:lstStyle>
          <a:p>
            <a:pPr lvl="1">
              <a:defRPr/>
            </a:pPr>
            <a:fld id="{A75B5E22-37C8-4EDC-B107-7FC61B8CC6EA}"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xmlns="" val="1709031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a:ln/>
        </p:spPr>
        <p:txBody>
          <a:bodyPr/>
          <a:lstStyle>
            <a:lvl2pPr lvl="1">
              <a:defRPr/>
            </a:lvl2pPr>
          </a:lstStyle>
          <a:p>
            <a:pPr lvl="1">
              <a:defRPr/>
            </a:pPr>
            <a:fld id="{9F0C14FD-3A57-4452-9DDA-006BF80340C5}"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xmlns="" val="26851284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2pPr lvl="1">
              <a:defRPr/>
            </a:lvl2pPr>
          </a:lstStyle>
          <a:p>
            <a:pPr lvl="1">
              <a:defRPr/>
            </a:pPr>
            <a:fld id="{C27EF557-CB74-4CFE-B98B-7D3E1D70F50A}"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xmlns="" val="22280597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2625" y="609600"/>
            <a:ext cx="5908675"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a:ln/>
        </p:spPr>
        <p:txBody>
          <a:bodyPr/>
          <a:lstStyle>
            <a:lvl2pPr lvl="1">
              <a:defRPr/>
            </a:lvl2pPr>
          </a:lstStyle>
          <a:p>
            <a:pPr lvl="1">
              <a:defRPr/>
            </a:pPr>
            <a:fld id="{2764D4CE-4FCA-48BD-BCA2-787223C893E5}" type="slidenum">
              <a:rPr lang="en-US">
                <a:solidFill>
                  <a:srgbClr val="FFFFFF"/>
                </a:solidFill>
              </a:rPr>
              <a:pPr lvl="1">
                <a:defRPr/>
              </a:pPr>
              <a:t>‹#›</a:t>
            </a:fld>
            <a:endParaRPr lang="en-US">
              <a:solidFill>
                <a:srgbClr val="FFFFFF"/>
              </a:solidFill>
              <a:latin typeface="Times New Roman"/>
            </a:endParaRPr>
          </a:p>
        </p:txBody>
      </p:sp>
    </p:spTree>
    <p:extLst>
      <p:ext uri="{BB962C8B-B14F-4D97-AF65-F5344CB8AC3E}">
        <p14:creationId xmlns:p14="http://schemas.microsoft.com/office/powerpoint/2010/main" xmlns="" val="27682561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17120420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636657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2734101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4128311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2416230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128710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ADFFC7-E46B-4FB5-BE76-17AD9DBB03E9}" type="datetimeFigureOut">
              <a:rPr lang="en-US" smtClean="0"/>
              <a:pPr/>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727524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9215878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8175401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5678139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2126152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9/18/2017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223082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9/18/2017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599933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9/18/2017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883527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ADFFC7-E46B-4FB5-BE76-17AD9DBB03E9}" type="datetimeFigureOut">
              <a:rPr lang="en-US" smtClean="0">
                <a:solidFill>
                  <a:prstClr val="black">
                    <a:tint val="75000"/>
                  </a:prstClr>
                </a:solidFill>
              </a:rPr>
              <a:pPr/>
              <a:t>9/18/2017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129173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ADFFC7-E46B-4FB5-BE76-17AD9DBB03E9}" type="datetimeFigureOut">
              <a:rPr lang="en-US" smtClean="0">
                <a:solidFill>
                  <a:prstClr val="black">
                    <a:tint val="75000"/>
                  </a:prstClr>
                </a:solidFill>
              </a:rPr>
              <a:pPr/>
              <a:t>9/18/2017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1231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ADFFC7-E46B-4FB5-BE76-17AD9DBB03E9}" type="datetimeFigureOut">
              <a:rPr lang="en-US" smtClean="0"/>
              <a:pPr/>
              <a:t>9/18/2017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ADFFC7-E46B-4FB5-BE76-17AD9DBB03E9}" type="datetimeFigureOut">
              <a:rPr lang="en-US" smtClean="0">
                <a:solidFill>
                  <a:prstClr val="black">
                    <a:tint val="75000"/>
                  </a:prstClr>
                </a:solidFill>
              </a:rPr>
              <a:pPr/>
              <a:t>9/18/2017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947115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ADFFC7-E46B-4FB5-BE76-17AD9DBB03E9}" type="datetimeFigureOut">
              <a:rPr lang="en-US" smtClean="0">
                <a:solidFill>
                  <a:prstClr val="black">
                    <a:tint val="75000"/>
                  </a:prstClr>
                </a:solidFill>
              </a:rPr>
              <a:pPr/>
              <a:t>9/18/2017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154477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DFFC7-E46B-4FB5-BE76-17AD9DBB03E9}" type="datetimeFigureOut">
              <a:rPr lang="en-US" smtClean="0">
                <a:solidFill>
                  <a:prstClr val="black">
                    <a:tint val="75000"/>
                  </a:prstClr>
                </a:solidFill>
              </a:rPr>
              <a:pPr/>
              <a:t>9/18/2017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78252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DFFC7-E46B-4FB5-BE76-17AD9DBB03E9}" type="datetimeFigureOut">
              <a:rPr lang="en-US" smtClean="0">
                <a:solidFill>
                  <a:prstClr val="black">
                    <a:tint val="75000"/>
                  </a:prstClr>
                </a:solidFill>
              </a:rPr>
              <a:pPr/>
              <a:t>9/18/2017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106241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9/18/2017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279286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9/18/2017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890120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9/18/2017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57949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9/18/2017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530972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9/18/2017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54814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ADFFC7-E46B-4FB5-BE76-17AD9DBB03E9}" type="datetimeFigureOut">
              <a:rPr lang="en-US" smtClean="0">
                <a:solidFill>
                  <a:prstClr val="black">
                    <a:tint val="75000"/>
                  </a:prstClr>
                </a:solidFill>
              </a:rPr>
              <a:pPr/>
              <a:t>9/18/2017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4623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ADFFC7-E46B-4FB5-BE76-17AD9DBB03E9}" type="datetimeFigureOut">
              <a:rPr lang="en-US" smtClean="0"/>
              <a:pPr/>
              <a:t>9/18/2017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ADFFC7-E46B-4FB5-BE76-17AD9DBB03E9}" type="datetimeFigureOut">
              <a:rPr lang="en-US" smtClean="0">
                <a:solidFill>
                  <a:prstClr val="black">
                    <a:tint val="75000"/>
                  </a:prstClr>
                </a:solidFill>
              </a:rPr>
              <a:pPr/>
              <a:t>9/18/2017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763008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ADFFC7-E46B-4FB5-BE76-17AD9DBB03E9}" type="datetimeFigureOut">
              <a:rPr lang="en-US" smtClean="0">
                <a:solidFill>
                  <a:prstClr val="black">
                    <a:tint val="75000"/>
                  </a:prstClr>
                </a:solidFill>
              </a:rPr>
              <a:pPr/>
              <a:t>9/18/2017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788133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ADFFC7-E46B-4FB5-BE76-17AD9DBB03E9}" type="datetimeFigureOut">
              <a:rPr lang="en-US" smtClean="0">
                <a:solidFill>
                  <a:prstClr val="black">
                    <a:tint val="75000"/>
                  </a:prstClr>
                </a:solidFill>
              </a:rPr>
              <a:pPr/>
              <a:t>9/18/2017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457651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DFFC7-E46B-4FB5-BE76-17AD9DBB03E9}" type="datetimeFigureOut">
              <a:rPr lang="en-US" smtClean="0">
                <a:solidFill>
                  <a:prstClr val="black">
                    <a:tint val="75000"/>
                  </a:prstClr>
                </a:solidFill>
              </a:rPr>
              <a:pPr/>
              <a:t>9/18/2017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108018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DFFC7-E46B-4FB5-BE76-17AD9DBB03E9}" type="datetimeFigureOut">
              <a:rPr lang="en-US" smtClean="0">
                <a:solidFill>
                  <a:prstClr val="black">
                    <a:tint val="75000"/>
                  </a:prstClr>
                </a:solidFill>
              </a:rPr>
              <a:pPr/>
              <a:t>9/18/2017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399193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9/18/2017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037566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DFFC7-E46B-4FB5-BE76-17AD9DBB03E9}" type="datetimeFigureOut">
              <a:rPr lang="en-US" smtClean="0">
                <a:solidFill>
                  <a:prstClr val="black">
                    <a:tint val="75000"/>
                  </a:prstClr>
                </a:solidFill>
              </a:rPr>
              <a:pPr/>
              <a:t>9/18/2017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99501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ADFFC7-E46B-4FB5-BE76-17AD9DBB03E9}" type="datetimeFigureOut">
              <a:rPr lang="en-US" smtClean="0"/>
              <a:pPr/>
              <a:t>9/18/2017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DFFC7-E46B-4FB5-BE76-17AD9DBB03E9}" type="datetimeFigureOut">
              <a:rPr lang="en-US" smtClean="0"/>
              <a:pPr/>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DFFC7-E46B-4FB5-BE76-17AD9DBB03E9}" type="datetimeFigureOut">
              <a:rPr lang="en-US" smtClean="0"/>
              <a:pPr/>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BF032-6F26-4F3B-86E3-51BFAD9062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DFFC7-E46B-4FB5-BE76-17AD9DBB03E9}" type="datetimeFigureOut">
              <a:rPr lang="en-US" smtClean="0"/>
              <a:pPr/>
              <a:t>9/18/2017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BF032-6F26-4F3B-86E3-51BFAD9062D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60418"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0419" name="Freeform 3"/>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0420" name="Freeform 4"/>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0421" name="Freeform 5"/>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0422" name="Freeform 6"/>
          <p:cNvSpPr>
            <a:spLocks/>
          </p:cNvSpPr>
          <p:nvPr/>
        </p:nvSpPr>
        <p:spPr bwMode="invGray">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0423" name="Freeform 7"/>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0424" name="Freeform 8"/>
          <p:cNvSpPr>
            <a:spLocks/>
          </p:cNvSpPr>
          <p:nvPr/>
        </p:nvSpPr>
        <p:spPr bwMode="white">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60425" name="Freeform 9"/>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fontAlgn="base">
              <a:spcBef>
                <a:spcPct val="0"/>
              </a:spcBef>
              <a:spcAft>
                <a:spcPct val="0"/>
              </a:spcAft>
              <a:defRPr/>
            </a:pPr>
            <a:endParaRPr lang="en-US">
              <a:solidFill>
                <a:srgbClr val="FFFFCC"/>
              </a:solidFill>
              <a:latin typeface="Arial" charset="0"/>
              <a:cs typeface="Arial" charset="0"/>
            </a:endParaRPr>
          </a:p>
        </p:txBody>
      </p:sp>
      <p:sp>
        <p:nvSpPr>
          <p:cNvPr id="7178" name="Rectangle 10"/>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9" name="Rectangle 11"/>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		</a:t>
            </a:r>
          </a:p>
          <a:p>
            <a:pPr lvl="3"/>
            <a:r>
              <a:rPr lang="en-US" smtClean="0"/>
              <a:t>Fourth level</a:t>
            </a:r>
          </a:p>
          <a:p>
            <a:pPr lvl="4"/>
            <a:r>
              <a:rPr lang="en-US" smtClean="0"/>
              <a:t>Fifth level</a:t>
            </a:r>
          </a:p>
        </p:txBody>
      </p:sp>
      <p:sp>
        <p:nvSpPr>
          <p:cNvPr id="60428"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smtClean="0"/>
            </a:lvl1pPr>
          </a:lstStyle>
          <a:p>
            <a:pPr fontAlgn="base">
              <a:spcAft>
                <a:spcPct val="0"/>
              </a:spcAft>
              <a:defRPr/>
            </a:pPr>
            <a:endParaRPr lang="en-US">
              <a:solidFill>
                <a:srgbClr val="FFFFCC"/>
              </a:solidFill>
              <a:latin typeface="Arial" charset="0"/>
              <a:cs typeface="Arial" charset="0"/>
            </a:endParaRPr>
          </a:p>
        </p:txBody>
      </p:sp>
      <p:sp>
        <p:nvSpPr>
          <p:cNvPr id="6042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smtClean="0"/>
            </a:lvl1pPr>
          </a:lstStyle>
          <a:p>
            <a:pPr fontAlgn="base">
              <a:spcAft>
                <a:spcPct val="0"/>
              </a:spcAft>
              <a:defRPr/>
            </a:pPr>
            <a:endParaRPr lang="en-US">
              <a:solidFill>
                <a:srgbClr val="FFFFCC"/>
              </a:solidFill>
              <a:latin typeface="Arial" charset="0"/>
              <a:cs typeface="Arial" charset="0"/>
            </a:endParaRPr>
          </a:p>
        </p:txBody>
      </p:sp>
      <p:sp>
        <p:nvSpPr>
          <p:cNvPr id="60430"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smtClean="0"/>
            </a:lvl1pPr>
          </a:lstStyle>
          <a:p>
            <a:pPr fontAlgn="base">
              <a:spcAft>
                <a:spcPct val="0"/>
              </a:spcAft>
              <a:defRPr/>
            </a:pPr>
            <a:fld id="{5590947B-5E2D-4921-88EA-97DD55E7DFBF}" type="slidenum">
              <a:rPr lang="en-US">
                <a:solidFill>
                  <a:srgbClr val="FFFFCC"/>
                </a:solidFill>
                <a:latin typeface="Arial" charset="0"/>
                <a:cs typeface="Arial" charset="0"/>
              </a:rPr>
              <a:pPr fontAlgn="base">
                <a:spcAft>
                  <a:spcPct val="0"/>
                </a:spcAft>
                <a:defRPr/>
              </a:pPr>
              <a:t>‹#›</a:t>
            </a:fld>
            <a:endParaRPr lang="en-US">
              <a:solidFill>
                <a:srgbClr val="FFFFCC"/>
              </a:solidFill>
              <a:latin typeface="Arial" charset="0"/>
              <a:cs typeface="Arial" charset="0"/>
            </a:endParaRPr>
          </a:p>
        </p:txBody>
      </p:sp>
    </p:spTree>
    <p:extLst>
      <p:ext uri="{BB962C8B-B14F-4D97-AF65-F5344CB8AC3E}">
        <p14:creationId xmlns:p14="http://schemas.microsoft.com/office/powerpoint/2010/main" xmlns="" val="201573375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60418"/>
                                        </p:tgtEl>
                                        <p:attrNameLst>
                                          <p:attrName>style.visibility</p:attrName>
                                        </p:attrNameLst>
                                      </p:cBhvr>
                                      <p:to>
                                        <p:strVal val="visible"/>
                                      </p:to>
                                    </p:set>
                                    <p:anim calcmode="lin" valueType="num">
                                      <p:cBhvr additive="base">
                                        <p:cTn id="7" dur="5000" fill="hold"/>
                                        <p:tgtEl>
                                          <p:spTgt spid="60418"/>
                                        </p:tgtEl>
                                        <p:attrNameLst>
                                          <p:attrName>ppt_x</p:attrName>
                                        </p:attrNameLst>
                                      </p:cBhvr>
                                      <p:tavLst>
                                        <p:tav tm="0">
                                          <p:val>
                                            <p:strVal val="0-#ppt_w/2"/>
                                          </p:val>
                                        </p:tav>
                                        <p:tav tm="100000">
                                          <p:val>
                                            <p:strVal val="#ppt_x"/>
                                          </p:val>
                                        </p:tav>
                                      </p:tavLst>
                                    </p:anim>
                                    <p:anim calcmode="lin" valueType="num">
                                      <p:cBhvr additive="base">
                                        <p:cTn id="8" dur="5000" fill="hold"/>
                                        <p:tgtEl>
                                          <p:spTgt spid="604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nimBg="1"/>
    </p:bld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8405813" y="4763"/>
            <a:ext cx="17538701" cy="13690600"/>
            <a:chOff x="-5295" y="3"/>
            <a:chExt cx="11048" cy="8624"/>
          </a:xfrm>
        </p:grpSpPr>
        <p:sp>
          <p:nvSpPr>
            <p:cNvPr id="27651"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fontAlgn="base">
                <a:spcBef>
                  <a:spcPct val="0"/>
                </a:spcBef>
                <a:spcAft>
                  <a:spcPct val="0"/>
                </a:spcAft>
                <a:defRPr/>
              </a:pPr>
              <a:endParaRPr lang="en-US">
                <a:solidFill>
                  <a:srgbClr val="FFFFFF"/>
                </a:solidFill>
                <a:latin typeface="Arial" charset="0"/>
              </a:endParaRPr>
            </a:p>
          </p:txBody>
        </p:sp>
        <p:sp>
          <p:nvSpPr>
            <p:cNvPr id="27652" name="Arc 4"/>
            <p:cNvSpPr>
              <a:spLocks/>
            </p:cNvSpPr>
            <p:nvPr/>
          </p:nvSpPr>
          <p:spPr bwMode="auto">
            <a:xfrm>
              <a:off x="-5295" y="3"/>
              <a:ext cx="10596" cy="8624"/>
            </a:xfrm>
            <a:custGeom>
              <a:avLst/>
              <a:gdLst>
                <a:gd name="G0" fmla="+- 21600 0 0"/>
                <a:gd name="G1" fmla="+- 21600 0 0"/>
                <a:gd name="G2" fmla="+- 21600 0 0"/>
                <a:gd name="T0" fmla="*/ 43200 w 43200"/>
                <a:gd name="T1" fmla="*/ 2160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1" y="9670"/>
                    <a:pt x="9670" y="0"/>
                    <a:pt x="21599" y="0"/>
                  </a:cubicBezTo>
                  <a:lnTo>
                    <a:pt x="21600" y="21600"/>
                  </a:lnTo>
                  <a:close/>
                </a:path>
              </a:pathLst>
            </a:custGeom>
            <a:noFill/>
            <a:ln w="12700" cap="sq">
              <a:solidFill>
                <a:schemeClr val="folHlink"/>
              </a:solidFill>
              <a:round/>
              <a:headEnd type="none" w="sm" len="sm"/>
              <a:tailEnd type="none" w="sm" len="sm"/>
            </a:ln>
            <a:effectLst/>
          </p:spPr>
          <p:txBody>
            <a:bodyPr/>
            <a:lstStyle/>
            <a:p>
              <a:pPr fontAlgn="base">
                <a:spcBef>
                  <a:spcPct val="0"/>
                </a:spcBef>
                <a:spcAft>
                  <a:spcPct val="0"/>
                </a:spcAft>
                <a:defRPr/>
              </a:pPr>
              <a:endParaRPr lang="en-US">
                <a:solidFill>
                  <a:srgbClr val="FFFFFF"/>
                </a:solidFill>
                <a:latin typeface="Arial" charset="0"/>
              </a:endParaRPr>
            </a:p>
          </p:txBody>
        </p:sp>
      </p:grpSp>
      <p:sp>
        <p:nvSpPr>
          <p:cNvPr id="27653" name="Rectangle 5"/>
          <p:cNvSpPr>
            <a:spLocks noGrp="1" noChangeArrowheads="1"/>
          </p:cNvSpPr>
          <p:nvPr>
            <p:ph type="title"/>
          </p:nvPr>
        </p:nvSpPr>
        <p:spPr bwMode="auto">
          <a:xfrm>
            <a:off x="682625" y="609600"/>
            <a:ext cx="8080375"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2" name="Rectangle 6"/>
          <p:cNvSpPr>
            <a:spLocks noGrp="1" noChangeArrowheads="1"/>
          </p:cNvSpPr>
          <p:nvPr>
            <p:ph type="body" idx="1"/>
          </p:nvPr>
        </p:nvSpPr>
        <p:spPr bwMode="auto">
          <a:xfrm>
            <a:off x="682625"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5" name="Rectangle 7"/>
          <p:cNvSpPr>
            <a:spLocks noGrp="1" noChangeArrowheads="1"/>
          </p:cNvSpPr>
          <p:nvPr>
            <p:ph type="dt" sz="half" idx="2"/>
          </p:nvPr>
        </p:nvSpPr>
        <p:spPr bwMode="auto">
          <a:xfrm>
            <a:off x="7215188" y="6442075"/>
            <a:ext cx="1905000"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cs typeface="Arial" charset="0"/>
              </a:defRPr>
            </a:lvl1pPr>
          </a:lstStyle>
          <a:p>
            <a:pPr fontAlgn="base">
              <a:spcBef>
                <a:spcPct val="0"/>
              </a:spcBef>
              <a:spcAft>
                <a:spcPct val="0"/>
              </a:spcAft>
              <a:defRPr/>
            </a:pPr>
            <a:endParaRPr lang="en-US">
              <a:solidFill>
                <a:srgbClr val="FFFFFF"/>
              </a:solidFill>
            </a:endParaRPr>
          </a:p>
        </p:txBody>
      </p:sp>
      <p:sp>
        <p:nvSpPr>
          <p:cNvPr id="27656" name="Rectangle 8"/>
          <p:cNvSpPr>
            <a:spLocks noGrp="1" noChangeArrowheads="1"/>
          </p:cNvSpPr>
          <p:nvPr>
            <p:ph type="ftr" sz="quarter" idx="3"/>
          </p:nvPr>
        </p:nvSpPr>
        <p:spPr bwMode="auto">
          <a:xfrm>
            <a:off x="682625" y="6365875"/>
            <a:ext cx="4267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mn-lt"/>
                <a:cs typeface="Arial" charset="0"/>
              </a:defRPr>
            </a:lvl1pPr>
          </a:lstStyle>
          <a:p>
            <a:pPr fontAlgn="base">
              <a:spcBef>
                <a:spcPct val="0"/>
              </a:spcBef>
              <a:spcAft>
                <a:spcPct val="0"/>
              </a:spcAft>
              <a:defRPr/>
            </a:pPr>
            <a:endParaRPr lang="en-US">
              <a:solidFill>
                <a:srgbClr val="FFFFFF"/>
              </a:solidFill>
            </a:endParaRPr>
          </a:p>
        </p:txBody>
      </p:sp>
      <p:sp>
        <p:nvSpPr>
          <p:cNvPr id="27657" name="Rectangle 9"/>
          <p:cNvSpPr>
            <a:spLocks noGrp="1" noChangeArrowheads="1"/>
          </p:cNvSpPr>
          <p:nvPr>
            <p:ph type="sldNum" sz="quarter" idx="4"/>
          </p:nvPr>
        </p:nvSpPr>
        <p:spPr bwMode="auto">
          <a:xfrm>
            <a:off x="7199313" y="6148388"/>
            <a:ext cx="1905000" cy="381000"/>
          </a:xfrm>
          <a:prstGeom prst="rect">
            <a:avLst/>
          </a:prstGeom>
          <a:noFill/>
          <a:ln w="9525">
            <a:noFill/>
            <a:miter lim="800000"/>
            <a:headEnd/>
            <a:tailEnd/>
          </a:ln>
          <a:effectLst/>
        </p:spPr>
        <p:txBody>
          <a:bodyPr vert="horz" wrap="none" lIns="92075" tIns="0" rIns="92075" bIns="0" numCol="1" anchor="b" anchorCtr="0" compatLnSpc="1">
            <a:prstTxWarp prst="textNoShape">
              <a:avLst/>
            </a:prstTxWarp>
          </a:bodyPr>
          <a:lstStyle>
            <a:lvl2pPr lvl="1" algn="r">
              <a:defRPr sz="1400">
                <a:latin typeface="Arial" charset="0"/>
                <a:cs typeface="Arial" charset="0"/>
              </a:defRPr>
            </a:lvl2pPr>
          </a:lstStyle>
          <a:p>
            <a:pPr lvl="1" fontAlgn="base">
              <a:spcBef>
                <a:spcPct val="0"/>
              </a:spcBef>
              <a:spcAft>
                <a:spcPct val="0"/>
              </a:spcAft>
              <a:defRPr/>
            </a:pPr>
            <a:fld id="{771618E1-1F2A-489F-A1EA-F1CF3BFE2D64}" type="slidenum">
              <a:rPr lang="en-US">
                <a:solidFill>
                  <a:srgbClr val="FFFFFF"/>
                </a:solidFill>
              </a:rPr>
              <a:pPr lvl="1" fontAlgn="base">
                <a:spcBef>
                  <a:spcPct val="0"/>
                </a:spcBef>
                <a:spcAft>
                  <a:spcPct val="0"/>
                </a:spcAft>
                <a:defRPr/>
              </a:pPr>
              <a:t>‹#›</a:t>
            </a:fld>
            <a:endParaRPr lang="en-US">
              <a:solidFill>
                <a:srgbClr val="FFFFFF"/>
              </a:solidFill>
              <a:latin typeface="Times New Roman"/>
            </a:endParaRPr>
          </a:p>
        </p:txBody>
      </p:sp>
    </p:spTree>
    <p:extLst>
      <p:ext uri="{BB962C8B-B14F-4D97-AF65-F5344CB8AC3E}">
        <p14:creationId xmlns:p14="http://schemas.microsoft.com/office/powerpoint/2010/main" xmlns="" val="1035071074"/>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lnSpc>
          <a:spcPct val="90000"/>
        </a:lnSpc>
        <a:spcBef>
          <a:spcPct val="20000"/>
        </a:spcBef>
        <a:spcAft>
          <a:spcPct val="0"/>
        </a:spcAft>
        <a:buClr>
          <a:schemeClr val="tx2"/>
        </a:buClr>
        <a:buSzPct val="75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cs typeface="+mn-cs"/>
        </a:defRPr>
      </a:lvl2pPr>
      <a:lvl3pPr marL="1143000" indent="-228600" algn="l" rtl="0" eaLnBrk="0" fontAlgn="base" hangingPunct="0">
        <a:spcBef>
          <a:spcPct val="20000"/>
        </a:spcBef>
        <a:spcAft>
          <a:spcPct val="0"/>
        </a:spcAft>
        <a:buClr>
          <a:srgbClr val="00CCFF"/>
        </a:buClr>
        <a:buSzPct val="65000"/>
        <a:buFont typeface="Wingdings" pitchFamily="2" charset="2"/>
        <a:buChar char="l"/>
        <a:defRPr sz="2400">
          <a:solidFill>
            <a:schemeClr val="tx1"/>
          </a:solidFill>
          <a:latin typeface="+mn-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600200"/>
            <a:ext cx="7772400"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Line 7"/>
          <p:cNvSpPr>
            <a:spLocks noChangeShapeType="1"/>
          </p:cNvSpPr>
          <p:nvPr userDrawn="1"/>
        </p:nvSpPr>
        <p:spPr bwMode="auto">
          <a:xfrm>
            <a:off x="685800" y="1447800"/>
            <a:ext cx="7696200" cy="0"/>
          </a:xfrm>
          <a:prstGeom prst="line">
            <a:avLst/>
          </a:prstGeom>
          <a:noFill/>
          <a:ln w="381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srgbClr val="000000"/>
              </a:solidFill>
              <a:latin typeface="Times New Roman" charset="0"/>
            </a:endParaRPr>
          </a:p>
        </p:txBody>
      </p:sp>
    </p:spTree>
    <p:extLst>
      <p:ext uri="{BB962C8B-B14F-4D97-AF65-F5344CB8AC3E}">
        <p14:creationId xmlns:p14="http://schemas.microsoft.com/office/powerpoint/2010/main" xmlns="" val="39291964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b="1">
          <a:solidFill>
            <a:srgbClr val="FFFF66"/>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rgbClr val="FFFF66"/>
          </a:solidFill>
          <a:effectLst>
            <a:outerShdw blurRad="38100" dist="38100" dir="2700000" algn="tl">
              <a:srgbClr val="000000"/>
            </a:outerShdw>
          </a:effectLst>
          <a:latin typeface="Arial Rounded MT Bold" pitchFamily="34" charset="0"/>
        </a:defRPr>
      </a:lvl2pPr>
      <a:lvl3pPr algn="ctr" rtl="0" fontAlgn="base">
        <a:spcBef>
          <a:spcPct val="0"/>
        </a:spcBef>
        <a:spcAft>
          <a:spcPct val="0"/>
        </a:spcAft>
        <a:defRPr sz="4400" b="1">
          <a:solidFill>
            <a:srgbClr val="FFFF66"/>
          </a:solidFill>
          <a:effectLst>
            <a:outerShdw blurRad="38100" dist="38100" dir="2700000" algn="tl">
              <a:srgbClr val="000000"/>
            </a:outerShdw>
          </a:effectLst>
          <a:latin typeface="Arial Rounded MT Bold" pitchFamily="34" charset="0"/>
        </a:defRPr>
      </a:lvl3pPr>
      <a:lvl4pPr algn="ctr" rtl="0" fontAlgn="base">
        <a:spcBef>
          <a:spcPct val="0"/>
        </a:spcBef>
        <a:spcAft>
          <a:spcPct val="0"/>
        </a:spcAft>
        <a:defRPr sz="4400" b="1">
          <a:solidFill>
            <a:srgbClr val="FFFF66"/>
          </a:solidFill>
          <a:effectLst>
            <a:outerShdw blurRad="38100" dist="38100" dir="2700000" algn="tl">
              <a:srgbClr val="000000"/>
            </a:outerShdw>
          </a:effectLst>
          <a:latin typeface="Arial Rounded MT Bold" pitchFamily="34" charset="0"/>
        </a:defRPr>
      </a:lvl4pPr>
      <a:lvl5pPr algn="ctr" rtl="0" fontAlgn="base">
        <a:spcBef>
          <a:spcPct val="0"/>
        </a:spcBef>
        <a:spcAft>
          <a:spcPct val="0"/>
        </a:spcAft>
        <a:defRPr sz="4400" b="1">
          <a:solidFill>
            <a:srgbClr val="FFFF66"/>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4400" b="1">
          <a:solidFill>
            <a:srgbClr val="FFFF66"/>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4400" b="1">
          <a:solidFill>
            <a:srgbClr val="FFFF66"/>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4400" b="1">
          <a:solidFill>
            <a:srgbClr val="FFFF66"/>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4400" b="1">
          <a:solidFill>
            <a:srgbClr val="FFFF66"/>
          </a:solidFill>
          <a:effectLst>
            <a:outerShdw blurRad="38100" dist="38100" dir="2700000" algn="tl">
              <a:srgbClr val="000000"/>
            </a:outerShdw>
          </a:effectLst>
          <a:latin typeface="Arial Rounded MT Bold" pitchFamily="34" charset="0"/>
        </a:defRPr>
      </a:lvl9pPr>
    </p:titleStyle>
    <p:bodyStyle>
      <a:lvl1pPr marL="342900" indent="-342900" algn="l" rtl="0" fontAlgn="base">
        <a:spcBef>
          <a:spcPct val="0"/>
        </a:spcBef>
        <a:spcAft>
          <a:spcPct val="25000"/>
        </a:spcAft>
        <a:buChar char="•"/>
        <a:defRPr sz="3200" b="1">
          <a:solidFill>
            <a:schemeClr val="bg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25000"/>
        </a:spcAft>
        <a:buChar char="–"/>
        <a:defRPr sz="2800" b="1">
          <a:solidFill>
            <a:schemeClr val="bg1"/>
          </a:solidFill>
          <a:effectLst>
            <a:outerShdw blurRad="38100" dist="38100" dir="2700000" algn="tl">
              <a:srgbClr val="000000"/>
            </a:outerShdw>
          </a:effectLst>
          <a:latin typeface="+mn-lt"/>
        </a:defRPr>
      </a:lvl2pPr>
      <a:lvl3pPr marL="1143000" indent="-228600" algn="l" rtl="0" fontAlgn="base">
        <a:spcBef>
          <a:spcPct val="20000"/>
        </a:spcBef>
        <a:spcAft>
          <a:spcPct val="0"/>
        </a:spcAft>
        <a:buChar char="•"/>
        <a:defRPr sz="2400" b="1">
          <a:solidFill>
            <a:schemeClr val="bg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b="1">
          <a:solidFill>
            <a:schemeClr val="bg1"/>
          </a:solidFill>
          <a:effectLst>
            <a:outerShdw blurRad="38100" dist="38100" dir="2700000" algn="tl">
              <a:srgbClr val="000000"/>
            </a:outerShdw>
          </a:effectLst>
          <a:latin typeface="+mn-lt"/>
        </a:defRPr>
      </a:lvl4pPr>
      <a:lvl5pPr marL="2057400" indent="-228600" algn="l" rtl="0" fontAlgn="base">
        <a:spcBef>
          <a:spcPct val="20000"/>
        </a:spcBef>
        <a:spcAft>
          <a:spcPct val="0"/>
        </a:spcAft>
        <a:buChar char="»"/>
        <a:defRPr sz="2000" b="1">
          <a:solidFill>
            <a:schemeClr val="bg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b="1">
          <a:solidFill>
            <a:schemeClr val="bg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b="1">
          <a:solidFill>
            <a:schemeClr val="bg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b="1">
          <a:solidFill>
            <a:schemeClr val="bg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b="1">
          <a:solidFill>
            <a:schemeClr val="bg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DFFC7-E46B-4FB5-BE76-17AD9DBB03E9}" type="datetimeFigureOut">
              <a:rPr lang="en-US" smtClean="0">
                <a:solidFill>
                  <a:prstClr val="black">
                    <a:tint val="75000"/>
                  </a:prstClr>
                </a:solidFill>
              </a:rPr>
              <a:pPr/>
              <a:t>9/18/2017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200395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DFFC7-E46B-4FB5-BE76-17AD9DBB03E9}" type="datetimeFigureOut">
              <a:rPr lang="en-US" smtClean="0">
                <a:solidFill>
                  <a:prstClr val="black">
                    <a:tint val="75000"/>
                  </a:prstClr>
                </a:solidFill>
              </a:rPr>
              <a:pPr/>
              <a:t>9/18/2017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BF032-6F26-4F3B-86E3-51BFAD9062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025250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c-r-y.org.uk/Medical%20Information%20Booklet%20Download.pdf" TargetMode="External"/><Relationship Id="rId13" Type="http://schemas.openxmlformats.org/officeDocument/2006/relationships/image" Target="../media/image11.jpeg"/><Relationship Id="rId3" Type="http://schemas.openxmlformats.org/officeDocument/2006/relationships/image" Target="../media/image5.jpeg"/><Relationship Id="rId7" Type="http://schemas.openxmlformats.org/officeDocument/2006/relationships/image" Target="../media/image7.gif"/><Relationship Id="rId12" Type="http://schemas.openxmlformats.org/officeDocument/2006/relationships/hyperlink" Target="http://en.wikipedia.org/wiki/File:John_Forbes_Nash,_Jr._by_Peter_Badge.jpg" TargetMode="External"/><Relationship Id="rId2" Type="http://schemas.openxmlformats.org/officeDocument/2006/relationships/slideLayout" Target="../slideLayouts/slideLayout62.xml"/><Relationship Id="rId1" Type="http://schemas.openxmlformats.org/officeDocument/2006/relationships/vmlDrawing" Target="../drawings/vmlDrawing1.vml"/><Relationship Id="rId6" Type="http://schemas.openxmlformats.org/officeDocument/2006/relationships/hyperlink" Target="http://www.c-r-y.org.uk/ecg.htm" TargetMode="External"/><Relationship Id="rId11" Type="http://schemas.openxmlformats.org/officeDocument/2006/relationships/image" Target="../media/image10.jpeg"/><Relationship Id="rId5" Type="http://schemas.openxmlformats.org/officeDocument/2006/relationships/image" Target="../media/image6.jpeg"/><Relationship Id="rId15" Type="http://schemas.openxmlformats.org/officeDocument/2006/relationships/oleObject" Target="../embeddings/oleObject2.bin"/><Relationship Id="rId10" Type="http://schemas.openxmlformats.org/officeDocument/2006/relationships/image" Target="../media/image9.jpeg"/><Relationship Id="rId4" Type="http://schemas.openxmlformats.org/officeDocument/2006/relationships/hyperlink" Target="http://www.cdc.gov/mmwr/preview/mmwrhtml/mm6233a1.htm?s_cid=mm6233a1_w" TargetMode="External"/><Relationship Id="rId9" Type="http://schemas.openxmlformats.org/officeDocument/2006/relationships/image" Target="../media/image8.gif"/><Relationship Id="rId1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7.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90599"/>
            <a:ext cx="8115300" cy="2133601"/>
          </a:xfrm>
        </p:spPr>
        <p:txBody>
          <a:bodyPr>
            <a:normAutofit fontScale="90000"/>
          </a:bodyPr>
          <a:lstStyle/>
          <a:p>
            <a:r>
              <a:rPr lang="en-US" b="1" dirty="0" smtClean="0">
                <a:solidFill>
                  <a:srgbClr val="C00000"/>
                </a:solidFill>
              </a:rPr>
              <a:t/>
            </a:r>
            <a:br>
              <a:rPr lang="en-US" b="1" dirty="0" smtClean="0">
                <a:solidFill>
                  <a:srgbClr val="C00000"/>
                </a:solidFill>
              </a:rPr>
            </a:br>
            <a:r>
              <a:rPr lang="en-US" sz="4000" b="1" dirty="0" smtClean="0">
                <a:solidFill>
                  <a:srgbClr val="002060"/>
                </a:solidFill>
              </a:rPr>
              <a:t>CMED 305  course Orientation </a:t>
            </a:r>
            <a:r>
              <a:rPr lang="en-US" sz="4000" b="1" dirty="0" smtClean="0">
                <a:solidFill>
                  <a:srgbClr val="C00000"/>
                </a:solidFill>
              </a:rPr>
              <a:t/>
            </a:r>
            <a:br>
              <a:rPr lang="en-US" sz="4000" b="1" dirty="0" smtClean="0">
                <a:solidFill>
                  <a:srgbClr val="C00000"/>
                </a:solidFill>
              </a:rPr>
            </a:br>
            <a:r>
              <a:rPr lang="en-US" sz="4000" b="1" dirty="0" smtClean="0">
                <a:solidFill>
                  <a:srgbClr val="C00000"/>
                </a:solidFill>
              </a:rPr>
              <a:t>&amp; </a:t>
            </a:r>
            <a:br>
              <a:rPr lang="en-US" sz="4000" b="1" dirty="0" smtClean="0">
                <a:solidFill>
                  <a:srgbClr val="C00000"/>
                </a:solidFill>
              </a:rPr>
            </a:br>
            <a:r>
              <a:rPr lang="en-US" sz="4000" b="1" dirty="0" smtClean="0">
                <a:solidFill>
                  <a:srgbClr val="C00000"/>
                </a:solidFill>
              </a:rPr>
              <a:t>Introduction </a:t>
            </a:r>
            <a:r>
              <a:rPr lang="en-US" sz="4000" b="1" dirty="0">
                <a:solidFill>
                  <a:srgbClr val="C00000"/>
                </a:solidFill>
              </a:rPr>
              <a:t>to </a:t>
            </a:r>
            <a:r>
              <a:rPr lang="en-US" sz="4000" b="1" dirty="0" smtClean="0">
                <a:solidFill>
                  <a:srgbClr val="C00000"/>
                </a:solidFill>
              </a:rPr>
              <a:t>Research methods</a:t>
            </a:r>
            <a:r>
              <a:rPr lang="en-US" sz="4000" b="1" dirty="0">
                <a:solidFill>
                  <a:srgbClr val="C00000"/>
                </a:solidFill>
              </a:rPr>
              <a:t>: </a:t>
            </a:r>
            <a:r>
              <a:rPr lang="en-US" sz="4000" b="1" dirty="0" smtClean="0">
                <a:solidFill>
                  <a:srgbClr val="C00000"/>
                </a:solidFill>
              </a:rPr>
              <a:t/>
            </a:r>
            <a:br>
              <a:rPr lang="en-US" sz="4000" b="1" dirty="0" smtClean="0">
                <a:solidFill>
                  <a:srgbClr val="C00000"/>
                </a:solidFill>
              </a:rPr>
            </a:br>
            <a:r>
              <a:rPr lang="en-US" sz="4000" b="1" dirty="0" smtClean="0">
                <a:solidFill>
                  <a:srgbClr val="C00000"/>
                </a:solidFill>
              </a:rPr>
              <a:t>Why </a:t>
            </a:r>
            <a:r>
              <a:rPr lang="en-US" sz="4000" b="1" dirty="0">
                <a:solidFill>
                  <a:srgbClr val="C00000"/>
                </a:solidFill>
              </a:rPr>
              <a:t>do we need research?</a:t>
            </a:r>
            <a:r>
              <a:rPr lang="en-US" b="1" dirty="0">
                <a:solidFill>
                  <a:srgbClr val="C00000"/>
                </a:solidFill>
              </a:rPr>
              <a:t/>
            </a:r>
            <a:br>
              <a:rPr lang="en-US" b="1" dirty="0">
                <a:solidFill>
                  <a:srgbClr val="C00000"/>
                </a:solidFill>
              </a:rPr>
            </a:br>
            <a:endParaRPr lang="en-US" b="1" dirty="0">
              <a:solidFill>
                <a:srgbClr val="C00000"/>
              </a:solidFill>
            </a:endParaRPr>
          </a:p>
        </p:txBody>
      </p:sp>
      <p:sp>
        <p:nvSpPr>
          <p:cNvPr id="3" name="Subtitle 2"/>
          <p:cNvSpPr>
            <a:spLocks noGrp="1"/>
          </p:cNvSpPr>
          <p:nvPr>
            <p:ph type="subTitle" idx="1"/>
          </p:nvPr>
        </p:nvSpPr>
        <p:spPr>
          <a:xfrm>
            <a:off x="1371600" y="3505200"/>
            <a:ext cx="6934200" cy="2971800"/>
          </a:xfrm>
        </p:spPr>
        <p:txBody>
          <a:bodyPr>
            <a:noAutofit/>
          </a:bodyPr>
          <a:lstStyle/>
          <a:p>
            <a:r>
              <a:rPr lang="en-US" sz="2800" b="1" dirty="0" err="1" smtClean="0">
                <a:solidFill>
                  <a:srgbClr val="0070C0"/>
                </a:solidFill>
              </a:rPr>
              <a:t>Dr.Shaik</a:t>
            </a:r>
            <a:r>
              <a:rPr lang="en-US" sz="2800" b="1" dirty="0" smtClean="0">
                <a:solidFill>
                  <a:srgbClr val="0070C0"/>
                </a:solidFill>
              </a:rPr>
              <a:t> </a:t>
            </a:r>
            <a:r>
              <a:rPr lang="en-US" sz="2800" b="1" dirty="0" err="1" smtClean="0">
                <a:solidFill>
                  <a:srgbClr val="0070C0"/>
                </a:solidFill>
              </a:rPr>
              <a:t>Shaffi</a:t>
            </a:r>
            <a:r>
              <a:rPr lang="en-US" sz="2800" b="1" dirty="0" smtClean="0">
                <a:solidFill>
                  <a:srgbClr val="0070C0"/>
                </a:solidFill>
              </a:rPr>
              <a:t> </a:t>
            </a:r>
            <a:r>
              <a:rPr lang="en-US" sz="2800" b="1" dirty="0" err="1" smtClean="0">
                <a:solidFill>
                  <a:srgbClr val="0070C0"/>
                </a:solidFill>
              </a:rPr>
              <a:t>Ahamed</a:t>
            </a:r>
            <a:r>
              <a:rPr lang="en-US" sz="2800" b="1" dirty="0" smtClean="0">
                <a:solidFill>
                  <a:srgbClr val="0070C0"/>
                </a:solidFill>
              </a:rPr>
              <a:t> Ph.D.,</a:t>
            </a:r>
          </a:p>
          <a:p>
            <a:r>
              <a:rPr lang="en-US" sz="2400" b="1" dirty="0" smtClean="0">
                <a:solidFill>
                  <a:srgbClr val="0070C0"/>
                </a:solidFill>
              </a:rPr>
              <a:t>Associate Professor</a:t>
            </a:r>
          </a:p>
          <a:p>
            <a:r>
              <a:rPr lang="en-US" sz="2400" b="1" dirty="0" smtClean="0">
                <a:solidFill>
                  <a:srgbClr val="0070C0"/>
                </a:solidFill>
              </a:rPr>
              <a:t>Department of Family &amp; Community Medicine</a:t>
            </a:r>
          </a:p>
          <a:p>
            <a:r>
              <a:rPr lang="en-US" sz="2400" b="1" dirty="0" smtClean="0">
                <a:solidFill>
                  <a:srgbClr val="0070C0"/>
                </a:solidFill>
              </a:rPr>
              <a:t>College of Medicine, King Saud University</a:t>
            </a:r>
          </a:p>
          <a:p>
            <a:endParaRPr lang="en-US" sz="2400" b="1" dirty="0" smtClean="0">
              <a:solidFill>
                <a:srgbClr val="0070C0"/>
              </a:solidFill>
            </a:endParaRPr>
          </a:p>
          <a:p>
            <a:r>
              <a:rPr lang="en-US" sz="2400" b="1" dirty="0" smtClean="0">
                <a:solidFill>
                  <a:srgbClr val="0070C0"/>
                </a:solidFill>
              </a:rPr>
              <a:t> September, 2017 </a:t>
            </a:r>
            <a:endParaRPr lang="en-US" sz="2400" b="1" dirty="0">
              <a:solidFill>
                <a:srgbClr val="0070C0"/>
              </a:solidFill>
            </a:endParaRPr>
          </a:p>
        </p:txBody>
      </p:sp>
      <p:pic>
        <p:nvPicPr>
          <p:cNvPr id="4" name="Picture 3"/>
          <p:cNvPicPr/>
          <p:nvPr/>
        </p:nvPicPr>
        <p:blipFill>
          <a:blip r:embed="rId2" cstate="print"/>
          <a:srcRect/>
          <a:stretch>
            <a:fillRect/>
          </a:stretch>
        </p:blipFill>
        <p:spPr bwMode="auto">
          <a:xfrm>
            <a:off x="8077200" y="152400"/>
            <a:ext cx="838200" cy="1143000"/>
          </a:xfrm>
          <a:prstGeom prst="roundRect">
            <a:avLst>
              <a:gd name="adj" fmla="val 8594"/>
            </a:avLst>
          </a:prstGeom>
          <a:solidFill>
            <a:srgbClr val="FFFFFF">
              <a:shade val="85000"/>
            </a:srgbClr>
          </a:solidFill>
          <a:ln>
            <a:noFill/>
          </a:ln>
          <a:effectLst>
            <a:outerShdw blurRad="190500" dist="228600" dir="2700000" algn="ctr">
              <a:srgbClr val="000000">
                <a:alpha val="30000"/>
              </a:srgbClr>
            </a:outerShdw>
            <a:reflection blurRad="12700" stA="38000" endPos="28000" dist="5000" dir="5400000" sy="-100000" algn="bl" rotWithShape="0"/>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52400"/>
            <a:ext cx="8229600" cy="685800"/>
          </a:xfrm>
        </p:spPr>
        <p:txBody>
          <a:bodyPr/>
          <a:lstStyle/>
          <a:p>
            <a:r>
              <a:rPr lang="en-US" sz="2000" b="1" dirty="0" smtClean="0">
                <a:solidFill>
                  <a:srgbClr val="C00000"/>
                </a:solidFill>
              </a:rPr>
              <a:t>List of Potential Departments for Selecting Research Supervisors </a:t>
            </a:r>
          </a:p>
        </p:txBody>
      </p:sp>
      <p:sp>
        <p:nvSpPr>
          <p:cNvPr id="3" name="Content Placeholder 2"/>
          <p:cNvSpPr>
            <a:spLocks noGrp="1"/>
          </p:cNvSpPr>
          <p:nvPr>
            <p:ph idx="1"/>
          </p:nvPr>
        </p:nvSpPr>
        <p:spPr>
          <a:xfrm>
            <a:off x="457200" y="685800"/>
            <a:ext cx="8229600" cy="4973638"/>
          </a:xfrm>
        </p:spPr>
        <p:txBody>
          <a:bodyPr>
            <a:noAutofit/>
          </a:bodyPr>
          <a:lstStyle/>
          <a:p>
            <a:pPr marL="623888" indent="-514350">
              <a:lnSpc>
                <a:spcPct val="80000"/>
              </a:lnSpc>
              <a:buFont typeface="Georgia" pitchFamily="18" charset="0"/>
              <a:buAutoNum type="arabicPeriod"/>
            </a:pPr>
            <a:r>
              <a:rPr lang="en-US" sz="2000" dirty="0" smtClean="0"/>
              <a:t>Anatomy; </a:t>
            </a:r>
          </a:p>
          <a:p>
            <a:pPr marL="623888" indent="-514350">
              <a:lnSpc>
                <a:spcPct val="80000"/>
              </a:lnSpc>
              <a:buFont typeface="Georgia" pitchFamily="18" charset="0"/>
              <a:buAutoNum type="arabicPeriod"/>
            </a:pPr>
            <a:r>
              <a:rPr lang="en-US" sz="2000" dirty="0" smtClean="0"/>
              <a:t>Anesthesia; </a:t>
            </a:r>
          </a:p>
          <a:p>
            <a:pPr marL="623888" indent="-514350">
              <a:lnSpc>
                <a:spcPct val="80000"/>
              </a:lnSpc>
              <a:buFont typeface="Georgia" pitchFamily="18" charset="0"/>
              <a:buAutoNum type="arabicPeriod"/>
            </a:pPr>
            <a:r>
              <a:rPr lang="en-US" sz="2000" dirty="0" smtClean="0"/>
              <a:t>Cardiac Sciences; </a:t>
            </a:r>
          </a:p>
          <a:p>
            <a:pPr marL="623888" indent="-514350">
              <a:lnSpc>
                <a:spcPct val="80000"/>
              </a:lnSpc>
              <a:buFont typeface="Georgia" pitchFamily="18" charset="0"/>
              <a:buAutoNum type="arabicPeriod"/>
            </a:pPr>
            <a:r>
              <a:rPr lang="en-US" sz="2000" dirty="0" smtClean="0"/>
              <a:t>Dermatology;</a:t>
            </a:r>
          </a:p>
          <a:p>
            <a:pPr marL="623888" indent="-514350">
              <a:lnSpc>
                <a:spcPct val="80000"/>
              </a:lnSpc>
              <a:buFont typeface="Georgia" pitchFamily="18" charset="0"/>
              <a:buAutoNum type="arabicPeriod"/>
            </a:pPr>
            <a:r>
              <a:rPr lang="en-US" sz="2000" dirty="0" smtClean="0"/>
              <a:t>Emergency Medicine; </a:t>
            </a:r>
          </a:p>
          <a:p>
            <a:pPr marL="623888" indent="-514350">
              <a:lnSpc>
                <a:spcPct val="80000"/>
              </a:lnSpc>
              <a:buFont typeface="Georgia" pitchFamily="18" charset="0"/>
              <a:buAutoNum type="arabicPeriod"/>
            </a:pPr>
            <a:r>
              <a:rPr lang="en-US" sz="2000" dirty="0" smtClean="0"/>
              <a:t>ENT; </a:t>
            </a:r>
          </a:p>
          <a:p>
            <a:pPr marL="623888" indent="-514350">
              <a:lnSpc>
                <a:spcPct val="80000"/>
              </a:lnSpc>
              <a:buFont typeface="Georgia" pitchFamily="18" charset="0"/>
              <a:buAutoNum type="arabicPeriod"/>
            </a:pPr>
            <a:r>
              <a:rPr lang="en-US" sz="2000" dirty="0" smtClean="0"/>
              <a:t>Family &amp; Community Medicine.</a:t>
            </a:r>
          </a:p>
          <a:p>
            <a:pPr marL="623888" indent="-514350">
              <a:lnSpc>
                <a:spcPct val="80000"/>
              </a:lnSpc>
              <a:buFont typeface="Georgia" pitchFamily="18" charset="0"/>
              <a:buAutoNum type="arabicPeriod"/>
            </a:pPr>
            <a:r>
              <a:rPr lang="en-US" sz="2000" dirty="0" smtClean="0"/>
              <a:t>Medical Education; </a:t>
            </a:r>
          </a:p>
          <a:p>
            <a:pPr marL="623888" indent="-514350">
              <a:lnSpc>
                <a:spcPct val="80000"/>
              </a:lnSpc>
              <a:buFont typeface="Georgia" pitchFamily="18" charset="0"/>
              <a:buAutoNum type="arabicPeriod"/>
            </a:pPr>
            <a:r>
              <a:rPr lang="en-US" sz="2000" dirty="0" smtClean="0"/>
              <a:t>Medicine; </a:t>
            </a:r>
          </a:p>
          <a:p>
            <a:pPr marL="623888" indent="-514350">
              <a:lnSpc>
                <a:spcPct val="80000"/>
              </a:lnSpc>
              <a:buFont typeface="Georgia" pitchFamily="18" charset="0"/>
              <a:buAutoNum type="arabicPeriod"/>
            </a:pPr>
            <a:r>
              <a:rPr lang="en-US" sz="2000" dirty="0" err="1" smtClean="0"/>
              <a:t>Obs</a:t>
            </a:r>
            <a:r>
              <a:rPr lang="en-US" sz="2000" dirty="0" smtClean="0"/>
              <a:t>-Gynecology; </a:t>
            </a:r>
          </a:p>
          <a:p>
            <a:pPr marL="623888" indent="-514350">
              <a:lnSpc>
                <a:spcPct val="80000"/>
              </a:lnSpc>
              <a:buFont typeface="Georgia" pitchFamily="18" charset="0"/>
              <a:buAutoNum type="arabicPeriod"/>
            </a:pPr>
            <a:r>
              <a:rPr lang="en-US" sz="2000" dirty="0" smtClean="0"/>
              <a:t>Ophthalmology; </a:t>
            </a:r>
          </a:p>
          <a:p>
            <a:pPr marL="623888" indent="-514350">
              <a:lnSpc>
                <a:spcPct val="80000"/>
              </a:lnSpc>
              <a:buFont typeface="Georgia" pitchFamily="18" charset="0"/>
              <a:buAutoNum type="arabicPeriod"/>
            </a:pPr>
            <a:r>
              <a:rPr lang="en-US" sz="2000" dirty="0" smtClean="0"/>
              <a:t>Orthopedics; </a:t>
            </a:r>
          </a:p>
          <a:p>
            <a:pPr marL="623888" indent="-514350">
              <a:lnSpc>
                <a:spcPct val="80000"/>
              </a:lnSpc>
              <a:buFont typeface="Georgia" pitchFamily="18" charset="0"/>
              <a:buAutoNum type="arabicPeriod"/>
            </a:pPr>
            <a:r>
              <a:rPr lang="en-US" sz="2000" dirty="0" smtClean="0"/>
              <a:t>Pathology; </a:t>
            </a:r>
          </a:p>
          <a:p>
            <a:pPr marL="623888" indent="-514350">
              <a:lnSpc>
                <a:spcPct val="80000"/>
              </a:lnSpc>
              <a:buFont typeface="Georgia" pitchFamily="18" charset="0"/>
              <a:buAutoNum type="arabicPeriod"/>
            </a:pPr>
            <a:r>
              <a:rPr lang="en-US" sz="2000" dirty="0" smtClean="0"/>
              <a:t>Pediatrics; </a:t>
            </a:r>
          </a:p>
          <a:p>
            <a:pPr marL="623888" indent="-514350">
              <a:lnSpc>
                <a:spcPct val="80000"/>
              </a:lnSpc>
              <a:buFont typeface="Georgia" pitchFamily="18" charset="0"/>
              <a:buAutoNum type="arabicPeriod"/>
            </a:pPr>
            <a:r>
              <a:rPr lang="en-US" sz="2000" dirty="0" smtClean="0"/>
              <a:t>Pharmacology; </a:t>
            </a:r>
          </a:p>
          <a:p>
            <a:pPr marL="623888" indent="-514350">
              <a:lnSpc>
                <a:spcPct val="80000"/>
              </a:lnSpc>
              <a:buFont typeface="Georgia" pitchFamily="18" charset="0"/>
              <a:buAutoNum type="arabicPeriod"/>
            </a:pPr>
            <a:r>
              <a:rPr lang="en-US" sz="2000" dirty="0" smtClean="0"/>
              <a:t>Psychiatry; </a:t>
            </a:r>
          </a:p>
          <a:p>
            <a:pPr marL="623888" indent="-514350">
              <a:lnSpc>
                <a:spcPct val="80000"/>
              </a:lnSpc>
              <a:buFont typeface="Georgia" pitchFamily="18" charset="0"/>
              <a:buAutoNum type="arabicPeriod"/>
            </a:pPr>
            <a:r>
              <a:rPr lang="en-US" sz="2000" dirty="0" smtClean="0"/>
              <a:t>Physiology; </a:t>
            </a:r>
          </a:p>
          <a:p>
            <a:pPr marL="623888" indent="-514350">
              <a:lnSpc>
                <a:spcPct val="80000"/>
              </a:lnSpc>
              <a:buFont typeface="Georgia" pitchFamily="18" charset="0"/>
              <a:buAutoNum type="arabicPeriod"/>
            </a:pPr>
            <a:r>
              <a:rPr lang="en-US" sz="2000" dirty="0" smtClean="0"/>
              <a:t>Radiology; </a:t>
            </a:r>
          </a:p>
          <a:p>
            <a:pPr marL="623888" indent="-514350">
              <a:lnSpc>
                <a:spcPct val="80000"/>
              </a:lnSpc>
              <a:buFont typeface="Georgia" pitchFamily="18" charset="0"/>
              <a:buAutoNum type="arabicPeriod"/>
            </a:pPr>
            <a:r>
              <a:rPr lang="en-US" sz="2000" dirty="0" smtClean="0"/>
              <a:t>Surgery; </a:t>
            </a:r>
          </a:p>
          <a:p>
            <a:pPr marL="623888" indent="-514350">
              <a:lnSpc>
                <a:spcPct val="80000"/>
              </a:lnSpc>
              <a:buFont typeface="Georgia" pitchFamily="18" charset="0"/>
              <a:buAutoNum type="arabicPeriod"/>
            </a:pPr>
            <a:r>
              <a:rPr lang="en-US" sz="2000" dirty="0" smtClean="0"/>
              <a:t>Sections  &amp;  Centers of Research at KSU </a:t>
            </a:r>
          </a:p>
          <a:p>
            <a:pPr marL="623888" indent="-514350">
              <a:lnSpc>
                <a:spcPct val="80000"/>
              </a:lnSpc>
            </a:pPr>
            <a:endParaRPr lang="en-US"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Source of data for research study</a:t>
            </a:r>
            <a:endParaRPr lang="en-US" dirty="0">
              <a:solidFill>
                <a:srgbClr val="C00000"/>
              </a:solidFill>
            </a:endParaRPr>
          </a:p>
        </p:txBody>
      </p:sp>
      <p:sp>
        <p:nvSpPr>
          <p:cNvPr id="3" name="Content Placeholder 2"/>
          <p:cNvSpPr>
            <a:spLocks noGrp="1"/>
          </p:cNvSpPr>
          <p:nvPr>
            <p:ph idx="1"/>
          </p:nvPr>
        </p:nvSpPr>
        <p:spPr>
          <a:xfrm>
            <a:off x="457200" y="1524000"/>
            <a:ext cx="8001000" cy="4495800"/>
          </a:xfrm>
        </p:spPr>
        <p:txBody>
          <a:bodyPr>
            <a:noAutofit/>
          </a:bodyPr>
          <a:lstStyle/>
          <a:p>
            <a:r>
              <a:rPr lang="en-US" sz="2400" b="1" dirty="0" smtClean="0">
                <a:solidFill>
                  <a:srgbClr val="7030A0"/>
                </a:solidFill>
              </a:rPr>
              <a:t>Preference  should be given for primary data</a:t>
            </a:r>
          </a:p>
          <a:p>
            <a:pPr marL="0" indent="0">
              <a:buNone/>
            </a:pPr>
            <a:endParaRPr lang="en-US" sz="2400" dirty="0" smtClean="0"/>
          </a:p>
          <a:p>
            <a:pPr marL="0" indent="0">
              <a:buNone/>
            </a:pPr>
            <a:r>
              <a:rPr lang="en-US" sz="2400" dirty="0"/>
              <a:t> </a:t>
            </a:r>
            <a:r>
              <a:rPr lang="en-US" sz="2400" dirty="0" smtClean="0"/>
              <a:t>   </a:t>
            </a:r>
            <a:r>
              <a:rPr lang="en-US" sz="2400" dirty="0"/>
              <a:t> -- From Community ( general population)</a:t>
            </a:r>
          </a:p>
          <a:p>
            <a:pPr marL="0" indent="0">
              <a:buNone/>
            </a:pPr>
            <a:r>
              <a:rPr lang="en-US" sz="2400" dirty="0"/>
              <a:t>     -- From outpatients and inpatients of </a:t>
            </a:r>
            <a:r>
              <a:rPr lang="en-US" sz="2400" dirty="0" smtClean="0"/>
              <a:t>any hospital</a:t>
            </a:r>
            <a:endParaRPr lang="en-US" sz="2400" dirty="0"/>
          </a:p>
          <a:p>
            <a:pPr marL="0" indent="0">
              <a:buNone/>
            </a:pPr>
            <a:r>
              <a:rPr lang="en-US" sz="2400" dirty="0"/>
              <a:t>     -- From the </a:t>
            </a:r>
            <a:r>
              <a:rPr lang="en-US" sz="2400" dirty="0" smtClean="0"/>
              <a:t> </a:t>
            </a:r>
            <a:r>
              <a:rPr lang="en-US" sz="2400" dirty="0"/>
              <a:t>schools and  </a:t>
            </a:r>
            <a:r>
              <a:rPr lang="en-US" sz="2400" dirty="0" smtClean="0"/>
              <a:t>colleges </a:t>
            </a:r>
          </a:p>
          <a:p>
            <a:pPr marL="0" indent="0">
              <a:buNone/>
            </a:pPr>
            <a:r>
              <a:rPr lang="en-US" sz="2400" dirty="0"/>
              <a:t> </a:t>
            </a:r>
            <a:r>
              <a:rPr lang="en-US" sz="2400" dirty="0" smtClean="0"/>
              <a:t>    -- From Government organizations and Industries </a:t>
            </a:r>
          </a:p>
          <a:p>
            <a:pPr marL="0" indent="0">
              <a:buNone/>
            </a:pPr>
            <a:endParaRPr lang="en-US" sz="2400" dirty="0" smtClean="0"/>
          </a:p>
          <a:p>
            <a:r>
              <a:rPr lang="en-US" sz="2400" dirty="0" smtClean="0">
                <a:solidFill>
                  <a:srgbClr val="FF0000"/>
                </a:solidFill>
              </a:rPr>
              <a:t>For secondary data --- ????????????</a:t>
            </a:r>
          </a:p>
          <a:p>
            <a:pPr marL="0" indent="0">
              <a:buNone/>
            </a:pPr>
            <a:r>
              <a:rPr lang="en-US" sz="2400" dirty="0"/>
              <a:t> </a:t>
            </a:r>
            <a:r>
              <a:rPr lang="en-US" sz="2400" dirty="0" smtClean="0"/>
              <a:t>    -- From   Medical records, </a:t>
            </a:r>
          </a:p>
          <a:p>
            <a:pPr marL="0" indent="0">
              <a:buNone/>
            </a:pPr>
            <a:r>
              <a:rPr lang="en-US" sz="2400"/>
              <a:t> </a:t>
            </a:r>
            <a:r>
              <a:rPr lang="en-US" sz="2400" smtClean="0"/>
              <a:t>                   Registries </a:t>
            </a:r>
            <a:r>
              <a:rPr lang="en-US" sz="2400" dirty="0" smtClean="0"/>
              <a:t>of Cancer and </a:t>
            </a:r>
            <a:r>
              <a:rPr lang="en-US" sz="2400" smtClean="0"/>
              <a:t>Diabetes etc.,</a:t>
            </a:r>
            <a:endParaRPr lang="en-US" sz="2400" dirty="0" smtClean="0"/>
          </a:p>
          <a:p>
            <a:pPr marL="0" indent="0">
              <a:buNone/>
            </a:pPr>
            <a:r>
              <a:rPr lang="en-US" sz="2400" dirty="0"/>
              <a:t> </a:t>
            </a:r>
            <a:r>
              <a:rPr lang="en-US" sz="2400" dirty="0" smtClean="0"/>
              <a:t>      </a:t>
            </a:r>
          </a:p>
          <a:p>
            <a:pPr marL="0" indent="0">
              <a:buNone/>
            </a:pPr>
            <a:r>
              <a:rPr lang="en-US" sz="2400" dirty="0" smtClean="0"/>
              <a:t>  </a:t>
            </a:r>
            <a:endParaRPr lang="en-US" sz="2400" dirty="0"/>
          </a:p>
        </p:txBody>
      </p:sp>
    </p:spTree>
    <p:extLst>
      <p:ext uri="{BB962C8B-B14F-4D97-AF65-F5344CB8AC3E}">
        <p14:creationId xmlns:p14="http://schemas.microsoft.com/office/powerpoint/2010/main" xmlns="" val="3032319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229600" cy="792162"/>
          </a:xfrm>
        </p:spPr>
        <p:txBody>
          <a:bodyPr>
            <a:normAutofit/>
          </a:bodyPr>
          <a:lstStyle/>
          <a:p>
            <a:r>
              <a:rPr lang="en-US" sz="4000" b="1" dirty="0" smtClean="0">
                <a:solidFill>
                  <a:srgbClr val="C00000"/>
                </a:solidFill>
              </a:rPr>
              <a:t>Read Your Manual Carefully </a:t>
            </a:r>
          </a:p>
        </p:txBody>
      </p:sp>
      <p:sp>
        <p:nvSpPr>
          <p:cNvPr id="32771" name="Content Placeholder 2"/>
          <p:cNvSpPr>
            <a:spLocks noGrp="1"/>
          </p:cNvSpPr>
          <p:nvPr>
            <p:ph idx="1"/>
          </p:nvPr>
        </p:nvSpPr>
        <p:spPr>
          <a:xfrm>
            <a:off x="457200" y="1219200"/>
            <a:ext cx="8229600" cy="4906963"/>
          </a:xfrm>
        </p:spPr>
        <p:txBody>
          <a:bodyPr>
            <a:normAutofit fontScale="92500"/>
          </a:bodyPr>
          <a:lstStyle/>
          <a:p>
            <a:r>
              <a:rPr lang="en-US" dirty="0" smtClean="0"/>
              <a:t>All information in details is present in Manual</a:t>
            </a:r>
          </a:p>
          <a:p>
            <a:r>
              <a:rPr lang="en-US" dirty="0" smtClean="0"/>
              <a:t>Responsibilities of supervisors and students </a:t>
            </a:r>
          </a:p>
          <a:p>
            <a:r>
              <a:rPr lang="en-US" dirty="0" smtClean="0"/>
              <a:t>Guidelines to develop protocol and report</a:t>
            </a:r>
          </a:p>
          <a:p>
            <a:r>
              <a:rPr lang="en-US" dirty="0" smtClean="0"/>
              <a:t>Guidelines for collaboration within and outside KSU </a:t>
            </a:r>
          </a:p>
          <a:p>
            <a:r>
              <a:rPr lang="en-US" dirty="0" smtClean="0"/>
              <a:t>Assessment Methods</a:t>
            </a:r>
          </a:p>
          <a:p>
            <a:r>
              <a:rPr lang="en-US" dirty="0" smtClean="0"/>
              <a:t>Evaluation forms that will be used by supervisors and Ethical Review Committee </a:t>
            </a:r>
          </a:p>
          <a:p>
            <a:pPr>
              <a:buNone/>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617755742"/>
              </p:ext>
            </p:extLst>
          </p:nvPr>
        </p:nvGraphicFramePr>
        <p:xfrm>
          <a:off x="685800" y="2362200"/>
          <a:ext cx="7924800" cy="2304288"/>
        </p:xfrm>
        <a:graphic>
          <a:graphicData uri="http://schemas.openxmlformats.org/drawingml/2006/table">
            <a:tbl>
              <a:tblPr firstRow="1" firstCol="1" bandRow="1"/>
              <a:tblGrid>
                <a:gridCol w="5867400"/>
                <a:gridCol w="2057400"/>
              </a:tblGrid>
              <a:tr h="76200">
                <a:tc>
                  <a:txBody>
                    <a:bodyPr/>
                    <a:lstStyle/>
                    <a:p>
                      <a:pPr marL="0" marR="0">
                        <a:lnSpc>
                          <a:spcPct val="135000"/>
                        </a:lnSpc>
                      </a:pPr>
                      <a:r>
                        <a:rPr lang="en-US" sz="1600" b="1" dirty="0">
                          <a:solidFill>
                            <a:srgbClr val="7030A0"/>
                          </a:solidFill>
                          <a:effectLst/>
                          <a:latin typeface="Times New Roman"/>
                          <a:ea typeface="Times New Roman"/>
                          <a:cs typeface="Times New Roman"/>
                        </a:rPr>
                        <a:t>Title of document / Form </a:t>
                      </a:r>
                      <a:endParaRPr lang="en-US" sz="1600" dirty="0">
                        <a:solidFill>
                          <a:srgbClr val="7030A0"/>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35000"/>
                        </a:lnSpc>
                      </a:pPr>
                      <a:r>
                        <a:rPr lang="en-US" sz="1600" b="1" dirty="0">
                          <a:solidFill>
                            <a:srgbClr val="7030A0"/>
                          </a:solidFill>
                          <a:effectLst/>
                          <a:latin typeface="Times New Roman"/>
                          <a:ea typeface="Times New Roman"/>
                          <a:cs typeface="Times New Roman"/>
                        </a:rPr>
                        <a:t>Dates</a:t>
                      </a:r>
                      <a:endParaRPr lang="en-US" sz="1600" dirty="0">
                        <a:solidFill>
                          <a:srgbClr val="7030A0"/>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231">
                <a:tc>
                  <a:txBody>
                    <a:bodyPr/>
                    <a:lstStyle/>
                    <a:p>
                      <a:pPr marL="0" marR="0">
                        <a:lnSpc>
                          <a:spcPct val="135000"/>
                        </a:lnSpc>
                      </a:pPr>
                      <a:r>
                        <a:rPr lang="en-US" sz="1600" b="1" dirty="0">
                          <a:solidFill>
                            <a:schemeClr val="tx2"/>
                          </a:solidFill>
                          <a:effectLst/>
                          <a:latin typeface="Times New Roman"/>
                          <a:ea typeface="Times New Roman"/>
                          <a:cs typeface="Times New Roman"/>
                        </a:rPr>
                        <a:t>Supervisor Agreement Form</a:t>
                      </a:r>
                      <a:endParaRPr lang="en-US" sz="1600" b="1" dirty="0">
                        <a:solidFill>
                          <a:schemeClr val="tx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35000"/>
                        </a:lnSpc>
                      </a:pPr>
                      <a:r>
                        <a:rPr lang="en-US" sz="1600" b="1" dirty="0" smtClean="0">
                          <a:solidFill>
                            <a:schemeClr val="tx2"/>
                          </a:solidFill>
                          <a:effectLst/>
                          <a:latin typeface="Times New Roman"/>
                          <a:ea typeface="Times New Roman"/>
                          <a:cs typeface="Times New Roman"/>
                        </a:rPr>
                        <a:t>September</a:t>
                      </a:r>
                      <a:r>
                        <a:rPr lang="en-US" sz="1600" b="1" baseline="0" dirty="0" smtClean="0">
                          <a:solidFill>
                            <a:schemeClr val="tx2"/>
                          </a:solidFill>
                          <a:effectLst/>
                          <a:latin typeface="Times New Roman"/>
                          <a:ea typeface="Times New Roman"/>
                          <a:cs typeface="Times New Roman"/>
                        </a:rPr>
                        <a:t> 28, 2017</a:t>
                      </a:r>
                      <a:endParaRPr lang="en-US" sz="1600" b="1" dirty="0">
                        <a:solidFill>
                          <a:schemeClr val="tx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231">
                <a:tc>
                  <a:txBody>
                    <a:bodyPr/>
                    <a:lstStyle/>
                    <a:p>
                      <a:pPr marL="0" marR="0">
                        <a:lnSpc>
                          <a:spcPct val="135000"/>
                        </a:lnSpc>
                      </a:pPr>
                      <a:r>
                        <a:rPr lang="en-US" sz="1600" b="1" dirty="0">
                          <a:solidFill>
                            <a:schemeClr val="tx2"/>
                          </a:solidFill>
                          <a:effectLst/>
                          <a:latin typeface="Times New Roman"/>
                          <a:ea typeface="Times New Roman"/>
                          <a:cs typeface="Times New Roman"/>
                        </a:rPr>
                        <a:t>Study title, question, objectives, hypothesis, and study design </a:t>
                      </a:r>
                      <a:endParaRPr lang="en-US" sz="1600" b="1" dirty="0">
                        <a:solidFill>
                          <a:schemeClr val="tx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35000"/>
                        </a:lnSpc>
                      </a:pPr>
                      <a:r>
                        <a:rPr lang="en-US" sz="1600" b="1" dirty="0">
                          <a:solidFill>
                            <a:schemeClr val="tx2"/>
                          </a:solidFill>
                          <a:effectLst/>
                          <a:latin typeface="Times New Roman"/>
                          <a:ea typeface="Times New Roman"/>
                          <a:cs typeface="Times New Roman"/>
                        </a:rPr>
                        <a:t>October </a:t>
                      </a:r>
                      <a:r>
                        <a:rPr lang="en-US" sz="1600" b="1" dirty="0" smtClean="0">
                          <a:solidFill>
                            <a:schemeClr val="tx2"/>
                          </a:solidFill>
                          <a:effectLst/>
                          <a:latin typeface="Times New Roman"/>
                          <a:ea typeface="Times New Roman"/>
                          <a:cs typeface="Times New Roman"/>
                        </a:rPr>
                        <a:t>12,2017</a:t>
                      </a:r>
                      <a:endParaRPr lang="en-US" sz="1600" b="1" dirty="0">
                        <a:solidFill>
                          <a:schemeClr val="tx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231">
                <a:tc>
                  <a:txBody>
                    <a:bodyPr/>
                    <a:lstStyle/>
                    <a:p>
                      <a:pPr marL="0" marR="0">
                        <a:lnSpc>
                          <a:spcPct val="135000"/>
                        </a:lnSpc>
                      </a:pPr>
                      <a:r>
                        <a:rPr lang="en-US" sz="1600" b="1" dirty="0">
                          <a:solidFill>
                            <a:schemeClr val="tx2"/>
                          </a:solidFill>
                          <a:effectLst/>
                          <a:latin typeface="Times New Roman"/>
                          <a:ea typeface="Times New Roman"/>
                          <a:cs typeface="Times New Roman"/>
                        </a:rPr>
                        <a:t>Protocol Submission for Ethical Review Committee </a:t>
                      </a:r>
                      <a:endParaRPr lang="en-US" sz="1600" b="1" dirty="0">
                        <a:solidFill>
                          <a:schemeClr val="tx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35000"/>
                        </a:lnSpc>
                      </a:pPr>
                      <a:r>
                        <a:rPr lang="en-US" sz="1600" b="1" dirty="0">
                          <a:solidFill>
                            <a:schemeClr val="tx2"/>
                          </a:solidFill>
                          <a:effectLst/>
                          <a:latin typeface="Times New Roman"/>
                          <a:ea typeface="Times New Roman"/>
                          <a:cs typeface="Times New Roman"/>
                        </a:rPr>
                        <a:t>November </a:t>
                      </a:r>
                      <a:r>
                        <a:rPr lang="en-US" sz="1600" b="1" dirty="0" smtClean="0">
                          <a:solidFill>
                            <a:schemeClr val="tx2"/>
                          </a:solidFill>
                          <a:effectLst/>
                          <a:latin typeface="Times New Roman"/>
                          <a:ea typeface="Times New Roman"/>
                          <a:cs typeface="Times New Roman"/>
                        </a:rPr>
                        <a:t>26,2017</a:t>
                      </a:r>
                      <a:endParaRPr lang="en-US" sz="1600" b="1" dirty="0">
                        <a:solidFill>
                          <a:schemeClr val="tx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231">
                <a:tc>
                  <a:txBody>
                    <a:bodyPr/>
                    <a:lstStyle/>
                    <a:p>
                      <a:pPr marL="0" marR="0">
                        <a:lnSpc>
                          <a:spcPct val="135000"/>
                        </a:lnSpc>
                      </a:pPr>
                      <a:r>
                        <a:rPr lang="en-US" sz="1600" b="1">
                          <a:solidFill>
                            <a:schemeClr val="tx2"/>
                          </a:solidFill>
                          <a:effectLst/>
                          <a:latin typeface="Times New Roman"/>
                          <a:ea typeface="Times New Roman"/>
                          <a:cs typeface="Times New Roman"/>
                        </a:rPr>
                        <a:t>Evaluation by Supervisor (Form A)</a:t>
                      </a:r>
                      <a:endParaRPr lang="en-US" sz="1600" b="1">
                        <a:solidFill>
                          <a:schemeClr val="tx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35000"/>
                        </a:lnSpc>
                      </a:pPr>
                      <a:r>
                        <a:rPr lang="en-US" sz="1600" b="1" dirty="0">
                          <a:solidFill>
                            <a:schemeClr val="tx2"/>
                          </a:solidFill>
                          <a:effectLst/>
                          <a:latin typeface="Times New Roman"/>
                          <a:ea typeface="Times New Roman"/>
                          <a:cs typeface="Times New Roman"/>
                        </a:rPr>
                        <a:t>November </a:t>
                      </a:r>
                      <a:r>
                        <a:rPr lang="en-US" sz="1600" b="1" dirty="0" smtClean="0">
                          <a:solidFill>
                            <a:schemeClr val="tx2"/>
                          </a:solidFill>
                          <a:effectLst/>
                          <a:latin typeface="Times New Roman"/>
                          <a:ea typeface="Times New Roman"/>
                          <a:cs typeface="Times New Roman"/>
                        </a:rPr>
                        <a:t>26,2017</a:t>
                      </a:r>
                      <a:endParaRPr lang="en-US" sz="1600" b="1" dirty="0">
                        <a:solidFill>
                          <a:schemeClr val="tx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231">
                <a:tc>
                  <a:txBody>
                    <a:bodyPr/>
                    <a:lstStyle/>
                    <a:p>
                      <a:pPr marL="0" marR="0">
                        <a:lnSpc>
                          <a:spcPct val="135000"/>
                        </a:lnSpc>
                      </a:pPr>
                      <a:r>
                        <a:rPr lang="en-US" sz="1600" b="1">
                          <a:solidFill>
                            <a:schemeClr val="tx2"/>
                          </a:solidFill>
                          <a:effectLst/>
                          <a:latin typeface="Times New Roman"/>
                          <a:ea typeface="Times New Roman"/>
                          <a:cs typeface="Times New Roman"/>
                        </a:rPr>
                        <a:t>Final report submission and power point presentation</a:t>
                      </a:r>
                      <a:endParaRPr lang="en-US" sz="1600" b="1">
                        <a:solidFill>
                          <a:schemeClr val="tx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35000"/>
                        </a:lnSpc>
                      </a:pPr>
                      <a:r>
                        <a:rPr lang="en-US" sz="1600" b="1" dirty="0" smtClean="0">
                          <a:solidFill>
                            <a:schemeClr val="tx2"/>
                          </a:solidFill>
                          <a:effectLst/>
                          <a:latin typeface="Times New Roman"/>
                          <a:ea typeface="Times New Roman"/>
                          <a:cs typeface="Times New Roman"/>
                        </a:rPr>
                        <a:t>April</a:t>
                      </a:r>
                      <a:r>
                        <a:rPr lang="en-US" sz="1600" b="1" baseline="0" dirty="0" smtClean="0">
                          <a:solidFill>
                            <a:schemeClr val="tx2"/>
                          </a:solidFill>
                          <a:effectLst/>
                          <a:latin typeface="Times New Roman"/>
                          <a:ea typeface="Times New Roman"/>
                          <a:cs typeface="Times New Roman"/>
                        </a:rPr>
                        <a:t> 30, 2018</a:t>
                      </a:r>
                      <a:endParaRPr lang="en-US" sz="1600" b="1" dirty="0">
                        <a:solidFill>
                          <a:schemeClr val="tx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231">
                <a:tc>
                  <a:txBody>
                    <a:bodyPr/>
                    <a:lstStyle/>
                    <a:p>
                      <a:pPr marL="0" marR="0">
                        <a:lnSpc>
                          <a:spcPct val="135000"/>
                        </a:lnSpc>
                      </a:pPr>
                      <a:r>
                        <a:rPr lang="en-US" sz="1600" b="1">
                          <a:solidFill>
                            <a:schemeClr val="tx2"/>
                          </a:solidFill>
                          <a:effectLst/>
                          <a:latin typeface="Times New Roman"/>
                          <a:ea typeface="Times New Roman"/>
                          <a:cs typeface="Times New Roman"/>
                        </a:rPr>
                        <a:t>Evaluation by Supervisor (Form B)</a:t>
                      </a:r>
                      <a:endParaRPr lang="en-US" sz="1600" b="1">
                        <a:solidFill>
                          <a:schemeClr val="tx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35000"/>
                        </a:lnSpc>
                      </a:pPr>
                      <a:r>
                        <a:rPr lang="en-US" sz="1600" b="1" baseline="0" dirty="0" smtClean="0">
                          <a:solidFill>
                            <a:schemeClr val="tx2"/>
                          </a:solidFill>
                          <a:effectLst/>
                          <a:latin typeface="Times New Roman"/>
                          <a:ea typeface="Times New Roman"/>
                          <a:cs typeface="Times New Roman"/>
                        </a:rPr>
                        <a:t> April 30, 2018</a:t>
                      </a:r>
                      <a:endParaRPr lang="en-US" sz="1600" b="1" dirty="0">
                        <a:solidFill>
                          <a:schemeClr val="tx2"/>
                        </a:solidFill>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990600" y="1311449"/>
            <a:ext cx="7696200" cy="9617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152352" rIns="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kumimoji="0" lang="en-US" altLang="en-US" sz="3200" b="1" i="0" u="none" strike="noStrike" cap="none" normalizeH="0" baseline="0" dirty="0" smtClean="0" bmk="">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ubmission Dates and Deadlines</a:t>
            </a:r>
            <a:r>
              <a:rPr kumimoji="0" lang="en-US" altLang="en-US" sz="3200" b="1" i="0" u="none" strike="noStrike" cap="none" normalizeH="0" baseline="0" dirty="0" smtClean="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5186088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143000"/>
          </a:xfrm>
        </p:spPr>
        <p:txBody>
          <a:bodyPr>
            <a:normAutofit fontScale="90000"/>
          </a:bodyPr>
          <a:lstStyle/>
          <a:p>
            <a:r>
              <a:rPr lang="en-US" sz="3200" b="1" dirty="0" smtClean="0">
                <a:solidFill>
                  <a:srgbClr val="C00000"/>
                </a:solidFill>
              </a:rPr>
              <a:t>Assessment of Students &amp; Marks Distribution</a:t>
            </a:r>
            <a:r>
              <a:rPr lang="en-US" sz="3200" b="1" dirty="0" smtClean="0"/>
              <a:t> </a:t>
            </a:r>
            <a:r>
              <a:rPr lang="en-US" sz="3200" dirty="0" smtClean="0"/>
              <a:t/>
            </a:r>
            <a:br>
              <a:rPr lang="en-US" sz="3200" dirty="0" smtClean="0"/>
            </a:br>
            <a:endParaRPr lang="en-US" sz="3200" b="1" dirty="0" smtClean="0">
              <a:solidFill>
                <a:srgbClr val="C00000"/>
              </a:solidFill>
            </a:endParaRPr>
          </a:p>
        </p:txBody>
      </p:sp>
      <p:sp>
        <p:nvSpPr>
          <p:cNvPr id="3" name="Content Placeholder 2"/>
          <p:cNvSpPr>
            <a:spLocks noGrp="1"/>
          </p:cNvSpPr>
          <p:nvPr>
            <p:ph idx="1"/>
          </p:nvPr>
        </p:nvSpPr>
        <p:spPr>
          <a:xfrm>
            <a:off x="457200" y="1143000"/>
            <a:ext cx="8229600" cy="4668838"/>
          </a:xfrm>
        </p:spPr>
        <p:txBody>
          <a:bodyPr>
            <a:normAutofit fontScale="92500" lnSpcReduction="20000"/>
          </a:bodyPr>
          <a:lstStyle/>
          <a:p>
            <a:pPr>
              <a:lnSpc>
                <a:spcPct val="90000"/>
              </a:lnSpc>
              <a:buFont typeface="Georgia" pitchFamily="18" charset="0"/>
              <a:buNone/>
            </a:pPr>
            <a:r>
              <a:rPr lang="en-US" sz="2600" u="sng" dirty="0" smtClean="0"/>
              <a:t>I. </a:t>
            </a:r>
            <a:r>
              <a:rPr lang="en-US" sz="2600" b="1" u="sng" dirty="0" smtClean="0">
                <a:solidFill>
                  <a:srgbClr val="0070C0"/>
                </a:solidFill>
              </a:rPr>
              <a:t>Examinations  (40%)</a:t>
            </a:r>
            <a:endParaRPr lang="en-US" sz="2600" b="1" dirty="0" smtClean="0">
              <a:solidFill>
                <a:srgbClr val="0070C0"/>
              </a:solidFill>
            </a:endParaRPr>
          </a:p>
          <a:p>
            <a:pPr lvl="1">
              <a:lnSpc>
                <a:spcPct val="90000"/>
              </a:lnSpc>
              <a:buNone/>
            </a:pPr>
            <a:r>
              <a:rPr lang="en-US" sz="2400" dirty="0" smtClean="0"/>
              <a:t>1. Midterm:    15% </a:t>
            </a:r>
          </a:p>
          <a:p>
            <a:pPr lvl="1">
              <a:lnSpc>
                <a:spcPct val="90000"/>
              </a:lnSpc>
              <a:buNone/>
            </a:pPr>
            <a:r>
              <a:rPr lang="en-US" sz="2400" dirty="0" smtClean="0"/>
              <a:t>2. Final exam: 25%</a:t>
            </a:r>
          </a:p>
          <a:p>
            <a:pPr>
              <a:lnSpc>
                <a:spcPct val="90000"/>
              </a:lnSpc>
              <a:buFont typeface="Georgia" pitchFamily="18" charset="0"/>
              <a:buNone/>
            </a:pPr>
            <a:endParaRPr lang="en-US" sz="1600" u="sng" dirty="0" smtClean="0"/>
          </a:p>
          <a:p>
            <a:pPr>
              <a:lnSpc>
                <a:spcPct val="90000"/>
              </a:lnSpc>
              <a:buFont typeface="Georgia" pitchFamily="18" charset="0"/>
              <a:buNone/>
            </a:pPr>
            <a:r>
              <a:rPr lang="en-US" sz="2600" u="sng" dirty="0" smtClean="0"/>
              <a:t>II. </a:t>
            </a:r>
            <a:r>
              <a:rPr lang="en-US" sz="2600" b="1" u="sng" dirty="0" smtClean="0">
                <a:solidFill>
                  <a:srgbClr val="0070C0"/>
                </a:solidFill>
              </a:rPr>
              <a:t>Continuous Assessment (60%)</a:t>
            </a:r>
            <a:endParaRPr lang="en-US" sz="2600" b="1" dirty="0" smtClean="0">
              <a:solidFill>
                <a:srgbClr val="0070C0"/>
              </a:solidFill>
            </a:endParaRPr>
          </a:p>
          <a:p>
            <a:pPr>
              <a:lnSpc>
                <a:spcPct val="90000"/>
              </a:lnSpc>
              <a:buFont typeface="Georgia" pitchFamily="18" charset="0"/>
              <a:buNone/>
            </a:pPr>
            <a:r>
              <a:rPr lang="en-US" sz="2600" dirty="0" smtClean="0"/>
              <a:t> </a:t>
            </a:r>
            <a:r>
              <a:rPr lang="en-US" dirty="0"/>
              <a:t> </a:t>
            </a:r>
            <a:r>
              <a:rPr lang="en-US" dirty="0" smtClean="0"/>
              <a:t>  </a:t>
            </a:r>
            <a:r>
              <a:rPr lang="en-US" sz="2600" dirty="0" smtClean="0"/>
              <a:t>1. </a:t>
            </a:r>
            <a:r>
              <a:rPr lang="en-US" sz="2600" u="sng" dirty="0" smtClean="0"/>
              <a:t>Research Project (40%): </a:t>
            </a:r>
          </a:p>
          <a:p>
            <a:pPr lvl="2">
              <a:lnSpc>
                <a:spcPct val="90000"/>
              </a:lnSpc>
            </a:pPr>
            <a:r>
              <a:rPr lang="en-US" dirty="0" smtClean="0"/>
              <a:t>Research protocol by supervisor (10%); </a:t>
            </a:r>
          </a:p>
          <a:p>
            <a:pPr lvl="2">
              <a:lnSpc>
                <a:spcPct val="90000"/>
              </a:lnSpc>
            </a:pPr>
            <a:r>
              <a:rPr lang="en-US" dirty="0" smtClean="0"/>
              <a:t>Ethical Review Committee Clearance (5%); </a:t>
            </a:r>
          </a:p>
          <a:p>
            <a:pPr lvl="2">
              <a:lnSpc>
                <a:spcPct val="90000"/>
              </a:lnSpc>
            </a:pPr>
            <a:r>
              <a:rPr lang="en-US" dirty="0" smtClean="0"/>
              <a:t>Final report by supervisor (10%); &amp; CM unit review committee ( 10%);</a:t>
            </a:r>
          </a:p>
          <a:p>
            <a:pPr lvl="2">
              <a:lnSpc>
                <a:spcPct val="90000"/>
              </a:lnSpc>
            </a:pPr>
            <a:r>
              <a:rPr lang="en-US" dirty="0" smtClean="0"/>
              <a:t>Oral Presentation  by assigned evaluators (5%);</a:t>
            </a:r>
          </a:p>
          <a:p>
            <a:pPr>
              <a:lnSpc>
                <a:spcPct val="90000"/>
              </a:lnSpc>
              <a:buFont typeface="Georgia" pitchFamily="18" charset="0"/>
              <a:buNone/>
            </a:pPr>
            <a:r>
              <a:rPr lang="en-US" sz="2600" dirty="0" smtClean="0"/>
              <a:t>    2.  </a:t>
            </a:r>
            <a:r>
              <a:rPr lang="en-US" sz="2600" u="sng" dirty="0" smtClean="0"/>
              <a:t>Other (20%): </a:t>
            </a:r>
          </a:p>
          <a:p>
            <a:pPr lvl="2">
              <a:lnSpc>
                <a:spcPct val="90000"/>
              </a:lnSpc>
            </a:pPr>
            <a:r>
              <a:rPr lang="en-US" dirty="0" smtClean="0"/>
              <a:t>Assignments (10%); Quizzes (10%) – in Research methodology &amp; Biostatistics</a:t>
            </a:r>
          </a:p>
          <a:p>
            <a:pPr>
              <a:lnSpc>
                <a:spcPct val="90000"/>
              </a:lnSpc>
            </a:pPr>
            <a:endParaRPr lang="en-US" sz="26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81000"/>
            <a:ext cx="8229600" cy="990600"/>
          </a:xfrm>
        </p:spPr>
        <p:txBody>
          <a:bodyPr>
            <a:normAutofit fontScale="90000"/>
          </a:bodyPr>
          <a:lstStyle/>
          <a:p>
            <a:r>
              <a:rPr lang="en-US" sz="3600" b="1" dirty="0" smtClean="0">
                <a:solidFill>
                  <a:srgbClr val="C00000"/>
                </a:solidFill>
              </a:rPr>
              <a:t>Introduction to Research methods: </a:t>
            </a:r>
            <a:br>
              <a:rPr lang="en-US" sz="3600" b="1" dirty="0" smtClean="0">
                <a:solidFill>
                  <a:srgbClr val="C00000"/>
                </a:solidFill>
              </a:rPr>
            </a:br>
            <a:r>
              <a:rPr lang="en-US" sz="3600" b="1" dirty="0" smtClean="0">
                <a:solidFill>
                  <a:srgbClr val="C00000"/>
                </a:solidFill>
              </a:rPr>
              <a:t>Why do we need research?</a:t>
            </a:r>
            <a:endParaRPr lang="en-US" sz="3600" b="1" dirty="0" smtClean="0">
              <a:solidFill>
                <a:srgbClr val="C00000"/>
              </a:solidFill>
              <a:latin typeface="Footlight MT Light" pitchFamily="18" charset="0"/>
            </a:endParaRPr>
          </a:p>
        </p:txBody>
      </p:sp>
      <p:sp>
        <p:nvSpPr>
          <p:cNvPr id="5124" name="Content Placeholder 4"/>
          <p:cNvSpPr>
            <a:spLocks noGrp="1"/>
          </p:cNvSpPr>
          <p:nvPr>
            <p:ph idx="1"/>
          </p:nvPr>
        </p:nvSpPr>
        <p:spPr>
          <a:xfrm>
            <a:off x="228600" y="1600200"/>
            <a:ext cx="8763000" cy="4525963"/>
          </a:xfrm>
        </p:spPr>
        <p:txBody>
          <a:bodyPr>
            <a:normAutofit fontScale="92500" lnSpcReduction="10000"/>
          </a:bodyPr>
          <a:lstStyle/>
          <a:p>
            <a:pPr eaLnBrk="1" hangingPunct="1">
              <a:buNone/>
            </a:pPr>
            <a:r>
              <a:rPr lang="en-US" sz="3200" b="1" dirty="0" smtClean="0"/>
              <a:t>Session Objectives</a:t>
            </a:r>
          </a:p>
          <a:p>
            <a:pPr eaLnBrk="1" hangingPunct="1">
              <a:buNone/>
            </a:pPr>
            <a:endParaRPr lang="en-US" sz="3200" b="1" dirty="0" smtClean="0"/>
          </a:p>
          <a:p>
            <a:pPr eaLnBrk="1" hangingPunct="1"/>
            <a:r>
              <a:rPr lang="en-US" sz="3200" dirty="0" smtClean="0"/>
              <a:t>What is a Research ? </a:t>
            </a:r>
          </a:p>
          <a:p>
            <a:pPr eaLnBrk="1" hangingPunct="1"/>
            <a:r>
              <a:rPr lang="en-US" sz="3200" dirty="0" smtClean="0"/>
              <a:t>Why is medical research important ?</a:t>
            </a:r>
          </a:p>
          <a:p>
            <a:pPr eaLnBrk="1" hangingPunct="1"/>
            <a:r>
              <a:rPr lang="en-US" dirty="0" smtClean="0"/>
              <a:t>How to start a research project ?</a:t>
            </a:r>
          </a:p>
          <a:p>
            <a:pPr eaLnBrk="1" hangingPunct="1"/>
            <a:r>
              <a:rPr lang="en-US" sz="3200" dirty="0" smtClean="0"/>
              <a:t>What is a criteria of a researcher and a research project ?</a:t>
            </a:r>
          </a:p>
          <a:p>
            <a:pPr eaLnBrk="1" hangingPunct="1"/>
            <a:r>
              <a:rPr lang="en-US" sz="3200" dirty="0" smtClean="0"/>
              <a:t>What is  the </a:t>
            </a:r>
            <a:r>
              <a:rPr lang="en-US" dirty="0"/>
              <a:t>o</a:t>
            </a:r>
            <a:r>
              <a:rPr lang="en-US" sz="3200" dirty="0" smtClean="0"/>
              <a:t>utline of a research protocol  ?</a:t>
            </a:r>
          </a:p>
          <a:p>
            <a:pPr marL="0" indent="0" eaLnBrk="1" hangingPunct="1">
              <a:buNone/>
            </a:pPr>
            <a:r>
              <a:rPr lang="en-US" sz="3200" dirty="0" smtClean="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solidFill>
                  <a:srgbClr val="FF0000"/>
                </a:solidFill>
                <a:latin typeface="Times New Roman" charset="0"/>
              </a:rPr>
              <a:t>What is “Research”</a:t>
            </a:r>
            <a:br>
              <a:rPr lang="en-US" b="1" dirty="0">
                <a:solidFill>
                  <a:srgbClr val="FF0000"/>
                </a:solidFill>
                <a:latin typeface="Times New Roman" charset="0"/>
              </a:rPr>
            </a:br>
            <a:endParaRPr lang="en-US" dirty="0">
              <a:solidFill>
                <a:srgbClr val="FF0000"/>
              </a:solidFill>
            </a:endParaRPr>
          </a:p>
        </p:txBody>
      </p:sp>
      <p:sp>
        <p:nvSpPr>
          <p:cNvPr id="3" name="Content Placeholder 2"/>
          <p:cNvSpPr>
            <a:spLocks noGrp="1"/>
          </p:cNvSpPr>
          <p:nvPr>
            <p:ph idx="1"/>
          </p:nvPr>
        </p:nvSpPr>
        <p:spPr/>
        <p:txBody>
          <a:bodyPr>
            <a:normAutofit fontScale="92500"/>
          </a:bodyPr>
          <a:lstStyle/>
          <a:p>
            <a:r>
              <a:rPr lang="en-US" dirty="0" smtClean="0"/>
              <a:t>Research </a:t>
            </a:r>
            <a:r>
              <a:rPr lang="en-US" dirty="0"/>
              <a:t>is an Endeavour to discover answers to intellectual and practical problems through the application of scientific method. </a:t>
            </a:r>
          </a:p>
          <a:p>
            <a:endParaRPr lang="en-US" dirty="0"/>
          </a:p>
          <a:p>
            <a:r>
              <a:rPr lang="en-US" dirty="0"/>
              <a:t>Research is the systematic process of collecting and analyzing information (data) in order to increase our understanding of the phenomenon about which we are concerned or interested.</a:t>
            </a:r>
          </a:p>
          <a:p>
            <a:endParaRPr lang="en-US" dirty="0"/>
          </a:p>
          <a:p>
            <a:endParaRPr lang="en-US" dirty="0"/>
          </a:p>
        </p:txBody>
      </p:sp>
    </p:spTree>
    <p:extLst>
      <p:ext uri="{BB962C8B-B14F-4D97-AF65-F5344CB8AC3E}">
        <p14:creationId xmlns:p14="http://schemas.microsoft.com/office/powerpoint/2010/main" xmlns="" val="4266595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solidFill>
                  <a:srgbClr val="FF0000"/>
                </a:solidFill>
                <a:latin typeface="Times New Roman" panose="02020603050405020304" pitchFamily="18" charset="0"/>
                <a:cs typeface="Times New Roman" panose="02020603050405020304" pitchFamily="18" charset="0"/>
              </a:rPr>
              <a:t>SCIENTIFIC METHOD</a:t>
            </a:r>
          </a:p>
        </p:txBody>
      </p:sp>
      <p:sp>
        <p:nvSpPr>
          <p:cNvPr id="3" name="Content Placeholder 2"/>
          <p:cNvSpPr>
            <a:spLocks noGrp="1"/>
          </p:cNvSpPr>
          <p:nvPr>
            <p:ph idx="1"/>
          </p:nvPr>
        </p:nvSpPr>
        <p:spPr>
          <a:xfrm>
            <a:off x="457200" y="1828799"/>
            <a:ext cx="8229600" cy="2209801"/>
          </a:xfrm>
        </p:spPr>
        <p:txBody>
          <a:bodyPr/>
          <a:lstStyle/>
          <a:p>
            <a:pPr marL="0" indent="0">
              <a:buNone/>
            </a:pPr>
            <a:r>
              <a:rPr lang="en-US" dirty="0"/>
              <a:t>Scientific method is the systematic collection of data (facts) and their theoretical treatment through proper observation, experimentation and interpretation.</a:t>
            </a:r>
          </a:p>
          <a:p>
            <a:endParaRPr lang="en-US" dirty="0"/>
          </a:p>
        </p:txBody>
      </p:sp>
    </p:spTree>
    <p:extLst>
      <p:ext uri="{BB962C8B-B14F-4D97-AF65-F5344CB8AC3E}">
        <p14:creationId xmlns:p14="http://schemas.microsoft.com/office/powerpoint/2010/main" xmlns="" val="496151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personal.psu.edu/faculty/j/e/jel5/micro/pasteu32.jpg"/>
          <p:cNvPicPr>
            <a:picLocks noChangeAspect="1" noChangeArrowheads="1"/>
          </p:cNvPicPr>
          <p:nvPr/>
        </p:nvPicPr>
        <p:blipFill>
          <a:blip r:embed="rId3" cstate="print"/>
          <a:srcRect/>
          <a:stretch>
            <a:fillRect/>
          </a:stretch>
        </p:blipFill>
        <p:spPr bwMode="auto">
          <a:xfrm>
            <a:off x="2133600" y="1295400"/>
            <a:ext cx="5400675" cy="4086225"/>
          </a:xfrm>
          <a:prstGeom prst="rect">
            <a:avLst/>
          </a:prstGeom>
          <a:noFill/>
          <a:ln w="9525">
            <a:noFill/>
            <a:miter lim="800000"/>
            <a:headEnd/>
            <a:tailEnd/>
          </a:ln>
        </p:spPr>
      </p:pic>
      <p:sp>
        <p:nvSpPr>
          <p:cNvPr id="6147" name="TextBox 2"/>
          <p:cNvSpPr txBox="1">
            <a:spLocks noChangeArrowheads="1"/>
          </p:cNvSpPr>
          <p:nvPr/>
        </p:nvSpPr>
        <p:spPr bwMode="auto">
          <a:xfrm>
            <a:off x="1600200" y="5943600"/>
            <a:ext cx="4803775" cy="369888"/>
          </a:xfrm>
          <a:prstGeom prst="rect">
            <a:avLst/>
          </a:prstGeom>
          <a:noFill/>
          <a:ln w="9525">
            <a:noFill/>
            <a:miter lim="800000"/>
            <a:headEnd/>
            <a:tailEnd/>
          </a:ln>
        </p:spPr>
        <p:txBody>
          <a:bodyPr wrap="none">
            <a:spAutoFit/>
          </a:bodyPr>
          <a:lstStyle/>
          <a:p>
            <a:r>
              <a:rPr lang="en-US">
                <a:solidFill>
                  <a:prstClr val="black"/>
                </a:solidFill>
              </a:rPr>
              <a:t>Pasteur ; the chemist who transformed medicine </a:t>
            </a:r>
          </a:p>
        </p:txBody>
      </p:sp>
      <p:sp>
        <p:nvSpPr>
          <p:cNvPr id="4" name="TextBox 3"/>
          <p:cNvSpPr txBox="1"/>
          <p:nvPr/>
        </p:nvSpPr>
        <p:spPr>
          <a:xfrm>
            <a:off x="152400" y="228600"/>
            <a:ext cx="7086600" cy="830263"/>
          </a:xfrm>
          <a:prstGeom prst="rect">
            <a:avLst/>
          </a:prstGeom>
          <a:noFill/>
        </p:spPr>
        <p:txBody>
          <a:bodyPr>
            <a:spAutoFit/>
          </a:bodyPr>
          <a:lstStyle/>
          <a:p>
            <a:pPr algn="ctr">
              <a:defRPr/>
            </a:pPr>
            <a:r>
              <a:rPr lang="en-US" sz="2400" b="1" dirty="0">
                <a:solidFill>
                  <a:srgbClr val="9BBB59"/>
                </a:solidFill>
              </a:rPr>
              <a:t>Research Experiments in  Laboratories </a:t>
            </a:r>
          </a:p>
          <a:p>
            <a:pPr algn="ctr">
              <a:defRPr/>
            </a:pPr>
            <a:r>
              <a:rPr lang="en-US" sz="2400" b="1" dirty="0">
                <a:solidFill>
                  <a:srgbClr val="9BBB59"/>
                </a:solidFill>
              </a:rPr>
              <a:t>France  1822</a:t>
            </a:r>
          </a:p>
        </p:txBody>
      </p:sp>
    </p:spTree>
    <p:extLst>
      <p:ext uri="{BB962C8B-B14F-4D97-AF65-F5344CB8AC3E}">
        <p14:creationId xmlns:p14="http://schemas.microsoft.com/office/powerpoint/2010/main" xmlns="" val="2408229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z="3600" b="1" dirty="0" smtClean="0">
                <a:solidFill>
                  <a:srgbClr val="C00000"/>
                </a:solidFill>
              </a:rPr>
              <a:t>Pace of Change in Medicine </a:t>
            </a:r>
          </a:p>
        </p:txBody>
      </p:sp>
      <p:sp>
        <p:nvSpPr>
          <p:cNvPr id="11267" name="Content Placeholder 2"/>
          <p:cNvSpPr>
            <a:spLocks noGrp="1"/>
          </p:cNvSpPr>
          <p:nvPr>
            <p:ph idx="1"/>
          </p:nvPr>
        </p:nvSpPr>
        <p:spPr/>
        <p:txBody>
          <a:bodyPr>
            <a:noAutofit/>
          </a:bodyPr>
          <a:lstStyle/>
          <a:p>
            <a:r>
              <a:rPr lang="en-US" sz="3600" dirty="0" smtClean="0">
                <a:latin typeface="Times New Roman" pitchFamily="18" charset="0"/>
                <a:cs typeface="Times New Roman" pitchFamily="18" charset="0"/>
              </a:rPr>
              <a:t>Changing patterns of diseases  </a:t>
            </a:r>
          </a:p>
          <a:p>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Demographic transition &amp; longevity </a:t>
            </a:r>
            <a:endParaRPr lang="en-US" sz="1200" dirty="0" smtClean="0">
              <a:latin typeface="Times New Roman" pitchFamily="18" charset="0"/>
              <a:cs typeface="Times New Roman" pitchFamily="18" charset="0"/>
            </a:endParaRPr>
          </a:p>
          <a:p>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Variation in patient population and clinical care in various geographical regions  differs for many reasons </a:t>
            </a:r>
          </a:p>
          <a:p>
            <a:pPr eaLnBrk="1" hangingPunct="1"/>
            <a:endParaRPr lang="en-US" sz="3600" dirty="0" smtClean="0"/>
          </a:p>
        </p:txBody>
      </p:sp>
    </p:spTree>
    <p:extLst>
      <p:ext uri="{BB962C8B-B14F-4D97-AF65-F5344CB8AC3E}">
        <p14:creationId xmlns:p14="http://schemas.microsoft.com/office/powerpoint/2010/main" xmlns="" val="3927197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solidFill>
                  <a:srgbClr val="7030A0"/>
                </a:solidFill>
              </a:rPr>
              <a:t>Introduction to Course</a:t>
            </a:r>
          </a:p>
        </p:txBody>
      </p:sp>
      <p:sp>
        <p:nvSpPr>
          <p:cNvPr id="7171" name="Content Placeholder 2"/>
          <p:cNvSpPr>
            <a:spLocks noGrp="1"/>
          </p:cNvSpPr>
          <p:nvPr>
            <p:ph idx="1"/>
          </p:nvPr>
        </p:nvSpPr>
        <p:spPr/>
        <p:txBody>
          <a:bodyPr/>
          <a:lstStyle/>
          <a:p>
            <a:pPr>
              <a:buFont typeface="Georgia" pitchFamily="18" charset="0"/>
              <a:buNone/>
            </a:pPr>
            <a:r>
              <a:rPr lang="en-US" b="1" dirty="0" smtClean="0">
                <a:solidFill>
                  <a:srgbClr val="C00000"/>
                </a:solidFill>
              </a:rPr>
              <a:t>Course Objectives</a:t>
            </a:r>
          </a:p>
          <a:p>
            <a:pPr>
              <a:buFont typeface="Georgia" pitchFamily="18" charset="0"/>
              <a:buNone/>
            </a:pPr>
            <a:endParaRPr lang="en-US" dirty="0" smtClean="0"/>
          </a:p>
          <a:p>
            <a:pPr>
              <a:buFont typeface="Georgia" pitchFamily="18" charset="0"/>
              <a:buNone/>
            </a:pPr>
            <a:r>
              <a:rPr lang="en-US" dirty="0" smtClean="0"/>
              <a:t>   The overall objectives of this course are to enable students understand &amp; learn the basic elements of research, its design and conduct an epidemiological study to answer a specific research question</a:t>
            </a:r>
            <a:r>
              <a:rPr lang="en-US" dirty="0"/>
              <a:t> </a:t>
            </a:r>
            <a:r>
              <a:rPr lang="en-US" dirty="0" smtClean="0"/>
              <a:t>of interest. </a:t>
            </a:r>
          </a:p>
          <a:p>
            <a:pPr>
              <a:buFont typeface="Georgia" pitchFamily="18" charset="0"/>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descr="japan-swine-flu-mask-550x366.jpg"/>
          <p:cNvSpPr>
            <a:spLocks noChangeAspect="1" noChangeArrowheads="1"/>
          </p:cNvSpPr>
          <p:nvPr/>
        </p:nvSpPr>
        <p:spPr bwMode="auto">
          <a:xfrm>
            <a:off x="0" y="-136525"/>
            <a:ext cx="5238750" cy="3486150"/>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51203" name="Picture 3" descr="C:\Documents and Settings\DR.AMNA\My Documents\My Pictures\H1N1.bmp"/>
          <p:cNvPicPr>
            <a:picLocks noChangeAspect="1" noChangeArrowheads="1"/>
          </p:cNvPicPr>
          <p:nvPr/>
        </p:nvPicPr>
        <p:blipFill>
          <a:blip r:embed="rId3" cstate="print"/>
          <a:srcRect/>
          <a:stretch>
            <a:fillRect/>
          </a:stretch>
        </p:blipFill>
        <p:spPr bwMode="auto">
          <a:xfrm>
            <a:off x="304800" y="3048000"/>
            <a:ext cx="3200400" cy="1905000"/>
          </a:xfrm>
          <a:prstGeom prst="rect">
            <a:avLst/>
          </a:prstGeom>
          <a:noFill/>
        </p:spPr>
      </p:pic>
      <p:pic>
        <p:nvPicPr>
          <p:cNvPr id="4" name="Picture 2" descr="Workers aged 55–64 and ≥65 years have the highest rates of occupational highway transportation deaths.">
            <a:hlinkClick r:id="rId4"/>
          </p:cNvPr>
          <p:cNvPicPr>
            <a:picLocks noChangeAspect="1" noChangeArrowheads="1"/>
          </p:cNvPicPr>
          <p:nvPr/>
        </p:nvPicPr>
        <p:blipFill>
          <a:blip r:embed="rId5" cstate="print"/>
          <a:srcRect/>
          <a:stretch>
            <a:fillRect/>
          </a:stretch>
        </p:blipFill>
        <p:spPr bwMode="auto">
          <a:xfrm>
            <a:off x="533400" y="5105400"/>
            <a:ext cx="1943100" cy="1533525"/>
          </a:xfrm>
          <a:prstGeom prst="rect">
            <a:avLst/>
          </a:prstGeom>
          <a:noFill/>
        </p:spPr>
      </p:pic>
      <p:pic>
        <p:nvPicPr>
          <p:cNvPr id="51205" name="Picture 5" descr="http://www.c-r-y.org.uk/sanjhome.gif">
            <a:hlinkClick r:id="rId6"/>
          </p:cNvPr>
          <p:cNvPicPr>
            <a:picLocks noChangeAspect="1" noChangeArrowheads="1"/>
          </p:cNvPicPr>
          <p:nvPr/>
        </p:nvPicPr>
        <p:blipFill>
          <a:blip r:embed="rId7" cstate="print"/>
          <a:srcRect/>
          <a:stretch>
            <a:fillRect/>
          </a:stretch>
        </p:blipFill>
        <p:spPr bwMode="auto">
          <a:xfrm>
            <a:off x="3276600" y="304800"/>
            <a:ext cx="1905000" cy="2133600"/>
          </a:xfrm>
          <a:prstGeom prst="rect">
            <a:avLst/>
          </a:prstGeom>
          <a:noFill/>
        </p:spPr>
      </p:pic>
      <p:pic>
        <p:nvPicPr>
          <p:cNvPr id="51207" name="Picture 7" descr="http://www.c-r-y.org.uk/medinfohome.gif">
            <a:hlinkClick r:id="rId8"/>
          </p:cNvPr>
          <p:cNvPicPr>
            <a:picLocks noChangeAspect="1" noChangeArrowheads="1"/>
          </p:cNvPicPr>
          <p:nvPr/>
        </p:nvPicPr>
        <p:blipFill>
          <a:blip r:embed="rId9" cstate="print"/>
          <a:srcRect/>
          <a:stretch>
            <a:fillRect/>
          </a:stretch>
        </p:blipFill>
        <p:spPr bwMode="auto">
          <a:xfrm>
            <a:off x="6096000" y="304800"/>
            <a:ext cx="1676400" cy="2133600"/>
          </a:xfrm>
          <a:prstGeom prst="rect">
            <a:avLst/>
          </a:prstGeom>
          <a:noFill/>
        </p:spPr>
      </p:pic>
      <p:pic>
        <p:nvPicPr>
          <p:cNvPr id="51208" name="Picture 8" descr="C:\Documents and Settings\DR.AMNA\My Documents\My Pictures\hfcs_thumbnail.jpg"/>
          <p:cNvPicPr>
            <a:picLocks noChangeAspect="1" noChangeArrowheads="1"/>
          </p:cNvPicPr>
          <p:nvPr/>
        </p:nvPicPr>
        <p:blipFill>
          <a:blip r:embed="rId10" cstate="print"/>
          <a:srcRect/>
          <a:stretch>
            <a:fillRect/>
          </a:stretch>
        </p:blipFill>
        <p:spPr bwMode="auto">
          <a:xfrm>
            <a:off x="7772400" y="5562600"/>
            <a:ext cx="1219200" cy="1143000"/>
          </a:xfrm>
          <a:prstGeom prst="rect">
            <a:avLst/>
          </a:prstGeom>
          <a:noFill/>
        </p:spPr>
      </p:pic>
      <p:pic>
        <p:nvPicPr>
          <p:cNvPr id="51209" name="Picture 9" descr="C:\Documents and Settings\DR.AMNA\My Documents\My Pictures\obesity_thumbnail.jpg"/>
          <p:cNvPicPr>
            <a:picLocks noChangeAspect="1" noChangeArrowheads="1"/>
          </p:cNvPicPr>
          <p:nvPr/>
        </p:nvPicPr>
        <p:blipFill>
          <a:blip r:embed="rId11" cstate="print"/>
          <a:srcRect/>
          <a:stretch>
            <a:fillRect/>
          </a:stretch>
        </p:blipFill>
        <p:spPr bwMode="auto">
          <a:xfrm>
            <a:off x="6400800" y="4267200"/>
            <a:ext cx="1524000" cy="1447800"/>
          </a:xfrm>
          <a:prstGeom prst="rect">
            <a:avLst/>
          </a:prstGeom>
          <a:noFill/>
        </p:spPr>
      </p:pic>
      <p:pic>
        <p:nvPicPr>
          <p:cNvPr id="9" name="Picture 2" descr="http://upload.wikimedia.org/wikipedia/commons/thumb/a/a9/John_Forbes_Nash%2C_Jr._by_Peter_Badge.jpg/170px-John_Forbes_Nash%2C_Jr._by_Peter_Badge.jpg">
            <a:hlinkClick r:id="rId12"/>
          </p:cNvPr>
          <p:cNvPicPr>
            <a:picLocks noChangeAspect="1" noChangeArrowheads="1"/>
          </p:cNvPicPr>
          <p:nvPr/>
        </p:nvPicPr>
        <p:blipFill>
          <a:blip r:embed="rId13" cstate="print"/>
          <a:srcRect/>
          <a:stretch>
            <a:fillRect/>
          </a:stretch>
        </p:blipFill>
        <p:spPr bwMode="auto">
          <a:xfrm>
            <a:off x="3733800" y="2895600"/>
            <a:ext cx="2266950" cy="3168650"/>
          </a:xfrm>
          <a:prstGeom prst="rect">
            <a:avLst/>
          </a:prstGeom>
          <a:noFill/>
          <a:ln w="9525">
            <a:noFill/>
            <a:miter lim="800000"/>
            <a:headEnd/>
            <a:tailEnd/>
          </a:ln>
        </p:spPr>
      </p:pic>
      <p:graphicFrame>
        <p:nvGraphicFramePr>
          <p:cNvPr id="51210" name="Object 2"/>
          <p:cNvGraphicFramePr>
            <a:graphicFrameLocks noChangeAspect="1"/>
          </p:cNvGraphicFramePr>
          <p:nvPr/>
        </p:nvGraphicFramePr>
        <p:xfrm>
          <a:off x="304800" y="228600"/>
          <a:ext cx="2667000" cy="2286000"/>
        </p:xfrm>
        <a:graphic>
          <a:graphicData uri="http://schemas.openxmlformats.org/presentationml/2006/ole">
            <p:oleObj spid="_x0000_s52276" name="Photo Editor Photo" r:id="rId14" imgW="2857899" imgH="2542857" progId="">
              <p:embed/>
            </p:oleObj>
          </a:graphicData>
        </a:graphic>
      </p:graphicFrame>
      <p:graphicFrame>
        <p:nvGraphicFramePr>
          <p:cNvPr id="51211" name="Object 2"/>
          <p:cNvGraphicFramePr>
            <a:graphicFrameLocks noChangeAspect="1"/>
          </p:cNvGraphicFramePr>
          <p:nvPr/>
        </p:nvGraphicFramePr>
        <p:xfrm>
          <a:off x="6629400" y="2514600"/>
          <a:ext cx="1692275" cy="1520825"/>
        </p:xfrm>
        <a:graphic>
          <a:graphicData uri="http://schemas.openxmlformats.org/presentationml/2006/ole">
            <p:oleObj spid="_x0000_s52277" name="Photo Editor Photo" r:id="rId15" imgW="1676634" imgH="2542857" progId="">
              <p:embed/>
            </p:oleObj>
          </a:graphicData>
        </a:graphic>
      </p:graphicFrame>
    </p:spTree>
    <p:extLst>
      <p:ext uri="{BB962C8B-B14F-4D97-AF65-F5344CB8AC3E}">
        <p14:creationId xmlns:p14="http://schemas.microsoft.com/office/powerpoint/2010/main" xmlns="" val="2434689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Bild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4648200" cy="342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1" name="Bild 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65650" y="0"/>
            <a:ext cx="4578350" cy="342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2" name="Bild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4565650" y="3422650"/>
            <a:ext cx="12700" cy="1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3" name="Bild 7"/>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3422650"/>
            <a:ext cx="4697413" cy="343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4" name="Bild 8"/>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72000" y="3422650"/>
            <a:ext cx="4572000" cy="343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40842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Bild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5" name="Bild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0"/>
            <a:ext cx="45720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6" name="Bild 7"/>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3365500"/>
            <a:ext cx="4572000" cy="349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167885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
          <p:cNvSpPr>
            <a:spLocks noChangeArrowheads="1"/>
          </p:cNvSpPr>
          <p:nvPr/>
        </p:nvSpPr>
        <p:spPr bwMode="auto">
          <a:xfrm>
            <a:off x="5257800" y="1905000"/>
            <a:ext cx="3352800" cy="35052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FFFFCC"/>
              </a:solidFill>
              <a:latin typeface="Arial Narrow" pitchFamily="34" charset="0"/>
              <a:cs typeface="Arial" charset="0"/>
            </a:endParaRPr>
          </a:p>
        </p:txBody>
      </p:sp>
      <p:sp>
        <p:nvSpPr>
          <p:cNvPr id="18435" name="Oval 3"/>
          <p:cNvSpPr>
            <a:spLocks noChangeArrowheads="1"/>
          </p:cNvSpPr>
          <p:nvPr/>
        </p:nvSpPr>
        <p:spPr bwMode="auto">
          <a:xfrm>
            <a:off x="1905000" y="1524000"/>
            <a:ext cx="1981200" cy="22098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endParaRPr lang="en-US">
              <a:solidFill>
                <a:srgbClr val="FFFFCC"/>
              </a:solidFill>
              <a:latin typeface="Arial" charset="0"/>
              <a:cs typeface="Arial" charset="0"/>
            </a:endParaRPr>
          </a:p>
        </p:txBody>
      </p:sp>
      <p:sp>
        <p:nvSpPr>
          <p:cNvPr id="18436" name="Oval 4"/>
          <p:cNvSpPr>
            <a:spLocks noChangeArrowheads="1"/>
          </p:cNvSpPr>
          <p:nvPr/>
        </p:nvSpPr>
        <p:spPr bwMode="auto">
          <a:xfrm>
            <a:off x="2743200" y="685800"/>
            <a:ext cx="1981200" cy="21336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FFFFCC"/>
              </a:solidFill>
              <a:latin typeface="Arial Narrow" pitchFamily="34" charset="0"/>
              <a:cs typeface="Arial" charset="0"/>
            </a:endParaRPr>
          </a:p>
        </p:txBody>
      </p:sp>
      <p:sp>
        <p:nvSpPr>
          <p:cNvPr id="18437" name="Oval 5"/>
          <p:cNvSpPr>
            <a:spLocks noChangeArrowheads="1"/>
          </p:cNvSpPr>
          <p:nvPr/>
        </p:nvSpPr>
        <p:spPr bwMode="auto">
          <a:xfrm>
            <a:off x="1600200" y="2057400"/>
            <a:ext cx="2133600" cy="22860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endParaRPr lang="en-US">
              <a:solidFill>
                <a:srgbClr val="FFFFCC"/>
              </a:solidFill>
              <a:latin typeface="Arial" charset="0"/>
              <a:cs typeface="Arial" charset="0"/>
            </a:endParaRPr>
          </a:p>
        </p:txBody>
      </p:sp>
      <p:sp>
        <p:nvSpPr>
          <p:cNvPr id="18438" name="Oval 6"/>
          <p:cNvSpPr>
            <a:spLocks noChangeArrowheads="1"/>
          </p:cNvSpPr>
          <p:nvPr/>
        </p:nvSpPr>
        <p:spPr bwMode="auto">
          <a:xfrm>
            <a:off x="1676400" y="3733800"/>
            <a:ext cx="2209800" cy="23622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FFFFCC"/>
              </a:solidFill>
              <a:latin typeface="Arial Narrow" pitchFamily="34" charset="0"/>
              <a:cs typeface="Arial" charset="0"/>
            </a:endParaRPr>
          </a:p>
        </p:txBody>
      </p:sp>
      <p:sp>
        <p:nvSpPr>
          <p:cNvPr id="18439" name="Oval 7"/>
          <p:cNvSpPr>
            <a:spLocks noChangeArrowheads="1"/>
          </p:cNvSpPr>
          <p:nvPr/>
        </p:nvSpPr>
        <p:spPr bwMode="auto">
          <a:xfrm>
            <a:off x="1905000" y="3276600"/>
            <a:ext cx="1828800" cy="19812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FFFFCC"/>
              </a:solidFill>
              <a:latin typeface="Arial Narrow" pitchFamily="34" charset="0"/>
              <a:cs typeface="Arial" charset="0"/>
            </a:endParaRPr>
          </a:p>
        </p:txBody>
      </p:sp>
      <p:sp>
        <p:nvSpPr>
          <p:cNvPr id="18440" name="Oval 8"/>
          <p:cNvSpPr>
            <a:spLocks noChangeArrowheads="1"/>
          </p:cNvSpPr>
          <p:nvPr/>
        </p:nvSpPr>
        <p:spPr bwMode="auto">
          <a:xfrm>
            <a:off x="3048000" y="2057400"/>
            <a:ext cx="3124200" cy="3657600"/>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FFFFCC"/>
              </a:solidFill>
              <a:latin typeface="Arial Narrow" pitchFamily="34" charset="0"/>
              <a:cs typeface="Arial" charset="0"/>
            </a:endParaRPr>
          </a:p>
        </p:txBody>
      </p:sp>
      <p:sp>
        <p:nvSpPr>
          <p:cNvPr id="18441" name="Text Box 9"/>
          <p:cNvSpPr txBox="1">
            <a:spLocks noChangeArrowheads="1"/>
          </p:cNvSpPr>
          <p:nvPr/>
        </p:nvSpPr>
        <p:spPr bwMode="auto">
          <a:xfrm>
            <a:off x="6096000" y="2971800"/>
            <a:ext cx="178435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a:solidFill>
                  <a:srgbClr val="FFFFCC"/>
                </a:solidFill>
              </a:rPr>
              <a:t>Policy making,</a:t>
            </a:r>
          </a:p>
          <a:p>
            <a:pPr eaLnBrk="1" fontAlgn="base" hangingPunct="1">
              <a:spcBef>
                <a:spcPct val="0"/>
              </a:spcBef>
              <a:spcAft>
                <a:spcPct val="0"/>
              </a:spcAft>
            </a:pPr>
            <a:r>
              <a:rPr lang="en-US" b="1">
                <a:solidFill>
                  <a:srgbClr val="FFFFCC"/>
                </a:solidFill>
              </a:rPr>
              <a:t>      planning,</a:t>
            </a:r>
          </a:p>
          <a:p>
            <a:pPr eaLnBrk="1" fontAlgn="base" hangingPunct="1">
              <a:spcBef>
                <a:spcPct val="0"/>
              </a:spcBef>
              <a:spcAft>
                <a:spcPct val="0"/>
              </a:spcAft>
            </a:pPr>
            <a:r>
              <a:rPr lang="en-US" b="1">
                <a:solidFill>
                  <a:srgbClr val="FFFFCC"/>
                </a:solidFill>
              </a:rPr>
              <a:t>Management</a:t>
            </a:r>
          </a:p>
          <a:p>
            <a:pPr eaLnBrk="1" fontAlgn="base" hangingPunct="1">
              <a:spcBef>
                <a:spcPct val="0"/>
              </a:spcBef>
              <a:spcAft>
                <a:spcPct val="0"/>
              </a:spcAft>
            </a:pPr>
            <a:r>
              <a:rPr lang="en-US" b="1">
                <a:solidFill>
                  <a:srgbClr val="FFFFCC"/>
                </a:solidFill>
              </a:rPr>
              <a:t>      evaluation</a:t>
            </a:r>
          </a:p>
        </p:txBody>
      </p:sp>
      <p:sp>
        <p:nvSpPr>
          <p:cNvPr id="18442" name="Text Box 10"/>
          <p:cNvSpPr txBox="1">
            <a:spLocks noChangeArrowheads="1"/>
          </p:cNvSpPr>
          <p:nvPr/>
        </p:nvSpPr>
        <p:spPr bwMode="auto">
          <a:xfrm>
            <a:off x="4022725" y="3160713"/>
            <a:ext cx="1200150"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a:solidFill>
                  <a:srgbClr val="FFFFCC"/>
                </a:solidFill>
              </a:rPr>
              <a:t>Health</a:t>
            </a:r>
          </a:p>
          <a:p>
            <a:pPr eaLnBrk="1" fontAlgn="base" hangingPunct="1">
              <a:spcBef>
                <a:spcPct val="0"/>
              </a:spcBef>
              <a:spcAft>
                <a:spcPct val="0"/>
              </a:spcAft>
            </a:pPr>
            <a:r>
              <a:rPr lang="en-US" b="1">
                <a:solidFill>
                  <a:srgbClr val="FFFFCC"/>
                </a:solidFill>
              </a:rPr>
              <a:t> systems</a:t>
            </a:r>
          </a:p>
          <a:p>
            <a:pPr eaLnBrk="1" fontAlgn="base" hangingPunct="1">
              <a:spcBef>
                <a:spcPct val="0"/>
              </a:spcBef>
              <a:spcAft>
                <a:spcPct val="0"/>
              </a:spcAft>
            </a:pPr>
            <a:r>
              <a:rPr lang="en-US" b="1">
                <a:solidFill>
                  <a:srgbClr val="FFFFCC"/>
                </a:solidFill>
              </a:rPr>
              <a:t> research</a:t>
            </a:r>
          </a:p>
        </p:txBody>
      </p:sp>
      <p:sp>
        <p:nvSpPr>
          <p:cNvPr id="18443" name="Text Box 11"/>
          <p:cNvSpPr txBox="1">
            <a:spLocks noChangeArrowheads="1"/>
          </p:cNvSpPr>
          <p:nvPr/>
        </p:nvSpPr>
        <p:spPr bwMode="auto">
          <a:xfrm>
            <a:off x="3032125" y="1484313"/>
            <a:ext cx="19367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a:solidFill>
                  <a:srgbClr val="FFFF00"/>
                </a:solidFill>
              </a:rPr>
              <a:t>Epidemiological</a:t>
            </a:r>
          </a:p>
        </p:txBody>
      </p:sp>
      <p:sp>
        <p:nvSpPr>
          <p:cNvPr id="18444" name="Text Box 12"/>
          <p:cNvSpPr txBox="1">
            <a:spLocks noChangeArrowheads="1"/>
          </p:cNvSpPr>
          <p:nvPr/>
        </p:nvSpPr>
        <p:spPr bwMode="auto">
          <a:xfrm>
            <a:off x="1905000" y="2514600"/>
            <a:ext cx="15144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a:solidFill>
                  <a:srgbClr val="FFFFCC"/>
                </a:solidFill>
              </a:rPr>
              <a:t>Biomedical</a:t>
            </a:r>
          </a:p>
        </p:txBody>
      </p:sp>
      <p:sp>
        <p:nvSpPr>
          <p:cNvPr id="18445" name="Text Box 13"/>
          <p:cNvSpPr txBox="1">
            <a:spLocks noChangeArrowheads="1"/>
          </p:cNvSpPr>
          <p:nvPr/>
        </p:nvSpPr>
        <p:spPr bwMode="auto">
          <a:xfrm>
            <a:off x="2286000" y="3352800"/>
            <a:ext cx="1263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a:solidFill>
                  <a:srgbClr val="FF0000"/>
                </a:solidFill>
              </a:rPr>
              <a:t>Statistical</a:t>
            </a:r>
          </a:p>
        </p:txBody>
      </p:sp>
      <p:sp>
        <p:nvSpPr>
          <p:cNvPr id="18446" name="Text Box 14"/>
          <p:cNvSpPr txBox="1">
            <a:spLocks noChangeArrowheads="1"/>
          </p:cNvSpPr>
          <p:nvPr/>
        </p:nvSpPr>
        <p:spPr bwMode="auto">
          <a:xfrm>
            <a:off x="1981200" y="3886200"/>
            <a:ext cx="13525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a:solidFill>
                  <a:srgbClr val="FFFFCC"/>
                </a:solidFill>
              </a:rPr>
              <a:t>Behavioral</a:t>
            </a:r>
          </a:p>
        </p:txBody>
      </p:sp>
      <p:sp>
        <p:nvSpPr>
          <p:cNvPr id="18447" name="Text Box 15"/>
          <p:cNvSpPr txBox="1">
            <a:spLocks noChangeArrowheads="1"/>
          </p:cNvSpPr>
          <p:nvPr/>
        </p:nvSpPr>
        <p:spPr bwMode="auto">
          <a:xfrm>
            <a:off x="2057400" y="5181600"/>
            <a:ext cx="16954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a:solidFill>
                  <a:srgbClr val="FFFF00"/>
                </a:solidFill>
              </a:rPr>
              <a:t>Social &amp;</a:t>
            </a:r>
          </a:p>
          <a:p>
            <a:pPr eaLnBrk="1" fontAlgn="base" hangingPunct="1">
              <a:spcBef>
                <a:spcPct val="0"/>
              </a:spcBef>
              <a:spcAft>
                <a:spcPct val="0"/>
              </a:spcAft>
            </a:pPr>
            <a:r>
              <a:rPr lang="en-US" b="1">
                <a:solidFill>
                  <a:srgbClr val="FFFF00"/>
                </a:solidFill>
              </a:rPr>
              <a:t>       economic</a:t>
            </a:r>
          </a:p>
        </p:txBody>
      </p:sp>
      <p:sp>
        <p:nvSpPr>
          <p:cNvPr id="18448" name="Text Box 16"/>
          <p:cNvSpPr txBox="1">
            <a:spLocks noChangeArrowheads="1"/>
          </p:cNvSpPr>
          <p:nvPr/>
        </p:nvSpPr>
        <p:spPr bwMode="auto">
          <a:xfrm>
            <a:off x="288925" y="0"/>
            <a:ext cx="88550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u="sng">
                <a:solidFill>
                  <a:srgbClr val="FFFF00"/>
                </a:solidFill>
              </a:rPr>
              <a:t>MODEL OF THE RELATIONSHIP BETWEEN DIFFERENT TYPES OF RESEARCH</a:t>
            </a:r>
          </a:p>
          <a:p>
            <a:pPr eaLnBrk="1" fontAlgn="base" hangingPunct="1">
              <a:spcBef>
                <a:spcPct val="0"/>
              </a:spcBef>
              <a:spcAft>
                <a:spcPct val="0"/>
              </a:spcAft>
            </a:pPr>
            <a:endParaRPr lang="en-US" b="1">
              <a:solidFill>
                <a:srgbClr val="FFFF00"/>
              </a:solidFill>
            </a:endParaRPr>
          </a:p>
        </p:txBody>
      </p:sp>
    </p:spTree>
    <p:extLst>
      <p:ext uri="{BB962C8B-B14F-4D97-AF65-F5344CB8AC3E}">
        <p14:creationId xmlns:p14="http://schemas.microsoft.com/office/powerpoint/2010/main" xmlns="" val="18559165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idx="4294967295"/>
          </p:nvPr>
        </p:nvSpPr>
        <p:spPr>
          <a:xfrm>
            <a:off x="0" y="381000"/>
            <a:ext cx="8915400" cy="762000"/>
          </a:xfrm>
        </p:spPr>
        <p:txBody>
          <a:bodyPr lIns="92075" tIns="46038" rIns="92075" bIns="46038">
            <a:normAutofit fontScale="90000"/>
          </a:bodyPr>
          <a:lstStyle/>
          <a:p>
            <a:pPr eaLnBrk="1" hangingPunct="1">
              <a:defRPr/>
            </a:pPr>
            <a:r>
              <a:rPr lang="en-US" dirty="0">
                <a:effectLst>
                  <a:outerShdw blurRad="38100" dist="38100" dir="2700000" algn="tl">
                    <a:srgbClr val="FFFFFF"/>
                  </a:outerShdw>
                </a:effectLst>
              </a:rPr>
              <a:t>Causal model of risk factors for CVD</a:t>
            </a:r>
            <a:endParaRPr lang="en-US" sz="2800" dirty="0">
              <a:effectLst>
                <a:outerShdw blurRad="38100" dist="38100" dir="2700000" algn="tl">
                  <a:srgbClr val="FFFFFF"/>
                </a:outerShdw>
              </a:effectLst>
            </a:endParaRPr>
          </a:p>
        </p:txBody>
      </p:sp>
      <p:sp>
        <p:nvSpPr>
          <p:cNvPr id="19459" name="Rectangle 3"/>
          <p:cNvSpPr>
            <a:spLocks noChangeArrowheads="1"/>
          </p:cNvSpPr>
          <p:nvPr/>
        </p:nvSpPr>
        <p:spPr bwMode="auto">
          <a:xfrm>
            <a:off x="2743200" y="1600200"/>
            <a:ext cx="3959225" cy="835025"/>
          </a:xfrm>
          <a:prstGeom prst="rect">
            <a:avLst/>
          </a:prstGeom>
          <a:noFill/>
          <a:ln w="12700">
            <a:solidFill>
              <a:srgbClr val="C76605"/>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60" name="Rectangle 4"/>
          <p:cNvSpPr>
            <a:spLocks noChangeArrowheads="1"/>
          </p:cNvSpPr>
          <p:nvPr/>
        </p:nvSpPr>
        <p:spPr bwMode="auto">
          <a:xfrm>
            <a:off x="2840038" y="1651000"/>
            <a:ext cx="3768725"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eaLnBrk="0" fontAlgn="base" hangingPunct="0">
              <a:spcBef>
                <a:spcPct val="0"/>
              </a:spcBef>
              <a:spcAft>
                <a:spcPct val="0"/>
              </a:spcAft>
            </a:pPr>
            <a:r>
              <a:rPr lang="en-US" sz="2800">
                <a:solidFill>
                  <a:srgbClr val="FFCC00"/>
                </a:solidFill>
                <a:cs typeface="Arial" charset="0"/>
              </a:rPr>
              <a:t>Morbidity and Mortality</a:t>
            </a:r>
            <a:endParaRPr lang="en-US" sz="2800">
              <a:solidFill>
                <a:srgbClr val="220011"/>
              </a:solidFill>
              <a:cs typeface="Arial" charset="0"/>
            </a:endParaRPr>
          </a:p>
          <a:p>
            <a:pPr algn="ctr" eaLnBrk="0" fontAlgn="base" hangingPunct="0">
              <a:spcBef>
                <a:spcPct val="0"/>
              </a:spcBef>
              <a:spcAft>
                <a:spcPct val="0"/>
              </a:spcAft>
            </a:pPr>
            <a:r>
              <a:rPr lang="en-US" sz="2400" b="1">
                <a:solidFill>
                  <a:srgbClr val="FFFFCC"/>
                </a:solidFill>
                <a:cs typeface="Arial" charset="0"/>
              </a:rPr>
              <a:t>(Stroke, MI)</a:t>
            </a:r>
          </a:p>
        </p:txBody>
      </p:sp>
      <p:sp>
        <p:nvSpPr>
          <p:cNvPr id="19461" name="Rectangle 5"/>
          <p:cNvSpPr>
            <a:spLocks noChangeArrowheads="1"/>
          </p:cNvSpPr>
          <p:nvPr/>
        </p:nvSpPr>
        <p:spPr bwMode="auto">
          <a:xfrm>
            <a:off x="1676400" y="2819400"/>
            <a:ext cx="6324600" cy="1101725"/>
          </a:xfrm>
          <a:prstGeom prst="rect">
            <a:avLst/>
          </a:prstGeom>
          <a:noFill/>
          <a:ln w="12700">
            <a:solidFill>
              <a:srgbClr val="C76605"/>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62" name="Rectangle 6"/>
          <p:cNvSpPr>
            <a:spLocks noChangeArrowheads="1"/>
          </p:cNvSpPr>
          <p:nvPr/>
        </p:nvSpPr>
        <p:spPr bwMode="auto">
          <a:xfrm>
            <a:off x="2001838" y="2870200"/>
            <a:ext cx="5597525" cy="100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eaLnBrk="0" fontAlgn="base" hangingPunct="0">
              <a:spcBef>
                <a:spcPct val="0"/>
              </a:spcBef>
              <a:spcAft>
                <a:spcPct val="0"/>
              </a:spcAft>
            </a:pPr>
            <a:r>
              <a:rPr lang="en-US" sz="2800">
                <a:solidFill>
                  <a:srgbClr val="FFCC00"/>
                </a:solidFill>
                <a:cs typeface="Arial" charset="0"/>
              </a:rPr>
              <a:t>Biological Risk Factors</a:t>
            </a:r>
            <a:r>
              <a:rPr lang="en-US" sz="2800" b="1">
                <a:solidFill>
                  <a:srgbClr val="FFCC00"/>
                </a:solidFill>
                <a:cs typeface="Arial" charset="0"/>
              </a:rPr>
              <a:t/>
            </a:r>
            <a:br>
              <a:rPr lang="en-US" sz="2800" b="1">
                <a:solidFill>
                  <a:srgbClr val="FFCC00"/>
                </a:solidFill>
                <a:cs typeface="Arial" charset="0"/>
              </a:rPr>
            </a:br>
            <a:endParaRPr lang="en-US" sz="1200">
              <a:solidFill>
                <a:srgbClr val="220011"/>
              </a:solidFill>
              <a:cs typeface="Arial" charset="0"/>
            </a:endParaRPr>
          </a:p>
          <a:p>
            <a:pPr algn="ctr" eaLnBrk="0" fontAlgn="base" hangingPunct="0">
              <a:spcBef>
                <a:spcPct val="0"/>
              </a:spcBef>
              <a:spcAft>
                <a:spcPct val="0"/>
              </a:spcAft>
            </a:pPr>
            <a:r>
              <a:rPr lang="en-US" sz="2200" b="1">
                <a:solidFill>
                  <a:srgbClr val="FFFFCC"/>
                </a:solidFill>
                <a:cs typeface="Arial" charset="0"/>
              </a:rPr>
              <a:t>(Hypertension, Blood Lipids, Homocysteine)</a:t>
            </a:r>
          </a:p>
        </p:txBody>
      </p:sp>
      <p:sp>
        <p:nvSpPr>
          <p:cNvPr id="19463" name="Rectangle 7"/>
          <p:cNvSpPr>
            <a:spLocks noChangeArrowheads="1"/>
          </p:cNvSpPr>
          <p:nvPr/>
        </p:nvSpPr>
        <p:spPr bwMode="auto">
          <a:xfrm>
            <a:off x="230188" y="4344988"/>
            <a:ext cx="3959225" cy="758825"/>
          </a:xfrm>
          <a:prstGeom prst="rect">
            <a:avLst/>
          </a:prstGeom>
          <a:noFill/>
          <a:ln w="12700">
            <a:solidFill>
              <a:srgbClr val="C76605"/>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64" name="Rectangle 8"/>
          <p:cNvSpPr>
            <a:spLocks noChangeArrowheads="1"/>
          </p:cNvSpPr>
          <p:nvPr/>
        </p:nvSpPr>
        <p:spPr bwMode="auto">
          <a:xfrm>
            <a:off x="325438" y="4394200"/>
            <a:ext cx="3768725"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eaLnBrk="0" fontAlgn="base" hangingPunct="0">
              <a:spcBef>
                <a:spcPct val="0"/>
              </a:spcBef>
              <a:spcAft>
                <a:spcPct val="0"/>
              </a:spcAft>
            </a:pPr>
            <a:r>
              <a:rPr lang="en-US" sz="2800">
                <a:solidFill>
                  <a:srgbClr val="FFCC00"/>
                </a:solidFill>
                <a:cs typeface="Arial" charset="0"/>
              </a:rPr>
              <a:t>Genetic Risk Factors</a:t>
            </a:r>
            <a:endParaRPr lang="en-US" sz="2800">
              <a:solidFill>
                <a:srgbClr val="220011"/>
              </a:solidFill>
              <a:cs typeface="Arial" charset="0"/>
            </a:endParaRPr>
          </a:p>
          <a:p>
            <a:pPr algn="ctr" eaLnBrk="0" fontAlgn="base" hangingPunct="0">
              <a:spcBef>
                <a:spcPct val="0"/>
              </a:spcBef>
              <a:spcAft>
                <a:spcPct val="0"/>
              </a:spcAft>
            </a:pPr>
            <a:r>
              <a:rPr lang="en-US" sz="2400">
                <a:solidFill>
                  <a:srgbClr val="FFFFCC"/>
                </a:solidFill>
                <a:cs typeface="Arial" charset="0"/>
              </a:rPr>
              <a:t>(Family History</a:t>
            </a:r>
            <a:r>
              <a:rPr lang="en-US" sz="2400" b="1">
                <a:solidFill>
                  <a:srgbClr val="FFFFCC"/>
                </a:solidFill>
                <a:cs typeface="Arial" charset="0"/>
              </a:rPr>
              <a:t>)</a:t>
            </a:r>
          </a:p>
        </p:txBody>
      </p:sp>
      <p:sp>
        <p:nvSpPr>
          <p:cNvPr id="19465" name="Rectangle 9"/>
          <p:cNvSpPr>
            <a:spLocks noChangeArrowheads="1"/>
          </p:cNvSpPr>
          <p:nvPr/>
        </p:nvSpPr>
        <p:spPr bwMode="auto">
          <a:xfrm>
            <a:off x="4419600" y="4343400"/>
            <a:ext cx="4264025" cy="758825"/>
          </a:xfrm>
          <a:prstGeom prst="rect">
            <a:avLst/>
          </a:prstGeom>
          <a:noFill/>
          <a:ln w="12700">
            <a:solidFill>
              <a:srgbClr val="C76605"/>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66" name="Rectangle 10"/>
          <p:cNvSpPr>
            <a:spLocks noChangeArrowheads="1"/>
          </p:cNvSpPr>
          <p:nvPr/>
        </p:nvSpPr>
        <p:spPr bwMode="auto">
          <a:xfrm>
            <a:off x="4516438" y="4394200"/>
            <a:ext cx="4073525"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eaLnBrk="0" fontAlgn="base" hangingPunct="0">
              <a:spcBef>
                <a:spcPct val="0"/>
              </a:spcBef>
              <a:spcAft>
                <a:spcPct val="0"/>
              </a:spcAft>
            </a:pPr>
            <a:r>
              <a:rPr lang="en-US" sz="2800">
                <a:solidFill>
                  <a:srgbClr val="FFCC00"/>
                </a:solidFill>
                <a:cs typeface="Arial" charset="0"/>
              </a:rPr>
              <a:t>Behavioral Risk Factors</a:t>
            </a:r>
            <a:endParaRPr lang="en-US" sz="2800">
              <a:solidFill>
                <a:srgbClr val="220011"/>
              </a:solidFill>
              <a:cs typeface="Arial" charset="0"/>
            </a:endParaRPr>
          </a:p>
          <a:p>
            <a:pPr algn="ctr" eaLnBrk="0" fontAlgn="base" hangingPunct="0">
              <a:spcBef>
                <a:spcPct val="0"/>
              </a:spcBef>
              <a:spcAft>
                <a:spcPct val="0"/>
              </a:spcAft>
            </a:pPr>
            <a:r>
              <a:rPr lang="en-US" sz="2400">
                <a:solidFill>
                  <a:srgbClr val="FFFFCC"/>
                </a:solidFill>
                <a:cs typeface="Arial" charset="0"/>
              </a:rPr>
              <a:t>(Cigarette, Diet, Exercise)</a:t>
            </a:r>
          </a:p>
        </p:txBody>
      </p:sp>
      <p:sp>
        <p:nvSpPr>
          <p:cNvPr id="19467" name="Rectangle 11"/>
          <p:cNvSpPr>
            <a:spLocks noChangeArrowheads="1"/>
          </p:cNvSpPr>
          <p:nvPr/>
        </p:nvSpPr>
        <p:spPr bwMode="auto">
          <a:xfrm>
            <a:off x="2362200" y="5486400"/>
            <a:ext cx="6248400" cy="1063625"/>
          </a:xfrm>
          <a:prstGeom prst="rect">
            <a:avLst/>
          </a:prstGeom>
          <a:noFill/>
          <a:ln w="12700">
            <a:solidFill>
              <a:srgbClr val="C76605"/>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68" name="Rectangle 12"/>
          <p:cNvSpPr>
            <a:spLocks noChangeArrowheads="1"/>
          </p:cNvSpPr>
          <p:nvPr/>
        </p:nvSpPr>
        <p:spPr bwMode="auto">
          <a:xfrm>
            <a:off x="2667000" y="5562600"/>
            <a:ext cx="5902325"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algn="ctr" eaLnBrk="0" fontAlgn="base" hangingPunct="0">
              <a:spcBef>
                <a:spcPct val="0"/>
              </a:spcBef>
              <a:spcAft>
                <a:spcPct val="0"/>
              </a:spcAft>
            </a:pPr>
            <a:r>
              <a:rPr lang="en-US" sz="2800">
                <a:solidFill>
                  <a:srgbClr val="FFCC00"/>
                </a:solidFill>
                <a:cs typeface="Arial" charset="0"/>
              </a:rPr>
              <a:t>Environmental Factors</a:t>
            </a:r>
            <a:endParaRPr lang="en-US" sz="2800">
              <a:solidFill>
                <a:srgbClr val="220011"/>
              </a:solidFill>
              <a:cs typeface="Arial" charset="0"/>
            </a:endParaRPr>
          </a:p>
          <a:p>
            <a:pPr algn="ctr" eaLnBrk="0" fontAlgn="base" hangingPunct="0">
              <a:spcBef>
                <a:spcPct val="0"/>
              </a:spcBef>
              <a:spcAft>
                <a:spcPct val="0"/>
              </a:spcAft>
            </a:pPr>
            <a:r>
              <a:rPr lang="en-US" sz="2200">
                <a:solidFill>
                  <a:srgbClr val="FFFFCC"/>
                </a:solidFill>
                <a:cs typeface="Arial" charset="0"/>
              </a:rPr>
              <a:t>(Socioeconomic Status, Work Environment)</a:t>
            </a:r>
            <a:endParaRPr lang="en-US" sz="2200" b="1">
              <a:solidFill>
                <a:srgbClr val="FFFFCC"/>
              </a:solidFill>
              <a:latin typeface="Arial Narrow" pitchFamily="34" charset="0"/>
              <a:cs typeface="Arial" charset="0"/>
            </a:endParaRPr>
          </a:p>
        </p:txBody>
      </p:sp>
      <p:sp>
        <p:nvSpPr>
          <p:cNvPr id="19469" name="AutoShape 13"/>
          <p:cNvSpPr>
            <a:spLocks noChangeArrowheads="1"/>
          </p:cNvSpPr>
          <p:nvPr/>
        </p:nvSpPr>
        <p:spPr bwMode="auto">
          <a:xfrm>
            <a:off x="6402388" y="5259388"/>
            <a:ext cx="225425" cy="225425"/>
          </a:xfrm>
          <a:prstGeom prst="upArrow">
            <a:avLst>
              <a:gd name="adj1" fmla="val 50000"/>
              <a:gd name="adj2" fmla="val 13880"/>
            </a:avLst>
          </a:prstGeom>
          <a:solidFill>
            <a:schemeClr val="tx1"/>
          </a:solidFill>
          <a:ln w="12700">
            <a:solidFill>
              <a:schemeClr val="tx1"/>
            </a:solidFill>
            <a:miter lim="800000"/>
            <a:headEnd/>
            <a:tailEnd/>
          </a:ln>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70" name="AutoShape 14"/>
          <p:cNvSpPr>
            <a:spLocks noChangeArrowheads="1"/>
          </p:cNvSpPr>
          <p:nvPr/>
        </p:nvSpPr>
        <p:spPr bwMode="auto">
          <a:xfrm>
            <a:off x="3430588" y="4078288"/>
            <a:ext cx="225425" cy="225425"/>
          </a:xfrm>
          <a:prstGeom prst="upArrow">
            <a:avLst>
              <a:gd name="adj1" fmla="val 50000"/>
              <a:gd name="adj2" fmla="val 24991"/>
            </a:avLst>
          </a:prstGeom>
          <a:solidFill>
            <a:schemeClr val="tx1"/>
          </a:solidFill>
          <a:ln w="12700">
            <a:solidFill>
              <a:schemeClr val="tx1"/>
            </a:solidFill>
            <a:miter lim="800000"/>
            <a:headEnd/>
            <a:tailEnd/>
          </a:ln>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71" name="AutoShape 15"/>
          <p:cNvSpPr>
            <a:spLocks noChangeArrowheads="1"/>
          </p:cNvSpPr>
          <p:nvPr/>
        </p:nvSpPr>
        <p:spPr bwMode="auto">
          <a:xfrm>
            <a:off x="5487988" y="4078288"/>
            <a:ext cx="225425" cy="225425"/>
          </a:xfrm>
          <a:prstGeom prst="upArrow">
            <a:avLst>
              <a:gd name="adj1" fmla="val 50000"/>
              <a:gd name="adj2" fmla="val 24991"/>
            </a:avLst>
          </a:prstGeom>
          <a:solidFill>
            <a:schemeClr val="tx1"/>
          </a:solidFill>
          <a:ln w="12700">
            <a:solidFill>
              <a:schemeClr val="tx1"/>
            </a:solidFill>
            <a:miter lim="800000"/>
            <a:headEnd/>
            <a:tailEnd/>
          </a:ln>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
        <p:nvSpPr>
          <p:cNvPr id="19472" name="AutoShape 16"/>
          <p:cNvSpPr>
            <a:spLocks noChangeArrowheads="1"/>
          </p:cNvSpPr>
          <p:nvPr/>
        </p:nvSpPr>
        <p:spPr bwMode="auto">
          <a:xfrm>
            <a:off x="4497388" y="2592388"/>
            <a:ext cx="225425" cy="225425"/>
          </a:xfrm>
          <a:prstGeom prst="upArrow">
            <a:avLst>
              <a:gd name="adj1" fmla="val 50000"/>
              <a:gd name="adj2" fmla="val 24991"/>
            </a:avLst>
          </a:prstGeom>
          <a:solidFill>
            <a:schemeClr val="tx1"/>
          </a:solidFill>
          <a:ln w="12700">
            <a:solidFill>
              <a:schemeClr val="tx1"/>
            </a:solidFill>
            <a:miter lim="800000"/>
            <a:headEnd/>
            <a:tailEnd/>
          </a:ln>
        </p:spPr>
        <p:txBody>
          <a:bodyPr wrap="none" anchor="ctr"/>
          <a:lstStyle/>
          <a:p>
            <a:pPr fontAlgn="base">
              <a:spcBef>
                <a:spcPct val="0"/>
              </a:spcBef>
              <a:spcAft>
                <a:spcPct val="0"/>
              </a:spcAft>
            </a:pPr>
            <a:endParaRPr lang="en-US" sz="2000" b="1">
              <a:solidFill>
                <a:srgbClr val="FFFFCC"/>
              </a:solidFill>
              <a:latin typeface="Arial Narrow" pitchFamily="34" charset="0"/>
              <a:cs typeface="Arial" charset="0"/>
            </a:endParaRPr>
          </a:p>
        </p:txBody>
      </p:sp>
    </p:spTree>
    <p:extLst>
      <p:ext uri="{BB962C8B-B14F-4D97-AF65-F5344CB8AC3E}">
        <p14:creationId xmlns:p14="http://schemas.microsoft.com/office/powerpoint/2010/main" xmlns="" val="9516751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228600"/>
            <a:ext cx="8305800" cy="1104900"/>
          </a:xfrm>
        </p:spPr>
        <p:txBody>
          <a:bodyPr lIns="91440" tIns="45720" rIns="91440" bIns="45720"/>
          <a:lstStyle/>
          <a:p>
            <a:pPr eaLnBrk="1" hangingPunct="1"/>
            <a:r>
              <a:rPr lang="en-US" altLang="en-US" smtClean="0"/>
              <a:t>Preventable Causes of Disease</a:t>
            </a:r>
            <a:endParaRPr lang="en-US" altLang="en-US" sz="2000" smtClean="0"/>
          </a:p>
        </p:txBody>
      </p:sp>
      <p:sp>
        <p:nvSpPr>
          <p:cNvPr id="12291" name="Rectangle 3"/>
          <p:cNvSpPr>
            <a:spLocks noGrp="1" noChangeArrowheads="1"/>
          </p:cNvSpPr>
          <p:nvPr>
            <p:ph type="body" idx="4294967295"/>
          </p:nvPr>
        </p:nvSpPr>
        <p:spPr>
          <a:xfrm>
            <a:off x="0" y="1524000"/>
            <a:ext cx="7772400" cy="4114800"/>
          </a:xfrm>
        </p:spPr>
        <p:txBody>
          <a:bodyPr lIns="91440" tIns="45720" rIns="91440" bIns="45720"/>
          <a:lstStyle/>
          <a:p>
            <a:pPr marL="342900" indent="-342900" algn="ctr" eaLnBrk="1" hangingPunct="1">
              <a:buFontTx/>
              <a:buNone/>
              <a:tabLst>
                <a:tab pos="2290763" algn="l"/>
              </a:tabLst>
            </a:pPr>
            <a:r>
              <a:rPr lang="en-US" altLang="en-US" smtClean="0">
                <a:solidFill>
                  <a:schemeClr val="tx2"/>
                </a:solidFill>
              </a:rPr>
              <a:t>BEINGS</a:t>
            </a:r>
            <a:r>
              <a:rPr lang="en-US" altLang="en-US" smtClean="0"/>
              <a:t> </a:t>
            </a:r>
          </a:p>
          <a:p>
            <a:pPr marL="342900" indent="-342900" eaLnBrk="1" hangingPunct="1">
              <a:tabLst>
                <a:tab pos="2290763" algn="l"/>
              </a:tabLst>
            </a:pPr>
            <a:r>
              <a:rPr lang="en-US" altLang="en-US" sz="2100" smtClean="0">
                <a:solidFill>
                  <a:schemeClr val="tx2"/>
                </a:solidFill>
              </a:rPr>
              <a:t>B</a:t>
            </a:r>
            <a:r>
              <a:rPr lang="en-US" altLang="en-US" sz="2100" smtClean="0"/>
              <a:t>iological factors and </a:t>
            </a:r>
            <a:r>
              <a:rPr lang="en-US" altLang="en-US" sz="2100" smtClean="0">
                <a:solidFill>
                  <a:schemeClr val="tx2"/>
                </a:solidFill>
              </a:rPr>
              <a:t>B</a:t>
            </a:r>
            <a:r>
              <a:rPr lang="en-US" altLang="en-US" sz="2100" smtClean="0"/>
              <a:t>ehavioral Factors</a:t>
            </a:r>
          </a:p>
          <a:p>
            <a:pPr marL="342900" indent="-342900" eaLnBrk="1" hangingPunct="1">
              <a:tabLst>
                <a:tab pos="2290763" algn="l"/>
              </a:tabLst>
            </a:pPr>
            <a:r>
              <a:rPr lang="en-US" altLang="en-US" sz="2100" smtClean="0">
                <a:solidFill>
                  <a:schemeClr val="tx2"/>
                </a:solidFill>
              </a:rPr>
              <a:t>E</a:t>
            </a:r>
            <a:r>
              <a:rPr lang="en-US" altLang="en-US" sz="2100" smtClean="0"/>
              <a:t>nvironmental factors</a:t>
            </a:r>
          </a:p>
          <a:p>
            <a:pPr marL="342900" indent="-342900" eaLnBrk="1" hangingPunct="1">
              <a:tabLst>
                <a:tab pos="2290763" algn="l"/>
              </a:tabLst>
            </a:pPr>
            <a:r>
              <a:rPr lang="en-US" altLang="en-US" sz="2100" smtClean="0">
                <a:solidFill>
                  <a:schemeClr val="tx2"/>
                </a:solidFill>
              </a:rPr>
              <a:t>I</a:t>
            </a:r>
            <a:r>
              <a:rPr lang="en-US" altLang="en-US" sz="2100" smtClean="0"/>
              <a:t>mmunologic factors</a:t>
            </a:r>
          </a:p>
          <a:p>
            <a:pPr marL="342900" indent="-342900" eaLnBrk="1" hangingPunct="1">
              <a:tabLst>
                <a:tab pos="2290763" algn="l"/>
              </a:tabLst>
            </a:pPr>
            <a:r>
              <a:rPr lang="en-US" altLang="en-US" sz="2100" smtClean="0">
                <a:solidFill>
                  <a:schemeClr val="tx2"/>
                </a:solidFill>
              </a:rPr>
              <a:t>N</a:t>
            </a:r>
            <a:r>
              <a:rPr lang="en-US" altLang="en-US" sz="2100" smtClean="0"/>
              <a:t>utritional factors</a:t>
            </a:r>
          </a:p>
          <a:p>
            <a:pPr marL="342900" indent="-342900" eaLnBrk="1" hangingPunct="1">
              <a:tabLst>
                <a:tab pos="2290763" algn="l"/>
              </a:tabLst>
            </a:pPr>
            <a:r>
              <a:rPr lang="en-US" altLang="en-US" sz="2100" smtClean="0">
                <a:solidFill>
                  <a:schemeClr val="tx2"/>
                </a:solidFill>
              </a:rPr>
              <a:t>G</a:t>
            </a:r>
            <a:r>
              <a:rPr lang="en-US" altLang="en-US" sz="2100" smtClean="0"/>
              <a:t>enetic factors</a:t>
            </a:r>
          </a:p>
          <a:p>
            <a:pPr marL="342900" indent="-342900" eaLnBrk="1" hangingPunct="1">
              <a:tabLst>
                <a:tab pos="2290763" algn="l"/>
              </a:tabLst>
            </a:pPr>
            <a:r>
              <a:rPr lang="en-US" altLang="en-US" sz="2100" smtClean="0">
                <a:solidFill>
                  <a:schemeClr val="tx2"/>
                </a:solidFill>
              </a:rPr>
              <a:t>S</a:t>
            </a:r>
            <a:r>
              <a:rPr lang="en-US" altLang="en-US" sz="2100" smtClean="0"/>
              <a:t>ervices, </a:t>
            </a:r>
            <a:r>
              <a:rPr lang="en-US" altLang="en-US" sz="2100" smtClean="0">
                <a:solidFill>
                  <a:schemeClr val="tx2"/>
                </a:solidFill>
              </a:rPr>
              <a:t>S</a:t>
            </a:r>
            <a:r>
              <a:rPr lang="en-US" altLang="en-US" sz="2100" smtClean="0"/>
              <a:t>ocial factors, and </a:t>
            </a:r>
            <a:r>
              <a:rPr lang="en-US" altLang="en-US" sz="2100" smtClean="0">
                <a:solidFill>
                  <a:schemeClr val="tx2"/>
                </a:solidFill>
              </a:rPr>
              <a:t>S</a:t>
            </a:r>
            <a:r>
              <a:rPr lang="en-US" altLang="en-US" sz="2100" smtClean="0"/>
              <a:t>piritual factors</a:t>
            </a:r>
          </a:p>
          <a:p>
            <a:pPr marL="342900" indent="-342900" eaLnBrk="1" hangingPunct="1">
              <a:buFontTx/>
              <a:buNone/>
              <a:tabLst>
                <a:tab pos="2290763" algn="l"/>
              </a:tabLst>
            </a:pPr>
            <a:endParaRPr lang="en-US" altLang="en-US" sz="900" smtClean="0"/>
          </a:p>
          <a:p>
            <a:pPr marL="342900" indent="-342900" eaLnBrk="1" hangingPunct="1">
              <a:buFontTx/>
              <a:buNone/>
              <a:tabLst>
                <a:tab pos="2290763" algn="l"/>
              </a:tabLst>
            </a:pPr>
            <a:r>
              <a:rPr lang="en-US" altLang="en-US" sz="900" smtClean="0"/>
              <a:t>[JF Jekel, Epidemiology, Biostatistics, and Preventive Medicine, 1996]</a:t>
            </a:r>
            <a:endParaRPr lang="en-US" altLang="en-US" sz="800" smtClean="0"/>
          </a:p>
        </p:txBody>
      </p:sp>
    </p:spTree>
    <p:extLst>
      <p:ext uri="{BB962C8B-B14F-4D97-AF65-F5344CB8AC3E}">
        <p14:creationId xmlns:p14="http://schemas.microsoft.com/office/powerpoint/2010/main" xmlns="" val="15562879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26"/>
          <p:cNvSpPr>
            <a:spLocks noGrp="1" noChangeArrowheads="1"/>
          </p:cNvSpPr>
          <p:nvPr>
            <p:ph type="title"/>
          </p:nvPr>
        </p:nvSpPr>
        <p:spPr/>
        <p:txBody>
          <a:bodyPr/>
          <a:lstStyle/>
          <a:p>
            <a:r>
              <a:rPr lang="en-US" b="1" dirty="0">
                <a:solidFill>
                  <a:srgbClr val="C00000"/>
                </a:solidFill>
                <a:effectLst/>
                <a:latin typeface="Times New Roman" panose="02020603050405020304" pitchFamily="18" charset="0"/>
                <a:cs typeface="Times New Roman" panose="02020603050405020304" pitchFamily="18" charset="0"/>
              </a:rPr>
              <a:t>Clinical Research</a:t>
            </a:r>
          </a:p>
        </p:txBody>
      </p:sp>
      <p:sp>
        <p:nvSpPr>
          <p:cNvPr id="101379" name="Rectangle 1027"/>
          <p:cNvSpPr>
            <a:spLocks noGrp="1" noChangeArrowheads="1"/>
          </p:cNvSpPr>
          <p:nvPr>
            <p:ph idx="1"/>
          </p:nvPr>
        </p:nvSpPr>
        <p:spPr>
          <a:xfrm>
            <a:off x="685800" y="2209800"/>
            <a:ext cx="7772400" cy="2514600"/>
          </a:xfrm>
        </p:spPr>
        <p:txBody>
          <a:bodyPr/>
          <a:lstStyle/>
          <a:p>
            <a:r>
              <a:rPr lang="en-US" b="0" dirty="0">
                <a:solidFill>
                  <a:schemeClr val="tx1"/>
                </a:solidFill>
                <a:effectLst/>
                <a:latin typeface="Times New Roman" panose="02020603050405020304" pitchFamily="18" charset="0"/>
                <a:cs typeface="Times New Roman" panose="02020603050405020304" pitchFamily="18" charset="0"/>
              </a:rPr>
              <a:t>Clinical research involves working with human subjects to answer questions relevant to their </a:t>
            </a:r>
            <a:r>
              <a:rPr lang="en-US" b="0" dirty="0" smtClean="0">
                <a:solidFill>
                  <a:schemeClr val="tx1"/>
                </a:solidFill>
                <a:effectLst/>
                <a:latin typeface="Times New Roman" panose="02020603050405020304" pitchFamily="18" charset="0"/>
                <a:cs typeface="Times New Roman" panose="02020603050405020304" pitchFamily="18" charset="0"/>
              </a:rPr>
              <a:t>well-being</a:t>
            </a:r>
            <a:endParaRPr lang="en-US" b="0"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257807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b="1" dirty="0">
                <a:solidFill>
                  <a:srgbClr val="C00000"/>
                </a:solidFill>
                <a:effectLst/>
                <a:latin typeface="Times New Roman" panose="02020603050405020304" pitchFamily="18" charset="0"/>
                <a:cs typeface="Times New Roman" panose="02020603050405020304" pitchFamily="18" charset="0"/>
              </a:rPr>
              <a:t>‘How To Do’ Research</a:t>
            </a:r>
          </a:p>
        </p:txBody>
      </p:sp>
      <p:sp>
        <p:nvSpPr>
          <p:cNvPr id="5123" name="Rectangle 3"/>
          <p:cNvSpPr>
            <a:spLocks noGrp="1" noChangeArrowheads="1"/>
          </p:cNvSpPr>
          <p:nvPr>
            <p:ph idx="1"/>
          </p:nvPr>
        </p:nvSpPr>
        <p:spPr/>
        <p:txBody>
          <a:bodyPr/>
          <a:lstStyle/>
          <a:p>
            <a:r>
              <a:rPr lang="en-US" b="0" dirty="0">
                <a:solidFill>
                  <a:schemeClr val="tx1"/>
                </a:solidFill>
                <a:effectLst/>
                <a:latin typeface="Times New Roman" panose="02020603050405020304" pitchFamily="18" charset="0"/>
                <a:cs typeface="Times New Roman" panose="02020603050405020304" pitchFamily="18" charset="0"/>
              </a:rPr>
              <a:t>Start with defining the question</a:t>
            </a:r>
            <a:br>
              <a:rPr lang="en-US" b="0" dirty="0">
                <a:solidFill>
                  <a:schemeClr val="tx1"/>
                </a:solidFill>
                <a:effectLst/>
                <a:latin typeface="Times New Roman" panose="02020603050405020304" pitchFamily="18" charset="0"/>
                <a:cs typeface="Times New Roman" panose="02020603050405020304" pitchFamily="18" charset="0"/>
              </a:rPr>
            </a:br>
            <a:endParaRPr lang="en-US" b="0" dirty="0">
              <a:solidFill>
                <a:schemeClr val="tx1"/>
              </a:solidFill>
              <a:effectLst/>
              <a:latin typeface="Times New Roman" panose="02020603050405020304" pitchFamily="18" charset="0"/>
              <a:cs typeface="Times New Roman" panose="02020603050405020304" pitchFamily="18" charset="0"/>
            </a:endParaRPr>
          </a:p>
          <a:p>
            <a:r>
              <a:rPr lang="en-US" b="0" dirty="0">
                <a:solidFill>
                  <a:schemeClr val="tx1"/>
                </a:solidFill>
                <a:effectLst/>
                <a:latin typeface="Times New Roman" panose="02020603050405020304" pitchFamily="18" charset="0"/>
                <a:cs typeface="Times New Roman" panose="02020603050405020304" pitchFamily="18" charset="0"/>
              </a:rPr>
              <a:t>Write down a clear aim</a:t>
            </a:r>
            <a:br>
              <a:rPr lang="en-US" b="0" dirty="0">
                <a:solidFill>
                  <a:schemeClr val="tx1"/>
                </a:solidFill>
                <a:effectLst/>
                <a:latin typeface="Times New Roman" panose="02020603050405020304" pitchFamily="18" charset="0"/>
                <a:cs typeface="Times New Roman" panose="02020603050405020304" pitchFamily="18" charset="0"/>
              </a:rPr>
            </a:br>
            <a:endParaRPr lang="en-US" b="0" dirty="0">
              <a:solidFill>
                <a:schemeClr val="tx1"/>
              </a:solidFill>
              <a:effectLst/>
              <a:latin typeface="Times New Roman" panose="02020603050405020304" pitchFamily="18" charset="0"/>
              <a:cs typeface="Times New Roman" panose="02020603050405020304" pitchFamily="18" charset="0"/>
            </a:endParaRPr>
          </a:p>
          <a:p>
            <a:r>
              <a:rPr lang="en-US" b="0" dirty="0">
                <a:solidFill>
                  <a:schemeClr val="tx1"/>
                </a:solidFill>
                <a:effectLst/>
                <a:latin typeface="Times New Roman" panose="02020603050405020304" pitchFamily="18" charset="0"/>
                <a:cs typeface="Times New Roman" panose="02020603050405020304" pitchFamily="18" charset="0"/>
              </a:rPr>
              <a:t>Divide the problem into smaller, answerable questions</a:t>
            </a:r>
          </a:p>
        </p:txBody>
      </p:sp>
      <p:pic>
        <p:nvPicPr>
          <p:cNvPr id="5124" name="Picture 4" descr="C:\Program Files\Common Files\Microsoft Shared\Clipart\cagcat50\bd00028_.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0" y="4800600"/>
            <a:ext cx="1624013" cy="15906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988367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b="1" dirty="0">
                <a:solidFill>
                  <a:srgbClr val="C00000"/>
                </a:solidFill>
                <a:effectLst/>
                <a:latin typeface="Times New Roman" panose="02020603050405020304" pitchFamily="18" charset="0"/>
                <a:cs typeface="Times New Roman" panose="02020603050405020304" pitchFamily="18" charset="0"/>
              </a:rPr>
              <a:t>‘How To Do’ Research</a:t>
            </a:r>
          </a:p>
        </p:txBody>
      </p:sp>
      <p:sp>
        <p:nvSpPr>
          <p:cNvPr id="103427" name="Rectangle 3"/>
          <p:cNvSpPr>
            <a:spLocks noGrp="1" noChangeArrowheads="1"/>
          </p:cNvSpPr>
          <p:nvPr>
            <p:ph idx="1"/>
          </p:nvPr>
        </p:nvSpPr>
        <p:spPr>
          <a:xfrm>
            <a:off x="685800" y="1295400"/>
            <a:ext cx="7772400" cy="4343400"/>
          </a:xfrm>
        </p:spPr>
        <p:txBody>
          <a:bodyPr/>
          <a:lstStyle/>
          <a:p>
            <a:pPr>
              <a:lnSpc>
                <a:spcPct val="90000"/>
              </a:lnSpc>
              <a:buFontTx/>
              <a:buNone/>
            </a:pPr>
            <a:endParaRPr lang="en-US" dirty="0"/>
          </a:p>
          <a:p>
            <a:pPr>
              <a:lnSpc>
                <a:spcPct val="90000"/>
              </a:lnSpc>
            </a:pPr>
            <a:r>
              <a:rPr lang="en-US" b="0" dirty="0">
                <a:solidFill>
                  <a:schemeClr val="tx1"/>
                </a:solidFill>
                <a:effectLst/>
                <a:latin typeface="Times New Roman" panose="02020603050405020304" pitchFamily="18" charset="0"/>
                <a:cs typeface="Times New Roman" panose="02020603050405020304" pitchFamily="18" charset="0"/>
              </a:rPr>
              <a:t>Develop hypotheses</a:t>
            </a:r>
            <a:br>
              <a:rPr lang="en-US" b="0" dirty="0">
                <a:solidFill>
                  <a:schemeClr val="tx1"/>
                </a:solidFill>
                <a:effectLst/>
                <a:latin typeface="Times New Roman" panose="02020603050405020304" pitchFamily="18" charset="0"/>
                <a:cs typeface="Times New Roman" panose="02020603050405020304" pitchFamily="18" charset="0"/>
              </a:rPr>
            </a:br>
            <a:endParaRPr lang="en-US" b="0" dirty="0">
              <a:solidFill>
                <a:schemeClr val="tx1"/>
              </a:solidFill>
              <a:effectLst/>
              <a:latin typeface="Times New Roman" panose="02020603050405020304" pitchFamily="18" charset="0"/>
              <a:cs typeface="Times New Roman" panose="02020603050405020304" pitchFamily="18" charset="0"/>
            </a:endParaRPr>
          </a:p>
          <a:p>
            <a:pPr>
              <a:lnSpc>
                <a:spcPct val="90000"/>
              </a:lnSpc>
            </a:pPr>
            <a:r>
              <a:rPr lang="en-US" b="0" dirty="0">
                <a:solidFill>
                  <a:schemeClr val="tx1"/>
                </a:solidFill>
                <a:effectLst/>
                <a:latin typeface="Times New Roman" panose="02020603050405020304" pitchFamily="18" charset="0"/>
                <a:cs typeface="Times New Roman" panose="02020603050405020304" pitchFamily="18" charset="0"/>
              </a:rPr>
              <a:t>Decide what data is needed to test the hypotheses</a:t>
            </a:r>
            <a:br>
              <a:rPr lang="en-US" b="0" dirty="0">
                <a:solidFill>
                  <a:schemeClr val="tx1"/>
                </a:solidFill>
                <a:effectLst/>
                <a:latin typeface="Times New Roman" panose="02020603050405020304" pitchFamily="18" charset="0"/>
                <a:cs typeface="Times New Roman" panose="02020603050405020304" pitchFamily="18" charset="0"/>
              </a:rPr>
            </a:br>
            <a:endParaRPr lang="en-US" b="0" dirty="0">
              <a:solidFill>
                <a:schemeClr val="tx1"/>
              </a:solidFill>
              <a:effectLst/>
              <a:latin typeface="Times New Roman" panose="02020603050405020304" pitchFamily="18" charset="0"/>
              <a:cs typeface="Times New Roman" panose="02020603050405020304" pitchFamily="18" charset="0"/>
            </a:endParaRPr>
          </a:p>
          <a:p>
            <a:pPr>
              <a:lnSpc>
                <a:spcPct val="90000"/>
              </a:lnSpc>
            </a:pPr>
            <a:r>
              <a:rPr lang="en-US" b="0" dirty="0">
                <a:solidFill>
                  <a:schemeClr val="tx1"/>
                </a:solidFill>
                <a:effectLst/>
                <a:latin typeface="Times New Roman" panose="02020603050405020304" pitchFamily="18" charset="0"/>
                <a:cs typeface="Times New Roman" panose="02020603050405020304" pitchFamily="18" charset="0"/>
              </a:rPr>
              <a:t>Refine the above and check the line of thought</a:t>
            </a:r>
          </a:p>
        </p:txBody>
      </p:sp>
    </p:spTree>
    <p:extLst>
      <p:ext uri="{BB962C8B-B14F-4D97-AF65-F5344CB8AC3E}">
        <p14:creationId xmlns:p14="http://schemas.microsoft.com/office/powerpoint/2010/main" xmlns="" val="4738289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b="1" dirty="0">
                <a:solidFill>
                  <a:srgbClr val="C00000"/>
                </a:solidFill>
                <a:effectLst/>
                <a:latin typeface="Times New Roman" panose="02020603050405020304" pitchFamily="18" charset="0"/>
                <a:cs typeface="Times New Roman" panose="02020603050405020304" pitchFamily="18" charset="0"/>
              </a:rPr>
              <a:t>Good Research</a:t>
            </a:r>
          </a:p>
        </p:txBody>
      </p:sp>
      <p:sp>
        <p:nvSpPr>
          <p:cNvPr id="6147" name="Rectangle 3"/>
          <p:cNvSpPr>
            <a:spLocks noGrp="1" noChangeArrowheads="1"/>
          </p:cNvSpPr>
          <p:nvPr>
            <p:ph idx="1"/>
          </p:nvPr>
        </p:nvSpPr>
        <p:spPr/>
        <p:txBody>
          <a:bodyPr/>
          <a:lstStyle/>
          <a:p>
            <a:pPr>
              <a:lnSpc>
                <a:spcPct val="90000"/>
              </a:lnSpc>
            </a:pPr>
            <a:r>
              <a:rPr lang="en-US" b="0" dirty="0">
                <a:solidFill>
                  <a:srgbClr val="C00000"/>
                </a:solidFill>
                <a:effectLst/>
                <a:latin typeface="Times New Roman" panose="02020603050405020304" pitchFamily="18" charset="0"/>
                <a:cs typeface="Times New Roman" panose="02020603050405020304" pitchFamily="18" charset="0"/>
              </a:rPr>
              <a:t>CLEAR</a:t>
            </a:r>
          </a:p>
          <a:p>
            <a:pPr lvl="1">
              <a:lnSpc>
                <a:spcPct val="90000"/>
              </a:lnSpc>
            </a:pPr>
            <a:r>
              <a:rPr lang="en-US" b="0" dirty="0">
                <a:solidFill>
                  <a:schemeClr val="tx1"/>
                </a:solidFill>
                <a:effectLst/>
                <a:latin typeface="Times New Roman" panose="02020603050405020304" pitchFamily="18" charset="0"/>
                <a:cs typeface="Times New Roman" panose="02020603050405020304" pitchFamily="18" charset="0"/>
              </a:rPr>
              <a:t>Essential for both the problem and the answer</a:t>
            </a:r>
          </a:p>
          <a:p>
            <a:pPr>
              <a:lnSpc>
                <a:spcPct val="90000"/>
              </a:lnSpc>
            </a:pPr>
            <a:r>
              <a:rPr lang="en-US" b="0" dirty="0">
                <a:solidFill>
                  <a:srgbClr val="C00000"/>
                </a:solidFill>
                <a:effectLst/>
                <a:latin typeface="Times New Roman" panose="02020603050405020304" pitchFamily="18" charset="0"/>
                <a:cs typeface="Times New Roman" panose="02020603050405020304" pitchFamily="18" charset="0"/>
              </a:rPr>
              <a:t>ACCURATE</a:t>
            </a:r>
          </a:p>
          <a:p>
            <a:pPr lvl="1">
              <a:lnSpc>
                <a:spcPct val="90000"/>
              </a:lnSpc>
            </a:pPr>
            <a:r>
              <a:rPr lang="en-US" b="0" dirty="0">
                <a:solidFill>
                  <a:schemeClr val="tx1"/>
                </a:solidFill>
                <a:effectLst/>
                <a:latin typeface="Times New Roman" panose="02020603050405020304" pitchFamily="18" charset="0"/>
                <a:cs typeface="Times New Roman" panose="02020603050405020304" pitchFamily="18" charset="0"/>
              </a:rPr>
              <a:t>Exactness and precision come from hard work and responsible effort</a:t>
            </a:r>
          </a:p>
          <a:p>
            <a:pPr>
              <a:lnSpc>
                <a:spcPct val="90000"/>
              </a:lnSpc>
            </a:pPr>
            <a:r>
              <a:rPr lang="en-US" b="0" dirty="0">
                <a:solidFill>
                  <a:srgbClr val="C00000"/>
                </a:solidFill>
                <a:effectLst/>
                <a:latin typeface="Times New Roman" panose="02020603050405020304" pitchFamily="18" charset="0"/>
                <a:cs typeface="Times New Roman" panose="02020603050405020304" pitchFamily="18" charset="0"/>
              </a:rPr>
              <a:t>RELIABLE</a:t>
            </a:r>
          </a:p>
          <a:p>
            <a:pPr lvl="1">
              <a:lnSpc>
                <a:spcPct val="90000"/>
              </a:lnSpc>
            </a:pPr>
            <a:r>
              <a:rPr lang="en-US" b="0" dirty="0">
                <a:solidFill>
                  <a:schemeClr val="tx1"/>
                </a:solidFill>
                <a:effectLst/>
                <a:latin typeface="Times New Roman" panose="02020603050405020304" pitchFamily="18" charset="0"/>
                <a:cs typeface="Times New Roman" panose="02020603050405020304" pitchFamily="18" charset="0"/>
              </a:rPr>
              <a:t>If repeated will the answer be the same?</a:t>
            </a:r>
          </a:p>
        </p:txBody>
      </p:sp>
    </p:spTree>
    <p:extLst>
      <p:ext uri="{BB962C8B-B14F-4D97-AF65-F5344CB8AC3E}">
        <p14:creationId xmlns:p14="http://schemas.microsoft.com/office/powerpoint/2010/main" xmlns="" val="1213230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685800"/>
            <a:ext cx="8229600" cy="1066800"/>
          </a:xfrm>
        </p:spPr>
        <p:txBody>
          <a:bodyPr>
            <a:normAutofit fontScale="90000"/>
          </a:bodyPr>
          <a:lstStyle/>
          <a:p>
            <a:r>
              <a:rPr lang="en-US" b="1" dirty="0" smtClean="0">
                <a:solidFill>
                  <a:srgbClr val="C00000"/>
                </a:solidFill>
              </a:rPr>
              <a:t>Learning Methods for the course</a:t>
            </a:r>
          </a:p>
        </p:txBody>
      </p:sp>
      <p:sp>
        <p:nvSpPr>
          <p:cNvPr id="11267" name="Content Placeholder 2"/>
          <p:cNvSpPr>
            <a:spLocks noGrp="1"/>
          </p:cNvSpPr>
          <p:nvPr>
            <p:ph idx="1"/>
          </p:nvPr>
        </p:nvSpPr>
        <p:spPr>
          <a:xfrm>
            <a:off x="381000" y="1600200"/>
            <a:ext cx="8534400" cy="4876800"/>
          </a:xfrm>
        </p:spPr>
        <p:txBody>
          <a:bodyPr>
            <a:normAutofit/>
          </a:bodyPr>
          <a:lstStyle/>
          <a:p>
            <a:pPr lvl="1">
              <a:buFont typeface="Wingdings" pitchFamily="2" charset="2"/>
              <a:buChar char="§"/>
            </a:pPr>
            <a:r>
              <a:rPr lang="en-US" sz="2800" dirty="0" smtClean="0">
                <a:solidFill>
                  <a:schemeClr val="tx1"/>
                </a:solidFill>
              </a:rPr>
              <a:t>Course  Units: ~ 6 academic credits </a:t>
            </a:r>
          </a:p>
          <a:p>
            <a:pPr lvl="1">
              <a:buNone/>
            </a:pPr>
            <a:endParaRPr lang="en-US" dirty="0"/>
          </a:p>
          <a:p>
            <a:pPr lvl="1">
              <a:buNone/>
            </a:pPr>
            <a:r>
              <a:rPr lang="en-US" u="sng" dirty="0" smtClean="0"/>
              <a:t>Learning methods over the academic year include  </a:t>
            </a:r>
          </a:p>
          <a:p>
            <a:pPr lvl="1">
              <a:buFont typeface="Wingdings" pitchFamily="2" charset="2"/>
              <a:buChar char="§"/>
            </a:pPr>
            <a:r>
              <a:rPr lang="en-US" sz="2800" dirty="0" smtClean="0">
                <a:solidFill>
                  <a:schemeClr val="tx1"/>
                </a:solidFill>
              </a:rPr>
              <a:t>lectures ( ~ 28 contact hours), </a:t>
            </a:r>
          </a:p>
          <a:p>
            <a:pPr lvl="1">
              <a:buFont typeface="Wingdings" pitchFamily="2" charset="2"/>
              <a:buChar char="§"/>
            </a:pPr>
            <a:r>
              <a:rPr lang="en-US" sz="2800" dirty="0" smtClean="0">
                <a:solidFill>
                  <a:schemeClr val="tx1"/>
                </a:solidFill>
              </a:rPr>
              <a:t>tutorials (~ 30 contact hours), &amp;</a:t>
            </a:r>
          </a:p>
          <a:p>
            <a:pPr lvl="1">
              <a:buFont typeface="Wingdings" pitchFamily="2" charset="2"/>
              <a:buChar char="§"/>
            </a:pPr>
            <a:r>
              <a:rPr lang="en-US" sz="2800" dirty="0" smtClean="0">
                <a:solidFill>
                  <a:schemeClr val="tx1"/>
                </a:solidFill>
              </a:rPr>
              <a:t>research group works with su</a:t>
            </a:r>
            <a:r>
              <a:rPr lang="en-US" dirty="0" smtClean="0"/>
              <a:t>pervisor </a:t>
            </a:r>
            <a:r>
              <a:rPr lang="en-US" sz="2800" dirty="0" smtClean="0">
                <a:solidFill>
                  <a:schemeClr val="tx1"/>
                </a:solidFill>
              </a:rPr>
              <a:t>( ~ 38  hours). </a:t>
            </a:r>
          </a:p>
          <a:p>
            <a:pPr lvl="1"/>
            <a:endParaRPr lang="en-US" sz="2400" dirty="0" smtClean="0"/>
          </a:p>
          <a:p>
            <a:pPr marL="742950" lvl="2" indent="-342900">
              <a:buFont typeface="Wingdings" pitchFamily="2" charset="2"/>
              <a:buChar char="§"/>
            </a:pPr>
            <a:r>
              <a:rPr lang="en-US" b="1" u="sng" dirty="0"/>
              <a:t>Self</a:t>
            </a:r>
            <a:r>
              <a:rPr lang="en-US" dirty="0"/>
              <a:t> initiative and learning is needed from students for a good outcome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normAutofit fontScale="90000"/>
          </a:bodyPr>
          <a:lstStyle/>
          <a:p>
            <a:pPr lvl="0"/>
            <a:r>
              <a:rPr lang="en-US" sz="3200" b="1" kern="1200" dirty="0">
                <a:solidFill>
                  <a:srgbClr val="FF0000"/>
                </a:solidFill>
                <a:effectLst/>
                <a:latin typeface="Times New Roman" charset="0"/>
                <a:ea typeface="+mn-ea"/>
                <a:cs typeface="+mn-cs"/>
              </a:rPr>
              <a:t>CRITERIA OF A GOOD RESEARCH</a:t>
            </a:r>
            <a:r>
              <a:rPr lang="en-US" sz="3200" b="1" kern="1200" dirty="0">
                <a:solidFill>
                  <a:srgbClr val="F1FB33"/>
                </a:solidFill>
                <a:effectLst/>
                <a:latin typeface="Times New Roman" charset="0"/>
                <a:ea typeface="+mn-ea"/>
                <a:cs typeface="+mn-cs"/>
              </a:rPr>
              <a:t/>
            </a:r>
            <a:br>
              <a:rPr lang="en-US" sz="3200" b="1" kern="1200" dirty="0">
                <a:solidFill>
                  <a:srgbClr val="F1FB33"/>
                </a:solidFill>
                <a:effectLst/>
                <a:latin typeface="Times New Roman" charset="0"/>
                <a:ea typeface="+mn-ea"/>
                <a:cs typeface="+mn-cs"/>
              </a:rPr>
            </a:br>
            <a:endParaRPr lang="en-US" b="1" dirty="0"/>
          </a:p>
        </p:txBody>
      </p:sp>
      <p:sp>
        <p:nvSpPr>
          <p:cNvPr id="3" name="Content Placeholder 2"/>
          <p:cNvSpPr>
            <a:spLocks noGrp="1"/>
          </p:cNvSpPr>
          <p:nvPr>
            <p:ph idx="1"/>
          </p:nvPr>
        </p:nvSpPr>
        <p:spPr/>
        <p:txBody>
          <a:bodyPr/>
          <a:lstStyle/>
          <a:p>
            <a:r>
              <a:rPr lang="en-US" sz="2800" dirty="0">
                <a:solidFill>
                  <a:schemeClr val="tx1"/>
                </a:solidFill>
                <a:effectLst/>
                <a:latin typeface="Times New Roman" panose="02020603050405020304" pitchFamily="18" charset="0"/>
                <a:cs typeface="Times New Roman" panose="02020603050405020304" pitchFamily="18" charset="0"/>
              </a:rPr>
              <a:t>Purpose clearly defined.</a:t>
            </a:r>
          </a:p>
          <a:p>
            <a:r>
              <a:rPr lang="en-US" sz="2800" dirty="0">
                <a:solidFill>
                  <a:schemeClr val="tx1"/>
                </a:solidFill>
                <a:effectLst/>
                <a:latin typeface="Times New Roman" panose="02020603050405020304" pitchFamily="18" charset="0"/>
                <a:cs typeface="Times New Roman" panose="02020603050405020304" pitchFamily="18" charset="0"/>
              </a:rPr>
              <a:t>Research process detailed.</a:t>
            </a:r>
          </a:p>
          <a:p>
            <a:r>
              <a:rPr lang="en-US" sz="2800" dirty="0">
                <a:solidFill>
                  <a:schemeClr val="tx1"/>
                </a:solidFill>
                <a:effectLst/>
                <a:latin typeface="Times New Roman" panose="02020603050405020304" pitchFamily="18" charset="0"/>
                <a:cs typeface="Times New Roman" panose="02020603050405020304" pitchFamily="18" charset="0"/>
              </a:rPr>
              <a:t>Research design thoroughly planned.</a:t>
            </a:r>
          </a:p>
          <a:p>
            <a:r>
              <a:rPr lang="en-US" sz="2800" dirty="0">
                <a:solidFill>
                  <a:schemeClr val="tx1"/>
                </a:solidFill>
                <a:effectLst/>
                <a:latin typeface="Times New Roman" panose="02020603050405020304" pitchFamily="18" charset="0"/>
                <a:cs typeface="Times New Roman" panose="02020603050405020304" pitchFamily="18" charset="0"/>
              </a:rPr>
              <a:t>High ethical standards applied.</a:t>
            </a:r>
          </a:p>
          <a:p>
            <a:r>
              <a:rPr lang="en-US" sz="2800" dirty="0">
                <a:solidFill>
                  <a:schemeClr val="tx1"/>
                </a:solidFill>
                <a:effectLst/>
                <a:latin typeface="Times New Roman" panose="02020603050405020304" pitchFamily="18" charset="0"/>
                <a:cs typeface="Times New Roman" panose="02020603050405020304" pitchFamily="18" charset="0"/>
              </a:rPr>
              <a:t>Limitations openly revealed.</a:t>
            </a:r>
          </a:p>
          <a:p>
            <a:r>
              <a:rPr lang="en-US" sz="2800" dirty="0">
                <a:solidFill>
                  <a:schemeClr val="tx1"/>
                </a:solidFill>
                <a:effectLst/>
                <a:latin typeface="Times New Roman" panose="02020603050405020304" pitchFamily="18" charset="0"/>
                <a:cs typeface="Times New Roman" panose="02020603050405020304" pitchFamily="18" charset="0"/>
              </a:rPr>
              <a:t>Adequate analysis for decision maker’s needs.</a:t>
            </a:r>
          </a:p>
          <a:p>
            <a:r>
              <a:rPr lang="en-US" sz="2800" dirty="0">
                <a:solidFill>
                  <a:schemeClr val="tx1"/>
                </a:solidFill>
                <a:effectLst/>
                <a:latin typeface="Times New Roman" panose="02020603050405020304" pitchFamily="18" charset="0"/>
                <a:cs typeface="Times New Roman" panose="02020603050405020304" pitchFamily="18" charset="0"/>
              </a:rPr>
              <a:t>Findings presented unambiguously.</a:t>
            </a:r>
          </a:p>
          <a:p>
            <a:r>
              <a:rPr lang="en-US" sz="2800" dirty="0">
                <a:solidFill>
                  <a:schemeClr val="tx1"/>
                </a:solidFill>
                <a:effectLst/>
                <a:latin typeface="Times New Roman" panose="02020603050405020304" pitchFamily="18" charset="0"/>
                <a:cs typeface="Times New Roman" panose="02020603050405020304" pitchFamily="18" charset="0"/>
              </a:rPr>
              <a:t>Conclusions justified.</a:t>
            </a:r>
          </a:p>
          <a:p>
            <a:endParaRPr lang="en-US" dirty="0"/>
          </a:p>
          <a:p>
            <a:endParaRPr lang="en-US" dirty="0"/>
          </a:p>
        </p:txBody>
      </p:sp>
    </p:spTree>
    <p:extLst>
      <p:ext uri="{BB962C8B-B14F-4D97-AF65-F5344CB8AC3E}">
        <p14:creationId xmlns:p14="http://schemas.microsoft.com/office/powerpoint/2010/main" xmlns="" val="4915971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a:solidFill>
                  <a:srgbClr val="C00000"/>
                </a:solidFill>
                <a:effectLst/>
                <a:latin typeface="Times New Roman" panose="02020603050405020304" pitchFamily="18" charset="0"/>
                <a:cs typeface="Times New Roman" panose="02020603050405020304" pitchFamily="18" charset="0"/>
              </a:rPr>
              <a:t>Getting Started</a:t>
            </a:r>
          </a:p>
        </p:txBody>
      </p:sp>
      <p:sp>
        <p:nvSpPr>
          <p:cNvPr id="11267" name="Rectangle 3"/>
          <p:cNvSpPr>
            <a:spLocks noGrp="1" noChangeArrowheads="1"/>
          </p:cNvSpPr>
          <p:nvPr>
            <p:ph idx="1"/>
          </p:nvPr>
        </p:nvSpPr>
        <p:spPr>
          <a:xfrm>
            <a:off x="685800" y="2362200"/>
            <a:ext cx="7772400" cy="3962400"/>
          </a:xfrm>
        </p:spPr>
        <p:txBody>
          <a:bodyPr/>
          <a:lstStyle/>
          <a:p>
            <a:r>
              <a:rPr lang="en-US" b="0" dirty="0">
                <a:solidFill>
                  <a:schemeClr val="tx1"/>
                </a:solidFill>
                <a:effectLst/>
                <a:latin typeface="Times New Roman" panose="02020603050405020304" pitchFamily="18" charset="0"/>
                <a:cs typeface="Times New Roman" panose="02020603050405020304" pitchFamily="18" charset="0"/>
              </a:rPr>
              <a:t>Learn your subject</a:t>
            </a:r>
          </a:p>
          <a:p>
            <a:r>
              <a:rPr lang="en-US" b="0" dirty="0">
                <a:solidFill>
                  <a:schemeClr val="tx1"/>
                </a:solidFill>
                <a:effectLst/>
                <a:latin typeface="Times New Roman" panose="02020603050405020304" pitchFamily="18" charset="0"/>
                <a:cs typeface="Times New Roman" panose="02020603050405020304" pitchFamily="18" charset="0"/>
              </a:rPr>
              <a:t>Read, Read, Read</a:t>
            </a:r>
          </a:p>
          <a:p>
            <a:r>
              <a:rPr lang="en-US" b="0" dirty="0">
                <a:solidFill>
                  <a:schemeClr val="tx1"/>
                </a:solidFill>
                <a:effectLst/>
                <a:latin typeface="Times New Roman" panose="02020603050405020304" pitchFamily="18" charset="0"/>
                <a:cs typeface="Times New Roman" panose="02020603050405020304" pitchFamily="18" charset="0"/>
              </a:rPr>
              <a:t>Start general and then focus</a:t>
            </a:r>
          </a:p>
          <a:p>
            <a:r>
              <a:rPr lang="en-US" b="0" dirty="0">
                <a:solidFill>
                  <a:schemeClr val="tx1"/>
                </a:solidFill>
                <a:effectLst/>
                <a:latin typeface="Times New Roman" panose="02020603050405020304" pitchFamily="18" charset="0"/>
                <a:cs typeface="Times New Roman" panose="02020603050405020304" pitchFamily="18" charset="0"/>
              </a:rPr>
              <a:t>Begin with the problem</a:t>
            </a:r>
          </a:p>
        </p:txBody>
      </p:sp>
    </p:spTree>
    <p:extLst>
      <p:ext uri="{BB962C8B-B14F-4D97-AF65-F5344CB8AC3E}">
        <p14:creationId xmlns:p14="http://schemas.microsoft.com/office/powerpoint/2010/main" xmlns="" val="31822695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b="1" dirty="0">
                <a:solidFill>
                  <a:srgbClr val="C00000"/>
                </a:solidFill>
                <a:effectLst/>
                <a:latin typeface="Times New Roman" panose="02020603050405020304" pitchFamily="18" charset="0"/>
                <a:cs typeface="Times New Roman" panose="02020603050405020304" pitchFamily="18" charset="0"/>
              </a:rPr>
              <a:t>Stages in Creativity</a:t>
            </a:r>
          </a:p>
        </p:txBody>
      </p:sp>
      <p:sp>
        <p:nvSpPr>
          <p:cNvPr id="12291" name="Rectangle 3"/>
          <p:cNvSpPr>
            <a:spLocks noGrp="1" noChangeArrowheads="1"/>
          </p:cNvSpPr>
          <p:nvPr>
            <p:ph idx="1"/>
          </p:nvPr>
        </p:nvSpPr>
        <p:spPr>
          <a:xfrm>
            <a:off x="685800" y="1600200"/>
            <a:ext cx="6705600" cy="4038600"/>
          </a:xfrm>
        </p:spPr>
        <p:txBody>
          <a:bodyPr/>
          <a:lstStyle/>
          <a:p>
            <a:pPr>
              <a:lnSpc>
                <a:spcPct val="90000"/>
              </a:lnSpc>
            </a:pPr>
            <a:r>
              <a:rPr lang="en-US" sz="2800" dirty="0">
                <a:solidFill>
                  <a:srgbClr val="C00000"/>
                </a:solidFill>
                <a:effectLst/>
              </a:rPr>
              <a:t>SENSE</a:t>
            </a:r>
          </a:p>
          <a:p>
            <a:pPr lvl="1">
              <a:lnSpc>
                <a:spcPct val="90000"/>
              </a:lnSpc>
            </a:pPr>
            <a:r>
              <a:rPr lang="en-US" sz="2400" b="0" dirty="0">
                <a:solidFill>
                  <a:schemeClr val="tx1"/>
                </a:solidFill>
                <a:effectLst/>
              </a:rPr>
              <a:t>Realize the need for a study</a:t>
            </a:r>
          </a:p>
          <a:p>
            <a:pPr>
              <a:lnSpc>
                <a:spcPct val="90000"/>
              </a:lnSpc>
            </a:pPr>
            <a:r>
              <a:rPr lang="en-US" sz="2800" dirty="0">
                <a:solidFill>
                  <a:srgbClr val="C00000"/>
                </a:solidFill>
                <a:effectLst/>
              </a:rPr>
              <a:t>PREPARE</a:t>
            </a:r>
          </a:p>
          <a:p>
            <a:pPr lvl="1">
              <a:lnSpc>
                <a:spcPct val="90000"/>
              </a:lnSpc>
            </a:pPr>
            <a:r>
              <a:rPr lang="en-US" sz="2400" b="0" dirty="0">
                <a:solidFill>
                  <a:schemeClr val="tx1"/>
                </a:solidFill>
                <a:effectLst/>
              </a:rPr>
              <a:t>Gather relevant information</a:t>
            </a:r>
          </a:p>
          <a:p>
            <a:pPr>
              <a:lnSpc>
                <a:spcPct val="90000"/>
              </a:lnSpc>
            </a:pPr>
            <a:r>
              <a:rPr lang="en-US" sz="2800" dirty="0">
                <a:solidFill>
                  <a:srgbClr val="C00000"/>
                </a:solidFill>
                <a:effectLst/>
              </a:rPr>
              <a:t>INCUBATE</a:t>
            </a:r>
          </a:p>
          <a:p>
            <a:pPr lvl="1">
              <a:lnSpc>
                <a:spcPct val="90000"/>
              </a:lnSpc>
            </a:pPr>
            <a:r>
              <a:rPr lang="en-US" sz="2400" b="0" dirty="0">
                <a:solidFill>
                  <a:schemeClr val="tx1"/>
                </a:solidFill>
                <a:effectLst/>
              </a:rPr>
              <a:t>Think through the problem</a:t>
            </a:r>
          </a:p>
          <a:p>
            <a:pPr>
              <a:lnSpc>
                <a:spcPct val="90000"/>
              </a:lnSpc>
            </a:pPr>
            <a:r>
              <a:rPr lang="en-US" sz="2800" dirty="0">
                <a:solidFill>
                  <a:srgbClr val="C00000"/>
                </a:solidFill>
                <a:effectLst/>
              </a:rPr>
              <a:t>ILLUMINATE</a:t>
            </a:r>
          </a:p>
          <a:p>
            <a:pPr lvl="1">
              <a:lnSpc>
                <a:spcPct val="90000"/>
              </a:lnSpc>
            </a:pPr>
            <a:r>
              <a:rPr lang="en-US" sz="2400" b="0" dirty="0">
                <a:solidFill>
                  <a:schemeClr val="tx1"/>
                </a:solidFill>
                <a:effectLst/>
              </a:rPr>
              <a:t>Imagine possible </a:t>
            </a:r>
            <a:r>
              <a:rPr lang="en-US" sz="2400" b="0" dirty="0" smtClean="0">
                <a:solidFill>
                  <a:schemeClr val="tx1"/>
                </a:solidFill>
                <a:effectLst/>
              </a:rPr>
              <a:t>solutions</a:t>
            </a:r>
            <a:endParaRPr lang="en-US" sz="2400" b="0" dirty="0">
              <a:solidFill>
                <a:schemeClr val="tx1"/>
              </a:solidFill>
              <a:effectLst/>
            </a:endParaRPr>
          </a:p>
        </p:txBody>
      </p:sp>
    </p:spTree>
    <p:extLst>
      <p:ext uri="{BB962C8B-B14F-4D97-AF65-F5344CB8AC3E}">
        <p14:creationId xmlns:p14="http://schemas.microsoft.com/office/powerpoint/2010/main" xmlns="" val="91413809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solidFill>
                  <a:srgbClr val="C00000"/>
                </a:solidFill>
                <a:effectLst/>
              </a:rPr>
              <a:t>Researcher Qualities</a:t>
            </a:r>
          </a:p>
        </p:txBody>
      </p:sp>
      <p:sp>
        <p:nvSpPr>
          <p:cNvPr id="9219" name="Rectangle 3"/>
          <p:cNvSpPr>
            <a:spLocks noGrp="1" noChangeArrowheads="1"/>
          </p:cNvSpPr>
          <p:nvPr>
            <p:ph type="body" sz="half" idx="1"/>
          </p:nvPr>
        </p:nvSpPr>
        <p:spPr>
          <a:xfrm>
            <a:off x="685800" y="1752600"/>
            <a:ext cx="3810000" cy="4876800"/>
          </a:xfrm>
        </p:spPr>
        <p:txBody>
          <a:bodyPr/>
          <a:lstStyle/>
          <a:p>
            <a:r>
              <a:rPr lang="en-US" b="0" dirty="0">
                <a:solidFill>
                  <a:schemeClr val="tx1"/>
                </a:solidFill>
                <a:effectLst/>
              </a:rPr>
              <a:t>Knowledgeable</a:t>
            </a:r>
          </a:p>
          <a:p>
            <a:r>
              <a:rPr lang="en-US" b="0" dirty="0">
                <a:solidFill>
                  <a:schemeClr val="tx1"/>
                </a:solidFill>
                <a:effectLst/>
              </a:rPr>
              <a:t>Observant</a:t>
            </a:r>
          </a:p>
          <a:p>
            <a:r>
              <a:rPr lang="en-US" b="0" dirty="0">
                <a:solidFill>
                  <a:schemeClr val="tx1"/>
                </a:solidFill>
                <a:effectLst/>
              </a:rPr>
              <a:t>Logical</a:t>
            </a:r>
          </a:p>
          <a:p>
            <a:r>
              <a:rPr lang="en-US" b="0" dirty="0">
                <a:solidFill>
                  <a:schemeClr val="tx1"/>
                </a:solidFill>
                <a:effectLst/>
              </a:rPr>
              <a:t>Open-minded</a:t>
            </a:r>
          </a:p>
          <a:p>
            <a:r>
              <a:rPr lang="en-US" b="0" dirty="0" smtClean="0">
                <a:solidFill>
                  <a:schemeClr val="tx1"/>
                </a:solidFill>
                <a:effectLst/>
              </a:rPr>
              <a:t>Honest</a:t>
            </a:r>
          </a:p>
          <a:p>
            <a:r>
              <a:rPr lang="en-US" b="0" dirty="0">
                <a:solidFill>
                  <a:schemeClr val="tx1"/>
                </a:solidFill>
                <a:effectLst/>
              </a:rPr>
              <a:t>Motivated</a:t>
            </a:r>
          </a:p>
          <a:p>
            <a:r>
              <a:rPr lang="en-US" b="0" dirty="0">
                <a:solidFill>
                  <a:schemeClr val="tx1"/>
                </a:solidFill>
                <a:effectLst/>
              </a:rPr>
              <a:t>Independent</a:t>
            </a:r>
          </a:p>
          <a:p>
            <a:r>
              <a:rPr lang="en-US" b="0" dirty="0" smtClean="0">
                <a:solidFill>
                  <a:schemeClr val="tx1"/>
                </a:solidFill>
                <a:effectLst/>
              </a:rPr>
              <a:t>Flexible</a:t>
            </a:r>
            <a:endParaRPr lang="en-US" b="0" dirty="0">
              <a:solidFill>
                <a:schemeClr val="tx1"/>
              </a:solidFill>
              <a:effectLst/>
            </a:endParaRPr>
          </a:p>
          <a:p>
            <a:endParaRPr lang="en-US" b="0" dirty="0">
              <a:solidFill>
                <a:schemeClr val="tx1"/>
              </a:solidFill>
              <a:effectLst/>
            </a:endParaRPr>
          </a:p>
          <a:p>
            <a:pPr>
              <a:buFontTx/>
              <a:buNone/>
            </a:pPr>
            <a:endParaRPr lang="en-US" dirty="0"/>
          </a:p>
        </p:txBody>
      </p:sp>
      <p:sp>
        <p:nvSpPr>
          <p:cNvPr id="9220" name="Rectangle 4"/>
          <p:cNvSpPr>
            <a:spLocks noGrp="1" noChangeArrowheads="1"/>
          </p:cNvSpPr>
          <p:nvPr>
            <p:ph type="body" sz="half" idx="2"/>
          </p:nvPr>
        </p:nvSpPr>
        <p:spPr>
          <a:xfrm>
            <a:off x="4648200" y="1828800"/>
            <a:ext cx="3810000" cy="4495800"/>
          </a:xfrm>
        </p:spPr>
        <p:txBody>
          <a:bodyPr/>
          <a:lstStyle/>
          <a:p>
            <a:r>
              <a:rPr lang="en-US" b="0" dirty="0">
                <a:solidFill>
                  <a:schemeClr val="tx1"/>
                </a:solidFill>
                <a:effectLst/>
              </a:rPr>
              <a:t>Curious</a:t>
            </a:r>
          </a:p>
          <a:p>
            <a:r>
              <a:rPr lang="en-US" b="0" dirty="0">
                <a:solidFill>
                  <a:schemeClr val="tx1"/>
                </a:solidFill>
                <a:effectLst/>
              </a:rPr>
              <a:t>Eager to </a:t>
            </a:r>
            <a:r>
              <a:rPr lang="en-US" b="0" dirty="0" smtClean="0">
                <a:solidFill>
                  <a:schemeClr val="tx1"/>
                </a:solidFill>
                <a:effectLst/>
              </a:rPr>
              <a:t>learn</a:t>
            </a:r>
            <a:endParaRPr lang="en-US" b="0" dirty="0">
              <a:solidFill>
                <a:schemeClr val="tx1"/>
              </a:solidFill>
              <a:effectLst/>
            </a:endParaRPr>
          </a:p>
          <a:p>
            <a:r>
              <a:rPr lang="en-US" b="0" dirty="0">
                <a:solidFill>
                  <a:schemeClr val="tx1"/>
                </a:solidFill>
                <a:effectLst/>
              </a:rPr>
              <a:t>Persistent</a:t>
            </a:r>
          </a:p>
          <a:p>
            <a:r>
              <a:rPr lang="en-US" b="0" dirty="0" smtClean="0">
                <a:solidFill>
                  <a:schemeClr val="tx1"/>
                </a:solidFill>
                <a:effectLst/>
              </a:rPr>
              <a:t>Tolerant</a:t>
            </a:r>
            <a:endParaRPr lang="en-US" b="0" dirty="0">
              <a:solidFill>
                <a:schemeClr val="tx1"/>
              </a:solidFill>
              <a:effectLst/>
            </a:endParaRPr>
          </a:p>
          <a:p>
            <a:r>
              <a:rPr lang="en-US" b="0" dirty="0" smtClean="0">
                <a:solidFill>
                  <a:schemeClr val="tx1"/>
                </a:solidFill>
                <a:effectLst/>
              </a:rPr>
              <a:t>Novel</a:t>
            </a:r>
            <a:endParaRPr lang="en-US" b="0" dirty="0">
              <a:solidFill>
                <a:schemeClr val="tx1"/>
              </a:solidFill>
              <a:effectLst/>
            </a:endParaRPr>
          </a:p>
          <a:p>
            <a:endParaRPr lang="en-US" b="0" dirty="0">
              <a:solidFill>
                <a:schemeClr val="tx1"/>
              </a:solidFill>
              <a:effectLst/>
            </a:endParaRPr>
          </a:p>
        </p:txBody>
      </p:sp>
    </p:spTree>
    <p:extLst>
      <p:ext uri="{BB962C8B-B14F-4D97-AF65-F5344CB8AC3E}">
        <p14:creationId xmlns:p14="http://schemas.microsoft.com/office/powerpoint/2010/main" xmlns="" val="16200319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333500" y="2133600"/>
            <a:ext cx="1257300" cy="2895600"/>
          </a:xfrm>
          <a:prstGeom prst="rect">
            <a:avLst/>
          </a:prstGeom>
          <a:noFill/>
          <a:ln w="9525">
            <a:solidFill>
              <a:srgbClr val="00FFFF"/>
            </a:solidFill>
            <a:prstDash val="dash"/>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22531" name="Rectangle 3"/>
          <p:cNvSpPr>
            <a:spLocks noGrp="1" noChangeArrowheads="1"/>
          </p:cNvSpPr>
          <p:nvPr/>
        </p:nvSpPr>
        <p:spPr bwMode="auto">
          <a:xfrm>
            <a:off x="533400" y="152400"/>
            <a:ext cx="8382000" cy="990600"/>
          </a:xfrm>
          <a:prstGeom prst="rect">
            <a:avLst/>
          </a:prstGeom>
          <a:noFill/>
          <a:ln w="9525">
            <a:noFill/>
            <a:miter lim="800000"/>
            <a:headEnd/>
            <a:tailEnd/>
          </a:ln>
          <a:effectLst/>
        </p:spPr>
        <p:txBody>
          <a:bodyPr anchor="ctr" anchorCtr="1"/>
          <a:lstStyle/>
          <a:p>
            <a:pPr algn="ctr" eaLnBrk="0" fontAlgn="base" hangingPunct="0">
              <a:spcBef>
                <a:spcPct val="0"/>
              </a:spcBef>
              <a:spcAft>
                <a:spcPct val="0"/>
              </a:spcAft>
              <a:defRPr/>
            </a:pPr>
            <a:r>
              <a:rPr lang="en-US" sz="3600" b="1" u="sng">
                <a:solidFill>
                  <a:srgbClr val="F1FB33"/>
                </a:solidFill>
                <a:effectLst>
                  <a:outerShdw blurRad="38100" dist="38100" dir="2700000" algn="tl">
                    <a:srgbClr val="000000"/>
                  </a:outerShdw>
                </a:effectLst>
              </a:rPr>
              <a:t>RESEARCH PROCESS</a:t>
            </a:r>
          </a:p>
        </p:txBody>
      </p:sp>
      <p:sp>
        <p:nvSpPr>
          <p:cNvPr id="20484" name="Rectangle 4"/>
          <p:cNvSpPr>
            <a:spLocks noChangeArrowheads="1"/>
          </p:cNvSpPr>
          <p:nvPr/>
        </p:nvSpPr>
        <p:spPr bwMode="auto">
          <a:xfrm>
            <a:off x="76200" y="2895600"/>
            <a:ext cx="914400" cy="1143000"/>
          </a:xfrm>
          <a:prstGeom prst="rect">
            <a:avLst/>
          </a:prstGeom>
          <a:solidFill>
            <a:srgbClr val="FDF9E5"/>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Define </a:t>
            </a:r>
          </a:p>
          <a:p>
            <a:pPr algn="ctr" fontAlgn="base">
              <a:spcBef>
                <a:spcPct val="0"/>
              </a:spcBef>
              <a:spcAft>
                <a:spcPct val="0"/>
              </a:spcAft>
            </a:pPr>
            <a:r>
              <a:rPr lang="en-US" sz="1600" b="1">
                <a:solidFill>
                  <a:srgbClr val="660033"/>
                </a:solidFill>
              </a:rPr>
              <a:t>Research</a:t>
            </a:r>
          </a:p>
          <a:p>
            <a:pPr algn="ctr" fontAlgn="base">
              <a:spcBef>
                <a:spcPct val="0"/>
              </a:spcBef>
              <a:spcAft>
                <a:spcPct val="0"/>
              </a:spcAft>
            </a:pPr>
            <a:r>
              <a:rPr lang="en-US" sz="1600" b="1">
                <a:solidFill>
                  <a:srgbClr val="660033"/>
                </a:solidFill>
              </a:rPr>
              <a:t>Problem</a:t>
            </a:r>
          </a:p>
        </p:txBody>
      </p:sp>
      <p:sp>
        <p:nvSpPr>
          <p:cNvPr id="20485" name="Rectangle 5"/>
          <p:cNvSpPr>
            <a:spLocks noChangeArrowheads="1"/>
          </p:cNvSpPr>
          <p:nvPr/>
        </p:nvSpPr>
        <p:spPr bwMode="auto">
          <a:xfrm>
            <a:off x="1485900" y="2286000"/>
            <a:ext cx="952500" cy="1143000"/>
          </a:xfrm>
          <a:prstGeom prst="rect">
            <a:avLst/>
          </a:prstGeom>
          <a:solidFill>
            <a:srgbClr val="FDF9E5"/>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Review </a:t>
            </a:r>
          </a:p>
          <a:p>
            <a:pPr algn="ctr" fontAlgn="base">
              <a:spcBef>
                <a:spcPct val="0"/>
              </a:spcBef>
              <a:spcAft>
                <a:spcPct val="0"/>
              </a:spcAft>
            </a:pPr>
            <a:r>
              <a:rPr lang="en-US" sz="1600" b="1">
                <a:solidFill>
                  <a:srgbClr val="660033"/>
                </a:solidFill>
              </a:rPr>
              <a:t>Concepts</a:t>
            </a:r>
          </a:p>
          <a:p>
            <a:pPr algn="ctr" fontAlgn="base">
              <a:spcBef>
                <a:spcPct val="0"/>
              </a:spcBef>
              <a:spcAft>
                <a:spcPct val="0"/>
              </a:spcAft>
            </a:pPr>
            <a:r>
              <a:rPr lang="en-US" sz="1600" b="1">
                <a:solidFill>
                  <a:srgbClr val="660033"/>
                </a:solidFill>
              </a:rPr>
              <a:t>And </a:t>
            </a:r>
          </a:p>
          <a:p>
            <a:pPr algn="ctr" fontAlgn="base">
              <a:spcBef>
                <a:spcPct val="0"/>
              </a:spcBef>
              <a:spcAft>
                <a:spcPct val="0"/>
              </a:spcAft>
            </a:pPr>
            <a:r>
              <a:rPr lang="en-US" sz="1600" b="1">
                <a:solidFill>
                  <a:srgbClr val="660033"/>
                </a:solidFill>
              </a:rPr>
              <a:t>theories</a:t>
            </a:r>
          </a:p>
        </p:txBody>
      </p:sp>
      <p:sp>
        <p:nvSpPr>
          <p:cNvPr id="20486" name="Rectangle 6"/>
          <p:cNvSpPr>
            <a:spLocks noChangeArrowheads="1"/>
          </p:cNvSpPr>
          <p:nvPr/>
        </p:nvSpPr>
        <p:spPr bwMode="auto">
          <a:xfrm>
            <a:off x="1485900" y="3657600"/>
            <a:ext cx="952500" cy="1143000"/>
          </a:xfrm>
          <a:prstGeom prst="rect">
            <a:avLst/>
          </a:prstGeom>
          <a:solidFill>
            <a:srgbClr val="FDF9E5"/>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Review </a:t>
            </a:r>
          </a:p>
          <a:p>
            <a:pPr algn="ctr" fontAlgn="base">
              <a:spcBef>
                <a:spcPct val="0"/>
              </a:spcBef>
              <a:spcAft>
                <a:spcPct val="0"/>
              </a:spcAft>
            </a:pPr>
            <a:r>
              <a:rPr lang="en-US" sz="1600" b="1">
                <a:solidFill>
                  <a:srgbClr val="660033"/>
                </a:solidFill>
              </a:rPr>
              <a:t>Previous</a:t>
            </a:r>
          </a:p>
          <a:p>
            <a:pPr algn="ctr" fontAlgn="base">
              <a:spcBef>
                <a:spcPct val="0"/>
              </a:spcBef>
              <a:spcAft>
                <a:spcPct val="0"/>
              </a:spcAft>
            </a:pPr>
            <a:r>
              <a:rPr lang="en-US" sz="1600" b="1">
                <a:solidFill>
                  <a:srgbClr val="660033"/>
                </a:solidFill>
              </a:rPr>
              <a:t>Research</a:t>
            </a:r>
          </a:p>
          <a:p>
            <a:pPr algn="ctr" fontAlgn="base">
              <a:spcBef>
                <a:spcPct val="0"/>
              </a:spcBef>
              <a:spcAft>
                <a:spcPct val="0"/>
              </a:spcAft>
            </a:pPr>
            <a:r>
              <a:rPr lang="en-US" sz="1600" b="1">
                <a:solidFill>
                  <a:srgbClr val="660033"/>
                </a:solidFill>
              </a:rPr>
              <a:t>findings</a:t>
            </a:r>
          </a:p>
        </p:txBody>
      </p:sp>
      <p:sp>
        <p:nvSpPr>
          <p:cNvPr id="20487" name="Rectangle 7"/>
          <p:cNvSpPr>
            <a:spLocks noChangeArrowheads="1"/>
          </p:cNvSpPr>
          <p:nvPr/>
        </p:nvSpPr>
        <p:spPr bwMode="auto">
          <a:xfrm>
            <a:off x="3009900" y="2819400"/>
            <a:ext cx="952500" cy="1143000"/>
          </a:xfrm>
          <a:prstGeom prst="rect">
            <a:avLst/>
          </a:prstGeom>
          <a:solidFill>
            <a:srgbClr val="FDF9E5"/>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Formulate</a:t>
            </a:r>
          </a:p>
          <a:p>
            <a:pPr algn="ctr" fontAlgn="base">
              <a:spcBef>
                <a:spcPct val="0"/>
              </a:spcBef>
              <a:spcAft>
                <a:spcPct val="0"/>
              </a:spcAft>
            </a:pPr>
            <a:r>
              <a:rPr lang="en-US" sz="1600" b="1">
                <a:solidFill>
                  <a:srgbClr val="660033"/>
                </a:solidFill>
              </a:rPr>
              <a:t>hypothesis</a:t>
            </a:r>
          </a:p>
        </p:txBody>
      </p:sp>
      <p:sp>
        <p:nvSpPr>
          <p:cNvPr id="20488" name="Rectangle 8"/>
          <p:cNvSpPr>
            <a:spLocks noChangeArrowheads="1"/>
          </p:cNvSpPr>
          <p:nvPr/>
        </p:nvSpPr>
        <p:spPr bwMode="auto">
          <a:xfrm>
            <a:off x="4343400" y="2667000"/>
            <a:ext cx="990600" cy="1371600"/>
          </a:xfrm>
          <a:prstGeom prst="rect">
            <a:avLst/>
          </a:prstGeom>
          <a:solidFill>
            <a:schemeClr val="tx1"/>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Design</a:t>
            </a:r>
          </a:p>
          <a:p>
            <a:pPr algn="ctr" fontAlgn="base">
              <a:spcBef>
                <a:spcPct val="0"/>
              </a:spcBef>
              <a:spcAft>
                <a:spcPct val="0"/>
              </a:spcAft>
            </a:pPr>
            <a:r>
              <a:rPr lang="en-US" sz="1600" b="1">
                <a:solidFill>
                  <a:srgbClr val="660033"/>
                </a:solidFill>
              </a:rPr>
              <a:t>Research</a:t>
            </a:r>
          </a:p>
          <a:p>
            <a:pPr algn="ctr" fontAlgn="base">
              <a:spcBef>
                <a:spcPct val="0"/>
              </a:spcBef>
              <a:spcAft>
                <a:spcPct val="0"/>
              </a:spcAft>
            </a:pPr>
            <a:r>
              <a:rPr lang="en-US" sz="1600" b="1">
                <a:solidFill>
                  <a:srgbClr val="660033"/>
                </a:solidFill>
              </a:rPr>
              <a:t>(Including</a:t>
            </a:r>
          </a:p>
          <a:p>
            <a:pPr algn="ctr" fontAlgn="base">
              <a:spcBef>
                <a:spcPct val="0"/>
              </a:spcBef>
              <a:spcAft>
                <a:spcPct val="0"/>
              </a:spcAft>
            </a:pPr>
            <a:r>
              <a:rPr lang="en-US" sz="1600" b="1">
                <a:solidFill>
                  <a:srgbClr val="660033"/>
                </a:solidFill>
              </a:rPr>
              <a:t>Sample</a:t>
            </a:r>
          </a:p>
          <a:p>
            <a:pPr algn="ctr" fontAlgn="base">
              <a:spcBef>
                <a:spcPct val="0"/>
              </a:spcBef>
              <a:spcAft>
                <a:spcPct val="0"/>
              </a:spcAft>
            </a:pPr>
            <a:r>
              <a:rPr lang="en-US" sz="1600" b="1">
                <a:solidFill>
                  <a:srgbClr val="660033"/>
                </a:solidFill>
              </a:rPr>
              <a:t>Design)</a:t>
            </a:r>
          </a:p>
        </p:txBody>
      </p:sp>
      <p:sp>
        <p:nvSpPr>
          <p:cNvPr id="20489" name="Rectangle 9"/>
          <p:cNvSpPr>
            <a:spLocks noChangeArrowheads="1"/>
          </p:cNvSpPr>
          <p:nvPr/>
        </p:nvSpPr>
        <p:spPr bwMode="auto">
          <a:xfrm>
            <a:off x="5638800" y="2743200"/>
            <a:ext cx="990600" cy="1143000"/>
          </a:xfrm>
          <a:prstGeom prst="rect">
            <a:avLst/>
          </a:prstGeom>
          <a:solidFill>
            <a:schemeClr val="tx1"/>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Collect</a:t>
            </a:r>
          </a:p>
          <a:p>
            <a:pPr algn="ctr" fontAlgn="base">
              <a:spcBef>
                <a:spcPct val="0"/>
              </a:spcBef>
              <a:spcAft>
                <a:spcPct val="0"/>
              </a:spcAft>
            </a:pPr>
            <a:r>
              <a:rPr lang="en-US" sz="1600" b="1">
                <a:solidFill>
                  <a:srgbClr val="660033"/>
                </a:solidFill>
              </a:rPr>
              <a:t>Data</a:t>
            </a:r>
          </a:p>
          <a:p>
            <a:pPr algn="ctr" fontAlgn="base">
              <a:spcBef>
                <a:spcPct val="0"/>
              </a:spcBef>
              <a:spcAft>
                <a:spcPct val="0"/>
              </a:spcAft>
            </a:pPr>
            <a:r>
              <a:rPr lang="en-US" sz="1600" b="1">
                <a:solidFill>
                  <a:srgbClr val="660033"/>
                </a:solidFill>
              </a:rPr>
              <a:t>(Execution)</a:t>
            </a:r>
          </a:p>
        </p:txBody>
      </p:sp>
      <p:sp>
        <p:nvSpPr>
          <p:cNvPr id="20490" name="Rectangle 10"/>
          <p:cNvSpPr>
            <a:spLocks noChangeArrowheads="1"/>
          </p:cNvSpPr>
          <p:nvPr/>
        </p:nvSpPr>
        <p:spPr bwMode="auto">
          <a:xfrm>
            <a:off x="6934200" y="2590800"/>
            <a:ext cx="990600" cy="1524000"/>
          </a:xfrm>
          <a:prstGeom prst="rect">
            <a:avLst/>
          </a:prstGeom>
          <a:solidFill>
            <a:schemeClr val="tx1"/>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Analyse</a:t>
            </a:r>
          </a:p>
          <a:p>
            <a:pPr algn="ctr" fontAlgn="base">
              <a:spcBef>
                <a:spcPct val="0"/>
              </a:spcBef>
              <a:spcAft>
                <a:spcPct val="0"/>
              </a:spcAft>
            </a:pPr>
            <a:r>
              <a:rPr lang="en-US" sz="1600" b="1">
                <a:solidFill>
                  <a:srgbClr val="660033"/>
                </a:solidFill>
              </a:rPr>
              <a:t>Data</a:t>
            </a:r>
          </a:p>
          <a:p>
            <a:pPr algn="ctr" fontAlgn="base">
              <a:spcBef>
                <a:spcPct val="0"/>
              </a:spcBef>
              <a:spcAft>
                <a:spcPct val="0"/>
              </a:spcAft>
            </a:pPr>
            <a:r>
              <a:rPr lang="en-US" sz="1600" b="1">
                <a:solidFill>
                  <a:srgbClr val="660033"/>
                </a:solidFill>
              </a:rPr>
              <a:t>(Test</a:t>
            </a:r>
          </a:p>
          <a:p>
            <a:pPr algn="ctr" fontAlgn="base">
              <a:spcBef>
                <a:spcPct val="0"/>
              </a:spcBef>
              <a:spcAft>
                <a:spcPct val="0"/>
              </a:spcAft>
            </a:pPr>
            <a:r>
              <a:rPr lang="en-US" sz="1600" b="1">
                <a:solidFill>
                  <a:srgbClr val="660033"/>
                </a:solidFill>
              </a:rPr>
              <a:t>Hypothesis</a:t>
            </a:r>
          </a:p>
          <a:p>
            <a:pPr algn="ctr" fontAlgn="base">
              <a:spcBef>
                <a:spcPct val="0"/>
              </a:spcBef>
              <a:spcAft>
                <a:spcPct val="0"/>
              </a:spcAft>
            </a:pPr>
            <a:r>
              <a:rPr lang="en-US" sz="1600" b="1">
                <a:solidFill>
                  <a:srgbClr val="660033"/>
                </a:solidFill>
              </a:rPr>
              <a:t>if any)</a:t>
            </a:r>
          </a:p>
          <a:p>
            <a:pPr algn="ctr" fontAlgn="base">
              <a:spcBef>
                <a:spcPct val="0"/>
              </a:spcBef>
              <a:spcAft>
                <a:spcPct val="0"/>
              </a:spcAft>
            </a:pPr>
            <a:endParaRPr lang="en-US" sz="1600" b="1">
              <a:solidFill>
                <a:srgbClr val="660033"/>
              </a:solidFill>
            </a:endParaRPr>
          </a:p>
        </p:txBody>
      </p:sp>
      <p:sp>
        <p:nvSpPr>
          <p:cNvPr id="20491" name="Line 11"/>
          <p:cNvSpPr>
            <a:spLocks noChangeShapeType="1"/>
          </p:cNvSpPr>
          <p:nvPr/>
        </p:nvSpPr>
        <p:spPr bwMode="auto">
          <a:xfrm>
            <a:off x="990600" y="3124200"/>
            <a:ext cx="381000" cy="0"/>
          </a:xfrm>
          <a:prstGeom prst="line">
            <a:avLst/>
          </a:prstGeom>
          <a:noFill/>
          <a:ln w="38100">
            <a:solidFill>
              <a:srgbClr val="00FFFF"/>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492" name="Line 12"/>
          <p:cNvSpPr>
            <a:spLocks noChangeShapeType="1"/>
          </p:cNvSpPr>
          <p:nvPr/>
        </p:nvSpPr>
        <p:spPr bwMode="auto">
          <a:xfrm>
            <a:off x="990600" y="3733800"/>
            <a:ext cx="381000" cy="0"/>
          </a:xfrm>
          <a:prstGeom prst="line">
            <a:avLst/>
          </a:prstGeom>
          <a:noFill/>
          <a:ln w="38100">
            <a:solidFill>
              <a:srgbClr val="00FFFF"/>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493" name="Line 13"/>
          <p:cNvSpPr>
            <a:spLocks noChangeShapeType="1"/>
          </p:cNvSpPr>
          <p:nvPr/>
        </p:nvSpPr>
        <p:spPr bwMode="auto">
          <a:xfrm>
            <a:off x="3962400" y="3352800"/>
            <a:ext cx="381000" cy="0"/>
          </a:xfrm>
          <a:prstGeom prst="line">
            <a:avLst/>
          </a:prstGeom>
          <a:noFill/>
          <a:ln w="38100">
            <a:solidFill>
              <a:srgbClr val="00FFFF"/>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494" name="Line 14"/>
          <p:cNvSpPr>
            <a:spLocks noChangeShapeType="1"/>
          </p:cNvSpPr>
          <p:nvPr/>
        </p:nvSpPr>
        <p:spPr bwMode="auto">
          <a:xfrm>
            <a:off x="2590800" y="3733800"/>
            <a:ext cx="381000" cy="0"/>
          </a:xfrm>
          <a:prstGeom prst="line">
            <a:avLst/>
          </a:prstGeom>
          <a:noFill/>
          <a:ln w="38100">
            <a:solidFill>
              <a:srgbClr val="00FFFF"/>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495" name="Rectangle 15"/>
          <p:cNvSpPr>
            <a:spLocks noChangeArrowheads="1"/>
          </p:cNvSpPr>
          <p:nvPr/>
        </p:nvSpPr>
        <p:spPr bwMode="auto">
          <a:xfrm>
            <a:off x="8229600" y="2819400"/>
            <a:ext cx="914400" cy="1143000"/>
          </a:xfrm>
          <a:prstGeom prst="rect">
            <a:avLst/>
          </a:prstGeom>
          <a:solidFill>
            <a:schemeClr val="tx1"/>
          </a:solidFill>
          <a:ln w="28575">
            <a:solidFill>
              <a:schemeClr val="tx1"/>
            </a:solidFill>
            <a:miter lim="800000"/>
            <a:headEnd/>
            <a:tailEnd/>
          </a:ln>
        </p:spPr>
        <p:txBody>
          <a:bodyPr wrap="none" anchor="ctr"/>
          <a:lstStyle/>
          <a:p>
            <a:pPr algn="ctr" fontAlgn="base">
              <a:spcBef>
                <a:spcPct val="0"/>
              </a:spcBef>
              <a:spcAft>
                <a:spcPct val="0"/>
              </a:spcAft>
            </a:pPr>
            <a:r>
              <a:rPr lang="en-US" sz="1600" b="1">
                <a:solidFill>
                  <a:srgbClr val="660033"/>
                </a:solidFill>
              </a:rPr>
              <a:t>Interpret</a:t>
            </a:r>
          </a:p>
          <a:p>
            <a:pPr algn="ctr" fontAlgn="base">
              <a:spcBef>
                <a:spcPct val="0"/>
              </a:spcBef>
              <a:spcAft>
                <a:spcPct val="0"/>
              </a:spcAft>
            </a:pPr>
            <a:r>
              <a:rPr lang="en-US" sz="1600" b="1">
                <a:solidFill>
                  <a:srgbClr val="660033"/>
                </a:solidFill>
              </a:rPr>
              <a:t>and</a:t>
            </a:r>
          </a:p>
          <a:p>
            <a:pPr algn="ctr" fontAlgn="base">
              <a:spcBef>
                <a:spcPct val="0"/>
              </a:spcBef>
              <a:spcAft>
                <a:spcPct val="0"/>
              </a:spcAft>
            </a:pPr>
            <a:r>
              <a:rPr lang="en-US" sz="1600" b="1">
                <a:solidFill>
                  <a:srgbClr val="660033"/>
                </a:solidFill>
              </a:rPr>
              <a:t>report</a:t>
            </a:r>
          </a:p>
        </p:txBody>
      </p:sp>
      <p:sp>
        <p:nvSpPr>
          <p:cNvPr id="20496" name="Line 16"/>
          <p:cNvSpPr>
            <a:spLocks noChangeShapeType="1"/>
          </p:cNvSpPr>
          <p:nvPr/>
        </p:nvSpPr>
        <p:spPr bwMode="auto">
          <a:xfrm>
            <a:off x="5334000" y="3352800"/>
            <a:ext cx="304800" cy="0"/>
          </a:xfrm>
          <a:prstGeom prst="line">
            <a:avLst/>
          </a:prstGeom>
          <a:noFill/>
          <a:ln w="38100">
            <a:solidFill>
              <a:srgbClr val="00FFFF"/>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497" name="Line 17"/>
          <p:cNvSpPr>
            <a:spLocks noChangeShapeType="1"/>
          </p:cNvSpPr>
          <p:nvPr/>
        </p:nvSpPr>
        <p:spPr bwMode="auto">
          <a:xfrm>
            <a:off x="6629400" y="3124200"/>
            <a:ext cx="304800" cy="0"/>
          </a:xfrm>
          <a:prstGeom prst="line">
            <a:avLst/>
          </a:prstGeom>
          <a:noFill/>
          <a:ln w="38100">
            <a:solidFill>
              <a:srgbClr val="00FFFF"/>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498" name="Line 18"/>
          <p:cNvSpPr>
            <a:spLocks noChangeShapeType="1"/>
          </p:cNvSpPr>
          <p:nvPr/>
        </p:nvSpPr>
        <p:spPr bwMode="auto">
          <a:xfrm>
            <a:off x="7924800" y="3124200"/>
            <a:ext cx="304800" cy="0"/>
          </a:xfrm>
          <a:prstGeom prst="line">
            <a:avLst/>
          </a:prstGeom>
          <a:noFill/>
          <a:ln w="38100">
            <a:solidFill>
              <a:srgbClr val="00FFFF"/>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499" name="Line 19"/>
          <p:cNvSpPr>
            <a:spLocks noChangeShapeType="1"/>
          </p:cNvSpPr>
          <p:nvPr/>
        </p:nvSpPr>
        <p:spPr bwMode="auto">
          <a:xfrm>
            <a:off x="2590800" y="3200400"/>
            <a:ext cx="381000" cy="0"/>
          </a:xfrm>
          <a:prstGeom prst="line">
            <a:avLst/>
          </a:prstGeom>
          <a:noFill/>
          <a:ln w="38100">
            <a:solidFill>
              <a:srgbClr val="00FFFF"/>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0" name="Line 21"/>
          <p:cNvSpPr>
            <a:spLocks noChangeShapeType="1"/>
          </p:cNvSpPr>
          <p:nvPr/>
        </p:nvSpPr>
        <p:spPr bwMode="auto">
          <a:xfrm>
            <a:off x="381000" y="1447800"/>
            <a:ext cx="8305800" cy="0"/>
          </a:xfrm>
          <a:prstGeom prst="line">
            <a:avLst/>
          </a:prstGeom>
          <a:noFill/>
          <a:ln w="38100">
            <a:solidFill>
              <a:srgbClr val="00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1" name="Line 22"/>
          <p:cNvSpPr>
            <a:spLocks noChangeShapeType="1"/>
          </p:cNvSpPr>
          <p:nvPr/>
        </p:nvSpPr>
        <p:spPr bwMode="auto">
          <a:xfrm>
            <a:off x="8686800" y="1447800"/>
            <a:ext cx="0" cy="1371600"/>
          </a:xfrm>
          <a:prstGeom prst="line">
            <a:avLst/>
          </a:prstGeom>
          <a:noFill/>
          <a:ln w="38100">
            <a:solidFill>
              <a:srgbClr val="00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2" name="Line 23"/>
          <p:cNvSpPr>
            <a:spLocks noChangeShapeType="1"/>
          </p:cNvSpPr>
          <p:nvPr/>
        </p:nvSpPr>
        <p:spPr bwMode="auto">
          <a:xfrm>
            <a:off x="457200" y="4038600"/>
            <a:ext cx="0" cy="1752600"/>
          </a:xfrm>
          <a:prstGeom prst="line">
            <a:avLst/>
          </a:prstGeom>
          <a:noFill/>
          <a:ln w="38100">
            <a:solidFill>
              <a:srgbClr val="00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3" name="Line 24"/>
          <p:cNvSpPr>
            <a:spLocks noChangeShapeType="1"/>
          </p:cNvSpPr>
          <p:nvPr/>
        </p:nvSpPr>
        <p:spPr bwMode="auto">
          <a:xfrm flipV="1">
            <a:off x="457200" y="5791200"/>
            <a:ext cx="8305800" cy="0"/>
          </a:xfrm>
          <a:prstGeom prst="line">
            <a:avLst/>
          </a:prstGeom>
          <a:noFill/>
          <a:ln w="38100">
            <a:solidFill>
              <a:srgbClr val="00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4" name="Line 25"/>
          <p:cNvSpPr>
            <a:spLocks noChangeShapeType="1"/>
          </p:cNvSpPr>
          <p:nvPr/>
        </p:nvSpPr>
        <p:spPr bwMode="auto">
          <a:xfrm flipV="1">
            <a:off x="8763000" y="3962400"/>
            <a:ext cx="0" cy="1828800"/>
          </a:xfrm>
          <a:prstGeom prst="line">
            <a:avLst/>
          </a:prstGeom>
          <a:noFill/>
          <a:ln w="38100">
            <a:solidFill>
              <a:srgbClr val="00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5" name="Line 26"/>
          <p:cNvSpPr>
            <a:spLocks noChangeShapeType="1"/>
          </p:cNvSpPr>
          <p:nvPr/>
        </p:nvSpPr>
        <p:spPr bwMode="auto">
          <a:xfrm flipH="1">
            <a:off x="6629400" y="3657600"/>
            <a:ext cx="381000" cy="0"/>
          </a:xfrm>
          <a:prstGeom prst="line">
            <a:avLst/>
          </a:prstGeom>
          <a:noFill/>
          <a:ln w="38100">
            <a:solidFill>
              <a:srgbClr val="00FFFF"/>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6" name="Line 27"/>
          <p:cNvSpPr>
            <a:spLocks noChangeShapeType="1"/>
          </p:cNvSpPr>
          <p:nvPr/>
        </p:nvSpPr>
        <p:spPr bwMode="auto">
          <a:xfrm flipH="1">
            <a:off x="7848600" y="3657600"/>
            <a:ext cx="381000" cy="0"/>
          </a:xfrm>
          <a:prstGeom prst="line">
            <a:avLst/>
          </a:prstGeom>
          <a:noFill/>
          <a:ln w="38100">
            <a:solidFill>
              <a:srgbClr val="00FFFF"/>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7" name="Line 33"/>
          <p:cNvSpPr>
            <a:spLocks noChangeShapeType="1"/>
          </p:cNvSpPr>
          <p:nvPr/>
        </p:nvSpPr>
        <p:spPr bwMode="auto">
          <a:xfrm>
            <a:off x="381000" y="1447800"/>
            <a:ext cx="0" cy="1447800"/>
          </a:xfrm>
          <a:prstGeom prst="line">
            <a:avLst/>
          </a:prstGeom>
          <a:noFill/>
          <a:ln w="38100">
            <a:solidFill>
              <a:srgbClr val="00FFF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FFFFFF"/>
              </a:solidFill>
              <a:latin typeface="Arial" charset="0"/>
            </a:endParaRPr>
          </a:p>
        </p:txBody>
      </p:sp>
      <p:sp>
        <p:nvSpPr>
          <p:cNvPr id="20508" name="Rectangle 36"/>
          <p:cNvSpPr>
            <a:spLocks noChangeArrowheads="1"/>
          </p:cNvSpPr>
          <p:nvPr/>
        </p:nvSpPr>
        <p:spPr bwMode="auto">
          <a:xfrm>
            <a:off x="457200" y="4267200"/>
            <a:ext cx="45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en-US" sz="2000" b="1">
                <a:solidFill>
                  <a:srgbClr val="FFFF00"/>
                </a:solidFill>
              </a:rPr>
              <a:t>I</a:t>
            </a:r>
          </a:p>
        </p:txBody>
      </p:sp>
      <p:sp>
        <p:nvSpPr>
          <p:cNvPr id="20509" name="Rectangle 37"/>
          <p:cNvSpPr>
            <a:spLocks noChangeArrowheads="1"/>
          </p:cNvSpPr>
          <p:nvPr/>
        </p:nvSpPr>
        <p:spPr bwMode="auto">
          <a:xfrm>
            <a:off x="2362200" y="5334000"/>
            <a:ext cx="457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en-US" sz="2000" b="1">
                <a:solidFill>
                  <a:srgbClr val="FFFF00"/>
                </a:solidFill>
              </a:rPr>
              <a:t>II</a:t>
            </a:r>
          </a:p>
        </p:txBody>
      </p:sp>
      <p:sp>
        <p:nvSpPr>
          <p:cNvPr id="20510" name="Rectangle 38"/>
          <p:cNvSpPr>
            <a:spLocks noChangeArrowheads="1"/>
          </p:cNvSpPr>
          <p:nvPr/>
        </p:nvSpPr>
        <p:spPr bwMode="auto">
          <a:xfrm>
            <a:off x="3200400" y="4267200"/>
            <a:ext cx="533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en-US" sz="2000" b="1">
                <a:solidFill>
                  <a:srgbClr val="FFFF00"/>
                </a:solidFill>
              </a:rPr>
              <a:t>III</a:t>
            </a:r>
          </a:p>
        </p:txBody>
      </p:sp>
      <p:sp>
        <p:nvSpPr>
          <p:cNvPr id="20511" name="Rectangle 39"/>
          <p:cNvSpPr>
            <a:spLocks noChangeArrowheads="1"/>
          </p:cNvSpPr>
          <p:nvPr/>
        </p:nvSpPr>
        <p:spPr bwMode="auto">
          <a:xfrm>
            <a:off x="4572000" y="4267200"/>
            <a:ext cx="533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en-US" sz="2000" b="1">
                <a:solidFill>
                  <a:srgbClr val="FFFF00"/>
                </a:solidFill>
              </a:rPr>
              <a:t>IV</a:t>
            </a:r>
          </a:p>
        </p:txBody>
      </p:sp>
      <p:sp>
        <p:nvSpPr>
          <p:cNvPr id="20512" name="Rectangle 40"/>
          <p:cNvSpPr>
            <a:spLocks noChangeArrowheads="1"/>
          </p:cNvSpPr>
          <p:nvPr/>
        </p:nvSpPr>
        <p:spPr bwMode="auto">
          <a:xfrm>
            <a:off x="5867400" y="4267200"/>
            <a:ext cx="533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en-US" sz="2000" b="1">
                <a:solidFill>
                  <a:srgbClr val="FFFF00"/>
                </a:solidFill>
              </a:rPr>
              <a:t>V</a:t>
            </a:r>
          </a:p>
        </p:txBody>
      </p:sp>
      <p:sp>
        <p:nvSpPr>
          <p:cNvPr id="20513" name="Rectangle 41"/>
          <p:cNvSpPr>
            <a:spLocks noChangeArrowheads="1"/>
          </p:cNvSpPr>
          <p:nvPr/>
        </p:nvSpPr>
        <p:spPr bwMode="auto">
          <a:xfrm>
            <a:off x="7086600" y="4343400"/>
            <a:ext cx="533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en-US" sz="2000" b="1">
                <a:solidFill>
                  <a:srgbClr val="FFFF00"/>
                </a:solidFill>
              </a:rPr>
              <a:t>VI</a:t>
            </a:r>
          </a:p>
        </p:txBody>
      </p:sp>
      <p:sp>
        <p:nvSpPr>
          <p:cNvPr id="20514" name="Rectangle 42"/>
          <p:cNvSpPr>
            <a:spLocks noChangeArrowheads="1"/>
          </p:cNvSpPr>
          <p:nvPr/>
        </p:nvSpPr>
        <p:spPr bwMode="auto">
          <a:xfrm>
            <a:off x="8153400" y="4343400"/>
            <a:ext cx="685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en-US" sz="2000" b="1">
                <a:solidFill>
                  <a:srgbClr val="FFFF00"/>
                </a:solidFill>
              </a:rPr>
              <a:t>VII</a:t>
            </a:r>
          </a:p>
        </p:txBody>
      </p:sp>
      <p:sp>
        <p:nvSpPr>
          <p:cNvPr id="20515" name="Rectangle 49"/>
          <p:cNvSpPr>
            <a:spLocks noChangeArrowheads="1"/>
          </p:cNvSpPr>
          <p:nvPr/>
        </p:nvSpPr>
        <p:spPr bwMode="auto">
          <a:xfrm>
            <a:off x="762000" y="1524000"/>
            <a:ext cx="25908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en-US" b="1">
                <a:solidFill>
                  <a:srgbClr val="FFFFFF"/>
                </a:solidFill>
              </a:rPr>
              <a:t>Review the literature</a:t>
            </a:r>
          </a:p>
        </p:txBody>
      </p:sp>
    </p:spTree>
    <p:extLst>
      <p:ext uri="{BB962C8B-B14F-4D97-AF65-F5344CB8AC3E}">
        <p14:creationId xmlns:p14="http://schemas.microsoft.com/office/powerpoint/2010/main" xmlns="" val="36779300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idx="1"/>
          </p:nvPr>
        </p:nvSpPr>
        <p:spPr/>
        <p:txBody>
          <a:bodyPr/>
          <a:lstStyle/>
          <a:p>
            <a:pPr eaLnBrk="1" hangingPunct="1">
              <a:buFont typeface="Wingdings" pitchFamily="2" charset="2"/>
              <a:buNone/>
            </a:pPr>
            <a:r>
              <a:rPr lang="en-US" sz="3600" smtClean="0">
                <a:solidFill>
                  <a:schemeClr val="tx2"/>
                </a:solidFill>
              </a:rPr>
              <a:t>  </a:t>
            </a:r>
            <a:r>
              <a:rPr lang="en-US" sz="3600" b="1" smtClean="0">
                <a:solidFill>
                  <a:schemeClr val="tx2"/>
                </a:solidFill>
              </a:rPr>
              <a:t>THERE ARE ONLY A HANDFUL  OF WAYS TO DO A STUDY PROPELY BUT A THOUSAND WAYS TO DO IT WRONG  ---  </a:t>
            </a:r>
          </a:p>
          <a:p>
            <a:pPr eaLnBrk="1" hangingPunct="1">
              <a:buFontTx/>
              <a:buNone/>
            </a:pPr>
            <a:r>
              <a:rPr lang="en-US" sz="3600" b="1" smtClean="0">
                <a:solidFill>
                  <a:schemeClr val="tx2"/>
                </a:solidFill>
              </a:rPr>
              <a:t>       Sackett (1986)</a:t>
            </a:r>
          </a:p>
          <a:p>
            <a:pPr eaLnBrk="1" hangingPunct="1">
              <a:buFontTx/>
              <a:buNone/>
            </a:pPr>
            <a:endParaRPr lang="en-US" sz="3600" smtClean="0">
              <a:solidFill>
                <a:schemeClr val="tx2"/>
              </a:solidFill>
            </a:endParaRPr>
          </a:p>
        </p:txBody>
      </p:sp>
    </p:spTree>
    <p:extLst>
      <p:ext uri="{BB962C8B-B14F-4D97-AF65-F5344CB8AC3E}">
        <p14:creationId xmlns:p14="http://schemas.microsoft.com/office/powerpoint/2010/main" xmlns="" val="235310370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754063" y="161925"/>
            <a:ext cx="7558087" cy="895350"/>
          </a:xfrm>
          <a:prstGeom prst="rect">
            <a:avLst/>
          </a:prstGeom>
          <a:noFill/>
          <a:ln w="9525">
            <a:noFill/>
            <a:miter lim="800000"/>
            <a:headEnd/>
            <a:tailEnd/>
          </a:ln>
        </p:spPr>
        <p:txBody>
          <a:bodyPr lIns="99276" tIns="49638" rIns="99276" bIns="49638" anchor="b"/>
          <a:lstStyle/>
          <a:p>
            <a:pPr algn="ctr"/>
            <a:r>
              <a:rPr lang="en-US" sz="4000" b="1" dirty="0">
                <a:solidFill>
                  <a:srgbClr val="C00000"/>
                </a:solidFill>
              </a:rPr>
              <a:t>Protocol Development </a:t>
            </a:r>
          </a:p>
        </p:txBody>
      </p:sp>
      <p:sp>
        <p:nvSpPr>
          <p:cNvPr id="27651" name="Rectangle 5"/>
          <p:cNvSpPr>
            <a:spLocks noChangeArrowheads="1"/>
          </p:cNvSpPr>
          <p:nvPr/>
        </p:nvSpPr>
        <p:spPr bwMode="auto">
          <a:xfrm>
            <a:off x="334963" y="1219200"/>
            <a:ext cx="4568825" cy="4632325"/>
          </a:xfrm>
          <a:prstGeom prst="rect">
            <a:avLst/>
          </a:prstGeom>
          <a:noFill/>
          <a:ln w="9525">
            <a:noFill/>
            <a:miter lim="800000"/>
            <a:headEnd/>
            <a:tailEnd/>
          </a:ln>
        </p:spPr>
        <p:txBody>
          <a:bodyPr lIns="99276" tIns="49638" rIns="99276" bIns="49638"/>
          <a:lstStyle/>
          <a:p>
            <a:pPr marL="579438" indent="-579438" defTabSz="992188">
              <a:lnSpc>
                <a:spcPct val="90000"/>
              </a:lnSpc>
              <a:spcBef>
                <a:spcPct val="20000"/>
              </a:spcBef>
              <a:buFontTx/>
              <a:buAutoNum type="arabicPeriod"/>
            </a:pPr>
            <a:r>
              <a:rPr lang="en-US" sz="2800" b="1"/>
              <a:t>Research Question</a:t>
            </a:r>
          </a:p>
          <a:p>
            <a:pPr marL="579438" indent="-579438" defTabSz="992188">
              <a:lnSpc>
                <a:spcPct val="90000"/>
              </a:lnSpc>
              <a:spcBef>
                <a:spcPct val="20000"/>
              </a:spcBef>
              <a:buFontTx/>
              <a:buAutoNum type="arabicPeriod"/>
            </a:pPr>
            <a:r>
              <a:rPr lang="en-US" sz="2800" b="1"/>
              <a:t>Hypotheses</a:t>
            </a:r>
          </a:p>
          <a:p>
            <a:pPr marL="579438" indent="-579438" defTabSz="992188">
              <a:lnSpc>
                <a:spcPct val="90000"/>
              </a:lnSpc>
              <a:spcBef>
                <a:spcPct val="20000"/>
              </a:spcBef>
              <a:buFontTx/>
              <a:buAutoNum type="arabicPeriod"/>
            </a:pPr>
            <a:r>
              <a:rPr lang="en-US" sz="2800" b="1"/>
              <a:t>Objectives</a:t>
            </a:r>
          </a:p>
          <a:p>
            <a:pPr marL="579438" indent="-579438" defTabSz="992188">
              <a:lnSpc>
                <a:spcPct val="90000"/>
              </a:lnSpc>
              <a:spcBef>
                <a:spcPct val="20000"/>
              </a:spcBef>
              <a:buFontTx/>
              <a:buAutoNum type="arabicPeriod"/>
            </a:pPr>
            <a:r>
              <a:rPr lang="en-US" sz="2800" b="1"/>
              <a:t>Background</a:t>
            </a:r>
          </a:p>
          <a:p>
            <a:pPr marL="579438" indent="-579438" defTabSz="992188">
              <a:lnSpc>
                <a:spcPct val="90000"/>
              </a:lnSpc>
              <a:spcBef>
                <a:spcPct val="20000"/>
              </a:spcBef>
              <a:buFontTx/>
              <a:buAutoNum type="arabicPeriod"/>
            </a:pPr>
            <a:r>
              <a:rPr lang="en-US" sz="2800" b="1"/>
              <a:t>Design</a:t>
            </a:r>
          </a:p>
          <a:p>
            <a:pPr marL="579438" indent="-579438" defTabSz="992188">
              <a:lnSpc>
                <a:spcPct val="90000"/>
              </a:lnSpc>
              <a:spcBef>
                <a:spcPct val="20000"/>
              </a:spcBef>
              <a:buFontTx/>
              <a:buAutoNum type="arabicPeriod"/>
            </a:pPr>
            <a:r>
              <a:rPr lang="en-US" sz="2800" b="1"/>
              <a:t>Subjects</a:t>
            </a:r>
          </a:p>
          <a:p>
            <a:pPr marL="579438" indent="-579438" defTabSz="992188">
              <a:lnSpc>
                <a:spcPct val="90000"/>
              </a:lnSpc>
              <a:spcBef>
                <a:spcPct val="20000"/>
              </a:spcBef>
              <a:buFontTx/>
              <a:buAutoNum type="arabicPeriod"/>
            </a:pPr>
            <a:r>
              <a:rPr lang="en-US" sz="2800" b="1"/>
              <a:t>Variables</a:t>
            </a:r>
          </a:p>
          <a:p>
            <a:pPr marL="579438" indent="-579438" defTabSz="992188">
              <a:lnSpc>
                <a:spcPct val="90000"/>
              </a:lnSpc>
              <a:spcBef>
                <a:spcPct val="20000"/>
              </a:spcBef>
              <a:buFontTx/>
              <a:buAutoNum type="arabicPeriod"/>
            </a:pPr>
            <a:r>
              <a:rPr lang="en-US" sz="2800" b="1"/>
              <a:t>Data Collection</a:t>
            </a:r>
          </a:p>
          <a:p>
            <a:pPr marL="579438" indent="-579438" defTabSz="992188">
              <a:lnSpc>
                <a:spcPct val="90000"/>
              </a:lnSpc>
              <a:spcBef>
                <a:spcPct val="20000"/>
              </a:spcBef>
              <a:buFontTx/>
              <a:buAutoNum type="arabicPeriod"/>
            </a:pPr>
            <a:r>
              <a:rPr lang="en-US" sz="2800" b="1"/>
              <a:t>Quality control </a:t>
            </a:r>
          </a:p>
          <a:p>
            <a:pPr marL="579438" indent="-579438" defTabSz="992188">
              <a:lnSpc>
                <a:spcPct val="90000"/>
              </a:lnSpc>
              <a:spcBef>
                <a:spcPct val="20000"/>
              </a:spcBef>
              <a:buFontTx/>
              <a:buAutoNum type="arabicPeriod"/>
            </a:pPr>
            <a:endParaRPr lang="en-US" sz="2800" b="1"/>
          </a:p>
        </p:txBody>
      </p:sp>
      <p:sp>
        <p:nvSpPr>
          <p:cNvPr id="27652" name="Rectangle 6"/>
          <p:cNvSpPr>
            <a:spLocks noChangeArrowheads="1"/>
          </p:cNvSpPr>
          <p:nvPr/>
        </p:nvSpPr>
        <p:spPr bwMode="auto">
          <a:xfrm>
            <a:off x="4860925" y="1219200"/>
            <a:ext cx="4610100" cy="4632325"/>
          </a:xfrm>
          <a:prstGeom prst="rect">
            <a:avLst/>
          </a:prstGeom>
          <a:noFill/>
          <a:ln w="9525">
            <a:noFill/>
            <a:miter lim="800000"/>
            <a:headEnd/>
            <a:tailEnd/>
          </a:ln>
        </p:spPr>
        <p:txBody>
          <a:bodyPr lIns="99276" tIns="49638" rIns="99276" bIns="49638"/>
          <a:lstStyle/>
          <a:p>
            <a:pPr marL="373063" indent="-373063" defTabSz="992188">
              <a:lnSpc>
                <a:spcPct val="90000"/>
              </a:lnSpc>
              <a:spcBef>
                <a:spcPct val="20000"/>
              </a:spcBef>
            </a:pPr>
            <a:r>
              <a:rPr lang="en-US" sz="2800" b="1"/>
              <a:t>10. Data Management</a:t>
            </a:r>
          </a:p>
          <a:p>
            <a:pPr marL="373063" indent="-373063" defTabSz="992188">
              <a:lnSpc>
                <a:spcPct val="90000"/>
              </a:lnSpc>
              <a:spcBef>
                <a:spcPct val="20000"/>
              </a:spcBef>
            </a:pPr>
            <a:r>
              <a:rPr lang="en-US" sz="2800" b="1"/>
              <a:t>11. Sample size </a:t>
            </a:r>
          </a:p>
          <a:p>
            <a:pPr marL="373063" indent="-373063" defTabSz="992188">
              <a:lnSpc>
                <a:spcPct val="90000"/>
              </a:lnSpc>
              <a:spcBef>
                <a:spcPct val="20000"/>
              </a:spcBef>
            </a:pPr>
            <a:r>
              <a:rPr lang="en-US" sz="2800" b="1"/>
              <a:t>12. Plan of Analysis</a:t>
            </a:r>
          </a:p>
          <a:p>
            <a:pPr marL="373063" indent="-373063" defTabSz="992188">
              <a:lnSpc>
                <a:spcPct val="90000"/>
              </a:lnSpc>
              <a:spcBef>
                <a:spcPct val="20000"/>
              </a:spcBef>
            </a:pPr>
            <a:r>
              <a:rPr lang="en-US" sz="2800" b="1"/>
              <a:t>13. Ethical issues</a:t>
            </a:r>
          </a:p>
          <a:p>
            <a:pPr marL="373063" indent="-373063" defTabSz="992188">
              <a:lnSpc>
                <a:spcPct val="90000"/>
              </a:lnSpc>
              <a:spcBef>
                <a:spcPct val="20000"/>
              </a:spcBef>
            </a:pPr>
            <a:r>
              <a:rPr lang="en-US" sz="2800" b="1"/>
              <a:t>14. Budget</a:t>
            </a:r>
          </a:p>
          <a:p>
            <a:pPr marL="373063" indent="-373063" defTabSz="992188">
              <a:lnSpc>
                <a:spcPct val="90000"/>
              </a:lnSpc>
              <a:spcBef>
                <a:spcPct val="20000"/>
              </a:spcBef>
            </a:pPr>
            <a:r>
              <a:rPr lang="en-US" sz="2800" b="1"/>
              <a:t>15. Report results</a:t>
            </a:r>
          </a:p>
          <a:p>
            <a:pPr marL="373063" indent="-373063" defTabSz="992188">
              <a:lnSpc>
                <a:spcPct val="90000"/>
              </a:lnSpc>
              <a:spcBef>
                <a:spcPct val="20000"/>
              </a:spcBef>
            </a:pPr>
            <a:r>
              <a:rPr lang="en-US" sz="2800" b="1"/>
              <a:t>16. Institution capacity</a:t>
            </a:r>
          </a:p>
          <a:p>
            <a:pPr marL="373063" indent="-373063" defTabSz="992188">
              <a:lnSpc>
                <a:spcPct val="90000"/>
              </a:lnSpc>
              <a:spcBef>
                <a:spcPct val="20000"/>
              </a:spcBef>
            </a:pPr>
            <a:r>
              <a:rPr lang="en-US" sz="2800" b="1"/>
              <a:t>17. Administration</a:t>
            </a:r>
          </a:p>
          <a:p>
            <a:pPr marL="373063" indent="-373063" defTabSz="992188">
              <a:lnSpc>
                <a:spcPct val="90000"/>
              </a:lnSpc>
              <a:spcBef>
                <a:spcPct val="20000"/>
              </a:spcBef>
            </a:pPr>
            <a:r>
              <a:rPr lang="en-US" sz="2800" b="1"/>
              <a:t>18. Work Plan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43000" y="304800"/>
            <a:ext cx="7086600" cy="990600"/>
          </a:xfrm>
        </p:spPr>
        <p:txBody>
          <a:bodyPr>
            <a:normAutofit/>
          </a:bodyPr>
          <a:lstStyle/>
          <a:p>
            <a:pPr eaLnBrk="1" hangingPunct="1"/>
            <a:r>
              <a:rPr lang="en-US" sz="3600" b="1" dirty="0" smtClean="0">
                <a:solidFill>
                  <a:srgbClr val="0070C0"/>
                </a:solidFill>
                <a:latin typeface="Footlight MT Light" pitchFamily="18" charset="0"/>
              </a:rPr>
              <a:t>References </a:t>
            </a:r>
          </a:p>
        </p:txBody>
      </p:sp>
      <p:sp>
        <p:nvSpPr>
          <p:cNvPr id="28676" name="Content Placeholder 4"/>
          <p:cNvSpPr>
            <a:spLocks noGrp="1"/>
          </p:cNvSpPr>
          <p:nvPr>
            <p:ph idx="1"/>
          </p:nvPr>
        </p:nvSpPr>
        <p:spPr>
          <a:xfrm>
            <a:off x="457200" y="1295400"/>
            <a:ext cx="8229600" cy="3657600"/>
          </a:xfrm>
        </p:spPr>
        <p:txBody>
          <a:bodyPr>
            <a:normAutofit fontScale="92500"/>
          </a:bodyPr>
          <a:lstStyle/>
          <a:p>
            <a:pPr eaLnBrk="1" hangingPunct="1"/>
            <a:r>
              <a:rPr lang="en-US" sz="2400" dirty="0" smtClean="0">
                <a:solidFill>
                  <a:srgbClr val="000000"/>
                </a:solidFill>
              </a:rPr>
              <a:t>Stephen B </a:t>
            </a:r>
            <a:r>
              <a:rPr lang="en-US" sz="2400" dirty="0" err="1" smtClean="0">
                <a:solidFill>
                  <a:srgbClr val="000000"/>
                </a:solidFill>
              </a:rPr>
              <a:t>Hulley</a:t>
            </a:r>
            <a:r>
              <a:rPr lang="en-US" sz="2400" dirty="0" smtClean="0">
                <a:solidFill>
                  <a:srgbClr val="000000"/>
                </a:solidFill>
              </a:rPr>
              <a:t>.  Designing Clinical Research.  Chapter 1 . Getting Started: The Anatomy and Physiology of Clinical Research .  Pages 3-15.  3</a:t>
            </a:r>
            <a:r>
              <a:rPr lang="en-US" sz="2400" baseline="30000" dirty="0" smtClean="0">
                <a:solidFill>
                  <a:srgbClr val="000000"/>
                </a:solidFill>
              </a:rPr>
              <a:t>rd</a:t>
            </a:r>
            <a:r>
              <a:rPr lang="en-US" sz="2400" dirty="0" smtClean="0">
                <a:solidFill>
                  <a:srgbClr val="000000"/>
                </a:solidFill>
              </a:rPr>
              <a:t> Edition . </a:t>
            </a:r>
            <a:r>
              <a:rPr lang="en-US" sz="2400" dirty="0" err="1" smtClean="0">
                <a:solidFill>
                  <a:srgbClr val="000000"/>
                </a:solidFill>
              </a:rPr>
              <a:t>Wolters</a:t>
            </a:r>
            <a:r>
              <a:rPr lang="en-US" sz="2400" dirty="0" smtClean="0">
                <a:solidFill>
                  <a:srgbClr val="000000"/>
                </a:solidFill>
              </a:rPr>
              <a:t> </a:t>
            </a:r>
            <a:r>
              <a:rPr lang="en-US" sz="2400" dirty="0" err="1" smtClean="0">
                <a:solidFill>
                  <a:srgbClr val="000000"/>
                </a:solidFill>
              </a:rPr>
              <a:t>Kluwer</a:t>
            </a:r>
            <a:r>
              <a:rPr lang="en-US" sz="2400" dirty="0" smtClean="0">
                <a:solidFill>
                  <a:srgbClr val="000000"/>
                </a:solidFill>
              </a:rPr>
              <a:t> Health Lippincott Williams and Wilkins 2007</a:t>
            </a:r>
          </a:p>
          <a:p>
            <a:pPr eaLnBrk="1" hangingPunct="1"/>
            <a:endParaRPr lang="en-US" sz="2400" dirty="0" smtClean="0">
              <a:solidFill>
                <a:srgbClr val="000000"/>
              </a:solidFill>
            </a:endParaRPr>
          </a:p>
          <a:p>
            <a:pPr eaLnBrk="1" hangingPunct="1"/>
            <a:r>
              <a:rPr lang="en-US" sz="2400" dirty="0" smtClean="0">
                <a:solidFill>
                  <a:srgbClr val="000000"/>
                </a:solidFill>
              </a:rPr>
              <a:t>Daniel P Schuster  &amp; William J Powers.  Translational and Experimental Clinical Research. Introduction: The value of Translational and Experimental Clinical Research. Pages: xv-xxi Lippincott Williams and Wilkins 2005 </a:t>
            </a:r>
          </a:p>
          <a:p>
            <a:pPr eaLnBrk="1" hangingPunct="1"/>
            <a:endParaRPr lang="en-US" sz="2400" dirty="0" smtClean="0">
              <a:solidFill>
                <a:srgbClr val="000000"/>
              </a:solidFill>
            </a:endParaRPr>
          </a:p>
          <a:p>
            <a:pPr eaLnBrk="1" hangingPunct="1"/>
            <a:endParaRPr lang="en-US" sz="2400" dirty="0" smtClean="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Autofit/>
          </a:bodyPr>
          <a:lstStyle/>
          <a:p>
            <a:pPr fontAlgn="auto">
              <a:spcAft>
                <a:spcPts val="0"/>
              </a:spcAft>
              <a:defRPr/>
            </a:pPr>
            <a:r>
              <a:rPr lang="en-US" sz="3200" b="1" dirty="0" smtClean="0">
                <a:solidFill>
                  <a:srgbClr val="C00000"/>
                </a:solidFill>
              </a:rPr>
              <a:t>Course Concepts taught in lectures &amp; tutorials  </a:t>
            </a:r>
            <a:endParaRPr lang="en-US" sz="3200" b="1" dirty="0">
              <a:solidFill>
                <a:srgbClr val="C00000"/>
              </a:solidFill>
            </a:endParaRPr>
          </a:p>
        </p:txBody>
      </p:sp>
      <p:sp>
        <p:nvSpPr>
          <p:cNvPr id="12291" name="Content Placeholder 2"/>
          <p:cNvSpPr>
            <a:spLocks noGrp="1"/>
          </p:cNvSpPr>
          <p:nvPr>
            <p:ph idx="1"/>
          </p:nvPr>
        </p:nvSpPr>
        <p:spPr>
          <a:xfrm>
            <a:off x="457200" y="990600"/>
            <a:ext cx="8229600" cy="5715000"/>
          </a:xfrm>
        </p:spPr>
        <p:txBody>
          <a:bodyPr>
            <a:normAutofit fontScale="92500" lnSpcReduction="10000"/>
          </a:bodyPr>
          <a:lstStyle/>
          <a:p>
            <a:pPr>
              <a:lnSpc>
                <a:spcPct val="110000"/>
              </a:lnSpc>
              <a:spcBef>
                <a:spcPts val="0"/>
              </a:spcBef>
            </a:pPr>
            <a:r>
              <a:rPr lang="en-US" dirty="0" smtClean="0"/>
              <a:t>How to formulate a research question and development of a study protocol</a:t>
            </a:r>
          </a:p>
          <a:p>
            <a:pPr>
              <a:lnSpc>
                <a:spcPct val="110000"/>
              </a:lnSpc>
              <a:spcBef>
                <a:spcPts val="0"/>
              </a:spcBef>
              <a:buNone/>
            </a:pPr>
            <a:endParaRPr lang="en-US" dirty="0" smtClean="0"/>
          </a:p>
          <a:p>
            <a:pPr>
              <a:lnSpc>
                <a:spcPct val="110000"/>
              </a:lnSpc>
              <a:spcBef>
                <a:spcPts val="0"/>
              </a:spcBef>
            </a:pPr>
            <a:r>
              <a:rPr lang="en-US" dirty="0" smtClean="0"/>
              <a:t>Designing of an epidemiological study </a:t>
            </a:r>
          </a:p>
          <a:p>
            <a:pPr>
              <a:lnSpc>
                <a:spcPct val="110000"/>
              </a:lnSpc>
              <a:spcBef>
                <a:spcPts val="0"/>
              </a:spcBef>
              <a:buNone/>
            </a:pPr>
            <a:endParaRPr lang="en-US" dirty="0" smtClean="0"/>
          </a:p>
          <a:p>
            <a:pPr>
              <a:lnSpc>
                <a:spcPct val="110000"/>
              </a:lnSpc>
              <a:spcBef>
                <a:spcPts val="0"/>
              </a:spcBef>
            </a:pPr>
            <a:r>
              <a:rPr lang="en-US" dirty="0" smtClean="0"/>
              <a:t>Ethics in research and avoiding plagiarism</a:t>
            </a:r>
          </a:p>
          <a:p>
            <a:pPr>
              <a:lnSpc>
                <a:spcPct val="110000"/>
              </a:lnSpc>
              <a:spcBef>
                <a:spcPts val="0"/>
              </a:spcBef>
              <a:buNone/>
            </a:pPr>
            <a:endParaRPr lang="en-US" dirty="0" smtClean="0"/>
          </a:p>
          <a:p>
            <a:pPr>
              <a:lnSpc>
                <a:spcPct val="110000"/>
              </a:lnSpc>
              <a:spcBef>
                <a:spcPts val="0"/>
              </a:spcBef>
            </a:pPr>
            <a:r>
              <a:rPr lang="en-US" dirty="0" smtClean="0"/>
              <a:t>Biostatistics concepts and skills in data management &amp; analysis</a:t>
            </a:r>
          </a:p>
          <a:p>
            <a:pPr>
              <a:lnSpc>
                <a:spcPct val="110000"/>
              </a:lnSpc>
              <a:spcBef>
                <a:spcPts val="0"/>
              </a:spcBef>
              <a:buNone/>
            </a:pPr>
            <a:endParaRPr lang="en-US" dirty="0" smtClean="0"/>
          </a:p>
          <a:p>
            <a:pPr>
              <a:lnSpc>
                <a:spcPct val="110000"/>
              </a:lnSpc>
              <a:spcBef>
                <a:spcPts val="0"/>
              </a:spcBef>
            </a:pPr>
            <a:r>
              <a:rPr lang="en-US" dirty="0" smtClean="0"/>
              <a:t>Data interpretation, presentation of study findings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2514600"/>
            <a:ext cx="7543800" cy="3124200"/>
          </a:xfrm>
        </p:spPr>
        <p:txBody>
          <a:bodyPr>
            <a:normAutofit/>
          </a:bodyPr>
          <a:lstStyle/>
          <a:p>
            <a:r>
              <a:rPr lang="en-US" dirty="0" smtClean="0">
                <a:solidFill>
                  <a:prstClr val="black"/>
                </a:solidFill>
              </a:rPr>
              <a:t>Focus on the entire process of concepts taught in lectures &amp; tutorials to link with a </a:t>
            </a:r>
            <a:r>
              <a:rPr lang="en-US" dirty="0" smtClean="0">
                <a:solidFill>
                  <a:srgbClr val="FF0000"/>
                </a:solidFill>
              </a:rPr>
              <a:t>research topic.</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28600"/>
            <a:ext cx="8229600" cy="1066800"/>
          </a:xfrm>
        </p:spPr>
        <p:txBody>
          <a:bodyPr>
            <a:normAutofit fontScale="90000"/>
          </a:bodyPr>
          <a:lstStyle/>
          <a:p>
            <a:r>
              <a:rPr lang="en-US" sz="3600" b="1" dirty="0" smtClean="0">
                <a:solidFill>
                  <a:srgbClr val="C00000"/>
                </a:solidFill>
              </a:rPr>
              <a:t>Group Meetings with Research Supervisor </a:t>
            </a:r>
          </a:p>
        </p:txBody>
      </p:sp>
      <p:sp>
        <p:nvSpPr>
          <p:cNvPr id="3" name="Content Placeholder 2"/>
          <p:cNvSpPr>
            <a:spLocks noGrp="1"/>
          </p:cNvSpPr>
          <p:nvPr>
            <p:ph idx="1"/>
          </p:nvPr>
        </p:nvSpPr>
        <p:spPr>
          <a:xfrm>
            <a:off x="152400" y="1219200"/>
            <a:ext cx="8991600" cy="4821238"/>
          </a:xfrm>
        </p:spPr>
        <p:txBody>
          <a:bodyPr>
            <a:normAutofit/>
          </a:bodyPr>
          <a:lstStyle/>
          <a:p>
            <a:pPr>
              <a:lnSpc>
                <a:spcPct val="90000"/>
              </a:lnSpc>
            </a:pPr>
            <a:endParaRPr lang="en-US" sz="1900" dirty="0" smtClean="0"/>
          </a:p>
          <a:p>
            <a:pPr>
              <a:lnSpc>
                <a:spcPct val="90000"/>
              </a:lnSpc>
            </a:pPr>
            <a:r>
              <a:rPr lang="en-US" dirty="0" smtClean="0"/>
              <a:t>The Research Supervisor, who is a faculty or expert in the research &amp; specific topic of interest, will help you to learn subject concepts as well as to formulate the research question, supervising: </a:t>
            </a:r>
          </a:p>
          <a:p>
            <a:pPr>
              <a:lnSpc>
                <a:spcPct val="90000"/>
              </a:lnSpc>
              <a:buNone/>
            </a:pPr>
            <a:r>
              <a:rPr lang="en-US" dirty="0" smtClean="0"/>
              <a:t>   </a:t>
            </a:r>
            <a:r>
              <a:rPr lang="en-US" sz="3000" dirty="0" smtClean="0"/>
              <a:t>		-the development of protocol, </a:t>
            </a:r>
          </a:p>
          <a:p>
            <a:pPr>
              <a:lnSpc>
                <a:spcPct val="90000"/>
              </a:lnSpc>
              <a:buNone/>
            </a:pPr>
            <a:r>
              <a:rPr lang="en-US" sz="3000" dirty="0" smtClean="0"/>
              <a:t>   		-monitor the conduct the study, </a:t>
            </a:r>
          </a:p>
          <a:p>
            <a:pPr>
              <a:lnSpc>
                <a:spcPct val="90000"/>
              </a:lnSpc>
              <a:buNone/>
            </a:pPr>
            <a:r>
              <a:rPr lang="en-US" sz="3000" dirty="0" smtClean="0"/>
              <a:t>   		-using appropriate scientific &amp; ethical methods</a:t>
            </a:r>
          </a:p>
          <a:p>
            <a:pPr>
              <a:lnSpc>
                <a:spcPct val="90000"/>
              </a:lnSpc>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228600"/>
            <a:ext cx="8229600" cy="1066800"/>
          </a:xfrm>
        </p:spPr>
        <p:txBody>
          <a:bodyPr/>
          <a:lstStyle/>
          <a:p>
            <a:r>
              <a:rPr lang="en-US" sz="3600" b="1" dirty="0" smtClean="0">
                <a:solidFill>
                  <a:srgbClr val="C00000"/>
                </a:solidFill>
              </a:rPr>
              <a:t>Supervisor Selection </a:t>
            </a:r>
          </a:p>
        </p:txBody>
      </p:sp>
      <p:sp>
        <p:nvSpPr>
          <p:cNvPr id="3" name="Content Placeholder 2"/>
          <p:cNvSpPr>
            <a:spLocks noGrp="1"/>
          </p:cNvSpPr>
          <p:nvPr>
            <p:ph idx="1"/>
          </p:nvPr>
        </p:nvSpPr>
        <p:spPr>
          <a:xfrm>
            <a:off x="457200" y="1219200"/>
            <a:ext cx="8229600" cy="5049838"/>
          </a:xfrm>
        </p:spPr>
        <p:txBody>
          <a:bodyPr>
            <a:normAutofit/>
          </a:bodyPr>
          <a:lstStyle/>
          <a:p>
            <a:pPr>
              <a:lnSpc>
                <a:spcPct val="90000"/>
              </a:lnSpc>
            </a:pPr>
            <a:r>
              <a:rPr lang="en-US" sz="2600" dirty="0" smtClean="0"/>
              <a:t>Based on your topic of interest </a:t>
            </a:r>
          </a:p>
          <a:p>
            <a:pPr>
              <a:lnSpc>
                <a:spcPct val="90000"/>
              </a:lnSpc>
            </a:pPr>
            <a:r>
              <a:rPr lang="en-US" sz="2600" dirty="0" smtClean="0"/>
              <a:t>Initiated during the first week of classes &amp; to complete at the most by the end of </a:t>
            </a:r>
            <a:r>
              <a:rPr lang="en-US" sz="2600" dirty="0" smtClean="0">
                <a:solidFill>
                  <a:srgbClr val="FF0000"/>
                </a:solidFill>
              </a:rPr>
              <a:t>first 2 weeks </a:t>
            </a:r>
            <a:r>
              <a:rPr lang="en-US" sz="2600" dirty="0" smtClean="0"/>
              <a:t>of the first semester. </a:t>
            </a:r>
          </a:p>
          <a:p>
            <a:pPr>
              <a:lnSpc>
                <a:spcPct val="90000"/>
              </a:lnSpc>
            </a:pPr>
            <a:r>
              <a:rPr lang="en-US" sz="2600" dirty="0" smtClean="0"/>
              <a:t>Important points for selection of supervisor are: </a:t>
            </a:r>
          </a:p>
          <a:p>
            <a:pPr lvl="1">
              <a:lnSpc>
                <a:spcPct val="90000"/>
              </a:lnSpc>
            </a:pPr>
            <a:r>
              <a:rPr lang="en-US" sz="2400" dirty="0" smtClean="0"/>
              <a:t> </a:t>
            </a:r>
            <a:r>
              <a:rPr lang="en-US" sz="2400" dirty="0" smtClean="0">
                <a:solidFill>
                  <a:srgbClr val="002060"/>
                </a:solidFill>
              </a:rPr>
              <a:t>availability, </a:t>
            </a:r>
          </a:p>
          <a:p>
            <a:pPr lvl="1">
              <a:lnSpc>
                <a:spcPct val="90000"/>
              </a:lnSpc>
            </a:pPr>
            <a:r>
              <a:rPr lang="en-US" sz="2400" dirty="0" smtClean="0">
                <a:solidFill>
                  <a:srgbClr val="002060"/>
                </a:solidFill>
              </a:rPr>
              <a:t>time commitment,  </a:t>
            </a:r>
          </a:p>
          <a:p>
            <a:pPr lvl="1">
              <a:lnSpc>
                <a:spcPct val="90000"/>
              </a:lnSpc>
            </a:pPr>
            <a:r>
              <a:rPr lang="en-US" sz="2400" dirty="0" smtClean="0">
                <a:solidFill>
                  <a:srgbClr val="002060"/>
                </a:solidFill>
              </a:rPr>
              <a:t>conforming to schedule, and </a:t>
            </a:r>
          </a:p>
          <a:p>
            <a:pPr lvl="1">
              <a:lnSpc>
                <a:spcPct val="90000"/>
              </a:lnSpc>
            </a:pPr>
            <a:r>
              <a:rPr lang="en-US" sz="2400" dirty="0" smtClean="0">
                <a:solidFill>
                  <a:srgbClr val="002060"/>
                </a:solidFill>
              </a:rPr>
              <a:t>communication methods.  </a:t>
            </a:r>
          </a:p>
          <a:p>
            <a:pPr lvl="1">
              <a:lnSpc>
                <a:spcPct val="90000"/>
              </a:lnSpc>
            </a:pPr>
            <a:r>
              <a:rPr lang="en-US" sz="2400" i="1" dirty="0" smtClean="0">
                <a:solidFill>
                  <a:srgbClr val="002060"/>
                </a:solidFill>
              </a:rPr>
              <a:t>Change in topic and supervisor is time constrained and usually results in affecting grades, incomplete work, missing deadlines; </a:t>
            </a:r>
            <a:r>
              <a:rPr lang="en-US" sz="2400" i="1" dirty="0" smtClean="0">
                <a:solidFill>
                  <a:srgbClr val="C00000"/>
                </a:solidFill>
              </a:rPr>
              <a:t>hence careful selection of topic and supervisor is important.        </a:t>
            </a:r>
          </a:p>
          <a:p>
            <a:pPr>
              <a:lnSpc>
                <a:spcPct val="90000"/>
              </a:lnSpc>
            </a:pPr>
            <a:endParaRPr lang="en-US" sz="26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28600"/>
            <a:ext cx="8229600" cy="1066800"/>
          </a:xfrm>
        </p:spPr>
        <p:txBody>
          <a:bodyPr>
            <a:normAutofit/>
          </a:bodyPr>
          <a:lstStyle/>
          <a:p>
            <a:r>
              <a:rPr lang="en-US" sz="4000" b="1" dirty="0" smtClean="0">
                <a:solidFill>
                  <a:srgbClr val="C00000"/>
                </a:solidFill>
              </a:rPr>
              <a:t>Supervisor Agreement Form </a:t>
            </a:r>
          </a:p>
        </p:txBody>
      </p:sp>
      <p:sp>
        <p:nvSpPr>
          <p:cNvPr id="20483" name="Content Placeholder 2"/>
          <p:cNvSpPr>
            <a:spLocks noGrp="1"/>
          </p:cNvSpPr>
          <p:nvPr>
            <p:ph idx="1"/>
          </p:nvPr>
        </p:nvSpPr>
        <p:spPr/>
        <p:txBody>
          <a:bodyPr>
            <a:normAutofit fontScale="92500" lnSpcReduction="10000"/>
          </a:bodyPr>
          <a:lstStyle/>
          <a:p>
            <a:r>
              <a:rPr lang="en-US" dirty="0" smtClean="0"/>
              <a:t>It is in your manual;  Copy, fill it as a group, and explore your interest and supervisor</a:t>
            </a:r>
          </a:p>
          <a:p>
            <a:endParaRPr lang="en-US" dirty="0" smtClean="0"/>
          </a:p>
          <a:p>
            <a:r>
              <a:rPr lang="en-US" dirty="0" smtClean="0"/>
              <a:t>Copy it and get it signed and submit at the Support Staff at Department of Family &amp; Community Medicine 2</a:t>
            </a:r>
            <a:r>
              <a:rPr lang="en-US" baseline="30000" dirty="0" smtClean="0"/>
              <a:t>nd</a:t>
            </a:r>
            <a:r>
              <a:rPr lang="en-US" dirty="0" smtClean="0"/>
              <a:t> floor</a:t>
            </a:r>
          </a:p>
          <a:p>
            <a:pPr>
              <a:buFont typeface="Georgia" pitchFamily="18" charset="0"/>
              <a:buNone/>
            </a:pPr>
            <a:endParaRPr lang="en-US" dirty="0" smtClean="0"/>
          </a:p>
          <a:p>
            <a:r>
              <a:rPr lang="en-US" dirty="0" err="1" smtClean="0"/>
              <a:t>Ms</a:t>
            </a:r>
            <a:r>
              <a:rPr lang="en-US" dirty="0" smtClean="0"/>
              <a:t> </a:t>
            </a:r>
            <a:r>
              <a:rPr lang="en-US" dirty="0" err="1" smtClean="0"/>
              <a:t>Sharmina</a:t>
            </a:r>
            <a:r>
              <a:rPr lang="en-US" dirty="0" smtClean="0"/>
              <a:t> for Female groups</a:t>
            </a:r>
          </a:p>
          <a:p>
            <a:r>
              <a:rPr lang="en-US" dirty="0" smtClean="0"/>
              <a:t>Mr. Bader / Mr. Ali  for Male groups</a:t>
            </a:r>
          </a:p>
          <a:p>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28600"/>
            <a:ext cx="8229600" cy="685800"/>
          </a:xfrm>
        </p:spPr>
        <p:txBody>
          <a:bodyPr>
            <a:normAutofit fontScale="90000"/>
          </a:bodyPr>
          <a:lstStyle/>
          <a:p>
            <a:r>
              <a:rPr lang="en-US" b="1" dirty="0" smtClean="0">
                <a:solidFill>
                  <a:srgbClr val="C00000"/>
                </a:solidFill>
              </a:rPr>
              <a:t>Formation of Research Group </a:t>
            </a:r>
          </a:p>
        </p:txBody>
      </p:sp>
      <p:sp>
        <p:nvSpPr>
          <p:cNvPr id="17411" name="Content Placeholder 2"/>
          <p:cNvSpPr>
            <a:spLocks noGrp="1"/>
          </p:cNvSpPr>
          <p:nvPr>
            <p:ph idx="1"/>
          </p:nvPr>
        </p:nvSpPr>
        <p:spPr>
          <a:xfrm>
            <a:off x="457200" y="990600"/>
            <a:ext cx="8229600" cy="5278438"/>
          </a:xfrm>
        </p:spPr>
        <p:txBody>
          <a:bodyPr>
            <a:normAutofit/>
          </a:bodyPr>
          <a:lstStyle/>
          <a:p>
            <a:r>
              <a:rPr lang="en-US" dirty="0"/>
              <a:t>5</a:t>
            </a:r>
            <a:r>
              <a:rPr lang="en-US" dirty="0" smtClean="0"/>
              <a:t>-6 students per group. </a:t>
            </a:r>
          </a:p>
          <a:p>
            <a:r>
              <a:rPr lang="en-US" dirty="0" smtClean="0"/>
              <a:t>Males and females will make separate groups</a:t>
            </a:r>
            <a:r>
              <a:rPr lang="en-US" dirty="0"/>
              <a:t>.</a:t>
            </a:r>
            <a:endParaRPr lang="en-US" dirty="0" smtClean="0"/>
          </a:p>
          <a:p>
            <a:r>
              <a:rPr lang="en-US" dirty="0" smtClean="0"/>
              <a:t>The supervisor - supervisee relationship needs to be strengthened with mutually accepted expectations on both sides.  </a:t>
            </a:r>
          </a:p>
          <a:p>
            <a:r>
              <a:rPr lang="en-US" dirty="0" smtClean="0"/>
              <a:t>The supervisor provides quality time, while students are expected to observe discipline, give respect and express maximum learning attitude.</a:t>
            </a:r>
          </a:p>
          <a:p>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3">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4">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
      <a:clrScheme name="Ribbons 5">
        <a:dk1>
          <a:srgbClr val="663300"/>
        </a:dk1>
        <a:lt1>
          <a:srgbClr val="FFFFFF"/>
        </a:lt1>
        <a:dk2>
          <a:srgbClr val="000000"/>
        </a:dk2>
        <a:lt2>
          <a:srgbClr val="FFFF99"/>
        </a:lt2>
        <a:accent1>
          <a:srgbClr val="FFCC66"/>
        </a:accent1>
        <a:accent2>
          <a:srgbClr val="FFFFCC"/>
        </a:accent2>
        <a:accent3>
          <a:srgbClr val="FFFFFF"/>
        </a:accent3>
        <a:accent4>
          <a:srgbClr val="562A00"/>
        </a:accent4>
        <a:accent5>
          <a:srgbClr val="FFE2B8"/>
        </a:accent5>
        <a:accent6>
          <a:srgbClr val="E7E7B9"/>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6">
        <a:dk1>
          <a:srgbClr val="000000"/>
        </a:dk1>
        <a:lt1>
          <a:srgbClr val="FFFFFF"/>
        </a:lt1>
        <a:dk2>
          <a:srgbClr val="000000"/>
        </a:dk2>
        <a:lt2>
          <a:srgbClr val="C0C0C0"/>
        </a:lt2>
        <a:accent1>
          <a:srgbClr val="CBCBCB"/>
        </a:accent1>
        <a:accent2>
          <a:srgbClr val="EAEAEA"/>
        </a:accent2>
        <a:accent3>
          <a:srgbClr val="FFFFFF"/>
        </a:accent3>
        <a:accent4>
          <a:srgbClr val="000000"/>
        </a:accent4>
        <a:accent5>
          <a:srgbClr val="E2E2E2"/>
        </a:accent5>
        <a:accent6>
          <a:srgbClr val="D4D4D4"/>
        </a:accent6>
        <a:hlink>
          <a:srgbClr val="4D4D4D"/>
        </a:hlink>
        <a:folHlink>
          <a:srgbClr val="86868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raining">
  <a:themeElements>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Training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Training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Training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Training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TotalTime>
  <Words>1659</Words>
  <Application>Microsoft Office PowerPoint</Application>
  <PresentationFormat>On-screen Show (4:3)</PresentationFormat>
  <Paragraphs>332</Paragraphs>
  <Slides>37</Slides>
  <Notes>11</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37</vt:i4>
      </vt:variant>
    </vt:vector>
  </HeadingPairs>
  <TitlesOfParts>
    <vt:vector size="44" baseType="lpstr">
      <vt:lpstr>Office Theme</vt:lpstr>
      <vt:lpstr>Ribbons</vt:lpstr>
      <vt:lpstr>Training</vt:lpstr>
      <vt:lpstr>Default Design</vt:lpstr>
      <vt:lpstr>1_Office Theme</vt:lpstr>
      <vt:lpstr>2_Office Theme</vt:lpstr>
      <vt:lpstr>Photo Editor Photo</vt:lpstr>
      <vt:lpstr> CMED 305  course Orientation  &amp;  Introduction to Research methods:  Why do we need research? </vt:lpstr>
      <vt:lpstr>Introduction to Course</vt:lpstr>
      <vt:lpstr>Learning Methods for the course</vt:lpstr>
      <vt:lpstr>Course Concepts taught in lectures &amp; tutorials  </vt:lpstr>
      <vt:lpstr>Slide 5</vt:lpstr>
      <vt:lpstr>Group Meetings with Research Supervisor </vt:lpstr>
      <vt:lpstr>Supervisor Selection </vt:lpstr>
      <vt:lpstr>Supervisor Agreement Form </vt:lpstr>
      <vt:lpstr>Formation of Research Group </vt:lpstr>
      <vt:lpstr>List of Potential Departments for Selecting Research Supervisors </vt:lpstr>
      <vt:lpstr>Source of data for research study</vt:lpstr>
      <vt:lpstr>Read Your Manual Carefully </vt:lpstr>
      <vt:lpstr>Slide 13</vt:lpstr>
      <vt:lpstr>Assessment of Students &amp; Marks Distribution  </vt:lpstr>
      <vt:lpstr>Introduction to Research methods:  Why do we need research?</vt:lpstr>
      <vt:lpstr>What is “Research” </vt:lpstr>
      <vt:lpstr>SCIENTIFIC METHOD</vt:lpstr>
      <vt:lpstr>Slide 18</vt:lpstr>
      <vt:lpstr>Pace of Change in Medicine </vt:lpstr>
      <vt:lpstr>Slide 20</vt:lpstr>
      <vt:lpstr>Slide 21</vt:lpstr>
      <vt:lpstr>Slide 22</vt:lpstr>
      <vt:lpstr>Slide 23</vt:lpstr>
      <vt:lpstr>Causal model of risk factors for CVD</vt:lpstr>
      <vt:lpstr>Preventable Causes of Disease</vt:lpstr>
      <vt:lpstr>Clinical Research</vt:lpstr>
      <vt:lpstr>‘How To Do’ Research</vt:lpstr>
      <vt:lpstr>‘How To Do’ Research</vt:lpstr>
      <vt:lpstr>Good Research</vt:lpstr>
      <vt:lpstr>CRITERIA OF A GOOD RESEARCH </vt:lpstr>
      <vt:lpstr>Getting Started</vt:lpstr>
      <vt:lpstr>Stages in Creativity</vt:lpstr>
      <vt:lpstr>Researcher Qualities</vt:lpstr>
      <vt:lpstr>Slide 34</vt:lpstr>
      <vt:lpstr>Slide 35</vt:lpstr>
      <vt:lpstr>Slide 36</vt:lpstr>
      <vt:lpstr>References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CMED 305 Orientation &amp; Introduction to Research methods:  Why do we need research?</dc:title>
  <dc:creator>DR.Shaik Shaffi Ahamed &amp; Dr.Amna</dc:creator>
  <cp:lastModifiedBy>shanu</cp:lastModifiedBy>
  <cp:revision>61</cp:revision>
  <dcterms:created xsi:type="dcterms:W3CDTF">2013-08-25T10:10:54Z</dcterms:created>
  <dcterms:modified xsi:type="dcterms:W3CDTF">2017-09-18T16:14:13Z</dcterms:modified>
</cp:coreProperties>
</file>