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72" r:id="rId2"/>
  </p:sldMasterIdLst>
  <p:notesMasterIdLst>
    <p:notesMasterId r:id="rId96"/>
  </p:notesMasterIdLst>
  <p:handoutMasterIdLst>
    <p:handoutMasterId r:id="rId97"/>
  </p:handoutMasterIdLst>
  <p:sldIdLst>
    <p:sldId id="352" r:id="rId3"/>
    <p:sldId id="506" r:id="rId4"/>
    <p:sldId id="507" r:id="rId5"/>
    <p:sldId id="508" r:id="rId6"/>
    <p:sldId id="509" r:id="rId7"/>
    <p:sldId id="510" r:id="rId8"/>
    <p:sldId id="524" r:id="rId9"/>
    <p:sldId id="513" r:id="rId10"/>
    <p:sldId id="514" r:id="rId11"/>
    <p:sldId id="515" r:id="rId12"/>
    <p:sldId id="516" r:id="rId13"/>
    <p:sldId id="525" r:id="rId14"/>
    <p:sldId id="517" r:id="rId15"/>
    <p:sldId id="519" r:id="rId16"/>
    <p:sldId id="520" r:id="rId17"/>
    <p:sldId id="521" r:id="rId18"/>
    <p:sldId id="522" r:id="rId19"/>
    <p:sldId id="518" r:id="rId20"/>
    <p:sldId id="526" r:id="rId21"/>
    <p:sldId id="523" r:id="rId22"/>
    <p:sldId id="527" r:id="rId23"/>
    <p:sldId id="528" r:id="rId24"/>
    <p:sldId id="529" r:id="rId25"/>
    <p:sldId id="426" r:id="rId26"/>
    <p:sldId id="532" r:id="rId27"/>
    <p:sldId id="428" r:id="rId28"/>
    <p:sldId id="430" r:id="rId29"/>
    <p:sldId id="431" r:id="rId30"/>
    <p:sldId id="432" r:id="rId31"/>
    <p:sldId id="531" r:id="rId32"/>
    <p:sldId id="533" r:id="rId33"/>
    <p:sldId id="535" r:id="rId34"/>
    <p:sldId id="536" r:id="rId35"/>
    <p:sldId id="537" r:id="rId36"/>
    <p:sldId id="539" r:id="rId37"/>
    <p:sldId id="438" r:id="rId38"/>
    <p:sldId id="441" r:id="rId39"/>
    <p:sldId id="538" r:id="rId40"/>
    <p:sldId id="540" r:id="rId41"/>
    <p:sldId id="541" r:id="rId42"/>
    <p:sldId id="542" r:id="rId43"/>
    <p:sldId id="543" r:id="rId44"/>
    <p:sldId id="544" r:id="rId45"/>
    <p:sldId id="545" r:id="rId46"/>
    <p:sldId id="549" r:id="rId47"/>
    <p:sldId id="546" r:id="rId48"/>
    <p:sldId id="548" r:id="rId49"/>
    <p:sldId id="547" r:id="rId50"/>
    <p:sldId id="551" r:id="rId51"/>
    <p:sldId id="550" r:id="rId52"/>
    <p:sldId id="552" r:id="rId53"/>
    <p:sldId id="553" r:id="rId54"/>
    <p:sldId id="554" r:id="rId55"/>
    <p:sldId id="555" r:id="rId56"/>
    <p:sldId id="467" r:id="rId57"/>
    <p:sldId id="468" r:id="rId58"/>
    <p:sldId id="556" r:id="rId59"/>
    <p:sldId id="469" r:id="rId60"/>
    <p:sldId id="470" r:id="rId61"/>
    <p:sldId id="471" r:id="rId62"/>
    <p:sldId id="472" r:id="rId63"/>
    <p:sldId id="473" r:id="rId64"/>
    <p:sldId id="474" r:id="rId65"/>
    <p:sldId id="475" r:id="rId66"/>
    <p:sldId id="476" r:id="rId67"/>
    <p:sldId id="478" r:id="rId68"/>
    <p:sldId id="479" r:id="rId69"/>
    <p:sldId id="480" r:id="rId70"/>
    <p:sldId id="481" r:id="rId71"/>
    <p:sldId id="482" r:id="rId72"/>
    <p:sldId id="483" r:id="rId73"/>
    <p:sldId id="484" r:id="rId74"/>
    <p:sldId id="485" r:id="rId75"/>
    <p:sldId id="486" r:id="rId76"/>
    <p:sldId id="487" r:id="rId77"/>
    <p:sldId id="488" r:id="rId78"/>
    <p:sldId id="489" r:id="rId79"/>
    <p:sldId id="490" r:id="rId80"/>
    <p:sldId id="491" r:id="rId81"/>
    <p:sldId id="492" r:id="rId82"/>
    <p:sldId id="493" r:id="rId83"/>
    <p:sldId id="494" r:id="rId84"/>
    <p:sldId id="495" r:id="rId85"/>
    <p:sldId id="359" r:id="rId86"/>
    <p:sldId id="497" r:id="rId87"/>
    <p:sldId id="498" r:id="rId88"/>
    <p:sldId id="499" r:id="rId89"/>
    <p:sldId id="500" r:id="rId90"/>
    <p:sldId id="501" r:id="rId91"/>
    <p:sldId id="502" r:id="rId92"/>
    <p:sldId id="503" r:id="rId93"/>
    <p:sldId id="504" r:id="rId94"/>
    <p:sldId id="505" r:id="rId9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044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132" autoAdjust="0"/>
    <p:restoredTop sz="96341"/>
  </p:normalViewPr>
  <p:slideViewPr>
    <p:cSldViewPr snapToGrid="0" showGuides="1">
      <p:cViewPr varScale="1">
        <p:scale>
          <a:sx n="59" d="100"/>
          <a:sy n="59" d="100"/>
        </p:scale>
        <p:origin x="-78" y="-4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 varScale="1">
        <p:scale>
          <a:sx n="76" d="100"/>
          <a:sy n="76" d="100"/>
        </p:scale>
        <p:origin x="1680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6" Type="http://schemas.openxmlformats.org/officeDocument/2006/relationships/slide" Target="slides/slide74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97" Type="http://schemas.openxmlformats.org/officeDocument/2006/relationships/handoutMaster" Target="handoutMasters/handoutMaster1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87" Type="http://schemas.openxmlformats.org/officeDocument/2006/relationships/slide" Target="slides/slide85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100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93" Type="http://schemas.openxmlformats.org/officeDocument/2006/relationships/slide" Target="slides/slide91.xml"/><Relationship Id="rId98" Type="http://schemas.openxmlformats.org/officeDocument/2006/relationships/presProps" Target="pres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91" Type="http://schemas.openxmlformats.org/officeDocument/2006/relationships/slide" Target="slides/slide89.xml"/><Relationship Id="rId96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slide" Target="slides/slide92.xml"/><Relationship Id="rId99" Type="http://schemas.openxmlformats.org/officeDocument/2006/relationships/viewProps" Target="viewProps.xml"/><Relationship Id="rId10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6CFED4-D69B-4F2E-9E8F-84756F102C74}" type="datetimeFigureOut">
              <a:rPr lang="en-US" smtClean="0"/>
              <a:t>11/22/2017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B981B0-9A62-4E8D-B3AC-FD58D27FCB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9270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E7D950-FF6C-450E-A292-782665957326}" type="datetimeFigureOut">
              <a:rPr lang="en-US" smtClean="0"/>
              <a:t>11/22/2017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D1C1CB-B741-45C3-A5E1-A9697FF5E6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7176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D1C1CB-B741-45C3-A5E1-A9697FF5E60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575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D1C1CB-B741-45C3-A5E1-A9697FF5E60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2995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D1C1CB-B741-45C3-A5E1-A9697FF5E60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2611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D1C1CB-B741-45C3-A5E1-A9697FF5E60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10808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D1C1CB-B741-45C3-A5E1-A9697FF5E60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9333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D1C1CB-B741-45C3-A5E1-A9697FF5E60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79066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D1C1CB-B741-45C3-A5E1-A9697FF5E60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74196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D1C1CB-B741-45C3-A5E1-A9697FF5E60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0037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D1C1CB-B741-45C3-A5E1-A9697FF5E60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06093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D1C1CB-B741-45C3-A5E1-A9697FF5E60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29596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D1C1CB-B741-45C3-A5E1-A9697FF5E60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2339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D1C1CB-B741-45C3-A5E1-A9697FF5E60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38617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D1C1CB-B741-45C3-A5E1-A9697FF5E60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88639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D1C1CB-B741-45C3-A5E1-A9697FF5E60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26787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D1C1CB-B741-45C3-A5E1-A9697FF5E606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74974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D1C1CB-B741-45C3-A5E1-A9697FF5E606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61464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D1C1CB-B741-45C3-A5E1-A9697FF5E606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55897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D1C1CB-B741-45C3-A5E1-A9697FF5E606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35748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D1C1CB-B741-45C3-A5E1-A9697FF5E606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12779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D1C1CB-B741-45C3-A5E1-A9697FF5E606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07770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D1C1CB-B741-45C3-A5E1-A9697FF5E606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95428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D1C1CB-B741-45C3-A5E1-A9697FF5E606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8750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D1C1CB-B741-45C3-A5E1-A9697FF5E60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93337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D1C1CB-B741-45C3-A5E1-A9697FF5E606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10911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D1C1CB-B741-45C3-A5E1-A9697FF5E606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28418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D1C1CB-B741-45C3-A5E1-A9697FF5E606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05010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D1C1CB-B741-45C3-A5E1-A9697FF5E606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29565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D1C1CB-B741-45C3-A5E1-A9697FF5E606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50524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D1C1CB-B741-45C3-A5E1-A9697FF5E606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09974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D1C1CB-B741-45C3-A5E1-A9697FF5E606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39674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D1C1CB-B741-45C3-A5E1-A9697FF5E606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11487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D1C1CB-B741-45C3-A5E1-A9697FF5E606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03738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D1C1CB-B741-45C3-A5E1-A9697FF5E606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12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D1C1CB-B741-45C3-A5E1-A9697FF5E60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33348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D1C1CB-B741-45C3-A5E1-A9697FF5E606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41793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D1C1CB-B741-45C3-A5E1-A9697FF5E606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85320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D1C1CB-B741-45C3-A5E1-A9697FF5E606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9934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D1C1CB-B741-45C3-A5E1-A9697FF5E606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5634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D1C1CB-B741-45C3-A5E1-A9697FF5E606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94651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D1C1CB-B741-45C3-A5E1-A9697FF5E606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24832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D1C1CB-B741-45C3-A5E1-A9697FF5E606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23733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D1C1CB-B741-45C3-A5E1-A9697FF5E606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477313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AE2F7F-8DFE-4242-9587-58E36661ADA0}" type="slidenum">
              <a:rPr lang="en-US" smtClean="0"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571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D1C1CB-B741-45C3-A5E1-A9697FF5E60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5167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D1C1CB-B741-45C3-A5E1-A9697FF5E60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042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D1C1CB-B741-45C3-A5E1-A9697FF5E60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9433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D1C1CB-B741-45C3-A5E1-A9697FF5E60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0313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D1C1CB-B741-45C3-A5E1-A9697FF5E60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9432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 bwMode="lt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57465C7-2B04-445F-8DB3-456E0173FCC0}" type="datetime1">
              <a:rPr lang="en-US" smtClean="0"/>
              <a:t>11/22/2017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0FBEDB2-06CF-4889-9F60-414A440C13A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1987" y="3602038"/>
            <a:ext cx="7571874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1987" y="1041400"/>
            <a:ext cx="7571874" cy="2387600"/>
          </a:xfr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4376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8A111-8073-4AA8-BD01-2133E03758F7}" type="datetime1">
              <a:rPr lang="en-US" smtClean="0"/>
              <a:t>11/22/2017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BEDB2-06CF-4889-9F60-414A440C13AB}" type="slidenum">
              <a:rPr lang="en-US" smtClean="0"/>
              <a:t>‹#›</a:t>
            </a:fld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3469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BF708-533D-46C9-A9B0-0B6B8A5D6515}" type="datetime1">
              <a:rPr lang="en-US" smtClean="0"/>
              <a:t>11/22/2017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BEDB2-06CF-4889-9F60-414A440C13AB}" type="slidenum">
              <a:rPr lang="en-US" smtClean="0"/>
              <a:t>‹#›</a:t>
            </a:fld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24000" y="1333499"/>
            <a:ext cx="6298223" cy="48434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74623" y="1333499"/>
            <a:ext cx="1512277" cy="4843463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0171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FAF33-A3D2-4AC7-ACDE-F13D7A348C6D}" type="datetime1">
              <a:rPr lang="en-US" smtClean="0"/>
              <a:t>11/22/2017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BEDB2-06CF-4889-9F60-414A440C13AB}" type="slidenum">
              <a:rPr lang="en-US" smtClean="0"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322282" y="2324100"/>
            <a:ext cx="4151376" cy="3849624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1" y="2978150"/>
            <a:ext cx="3659188" cy="319405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524001" y="1333500"/>
            <a:ext cx="3659188" cy="1600200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1868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E4767-B1DE-417D-8BE5-E27B165E3682}" type="datetime1">
              <a:rPr lang="en-US" smtClean="0"/>
              <a:t>11/22/2017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BEDB2-06CF-4889-9F60-414A440C13AB}" type="slidenum">
              <a:rPr lang="en-US" smtClean="0"/>
              <a:t>‹#›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0168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64904BA-F6BA-48C5-B8E5-DE739A78F4B9}" type="datetime1">
              <a:rPr lang="en-US" smtClean="0"/>
              <a:t>11/22/2017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10FBEDB2-06CF-4889-9F60-414A440C13A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4589463"/>
            <a:ext cx="7139354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2"/>
                </a:solidFill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1709738"/>
            <a:ext cx="7139354" cy="2862262"/>
          </a:xfrm>
        </p:spPr>
        <p:txBody>
          <a:bodyPr anchor="b">
            <a:normAutofit/>
          </a:bodyPr>
          <a:lstStyle>
            <a:lvl1pPr>
              <a:defRPr sz="48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3308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1D15D-44DE-4FD8-A752-EB03E04C3154}" type="datetime1">
              <a:rPr lang="en-US" smtClean="0"/>
              <a:t>11/22/2017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BEDB2-06CF-4889-9F60-414A440C13AB}" type="slidenum">
              <a:rPr lang="en-US" smtClean="0"/>
              <a:t>‹#›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7773" y="2438401"/>
            <a:ext cx="3886200" cy="3738562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41580" y="2438401"/>
            <a:ext cx="3886200" cy="3738562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3866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91AF4-D04B-45C6-91BC-D80269BD53C8}" type="datetime1">
              <a:rPr lang="en-US" smtClean="0"/>
              <a:t>11/22/2017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BEDB2-06CF-4889-9F60-414A440C13AB}" type="slidenum">
              <a:rPr lang="en-US" smtClean="0"/>
              <a:t>‹#›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00700" y="3143251"/>
            <a:ext cx="3886200" cy="3028950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00700" y="2438400"/>
            <a:ext cx="3886200" cy="641350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24000" y="3143251"/>
            <a:ext cx="3886200" cy="3028950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2438400"/>
            <a:ext cx="3886200" cy="641350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1345223"/>
            <a:ext cx="7962900" cy="97887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4870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8F426-2557-4C0F-BCB5-8F5F7A23481A}" type="datetime1">
              <a:rPr lang="en-US" smtClean="0"/>
              <a:t>11/22/2017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BEDB2-06CF-4889-9F60-414A440C13AB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3078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5F5B8-F27B-4EB3-A931-8B21AAAA30F1}" type="datetime1">
              <a:rPr lang="en-US" smtClean="0"/>
              <a:t>11/22/2017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BEDB2-06CF-4889-9F60-414A440C13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5518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66FB2-BE3E-4068-BDF0-0ADDDF0F6758}" type="datetime1">
              <a:rPr lang="en-US" smtClean="0"/>
              <a:t>11/22/2017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BEDB2-06CF-4889-9F60-414A440C13AB}" type="slidenum">
              <a:rPr lang="en-US" smtClean="0"/>
              <a:t>‹#›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0" y="2324100"/>
            <a:ext cx="4152900" cy="3848100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1" y="2978150"/>
            <a:ext cx="3659188" cy="319405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1" y="1333500"/>
            <a:ext cx="3659188" cy="1600200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0743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FAF33-A3D2-4AC7-ACDE-F13D7A348C6D}" type="datetime1">
              <a:rPr lang="en-US" smtClean="0"/>
              <a:t>11/22/2017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BEDB2-06CF-4889-9F60-414A440C13AB}" type="slidenum">
              <a:rPr lang="en-US" smtClean="0"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322282" y="2324100"/>
            <a:ext cx="4151376" cy="3849624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1" y="2978150"/>
            <a:ext cx="3659188" cy="319405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524001" y="1333500"/>
            <a:ext cx="3659188" cy="1600200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5810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ltGray"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524000" y="6356350"/>
            <a:ext cx="259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848020A2-ABDB-4797-85B4-0B5D91075C2A}" type="datetime1">
              <a:rPr lang="en-US" smtClean="0"/>
              <a:t>11/22/2017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8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95692" y="6356350"/>
            <a:ext cx="17643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10FBEDB2-06CF-4889-9F60-414A440C13A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2438400"/>
            <a:ext cx="7962900" cy="3738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24000" y="1336427"/>
            <a:ext cx="7962900" cy="987303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1947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69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30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ct val="30000"/>
        </a:spcBef>
        <a:buClr>
          <a:schemeClr val="accent2"/>
        </a:buClr>
        <a:buFont typeface="Wingdings 3" panose="05040102010807070707" pitchFamily="18" charset="2"/>
        <a:buChar char=""/>
        <a:defRPr sz="2000" kern="12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ct val="30000"/>
        </a:spcBef>
        <a:buClr>
          <a:schemeClr val="accent2"/>
        </a:buClr>
        <a:buFont typeface="Wingdings 3" panose="05040102010807070707" pitchFamily="18" charset="2"/>
        <a:buChar char=""/>
        <a:defRPr sz="1800" kern="12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ct val="30000"/>
        </a:spcBef>
        <a:buClr>
          <a:schemeClr val="accent2"/>
        </a:buClr>
        <a:buFont typeface="Wingdings 3" panose="05040102010807070707" pitchFamily="18" charset="2"/>
        <a:buChar char=""/>
        <a:defRPr sz="1800" kern="12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ct val="30000"/>
        </a:spcBef>
        <a:buClr>
          <a:schemeClr val="accent2"/>
        </a:buClr>
        <a:buFont typeface="Wingdings 3" panose="05040102010807070707" pitchFamily="18" charset="2"/>
        <a:buChar char=""/>
        <a:defRPr sz="1800" kern="12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ct val="30000"/>
        </a:spcBef>
        <a:buClr>
          <a:schemeClr val="accent2"/>
        </a:buClr>
        <a:buFont typeface="Wingdings 3" panose="05040102010807070707" pitchFamily="18" charset="2"/>
        <a:buChar char=""/>
        <a:defRPr sz="1800" kern="12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ct val="30000"/>
        </a:spcBef>
        <a:buClr>
          <a:schemeClr val="accent2"/>
        </a:buClr>
        <a:buFont typeface="Wingdings 3" panose="05040102010807070707" pitchFamily="18" charset="2"/>
        <a:buChar char=""/>
        <a:defRPr sz="1800" kern="12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ct val="30000"/>
        </a:spcBef>
        <a:buClr>
          <a:schemeClr val="accent2"/>
        </a:buClr>
        <a:buFont typeface="Wingdings 3" panose="05040102010807070707" pitchFamily="18" charset="2"/>
        <a:buChar char=""/>
        <a:defRPr sz="1800" kern="12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ct val="30000"/>
        </a:spcBef>
        <a:buClr>
          <a:schemeClr val="accent2"/>
        </a:buClr>
        <a:buFont typeface="Wingdings 3" panose="05040102010807070707" pitchFamily="18" charset="2"/>
        <a:buChar char=""/>
        <a:defRPr sz="1800" kern="12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ct val="30000"/>
        </a:spcBef>
        <a:buClr>
          <a:schemeClr val="accent2"/>
        </a:buClr>
        <a:buFont typeface="Wingdings 3" panose="05040102010807070707" pitchFamily="18" charset="2"/>
        <a:buChar char=""/>
        <a:defRPr sz="1800" kern="12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0" orient="horz" pos="2160" userDrawn="1">
          <p15:clr>
            <a:srgbClr val="F26B43"/>
          </p15:clr>
        </p15:guide>
        <p15:guide id="1" pos="3840" userDrawn="1">
          <p15:clr>
            <a:srgbClr val="F26B43"/>
          </p15:clr>
        </p15:guide>
        <p15:guide id="2" pos="960" userDrawn="1">
          <p15:clr>
            <a:srgbClr val="F26B43"/>
          </p15:clr>
        </p15:guide>
        <p15:guide id="3" pos="5976" userDrawn="1">
          <p15:clr>
            <a:srgbClr val="F26B43"/>
          </p15:clr>
        </p15:guide>
        <p15:guide id="4" orient="horz" pos="3888" userDrawn="1">
          <p15:clr>
            <a:srgbClr val="F26B43"/>
          </p15:clr>
        </p15:guide>
        <p15:guide id="5" orient="horz" pos="840" userDrawn="1">
          <p15:clr>
            <a:srgbClr val="F26B43"/>
          </p15:clr>
        </p15:guide>
        <p15:guide id="6" orient="horz" pos="1464" userDrawn="1">
          <p15:clr>
            <a:srgbClr val="F26B43"/>
          </p15:clr>
        </p15:guide>
        <p15:guide id="7" orient="horz" pos="153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emf"/><Relationship Id="rId5" Type="http://schemas.openxmlformats.org/officeDocument/2006/relationships/image" Target="../media/image12.png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8.emf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9.jpeg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3.png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5.png"/><Relationship Id="rId4" Type="http://schemas.openxmlformats.org/officeDocument/2006/relationships/image" Target="../media/image6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4.emf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6.png"/><Relationship Id="rId4" Type="http://schemas.openxmlformats.org/officeDocument/2006/relationships/image" Target="../media/image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7.png"/><Relationship Id="rId4" Type="http://schemas.openxmlformats.org/officeDocument/2006/relationships/image" Target="../media/image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4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5.png"/><Relationship Id="rId4" Type="http://schemas.openxmlformats.org/officeDocument/2006/relationships/image" Target="../media/image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6.png"/><Relationship Id="rId4" Type="http://schemas.openxmlformats.org/officeDocument/2006/relationships/image" Target="../media/image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7.png"/><Relationship Id="rId4" Type="http://schemas.openxmlformats.org/officeDocument/2006/relationships/image" Target="../media/image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6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0.png"/><Relationship Id="rId4" Type="http://schemas.openxmlformats.org/officeDocument/2006/relationships/image" Target="../media/image6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6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3.png"/><Relationship Id="rId4" Type="http://schemas.openxmlformats.org/officeDocument/2006/relationships/image" Target="../media/image6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4.png"/><Relationship Id="rId4" Type="http://schemas.openxmlformats.org/officeDocument/2006/relationships/image" Target="../media/image6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6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6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6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0.png"/><Relationship Id="rId4" Type="http://schemas.openxmlformats.org/officeDocument/2006/relationships/image" Target="../media/image6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1.png"/><Relationship Id="rId4" Type="http://schemas.openxmlformats.org/officeDocument/2006/relationships/image" Target="../media/image6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5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pn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emf"/><Relationship Id="rId2" Type="http://schemas.openxmlformats.org/officeDocument/2006/relationships/image" Target="../media/image72.emf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emf"/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emf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4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5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5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4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emf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.png"/><Relationship Id="rId4" Type="http://schemas.openxmlformats.org/officeDocument/2006/relationships/image" Target="../media/image6.pn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emf"/><Relationship Id="rId1" Type="http://schemas.openxmlformats.org/officeDocument/2006/relationships/slideLayout" Target="../slideLayouts/slideLayout4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4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emf"/><Relationship Id="rId1" Type="http://schemas.openxmlformats.org/officeDocument/2006/relationships/slideLayout" Target="../slideLayouts/slideLayout4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4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jpeg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6.png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0289" y="1761503"/>
            <a:ext cx="10098021" cy="1833086"/>
          </a:xfrm>
        </p:spPr>
        <p:txBody>
          <a:bodyPr>
            <a:noAutofit/>
          </a:bodyPr>
          <a:lstStyle/>
          <a:p>
            <a:pPr algn="ctr"/>
            <a:r>
              <a:rPr lang="en-US" sz="3600" dirty="0" smtClean="0">
                <a:solidFill>
                  <a:srgbClr val="FF0000"/>
                </a:solidFill>
                <a:latin typeface="Britannic Bold" panose="020B0903060703020204" pitchFamily="34" charset="0"/>
              </a:rPr>
              <a:t>Congenital Pediatric </a:t>
            </a:r>
            <a:r>
              <a:rPr lang="en-US" sz="3600" dirty="0">
                <a:solidFill>
                  <a:srgbClr val="FF0000"/>
                </a:solidFill>
                <a:latin typeface="Britannic Bold" panose="020B0903060703020204" pitchFamily="34" charset="0"/>
              </a:rPr>
              <a:t>Urinary Disorders</a:t>
            </a:r>
            <a:endParaRPr lang="en-US" sz="3600" i="1" dirty="0">
              <a:solidFill>
                <a:srgbClr val="FF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86428" y="3917163"/>
            <a:ext cx="8967730" cy="1557849"/>
          </a:xfrm>
        </p:spPr>
        <p:txBody>
          <a:bodyPr>
            <a:noAutofit/>
          </a:bodyPr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Dr. Hamdan </a:t>
            </a:r>
            <a:r>
              <a:rPr lang="en-US" b="1" dirty="0" smtClean="0">
                <a:solidFill>
                  <a:schemeClr val="tx1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ALHAZMI</a:t>
            </a:r>
          </a:p>
          <a:p>
            <a:pPr algn="ctr"/>
            <a:r>
              <a:rPr lang="en-US" dirty="0" smtClean="0">
                <a:solidFill>
                  <a:schemeClr val="tx1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 </a:t>
            </a:r>
            <a:r>
              <a:rPr lang="en-US" dirty="0">
                <a:solidFill>
                  <a:schemeClr val="tx1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Associated Professor and Consultant Pediatric </a:t>
            </a:r>
            <a:r>
              <a:rPr lang="en-US" dirty="0" smtClean="0">
                <a:solidFill>
                  <a:schemeClr val="tx1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Urologist</a:t>
            </a:r>
          </a:p>
          <a:p>
            <a:pPr algn="ctr"/>
            <a:r>
              <a:rPr lang="en-US" dirty="0">
                <a:solidFill>
                  <a:schemeClr val="tx1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drhamdan@ksu.edu.sa</a:t>
            </a:r>
            <a:r>
              <a:rPr lang="en-US" b="1" dirty="0">
                <a:solidFill>
                  <a:schemeClr val="tx1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 </a:t>
            </a:r>
          </a:p>
          <a:p>
            <a:pPr algn="ctr"/>
            <a:endParaRPr lang="en-US" dirty="0">
              <a:solidFill>
                <a:schemeClr val="tx1"/>
              </a:solidFill>
              <a:latin typeface="Adobe Devanagari" panose="02040503050201020203" pitchFamily="18" charset="0"/>
              <a:cs typeface="Adobe Devanagari" panose="02040503050201020203" pitchFamily="18" charset="0"/>
            </a:endParaRPr>
          </a:p>
          <a:p>
            <a:pPr algn="ctr"/>
            <a:endParaRPr lang="en-US" dirty="0" smtClean="0">
              <a:solidFill>
                <a:schemeClr val="tx1"/>
              </a:solidFill>
              <a:latin typeface="Adobe Devanagari" panose="02040503050201020203" pitchFamily="18" charset="0"/>
              <a:cs typeface="Adobe Devanagari" panose="02040503050201020203" pitchFamily="18" charset="0"/>
            </a:endParaRPr>
          </a:p>
          <a:p>
            <a:pPr algn="ctr"/>
            <a:endParaRPr lang="en-US" b="1" dirty="0" smtClean="0">
              <a:solidFill>
                <a:schemeClr val="tx1"/>
              </a:solidFill>
            </a:endParaRPr>
          </a:p>
          <a:p>
            <a:pPr algn="ctr"/>
            <a:endParaRPr lang="en-US" dirty="0"/>
          </a:p>
          <a:p>
            <a:pPr algn="ctr"/>
            <a:endParaRPr lang="en-US" b="1" dirty="0">
              <a:solidFill>
                <a:schemeClr val="tx1"/>
              </a:solidFill>
              <a:latin typeface="Adobe Devanagari" panose="02040503050201020203" pitchFamily="18" charset="0"/>
              <a:cs typeface="Adobe Devanagari" panose="02040503050201020203" pitchFamily="18" charset="0"/>
            </a:endParaRPr>
          </a:p>
          <a:p>
            <a:r>
              <a:rPr lang="en-US" dirty="0" smtClean="0"/>
              <a:t> </a:t>
            </a:r>
          </a:p>
          <a:p>
            <a:pPr algn="ctr"/>
            <a:r>
              <a:rPr lang="en-US" b="1" dirty="0">
                <a:solidFill>
                  <a:schemeClr val="tx1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 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1" y="0"/>
            <a:ext cx="3657599" cy="1347467"/>
          </a:xfrm>
          <a:prstGeom prst="rect">
            <a:avLst/>
          </a:prstGeom>
        </p:spPr>
      </p:pic>
      <p:pic>
        <p:nvPicPr>
          <p:cNvPr id="9" name="Content Placeholder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1008" y="-138095"/>
            <a:ext cx="2336384" cy="1830698"/>
          </a:xfrm>
          <a:prstGeom prst="rect">
            <a:avLst/>
          </a:prstGeom>
        </p:spPr>
      </p:pic>
      <p:pic>
        <p:nvPicPr>
          <p:cNvPr id="11" name="Picture 11" descr="D:\Ziad files\Work related files\Pediatric urology services\SPUG\SPUG LOGOS\SPUG log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524000" cy="1623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200900" y="-4642366"/>
            <a:ext cx="184731" cy="369332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none" rtlCol="0" anchor="ctr" anchorCtr="1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1967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0" y="5934670"/>
            <a:ext cx="12192000" cy="923330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txBody>
          <a:bodyPr wrap="square" rtlCol="0" anchor="ctr" anchorCtr="1">
            <a:sp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7496" y="5934670"/>
            <a:ext cx="2404504" cy="923330"/>
          </a:xfrm>
          <a:prstGeom prst="rect">
            <a:avLst/>
          </a:prstGeom>
        </p:spPr>
      </p:pic>
      <p:pic>
        <p:nvPicPr>
          <p:cNvPr id="20" name="Picture 11" descr="D:\Ziad files\Work related files\Pediatric urology services\SPUG\SPUG LOGOS\SPUG logo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34670"/>
            <a:ext cx="1105786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URA…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Müllerian duct abnormalities occur in 25% to 50% of cases of females with URA compared with </a:t>
            </a:r>
            <a:r>
              <a:rPr lang="en-US" dirty="0" err="1"/>
              <a:t>wolffian</a:t>
            </a:r>
            <a:r>
              <a:rPr lang="en-US" dirty="0"/>
              <a:t> duct anomalies in 10% to 15% of males with URA.</a:t>
            </a:r>
          </a:p>
          <a:p>
            <a:endParaRPr lang="en-US" dirty="0"/>
          </a:p>
          <a:p>
            <a:r>
              <a:rPr lang="en-US" dirty="0"/>
              <a:t>Approximately one fourth to one third of women with </a:t>
            </a:r>
            <a:r>
              <a:rPr lang="en-US" dirty="0" err="1"/>
              <a:t>müllerian</a:t>
            </a:r>
            <a:r>
              <a:rPr lang="en-US" dirty="0"/>
              <a:t> duct anomalies are found to have URA.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852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0" y="5934670"/>
            <a:ext cx="12192000" cy="923330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txBody>
          <a:bodyPr wrap="square" rtlCol="0" anchor="ctr" anchorCtr="1">
            <a:sp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7496" y="5934670"/>
            <a:ext cx="2404504" cy="923330"/>
          </a:xfrm>
          <a:prstGeom prst="rect">
            <a:avLst/>
          </a:prstGeom>
        </p:spPr>
      </p:pic>
      <p:pic>
        <p:nvPicPr>
          <p:cNvPr id="20" name="Picture 11" descr="D:\Ziad files\Work related files\Pediatric urology services\SPUG\SPUG LOGOS\SPUG logo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34670"/>
            <a:ext cx="1105786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>
          <a:xfrm>
            <a:off x="5725391" y="1553190"/>
            <a:ext cx="3886200" cy="641350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DMSA</a:t>
            </a:r>
            <a:endParaRPr lang="ar-SA" dirty="0">
              <a:solidFill>
                <a:srgbClr val="FF000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1524000" y="1827184"/>
            <a:ext cx="3886200" cy="641350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CT Abdomen</a:t>
            </a:r>
            <a:endParaRPr lang="ar-SA" dirty="0">
              <a:solidFill>
                <a:srgbClr val="FF0000"/>
              </a:solidFill>
            </a:endParaRPr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736913"/>
            <a:ext cx="7962900" cy="978877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Diagnosis</a:t>
            </a:r>
            <a:r>
              <a:rPr lang="en-US" dirty="0"/>
              <a:t> </a:t>
            </a:r>
          </a:p>
        </p:txBody>
      </p:sp>
      <p:pic>
        <p:nvPicPr>
          <p:cNvPr id="11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79955" y="2411000"/>
            <a:ext cx="3161900" cy="302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71388" y="2426970"/>
            <a:ext cx="2144824" cy="302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62871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0" y="5934670"/>
            <a:ext cx="12192000" cy="923330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txBody>
          <a:bodyPr wrap="square" rtlCol="0" anchor="ctr" anchorCtr="1">
            <a:sp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7496" y="5934670"/>
            <a:ext cx="2404504" cy="923330"/>
          </a:xfrm>
          <a:prstGeom prst="rect">
            <a:avLst/>
          </a:prstGeom>
        </p:spPr>
      </p:pic>
      <p:pic>
        <p:nvPicPr>
          <p:cNvPr id="20" name="Picture 11" descr="D:\Ziad files\Work related files\Pediatric urology services\SPUG\SPUG LOGOS\SPUG logo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34670"/>
            <a:ext cx="1105786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Bilateral Renal Agenesis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0" y="2432796"/>
            <a:ext cx="3005588" cy="3444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845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0" y="5934670"/>
            <a:ext cx="12192000" cy="923330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txBody>
          <a:bodyPr wrap="square" rtlCol="0" anchor="ctr" anchorCtr="1">
            <a:sp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7496" y="5934670"/>
            <a:ext cx="2404504" cy="923330"/>
          </a:xfrm>
          <a:prstGeom prst="rect">
            <a:avLst/>
          </a:prstGeom>
        </p:spPr>
      </p:pic>
      <p:pic>
        <p:nvPicPr>
          <p:cNvPr id="20" name="Picture 11" descr="D:\Ziad files\Work related files\Pediatric urology services\SPUG\SPUG LOGOS\SPUG logo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34670"/>
            <a:ext cx="1105786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734050"/>
            <a:ext cx="7962900" cy="987303"/>
          </a:xfrm>
        </p:spPr>
        <p:txBody>
          <a:bodyPr/>
          <a:lstStyle/>
          <a:p>
            <a:r>
              <a:rPr lang="en-US" sz="3200" dirty="0">
                <a:solidFill>
                  <a:srgbClr val="FF0000"/>
                </a:solidFill>
              </a:rPr>
              <a:t>Bilateral Renal Agenesis…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0" name="عنصر نائب للمحتوى 3"/>
          <p:cNvPicPr>
            <a:picLocks noGrp="1" noChangeAspect="1"/>
          </p:cNvPicPr>
          <p:nvPr>
            <p:ph sz="half" idx="1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21" t="2650" r="9825" b="8722"/>
          <a:stretch/>
        </p:blipFill>
        <p:spPr>
          <a:xfrm>
            <a:off x="1524000" y="2576946"/>
            <a:ext cx="2432858" cy="2502131"/>
          </a:xfrm>
          <a:ln w="19050">
            <a:solidFill>
              <a:schemeClr val="tx1"/>
            </a:solidFill>
          </a:ln>
        </p:spPr>
      </p:pic>
      <p:pic>
        <p:nvPicPr>
          <p:cNvPr id="11" name="عنصر نائب للمحتوى 3"/>
          <p:cNvPicPr>
            <a:picLocks noGrp="1" noChangeAspect="1"/>
          </p:cNvPicPr>
          <p:nvPr>
            <p:ph sz="half" idx="2"/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12" t="7311" r="12164" b="5943"/>
          <a:stretch/>
        </p:blipFill>
        <p:spPr>
          <a:xfrm>
            <a:off x="3956858" y="2576945"/>
            <a:ext cx="2585259" cy="2502131"/>
          </a:xfrm>
          <a:ln w="19050">
            <a:solidFill>
              <a:schemeClr val="tx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/>
          <a:srcRect l="5590" t="4594" r="2175" b="4853"/>
          <a:stretch/>
        </p:blipFill>
        <p:spPr>
          <a:xfrm>
            <a:off x="6542118" y="2576945"/>
            <a:ext cx="2734886" cy="2502131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550377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0" y="5934670"/>
            <a:ext cx="12192000" cy="923330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txBody>
          <a:bodyPr wrap="square" rtlCol="0" anchor="ctr" anchorCtr="1">
            <a:sp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7496" y="5934670"/>
            <a:ext cx="2404504" cy="923330"/>
          </a:xfrm>
          <a:prstGeom prst="rect">
            <a:avLst/>
          </a:prstGeom>
        </p:spPr>
      </p:pic>
      <p:pic>
        <p:nvPicPr>
          <p:cNvPr id="20" name="Picture 11" descr="D:\Ziad files\Work related files\Pediatric urology services\SPUG\SPUG LOGOS\SPUG logo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34670"/>
            <a:ext cx="1105786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40% are stillborn.</a:t>
            </a:r>
          </a:p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 not survive beyond 48 hours due to respiratory distress associated with pulmonary hypoplasia.</a:t>
            </a:r>
          </a:p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characteristic</a:t>
            </a:r>
          </a:p>
          <a:p>
            <a:pPr lvl="1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Potter’s syndrome.</a:t>
            </a:r>
          </a:p>
          <a:p>
            <a:pPr lvl="1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Oligohydramnios</a:t>
            </a:r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solidFill>
                  <a:schemeClr val="accent5">
                    <a:lumMod val="75000"/>
                  </a:schemeClr>
                </a:solidFill>
              </a:rPr>
              <a:t>Bilateral Renal Agenesis…</a:t>
            </a:r>
            <a:endParaRPr lang="en-US" dirty="0"/>
          </a:p>
        </p:txBody>
      </p:sp>
      <p:pic>
        <p:nvPicPr>
          <p:cNvPr id="9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5" cstate="print"/>
          <a:stretch>
            <a:fillRect/>
          </a:stretch>
        </p:blipFill>
        <p:spPr>
          <a:xfrm>
            <a:off x="5597525" y="2950932"/>
            <a:ext cx="3886200" cy="271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322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0" y="5934670"/>
            <a:ext cx="12192000" cy="923330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txBody>
          <a:bodyPr wrap="square" rtlCol="0" anchor="ctr" anchorCtr="1">
            <a:sp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7496" y="5934670"/>
            <a:ext cx="2404504" cy="923330"/>
          </a:xfrm>
          <a:prstGeom prst="rect">
            <a:avLst/>
          </a:prstGeom>
        </p:spPr>
      </p:pic>
      <p:pic>
        <p:nvPicPr>
          <p:cNvPr id="20" name="Picture 11" descr="D:\Ziad files\Work related files\Pediatric urology services\SPUG\SPUG LOGOS\SPUG logo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34670"/>
            <a:ext cx="1105786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AE9E7C">
                    <a:lumMod val="75000"/>
                  </a:srgbClr>
                </a:solidFill>
              </a:rPr>
              <a:t>Bilateral Renal Agenesis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Ureters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are almost always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absent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Bladder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 either absent or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hypoplastic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Adrenal glands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are usually positioned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normally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Müllerian duct anomalies are commonly observed.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9960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0" y="5934670"/>
            <a:ext cx="12192000" cy="923330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txBody>
          <a:bodyPr wrap="square" rtlCol="0" anchor="ctr" anchorCtr="1">
            <a:sp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7496" y="5934670"/>
            <a:ext cx="2404504" cy="923330"/>
          </a:xfrm>
          <a:prstGeom prst="rect">
            <a:avLst/>
          </a:prstGeom>
        </p:spPr>
      </p:pic>
      <p:pic>
        <p:nvPicPr>
          <p:cNvPr id="20" name="Picture 11" descr="D:\Ziad files\Work related files\Pediatric urology services\SPUG\SPUG LOGOS\SPUG logo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34670"/>
            <a:ext cx="1105786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Definitive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accessory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organ with its own collecting system, blood supply, and distinct encapsulated parenchyma.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Either completely separate or loosely attached to the kidney on the ipsilateral side.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ureteral inter-relationships on the side of the supernumerary kidney can be variable.</a:t>
            </a:r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Supernumerary Kidney</a:t>
            </a:r>
            <a:endParaRPr lang="en-US" dirty="0"/>
          </a:p>
        </p:txBody>
      </p:sp>
      <p:pic>
        <p:nvPicPr>
          <p:cNvPr id="8" name="Content Placeholder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1" y="2514600"/>
            <a:ext cx="3402693" cy="373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664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0" y="5934670"/>
            <a:ext cx="12192000" cy="923330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txBody>
          <a:bodyPr wrap="square" rtlCol="0" anchor="ctr" anchorCtr="1">
            <a:sp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7496" y="5934670"/>
            <a:ext cx="2404504" cy="923330"/>
          </a:xfrm>
          <a:prstGeom prst="rect">
            <a:avLst/>
          </a:prstGeom>
        </p:spPr>
      </p:pic>
      <p:pic>
        <p:nvPicPr>
          <p:cNvPr id="20" name="Picture 11" descr="D:\Ziad files\Work related files\Pediatric urology services\SPUG\SPUG LOGOS\SPUG logo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34670"/>
            <a:ext cx="1105786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Anomalies of:</a:t>
            </a:r>
          </a:p>
          <a:p>
            <a:pPr lvl="1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Number</a:t>
            </a:r>
          </a:p>
          <a:p>
            <a:pPr lvl="1"/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Ascent</a:t>
            </a:r>
          </a:p>
          <a:p>
            <a:pPr lvl="1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Form and Fusion</a:t>
            </a:r>
          </a:p>
          <a:p>
            <a:pPr lvl="1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Rotation</a:t>
            </a:r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Anomalies of the kidney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38111" y="2444001"/>
            <a:ext cx="1463184" cy="261013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84926" y="3342748"/>
            <a:ext cx="993734" cy="52430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46137" y="2438401"/>
            <a:ext cx="1797616" cy="2540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523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0" y="5934670"/>
            <a:ext cx="12192000" cy="923330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txBody>
          <a:bodyPr wrap="square" rtlCol="0" anchor="ctr" anchorCtr="1">
            <a:sp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7496" y="5934670"/>
            <a:ext cx="2404504" cy="923330"/>
          </a:xfrm>
          <a:prstGeom prst="rect">
            <a:avLst/>
          </a:prstGeom>
        </p:spPr>
      </p:pic>
      <p:pic>
        <p:nvPicPr>
          <p:cNvPr id="20" name="Picture 11" descr="D:\Ziad files\Work related files\Pediatric urology services\SPUG\SPUG LOGOS\SPUG logo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34670"/>
            <a:ext cx="1105786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Content Placeholder 17"/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6257257" y="2235240"/>
            <a:ext cx="2700762" cy="3584759"/>
          </a:xfrm>
          <a:prstGeom prst="rect">
            <a:avLst/>
          </a:prstGeom>
        </p:spPr>
      </p:pic>
      <p:sp>
        <p:nvSpPr>
          <p:cNvPr id="15" name="Content Placeholder 14"/>
          <p:cNvSpPr>
            <a:spLocks noGrp="1"/>
          </p:cNvSpPr>
          <p:nvPr>
            <p:ph sz="half" idx="1"/>
          </p:nvPr>
        </p:nvSpPr>
        <p:spPr>
          <a:xfrm>
            <a:off x="1541580" y="1936865"/>
            <a:ext cx="3886200" cy="4240098"/>
          </a:xfrm>
        </p:spPr>
        <p:txBody>
          <a:bodyPr/>
          <a:lstStyle/>
          <a:p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sz="1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left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is more than the right</a:t>
            </a:r>
            <a:r>
              <a:rPr lang="en-US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endParaRPr lang="en-US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Pelvic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ectopia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has been estimated to occur in 1 of 2100 to 3000 autopsies</a:t>
            </a:r>
            <a:r>
              <a:rPr lang="en-US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endParaRPr lang="en-US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50% have a </a:t>
            </a:r>
            <a:r>
              <a:rPr lang="en-US" sz="1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hydronephrosis: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Obstruction: UPJO and UVJO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Reflux: grade III or greater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Malrotation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VUR is found in 30% </a:t>
            </a:r>
          </a:p>
          <a:p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incidence of genital anomalies in the patient with </a:t>
            </a:r>
            <a:r>
              <a:rPr lang="en-US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ectopia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is about 15%.</a:t>
            </a:r>
          </a:p>
          <a:p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Most ectopic kidneys are clinically </a:t>
            </a:r>
            <a:r>
              <a:rPr lang="en-US" sz="13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asymptomatic</a:t>
            </a:r>
            <a:endParaRPr lang="en-US" dirty="0"/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1446330" y="770061"/>
            <a:ext cx="7962900" cy="987303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Simple Renal </a:t>
            </a:r>
            <a:r>
              <a:rPr lang="en-US" dirty="0" err="1">
                <a:solidFill>
                  <a:srgbClr val="FF0000"/>
                </a:solidFill>
              </a:rPr>
              <a:t>Ectopia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631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0" y="5934670"/>
            <a:ext cx="12192000" cy="923330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txBody>
          <a:bodyPr wrap="square" rtlCol="0" anchor="ctr" anchorCtr="1">
            <a:sp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7496" y="5934670"/>
            <a:ext cx="2404504" cy="923330"/>
          </a:xfrm>
          <a:prstGeom prst="rect">
            <a:avLst/>
          </a:prstGeom>
        </p:spPr>
      </p:pic>
      <p:pic>
        <p:nvPicPr>
          <p:cNvPr id="20" name="Picture 11" descr="D:\Ziad files\Work related files\Pediatric urology services\SPUG\SPUG LOGOS\SPUG logo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34670"/>
            <a:ext cx="1105786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Anomalies of Ascent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Simple Renal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Ectopia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Cephalad Renal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Ectopia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Thoracic Kidney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5386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0" y="5934670"/>
            <a:ext cx="12192000" cy="923330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txBody>
          <a:bodyPr wrap="square" rtlCol="0" anchor="ctr" anchorCtr="1">
            <a:sp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7496" y="5934670"/>
            <a:ext cx="2404504" cy="923330"/>
          </a:xfrm>
          <a:prstGeom prst="rect">
            <a:avLst/>
          </a:prstGeom>
        </p:spPr>
      </p:pic>
      <p:pic>
        <p:nvPicPr>
          <p:cNvPr id="20" name="Picture 11" descr="D:\Ziad files\Work related files\Pediatric urology services\SPUG\SPUG LOGOS\SPUG logo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34670"/>
            <a:ext cx="1105786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Learning </a:t>
            </a:r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Objectives: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20785" y="2737659"/>
            <a:ext cx="4893425" cy="1850967"/>
          </a:xfrm>
        </p:spPr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Identify the common congenital anomalies.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How to detect this anomaly on radiological investigations.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Important steps in management.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0888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0" y="5934670"/>
            <a:ext cx="12192000" cy="923330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txBody>
          <a:bodyPr wrap="square" rtlCol="0" anchor="ctr" anchorCtr="1">
            <a:sp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7496" y="5934670"/>
            <a:ext cx="2404504" cy="923330"/>
          </a:xfrm>
          <a:prstGeom prst="rect">
            <a:avLst/>
          </a:prstGeom>
        </p:spPr>
      </p:pic>
      <p:pic>
        <p:nvPicPr>
          <p:cNvPr id="20" name="Picture 11" descr="D:\Ziad files\Work related files\Pediatric urology services\SPUG\SPUG LOGOS\SPUG logo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34670"/>
            <a:ext cx="1105786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679722"/>
            <a:ext cx="7962900" cy="987303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Anomalies of the kidney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Anomalies of:</a:t>
            </a:r>
          </a:p>
          <a:p>
            <a:pPr lvl="1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Number</a:t>
            </a:r>
          </a:p>
          <a:p>
            <a:pPr lvl="1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Ascent</a:t>
            </a:r>
          </a:p>
          <a:p>
            <a:pPr lvl="1"/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Form and Fusion</a:t>
            </a:r>
          </a:p>
          <a:p>
            <a:pPr lvl="1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Rotation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4572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0" y="5934670"/>
            <a:ext cx="12192000" cy="923330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txBody>
          <a:bodyPr wrap="square" rtlCol="0" anchor="ctr" anchorCtr="1">
            <a:sp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7496" y="5934670"/>
            <a:ext cx="2404504" cy="923330"/>
          </a:xfrm>
          <a:prstGeom prst="rect">
            <a:avLst/>
          </a:prstGeom>
        </p:spPr>
      </p:pic>
      <p:pic>
        <p:nvPicPr>
          <p:cNvPr id="20" name="Picture 11" descr="D:\Ziad files\Work related files\Pediatric urology services\SPUG\SPUG LOGOS\SPUG logo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34670"/>
            <a:ext cx="1105786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679722"/>
            <a:ext cx="7962900" cy="987303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Anomalies of Form and Fusion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40873" y="1931566"/>
            <a:ext cx="7962900" cy="3738563"/>
          </a:xfrm>
        </p:spPr>
        <p:txBody>
          <a:bodyPr/>
          <a:lstStyle/>
          <a:p>
            <a:pPr>
              <a:buFont typeface="Wingdings" panose="05000000000000000000" pitchFamily="2" charset="2"/>
              <a:buChar char="v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Crossed Renal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Ectopia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lvl="1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with Fusion</a:t>
            </a:r>
          </a:p>
          <a:p>
            <a:pPr lvl="1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without Fusion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Horseshoe Kidney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9317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0" y="5934670"/>
            <a:ext cx="12192000" cy="923330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txBody>
          <a:bodyPr wrap="square" rtlCol="0" anchor="ctr" anchorCtr="1">
            <a:sp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7496" y="5934670"/>
            <a:ext cx="2404504" cy="923330"/>
          </a:xfrm>
          <a:prstGeom prst="rect">
            <a:avLst/>
          </a:prstGeom>
        </p:spPr>
      </p:pic>
      <p:pic>
        <p:nvPicPr>
          <p:cNvPr id="20" name="Picture 11" descr="D:\Ziad files\Work related files\Pediatric urology services\SPUG\SPUG LOGOS\SPUG logo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34670"/>
            <a:ext cx="1105786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679722"/>
            <a:ext cx="7962900" cy="987303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Crossed Renal </a:t>
            </a:r>
            <a:r>
              <a:rPr lang="en-US" dirty="0" err="1">
                <a:solidFill>
                  <a:srgbClr val="FF0000"/>
                </a:solidFill>
              </a:rPr>
              <a:t>Ectopia</a:t>
            </a:r>
            <a:r>
              <a:rPr lang="en-US" dirty="0">
                <a:solidFill>
                  <a:srgbClr val="FF0000"/>
                </a:solidFill>
              </a:rPr>
              <a:t> with and without Fusion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1923739" y="2079190"/>
            <a:ext cx="7163421" cy="2627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85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0" y="5934670"/>
            <a:ext cx="12192000" cy="923330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txBody>
          <a:bodyPr wrap="square" rtlCol="0" anchor="ctr" anchorCtr="1">
            <a:sp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7496" y="5934670"/>
            <a:ext cx="2404504" cy="923330"/>
          </a:xfrm>
          <a:prstGeom prst="rect">
            <a:avLst/>
          </a:prstGeom>
        </p:spPr>
      </p:pic>
      <p:pic>
        <p:nvPicPr>
          <p:cNvPr id="20" name="Picture 11" descr="D:\Ziad files\Work related files\Pediatric urology services\SPUG\SPUG LOGOS\SPUG logo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34670"/>
            <a:ext cx="1105786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5752888" y="1953200"/>
            <a:ext cx="3426249" cy="3578662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541580" y="1873377"/>
            <a:ext cx="3886200" cy="3738562"/>
          </a:xfrm>
        </p:spPr>
        <p:txBody>
          <a:bodyPr/>
          <a:lstStyle/>
          <a:p>
            <a:r>
              <a:rPr lang="en-US" b="1" dirty="0"/>
              <a:t>Crossed </a:t>
            </a:r>
            <a:r>
              <a:rPr lang="en-US" b="1" dirty="0" err="1"/>
              <a:t>ectopia</a:t>
            </a:r>
            <a:r>
              <a:rPr lang="en-US" dirty="0"/>
              <a:t>: kidney is located on the side opposite from that in which its ureter inserts into the bladder.</a:t>
            </a:r>
          </a:p>
          <a:p>
            <a:r>
              <a:rPr lang="en-US" dirty="0"/>
              <a:t>90% are fused with their mate</a:t>
            </a:r>
          </a:p>
          <a:p>
            <a:r>
              <a:rPr lang="en-US" dirty="0"/>
              <a:t>the superior pole of the ectopic kidney usually joins with the inferior aspect of the normal kidney.</a:t>
            </a:r>
          </a:p>
          <a:p>
            <a:r>
              <a:rPr lang="en-US" dirty="0"/>
              <a:t>The ureter from each kidney is usually </a:t>
            </a:r>
            <a:r>
              <a:rPr lang="en-US" dirty="0" err="1"/>
              <a:t>orthotopic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1580" y="563344"/>
            <a:ext cx="7962900" cy="987303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Crossed Renal </a:t>
            </a:r>
            <a:r>
              <a:rPr lang="en-US" dirty="0" err="1">
                <a:solidFill>
                  <a:srgbClr val="FF0000"/>
                </a:solidFill>
              </a:rPr>
              <a:t>Ectopia</a:t>
            </a:r>
            <a:r>
              <a:rPr lang="en-US" dirty="0">
                <a:solidFill>
                  <a:srgbClr val="FF0000"/>
                </a:solidFill>
              </a:rPr>
              <a:t> with and without Fusion</a:t>
            </a:r>
          </a:p>
        </p:txBody>
      </p:sp>
    </p:spTree>
    <p:extLst>
      <p:ext uri="{BB962C8B-B14F-4D97-AF65-F5344CB8AC3E}">
        <p14:creationId xmlns:p14="http://schemas.microsoft.com/office/powerpoint/2010/main" val="3748592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38400" y="1379253"/>
            <a:ext cx="7162800" cy="26262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2667001" y="4074007"/>
            <a:ext cx="236393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A)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Crossed renal </a:t>
            </a:r>
          </a:p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ectopia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with fusion</a:t>
            </a:r>
          </a:p>
        </p:txBody>
      </p:sp>
      <p:sp>
        <p:nvSpPr>
          <p:cNvPr id="8" name="Rectangle 7"/>
          <p:cNvSpPr/>
          <p:nvPr/>
        </p:nvSpPr>
        <p:spPr>
          <a:xfrm>
            <a:off x="4646468" y="4074638"/>
            <a:ext cx="19812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 B) 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Crossed renal ectopia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without fusion</a:t>
            </a:r>
          </a:p>
          <a:p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6321136" y="4104678"/>
            <a:ext cx="2286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C)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Solitary crossed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renal ectopia</a:t>
            </a:r>
          </a:p>
        </p:txBody>
      </p:sp>
      <p:sp>
        <p:nvSpPr>
          <p:cNvPr id="10" name="Rectangle 9"/>
          <p:cNvSpPr/>
          <p:nvPr/>
        </p:nvSpPr>
        <p:spPr>
          <a:xfrm>
            <a:off x="8153400" y="4104679"/>
            <a:ext cx="16002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D)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Bilaterally crossed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renal ectopia</a:t>
            </a:r>
          </a:p>
        </p:txBody>
      </p:sp>
    </p:spTree>
    <p:extLst>
      <p:ext uri="{BB962C8B-B14F-4D97-AF65-F5344CB8AC3E}">
        <p14:creationId xmlns:p14="http://schemas.microsoft.com/office/powerpoint/2010/main" val="1611111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0" y="5934670"/>
            <a:ext cx="12192000" cy="923330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txBody>
          <a:bodyPr wrap="square" rtlCol="0" anchor="ctr" anchorCtr="1">
            <a:sp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7496" y="5934670"/>
            <a:ext cx="2404504" cy="923330"/>
          </a:xfrm>
          <a:prstGeom prst="rect">
            <a:avLst/>
          </a:prstGeom>
        </p:spPr>
      </p:pic>
      <p:pic>
        <p:nvPicPr>
          <p:cNvPr id="20" name="Picture 11" descr="D:\Ziad files\Work related files\Pediatric urology services\SPUG\SPUG LOGOS\SPUG logo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34670"/>
            <a:ext cx="1105786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5863574" y="2963428"/>
            <a:ext cx="3810330" cy="195698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Horseshoe Kidney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Occurs 1 in 400 persons.</a:t>
            </a:r>
          </a:p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sz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isthmus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is bulky and consists of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parenchymatous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tissue.</a:t>
            </a:r>
          </a:p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calyces: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normal in number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atypical in orientation.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pelvis remains in the vertical or obliquely lateral plane</a:t>
            </a:r>
          </a:p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blood supply can be quite variable.</a:t>
            </a:r>
          </a:p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Horseshoe kidney is frequently found in association with other congenital anomalies.</a:t>
            </a:r>
          </a:p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UPJ obstruction in one third.</a:t>
            </a:r>
          </a:p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60 % asymptomatic.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87961" y="1420481"/>
            <a:ext cx="1363364" cy="1410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211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</a:rPr>
              <a:t>Horseshoe Kidney</a:t>
            </a:r>
            <a:endParaRPr lang="en-US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1818" y="762001"/>
            <a:ext cx="1377950" cy="143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040" y="2438401"/>
            <a:ext cx="6248400" cy="32091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مستطيل 7"/>
          <p:cNvSpPr/>
          <p:nvPr/>
        </p:nvSpPr>
        <p:spPr>
          <a:xfrm>
            <a:off x="7239000" y="5334000"/>
            <a:ext cx="27432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isthmus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is bulky and consists of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parenchymatous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tissue.</a:t>
            </a:r>
          </a:p>
        </p:txBody>
      </p:sp>
    </p:spTree>
    <p:extLst>
      <p:ext uri="{BB962C8B-B14F-4D97-AF65-F5344CB8AC3E}">
        <p14:creationId xmlns:p14="http://schemas.microsoft.com/office/powerpoint/2010/main" val="245690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</a:rPr>
              <a:t>Horseshoe Kidney</a:t>
            </a:r>
            <a:endParaRPr lang="en-US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>
            <a:no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2667000" y="3657600"/>
            <a:ext cx="3337560" cy="576262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blood supply can be quite variable</a:t>
            </a:r>
            <a:endParaRPr lang="ar-SA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6324600" y="2633063"/>
            <a:ext cx="2819400" cy="331688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5800" y="629518"/>
            <a:ext cx="1380286" cy="1427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42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89" b="3889"/>
          <a:stretch>
            <a:fillRect/>
          </a:stretch>
        </p:blipFill>
        <p:spPr bwMode="auto">
          <a:xfrm>
            <a:off x="1914525" y="381001"/>
            <a:ext cx="4038600" cy="60640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3125" y="381000"/>
            <a:ext cx="4332816" cy="281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3125" y="3200401"/>
            <a:ext cx="4332816" cy="3244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3750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Multicystic</a:t>
            </a:r>
            <a:r>
              <a:rPr lang="en-US" dirty="0"/>
              <a:t> Dysplastic </a:t>
            </a:r>
            <a:r>
              <a:rPr lang="en-US" dirty="0" smtClean="0"/>
              <a:t>Kidney(MCDK)</a:t>
            </a:r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0992" y="2490789"/>
            <a:ext cx="4837954" cy="3444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82204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0" y="5934670"/>
            <a:ext cx="12192000" cy="923330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txBody>
          <a:bodyPr wrap="square" rtlCol="0" anchor="ctr" anchorCtr="1">
            <a:sp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7496" y="5934670"/>
            <a:ext cx="2404504" cy="923330"/>
          </a:xfrm>
          <a:prstGeom prst="rect">
            <a:avLst/>
          </a:prstGeom>
        </p:spPr>
      </p:pic>
      <p:pic>
        <p:nvPicPr>
          <p:cNvPr id="20" name="Picture 11" descr="D:\Ziad files\Work related files\Pediatric urology services\SPUG\SPUG LOGOS\SPUG logo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34670"/>
            <a:ext cx="1105786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20538" y="663096"/>
            <a:ext cx="7962900" cy="987303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Congenital Urinary Disorders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23752" y="1790007"/>
            <a:ext cx="7962900" cy="3738563"/>
          </a:xfrm>
        </p:spPr>
        <p:txBody>
          <a:bodyPr/>
          <a:lstStyle/>
          <a:p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Anomalies of the Upper Urinary Tract</a:t>
            </a:r>
          </a:p>
          <a:p>
            <a:pPr lvl="1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Kidney</a:t>
            </a:r>
          </a:p>
          <a:p>
            <a:pPr lvl="1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Ureter</a:t>
            </a:r>
          </a:p>
          <a:p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Anomalies of the Lower Urinary Tract</a:t>
            </a:r>
          </a:p>
          <a:p>
            <a:pPr lvl="1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Urinary Bladder</a:t>
            </a:r>
          </a:p>
          <a:p>
            <a:pPr lvl="1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Urethra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3780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0" y="5934670"/>
            <a:ext cx="12192000" cy="923330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txBody>
          <a:bodyPr wrap="square" rtlCol="0" anchor="ctr" anchorCtr="1">
            <a:sp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7496" y="5934670"/>
            <a:ext cx="2404504" cy="923330"/>
          </a:xfrm>
          <a:prstGeom prst="rect">
            <a:avLst/>
          </a:prstGeom>
        </p:spPr>
      </p:pic>
      <p:pic>
        <p:nvPicPr>
          <p:cNvPr id="20" name="Picture 11" descr="D:\Ziad files\Work related files\Pediatric urology services\SPUG\SPUG LOGOS\SPUG logo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34670"/>
            <a:ext cx="1105786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1441450" y="1931988"/>
            <a:ext cx="7962900" cy="3738562"/>
          </a:xfrm>
        </p:spPr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Anomalies of:</a:t>
            </a:r>
          </a:p>
          <a:p>
            <a:pPr lvl="1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Number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Ascent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Form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Fusion</a:t>
            </a:r>
          </a:p>
          <a:p>
            <a:pPr lvl="1"/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Rotation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>
              <a:buNone/>
            </a:pPr>
            <a:endParaRPr lang="en-US" dirty="0" smtClean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524000" y="679450"/>
            <a:ext cx="7962900" cy="987425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Anomalies of the </a:t>
            </a: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kidney</a:t>
            </a:r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67196" y="1666875"/>
            <a:ext cx="3334801" cy="3377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261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0" y="5934670"/>
            <a:ext cx="12192000" cy="923330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txBody>
          <a:bodyPr wrap="square" rtlCol="0" anchor="ctr" anchorCtr="1">
            <a:sp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7496" y="5934670"/>
            <a:ext cx="2404504" cy="923330"/>
          </a:xfrm>
          <a:prstGeom prst="rect">
            <a:avLst/>
          </a:prstGeom>
        </p:spPr>
      </p:pic>
      <p:pic>
        <p:nvPicPr>
          <p:cNvPr id="20" name="Picture 11" descr="D:\Ziad files\Work related files\Pediatric urology services\SPUG\SPUG LOGOS\SPUG logo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34670"/>
            <a:ext cx="1105786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5940237" y="2037052"/>
            <a:ext cx="3334801" cy="3377477"/>
          </a:xfrm>
          <a:prstGeom prst="rect">
            <a:avLst/>
          </a:prstGeom>
        </p:spPr>
      </p:pic>
      <p:sp>
        <p:nvSpPr>
          <p:cNvPr id="7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kidney and renal pelvis normally rotate 90 degrees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ventromedially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during ascent 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calyces point laterally.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pelvis faces medially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When this alignment is not exact, the condition is known as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malrotation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requently associated with Turner syndrome.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529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0" y="5934670"/>
            <a:ext cx="12192000" cy="923330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txBody>
          <a:bodyPr wrap="square" rtlCol="0" anchor="ctr" anchorCtr="1">
            <a:sp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7496" y="5934670"/>
            <a:ext cx="2404504" cy="923330"/>
          </a:xfrm>
          <a:prstGeom prst="rect">
            <a:avLst/>
          </a:prstGeom>
        </p:spPr>
      </p:pic>
      <p:pic>
        <p:nvPicPr>
          <p:cNvPr id="20" name="Picture 11" descr="D:\Ziad files\Work related files\Pediatric urology services\SPUG\SPUG LOGOS\SPUG logo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34670"/>
            <a:ext cx="1105786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524000" y="679450"/>
            <a:ext cx="7962900" cy="987425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Ureteral Anomalies</a:t>
            </a:r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1441450" y="1931988"/>
            <a:ext cx="7962900" cy="3738562"/>
          </a:xfrm>
        </p:spPr>
        <p:txBody>
          <a:bodyPr>
            <a:noAutofit/>
          </a:bodyPr>
          <a:lstStyle/>
          <a:p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Ureteropelvic junction (UPJ) obstruction</a:t>
            </a:r>
          </a:p>
          <a:p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Ureterovesical junction (UVJ) obstruction</a:t>
            </a:r>
          </a:p>
          <a:p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Megaureters</a:t>
            </a:r>
            <a:endParaRPr lang="en-US" sz="1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Ectopic Ureter</a:t>
            </a:r>
          </a:p>
          <a:p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Ureterocele</a:t>
            </a:r>
            <a:endParaRPr lang="en-US" sz="1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Vesicoureteral Reflux (VUR)</a:t>
            </a:r>
          </a:p>
        </p:txBody>
      </p:sp>
    </p:spTree>
    <p:extLst>
      <p:ext uri="{BB962C8B-B14F-4D97-AF65-F5344CB8AC3E}">
        <p14:creationId xmlns:p14="http://schemas.microsoft.com/office/powerpoint/2010/main" val="438577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0" y="5934670"/>
            <a:ext cx="12192000" cy="923330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txBody>
          <a:bodyPr wrap="square" rtlCol="0" anchor="ctr" anchorCtr="1">
            <a:sp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7496" y="5934670"/>
            <a:ext cx="2404504" cy="923330"/>
          </a:xfrm>
          <a:prstGeom prst="rect">
            <a:avLst/>
          </a:prstGeom>
        </p:spPr>
      </p:pic>
      <p:pic>
        <p:nvPicPr>
          <p:cNvPr id="20" name="Picture 11" descr="D:\Ziad files\Work related files\Pediatric urology services\SPUG\SPUG LOGOS\SPUG logo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34670"/>
            <a:ext cx="1105786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6435709" y="2130385"/>
            <a:ext cx="3048264" cy="2310584"/>
          </a:xfrm>
          <a:prstGeom prst="rect">
            <a:avLst/>
          </a:prstGeom>
        </p:spPr>
      </p:pic>
      <p:sp>
        <p:nvSpPr>
          <p:cNvPr id="7" name="Content Placeholder 2"/>
          <p:cNvSpPr>
            <a:spLocks noGrp="1"/>
          </p:cNvSpPr>
          <p:nvPr>
            <p:ph sz="half" idx="1"/>
          </p:nvPr>
        </p:nvSpPr>
        <p:spPr>
          <a:xfrm>
            <a:off x="1521073" y="1839884"/>
            <a:ext cx="3886200" cy="4153592"/>
          </a:xfrm>
        </p:spPr>
        <p:txBody>
          <a:bodyPr>
            <a:no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Ureteropelvic junction (UPJ) obstruction</a:t>
            </a: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Ureterovesical junction (UVJ) obstruction</a:t>
            </a:r>
          </a:p>
          <a:p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Megaureters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Ectopic Ureter</a:t>
            </a:r>
          </a:p>
          <a:p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Ureterocele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Vesicoureteral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Reflux (VUR)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1073" y="663096"/>
            <a:ext cx="7962900" cy="987303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Ureteral Anomalies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0037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0" y="5934670"/>
            <a:ext cx="12192000" cy="923330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txBody>
          <a:bodyPr wrap="square" rtlCol="0" anchor="ctr" anchorCtr="1">
            <a:sp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7496" y="5934670"/>
            <a:ext cx="2404504" cy="923330"/>
          </a:xfrm>
          <a:prstGeom prst="rect">
            <a:avLst/>
          </a:prstGeom>
        </p:spPr>
      </p:pic>
      <p:pic>
        <p:nvPicPr>
          <p:cNvPr id="20" name="Picture 11" descr="D:\Ziad files\Work related files\Pediatric urology services\SPUG\SPUG LOGOS\SPUG logo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34670"/>
            <a:ext cx="1105786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679722"/>
            <a:ext cx="7962900" cy="987303"/>
          </a:xfrm>
        </p:spPr>
        <p:txBody>
          <a:bodyPr/>
          <a:lstStyle/>
          <a:p>
            <a:r>
              <a:rPr lang="en-US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UPJ…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1441450" y="1931988"/>
            <a:ext cx="7962900" cy="373856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b="1" dirty="0" smtClean="0">
                <a:solidFill>
                  <a:srgbClr val="FF0000"/>
                </a:solidFill>
              </a:rPr>
              <a:t>Presentation</a:t>
            </a:r>
            <a:r>
              <a:rPr lang="en-US" dirty="0" smtClean="0"/>
              <a:t>:</a:t>
            </a:r>
          </a:p>
          <a:p>
            <a:r>
              <a:rPr lang="en-US" dirty="0" smtClean="0"/>
              <a:t>Incidental in Neonates</a:t>
            </a:r>
          </a:p>
          <a:p>
            <a:r>
              <a:rPr lang="en-US" dirty="0" smtClean="0"/>
              <a:t>Incidental in Children</a:t>
            </a:r>
          </a:p>
          <a:p>
            <a:r>
              <a:rPr lang="en-US" dirty="0" smtClean="0"/>
              <a:t>Symptomatic:</a:t>
            </a:r>
          </a:p>
          <a:p>
            <a:pPr lvl="1">
              <a:buFont typeface="Wingdings" pitchFamily="2" charset="2"/>
              <a:buChar char="ü"/>
            </a:pPr>
            <a:r>
              <a:rPr lang="en-US" dirty="0" smtClean="0"/>
              <a:t>UTI</a:t>
            </a:r>
          </a:p>
          <a:p>
            <a:pPr lvl="1">
              <a:buFont typeface="Wingdings" pitchFamily="2" charset="2"/>
              <a:buChar char="ü"/>
            </a:pPr>
            <a:r>
              <a:rPr lang="en-US" dirty="0" smtClean="0"/>
              <a:t>Pain</a:t>
            </a:r>
          </a:p>
          <a:p>
            <a:pPr lvl="1">
              <a:buFont typeface="Wingdings" pitchFamily="2" charset="2"/>
              <a:buChar char="ü"/>
            </a:pPr>
            <a:r>
              <a:rPr lang="en-US" dirty="0" smtClean="0"/>
              <a:t>Mass</a:t>
            </a:r>
          </a:p>
          <a:p>
            <a:pPr lvl="1">
              <a:buFont typeface="Wingdings" pitchFamily="2" charset="2"/>
              <a:buChar char="ü"/>
            </a:pPr>
            <a:r>
              <a:rPr lang="en-US" dirty="0" err="1" smtClean="0"/>
              <a:t>Hematuria</a:t>
            </a:r>
            <a:endParaRPr lang="en-US" dirty="0" smtClean="0"/>
          </a:p>
          <a:p>
            <a:pPr lvl="1">
              <a:buFont typeface="Wingdings" pitchFamily="2" charset="2"/>
              <a:buChar char="ü"/>
            </a:pPr>
            <a:r>
              <a:rPr lang="en-US" dirty="0" smtClean="0"/>
              <a:t>Stone  </a:t>
            </a:r>
          </a:p>
        </p:txBody>
      </p:sp>
    </p:spTree>
    <p:extLst>
      <p:ext uri="{BB962C8B-B14F-4D97-AF65-F5344CB8AC3E}">
        <p14:creationId xmlns:p14="http://schemas.microsoft.com/office/powerpoint/2010/main" val="2333933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0" y="5934670"/>
            <a:ext cx="12192000" cy="923330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txBody>
          <a:bodyPr wrap="square" rtlCol="0" anchor="ctr" anchorCtr="1">
            <a:sp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7496" y="5934670"/>
            <a:ext cx="2404504" cy="923330"/>
          </a:xfrm>
          <a:prstGeom prst="rect">
            <a:avLst/>
          </a:prstGeom>
        </p:spPr>
      </p:pic>
      <p:pic>
        <p:nvPicPr>
          <p:cNvPr id="20" name="Picture 11" descr="D:\Ziad files\Work related files\Pediatric urology services\SPUG\SPUG LOGOS\SPUG logo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34670"/>
            <a:ext cx="1105786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1599207" y="1809094"/>
            <a:ext cx="3316511" cy="3444539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01367" y="1809093"/>
            <a:ext cx="3535986" cy="3444539"/>
          </a:xfrm>
          <a:prstGeom prst="rect">
            <a:avLst/>
          </a:prstGeom>
        </p:spPr>
      </p:pic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71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Ureteropelvic junction (UPJ) </a:t>
            </a:r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obstruction</a:t>
            </a:r>
            <a:endParaRPr lang="en-US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7843" y="3055552"/>
            <a:ext cx="3048264" cy="2310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3355" y="3276601"/>
            <a:ext cx="3048264" cy="1902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57639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762001"/>
            <a:ext cx="7848600" cy="1303867"/>
          </a:xfrm>
        </p:spPr>
        <p:txBody>
          <a:bodyPr>
            <a:normAutofit/>
          </a:bodyPr>
          <a:lstStyle/>
          <a:p>
            <a:pPr algn="l"/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PUJO…  </a:t>
            </a:r>
            <a:br>
              <a:rPr lang="en-US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Dynamic </a:t>
            </a:r>
            <a:r>
              <a:rPr lang="en-US" b="1" dirty="0" err="1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renogram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US" dirty="0"/>
          </a:p>
        </p:txBody>
      </p:sp>
      <p:pic>
        <p:nvPicPr>
          <p:cNvPr id="1025" name="Picture 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6250" t="18750" r="23438" b="22500"/>
          <a:stretch>
            <a:fillRect/>
          </a:stretch>
        </p:blipFill>
        <p:spPr bwMode="auto">
          <a:xfrm>
            <a:off x="2743200" y="2121807"/>
            <a:ext cx="6781801" cy="4278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088168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0" y="5934670"/>
            <a:ext cx="12192000" cy="923330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txBody>
          <a:bodyPr wrap="square" rtlCol="0" anchor="ctr" anchorCtr="1">
            <a:sp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7496" y="5934670"/>
            <a:ext cx="2404504" cy="923330"/>
          </a:xfrm>
          <a:prstGeom prst="rect">
            <a:avLst/>
          </a:prstGeom>
        </p:spPr>
      </p:pic>
      <p:pic>
        <p:nvPicPr>
          <p:cNvPr id="20" name="Picture 11" descr="D:\Ziad files\Work related files\Pediatric urology services\SPUG\SPUG LOGOS\SPUG logo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34670"/>
            <a:ext cx="1105786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2755669" y="2264944"/>
            <a:ext cx="5334462" cy="3072650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524000" y="679450"/>
            <a:ext cx="7962900" cy="987425"/>
          </a:xfrm>
        </p:spPr>
        <p:txBody>
          <a:bodyPr>
            <a:normAutofit fontScale="90000"/>
          </a:bodyPr>
          <a:lstStyle/>
          <a:p>
            <a:pPr algn="l"/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PUJO…</a:t>
            </a:r>
            <a:br>
              <a:rPr lang="en-US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</a:t>
            </a:r>
            <a:r>
              <a:rPr lang="en-US" b="1" dirty="0" smtClean="0"/>
              <a:t>Dismembered </a:t>
            </a:r>
            <a:r>
              <a:rPr lang="en-US" b="1" dirty="0" err="1"/>
              <a:t>Pyeloplasty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</a:t>
            </a:r>
            <a:endParaRPr lang="en-US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08502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0" y="5934670"/>
            <a:ext cx="12192000" cy="923330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txBody>
          <a:bodyPr wrap="square" rtlCol="0" anchor="ctr" anchorCtr="1">
            <a:sp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7496" y="5934670"/>
            <a:ext cx="2404504" cy="923330"/>
          </a:xfrm>
          <a:prstGeom prst="rect">
            <a:avLst/>
          </a:prstGeom>
        </p:spPr>
      </p:pic>
      <p:pic>
        <p:nvPicPr>
          <p:cNvPr id="20" name="Picture 11" descr="D:\Ziad files\Work related files\Pediatric urology services\SPUG\SPUG LOGOS\SPUG logo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34670"/>
            <a:ext cx="1105786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5693023" y="2263668"/>
            <a:ext cx="3886200" cy="2308332"/>
          </a:xfrm>
          <a:prstGeom prst="rect">
            <a:avLst/>
          </a:prstGeom>
        </p:spPr>
      </p:pic>
      <p:sp>
        <p:nvSpPr>
          <p:cNvPr id="7" name="Content Placeholder 2"/>
          <p:cNvSpPr>
            <a:spLocks noGrp="1"/>
          </p:cNvSpPr>
          <p:nvPr>
            <p:ph sz="half" idx="1"/>
          </p:nvPr>
        </p:nvSpPr>
        <p:spPr>
          <a:xfrm>
            <a:off x="1408680" y="1830078"/>
            <a:ext cx="3886200" cy="4803478"/>
          </a:xfrm>
        </p:spPr>
        <p:txBody>
          <a:bodyPr>
            <a:noAutofit/>
          </a:bodyPr>
          <a:lstStyle/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Ureteropelvic junction (UPJ) obstruction</a:t>
            </a:r>
          </a:p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Ureterovesical junction (UVJ) obstruction</a:t>
            </a:r>
          </a:p>
          <a:p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Megaureters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Ectopic Ureter</a:t>
            </a:r>
          </a:p>
          <a:p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Ureterocele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Vesicoureteral Reflux (VUR)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616323" y="588282"/>
            <a:ext cx="7962900" cy="987303"/>
          </a:xfrm>
        </p:spPr>
        <p:txBody>
          <a:bodyPr/>
          <a:lstStyle/>
          <a:p>
            <a:r>
              <a:rPr lang="en-US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Ureteral Anomalies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1969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0" y="5934670"/>
            <a:ext cx="12192000" cy="923330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txBody>
          <a:bodyPr wrap="square" rtlCol="0" anchor="ctr" anchorCtr="1">
            <a:sp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7496" y="5934670"/>
            <a:ext cx="2404504" cy="923330"/>
          </a:xfrm>
          <a:prstGeom prst="rect">
            <a:avLst/>
          </a:prstGeom>
        </p:spPr>
      </p:pic>
      <p:pic>
        <p:nvPicPr>
          <p:cNvPr id="20" name="Picture 11" descr="D:\Ziad files\Work related files\Pediatric urology services\SPUG\SPUG LOGOS\SPUG logo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34670"/>
            <a:ext cx="1105786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Anomalies of the Upper Urinary Tract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" name="Subtitle 4"/>
          <p:cNvSpPr txBox="1">
            <a:spLocks/>
          </p:cNvSpPr>
          <p:nvPr/>
        </p:nvSpPr>
        <p:spPr>
          <a:xfrm>
            <a:off x="3312119" y="2323730"/>
            <a:ext cx="5308866" cy="13776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 3" panose="05040102010807070707" pitchFamily="18" charset="2"/>
              <a:buChar char=""/>
              <a:defRPr sz="20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 3" panose="05040102010807070707" pitchFamily="18" charset="2"/>
              <a:buChar char=""/>
              <a:defRPr sz="18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 3" panose="05040102010807070707" pitchFamily="18" charset="2"/>
              <a:buChar char=""/>
              <a:defRPr sz="18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 3" panose="05040102010807070707" pitchFamily="18" charset="2"/>
              <a:buChar char=""/>
              <a:defRPr sz="18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 3" panose="05040102010807070707" pitchFamily="18" charset="2"/>
              <a:buChar char=""/>
              <a:defRPr sz="18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 3" panose="05040102010807070707" pitchFamily="18" charset="2"/>
              <a:buChar char=""/>
              <a:defRPr sz="18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 3" panose="05040102010807070707" pitchFamily="18" charset="2"/>
              <a:buChar char=""/>
              <a:defRPr sz="18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 3" panose="05040102010807070707" pitchFamily="18" charset="2"/>
              <a:buChar char=""/>
              <a:defRPr sz="18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 3" panose="05040102010807070707" pitchFamily="18" charset="2"/>
              <a:buChar char=""/>
              <a:defRPr sz="18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mtClean="0"/>
          </a:p>
          <a:p>
            <a:r>
              <a:rPr lang="en-US" sz="5400" b="1" smtClean="0">
                <a:solidFill>
                  <a:schemeClr val="bg2">
                    <a:lumMod val="50000"/>
                  </a:schemeClr>
                </a:solidFill>
              </a:rPr>
              <a:t>kidney</a:t>
            </a:r>
            <a:endParaRPr lang="en-US" sz="5400" b="1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4024" y="3693322"/>
            <a:ext cx="990938" cy="995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322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0" y="5934670"/>
            <a:ext cx="12192000" cy="923330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txBody>
          <a:bodyPr wrap="square" rtlCol="0" anchor="ctr" anchorCtr="1">
            <a:sp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7496" y="5934670"/>
            <a:ext cx="2404504" cy="923330"/>
          </a:xfrm>
          <a:prstGeom prst="rect">
            <a:avLst/>
          </a:prstGeom>
        </p:spPr>
      </p:pic>
      <p:pic>
        <p:nvPicPr>
          <p:cNvPr id="20" name="Picture 11" descr="D:\Ziad files\Work related files\Pediatric urology services\SPUG\SPUG LOGOS\SPUG logo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34670"/>
            <a:ext cx="1105786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5873787" y="1761083"/>
            <a:ext cx="3334801" cy="3048264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541580" y="663096"/>
            <a:ext cx="7962900" cy="987303"/>
          </a:xfrm>
        </p:spPr>
        <p:txBody>
          <a:bodyPr/>
          <a:lstStyle/>
          <a:p>
            <a:r>
              <a:rPr lang="en-US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Ureteral Anomalies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half" idx="1"/>
          </p:nvPr>
        </p:nvSpPr>
        <p:spPr>
          <a:xfrm>
            <a:off x="1408679" y="1839883"/>
            <a:ext cx="3886200" cy="4419599"/>
          </a:xfrm>
        </p:spPr>
        <p:txBody>
          <a:bodyPr>
            <a:noAutofit/>
          </a:bodyPr>
          <a:lstStyle/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Ureteropelvic junction (UPJ) obstruction</a:t>
            </a: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Ureterovesical junction (UVJ) obstruction</a:t>
            </a:r>
          </a:p>
          <a:p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Megaureters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Ectopic Ureter</a:t>
            </a:r>
          </a:p>
          <a:p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Ureterocele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Vesicoureteral Reflux (VUR)</a:t>
            </a:r>
          </a:p>
        </p:txBody>
      </p:sp>
    </p:spTree>
    <p:extLst>
      <p:ext uri="{BB962C8B-B14F-4D97-AF65-F5344CB8AC3E}">
        <p14:creationId xmlns:p14="http://schemas.microsoft.com/office/powerpoint/2010/main" val="3910985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0" y="5934670"/>
            <a:ext cx="12192000" cy="923330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txBody>
          <a:bodyPr wrap="square" rtlCol="0" anchor="ctr" anchorCtr="1">
            <a:sp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7496" y="5934670"/>
            <a:ext cx="2404504" cy="923330"/>
          </a:xfrm>
          <a:prstGeom prst="rect">
            <a:avLst/>
          </a:prstGeom>
        </p:spPr>
      </p:pic>
      <p:pic>
        <p:nvPicPr>
          <p:cNvPr id="20" name="Picture 11" descr="D:\Ziad files\Work related files\Pediatric urology services\SPUG\SPUG LOGOS\SPUG logo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34670"/>
            <a:ext cx="1105786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5873224" y="2173943"/>
            <a:ext cx="3334801" cy="3200677"/>
          </a:xfrm>
          <a:prstGeom prst="rect">
            <a:avLst/>
          </a:prstGeom>
        </p:spPr>
      </p:pic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1616323" y="1905243"/>
            <a:ext cx="3886200" cy="3738562"/>
          </a:xfrm>
        </p:spPr>
        <p:txBody>
          <a:bodyPr/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An ectopic ureter is any ureter, single or duplex, that 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doesn't enter the trigonal area of the bladder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In a </a:t>
            </a:r>
            <a:r>
              <a:rPr lang="en-US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duplex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system the ectopic ureter is inevitably the 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upper pole ureter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due to its budding from the mesonephric duct later (more cephalad) than the lower pole ureteral bud.</a:t>
            </a: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520825" y="622300"/>
            <a:ext cx="7962900" cy="985838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Ectopic Ureter</a:t>
            </a:r>
            <a:endParaRPr lang="en-US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70474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0" y="5934670"/>
            <a:ext cx="12192000" cy="923330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txBody>
          <a:bodyPr wrap="square" rtlCol="0" anchor="ctr" anchorCtr="1">
            <a:sp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7496" y="5934670"/>
            <a:ext cx="2404504" cy="923330"/>
          </a:xfrm>
          <a:prstGeom prst="rect">
            <a:avLst/>
          </a:prstGeom>
        </p:spPr>
      </p:pic>
      <p:pic>
        <p:nvPicPr>
          <p:cNvPr id="20" name="Picture 11" descr="D:\Ziad files\Work related files\Pediatric urology services\SPUG\SPUG LOGOS\SPUG logo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34670"/>
            <a:ext cx="1105786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5928093" y="1986924"/>
            <a:ext cx="3225064" cy="3444539"/>
          </a:xfrm>
          <a:prstGeom prst="rect">
            <a:avLst/>
          </a:prstGeom>
        </p:spPr>
      </p:pic>
      <p:sp>
        <p:nvSpPr>
          <p:cNvPr id="11" name="Content Placeholder 2"/>
          <p:cNvSpPr>
            <a:spLocks noGrp="1"/>
          </p:cNvSpPr>
          <p:nvPr>
            <p:ph sz="half" idx="1"/>
          </p:nvPr>
        </p:nvSpPr>
        <p:spPr>
          <a:xfrm>
            <a:off x="1616075" y="1858963"/>
            <a:ext cx="3886200" cy="3738562"/>
          </a:xfrm>
        </p:spPr>
        <p:txBody>
          <a:bodyPr>
            <a:normAutofit lnSpcReduction="10000"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In 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females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the ectopic ureter may enter anywhere from the bladder neck to the perineum and into the vagina,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uterus,and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even rectum.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One of the classic symptoms is </a:t>
            </a:r>
            <a:r>
              <a:rPr lang="en-US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continuous wetting.</a:t>
            </a:r>
          </a:p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In 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males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the ectopic ureter always enters the urogenital system above the external sphincter or pelvic floor, and usually into the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wolffian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structures including vas deferens, seminal vesicles, or ejaculatory duct.</a:t>
            </a:r>
          </a:p>
          <a:p>
            <a:endParaRPr lang="en-US" b="1" u="sng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1520825" y="687388"/>
            <a:ext cx="7962900" cy="987425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Ectopic Ureter</a:t>
            </a:r>
            <a:endParaRPr lang="en-US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8929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0" y="5934670"/>
            <a:ext cx="12192000" cy="923330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txBody>
          <a:bodyPr wrap="square" rtlCol="0" anchor="ctr" anchorCtr="1">
            <a:sp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7496" y="5934670"/>
            <a:ext cx="2404504" cy="923330"/>
          </a:xfrm>
          <a:prstGeom prst="rect">
            <a:avLst/>
          </a:prstGeom>
        </p:spPr>
      </p:pic>
      <p:pic>
        <p:nvPicPr>
          <p:cNvPr id="20" name="Picture 11" descr="D:\Ziad files\Work related files\Pediatric urology services\SPUG\SPUG LOGOS\SPUG logo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34670"/>
            <a:ext cx="1105786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ontent Placeholder 2"/>
          <p:cNvSpPr>
            <a:spLocks noGrp="1"/>
          </p:cNvSpPr>
          <p:nvPr>
            <p:ph sz="half" idx="1"/>
          </p:nvPr>
        </p:nvSpPr>
        <p:spPr>
          <a:xfrm>
            <a:off x="1559812" y="1931931"/>
            <a:ext cx="3886200" cy="4245032"/>
          </a:xfrm>
        </p:spPr>
        <p:txBody>
          <a:bodyPr>
            <a:noAutofit/>
          </a:bodyPr>
          <a:lstStyle/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Ureteropelvic junction (UPJ) obstruction</a:t>
            </a: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Ureterovesical junction (UVJ) obstruction</a:t>
            </a:r>
          </a:p>
          <a:p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Megaureters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Ectopic Ureter</a:t>
            </a:r>
          </a:p>
          <a:p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Ureterocele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Vesicoureteral Reflux (VUR)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616075" y="784225"/>
            <a:ext cx="7962900" cy="987425"/>
          </a:xfrm>
        </p:spPr>
        <p:txBody>
          <a:bodyPr/>
          <a:lstStyle/>
          <a:p>
            <a:r>
              <a:rPr lang="en-US" b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Ureteral Anomalies</a:t>
            </a:r>
            <a:endParaRPr lang="en-US" b="1" dirty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14789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0" y="5934670"/>
            <a:ext cx="12192000" cy="923330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txBody>
          <a:bodyPr wrap="square" rtlCol="0" anchor="ctr" anchorCtr="1">
            <a:sp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7496" y="5934670"/>
            <a:ext cx="2404504" cy="923330"/>
          </a:xfrm>
          <a:prstGeom prst="rect">
            <a:avLst/>
          </a:prstGeom>
        </p:spPr>
      </p:pic>
      <p:pic>
        <p:nvPicPr>
          <p:cNvPr id="20" name="Picture 11" descr="D:\Ziad files\Work related files\Pediatric urology services\SPUG\SPUG LOGOS\SPUG logo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34670"/>
            <a:ext cx="1105786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8756739" y="1996625"/>
            <a:ext cx="2347598" cy="2774880"/>
          </a:xfrm>
          <a:prstGeom prst="rect">
            <a:avLst/>
          </a:prstGeom>
        </p:spPr>
      </p:pic>
      <p:sp>
        <p:nvSpPr>
          <p:cNvPr id="8" name="Content Placeholder 2"/>
          <p:cNvSpPr>
            <a:spLocks noGrp="1"/>
          </p:cNvSpPr>
          <p:nvPr>
            <p:ph sz="half" idx="1"/>
          </p:nvPr>
        </p:nvSpPr>
        <p:spPr>
          <a:xfrm>
            <a:off x="1500017" y="1873135"/>
            <a:ext cx="3886200" cy="3738562"/>
          </a:xfrm>
        </p:spPr>
        <p:txBody>
          <a:bodyPr>
            <a:normAutofit/>
          </a:bodyPr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A cystic dilation of the distal aspect of the ureter</a:t>
            </a:r>
          </a:p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Located either within the bladder or spanning the bladder neck and urethra.</a:t>
            </a:r>
          </a:p>
          <a:p>
            <a:r>
              <a:rPr lang="en-US" b="1" dirty="0">
                <a:solidFill>
                  <a:srgbClr val="FF0000"/>
                </a:solidFill>
              </a:rPr>
              <a:t>Presentation:</a:t>
            </a:r>
          </a:p>
          <a:p>
            <a:pPr marL="571500"/>
            <a:r>
              <a:rPr lang="en-US" dirty="0"/>
              <a:t>Antenatal (U/S)</a:t>
            </a:r>
          </a:p>
          <a:p>
            <a:pPr marL="571500"/>
            <a:r>
              <a:rPr lang="en-US" dirty="0"/>
              <a:t>Urine retention</a:t>
            </a:r>
          </a:p>
          <a:p>
            <a:pPr marL="571500"/>
            <a:r>
              <a:rPr lang="en-US" dirty="0"/>
              <a:t>Infection</a:t>
            </a:r>
          </a:p>
          <a:p>
            <a:pPr marL="571500"/>
            <a:r>
              <a:rPr lang="en-US" dirty="0"/>
              <a:t>Calculus formation</a:t>
            </a: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616323" y="770061"/>
            <a:ext cx="7962900" cy="987303"/>
          </a:xfrm>
        </p:spPr>
        <p:txBody>
          <a:bodyPr>
            <a:normAutofit/>
          </a:bodyPr>
          <a:lstStyle/>
          <a:p>
            <a:r>
              <a:rPr lang="en-US" b="1" dirty="0" err="1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Ureterocele</a:t>
            </a:r>
            <a:endParaRPr lang="en-US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86217" y="2182844"/>
            <a:ext cx="2972485" cy="2588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962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0" y="5934670"/>
            <a:ext cx="12192000" cy="923330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txBody>
          <a:bodyPr wrap="square" rtlCol="0" anchor="ctr" anchorCtr="1">
            <a:sp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7496" y="5934670"/>
            <a:ext cx="2404504" cy="923330"/>
          </a:xfrm>
          <a:prstGeom prst="rect">
            <a:avLst/>
          </a:prstGeom>
        </p:spPr>
      </p:pic>
      <p:pic>
        <p:nvPicPr>
          <p:cNvPr id="20" name="Picture 11" descr="D:\Ziad files\Work related files\Pediatric urology services\SPUG\SPUG LOGOS\SPUG logo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34670"/>
            <a:ext cx="1105786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Content Placeholder 1"/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5773212" y="2187216"/>
            <a:ext cx="3334801" cy="3151905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616323" y="604907"/>
            <a:ext cx="7962900" cy="987303"/>
          </a:xfrm>
        </p:spPr>
        <p:txBody>
          <a:bodyPr/>
          <a:lstStyle/>
          <a:p>
            <a:endParaRPr lang="en-US"/>
          </a:p>
        </p:txBody>
      </p:sp>
      <p:sp>
        <p:nvSpPr>
          <p:cNvPr id="9" name="Content Placeholder 12"/>
          <p:cNvSpPr>
            <a:spLocks noGrp="1"/>
          </p:cNvSpPr>
          <p:nvPr>
            <p:ph sz="half" idx="1"/>
          </p:nvPr>
        </p:nvSpPr>
        <p:spPr>
          <a:xfrm>
            <a:off x="1541463" y="1893888"/>
            <a:ext cx="3886200" cy="3738562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Types</a:t>
            </a:r>
            <a:r>
              <a:rPr lang="en-US" dirty="0"/>
              <a:t>:</a:t>
            </a:r>
          </a:p>
          <a:p>
            <a:pPr>
              <a:buFont typeface="Wingdings" pitchFamily="2" charset="2"/>
              <a:buChar char="ü"/>
            </a:pPr>
            <a:r>
              <a:rPr lang="en-US" dirty="0" err="1" smtClean="0"/>
              <a:t>Intravesical</a:t>
            </a:r>
            <a:r>
              <a:rPr lang="en-US" dirty="0" smtClean="0"/>
              <a:t>: </a:t>
            </a:r>
            <a:r>
              <a:rPr lang="en-US" dirty="0" err="1" smtClean="0"/>
              <a:t>Orthotopic</a:t>
            </a:r>
            <a:r>
              <a:rPr lang="en-US" dirty="0" smtClean="0"/>
              <a:t>, simple, adult type.</a:t>
            </a:r>
            <a:endParaRPr lang="en-US" dirty="0"/>
          </a:p>
          <a:p>
            <a:pPr>
              <a:buFont typeface="Wingdings" pitchFamily="2" charset="2"/>
              <a:buChar char="ü"/>
            </a:pPr>
            <a:r>
              <a:rPr lang="en-US" dirty="0" err="1" smtClean="0"/>
              <a:t>Extravesical</a:t>
            </a:r>
            <a:r>
              <a:rPr lang="en-US" dirty="0" smtClean="0"/>
              <a:t>:  Ectopic, duplex system, infant type.</a:t>
            </a:r>
          </a:p>
          <a:p>
            <a:pPr>
              <a:buFont typeface="Wingdings" pitchFamily="2" charset="2"/>
              <a:buChar char="ü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2990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0" y="5934670"/>
            <a:ext cx="12192000" cy="923330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txBody>
          <a:bodyPr wrap="square" rtlCol="0" anchor="ctr" anchorCtr="1">
            <a:sp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7496" y="5934670"/>
            <a:ext cx="2404504" cy="923330"/>
          </a:xfrm>
          <a:prstGeom prst="rect">
            <a:avLst/>
          </a:prstGeom>
        </p:spPr>
      </p:pic>
      <p:pic>
        <p:nvPicPr>
          <p:cNvPr id="20" name="Picture 11" descr="D:\Ziad files\Work related files\Pediatric urology services\SPUG\SPUG LOGOS\SPUG logo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34670"/>
            <a:ext cx="1105786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5901239" y="2040899"/>
            <a:ext cx="3078747" cy="3444539"/>
          </a:xfrm>
          <a:prstGeom prst="rect">
            <a:avLst/>
          </a:prstGeom>
        </p:spPr>
      </p:pic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6"/>
          <a:stretch>
            <a:fillRect/>
          </a:stretch>
        </p:blipFill>
        <p:spPr>
          <a:xfrm>
            <a:off x="1686087" y="2050044"/>
            <a:ext cx="3596952" cy="3426249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616323" y="604907"/>
            <a:ext cx="7962900" cy="987303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608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0" y="5934670"/>
            <a:ext cx="12192000" cy="923330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txBody>
          <a:bodyPr wrap="square" rtlCol="0" anchor="ctr" anchorCtr="1">
            <a:sp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7496" y="5934670"/>
            <a:ext cx="2404504" cy="923330"/>
          </a:xfrm>
          <a:prstGeom prst="rect">
            <a:avLst/>
          </a:prstGeom>
        </p:spPr>
      </p:pic>
      <p:pic>
        <p:nvPicPr>
          <p:cNvPr id="20" name="Picture 11" descr="D:\Ziad files\Work related files\Pediatric urology services\SPUG\SPUG LOGOS\SPUG logo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34670"/>
            <a:ext cx="1105786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Content Placeholder 1"/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6386805" y="1966084"/>
            <a:ext cx="2432515" cy="3444539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616323" y="604907"/>
            <a:ext cx="7962900" cy="987303"/>
          </a:xfrm>
        </p:spPr>
        <p:txBody>
          <a:bodyPr/>
          <a:lstStyle/>
          <a:p>
            <a:r>
              <a:rPr lang="en-US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Ureteral Anomalies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"/>
          </p:nvPr>
        </p:nvSpPr>
        <p:spPr>
          <a:xfrm>
            <a:off x="1560441" y="1865388"/>
            <a:ext cx="3886200" cy="4648229"/>
          </a:xfrm>
        </p:spPr>
        <p:txBody>
          <a:bodyPr>
            <a:noAutofit/>
          </a:bodyPr>
          <a:lstStyle/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Ureteropelvic junction (UPJ) obstruction</a:t>
            </a: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Ureterovesical junction (UVJ) obstruction</a:t>
            </a:r>
          </a:p>
          <a:p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Megaureters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Ectopic Ureter</a:t>
            </a:r>
          </a:p>
          <a:p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Ureterocele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Vesicoureteral Reflux (VUR)</a:t>
            </a:r>
          </a:p>
        </p:txBody>
      </p:sp>
    </p:spTree>
    <p:extLst>
      <p:ext uri="{BB962C8B-B14F-4D97-AF65-F5344CB8AC3E}">
        <p14:creationId xmlns:p14="http://schemas.microsoft.com/office/powerpoint/2010/main" val="3580421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0" y="5934670"/>
            <a:ext cx="12192000" cy="923330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txBody>
          <a:bodyPr wrap="square" rtlCol="0" anchor="ctr" anchorCtr="1">
            <a:sp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7496" y="5934670"/>
            <a:ext cx="2404504" cy="923330"/>
          </a:xfrm>
          <a:prstGeom prst="rect">
            <a:avLst/>
          </a:prstGeom>
        </p:spPr>
      </p:pic>
      <p:pic>
        <p:nvPicPr>
          <p:cNvPr id="20" name="Picture 11" descr="D:\Ziad files\Work related files\Pediatric urology services\SPUG\SPUG LOGOS\SPUG logo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34670"/>
            <a:ext cx="1105786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6270718" y="1846238"/>
            <a:ext cx="3029975" cy="3426249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541580" y="646471"/>
            <a:ext cx="7962900" cy="987303"/>
          </a:xfrm>
        </p:spPr>
        <p:txBody>
          <a:bodyPr/>
          <a:lstStyle/>
          <a:p>
            <a:r>
              <a:rPr lang="en-US" dirty="0" smtClean="0"/>
              <a:t>VUR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half" idx="1"/>
          </p:nvPr>
        </p:nvSpPr>
        <p:spPr>
          <a:xfrm>
            <a:off x="1541463" y="1914525"/>
            <a:ext cx="3886200" cy="37385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b="1" dirty="0" smtClean="0">
                <a:solidFill>
                  <a:srgbClr val="FF0000"/>
                </a:solidFill>
              </a:rPr>
              <a:t>Normal anti-reflux mechanism “Flap valve</a:t>
            </a:r>
            <a:r>
              <a:rPr lang="en-US" dirty="0" smtClean="0"/>
              <a:t>”</a:t>
            </a:r>
          </a:p>
          <a:p>
            <a:pPr>
              <a:buNone/>
            </a:pPr>
            <a:r>
              <a:rPr lang="en-US" dirty="0" smtClean="0"/>
              <a:t>    1. Oblique course as it enters the bladder.</a:t>
            </a:r>
          </a:p>
          <a:p>
            <a:pPr>
              <a:buNone/>
            </a:pPr>
            <a:r>
              <a:rPr lang="en-US" dirty="0" smtClean="0"/>
              <a:t>    2. Proper muscular attachments to provide fixation.</a:t>
            </a:r>
          </a:p>
          <a:p>
            <a:pPr>
              <a:buNone/>
            </a:pPr>
            <a:r>
              <a:rPr lang="en-US" dirty="0" smtClean="0"/>
              <a:t>    3. Posterior support to enable its occlusion.</a:t>
            </a:r>
          </a:p>
          <a:p>
            <a:pPr>
              <a:buNone/>
            </a:pPr>
            <a:r>
              <a:rPr lang="en-US" dirty="0" smtClean="0"/>
              <a:t>    4. Adequate </a:t>
            </a:r>
            <a:r>
              <a:rPr lang="en-US" dirty="0" err="1" smtClean="0"/>
              <a:t>submucosal</a:t>
            </a:r>
            <a:r>
              <a:rPr lang="en-US" dirty="0" smtClean="0"/>
              <a:t> length.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555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0" y="5934670"/>
            <a:ext cx="12192000" cy="923330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txBody>
          <a:bodyPr wrap="square" rtlCol="0" anchor="ctr" anchorCtr="1">
            <a:sp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7496" y="5934670"/>
            <a:ext cx="2404504" cy="923330"/>
          </a:xfrm>
          <a:prstGeom prst="rect">
            <a:avLst/>
          </a:prstGeom>
        </p:spPr>
      </p:pic>
      <p:pic>
        <p:nvPicPr>
          <p:cNvPr id="20" name="Picture 11" descr="D:\Ziad files\Work related files\Pediatric urology services\SPUG\SPUG LOGOS\SPUG logo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34670"/>
            <a:ext cx="1105786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5618280" y="1914941"/>
            <a:ext cx="3886200" cy="3738562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541580" y="646471"/>
            <a:ext cx="7962900" cy="987303"/>
          </a:xfrm>
        </p:spPr>
        <p:txBody>
          <a:bodyPr/>
          <a:lstStyle/>
          <a:p>
            <a:r>
              <a:rPr lang="en-US" dirty="0" smtClean="0"/>
              <a:t>VUR</a:t>
            </a:r>
            <a:endParaRPr lang="en-US" dirty="0"/>
          </a:p>
        </p:txBody>
      </p:sp>
      <p:sp>
        <p:nvSpPr>
          <p:cNvPr id="8" name="عنصر نائب للمحتوى 5"/>
          <p:cNvSpPr>
            <a:spLocks noGrp="1"/>
          </p:cNvSpPr>
          <p:nvPr>
            <p:ph sz="half" idx="1"/>
          </p:nvPr>
        </p:nvSpPr>
        <p:spPr>
          <a:xfrm>
            <a:off x="1541463" y="1914525"/>
            <a:ext cx="3886200" cy="3738563"/>
          </a:xfrm>
        </p:spPr>
        <p:txBody>
          <a:bodyPr/>
          <a:lstStyle/>
          <a:p>
            <a:r>
              <a:rPr lang="en-US" dirty="0" smtClean="0"/>
              <a:t>Presentation</a:t>
            </a:r>
          </a:p>
          <a:p>
            <a:pPr lvl="1"/>
            <a:r>
              <a:rPr lang="en-US" dirty="0" smtClean="0"/>
              <a:t>Asymptomatic </a:t>
            </a:r>
          </a:p>
          <a:p>
            <a:pPr lvl="2"/>
            <a:r>
              <a:rPr lang="en-US" dirty="0" smtClean="0"/>
              <a:t>Prenatal</a:t>
            </a:r>
          </a:p>
          <a:p>
            <a:pPr lvl="2"/>
            <a:r>
              <a:rPr lang="en-US" dirty="0" smtClean="0"/>
              <a:t>Fluctuated </a:t>
            </a:r>
            <a:r>
              <a:rPr lang="en-US" dirty="0"/>
              <a:t>dilatation</a:t>
            </a:r>
            <a:r>
              <a:rPr lang="en-US" dirty="0" smtClean="0"/>
              <a:t> </a:t>
            </a:r>
          </a:p>
          <a:p>
            <a:pPr lvl="1"/>
            <a:r>
              <a:rPr lang="en-US" dirty="0" smtClean="0"/>
              <a:t>Febrile UTIs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2423399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0" y="5934670"/>
            <a:ext cx="12192000" cy="923330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txBody>
          <a:bodyPr wrap="square" rtlCol="0" anchor="ctr" anchorCtr="1">
            <a:sp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7496" y="5934670"/>
            <a:ext cx="2404504" cy="923330"/>
          </a:xfrm>
          <a:prstGeom prst="rect">
            <a:avLst/>
          </a:prstGeom>
        </p:spPr>
      </p:pic>
      <p:pic>
        <p:nvPicPr>
          <p:cNvPr id="20" name="Picture 11" descr="D:\Ziad files\Work related files\Pediatric urology services\SPUG\SPUG LOGOS\SPUG logo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34670"/>
            <a:ext cx="1105786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Anomalies of the kidney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Anomalies of:</a:t>
            </a:r>
          </a:p>
          <a:p>
            <a:pPr lvl="1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Number</a:t>
            </a:r>
          </a:p>
          <a:p>
            <a:pPr lvl="1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Ascent</a:t>
            </a:r>
          </a:p>
          <a:p>
            <a:pPr lvl="1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Form and Fusion</a:t>
            </a:r>
          </a:p>
          <a:p>
            <a:pPr lvl="1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Rotation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36245" y="1577158"/>
            <a:ext cx="993734" cy="993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192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0" y="5934670"/>
            <a:ext cx="12192000" cy="923330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txBody>
          <a:bodyPr wrap="square" rtlCol="0" anchor="ctr" anchorCtr="1">
            <a:sp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7496" y="5934670"/>
            <a:ext cx="2404504" cy="923330"/>
          </a:xfrm>
          <a:prstGeom prst="rect">
            <a:avLst/>
          </a:prstGeom>
        </p:spPr>
      </p:pic>
      <p:pic>
        <p:nvPicPr>
          <p:cNvPr id="20" name="Picture 11" descr="D:\Ziad files\Work related files\Pediatric urology services\SPUG\SPUG LOGOS\SPUG logo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34670"/>
            <a:ext cx="1105786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6096000" y="1972887"/>
            <a:ext cx="2889968" cy="3738563"/>
          </a:xfrm>
          <a:prstGeom prst="rect">
            <a:avLst/>
          </a:prstGeom>
        </p:spPr>
      </p:pic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6"/>
          <a:stretch>
            <a:fillRect/>
          </a:stretch>
        </p:blipFill>
        <p:spPr>
          <a:xfrm>
            <a:off x="1713060" y="1972887"/>
            <a:ext cx="3160620" cy="3738563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616323" y="762364"/>
            <a:ext cx="7962900" cy="987303"/>
          </a:xfrm>
        </p:spPr>
        <p:txBody>
          <a:bodyPr/>
          <a:lstStyle/>
          <a:p>
            <a:r>
              <a:rPr lang="en-US" dirty="0" smtClean="0"/>
              <a:t>MCUG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8721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0" y="5934670"/>
            <a:ext cx="12192000" cy="923330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txBody>
          <a:bodyPr wrap="square" rtlCol="0" anchor="ctr" anchorCtr="1">
            <a:sp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7496" y="5934670"/>
            <a:ext cx="2404504" cy="923330"/>
          </a:xfrm>
          <a:prstGeom prst="rect">
            <a:avLst/>
          </a:prstGeom>
        </p:spPr>
      </p:pic>
      <p:pic>
        <p:nvPicPr>
          <p:cNvPr id="20" name="Picture 11" descr="D:\Ziad files\Work related files\Pediatric urology services\SPUG\SPUG LOGOS\SPUG logo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34670"/>
            <a:ext cx="1105786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679722"/>
            <a:ext cx="7962900" cy="987303"/>
          </a:xfrm>
        </p:spPr>
        <p:txBody>
          <a:bodyPr/>
          <a:lstStyle/>
          <a:p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2103587" y="2168535"/>
            <a:ext cx="6803726" cy="263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534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0" y="5934670"/>
            <a:ext cx="12192000" cy="923330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txBody>
          <a:bodyPr wrap="square" rtlCol="0" anchor="ctr" anchorCtr="1">
            <a:sp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7496" y="5934670"/>
            <a:ext cx="2404504" cy="923330"/>
          </a:xfrm>
          <a:prstGeom prst="rect">
            <a:avLst/>
          </a:prstGeom>
        </p:spPr>
      </p:pic>
      <p:pic>
        <p:nvPicPr>
          <p:cNvPr id="20" name="Picture 11" descr="D:\Ziad files\Work related files\Pediatric urology services\SPUG\SPUG LOGOS\SPUG logo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34670"/>
            <a:ext cx="1105786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679722"/>
            <a:ext cx="7962900" cy="987303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VUR: </a:t>
            </a:r>
            <a:r>
              <a:rPr lang="en-US" dirty="0"/>
              <a:t>Management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40873" y="1931566"/>
            <a:ext cx="7962900" cy="3738563"/>
          </a:xfrm>
        </p:spPr>
        <p:txBody>
          <a:bodyPr/>
          <a:lstStyle/>
          <a:p>
            <a:r>
              <a:rPr lang="en-US" dirty="0"/>
              <a:t>Prophylactic antibiotic </a:t>
            </a:r>
          </a:p>
          <a:p>
            <a:r>
              <a:rPr lang="en-US" dirty="0"/>
              <a:t>Surgical treatment</a:t>
            </a:r>
          </a:p>
          <a:p>
            <a:pPr lvl="1"/>
            <a:r>
              <a:rPr lang="en-US" dirty="0"/>
              <a:t>Endoscopic treatment</a:t>
            </a:r>
          </a:p>
          <a:p>
            <a:pPr lvl="1"/>
            <a:r>
              <a:rPr lang="en-US" dirty="0"/>
              <a:t>Ureteral reimplantation</a:t>
            </a:r>
            <a:endParaRPr lang="ar-SA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7" name="عنصر نائب للنص 3"/>
          <p:cNvSpPr txBox="1">
            <a:spLocks/>
          </p:cNvSpPr>
          <p:nvPr/>
        </p:nvSpPr>
        <p:spPr>
          <a:xfrm>
            <a:off x="4648200" y="2438400"/>
            <a:ext cx="3337560" cy="5762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 3" panose="05040102010807070707" pitchFamily="18" charset="2"/>
              <a:buChar char=""/>
              <a:defRPr sz="20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 3" panose="05040102010807070707" pitchFamily="18" charset="2"/>
              <a:buChar char=""/>
              <a:defRPr sz="18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 3" panose="05040102010807070707" pitchFamily="18" charset="2"/>
              <a:buChar char=""/>
              <a:defRPr sz="18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 3" panose="05040102010807070707" pitchFamily="18" charset="2"/>
              <a:buChar char=""/>
              <a:defRPr sz="18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 3" panose="05040102010807070707" pitchFamily="18" charset="2"/>
              <a:buChar char=""/>
              <a:defRPr sz="18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 3" panose="05040102010807070707" pitchFamily="18" charset="2"/>
              <a:buChar char=""/>
              <a:defRPr sz="18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 3" panose="05040102010807070707" pitchFamily="18" charset="2"/>
              <a:buChar char=""/>
              <a:defRPr sz="18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 3" panose="05040102010807070707" pitchFamily="18" charset="2"/>
              <a:buChar char=""/>
              <a:defRPr sz="18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2"/>
              </a:buClr>
              <a:buFont typeface="Wingdings 3" panose="05040102010807070707" pitchFamily="18" charset="2"/>
              <a:buChar char=""/>
              <a:defRPr sz="18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ar-S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53869" y="1316406"/>
            <a:ext cx="3340898" cy="224352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53870" y="3663970"/>
            <a:ext cx="3340898" cy="1902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671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0" y="5934670"/>
            <a:ext cx="12192000" cy="923330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txBody>
          <a:bodyPr wrap="square" rtlCol="0" anchor="ctr" anchorCtr="1">
            <a:sp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7496" y="5934670"/>
            <a:ext cx="2404504" cy="923330"/>
          </a:xfrm>
          <a:prstGeom prst="rect">
            <a:avLst/>
          </a:prstGeom>
        </p:spPr>
      </p:pic>
      <p:pic>
        <p:nvPicPr>
          <p:cNvPr id="20" name="Picture 11" descr="D:\Ziad files\Work related files\Pediatric urology services\SPUG\SPUG LOGOS\SPUG logo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34670"/>
            <a:ext cx="1105786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Content Placeholder 1"/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6500553" y="2643755"/>
            <a:ext cx="1970741" cy="1404543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541580" y="646471"/>
            <a:ext cx="7962900" cy="987303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Bladder Anomalies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" name="عنصر نائب للمحتوى 5"/>
          <p:cNvSpPr>
            <a:spLocks noGrp="1"/>
          </p:cNvSpPr>
          <p:nvPr>
            <p:ph sz="half" idx="1"/>
          </p:nvPr>
        </p:nvSpPr>
        <p:spPr>
          <a:xfrm>
            <a:off x="1541463" y="1914525"/>
            <a:ext cx="3886200" cy="3738563"/>
          </a:xfrm>
        </p:spPr>
        <p:txBody>
          <a:bodyPr/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Urachal abnormalities</a:t>
            </a:r>
          </a:p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Bladder diverticulum</a:t>
            </a:r>
          </a:p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Bladder duplication</a:t>
            </a:r>
          </a:p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Bladder exstrophy </a:t>
            </a:r>
          </a:p>
          <a:p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883129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0" y="5934670"/>
            <a:ext cx="12192000" cy="923330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txBody>
          <a:bodyPr wrap="square" rtlCol="0" anchor="ctr" anchorCtr="1">
            <a:sp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7496" y="5934670"/>
            <a:ext cx="2404504" cy="923330"/>
          </a:xfrm>
          <a:prstGeom prst="rect">
            <a:avLst/>
          </a:prstGeom>
        </p:spPr>
      </p:pic>
      <p:pic>
        <p:nvPicPr>
          <p:cNvPr id="20" name="Picture 11" descr="D:\Ziad files\Work related files\Pediatric urology services\SPUG\SPUG LOGOS\SPUG logo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34670"/>
            <a:ext cx="1105786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541580" y="646471"/>
            <a:ext cx="7962900" cy="987303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Bladder Anomalies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5863574" y="2502131"/>
            <a:ext cx="2522226" cy="2772486"/>
          </a:xfrm>
          <a:prstGeom prst="rect">
            <a:avLst/>
          </a:prstGeom>
        </p:spPr>
      </p:pic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Urachal anomalies are usually detected postnatally due to 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umbilical drainage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Imaging possibilities include ultrasound, CT, and VCUG</a:t>
            </a:r>
            <a:endParaRPr lang="en-US" dirty="0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1524000" y="1336427"/>
            <a:ext cx="7962900" cy="987303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Urachal abnormalities</a:t>
            </a:r>
            <a:endParaRPr lang="en-US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65251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Urachal</a:t>
            </a:r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abnormalities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2286000" y="5101472"/>
            <a:ext cx="2057400" cy="49129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Patent </a:t>
            </a:r>
            <a:r>
              <a:rPr lang="en-US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urachus</a:t>
            </a:r>
            <a:endParaRPr lang="en-US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5670" y="2590800"/>
            <a:ext cx="2671130" cy="220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 Placeholder 7"/>
          <p:cNvSpPr>
            <a:spLocks noGrp="1"/>
          </p:cNvSpPr>
          <p:nvPr>
            <p:ph type="body" sz="quarter" idx="3"/>
          </p:nvPr>
        </p:nvSpPr>
        <p:spPr>
          <a:xfrm>
            <a:off x="4953001" y="5077848"/>
            <a:ext cx="1679575" cy="422275"/>
          </a:xfrm>
        </p:spPr>
        <p:txBody>
          <a:bodyPr>
            <a:normAutofit/>
          </a:bodyPr>
          <a:lstStyle/>
          <a:p>
            <a:r>
              <a:rPr lang="en-US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Urachal</a:t>
            </a:r>
            <a:r>
              <a:rPr lang="en-US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cyst</a:t>
            </a:r>
            <a:endParaRPr lang="en-US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435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1" y="2590801"/>
            <a:ext cx="5105401" cy="2265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9"/>
          <p:cNvSpPr/>
          <p:nvPr/>
        </p:nvSpPr>
        <p:spPr>
          <a:xfrm>
            <a:off x="6705600" y="5078634"/>
            <a:ext cx="1600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Umbilical-</a:t>
            </a:r>
            <a:r>
              <a:rPr lang="en-US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urachus</a:t>
            </a:r>
            <a:r>
              <a:rPr lang="en-US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sinus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8534400" y="5101473"/>
            <a:ext cx="152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Vesicourachal</a:t>
            </a:r>
            <a:r>
              <a:rPr lang="en-US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diverticulum</a:t>
            </a:r>
          </a:p>
        </p:txBody>
      </p:sp>
    </p:spTree>
    <p:extLst>
      <p:ext uri="{BB962C8B-B14F-4D97-AF65-F5344CB8AC3E}">
        <p14:creationId xmlns:p14="http://schemas.microsoft.com/office/powerpoint/2010/main" val="857431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err="1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Urachal</a:t>
            </a:r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abnormalities</a:t>
            </a:r>
            <a:endParaRPr lang="en-US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39300" y="2459374"/>
            <a:ext cx="3697224" cy="3447288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n-US" sz="15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1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Conservative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treatment with observation is justified in asymptomatic cases due to possible spontaneous resolution</a:t>
            </a:r>
          </a:p>
          <a:p>
            <a:r>
              <a:rPr lang="en-US" sz="1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Infected urachal 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remnants are initially treated with drainage and antibiotics, followed by surgical excision. </a:t>
            </a:r>
          </a:p>
          <a:p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Nonresolved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urachal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remnants should be excised due to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theincreased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risk of later </a:t>
            </a:r>
            <a:r>
              <a:rPr lang="en-US" sz="1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adenocarcinoma formation</a:t>
            </a:r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54833" y="2243243"/>
            <a:ext cx="3336925" cy="3011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38520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0" y="5934670"/>
            <a:ext cx="12192000" cy="923330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txBody>
          <a:bodyPr wrap="square" rtlCol="0" anchor="ctr" anchorCtr="1">
            <a:sp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7496" y="5934670"/>
            <a:ext cx="2404504" cy="923330"/>
          </a:xfrm>
          <a:prstGeom prst="rect">
            <a:avLst/>
          </a:prstGeom>
        </p:spPr>
      </p:pic>
      <p:pic>
        <p:nvPicPr>
          <p:cNvPr id="20" name="Picture 11" descr="D:\Ziad files\Work related files\Pediatric urology services\SPUG\SPUG LOGOS\SPUG logo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34670"/>
            <a:ext cx="1105786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541580" y="646471"/>
            <a:ext cx="7962900" cy="987303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Bladder Anomalies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5415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Bladder Diverticulum</a:t>
            </a:r>
            <a:endParaRPr lang="en-US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Bladder diverticula can be detected on prenatal ultrasound, but the gold standard remains VCUG, which will reveal possible accompanying VUR.</a:t>
            </a:r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6052648" y="2323730"/>
            <a:ext cx="3660775" cy="3276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6750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Bladder Diverticulum</a:t>
            </a:r>
            <a:endParaRPr lang="en-US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>
          <a:xfrm>
            <a:off x="2819400" y="2438400"/>
            <a:ext cx="6516624" cy="3447288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Primary diverticula</a:t>
            </a:r>
          </a:p>
          <a:p>
            <a:pPr lvl="1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arise as a localized herniation of 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bladder mucosa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at the ureteral hiatus and are most likely caused by a 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congenitally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deficient bladder wall.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Secondary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para-ureteral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diverticula</a:t>
            </a:r>
          </a:p>
          <a:p>
            <a:pPr lvl="1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are acquired and develop due to existing infra-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vesical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obstruction.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Symptomatic diverticula, especially in conjunction with VUR, should be treated surgically.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3292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0" y="5934670"/>
            <a:ext cx="12192000" cy="923330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txBody>
          <a:bodyPr wrap="square" rtlCol="0" anchor="ctr" anchorCtr="1">
            <a:sp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7496" y="5934670"/>
            <a:ext cx="2404504" cy="923330"/>
          </a:xfrm>
          <a:prstGeom prst="rect">
            <a:avLst/>
          </a:prstGeom>
        </p:spPr>
      </p:pic>
      <p:pic>
        <p:nvPicPr>
          <p:cNvPr id="20" name="Picture 11" descr="D:\Ziad files\Work related files\Pediatric urology services\SPUG\SPUG LOGOS\SPUG logo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34670"/>
            <a:ext cx="1105786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Anomalies of the kidney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Anomalies of:</a:t>
            </a:r>
          </a:p>
          <a:p>
            <a:pPr lvl="1"/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Number</a:t>
            </a:r>
          </a:p>
          <a:p>
            <a:pPr lvl="1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Ascent</a:t>
            </a:r>
          </a:p>
          <a:p>
            <a:pPr lvl="1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Form and Fusion</a:t>
            </a:r>
          </a:p>
          <a:p>
            <a:pPr lvl="1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Rotation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2632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Bladder Duplication</a:t>
            </a:r>
            <a:endParaRPr lang="en-US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Bladder duplication is often associated with duplication anomalies of the external genitalia and lower gastrointestinal tract.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Initial treatment is directed toward</a:t>
            </a:r>
          </a:p>
          <a:p>
            <a:pPr lvl="1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renal preservation.</a:t>
            </a:r>
          </a:p>
          <a:p>
            <a:pPr lvl="1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prevention of infections.</a:t>
            </a:r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6248400" y="2590800"/>
            <a:ext cx="3429000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40229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Bladder Duplication</a:t>
            </a:r>
            <a:endParaRPr lang="en-US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703576" y="2487168"/>
            <a:ext cx="6745224" cy="344728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 smtClean="0"/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Long-term goals include achieving continence and reconstructing the internal and external genitalia.</a:t>
            </a:r>
          </a:p>
          <a:p>
            <a:pPr>
              <a:buNone/>
            </a:pP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Due to the rarity of the disease and the large variety of presentations, the surgeries must be individualized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806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Classic Bladder Exstrophy</a:t>
            </a:r>
            <a:endParaRPr lang="en-US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The incidence of bladder exstrophy has been estimated as between 1 in 10,000 and 1 in 50,000.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69026" y="2640124"/>
            <a:ext cx="3336925" cy="3141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6400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3810000" y="3124200"/>
            <a:ext cx="47244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0" y="609600"/>
            <a:ext cx="34290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/>
          <a:srcRect b="10000"/>
          <a:stretch>
            <a:fillRect/>
          </a:stretch>
        </p:blipFill>
        <p:spPr bwMode="auto">
          <a:xfrm>
            <a:off x="2362200" y="457200"/>
            <a:ext cx="38100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7790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48000" y="1143000"/>
            <a:ext cx="5994400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851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14600" y="1219200"/>
            <a:ext cx="3352800" cy="5206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3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67401" y="1219200"/>
            <a:ext cx="3976019" cy="525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6571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Urethral anomalies </a:t>
            </a:r>
            <a:endParaRPr lang="en-US" b="1" dirty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67000" y="2514601"/>
            <a:ext cx="6798736" cy="3444997"/>
          </a:xfrm>
        </p:spPr>
        <p:txBody>
          <a:bodyPr/>
          <a:lstStyle/>
          <a:p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Posterior Urethral Valves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Anterior Urethral Valves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Urethral Duplication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Congenital Urethral Stricture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Urethral Polyps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6206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Urethral anomalies </a:t>
            </a:r>
            <a:endParaRPr lang="en-US" b="1" dirty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67000" y="2514601"/>
            <a:ext cx="6798736" cy="3444997"/>
          </a:xfrm>
        </p:spPr>
        <p:txBody>
          <a:bodyPr/>
          <a:lstStyle/>
          <a:p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Posterior Urethral Valves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Anterior Urethral Valves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Urethral Duplication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Congenital Urethral Stricture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Urethral Polyps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8350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Posterior Urethral Valves</a:t>
            </a:r>
            <a:br>
              <a:rPr lang="en-US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(PUV)</a:t>
            </a:r>
            <a:endParaRPr lang="en-US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355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77001" y="3092755"/>
            <a:ext cx="3566329" cy="205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2963677" y="2951911"/>
            <a:ext cx="2816596" cy="2517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349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PUV</a:t>
            </a:r>
            <a:endParaRPr lang="en-US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703576" y="2487168"/>
            <a:ext cx="3925824" cy="3447288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1 in 8000 to 25,000 live births.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Make up 10% of urinary obstructions diagnosed in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utero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Most common cause of urine retention in male infants.</a:t>
            </a:r>
          </a:p>
          <a:p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50%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have renal impairment.</a:t>
            </a:r>
          </a:p>
        </p:txBody>
      </p:sp>
      <p:pic>
        <p:nvPicPr>
          <p:cNvPr id="2355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70725" y="2895600"/>
            <a:ext cx="2438400" cy="205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83901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0" y="5934670"/>
            <a:ext cx="12192000" cy="923330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txBody>
          <a:bodyPr wrap="square" rtlCol="0" anchor="ctr" anchorCtr="1">
            <a:sp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7496" y="5934670"/>
            <a:ext cx="2404504" cy="923330"/>
          </a:xfrm>
          <a:prstGeom prst="rect">
            <a:avLst/>
          </a:prstGeom>
        </p:spPr>
      </p:pic>
      <p:pic>
        <p:nvPicPr>
          <p:cNvPr id="20" name="Picture 11" descr="D:\Ziad files\Work related files\Pediatric urology services\SPUG\SPUG LOGOS\SPUG logo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34670"/>
            <a:ext cx="1105786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Anomalies of Number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v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Renal Agenesis:</a:t>
            </a:r>
          </a:p>
          <a:p>
            <a:pPr lvl="1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Unilateral </a:t>
            </a:r>
          </a:p>
          <a:p>
            <a:pPr lvl="1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Bilateral</a:t>
            </a:r>
          </a:p>
          <a:p>
            <a:pPr marL="457200" lvl="1" indent="0"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Supernumerary Kidney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707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PUV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703576" y="2487168"/>
            <a:ext cx="4078224" cy="3447288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Times" pitchFamily="18" charset="0"/>
                <a:cs typeface="Times" pitchFamily="18" charset="0"/>
              </a:rPr>
              <a:t>The </a:t>
            </a:r>
            <a:r>
              <a:rPr lang="en-US" dirty="0">
                <a:latin typeface="Times" pitchFamily="18" charset="0"/>
                <a:cs typeface="Times" pitchFamily="18" charset="0"/>
              </a:rPr>
              <a:t>bladder and the kidneys developed </a:t>
            </a:r>
            <a:r>
              <a:rPr lang="en-US" dirty="0" smtClean="0">
                <a:latin typeface="Times" pitchFamily="18" charset="0"/>
                <a:cs typeface="Times" pitchFamily="18" charset="0"/>
              </a:rPr>
              <a:t>under high </a:t>
            </a:r>
            <a:r>
              <a:rPr lang="en-US" dirty="0">
                <a:latin typeface="Times" pitchFamily="18" charset="0"/>
                <a:cs typeface="Times" pitchFamily="18" charset="0"/>
              </a:rPr>
              <a:t>pressure and </a:t>
            </a:r>
            <a:r>
              <a:rPr lang="en-US" dirty="0" smtClean="0">
                <a:latin typeface="Times" pitchFamily="18" charset="0"/>
                <a:cs typeface="Times" pitchFamily="18" charset="0"/>
              </a:rPr>
              <a:t>resistance.</a:t>
            </a:r>
          </a:p>
          <a:p>
            <a:pPr marL="914400" lvl="1" indent="-457200">
              <a:buFont typeface="+mj-lt"/>
              <a:buAutoNum type="arabicPeriod"/>
            </a:pPr>
            <a:endParaRPr lang="en-US" dirty="0">
              <a:latin typeface="Times" pitchFamily="18" charset="0"/>
              <a:cs typeface="Times" pitchFamily="18" charset="0"/>
            </a:endParaRPr>
          </a:p>
          <a:p>
            <a:pPr>
              <a:buNone/>
            </a:pPr>
            <a:r>
              <a:rPr lang="en-US" dirty="0" smtClean="0">
                <a:latin typeface="Times" pitchFamily="18" charset="0"/>
                <a:cs typeface="Times" pitchFamily="18" charset="0"/>
              </a:rPr>
              <a:t> 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010401" y="2971800"/>
            <a:ext cx="2591025" cy="2054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93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PUV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703576" y="2487168"/>
            <a:ext cx="4078224" cy="3447288"/>
          </a:xfrm>
        </p:spPr>
        <p:txBody>
          <a:bodyPr>
            <a:normAutofit/>
          </a:bodyPr>
          <a:lstStyle/>
          <a:p>
            <a:pPr lvl="0">
              <a:buClr>
                <a:srgbClr val="D9B247"/>
              </a:buClr>
            </a:pPr>
            <a:r>
              <a:rPr lang="en-US" sz="1700" dirty="0">
                <a:solidFill>
                  <a:prstClr val="black">
                    <a:lumMod val="85000"/>
                    <a:lumOff val="15000"/>
                  </a:prstClr>
                </a:solidFill>
                <a:latin typeface="Times" pitchFamily="18" charset="0"/>
                <a:cs typeface="Times" pitchFamily="18" charset="0"/>
              </a:rPr>
              <a:t>Presentation: </a:t>
            </a:r>
          </a:p>
          <a:p>
            <a:pPr marL="914400" lvl="1" indent="-457200">
              <a:buClr>
                <a:srgbClr val="D9B247"/>
              </a:buClr>
              <a:buFont typeface="+mj-lt"/>
              <a:buAutoNum type="arabicPeriod"/>
            </a:pPr>
            <a:r>
              <a:rPr lang="en-US" sz="1400" dirty="0">
                <a:solidFill>
                  <a:prstClr val="black">
                    <a:lumMod val="85000"/>
                    <a:lumOff val="15000"/>
                  </a:prstClr>
                </a:solidFill>
                <a:latin typeface="Times" pitchFamily="18" charset="0"/>
                <a:cs typeface="Times" pitchFamily="18" charset="0"/>
              </a:rPr>
              <a:t>Antenatal</a:t>
            </a:r>
          </a:p>
          <a:p>
            <a:pPr marL="914400" lvl="1" indent="-457200">
              <a:buClr>
                <a:srgbClr val="D9B247"/>
              </a:buClr>
              <a:buFont typeface="+mj-lt"/>
              <a:buAutoNum type="arabicPeriod"/>
            </a:pPr>
            <a:r>
              <a:rPr lang="en-US" sz="1400" dirty="0">
                <a:solidFill>
                  <a:prstClr val="black">
                    <a:lumMod val="85000"/>
                    <a:lumOff val="15000"/>
                  </a:prstClr>
                </a:solidFill>
                <a:latin typeface="Times" pitchFamily="18" charset="0"/>
                <a:cs typeface="Times" pitchFamily="18" charset="0"/>
              </a:rPr>
              <a:t>Urine retention</a:t>
            </a:r>
          </a:p>
          <a:p>
            <a:pPr marL="914400" lvl="1" indent="-457200">
              <a:buClr>
                <a:srgbClr val="D9B247"/>
              </a:buClr>
              <a:buFont typeface="+mj-lt"/>
              <a:buAutoNum type="arabicPeriod"/>
            </a:pPr>
            <a:r>
              <a:rPr lang="en-US" sz="1400" dirty="0">
                <a:solidFill>
                  <a:prstClr val="black">
                    <a:lumMod val="85000"/>
                    <a:lumOff val="15000"/>
                  </a:prstClr>
                </a:solidFill>
                <a:latin typeface="Times" pitchFamily="18" charset="0"/>
                <a:cs typeface="Times" pitchFamily="18" charset="0"/>
              </a:rPr>
              <a:t> UTI</a:t>
            </a:r>
          </a:p>
          <a:p>
            <a:pPr marL="914400" lvl="1" indent="-457200">
              <a:buClr>
                <a:srgbClr val="D9B247"/>
              </a:buClr>
              <a:buFont typeface="+mj-lt"/>
              <a:buAutoNum type="arabicPeriod"/>
            </a:pPr>
            <a:r>
              <a:rPr lang="en-US" sz="1400" dirty="0">
                <a:solidFill>
                  <a:prstClr val="black">
                    <a:lumMod val="85000"/>
                    <a:lumOff val="15000"/>
                  </a:prstClr>
                </a:solidFill>
                <a:latin typeface="Times" pitchFamily="18" charset="0"/>
                <a:cs typeface="Times" pitchFamily="18" charset="0"/>
              </a:rPr>
              <a:t>Poor urinary stream</a:t>
            </a:r>
          </a:p>
          <a:p>
            <a:pPr marL="914400" lvl="1" indent="-457200">
              <a:buClr>
                <a:srgbClr val="D9B247"/>
              </a:buClr>
              <a:buFont typeface="+mj-lt"/>
              <a:buAutoNum type="arabicPeriod"/>
            </a:pPr>
            <a:r>
              <a:rPr lang="en-US" sz="1400" dirty="0">
                <a:solidFill>
                  <a:prstClr val="black">
                    <a:lumMod val="85000"/>
                    <a:lumOff val="15000"/>
                  </a:prstClr>
                </a:solidFill>
                <a:latin typeface="Times" pitchFamily="18" charset="0"/>
                <a:cs typeface="Times" pitchFamily="18" charset="0"/>
              </a:rPr>
              <a:t>Urinary incontinence </a:t>
            </a:r>
          </a:p>
          <a:p>
            <a:pPr marL="914400" lvl="1" indent="-457200">
              <a:buClr>
                <a:srgbClr val="D9B247"/>
              </a:buClr>
              <a:buFont typeface="+mj-lt"/>
              <a:buAutoNum type="arabicPeriod"/>
            </a:pPr>
            <a:r>
              <a:rPr lang="en-US" sz="1400" dirty="0">
                <a:solidFill>
                  <a:prstClr val="black">
                    <a:lumMod val="85000"/>
                    <a:lumOff val="15000"/>
                  </a:prstClr>
                </a:solidFill>
                <a:latin typeface="Times" pitchFamily="18" charset="0"/>
                <a:cs typeface="Times" pitchFamily="18" charset="0"/>
              </a:rPr>
              <a:t>CRF (ESRD)</a:t>
            </a:r>
          </a:p>
          <a:p>
            <a:pPr marL="914400" lvl="1" indent="-457200">
              <a:buFont typeface="+mj-lt"/>
              <a:buAutoNum type="arabicPeriod"/>
            </a:pPr>
            <a:endParaRPr lang="en-US" dirty="0">
              <a:latin typeface="Times" pitchFamily="18" charset="0"/>
              <a:cs typeface="Times" pitchFamily="18" charset="0"/>
            </a:endParaRPr>
          </a:p>
          <a:p>
            <a:pPr>
              <a:buNone/>
            </a:pPr>
            <a:r>
              <a:rPr lang="en-US" dirty="0" smtClean="0">
                <a:latin typeface="Times" pitchFamily="18" charset="0"/>
                <a:cs typeface="Times" pitchFamily="18" charset="0"/>
              </a:rPr>
              <a:t> 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523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PUV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2514600"/>
            <a:ext cx="3505200" cy="3757612"/>
          </a:xfrm>
        </p:spPr>
      </p:pic>
      <p:sp>
        <p:nvSpPr>
          <p:cNvPr id="5" name="TextBox 4"/>
          <p:cNvSpPr txBox="1"/>
          <p:nvPr/>
        </p:nvSpPr>
        <p:spPr>
          <a:xfrm>
            <a:off x="2700866" y="2743200"/>
            <a:ext cx="3090334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1">
                  <a:lumMod val="75000"/>
                </a:schemeClr>
              </a:buClr>
              <a:buFont typeface="Arial" pitchFamily="34" charset="0"/>
              <a:buChar char="•"/>
            </a:pPr>
            <a:r>
              <a:rPr lang="en-US" sz="2000" b="1" dirty="0">
                <a:solidFill>
                  <a:srgbClr val="FF0000"/>
                </a:solidFill>
                <a:latin typeface="Times" pitchFamily="18" charset="0"/>
                <a:cs typeface="Times" pitchFamily="18" charset="0"/>
              </a:rPr>
              <a:t>  </a:t>
            </a:r>
            <a:r>
              <a:rPr lang="en-US" sz="2200" b="1" dirty="0">
                <a:solidFill>
                  <a:srgbClr val="FF0000"/>
                </a:solidFill>
                <a:latin typeface="Times" pitchFamily="18" charset="0"/>
                <a:cs typeface="Times" pitchFamily="18" charset="0"/>
              </a:rPr>
              <a:t>Associated findings:</a:t>
            </a:r>
          </a:p>
          <a:p>
            <a:pPr marL="914400" lvl="1" indent="-457200">
              <a:buClr>
                <a:schemeClr val="accent1">
                  <a:lumMod val="75000"/>
                </a:schemeClr>
              </a:buClr>
              <a:buFont typeface="+mj-lt"/>
              <a:buAutoNum type="arabicPeriod"/>
            </a:pPr>
            <a:r>
              <a:rPr lang="en-US" sz="2200" dirty="0">
                <a:latin typeface="Times" pitchFamily="18" charset="0"/>
                <a:cs typeface="Times" pitchFamily="18" charset="0"/>
              </a:rPr>
              <a:t>Oligohydramnios</a:t>
            </a:r>
          </a:p>
          <a:p>
            <a:pPr marL="914400" lvl="1" indent="-457200">
              <a:buClr>
                <a:schemeClr val="accent1">
                  <a:lumMod val="75000"/>
                </a:schemeClr>
              </a:buClr>
              <a:buFont typeface="+mj-lt"/>
              <a:buAutoNum type="arabicPeriod"/>
            </a:pPr>
            <a:r>
              <a:rPr lang="en-US" sz="2200" dirty="0">
                <a:latin typeface="Times" pitchFamily="18" charset="0"/>
                <a:cs typeface="Times" pitchFamily="18" charset="0"/>
              </a:rPr>
              <a:t>Bilateral renal dilatation</a:t>
            </a:r>
          </a:p>
          <a:p>
            <a:pPr marL="914400" lvl="1" indent="-457200">
              <a:buClr>
                <a:schemeClr val="accent1">
                  <a:lumMod val="75000"/>
                </a:schemeClr>
              </a:buClr>
              <a:buFont typeface="+mj-lt"/>
              <a:buAutoNum type="arabicPeriod"/>
            </a:pPr>
            <a:r>
              <a:rPr lang="en-US" sz="2200" dirty="0">
                <a:latin typeface="Times" pitchFamily="18" charset="0"/>
                <a:cs typeface="Times" pitchFamily="18" charset="0"/>
              </a:rPr>
              <a:t>VUR: 40%</a:t>
            </a:r>
          </a:p>
          <a:p>
            <a:pPr marL="914400" lvl="1" indent="-457200">
              <a:buClr>
                <a:schemeClr val="accent1">
                  <a:lumMod val="75000"/>
                </a:schemeClr>
              </a:buClr>
              <a:buFont typeface="+mj-lt"/>
              <a:buAutoNum type="arabicPeriod"/>
            </a:pPr>
            <a:r>
              <a:rPr lang="en-US" sz="2200" dirty="0">
                <a:latin typeface="Times" pitchFamily="18" charset="0"/>
                <a:cs typeface="Times" pitchFamily="18" charset="0"/>
              </a:rPr>
              <a:t>Valve bladder</a:t>
            </a:r>
          </a:p>
          <a:p>
            <a:pPr marL="914400" lvl="1" indent="-457200">
              <a:buClr>
                <a:schemeClr val="accent1">
                  <a:lumMod val="75000"/>
                </a:schemeClr>
              </a:buClr>
              <a:buFont typeface="+mj-lt"/>
              <a:buAutoNum type="arabicPeriod"/>
            </a:pPr>
            <a:r>
              <a:rPr lang="en-US" sz="2200" dirty="0">
                <a:latin typeface="Times" pitchFamily="18" charset="0"/>
                <a:cs typeface="Times" pitchFamily="18" charset="0"/>
              </a:rPr>
              <a:t>Renal impairment</a:t>
            </a:r>
            <a:endParaRPr lang="en-US" sz="2200" b="1" dirty="0">
              <a:solidFill>
                <a:srgbClr val="FF0000"/>
              </a:solidFill>
              <a:latin typeface="Times" pitchFamily="18" charset="0"/>
              <a:cs typeface="Times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6444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PUV…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5334000" y="2526110"/>
            <a:ext cx="3337560" cy="576262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MCUG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0394" y="3377406"/>
            <a:ext cx="2438400" cy="2438400"/>
          </a:xfrm>
        </p:spPr>
      </p:pic>
      <p:pic>
        <p:nvPicPr>
          <p:cNvPr id="8" name="Content Placeholder 7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2751" y="3525045"/>
            <a:ext cx="2143125" cy="2143125"/>
          </a:xfrm>
        </p:spPr>
      </p:pic>
    </p:spTree>
    <p:extLst>
      <p:ext uri="{BB962C8B-B14F-4D97-AF65-F5344CB8AC3E}">
        <p14:creationId xmlns:p14="http://schemas.microsoft.com/office/powerpoint/2010/main" val="1134141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PUV…</a:t>
            </a:r>
            <a:br>
              <a:rPr lang="en-US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dirty="0" smtClean="0"/>
              <a:t>Management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Initial treatment</a:t>
            </a:r>
          </a:p>
          <a:p>
            <a:pPr lvl="1"/>
            <a:r>
              <a:rPr lang="en-US" dirty="0" smtClean="0"/>
              <a:t>Feeding tube insertion</a:t>
            </a:r>
          </a:p>
          <a:p>
            <a:pPr lvl="1"/>
            <a:r>
              <a:rPr lang="en-US" dirty="0"/>
              <a:t>S</a:t>
            </a:r>
            <a:r>
              <a:rPr lang="en-US" dirty="0" smtClean="0"/>
              <a:t>tart antibiotic prophylactic</a:t>
            </a:r>
          </a:p>
          <a:p>
            <a:pPr lvl="1"/>
            <a:r>
              <a:rPr lang="en-US" dirty="0" smtClean="0"/>
              <a:t>Ultrasound</a:t>
            </a:r>
          </a:p>
          <a:p>
            <a:pPr lvl="1"/>
            <a:r>
              <a:rPr lang="en-US" dirty="0" smtClean="0"/>
              <a:t>MCUG 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070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sz="3600" dirty="0">
                <a:solidFill>
                  <a:srgbClr val="AE9E7C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PUV…</a:t>
            </a:r>
            <a:br>
              <a:rPr lang="en-US" sz="3600" dirty="0">
                <a:solidFill>
                  <a:srgbClr val="AE9E7C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600" dirty="0">
                <a:solidFill>
                  <a:srgbClr val="AE9E7C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Surgical treatment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Endoscopic valve ablation 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7" t="3417" r="2852" b="29701"/>
          <a:stretch/>
        </p:blipFill>
        <p:spPr>
          <a:xfrm>
            <a:off x="2710391" y="3234795"/>
            <a:ext cx="3124200" cy="1676400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Cutaneous </a:t>
            </a:r>
            <a:r>
              <a:rPr lang="en-US" dirty="0" err="1"/>
              <a:t>vesicostomy</a:t>
            </a:r>
            <a:r>
              <a:rPr lang="en-US" dirty="0"/>
              <a:t> 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7112" y="3438525"/>
            <a:ext cx="3175000" cy="1536700"/>
          </a:xfrm>
        </p:spPr>
      </p:pic>
    </p:spTree>
    <p:extLst>
      <p:ext uri="{BB962C8B-B14F-4D97-AF65-F5344CB8AC3E}">
        <p14:creationId xmlns:p14="http://schemas.microsoft.com/office/powerpoint/2010/main" val="441863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3455459" y="2082795"/>
            <a:ext cx="5308866" cy="1515533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Congenital </a:t>
            </a:r>
            <a:r>
              <a:rPr lang="en-US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Anomalies of the external Genitalia</a:t>
            </a:r>
            <a:endParaRPr lang="en-US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4435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Congenital Genital disordered </a:t>
            </a:r>
            <a:endParaRPr lang="en-US" b="1" dirty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Hypospadias </a:t>
            </a:r>
          </a:p>
          <a:p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Epispadias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Micropenis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Bladder Exstrophy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Cloacal Exstrophy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5787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1580" y="629845"/>
            <a:ext cx="7962900" cy="987303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Hypospadias </a:t>
            </a:r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41580" y="1947950"/>
            <a:ext cx="3886200" cy="3738562"/>
          </a:xfrm>
        </p:spPr>
        <p:txBody>
          <a:bodyPr>
            <a:normAutofit/>
          </a:bodyPr>
          <a:lstStyle/>
          <a:p>
            <a:r>
              <a:rPr lang="en-US" dirty="0">
                <a:latin typeface="Times" pitchFamily="18" charset="0"/>
                <a:cs typeface="Times" pitchFamily="18" charset="0"/>
              </a:rPr>
              <a:t>Abnormal position of the </a:t>
            </a:r>
            <a:r>
              <a:rPr lang="en-US" dirty="0" smtClean="0">
                <a:latin typeface="Times" pitchFamily="18" charset="0"/>
                <a:cs typeface="Times" pitchFamily="18" charset="0"/>
              </a:rPr>
              <a:t>EUM on the ventral surface.</a:t>
            </a:r>
            <a:endParaRPr lang="en-US" dirty="0">
              <a:latin typeface="Times" pitchFamily="18" charset="0"/>
              <a:cs typeface="Times" pitchFamily="18" charset="0"/>
            </a:endParaRPr>
          </a:p>
          <a:p>
            <a:r>
              <a:rPr lang="en-US" dirty="0" smtClean="0">
                <a:latin typeface="Times" pitchFamily="18" charset="0"/>
                <a:cs typeface="Times" pitchFamily="18" charset="0"/>
              </a:rPr>
              <a:t>Types:</a:t>
            </a:r>
          </a:p>
          <a:p>
            <a:pPr lvl="1">
              <a:buFont typeface="Wingdings" pitchFamily="2" charset="2"/>
              <a:buChar char="ü"/>
            </a:pPr>
            <a:r>
              <a:rPr lang="en-US" dirty="0" smtClean="0">
                <a:latin typeface="Times" pitchFamily="18" charset="0"/>
                <a:cs typeface="Times" pitchFamily="18" charset="0"/>
              </a:rPr>
              <a:t>Distal </a:t>
            </a:r>
            <a:r>
              <a:rPr lang="en-US" dirty="0" err="1" smtClean="0">
                <a:latin typeface="Times" pitchFamily="18" charset="0"/>
                <a:cs typeface="Times" pitchFamily="18" charset="0"/>
              </a:rPr>
              <a:t>hypospadias</a:t>
            </a:r>
            <a:r>
              <a:rPr lang="en-US" dirty="0" smtClean="0">
                <a:latin typeface="Times" pitchFamily="18" charset="0"/>
                <a:cs typeface="Times" pitchFamily="18" charset="0"/>
              </a:rPr>
              <a:t>. </a:t>
            </a:r>
            <a:endParaRPr lang="en-US" dirty="0">
              <a:latin typeface="Times" pitchFamily="18" charset="0"/>
              <a:cs typeface="Times" pitchFamily="18" charset="0"/>
            </a:endParaRPr>
          </a:p>
          <a:p>
            <a:pPr lvl="1">
              <a:buFont typeface="Wingdings" pitchFamily="2" charset="2"/>
              <a:buChar char="ü"/>
            </a:pPr>
            <a:r>
              <a:rPr lang="en-US" dirty="0">
                <a:latin typeface="Times" pitchFamily="18" charset="0"/>
                <a:cs typeface="Times" pitchFamily="18" charset="0"/>
              </a:rPr>
              <a:t>Proximal </a:t>
            </a:r>
            <a:r>
              <a:rPr lang="en-US" dirty="0" err="1" smtClean="0">
                <a:latin typeface="Times" pitchFamily="18" charset="0"/>
                <a:cs typeface="Times" pitchFamily="18" charset="0"/>
              </a:rPr>
              <a:t>hypospadias</a:t>
            </a:r>
            <a:r>
              <a:rPr lang="en-US" dirty="0" smtClean="0">
                <a:latin typeface="Times" pitchFamily="18" charset="0"/>
                <a:cs typeface="Times" pitchFamily="18" charset="0"/>
              </a:rPr>
              <a:t>.</a:t>
            </a:r>
            <a:endParaRPr lang="en-US" dirty="0">
              <a:latin typeface="Times" pitchFamily="18" charset="0"/>
              <a:cs typeface="Times" pitchFamily="18" charset="0"/>
            </a:endParaRPr>
          </a:p>
          <a:p>
            <a:r>
              <a:rPr lang="en-US" u="sng" dirty="0">
                <a:solidFill>
                  <a:srgbClr val="FF0000"/>
                </a:solidFill>
                <a:latin typeface="Times" pitchFamily="18" charset="0"/>
                <a:cs typeface="Times" pitchFamily="18" charset="0"/>
              </a:rPr>
              <a:t>NO Circumcision</a:t>
            </a:r>
            <a:endParaRPr lang="en-US" dirty="0">
              <a:solidFill>
                <a:srgbClr val="FF0000"/>
              </a:solidFill>
              <a:latin typeface="Times" pitchFamily="18" charset="0"/>
              <a:cs typeface="Times" pitchFamily="18" charset="0"/>
            </a:endParaRPr>
          </a:p>
          <a:p>
            <a:r>
              <a:rPr lang="en-US" dirty="0">
                <a:latin typeface="Times" pitchFamily="18" charset="0"/>
                <a:cs typeface="Times" pitchFamily="18" charset="0"/>
              </a:rPr>
              <a:t>6 to 9 months </a:t>
            </a:r>
            <a:r>
              <a:rPr lang="en-US" dirty="0" smtClean="0">
                <a:latin typeface="Times" pitchFamily="18" charset="0"/>
                <a:cs typeface="Times" pitchFamily="18" charset="0"/>
              </a:rPr>
              <a:t>repair.</a:t>
            </a:r>
            <a:endParaRPr lang="en-US" dirty="0">
              <a:latin typeface="Times" pitchFamily="18" charset="0"/>
              <a:cs typeface="Times" pitchFamily="18" charset="0"/>
            </a:endParaRPr>
          </a:p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6705601" y="2514601"/>
            <a:ext cx="2556275" cy="3331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546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0996" y="717066"/>
            <a:ext cx="7962900" cy="978877"/>
          </a:xfrm>
        </p:spPr>
        <p:txBody>
          <a:bodyPr/>
          <a:lstStyle/>
          <a:p>
            <a:r>
              <a:rPr lang="en-US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Epispadias</a:t>
            </a:r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US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1707229" y="1887335"/>
            <a:ext cx="3886200" cy="641350"/>
          </a:xfrm>
        </p:spPr>
        <p:txBody>
          <a:bodyPr/>
          <a:lstStyle/>
          <a:p>
            <a:r>
              <a:rPr lang="en-US" dirty="0" smtClean="0"/>
              <a:t>Male 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2256563" y="2720077"/>
            <a:ext cx="2388522" cy="2989634"/>
          </a:xfrm>
          <a:prstGeom prst="rect">
            <a:avLst/>
          </a:prstGeom>
        </p:spPr>
      </p:pic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>
          <a:xfrm>
            <a:off x="6650876" y="1887335"/>
            <a:ext cx="3886200" cy="641350"/>
          </a:xfrm>
        </p:spPr>
        <p:txBody>
          <a:bodyPr/>
          <a:lstStyle/>
          <a:p>
            <a:r>
              <a:rPr lang="en-US" b="1" dirty="0" smtClean="0">
                <a:solidFill>
                  <a:srgbClr val="0070C0"/>
                </a:solidFill>
              </a:rPr>
              <a:t>Female </a:t>
            </a:r>
            <a:endParaRPr lang="en-US" b="1" dirty="0">
              <a:solidFill>
                <a:srgbClr val="0070C0"/>
              </a:solidFill>
            </a:endParaRPr>
          </a:p>
        </p:txBody>
      </p:sp>
      <p:pic>
        <p:nvPicPr>
          <p:cNvPr id="16387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03223" y="2720077"/>
            <a:ext cx="3108268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73178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0" y="5934670"/>
            <a:ext cx="12192000" cy="923330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txBody>
          <a:bodyPr wrap="square" rtlCol="0" anchor="ctr" anchorCtr="1">
            <a:sp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7496" y="5934670"/>
            <a:ext cx="2404504" cy="923330"/>
          </a:xfrm>
          <a:prstGeom prst="rect">
            <a:avLst/>
          </a:prstGeom>
        </p:spPr>
      </p:pic>
      <p:pic>
        <p:nvPicPr>
          <p:cNvPr id="20" name="Picture 11" descr="D:\Ziad files\Work related files\Pediatric urology services\SPUG\SPUG LOGOS\SPUG logo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34670"/>
            <a:ext cx="1105786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5687840" y="1998309"/>
            <a:ext cx="3572566" cy="3249450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308824" y="1873136"/>
            <a:ext cx="3886200" cy="3738562"/>
          </a:xfrm>
        </p:spPr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in 1100 births.</a:t>
            </a:r>
          </a:p>
          <a:p>
            <a:r>
              <a:rPr lang="en-US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Male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Female  of 1.8 : 1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left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side is absent more frequently .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ipsilateral </a:t>
            </a:r>
            <a:r>
              <a:rPr lang="en-US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ureter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 completely absent in 50%.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Anomalies of other organ systems are found frequently in affected individuals</a:t>
            </a:r>
          </a:p>
          <a:p>
            <a:pPr marL="457200" lvl="1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CVS,GIT,MSC</a:t>
            </a:r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1073" y="688034"/>
            <a:ext cx="7962900" cy="987303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Unilateral Renal Agenesis (URA)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9646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657004" y="729598"/>
            <a:ext cx="7962900" cy="987303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Cloacal </a:t>
            </a: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Exstrophy</a:t>
            </a:r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355273" y="1916083"/>
            <a:ext cx="63246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049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32065" y="729598"/>
            <a:ext cx="7962900" cy="987303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Prune-Belly Syndrome</a:t>
            </a:r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840091" y="1863714"/>
            <a:ext cx="3773424" cy="3608832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>
                <a:latin typeface="Times" pitchFamily="18" charset="0"/>
                <a:cs typeface="Times" pitchFamily="18" charset="0"/>
              </a:rPr>
              <a:t>The incidence :1 in29,000 to 1 in 40,000 live births</a:t>
            </a:r>
          </a:p>
          <a:p>
            <a:r>
              <a:rPr lang="en-US" dirty="0" smtClean="0">
                <a:latin typeface="Times" pitchFamily="18" charset="0"/>
                <a:cs typeface="Times" pitchFamily="18" charset="0"/>
              </a:rPr>
              <a:t>The three major findings are </a:t>
            </a:r>
          </a:p>
          <a:p>
            <a:pPr lvl="1"/>
            <a:r>
              <a:rPr lang="en-US" dirty="0" smtClean="0">
                <a:latin typeface="Times" pitchFamily="18" charset="0"/>
                <a:cs typeface="Times" pitchFamily="18" charset="0"/>
              </a:rPr>
              <a:t>deficiency of the abdominal musculature,</a:t>
            </a:r>
          </a:p>
          <a:p>
            <a:pPr lvl="1"/>
            <a:r>
              <a:rPr lang="en-US" dirty="0" smtClean="0">
                <a:latin typeface="Times" pitchFamily="18" charset="0"/>
                <a:cs typeface="Times" pitchFamily="18" charset="0"/>
              </a:rPr>
              <a:t>bilateral intra-abdominal testes,</a:t>
            </a:r>
          </a:p>
          <a:p>
            <a:pPr lvl="1"/>
            <a:r>
              <a:rPr lang="en-US" dirty="0" smtClean="0">
                <a:latin typeface="Times" pitchFamily="18" charset="0"/>
                <a:cs typeface="Times" pitchFamily="18" charset="0"/>
              </a:rPr>
              <a:t> anomalous urinary tract</a:t>
            </a:r>
          </a:p>
          <a:p>
            <a:r>
              <a:rPr lang="en-US" dirty="0" smtClean="0">
                <a:latin typeface="Times" pitchFamily="18" charset="0"/>
                <a:cs typeface="Times" pitchFamily="18" charset="0"/>
              </a:rPr>
              <a:t>O</a:t>
            </a:r>
            <a:r>
              <a:rPr lang="sv-SE" dirty="0" err="1" smtClean="0">
                <a:latin typeface="Times" pitchFamily="18" charset="0"/>
                <a:cs typeface="Times" pitchFamily="18" charset="0"/>
              </a:rPr>
              <a:t>ther</a:t>
            </a:r>
            <a:r>
              <a:rPr lang="sv-SE" dirty="0" smtClean="0">
                <a:latin typeface="Times" pitchFamily="18" charset="0"/>
                <a:cs typeface="Times" pitchFamily="18" charset="0"/>
              </a:rPr>
              <a:t> </a:t>
            </a:r>
            <a:r>
              <a:rPr lang="sv-SE" dirty="0" err="1" smtClean="0">
                <a:latin typeface="Times" pitchFamily="18" charset="0"/>
                <a:cs typeface="Times" pitchFamily="18" charset="0"/>
              </a:rPr>
              <a:t>names</a:t>
            </a:r>
            <a:endParaRPr lang="sv-SE" dirty="0" smtClean="0">
              <a:latin typeface="Times" pitchFamily="18" charset="0"/>
              <a:cs typeface="Times" pitchFamily="18" charset="0"/>
            </a:endParaRPr>
          </a:p>
          <a:p>
            <a:pPr lvl="1"/>
            <a:r>
              <a:rPr lang="sv-SE" dirty="0" smtClean="0">
                <a:latin typeface="Times" pitchFamily="18" charset="0"/>
                <a:cs typeface="Times" pitchFamily="18" charset="0"/>
              </a:rPr>
              <a:t>Triad </a:t>
            </a:r>
            <a:r>
              <a:rPr lang="sv-SE" dirty="0" err="1" smtClean="0">
                <a:latin typeface="Times" pitchFamily="18" charset="0"/>
                <a:cs typeface="Times" pitchFamily="18" charset="0"/>
              </a:rPr>
              <a:t>syndrome</a:t>
            </a:r>
            <a:endParaRPr lang="sv-SE" dirty="0" smtClean="0">
              <a:latin typeface="Times" pitchFamily="18" charset="0"/>
              <a:cs typeface="Times" pitchFamily="18" charset="0"/>
            </a:endParaRPr>
          </a:p>
          <a:p>
            <a:pPr lvl="1"/>
            <a:r>
              <a:rPr lang="sv-SE" dirty="0" smtClean="0">
                <a:latin typeface="Times" pitchFamily="18" charset="0"/>
                <a:cs typeface="Times" pitchFamily="18" charset="0"/>
              </a:rPr>
              <a:t>Eagle-Barrett </a:t>
            </a:r>
            <a:r>
              <a:rPr lang="sv-SE" dirty="0" err="1" smtClean="0">
                <a:latin typeface="Times" pitchFamily="18" charset="0"/>
                <a:cs typeface="Times" pitchFamily="18" charset="0"/>
              </a:rPr>
              <a:t>syndrome</a:t>
            </a:r>
            <a:endParaRPr lang="sv-SE" dirty="0" smtClean="0">
              <a:latin typeface="Times" pitchFamily="18" charset="0"/>
              <a:cs typeface="Times" pitchFamily="18" charset="0"/>
            </a:endParaRPr>
          </a:p>
          <a:p>
            <a:pPr lvl="1"/>
            <a:r>
              <a:rPr lang="sv-SE" dirty="0" smtClean="0">
                <a:latin typeface="Times" pitchFamily="18" charset="0"/>
                <a:cs typeface="Times" pitchFamily="18" charset="0"/>
              </a:rPr>
              <a:t>abdominal </a:t>
            </a:r>
            <a:r>
              <a:rPr lang="sv-SE" dirty="0" err="1" smtClean="0">
                <a:latin typeface="Times" pitchFamily="18" charset="0"/>
                <a:cs typeface="Times" pitchFamily="18" charset="0"/>
              </a:rPr>
              <a:t>musculation</a:t>
            </a:r>
            <a:r>
              <a:rPr lang="sv-SE" dirty="0" smtClean="0">
                <a:latin typeface="Times" pitchFamily="18" charset="0"/>
                <a:cs typeface="Times" pitchFamily="18" charset="0"/>
              </a:rPr>
              <a:t> </a:t>
            </a:r>
            <a:r>
              <a:rPr lang="sv-SE" dirty="0" err="1" smtClean="0">
                <a:latin typeface="Times" pitchFamily="18" charset="0"/>
                <a:cs typeface="Times" pitchFamily="18" charset="0"/>
              </a:rPr>
              <a:t>syndrome</a:t>
            </a:r>
            <a:endParaRPr lang="en-US" dirty="0">
              <a:latin typeface="Times" pitchFamily="18" charset="0"/>
              <a:cs typeface="Times" pitchFamily="18" charset="0"/>
            </a:endParaRPr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53694" y="1891146"/>
            <a:ext cx="2952750" cy="358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72844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688869" y="383324"/>
            <a:ext cx="8305800" cy="1303867"/>
          </a:xfrm>
        </p:spPr>
        <p:txBody>
          <a:bodyPr>
            <a:no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NEUROSPINAL DYSRAPHISMS</a:t>
            </a:r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>
                <a:latin typeface="Times" pitchFamily="18" charset="0"/>
                <a:cs typeface="Times" pitchFamily="18" charset="0"/>
              </a:rPr>
              <a:t>The most common cause of neurogenic bladder dysfunction in children is </a:t>
            </a:r>
            <a:r>
              <a:rPr lang="en-US" u="sng" dirty="0" smtClean="0">
                <a:latin typeface="Times" pitchFamily="18" charset="0"/>
                <a:cs typeface="Times" pitchFamily="18" charset="0"/>
              </a:rPr>
              <a:t>abnormal development of the spinal canal </a:t>
            </a:r>
            <a:r>
              <a:rPr lang="en-US" dirty="0" smtClean="0">
                <a:latin typeface="Times" pitchFamily="18" charset="0"/>
                <a:cs typeface="Times" pitchFamily="18" charset="0"/>
              </a:rPr>
              <a:t>and internecine spinal cord.</a:t>
            </a:r>
            <a:endParaRPr lang="en-US" dirty="0">
              <a:latin typeface="Times" pitchFamily="18" charset="0"/>
              <a:cs typeface="Times" pitchFamily="18" charset="0"/>
            </a:endParaRP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6185652" y="2301240"/>
            <a:ext cx="3660775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714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632065" y="638158"/>
            <a:ext cx="7962900" cy="987303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NEUROSPINAL DYSRAPHISMS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113372" y="1938528"/>
            <a:ext cx="3773424" cy="3447288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Times" pitchFamily="18" charset="0"/>
                <a:cs typeface="Times" pitchFamily="18" charset="0"/>
              </a:rPr>
              <a:t>Cutaneous lesions occur in 90% of children with various occult </a:t>
            </a:r>
            <a:r>
              <a:rPr lang="en-US" dirty="0" err="1" smtClean="0">
                <a:latin typeface="Times" pitchFamily="18" charset="0"/>
                <a:cs typeface="Times" pitchFamily="18" charset="0"/>
              </a:rPr>
              <a:t>dysraphicstates</a:t>
            </a:r>
            <a:r>
              <a:rPr lang="en-US" dirty="0" smtClean="0">
                <a:latin typeface="Times" pitchFamily="18" charset="0"/>
                <a:cs typeface="Times" pitchFamily="18" charset="0"/>
              </a:rPr>
              <a:t>.</a:t>
            </a:r>
          </a:p>
          <a:p>
            <a:r>
              <a:rPr lang="en-US" dirty="0" smtClean="0">
                <a:latin typeface="Times" pitchFamily="18" charset="0"/>
                <a:cs typeface="Times" pitchFamily="18" charset="0"/>
              </a:rPr>
              <a:t> These lesions vary from</a:t>
            </a:r>
          </a:p>
          <a:p>
            <a:pPr lvl="1"/>
            <a:r>
              <a:rPr lang="en-US" dirty="0" smtClean="0">
                <a:latin typeface="Times" pitchFamily="18" charset="0"/>
                <a:cs typeface="Times" pitchFamily="18" charset="0"/>
              </a:rPr>
              <a:t>small </a:t>
            </a:r>
            <a:r>
              <a:rPr lang="en-US" dirty="0" err="1" smtClean="0">
                <a:latin typeface="Times" pitchFamily="18" charset="0"/>
                <a:cs typeface="Times" pitchFamily="18" charset="0"/>
              </a:rPr>
              <a:t>lipomeningocele</a:t>
            </a:r>
            <a:endParaRPr lang="en-US" dirty="0" smtClean="0">
              <a:latin typeface="Times" pitchFamily="18" charset="0"/>
              <a:cs typeface="Times" pitchFamily="18" charset="0"/>
            </a:endParaRPr>
          </a:p>
          <a:p>
            <a:pPr lvl="1"/>
            <a:r>
              <a:rPr lang="en-US" dirty="0" smtClean="0">
                <a:latin typeface="Times" pitchFamily="18" charset="0"/>
                <a:cs typeface="Times" pitchFamily="18" charset="0"/>
              </a:rPr>
              <a:t>hair patch</a:t>
            </a:r>
          </a:p>
          <a:p>
            <a:pPr lvl="1"/>
            <a:r>
              <a:rPr lang="en-US" dirty="0" smtClean="0">
                <a:latin typeface="Times" pitchFamily="18" charset="0"/>
                <a:cs typeface="Times" pitchFamily="18" charset="0"/>
              </a:rPr>
              <a:t>dermal vascular malformation</a:t>
            </a:r>
          </a:p>
          <a:p>
            <a:pPr lvl="1"/>
            <a:r>
              <a:rPr lang="en-US" dirty="0" smtClean="0">
                <a:latin typeface="Times" pitchFamily="18" charset="0"/>
                <a:cs typeface="Times" pitchFamily="18" charset="0"/>
              </a:rPr>
              <a:t>sacral dimple</a:t>
            </a:r>
          </a:p>
          <a:p>
            <a:pPr lvl="1"/>
            <a:r>
              <a:rPr lang="en-US" dirty="0" smtClean="0">
                <a:latin typeface="Times" pitchFamily="18" charset="0"/>
                <a:cs typeface="Times" pitchFamily="18" charset="0"/>
              </a:rPr>
              <a:t>abnormal gluteal cleft.</a:t>
            </a:r>
            <a:endParaRPr lang="en-US" dirty="0">
              <a:latin typeface="Times" pitchFamily="18" charset="0"/>
              <a:cs typeface="Times" pitchFamily="18" charset="0"/>
            </a:endParaRPr>
          </a:p>
        </p:txBody>
      </p:sp>
      <p:pic>
        <p:nvPicPr>
          <p:cNvPr id="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76609" y="2479301"/>
            <a:ext cx="3115141" cy="3446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57753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5" descr="Cookie%2520Kid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95487" y="1080690"/>
            <a:ext cx="7034213" cy="5275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>
              <a:solidFill>
                <a:srgbClr val="FFFFFF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srgbClr val="FFFFFF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123714" y="1905391"/>
            <a:ext cx="184731" cy="369332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none" rtlCol="0" anchor="ctr" anchorCtr="1">
            <a:spAutoFit/>
          </a:bodyPr>
          <a:lstStyle/>
          <a:p>
            <a:endParaRPr lang="en-US" dirty="0"/>
          </a:p>
        </p:txBody>
      </p:sp>
      <p:pic>
        <p:nvPicPr>
          <p:cNvPr id="8" name="Picture 2" descr="Image result for thank yo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5124" y="306405"/>
            <a:ext cx="4346876" cy="2760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869565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2743201" y="2895601"/>
            <a:ext cx="6798735" cy="1303867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Antenatal Hydronephrosis(ANH)</a:t>
            </a:r>
          </a:p>
        </p:txBody>
      </p:sp>
    </p:spTree>
    <p:extLst>
      <p:ext uri="{BB962C8B-B14F-4D97-AF65-F5344CB8AC3E}">
        <p14:creationId xmlns:p14="http://schemas.microsoft.com/office/powerpoint/2010/main" val="993621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Antenatal </a:t>
            </a: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Hydronephrosis(ANH)</a:t>
            </a:r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US" sz="2700" b="1" dirty="0">
                <a:solidFill>
                  <a:srgbClr val="0070C0"/>
                </a:solidFill>
              </a:rPr>
              <a:t>Causes:</a:t>
            </a:r>
          </a:p>
          <a:p>
            <a:r>
              <a:rPr lang="en-US" dirty="0" err="1" smtClean="0"/>
              <a:t>Pelviureteric</a:t>
            </a:r>
            <a:r>
              <a:rPr lang="en-US" dirty="0" smtClean="0"/>
              <a:t> junction obstruction (41%)</a:t>
            </a:r>
          </a:p>
          <a:p>
            <a:r>
              <a:rPr lang="en-US" dirty="0" err="1" smtClean="0"/>
              <a:t>Ureterovesical</a:t>
            </a:r>
            <a:r>
              <a:rPr lang="en-US" dirty="0" smtClean="0"/>
              <a:t> junction obstruction </a:t>
            </a:r>
            <a:r>
              <a:rPr lang="en-US" dirty="0"/>
              <a:t>(23%)</a:t>
            </a:r>
          </a:p>
          <a:p>
            <a:r>
              <a:rPr lang="en-US" dirty="0" err="1" smtClean="0"/>
              <a:t>Vesicoureteric</a:t>
            </a:r>
            <a:r>
              <a:rPr lang="en-US" dirty="0" smtClean="0"/>
              <a:t> </a:t>
            </a:r>
            <a:r>
              <a:rPr lang="en-US" dirty="0"/>
              <a:t>reflux(7%)</a:t>
            </a:r>
          </a:p>
          <a:p>
            <a:r>
              <a:rPr lang="en-US" dirty="0" smtClean="0"/>
              <a:t>Duplication </a:t>
            </a:r>
            <a:r>
              <a:rPr lang="en-US" dirty="0"/>
              <a:t>anomalies (13%)</a:t>
            </a:r>
          </a:p>
          <a:p>
            <a:r>
              <a:rPr lang="en-US" dirty="0" smtClean="0"/>
              <a:t>Posterior </a:t>
            </a:r>
            <a:r>
              <a:rPr lang="en-US" dirty="0"/>
              <a:t>urethral valves (</a:t>
            </a:r>
            <a:r>
              <a:rPr lang="en-US" dirty="0" smtClean="0"/>
              <a:t>10 %)</a:t>
            </a:r>
            <a:endParaRPr lang="en-US" dirty="0"/>
          </a:p>
          <a:p>
            <a:r>
              <a:rPr lang="en-US" dirty="0" smtClean="0"/>
              <a:t>MCDK</a:t>
            </a:r>
            <a:endParaRPr lang="en-US" dirty="0"/>
          </a:p>
          <a:p>
            <a:r>
              <a:rPr lang="en-US" dirty="0" smtClean="0"/>
              <a:t>Others </a:t>
            </a:r>
            <a:r>
              <a:rPr lang="en-US" dirty="0"/>
              <a:t>(6%)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69026" y="2575048"/>
            <a:ext cx="3336925" cy="3271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097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ANH</a:t>
            </a:r>
            <a:endParaRPr lang="ar-SA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3657600" y="2490788"/>
            <a:ext cx="4648200" cy="39100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3668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>
          <a:xfrm>
            <a:off x="1987550" y="152400"/>
            <a:ext cx="8229600" cy="1143000"/>
          </a:xfrm>
        </p:spPr>
        <p:txBody>
          <a:bodyPr/>
          <a:lstStyle/>
          <a:p>
            <a:pPr eaLnBrk="1" hangingPunct="1"/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SFU </a:t>
            </a:r>
            <a:r>
              <a:rPr lang="en-US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Grading</a:t>
            </a:r>
          </a:p>
        </p:txBody>
      </p:sp>
      <p:pic>
        <p:nvPicPr>
          <p:cNvPr id="12291" name="Picture 2" descr="http://tryfordry.com/div_urol/menu_opd/pediatricians/sfu_grading_on_web/images/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0085"/>
          <a:stretch>
            <a:fillRect/>
          </a:stretch>
        </p:blipFill>
        <p:spPr>
          <a:xfrm>
            <a:off x="1851025" y="1295401"/>
            <a:ext cx="2590800" cy="2225675"/>
          </a:xfrm>
          <a:ln w="28575">
            <a:solidFill>
              <a:srgbClr val="FF0000"/>
            </a:solidFill>
          </a:ln>
        </p:spPr>
      </p:pic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539373A-4979-461A-AC8B-99C666168EF0}" type="slidenum">
              <a:rPr lang="en-US"/>
              <a:pPr>
                <a:defRPr/>
              </a:pPr>
              <a:t>88</a:t>
            </a:fld>
            <a:endParaRPr lang="en-US"/>
          </a:p>
        </p:txBody>
      </p:sp>
      <p:pic>
        <p:nvPicPr>
          <p:cNvPr id="12294" name="Picture 4" descr="http://tryfordry.com/div_urol/menu_opd/pediatricians/sfu_grading_on_web/images/1.jpg"/>
          <p:cNvPicPr>
            <a:picLocks noChangeAspect="1" noChangeArrowheads="1"/>
          </p:cNvPicPr>
          <p:nvPr/>
        </p:nvPicPr>
        <p:blipFill>
          <a:blip r:embed="rId3" cstate="print"/>
          <a:srcRect l="15361"/>
          <a:stretch>
            <a:fillRect/>
          </a:stretch>
        </p:blipFill>
        <p:spPr bwMode="auto">
          <a:xfrm>
            <a:off x="4724400" y="1295401"/>
            <a:ext cx="2571750" cy="2225675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12295" name="Picture 8" descr="http://tryfordry.com/div_urol/menu_opd/pediatricians/sfu_grading_on_web/images/sfu2exp2_exp3.jpg"/>
          <p:cNvPicPr>
            <a:picLocks noChangeAspect="1" noChangeArrowheads="1"/>
          </p:cNvPicPr>
          <p:nvPr/>
        </p:nvPicPr>
        <p:blipFill>
          <a:blip r:embed="rId4" cstate="print"/>
          <a:srcRect l="6248" r="5208"/>
          <a:stretch>
            <a:fillRect/>
          </a:stretch>
        </p:blipFill>
        <p:spPr bwMode="auto">
          <a:xfrm>
            <a:off x="7756525" y="1295401"/>
            <a:ext cx="2605088" cy="2225675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12296" name="Picture 10" descr="http://tryfordry.com/div_urol/menu_opd/pediatricians/sfu_grading_on_web/images/sfu3exp3.jpg"/>
          <p:cNvPicPr>
            <a:picLocks noChangeAspect="1" noChangeArrowheads="1"/>
          </p:cNvPicPr>
          <p:nvPr/>
        </p:nvPicPr>
        <p:blipFill>
          <a:blip r:embed="rId5" cstate="print"/>
          <a:srcRect l="14755"/>
          <a:stretch>
            <a:fillRect/>
          </a:stretch>
        </p:blipFill>
        <p:spPr bwMode="auto">
          <a:xfrm>
            <a:off x="2994025" y="3767138"/>
            <a:ext cx="2624138" cy="2233612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12297" name="Picture 12" descr="http://tryfordry.com/div_urol/menu_opd/pediatricians/sfu_grading_on_web/images/sfu4exp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651625" y="3733800"/>
            <a:ext cx="2590800" cy="226695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2727325" y="3140075"/>
            <a:ext cx="838200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G0</a:t>
            </a:r>
          </a:p>
        </p:txBody>
      </p:sp>
      <p:sp>
        <p:nvSpPr>
          <p:cNvPr id="9" name="Rectangle 8"/>
          <p:cNvSpPr/>
          <p:nvPr/>
        </p:nvSpPr>
        <p:spPr>
          <a:xfrm>
            <a:off x="8640763" y="3140075"/>
            <a:ext cx="838200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G2</a:t>
            </a:r>
          </a:p>
        </p:txBody>
      </p:sp>
      <p:sp>
        <p:nvSpPr>
          <p:cNvPr id="10" name="Rectangle 9"/>
          <p:cNvSpPr/>
          <p:nvPr/>
        </p:nvSpPr>
        <p:spPr>
          <a:xfrm>
            <a:off x="5618163" y="3140075"/>
            <a:ext cx="838200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G1</a:t>
            </a:r>
          </a:p>
        </p:txBody>
      </p:sp>
      <p:sp>
        <p:nvSpPr>
          <p:cNvPr id="11" name="Rectangle 10"/>
          <p:cNvSpPr/>
          <p:nvPr/>
        </p:nvSpPr>
        <p:spPr>
          <a:xfrm>
            <a:off x="7527925" y="5619750"/>
            <a:ext cx="838200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G4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887788" y="5619750"/>
            <a:ext cx="838200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G3</a:t>
            </a:r>
          </a:p>
        </p:txBody>
      </p:sp>
    </p:spTree>
    <p:extLst>
      <p:ext uri="{BB962C8B-B14F-4D97-AF65-F5344CB8AC3E}">
        <p14:creationId xmlns:p14="http://schemas.microsoft.com/office/powerpoint/2010/main" val="412892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Weigert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Meyer Rule</a:t>
            </a:r>
            <a:endParaRPr lang="en-US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87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33750" t="43750" r="37500" b="27500"/>
          <a:stretch>
            <a:fillRect/>
          </a:stretch>
        </p:blipFill>
        <p:spPr bwMode="auto">
          <a:xfrm>
            <a:off x="2743200" y="2514600"/>
            <a:ext cx="3733801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8788" name="Picture 4" descr="https://s-media-cache-ak0.pinimg.com/736x/87/7a/4a/877a4a0b794d38425f7ec0bbfc5dd59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77000" y="2514602"/>
            <a:ext cx="3429000" cy="373379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60348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0" y="5934670"/>
            <a:ext cx="12192000" cy="923330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txBody>
          <a:bodyPr wrap="square" rtlCol="0" anchor="ctr" anchorCtr="1">
            <a:sp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7496" y="5934670"/>
            <a:ext cx="2404504" cy="923330"/>
          </a:xfrm>
          <a:prstGeom prst="rect">
            <a:avLst/>
          </a:prstGeom>
        </p:spPr>
      </p:pic>
      <p:pic>
        <p:nvPicPr>
          <p:cNvPr id="20" name="Picture 11" descr="D:\Ziad files\Work related files\Pediatric urology services\SPUG\SPUG LOGOS\SPUG logo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34670"/>
            <a:ext cx="1105786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695043"/>
            <a:ext cx="7962900" cy="987303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URA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842"/>
          <a:stretch/>
        </p:blipFill>
        <p:spPr bwMode="auto">
          <a:xfrm>
            <a:off x="2196607" y="2413568"/>
            <a:ext cx="3109229" cy="28400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سهم إلى اليمين 13"/>
          <p:cNvSpPr/>
          <p:nvPr/>
        </p:nvSpPr>
        <p:spPr>
          <a:xfrm>
            <a:off x="5410200" y="3747516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80" b="12084"/>
          <a:stretch/>
        </p:blipFill>
        <p:spPr bwMode="auto">
          <a:xfrm>
            <a:off x="6456322" y="2421247"/>
            <a:ext cx="2792210" cy="2849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77794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8" name="Picture 2" descr="http://www.radiologyteacher.com/id/2/153-3-0-3.jpg"/>
          <p:cNvPicPr>
            <a:picLocks noChangeAspect="1" noChangeArrowheads="1"/>
          </p:cNvPicPr>
          <p:nvPr/>
        </p:nvPicPr>
        <p:blipFill>
          <a:blip r:embed="rId2" cstate="print"/>
          <a:srcRect t="8045"/>
          <a:stretch>
            <a:fillRect/>
          </a:stretch>
        </p:blipFill>
        <p:spPr bwMode="auto">
          <a:xfrm>
            <a:off x="2666944" y="1325890"/>
            <a:ext cx="6819957" cy="470343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5817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2" name="Picture 2" descr="Megaureter, Ureter, US"/>
          <p:cNvPicPr>
            <a:picLocks noChangeAspect="1" noChangeArrowheads="1"/>
          </p:cNvPicPr>
          <p:nvPr/>
        </p:nvPicPr>
        <p:blipFill>
          <a:blip r:embed="rId2" cstate="print"/>
          <a:srcRect t="2682" b="13408"/>
          <a:stretch>
            <a:fillRect/>
          </a:stretch>
        </p:blipFill>
        <p:spPr bwMode="auto">
          <a:xfrm>
            <a:off x="2057400" y="1524000"/>
            <a:ext cx="4572000" cy="4175760"/>
          </a:xfrm>
          <a:prstGeom prst="rect">
            <a:avLst/>
          </a:prstGeom>
          <a:noFill/>
        </p:spPr>
      </p:pic>
      <p:pic>
        <p:nvPicPr>
          <p:cNvPr id="122884" name="Picture 4" descr="https://www.med-ed.virginia.edu/courses/rad/peds/gu_images/mega_ureter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53200" y="1524000"/>
            <a:ext cx="3657600" cy="4191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8077200" y="5105401"/>
            <a:ext cx="14478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bg1"/>
                </a:solidFill>
              </a:rPr>
              <a:t>IVP</a:t>
            </a:r>
          </a:p>
        </p:txBody>
      </p:sp>
    </p:spTree>
    <p:extLst>
      <p:ext uri="{BB962C8B-B14F-4D97-AF65-F5344CB8AC3E}">
        <p14:creationId xmlns:p14="http://schemas.microsoft.com/office/powerpoint/2010/main" val="33005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6" name="Picture 2" descr="http://www.nationwidechildrens.org/gd/applications/radiology/atlas/Urethra_Atlas/PUV_files/MINORVALVE150349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57600" y="990600"/>
            <a:ext cx="5250086" cy="48768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78304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0" name="Picture 2" descr="https://www.med-ed.virginia.edu/courses/rad/peds/gu_images/MCDK_U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00400" y="1371600"/>
            <a:ext cx="6261042" cy="4267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24331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hilly market design template">
  <a:themeElements>
    <a:clrScheme name="Blue Green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3494BA"/>
      </a:accent6>
      <a:hlink>
        <a:srgbClr val="6B9F25"/>
      </a:hlink>
      <a:folHlink>
        <a:srgbClr val="9F6715"/>
      </a:folHlink>
    </a:clrScheme>
    <a:fontScheme name="Calibri">
      <a:majorFont>
        <a:latin typeface="Calibri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 dirty="0"/>
        </a:defPPr>
      </a:lstStyle>
      <a:style>
        <a:lnRef idx="3">
          <a:schemeClr val="lt1"/>
        </a:lnRef>
        <a:fillRef idx="1">
          <a:schemeClr val="accent2"/>
        </a:fillRef>
        <a:effectRef idx="1">
          <a:schemeClr val="accent2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>
          <a:solidFill>
            <a:schemeClr val="bg2"/>
          </a:solidFill>
        </a:ln>
      </a:spPr>
      <a:bodyPr wrap="square" rtlCol="0" anchor="ctr" anchorCtr="1">
        <a:spAutoFit/>
      </a:bodyPr>
      <a:lstStyle>
        <a:defPPr>
          <a:defRPr dirty="0"/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Chilly market design template" id="{A9CABA2C-7C9D-4B04-97BF-30ACAA33F979}" vid="{946736E9-A178-4D9A-96AE-381F31C2770F}"/>
    </a:ext>
  </a:extLst>
</a:theme>
</file>

<file path=ppt/theme/theme2.xml><?xml version="1.0" encoding="utf-8"?>
<a:theme xmlns:a="http://schemas.openxmlformats.org/drawingml/2006/main" name="Office Theme">
  <a:themeElements>
    <a:clrScheme name="Blue Green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3494BA"/>
      </a:accent6>
      <a:hlink>
        <a:srgbClr val="6B9F25"/>
      </a:hlink>
      <a:folHlink>
        <a:srgbClr val="9F6715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Blue Green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3494BA"/>
      </a:accent6>
      <a:hlink>
        <a:srgbClr val="6B9F25"/>
      </a:hlink>
      <a:folHlink>
        <a:srgbClr val="9F6715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54C1B467-D5BC-4F2C-BB2A-C5C3CD5012D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Chilly market design slides</Template>
  <TotalTime>0</TotalTime>
  <Words>1754</Words>
  <Application>Microsoft Office PowerPoint</Application>
  <PresentationFormat>Custom</PresentationFormat>
  <Paragraphs>491</Paragraphs>
  <Slides>93</Slides>
  <Notes>48</Notes>
  <HiddenSlides>9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93</vt:i4>
      </vt:variant>
    </vt:vector>
  </HeadingPairs>
  <TitlesOfParts>
    <vt:vector size="94" baseType="lpstr">
      <vt:lpstr>Chilly market design template</vt:lpstr>
      <vt:lpstr>Congenital Pediatric Urinary Disorders</vt:lpstr>
      <vt:lpstr>Learning Objectives: </vt:lpstr>
      <vt:lpstr>Congenital Urinary Disorders</vt:lpstr>
      <vt:lpstr>Anomalies of the Upper Urinary Tract</vt:lpstr>
      <vt:lpstr>Anomalies of the kidney</vt:lpstr>
      <vt:lpstr>Anomalies of the kidney</vt:lpstr>
      <vt:lpstr>Anomalies of Number</vt:lpstr>
      <vt:lpstr>Unilateral Renal Agenesis (URA)</vt:lpstr>
      <vt:lpstr>URA</vt:lpstr>
      <vt:lpstr>URA…</vt:lpstr>
      <vt:lpstr>Diagnosis </vt:lpstr>
      <vt:lpstr>Bilateral Renal Agenesis</vt:lpstr>
      <vt:lpstr>Bilateral Renal Agenesis…</vt:lpstr>
      <vt:lpstr>Bilateral Renal Agenesis…</vt:lpstr>
      <vt:lpstr>Bilateral Renal Agenesis</vt:lpstr>
      <vt:lpstr>Supernumerary Kidney</vt:lpstr>
      <vt:lpstr>Anomalies of the kidney</vt:lpstr>
      <vt:lpstr>Simple Renal Ectopia</vt:lpstr>
      <vt:lpstr>Anomalies of Ascent</vt:lpstr>
      <vt:lpstr>Anomalies of the kidney</vt:lpstr>
      <vt:lpstr>Anomalies of Form and Fusion</vt:lpstr>
      <vt:lpstr>Crossed Renal Ectopia with and without Fusion</vt:lpstr>
      <vt:lpstr>Crossed Renal Ectopia with and without Fusion</vt:lpstr>
      <vt:lpstr>PowerPoint Presentation</vt:lpstr>
      <vt:lpstr>Horseshoe Kidney</vt:lpstr>
      <vt:lpstr>Horseshoe Kidney</vt:lpstr>
      <vt:lpstr>Horseshoe Kidney</vt:lpstr>
      <vt:lpstr>PowerPoint Presentation</vt:lpstr>
      <vt:lpstr>Multicystic Dysplastic Kidney(MCDK)</vt:lpstr>
      <vt:lpstr>Anomalies of the kidney</vt:lpstr>
      <vt:lpstr>PowerPoint Presentation</vt:lpstr>
      <vt:lpstr>Ureteral Anomalies</vt:lpstr>
      <vt:lpstr>Ureteral Anomalies</vt:lpstr>
      <vt:lpstr>UPJ…</vt:lpstr>
      <vt:lpstr>PowerPoint Presentation</vt:lpstr>
      <vt:lpstr>Ureteropelvic junction (UPJ) obstruction</vt:lpstr>
      <vt:lpstr>PUJO…   Dynamic renogram </vt:lpstr>
      <vt:lpstr>PUJO…     Dismembered Pyeloplasty   </vt:lpstr>
      <vt:lpstr>Ureteral Anomalies</vt:lpstr>
      <vt:lpstr>Ureteral Anomalies</vt:lpstr>
      <vt:lpstr>Ectopic Ureter</vt:lpstr>
      <vt:lpstr>Ectopic Ureter</vt:lpstr>
      <vt:lpstr>Ureteral Anomalies</vt:lpstr>
      <vt:lpstr>Ureterocele</vt:lpstr>
      <vt:lpstr>PowerPoint Presentation</vt:lpstr>
      <vt:lpstr>PowerPoint Presentation</vt:lpstr>
      <vt:lpstr>Ureteral Anomalies</vt:lpstr>
      <vt:lpstr>VUR</vt:lpstr>
      <vt:lpstr>VUR</vt:lpstr>
      <vt:lpstr>MCUG</vt:lpstr>
      <vt:lpstr>PowerPoint Presentation</vt:lpstr>
      <vt:lpstr>VUR: Management </vt:lpstr>
      <vt:lpstr>Bladder Anomalies</vt:lpstr>
      <vt:lpstr>Bladder Anomalies</vt:lpstr>
      <vt:lpstr>Urachal abnormalities</vt:lpstr>
      <vt:lpstr>Urachal abnormalities</vt:lpstr>
      <vt:lpstr>Bladder Anomalies</vt:lpstr>
      <vt:lpstr>Bladder Diverticulum</vt:lpstr>
      <vt:lpstr>Bladder Diverticulum</vt:lpstr>
      <vt:lpstr>Bladder Duplication</vt:lpstr>
      <vt:lpstr>Bladder Duplication</vt:lpstr>
      <vt:lpstr>Classic Bladder Exstrophy</vt:lpstr>
      <vt:lpstr>PowerPoint Presentation</vt:lpstr>
      <vt:lpstr>PowerPoint Presentation</vt:lpstr>
      <vt:lpstr>PowerPoint Presentation</vt:lpstr>
      <vt:lpstr>Urethral anomalies </vt:lpstr>
      <vt:lpstr>Urethral anomalies </vt:lpstr>
      <vt:lpstr>Posterior Urethral Valves (PUV)</vt:lpstr>
      <vt:lpstr>PUV</vt:lpstr>
      <vt:lpstr>PUV</vt:lpstr>
      <vt:lpstr>PUV</vt:lpstr>
      <vt:lpstr>PUV</vt:lpstr>
      <vt:lpstr>PUV…</vt:lpstr>
      <vt:lpstr>PUV… Management</vt:lpstr>
      <vt:lpstr>PUV… Surgical treatment</vt:lpstr>
      <vt:lpstr>Congenital Anomalies of the external Genitalia</vt:lpstr>
      <vt:lpstr>Congenital Genital disordered </vt:lpstr>
      <vt:lpstr>Hypospadias </vt:lpstr>
      <vt:lpstr>Epispadias </vt:lpstr>
      <vt:lpstr>Cloacal Exstrophy</vt:lpstr>
      <vt:lpstr>Prune-Belly Syndrome</vt:lpstr>
      <vt:lpstr>NEUROSPINAL DYSRAPHISMS</vt:lpstr>
      <vt:lpstr>NEUROSPINAL DYSRAPHISMS</vt:lpstr>
      <vt:lpstr>PowerPoint Presentation</vt:lpstr>
      <vt:lpstr>Antenatal Hydronephrosis(ANH)</vt:lpstr>
      <vt:lpstr>Antenatal Hydronephrosis(ANH)</vt:lpstr>
      <vt:lpstr>ANH</vt:lpstr>
      <vt:lpstr>SFU Grading</vt:lpstr>
      <vt:lpstr>Weigert- Meyer Rule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2017-03-14T08:29:16Z</dcterms:created>
  <dcterms:modified xsi:type="dcterms:W3CDTF">2017-11-22T07:55:04Z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TC034605069991</vt:lpwstr>
  </property>
</Properties>
</file>