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7" r:id="rId49"/>
    <p:sldId id="305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4" r:id="rId85"/>
    <p:sldId id="345" r:id="rId86"/>
    <p:sldId id="347" r:id="rId87"/>
    <p:sldId id="343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7" r:id="rId125"/>
    <p:sldId id="389" r:id="rId126"/>
    <p:sldId id="388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07572B-85E6-4ECA-82C9-57D77B7FE8D7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8BD196-C438-468A-8DF7-0A5656006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7796A4-93BA-439A-975D-B54AAB02D1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D7E5B6-DC63-41C1-A897-7BEBA07CF8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076136-0C67-4EB0-83A8-29F9901B897F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8240DC-8C62-4224-AD56-3DEA15978190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5616EE-7B5F-4D03-94F9-CDB3F42E6634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DFBB07-8BAA-4849-9C5E-4CD00FBE965F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B83FF2-1C6D-4A4D-B00D-DCC183102A20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4E49F-FA85-47B2-B767-1BC3AA69A87F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F730CD-7999-495D-8350-10023575A1A0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9371DA-1D84-4FAF-9F37-C87CB9B1C633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B1613-C6D3-4DDA-AADD-1F780B6E10D4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B24E0-E215-41C7-8519-11521370CA46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EDCCFA-9E8B-46B9-89CB-E012DA2146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37233-B7C0-47E5-B97A-54442A86E8C1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C634C-7D24-477E-9142-D6400E0D2CEF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4E27B-5CC2-4DA3-9A29-1349E8E3F8F5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AE0A0-2120-48FC-86CA-727C12F90174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BCAE5-9818-4B83-A49D-96FAA868940E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076AF6-5624-4AAD-A1CE-0E95CBC19E09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F1212A-4696-4944-8604-6A1382EE9295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A0A7E-4676-4C76-8DFE-28C34191FFC3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DF9F5C-D65F-4E0D-9225-751DB0E847AB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7413-3B56-4540-918E-ED21AAD97F45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B2A202-CD0B-441A-B3D5-531D4621FE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C7450B-03E3-43CC-8175-CFF9C182F624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3C30C-C3F5-4162-872D-22F4B5777A51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C958D-8DD7-44D8-9E9F-43AAAD3B5F0B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C48DBA-35E5-4970-98BB-AAF234929024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3965E-8EC5-49F8-834A-B8FC742471FE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9AAC00-D954-4598-A8D2-EF5594096280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AF013B-32DD-4BAC-A9DB-DE1A51EF5470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B93DD-2097-4A37-920F-CC11B5910A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9994D-FF05-470F-9C3E-0AE5A9182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E4589-7037-459B-ADC5-2EF3135A5B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866E5F-0DAB-4B9A-8C30-D0E6334F87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057697-C931-474C-BCA3-BE34F61036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2FFD1-8B73-4E66-8B2B-4F280E1885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68FB79-3D34-44A5-9503-41723BE2AC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96A624-1B99-4E8A-AFED-04E2121CA6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CE13A8-A231-4D7C-A164-327C1CFF723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C02CA5-A626-4261-A745-89BE04BB83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437912-99BE-4499-896E-54807329AFC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A6C80A-2E38-416F-A43F-A357CDE80D5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AF1BB8-8D25-40CD-A240-48131E0EA50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28009-4575-4EB0-BF7F-887DD40FF7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F9CAA-11AC-4ED2-816D-297920CBD67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F2FBD7-5BC1-4E17-9420-A4462EB7F30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D5857-FE82-4429-A589-D04DC0EF919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2DC5A-6DD5-4F79-B128-2C137CD6EC4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49990-870A-43C1-AAAE-79E2C56A78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B2712A-16B5-4B4C-A5AB-88B2EB7A2A1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B0356-488D-4065-A3C4-4F56F518FE1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E4DD6-CD69-4DBD-9FCF-05BFA725C93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CFD4B-EAED-4020-A361-7EF8806331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B914A-2233-4A6E-8183-2B2E9DA2685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132F2-C38B-4828-9EF4-A235645DEE5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8453A-DD11-427F-8DAF-7534E803B43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6102A7-7D18-46B4-8867-A954C9C0C3B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DAAAF-3B54-4F84-9B01-8874136582E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CA2223-F191-4498-93B0-B70FBD4E724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970E2-64DF-4A08-9901-06E9927E03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AB8FE-11F3-495A-B172-459E22F8B4C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DB8C5-0FC6-4824-A55D-0E160375DAB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AC51AD-48B7-453F-B235-89F79869C9C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3FCDD-B7ED-43EA-A63B-DF5563E4DA9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F6EA08-3B21-49E1-B226-A39309F0F46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1A336-7F33-4809-8A2E-3AC9A253B36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BE5430-D413-4CCE-915E-99FACF2ECA1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1ED53F-214D-4F60-9566-907B00DEE3E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FEB17-10B9-4E11-A709-C92E5BE931D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0A0B9-C574-4AE0-92E2-82DC719C0E4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EE94D2-422A-459A-AA95-ACBF2C3FC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54801-AABF-4182-AEC6-ECBEC5C4574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6D246-794E-469C-9FFA-E67F6975D82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EC2FF-D2A0-43C8-9D0A-066492E1889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D65A15-3D62-4B2C-A053-CC611AC5803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32719-7779-4970-8A88-2597745532F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CE40C-E77F-4993-8BF3-C194204DD17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859F3-A05C-45F6-A899-CD448FE69CB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45296A-CF00-4950-8DAB-AF01CC57C34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0D489-EE19-478D-93DE-DECB74BDAE0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7F98A-C32C-4762-AB07-A10103BEFB4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A2BCA-AFC8-4765-BCC0-5BC696D2BE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D6BBF-4D7C-4EBD-9298-8F594F29167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BEDFF-4329-49A7-A49A-45BC7C0A843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8979B-051F-4D28-8089-00BF802AA06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582FD-BEED-41C3-8083-3CFD452FF71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7E1948-01A3-472E-B2C1-1218D54D3FA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C78178-447F-4325-B97B-A1CCA490520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B144B-48EA-43C5-8F92-5ADF6DD3269E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8D6537-93EA-4F6F-91AF-D228118A40A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35A5F-67B4-4444-BC0C-0CF66043BDD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98895-020F-4C1C-9FB9-76B6C94E66D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E6663-D10F-4C47-9D46-65F0F3661F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78F15-CD13-462A-A499-66EB4F96EAC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80B1BC-37C0-4FD2-9236-F86E3F9EFFE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68CDC-713B-4B7A-9E0A-74424952ADE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83A81-8552-4872-8340-E50DBF9CB3C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904F3D-D374-4185-878C-01E1A667F1C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929EF-2BC6-40D2-80AD-ABF064AC3057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DE74BD-4C5F-4FA5-995A-C2F630398EC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6A3976-E8EB-45AF-96BB-98009853B64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692ED3-9618-47A5-90AD-D35AC59B528E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E283E-A16F-4A59-9EF6-E27A3367A1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CE7AB-EB4E-48E7-B296-9CAA492DB5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CF397-5FFF-4CC5-97EE-5109BEB29D28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5901C-4377-47F6-9126-BF8BBE18404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71F8-7E93-4200-B52C-EA35F34C9502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D8E40A-E239-4128-ADF7-BBE7D1DF58A7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B69A1-775D-4933-854A-E2F717F23B65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8EFAE-2BF6-4243-8DF1-8749CD1BEC36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D068F-83C4-4F11-9100-061574B94A14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D816F-B717-40D9-9D26-1EFC8619EB56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EE5C8-4089-46EB-AF46-E898A101E2E4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C35695-2B8A-429B-A93F-3EED2624508D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15992-4715-4562-B684-F51A951268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A4718D-7685-4A17-9001-B120CA3603D0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F18FC3-AF71-45EA-BC56-E2B65B63F72D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86DD8-95C3-4276-A77F-604AE9353E21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2CFB90-0C66-41B2-88F6-A2D495E1002E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CCB06-CBFE-40BC-87BF-3BF4C5DD0DCA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8503DF-AD7F-432F-9BB6-889D73BAE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7F662-9F6C-4DD9-86CB-2AE385002C2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B9D213-00DA-4DC3-8F33-087B37DDBB1D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33E87-5074-4425-A326-C0C11713AA2E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F7206A-2B0F-43FC-A763-E7FB55A38BD6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C1F2-5ED1-42C9-87BC-2542171BF0D2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1A0C-F574-484A-9062-9AD525CE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E013C-64E5-4924-B920-FE623EF35A4F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135D7-69F4-4C54-BE9F-AC9C13207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3B32-BD5C-46C8-98AD-E66A0EB706DD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8EE6-EC2F-48D1-9E3E-75F82E75D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F2FE-AC73-49D8-B35A-CF1D0E10B98E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6B31F-8317-4567-8040-7A866C0D2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566AF-08F5-4666-A972-357D327B2911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0A4D-0CAB-4A24-8D9A-2F4062313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0CF7D-34A6-4C92-9EBE-83CE470CC563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02BC-3B53-4D31-85BD-507127868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DE37A-6287-48BD-AD66-B3DCDD5B42A7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8E4D-E868-4163-BFC1-FDAB047B4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DEC1E-B282-4CDE-9A0B-AB5237B8D52F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E54A9-BE42-477F-8573-E100C8C2E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B692D-1E74-4679-9013-35359AB630B8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34F3-DB76-4CE3-9D9F-BD38BE9FE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CCE4-95DD-409F-BA15-707F62CBF178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D2C6E-417E-40D5-A063-442DE9434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C311-46E1-4339-A2C5-3780D0D25FB8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C5B3A-1310-4E59-98D8-2CAB7AE1A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FCFFD-CC2E-4C11-A419-A2DC3A992FC6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A2C1-BBA1-4431-B602-F88B50737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0263D-0326-4305-896D-9849F7FDC66B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778A-E349-4496-BF29-5297F14A5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8339A70-7589-4C99-8A00-5869F4A9C767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36627DB-56BE-4D59-A1D9-10ABF98BE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Esophageal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Dr.Sami</a:t>
            </a:r>
            <a:r>
              <a:rPr lang="en-US" sz="3200" dirty="0" smtClean="0"/>
              <a:t>  Alnassar MD, FRCSC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Head, Division of Thoracic Surgery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has the highest sensitivity for the diagnosis of </a:t>
            </a:r>
            <a:r>
              <a:rPr lang="en-CA" b="1" dirty="0" err="1" smtClean="0"/>
              <a:t>achalasia</a:t>
            </a:r>
            <a:r>
              <a:rPr lang="en-CA" b="1" dirty="0" smtClean="0"/>
              <a:t> :</a:t>
            </a:r>
          </a:p>
          <a:p>
            <a:pPr lvl="3" eaLnBrk="1" hangingPunct="1">
              <a:defRPr/>
            </a:pPr>
            <a:r>
              <a:rPr lang="en-CA" b="1" dirty="0" err="1" smtClean="0"/>
              <a:t>aperistalsis</a:t>
            </a:r>
            <a:r>
              <a:rPr lang="en-CA" b="1" dirty="0" smtClean="0"/>
              <a:t> of the distal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lvl="3" eaLnBrk="1" hangingPunct="1">
              <a:defRPr/>
            </a:pPr>
            <a:r>
              <a:rPr lang="fr-FR" b="1" dirty="0" err="1" smtClean="0"/>
              <a:t>incomplete</a:t>
            </a:r>
            <a:r>
              <a:rPr lang="fr-FR" b="1" dirty="0" smtClean="0"/>
              <a:t> or absent LES relaxation</a:t>
            </a:r>
          </a:p>
          <a:p>
            <a:pPr lvl="3" eaLnBrk="1" hangingPunct="1">
              <a:defRPr/>
            </a:pPr>
            <a:r>
              <a:rPr lang="en-US" b="1" dirty="0" smtClean="0"/>
              <a:t>hypertensive LES</a:t>
            </a:r>
          </a:p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The best known is vigorous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lvl="3" eaLnBrk="1" hangingPunct="1">
              <a:defRPr/>
            </a:pPr>
            <a:r>
              <a:rPr lang="en-CA" b="1" dirty="0" smtClean="0"/>
              <a:t>defined by the presence of normal to high amplitude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contractions in the presence of a </a:t>
            </a:r>
            <a:r>
              <a:rPr lang="en-CA" b="1" dirty="0" err="1" smtClean="0"/>
              <a:t>nonrelaxing</a:t>
            </a:r>
            <a:r>
              <a:rPr lang="en-CA" b="1" dirty="0" smtClean="0"/>
              <a:t> LES</a:t>
            </a:r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As an adaptive measure, the </a:t>
            </a:r>
            <a:r>
              <a:rPr lang="en-CA" b="1" dirty="0" err="1" smtClean="0"/>
              <a:t>squamous</a:t>
            </a:r>
            <a:r>
              <a:rPr lang="en-CA" b="1" dirty="0" smtClean="0"/>
              <a:t>-lined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changes to become lined with </a:t>
            </a:r>
            <a:r>
              <a:rPr lang="en-CA" b="1" dirty="0" err="1" smtClean="0"/>
              <a:t>metaplastic</a:t>
            </a:r>
            <a:r>
              <a:rPr lang="en-CA" b="1" dirty="0" smtClean="0"/>
              <a:t> columnar epithelium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</a:t>
            </a:r>
          </a:p>
          <a:p>
            <a:pPr>
              <a:defRPr/>
            </a:pPr>
            <a:r>
              <a:rPr lang="en-CA" b="1" dirty="0" smtClean="0"/>
              <a:t>Progressive changes from </a:t>
            </a:r>
            <a:r>
              <a:rPr lang="en-CA" b="1" dirty="0" err="1" smtClean="0"/>
              <a:t>metaplastic</a:t>
            </a:r>
            <a:r>
              <a:rPr lang="en-CA" b="1" dirty="0" smtClean="0"/>
              <a:t>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 to dysplastic cells may lead to the development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Early-stage cancers may be asymptomatic or mimic symptoms of GERD</a:t>
            </a:r>
          </a:p>
          <a:p>
            <a:pPr>
              <a:defRPr/>
            </a:pPr>
            <a:r>
              <a:rPr lang="en-CA" b="1" dirty="0" smtClean="0"/>
              <a:t>Most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present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weight loss</a:t>
            </a:r>
          </a:p>
          <a:p>
            <a:pPr>
              <a:defRPr/>
            </a:pPr>
            <a:r>
              <a:rPr lang="en-CA" b="1" dirty="0" smtClean="0"/>
              <a:t>Because of the </a:t>
            </a:r>
            <a:r>
              <a:rPr lang="en-CA" b="1" dirty="0" err="1" smtClean="0"/>
              <a:t>distensibility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a mass can obstruct two thirds of the lumen before symptoms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are noted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Choking, coughing, and aspiration from a </a:t>
            </a:r>
            <a:r>
              <a:rPr lang="en-CA" b="1" dirty="0" err="1" smtClean="0"/>
              <a:t>tracheoesophageal</a:t>
            </a:r>
            <a:r>
              <a:rPr lang="en-CA" b="1" dirty="0" smtClean="0"/>
              <a:t> fistula, as well as hoarseness and vocal cord paralysis from direct invasion into the recurrent laryngeal nerve, are ominous signs of advanced disease</a:t>
            </a:r>
          </a:p>
          <a:p>
            <a:pPr>
              <a:defRPr/>
            </a:pPr>
            <a:r>
              <a:rPr lang="en-CA" b="1" dirty="0" smtClean="0"/>
              <a:t>Systemic metastases to liver, bone, and lung can present with jaundice, excessive pain, and respiratory symptoms.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plethora of modalities available to diagnose and stage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</a:p>
          <a:p>
            <a:pPr>
              <a:defRPr/>
            </a:pPr>
            <a:r>
              <a:rPr lang="en-CA" b="1" dirty="0" smtClean="0"/>
              <a:t>Radiologic tests, endoscopic procedures, and minimally invasive surgical techniques all add value to a solid staging workup in a patient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cancer.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is recommended for any patient presenting with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able to differentiate </a:t>
            </a:r>
            <a:r>
              <a:rPr lang="en-CA" b="1" dirty="0" err="1" smtClean="0"/>
              <a:t>intraluminal</a:t>
            </a:r>
            <a:r>
              <a:rPr lang="en-CA" b="1" dirty="0" smtClean="0"/>
              <a:t> from intramural lesions and to discriminate between intrinsic (from a mass protruding into the lumen) and extrinsic (from compression of a structures outside the </a:t>
            </a:r>
            <a:r>
              <a:rPr lang="en-CA" b="1" dirty="0" err="1" smtClean="0"/>
              <a:t>esophagus</a:t>
            </a:r>
            <a:r>
              <a:rPr lang="en-CA" b="1" dirty="0" smtClean="0"/>
              <a:t>) compression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classic finding of an apple-core lesion in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recognized easily</a:t>
            </a:r>
          </a:p>
          <a:p>
            <a:pPr>
              <a:defRPr/>
            </a:pPr>
            <a:r>
              <a:rPr lang="en-CA" b="1" dirty="0" smtClean="0"/>
              <a:t>Although the </a:t>
            </a:r>
            <a:r>
              <a:rPr lang="en-CA" b="1" dirty="0" err="1" smtClean="0"/>
              <a:t>esophagram</a:t>
            </a:r>
            <a:r>
              <a:rPr lang="en-CA" b="1" dirty="0" smtClean="0"/>
              <a:t> will not be specific for cancer, it is a good first test to perform in patients presenting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a suspicion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0595" name="Content Placeholder 3" descr="esophageal can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285750"/>
            <a:ext cx="4286250" cy="657225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diagnosis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made best from an endoscopic biopsy</a:t>
            </a:r>
          </a:p>
          <a:p>
            <a:pPr>
              <a:defRPr/>
            </a:pPr>
            <a:r>
              <a:rPr lang="en-CA" b="1" dirty="0" smtClean="0"/>
              <a:t>any patient undergoing surgery for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must have an endoscopy performed by the operating surgeon before entering the operating room for a definitive resection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Computed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CT scan of the chest and abdomen is important to assess the length of the </a:t>
            </a:r>
            <a:r>
              <a:rPr lang="en-CA" b="1" dirty="0" err="1" smtClean="0"/>
              <a:t>tumor</a:t>
            </a:r>
            <a:r>
              <a:rPr lang="en-CA" b="1" dirty="0" smtClean="0"/>
              <a:t>, thickness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stomach, regional lymph node status   and distant disease to the liver and lungs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Positron Emission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PET scan evaluates the primary mass, regional lymph nodes, and distant disease</a:t>
            </a:r>
          </a:p>
          <a:p>
            <a:pPr>
              <a:defRPr/>
            </a:pPr>
            <a:r>
              <a:rPr lang="en-CA" b="1" dirty="0" smtClean="0"/>
              <a:t> Its sensitivity and specificity slightly exceed those of CT; however, they remain low for definitive staging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vigorous </a:t>
            </a:r>
            <a:r>
              <a:rPr lang="en-CA" b="1" dirty="0" err="1" smtClean="0"/>
              <a:t>achalasia</a:t>
            </a:r>
            <a:r>
              <a:rPr lang="en-CA" b="1" dirty="0" smtClean="0"/>
              <a:t> may represent an early stage of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err="1" smtClean="0"/>
              <a:t>Chagas</a:t>
            </a:r>
            <a:r>
              <a:rPr lang="en-CA" b="1" dirty="0" smtClean="0"/>
              <a:t>' disease is a parasitic infection caused by </a:t>
            </a:r>
            <a:r>
              <a:rPr lang="en-CA" b="1" i="1" dirty="0" err="1" smtClean="0"/>
              <a:t>Trypanosoma</a:t>
            </a:r>
            <a:r>
              <a:rPr lang="en-CA" b="1" i="1" dirty="0" smtClean="0"/>
              <a:t> </a:t>
            </a:r>
            <a:r>
              <a:rPr lang="en-CA" b="1" i="1" dirty="0" err="1" smtClean="0"/>
              <a:t>cruzi</a:t>
            </a:r>
            <a:r>
              <a:rPr lang="en-CA" b="1" i="1" dirty="0" smtClean="0"/>
              <a:t> which can cause secondary </a:t>
            </a:r>
            <a:r>
              <a:rPr lang="en-CA" b="1" i="1" dirty="0" err="1" smtClean="0"/>
              <a:t>achalasia</a:t>
            </a:r>
            <a:endParaRPr lang="en-CA" b="1" i="1" dirty="0" smtClean="0"/>
          </a:p>
          <a:p>
            <a:pPr eaLnBrk="1" hangingPunct="1">
              <a:defRPr/>
            </a:pPr>
            <a:r>
              <a:rPr lang="en-CA" b="1" dirty="0" smtClean="0"/>
              <a:t>The most concerning secondary </a:t>
            </a:r>
            <a:r>
              <a:rPr lang="en-CA" b="1" dirty="0" err="1" smtClean="0"/>
              <a:t>etiology</a:t>
            </a:r>
            <a:r>
              <a:rPr lang="en-CA" b="1" dirty="0" smtClean="0"/>
              <a:t> is cancer, which can present as </a:t>
            </a:r>
            <a:r>
              <a:rPr lang="en-CA" b="1" dirty="0" err="1" smtClean="0"/>
              <a:t>achalasia</a:t>
            </a:r>
            <a:r>
              <a:rPr lang="en-CA" b="1" dirty="0" smtClean="0"/>
              <a:t> through mechanical obstruction of the GEJ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EUS is the most critical component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staging.</a:t>
            </a:r>
          </a:p>
          <a:p>
            <a:pPr>
              <a:defRPr/>
            </a:pPr>
            <a:r>
              <a:rPr lang="en-CA" b="1" dirty="0" smtClean="0"/>
              <a:t>The information obtained from EUS will help guide both medical and surgical therapy</a:t>
            </a:r>
          </a:p>
          <a:p>
            <a:pPr>
              <a:defRPr/>
            </a:pPr>
            <a:r>
              <a:rPr lang="en-CA" b="1" dirty="0" smtClean="0"/>
              <a:t>biopsy samples can be obtained of the mass and lymph nodes in the </a:t>
            </a:r>
            <a:r>
              <a:rPr lang="en-CA" b="1" dirty="0" err="1" smtClean="0"/>
              <a:t>paratracheal</a:t>
            </a:r>
            <a:r>
              <a:rPr lang="en-CA" b="1" dirty="0" smtClean="0"/>
              <a:t>, </a:t>
            </a:r>
            <a:r>
              <a:rPr lang="en-CA" b="1" dirty="0" err="1" smtClean="0"/>
              <a:t>subcarinal</a:t>
            </a:r>
            <a:r>
              <a:rPr lang="en-CA" b="1" dirty="0" smtClean="0"/>
              <a:t>, </a:t>
            </a:r>
            <a:r>
              <a:rPr lang="en-CA" b="1" dirty="0" err="1" smtClean="0"/>
              <a:t>paraesophageal</a:t>
            </a:r>
            <a:r>
              <a:rPr lang="en-CA" b="1" dirty="0" smtClean="0"/>
              <a:t>, celiac  region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Chemotherpay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Radiation </a:t>
            </a:r>
            <a:r>
              <a:rPr lang="en-US" dirty="0" err="1" smtClean="0"/>
              <a:t>therap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Chemo-</a:t>
            </a:r>
            <a:r>
              <a:rPr lang="en-US" dirty="0" err="1" smtClean="0"/>
              <a:t>radiotherap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Surgical resection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LES has the primary role of preventing reflux of the gastric contents into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GERD may occur when the pressure of the high-pressure zone in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is too low to prevent gastric contents from entering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CA" sz="2800" b="1" dirty="0" smtClean="0"/>
              <a:t>GERD is often associated with a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dirty="0" smtClean="0"/>
          </a:p>
          <a:p>
            <a:pPr>
              <a:defRPr/>
            </a:pPr>
            <a:r>
              <a:rPr lang="en-CA" sz="2800" b="1" dirty="0" smtClean="0"/>
              <a:t>the most common is the type I hernia, also called a </a:t>
            </a:r>
            <a:r>
              <a:rPr lang="en-CA" sz="2800" b="1" i="1" dirty="0" smtClean="0"/>
              <a:t>sliding </a:t>
            </a:r>
            <a:r>
              <a:rPr lang="en-CA" sz="2800" b="1" i="1" dirty="0" err="1" smtClean="0"/>
              <a:t>hiatal</a:t>
            </a:r>
            <a:r>
              <a:rPr lang="en-CA" sz="2800" b="1" i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i="1" dirty="0" smtClean="0"/>
          </a:p>
          <a:p>
            <a:pPr>
              <a:defRPr/>
            </a:pPr>
            <a:r>
              <a:rPr lang="en-CA" sz="2800" b="1" dirty="0" smtClean="0"/>
              <a:t>Type II and III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hernias are often referred to as </a:t>
            </a:r>
            <a:r>
              <a:rPr lang="en-CA" sz="2800" b="1" i="1" dirty="0" err="1" smtClean="0"/>
              <a:t>paraesophageal</a:t>
            </a:r>
            <a:r>
              <a:rPr lang="en-CA" sz="2800" b="1" i="1" dirty="0" smtClean="0"/>
              <a:t> hernias</a:t>
            </a:r>
            <a:r>
              <a:rPr lang="en-CA" sz="2800" b="1" dirty="0" smtClean="0"/>
              <a:t> and they may be associated with GERD</a:t>
            </a:r>
          </a:p>
          <a:p>
            <a:pPr>
              <a:defRPr/>
            </a:pPr>
            <a:r>
              <a:rPr lang="en-CA" sz="2800" b="1" dirty="0" smtClean="0"/>
              <a:t>Type IV when there is other organ herniated into the chest (Spleen ,Colon)</a:t>
            </a:r>
            <a:endParaRPr lang="en-CA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8787" name="Content Placeholder 3" descr="types of hiatal her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785813"/>
            <a:ext cx="8072437" cy="5429250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GASTROESOPHAGEAL REFLUX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Defintion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Symptoms OR mucosal damage produced by the abnormal reflux of gastric contents into the esophagus</a:t>
            </a:r>
          </a:p>
          <a:p>
            <a:pPr lvl="2">
              <a:defRPr/>
            </a:pPr>
            <a:r>
              <a:rPr lang="en-US" dirty="0" smtClean="0"/>
              <a:t>Often chronic and relapsing</a:t>
            </a:r>
          </a:p>
          <a:p>
            <a:pPr lvl="2">
              <a:defRPr/>
            </a:pPr>
            <a:r>
              <a:rPr lang="en-US" dirty="0" smtClean="0"/>
              <a:t>May see complications of GERD in patients who lack typical symptoms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Epidemiology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About 44% of the US adult population have heartburn at least once a month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14% of Americans have symptoms weekly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7% have symptoms daily</a:t>
            </a:r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Classic GERD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/Atypical GERD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Complicated GERD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Classic GERD  :</a:t>
            </a:r>
          </a:p>
          <a:p>
            <a:pPr lvl="2">
              <a:defRPr/>
            </a:pPr>
            <a:r>
              <a:rPr lang="en-US" dirty="0" err="1" smtClean="0"/>
              <a:t>Substernal</a:t>
            </a:r>
            <a:r>
              <a:rPr lang="en-US" dirty="0" smtClean="0"/>
              <a:t> burning and or regurgitation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Postprandial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Aggravated by change of position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Prompt relief by antacid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 Manifestations of GERD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Pulmonary</a:t>
            </a:r>
            <a:r>
              <a:rPr lang="en-US" sz="2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Asthma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Aspiration pneumonia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bronchitis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Pulmonary fibrosis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</a:t>
            </a:r>
            <a:r>
              <a:rPr lang="en-US" sz="2400" b="1" u="sng" dirty="0" smtClean="0"/>
              <a:t>Other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Chest pain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Dental erosion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Hoarseness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Pharyngitis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cough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Globus</a:t>
            </a:r>
            <a:r>
              <a:rPr lang="en-US" dirty="0" smtClean="0"/>
              <a:t> sensation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Dysphonia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Sinusitis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Laryngeal cancer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Additional secondary forms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1" eaLnBrk="1" hangingPunct="1">
              <a:defRPr/>
            </a:pPr>
            <a:r>
              <a:rPr lang="en-CA" b="1" dirty="0" smtClean="0"/>
              <a:t>An increasingly recognized </a:t>
            </a:r>
            <a:r>
              <a:rPr lang="en-CA" b="1" dirty="0" err="1" smtClean="0"/>
              <a:t>etiology</a:t>
            </a:r>
            <a:r>
              <a:rPr lang="en-CA" b="1" dirty="0" smtClean="0"/>
              <a:t> is post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</a:t>
            </a:r>
            <a:r>
              <a:rPr lang="en-CA" b="1" dirty="0" err="1" smtClean="0"/>
              <a:t>achalasia</a:t>
            </a:r>
            <a:r>
              <a:rPr lang="en-CA" b="1" dirty="0" smtClean="0"/>
              <a:t> caused by mechanical obstruction of the GEJ by the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or diaphragmatic </a:t>
            </a:r>
            <a:r>
              <a:rPr lang="en-CA" b="1" dirty="0" err="1" smtClean="0"/>
              <a:t>crural</a:t>
            </a:r>
            <a:r>
              <a:rPr lang="en-CA" b="1" dirty="0" smtClean="0"/>
              <a:t> closure</a:t>
            </a:r>
          </a:p>
          <a:p>
            <a:pPr lvl="1" eaLnBrk="1" hangingPunct="1">
              <a:defRPr/>
            </a:pPr>
            <a:r>
              <a:rPr lang="en-CA" b="1" dirty="0" smtClean="0"/>
              <a:t>Similar cases have been described following bariatric surgery using a gastric band device which constricts the proximal stomach a few </a:t>
            </a:r>
            <a:r>
              <a:rPr lang="en-CA" b="1" dirty="0" err="1" smtClean="0"/>
              <a:t>centimeters</a:t>
            </a:r>
            <a:r>
              <a:rPr lang="en-CA" b="1" dirty="0" smtClean="0"/>
              <a:t> below the LES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of Complicated GERD :</a:t>
            </a:r>
          </a:p>
          <a:p>
            <a:pPr lvl="2"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Difficulty swallowing: food sticks or hangs up</a:t>
            </a:r>
          </a:p>
          <a:p>
            <a:pPr lvl="3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Odynophagia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err="1" smtClean="0"/>
              <a:t>Retrosternal</a:t>
            </a:r>
            <a:r>
              <a:rPr lang="en-US" dirty="0" smtClean="0"/>
              <a:t> pain with swallowing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Bleeding</a:t>
            </a:r>
          </a:p>
          <a:p>
            <a:pPr lvl="3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Diagnostic Tests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Barium swallow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Endoscopy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Ambulatory pH monitoring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dirty="0" err="1" smtClean="0"/>
              <a:t>manometry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Acid Suppression Therapy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Anti-Reflux Surgery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 lvl="2" eaLnBrk="1" hangingPunct="1">
              <a:defRPr/>
            </a:pPr>
            <a:r>
              <a:rPr lang="en-US" dirty="0" smtClean="0"/>
              <a:t>Elevate head of bed 4-6 inches </a:t>
            </a:r>
          </a:p>
          <a:p>
            <a:pPr lvl="2" eaLnBrk="1" hangingPunct="1">
              <a:defRPr/>
            </a:pPr>
            <a:r>
              <a:rPr lang="en-US" dirty="0" smtClean="0"/>
              <a:t>Avoid eating within 2-3 hours of bedtime</a:t>
            </a:r>
          </a:p>
          <a:p>
            <a:pPr lvl="2" eaLnBrk="1" hangingPunct="1">
              <a:defRPr/>
            </a:pPr>
            <a:r>
              <a:rPr lang="en-US" dirty="0" smtClean="0"/>
              <a:t>Lose weight if overweight</a:t>
            </a:r>
          </a:p>
          <a:p>
            <a:pPr lvl="2" eaLnBrk="1" hangingPunct="1">
              <a:defRPr/>
            </a:pPr>
            <a:r>
              <a:rPr lang="en-US" dirty="0" smtClean="0"/>
              <a:t>Stop smoking</a:t>
            </a:r>
          </a:p>
          <a:p>
            <a:pPr lvl="2" eaLnBrk="1" hangingPunct="1">
              <a:defRPr/>
            </a:pPr>
            <a:r>
              <a:rPr lang="en-US" dirty="0" smtClean="0"/>
              <a:t>Modify diet</a:t>
            </a:r>
          </a:p>
          <a:p>
            <a:pPr lvl="3" eaLnBrk="1" hangingPunct="1">
              <a:defRPr/>
            </a:pPr>
            <a:r>
              <a:rPr lang="en-US" sz="2400" dirty="0" smtClean="0"/>
              <a:t>Eat more frequent but smaller meals</a:t>
            </a:r>
          </a:p>
          <a:p>
            <a:pPr lvl="3" eaLnBrk="1" hangingPunct="1">
              <a:defRPr/>
            </a:pPr>
            <a:r>
              <a:rPr lang="en-US" sz="2400" dirty="0" smtClean="0"/>
              <a:t>Avoid fatty/fried food, peppermint, chocolate, alcohol, carbonated beverages, coffee and tea</a:t>
            </a:r>
          </a:p>
          <a:p>
            <a:pPr lvl="2" eaLnBrk="1" hangingPunct="1">
              <a:defRPr/>
            </a:pPr>
            <a:r>
              <a:rPr lang="en-US" dirty="0" smtClean="0"/>
              <a:t>OTC medications </a:t>
            </a:r>
            <a:r>
              <a:rPr lang="en-US" dirty="0" err="1" smtClean="0"/>
              <a:t>prn</a:t>
            </a:r>
            <a:endParaRPr lang="en-US" dirty="0" smtClean="0"/>
          </a:p>
          <a:p>
            <a:pPr lvl="4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Acid Suppression Therapy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-Receptor Antagonists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	  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RAs)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Cimetidine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Tagamet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Ranitidine (Zantac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Famotidine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Pepcid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Nizatidine</a:t>
            </a:r>
            <a:r>
              <a:rPr lang="en-US" sz="2400" dirty="0" smtClean="0"/>
              <a:t>	 (</a:t>
            </a:r>
            <a:r>
              <a:rPr lang="en-US" sz="2400" dirty="0" err="1" smtClean="0"/>
              <a:t>Axid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Proton Pump Inhibitors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      (PPIs)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Prilosec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Lansoprazole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Prevacid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Rabeprazole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Aciphex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Pantoprazole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Protonix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Esomeprazole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Nexium</a:t>
            </a:r>
            <a:r>
              <a:rPr lang="en-US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 	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Anti-Reflux Surgery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Indication for Surgery :</a:t>
            </a:r>
          </a:p>
          <a:p>
            <a:pPr lvl="2">
              <a:defRPr/>
            </a:pPr>
            <a:r>
              <a:rPr lang="en-US" dirty="0" smtClean="0"/>
              <a:t>have failed medical management</a:t>
            </a:r>
          </a:p>
          <a:p>
            <a:pPr lvl="2">
              <a:defRPr/>
            </a:pPr>
            <a:r>
              <a:rPr lang="en-CA" dirty="0" smtClean="0"/>
              <a:t>opt for surgery despite successful medical management (due to life style considerations including age, time or expense of medications, etc)</a:t>
            </a:r>
          </a:p>
          <a:p>
            <a:pPr lvl="2">
              <a:defRPr/>
            </a:pPr>
            <a:r>
              <a:rPr lang="en-CA" dirty="0" smtClean="0"/>
              <a:t>have complications of GERD (e.g. Barrett's </a:t>
            </a:r>
            <a:r>
              <a:rPr lang="en-CA" dirty="0" err="1" smtClean="0"/>
              <a:t>esophagus</a:t>
            </a:r>
            <a:r>
              <a:rPr lang="en-CA" dirty="0" smtClean="0"/>
              <a:t>; grade III or IV </a:t>
            </a:r>
            <a:r>
              <a:rPr lang="en-CA" dirty="0" err="1" smtClean="0"/>
              <a:t>esophagitis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medical complications attributable to a large </a:t>
            </a:r>
            <a:r>
              <a:rPr lang="en-CA" dirty="0" err="1" smtClean="0"/>
              <a:t>hiatal</a:t>
            </a:r>
            <a:r>
              <a:rPr lang="en-CA" dirty="0" smtClean="0"/>
              <a:t> hernia. (e.g. bleeding, </a:t>
            </a:r>
            <a:r>
              <a:rPr lang="en-CA" dirty="0" err="1" smtClean="0"/>
              <a:t>dysphagia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"atypical" symptoms (asthma, hoarseness, cough, chest pain, aspiration) and reflux documented on 24 hour pH monitoring</a:t>
            </a:r>
            <a:endParaRPr lang="en-US" dirty="0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Endoscopic </a:t>
            </a:r>
            <a:r>
              <a:rPr lang="en-US" dirty="0" err="1" smtClean="0"/>
              <a:t>antireflux</a:t>
            </a:r>
            <a:r>
              <a:rPr lang="en-US" dirty="0" smtClean="0"/>
              <a:t> therapies</a:t>
            </a:r>
          </a:p>
          <a:p>
            <a:pPr lvl="1" eaLnBrk="1" hangingPunct="1">
              <a:defRPr/>
            </a:pPr>
            <a:r>
              <a:rPr lang="en-US" dirty="0" smtClean="0"/>
              <a:t>Radiofrequency energy delivered to the LES</a:t>
            </a:r>
          </a:p>
          <a:p>
            <a:pPr lvl="2" eaLnBrk="1" hangingPunct="1">
              <a:defRPr/>
            </a:pPr>
            <a:r>
              <a:rPr lang="en-US" sz="2800" dirty="0" err="1" smtClean="0"/>
              <a:t>Stretta</a:t>
            </a:r>
            <a:r>
              <a:rPr lang="en-US" sz="2800" dirty="0" smtClean="0"/>
              <a:t> procedure</a:t>
            </a:r>
          </a:p>
          <a:p>
            <a:pPr lvl="1" eaLnBrk="1" hangingPunct="1">
              <a:defRPr/>
            </a:pPr>
            <a:r>
              <a:rPr lang="en-US" dirty="0" smtClean="0"/>
              <a:t>Suture ligation of the </a:t>
            </a:r>
            <a:r>
              <a:rPr lang="en-US" dirty="0" err="1" smtClean="0"/>
              <a:t>cardia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sz="2800" dirty="0" smtClean="0"/>
              <a:t>Endoscopic </a:t>
            </a:r>
            <a:r>
              <a:rPr lang="en-US" sz="2800" dirty="0" err="1" smtClean="0"/>
              <a:t>plication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dirty="0" err="1" smtClean="0"/>
              <a:t>Submucosal</a:t>
            </a:r>
            <a:r>
              <a:rPr lang="en-US" dirty="0" smtClean="0"/>
              <a:t> implantation of inert material in the region of the lower esophageal sphincter</a:t>
            </a:r>
          </a:p>
          <a:p>
            <a:pPr lvl="2" eaLnBrk="1" hangingPunct="1">
              <a:defRPr/>
            </a:pPr>
            <a:r>
              <a:rPr lang="en-US" sz="2800" dirty="0" err="1" smtClean="0"/>
              <a:t>Enteryx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The primary therapeutic goal in </a:t>
            </a:r>
            <a:r>
              <a:rPr lang="en-CA" b="1" dirty="0" err="1" smtClean="0"/>
              <a:t>achalasia</a:t>
            </a:r>
            <a:r>
              <a:rPr lang="en-CA" b="1" dirty="0" smtClean="0"/>
              <a:t> is to reduce the LES basal pressure</a:t>
            </a:r>
          </a:p>
          <a:p>
            <a:pPr eaLnBrk="1" hangingPunct="1">
              <a:defRPr/>
            </a:pPr>
            <a:r>
              <a:rPr lang="en-CA" b="1" dirty="0" smtClean="0"/>
              <a:t>Treatment options include medical therapy,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injection, pneumatic dilation, and surgical </a:t>
            </a:r>
            <a:r>
              <a:rPr lang="en-CA" b="1" dirty="0" err="1" smtClean="0"/>
              <a:t>myotomy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Symptom relief, particularly relief of </a:t>
            </a:r>
            <a:r>
              <a:rPr lang="en-CA" b="1" dirty="0" err="1" smtClean="0"/>
              <a:t>dysphagia</a:t>
            </a:r>
            <a:r>
              <a:rPr lang="en-CA" b="1" dirty="0" smtClean="0"/>
              <a:t>, is accepted as the primary desired outcome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is inconvenient, only modestly effective, and frequently associated with side effects</a:t>
            </a:r>
          </a:p>
          <a:p>
            <a:pPr eaLnBrk="1" hangingPunct="1">
              <a:defRPr/>
            </a:pPr>
            <a:r>
              <a:rPr lang="en-CA" b="1" dirty="0" smtClean="0"/>
              <a:t>it is reserved for patients who are awaiting or unable to tolerate more invasive treatment modalities</a:t>
            </a:r>
          </a:p>
          <a:p>
            <a:pPr eaLnBrk="1" hangingPunct="1">
              <a:defRPr/>
            </a:pPr>
            <a:r>
              <a:rPr lang="en-CA" b="1" dirty="0" smtClean="0"/>
              <a:t>Pharmacologic therapies attempt to decrease the LES pressure by causing smooth muscle relaxation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Nitrates were first recognized as an effective treatment of </a:t>
            </a:r>
            <a:r>
              <a:rPr lang="en-CA" b="1" dirty="0" err="1" smtClean="0"/>
              <a:t>achalasia</a:t>
            </a:r>
            <a:r>
              <a:rPr lang="en-CA" b="1" dirty="0" smtClean="0"/>
              <a:t> </a:t>
            </a:r>
          </a:p>
          <a:p>
            <a:pPr lvl="2" eaLnBrk="1" hangingPunct="1">
              <a:defRPr/>
            </a:pPr>
            <a:r>
              <a:rPr lang="en-CA" b="1" dirty="0" smtClean="0"/>
              <a:t>their systemic </a:t>
            </a:r>
            <a:r>
              <a:rPr lang="en-CA" b="1" dirty="0" err="1" smtClean="0"/>
              <a:t>vasodilatory</a:t>
            </a:r>
            <a:r>
              <a:rPr lang="en-CA" b="1" dirty="0" smtClean="0"/>
              <a:t> effects and headaches limit their tolerability by patients</a:t>
            </a:r>
          </a:p>
          <a:p>
            <a:pPr eaLnBrk="1" hangingPunct="1">
              <a:defRPr/>
            </a:pPr>
            <a:r>
              <a:rPr lang="en-CA" b="1" dirty="0" smtClean="0"/>
              <a:t>Calcium channel antagonists have a better side-effect profile when compared with nitrates </a:t>
            </a:r>
          </a:p>
          <a:p>
            <a:pPr lvl="2" eaLnBrk="1" hangingPunct="1">
              <a:defRPr/>
            </a:pPr>
            <a:r>
              <a:rPr lang="en-CA" b="1" dirty="0" smtClean="0"/>
              <a:t>30% of patients report adverse side effects including peripheral </a:t>
            </a:r>
            <a:r>
              <a:rPr lang="en-CA" b="1" dirty="0" err="1" smtClean="0"/>
              <a:t>edema</a:t>
            </a:r>
            <a:r>
              <a:rPr lang="en-CA" b="1" dirty="0" smtClean="0"/>
              <a:t>, hypotension, and headache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 </a:t>
            </a:r>
            <a:r>
              <a:rPr lang="en-CA" b="1" dirty="0" smtClean="0"/>
              <a:t>injected into the LES targets the excitatory, acetylcholine-releasing neurons that generate LES basal muscle tone</a:t>
            </a:r>
          </a:p>
          <a:p>
            <a:pPr eaLnBrk="1" hangingPunct="1">
              <a:defRPr/>
            </a:pPr>
            <a:r>
              <a:rPr lang="en-CA" b="1" dirty="0" smtClean="0"/>
              <a:t>is easy to administer and associated with relatively few side effects  </a:t>
            </a:r>
          </a:p>
          <a:p>
            <a:pPr eaLnBrk="1" hangingPunct="1">
              <a:defRPr/>
            </a:pPr>
            <a:r>
              <a:rPr lang="en-CA" b="1" dirty="0" smtClean="0"/>
              <a:t>It is apparent that, with repeated injections, the response rates reported are similar or lower to that achieved with the initial injection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Response rates at 1 month following administration average 78%  , By 6 months, the clinical response rate drops to 58%  and by 12 months to 49%</a:t>
            </a:r>
          </a:p>
          <a:p>
            <a:pPr eaLnBrk="1" hangingPunct="1">
              <a:defRPr/>
            </a:pPr>
            <a:r>
              <a:rPr lang="en-CA" b="1" dirty="0" smtClean="0"/>
              <a:t>  Given the limitations of the efficacy and durability of response,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is generally reserved for use in patients who are not candidates for more invasive treatments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Pneumatic Dilation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pneumatic dilation remains one of the most effective first-line therapies for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Long-term follow-up studies reported significant symptom relapse of 50% at 10 years</a:t>
            </a:r>
          </a:p>
          <a:p>
            <a:pPr eaLnBrk="1" hangingPunct="1">
              <a:defRPr/>
            </a:pPr>
            <a:r>
              <a:rPr lang="en-CA" b="1" dirty="0" smtClean="0"/>
              <a:t>Complications of pneumatic dilation exist :</a:t>
            </a:r>
          </a:p>
          <a:p>
            <a:pPr lvl="3" eaLnBrk="1" hangingPunct="1">
              <a:defRPr/>
            </a:pPr>
            <a:r>
              <a:rPr lang="en-US" sz="1600" b="1" dirty="0" smtClean="0"/>
              <a:t> </a:t>
            </a:r>
            <a:r>
              <a:rPr lang="en-US" sz="1600" b="1" dirty="0" err="1" smtClean="0"/>
              <a:t>Gastroesophageal</a:t>
            </a:r>
            <a:r>
              <a:rPr lang="en-US" sz="1600" b="1" dirty="0" smtClean="0"/>
              <a:t> reflux 25-35%</a:t>
            </a:r>
          </a:p>
          <a:p>
            <a:pPr lvl="3" eaLnBrk="1" hangingPunct="1">
              <a:defRPr/>
            </a:pPr>
            <a:endParaRPr lang="en-US" sz="1600" b="1" dirty="0" smtClean="0"/>
          </a:p>
          <a:p>
            <a:pPr lvl="3" eaLnBrk="1" hangingPunct="1">
              <a:defRPr/>
            </a:pPr>
            <a:r>
              <a:rPr lang="en-US" sz="1600" b="1" dirty="0" smtClean="0"/>
              <a:t> Esophageal perforation  3 %</a:t>
            </a:r>
            <a:endParaRPr lang="en-CA" sz="16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has success rates in excess of 90% with hospital stays averaging only a few days</a:t>
            </a:r>
          </a:p>
          <a:p>
            <a:pPr eaLnBrk="1" hangingPunct="1">
              <a:defRPr/>
            </a:pPr>
            <a:r>
              <a:rPr lang="en-US" dirty="0" smtClean="0"/>
              <a:t>acid exposure is a known complication of surgical intervention for </a:t>
            </a:r>
            <a:r>
              <a:rPr lang="en-US" dirty="0" err="1" smtClean="0"/>
              <a:t>achalasia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Even with a successful </a:t>
            </a:r>
            <a:r>
              <a:rPr lang="en-US" dirty="0" err="1" smtClean="0"/>
              <a:t>myotomy</a:t>
            </a:r>
            <a:r>
              <a:rPr lang="en-US" dirty="0" smtClean="0"/>
              <a:t>, it is expected that patients will have some degree of </a:t>
            </a:r>
            <a:r>
              <a:rPr lang="en-US" dirty="0" err="1" smtClean="0"/>
              <a:t>dysphagia</a:t>
            </a:r>
            <a:r>
              <a:rPr lang="en-US" dirty="0" smtClean="0"/>
              <a:t> as a consequence of esophageal peristaltic dysfunction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Achalasia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Achalasia</a:t>
            </a:r>
            <a:r>
              <a:rPr lang="en-CA" b="1" dirty="0" smtClean="0"/>
              <a:t> is an uncommon    disease  of </a:t>
            </a:r>
            <a:r>
              <a:rPr lang="en-CA" b="1" dirty="0" err="1" smtClean="0"/>
              <a:t>esophageal</a:t>
            </a:r>
            <a:r>
              <a:rPr lang="en-CA" b="1" dirty="0" smtClean="0"/>
              <a:t> motility disorder</a:t>
            </a:r>
          </a:p>
          <a:p>
            <a:pPr eaLnBrk="1" hangingPunct="1">
              <a:defRPr/>
            </a:pPr>
            <a:r>
              <a:rPr lang="en-CA" b="1" dirty="0" smtClean="0"/>
              <a:t>It is characterized by degeneration of the </a:t>
            </a:r>
            <a:r>
              <a:rPr lang="en-CA" b="1" dirty="0" err="1" smtClean="0"/>
              <a:t>myenteric</a:t>
            </a:r>
            <a:r>
              <a:rPr lang="en-CA" b="1" dirty="0" smtClean="0"/>
              <a:t> neurons that innervate  LES and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eaLnBrk="1" hangingPunct="1">
              <a:defRPr/>
            </a:pPr>
            <a:r>
              <a:rPr lang="en-US" b="1" dirty="0" smtClean="0"/>
              <a:t>the pathogenesis  :</a:t>
            </a:r>
          </a:p>
          <a:p>
            <a:pPr lvl="2" eaLnBrk="1" hangingPunct="1">
              <a:defRPr/>
            </a:pPr>
            <a:r>
              <a:rPr lang="en-US" b="1" dirty="0" smtClean="0"/>
              <a:t>autoimmune  ?</a:t>
            </a:r>
          </a:p>
          <a:p>
            <a:pPr lvl="2" eaLnBrk="1" hangingPunct="1">
              <a:defRPr/>
            </a:pPr>
            <a:r>
              <a:rPr lang="en-US" b="1" dirty="0" smtClean="0"/>
              <a:t>Viral                ?</a:t>
            </a:r>
          </a:p>
          <a:p>
            <a:pPr lvl="2" eaLnBrk="1" hangingPunct="1">
              <a:defRPr/>
            </a:pPr>
            <a:r>
              <a:rPr lang="en-US" b="1" dirty="0" smtClean="0"/>
              <a:t>Familial           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Delayed recurrence of postoperative </a:t>
            </a:r>
            <a:r>
              <a:rPr lang="en-US" dirty="0" err="1" smtClean="0"/>
              <a:t>dysphagia</a:t>
            </a:r>
            <a:r>
              <a:rPr lang="en-US" dirty="0" smtClean="0"/>
              <a:t> is most commonly caused by development of a recurrent high pressure zone at the LES or a peptic stricture complicating acid reflux</a:t>
            </a:r>
          </a:p>
          <a:p>
            <a:pPr eaLnBrk="1" hangingPunct="1">
              <a:defRPr/>
            </a:pPr>
            <a:r>
              <a:rPr lang="en-US" dirty="0" smtClean="0"/>
              <a:t>laparoscopic Heller </a:t>
            </a:r>
            <a:r>
              <a:rPr lang="en-US" dirty="0" err="1" smtClean="0"/>
              <a:t>myotomy</a:t>
            </a:r>
            <a:r>
              <a:rPr lang="en-US" dirty="0" smtClean="0"/>
              <a:t> demonstrated excellent results, with 98% of patients reporting symptomatic improvement at 5.3 years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Surgery Versus Pneumatic Dilation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57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Several retrospective and prospective studies have reported superior success rates for surgery when compared with pneumatic dilation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 study of outcomes of 1181 patients treated with pneumatic dilation with that of 280 patients treated with Heller </a:t>
            </a:r>
            <a:r>
              <a:rPr lang="en-US" sz="2800" dirty="0" err="1" smtClean="0"/>
              <a:t>myotomy</a:t>
            </a:r>
            <a:r>
              <a:rPr lang="en-US" sz="2800" dirty="0" smtClean="0"/>
              <a:t> as initial therapy showed that  the risk of subsequent therapeutic intervention at 10 years was significantly higher with dilation (64%) when compared with surgery (38%)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Refractory </a:t>
            </a:r>
            <a:r>
              <a:rPr lang="en-US" b="1" dirty="0" err="1" smtClean="0"/>
              <a:t>Achalasia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patients with </a:t>
            </a:r>
            <a:r>
              <a:rPr lang="en-US" dirty="0" err="1" smtClean="0"/>
              <a:t>achalasia</a:t>
            </a:r>
            <a:r>
              <a:rPr lang="en-US" dirty="0" smtClean="0"/>
              <a:t> that is refractory to therapy with Heller </a:t>
            </a:r>
            <a:r>
              <a:rPr lang="en-US" dirty="0" err="1" smtClean="0"/>
              <a:t>myotomy</a:t>
            </a:r>
            <a:r>
              <a:rPr lang="en-US" dirty="0" smtClean="0"/>
              <a:t>, options are limited</a:t>
            </a:r>
          </a:p>
          <a:p>
            <a:pPr eaLnBrk="1" hangingPunct="1">
              <a:defRPr/>
            </a:pPr>
            <a:r>
              <a:rPr lang="en-US" dirty="0" smtClean="0"/>
              <a:t>Although </a:t>
            </a:r>
            <a:r>
              <a:rPr lang="en-US" dirty="0" err="1" smtClean="0"/>
              <a:t>esophagectomy</a:t>
            </a:r>
            <a:r>
              <a:rPr lang="en-US" dirty="0" smtClean="0"/>
              <a:t> is considered in patients with marked dilation and sigmoid deformity, such patients may respond to Heller </a:t>
            </a:r>
            <a:r>
              <a:rPr lang="en-US" dirty="0" err="1" smtClean="0"/>
              <a:t>myotomy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primary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are related to the functional obstruction rendered by the </a:t>
            </a:r>
            <a:r>
              <a:rPr lang="en-US" dirty="0" err="1" smtClean="0"/>
              <a:t>nonrelaxing</a:t>
            </a:r>
            <a:r>
              <a:rPr lang="en-US" dirty="0" smtClean="0"/>
              <a:t> LES and include progressive malnutrition and aspiration.</a:t>
            </a:r>
          </a:p>
          <a:p>
            <a:pPr eaLnBrk="1" hangingPunct="1">
              <a:defRPr/>
            </a:pPr>
            <a:r>
              <a:rPr lang="en-US" dirty="0" smtClean="0"/>
              <a:t>Uncommon but important secondary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include the formation of </a:t>
            </a:r>
            <a:r>
              <a:rPr lang="en-US" dirty="0" err="1" smtClean="0"/>
              <a:t>epiphrenic</a:t>
            </a:r>
            <a:r>
              <a:rPr lang="en-US" dirty="0" smtClean="0"/>
              <a:t> </a:t>
            </a:r>
            <a:r>
              <a:rPr lang="en-US" dirty="0" err="1" smtClean="0"/>
              <a:t>diverticula</a:t>
            </a:r>
            <a:r>
              <a:rPr lang="en-US" dirty="0" smtClean="0"/>
              <a:t> and esophageal cancer.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is an established link between </a:t>
            </a:r>
            <a:r>
              <a:rPr lang="en-US" dirty="0" err="1" smtClean="0"/>
              <a:t>achalasia</a:t>
            </a:r>
            <a:r>
              <a:rPr lang="en-US" dirty="0" smtClean="0"/>
              <a:t> and esophageal cancer, most commonly </a:t>
            </a:r>
            <a:r>
              <a:rPr lang="en-US" dirty="0" err="1" smtClean="0"/>
              <a:t>squamous</a:t>
            </a:r>
            <a:r>
              <a:rPr lang="en-US" dirty="0" smtClean="0"/>
              <a:t> cell </a:t>
            </a:r>
            <a:r>
              <a:rPr lang="en-US" dirty="0" err="1" smtClean="0"/>
              <a:t>carcinom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overall prevalence of esophageal cancer in </a:t>
            </a:r>
            <a:r>
              <a:rPr lang="en-US" dirty="0" err="1" smtClean="0"/>
              <a:t>achalasia</a:t>
            </a:r>
            <a:r>
              <a:rPr lang="en-US" dirty="0" smtClean="0"/>
              <a:t> is approximately 3% with an incidence of approximately 197 cases per 100,000 persons per year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most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a result of a primary motor disturbance or an abnormality of the UES or LES</a:t>
            </a:r>
          </a:p>
          <a:p>
            <a:pPr>
              <a:defRPr/>
            </a:pPr>
            <a:r>
              <a:rPr lang="en-CA" b="1" dirty="0" smtClean="0"/>
              <a:t>can occur in several places along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US" b="1" dirty="0" smtClean="0"/>
              <a:t>The three most common sites of occurrence are </a:t>
            </a:r>
            <a:r>
              <a:rPr lang="en-US" b="1" dirty="0" err="1" smtClean="0"/>
              <a:t>pharyngoesophageal</a:t>
            </a:r>
            <a:r>
              <a:rPr lang="en-US" b="1" dirty="0" smtClean="0"/>
              <a:t> (</a:t>
            </a:r>
            <a:r>
              <a:rPr lang="en-US" b="1" dirty="0" err="1" smtClean="0"/>
              <a:t>Zenker's</a:t>
            </a:r>
            <a:r>
              <a:rPr lang="en-US" b="1" dirty="0" smtClean="0"/>
              <a:t>), </a:t>
            </a:r>
            <a:r>
              <a:rPr lang="en-US" b="1" dirty="0" err="1" smtClean="0"/>
              <a:t>parabronchial</a:t>
            </a:r>
            <a:r>
              <a:rPr lang="en-US" b="1" dirty="0" smtClean="0"/>
              <a:t> (</a:t>
            </a:r>
            <a:r>
              <a:rPr lang="en-US" b="1" dirty="0" err="1" smtClean="0"/>
              <a:t>midesophageal</a:t>
            </a:r>
            <a:r>
              <a:rPr lang="en-US" b="1" dirty="0" smtClean="0"/>
              <a:t>), and </a:t>
            </a:r>
            <a:r>
              <a:rPr lang="en-US" b="1" dirty="0" err="1" smtClean="0"/>
              <a:t>epiphrenic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True </a:t>
            </a:r>
            <a:r>
              <a:rPr lang="en-CA" b="1" dirty="0" err="1" smtClean="0"/>
              <a:t>diverticula</a:t>
            </a:r>
            <a:r>
              <a:rPr lang="en-CA" b="1" dirty="0" smtClean="0"/>
              <a:t> involve all layers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wall, including mucosa, </a:t>
            </a:r>
            <a:r>
              <a:rPr lang="en-CA" b="1" dirty="0" err="1" smtClean="0"/>
              <a:t>submucosa</a:t>
            </a:r>
            <a:r>
              <a:rPr lang="en-CA" b="1" dirty="0" smtClean="0"/>
              <a:t>, and </a:t>
            </a:r>
            <a:r>
              <a:rPr lang="en-CA" b="1" dirty="0" err="1" smtClean="0"/>
              <a:t>muscularis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false </a:t>
            </a:r>
            <a:r>
              <a:rPr lang="en-CA" b="1" dirty="0" err="1" smtClean="0"/>
              <a:t>diverticulum</a:t>
            </a:r>
            <a:r>
              <a:rPr lang="en-CA" b="1" dirty="0" smtClean="0"/>
              <a:t> consists of mucosa and </a:t>
            </a:r>
            <a:r>
              <a:rPr lang="en-CA" b="1" dirty="0" err="1" smtClean="0"/>
              <a:t>submucosa</a:t>
            </a:r>
            <a:r>
              <a:rPr lang="en-CA" b="1" dirty="0" smtClean="0"/>
              <a:t> only</a:t>
            </a:r>
          </a:p>
          <a:p>
            <a:pPr>
              <a:defRPr/>
            </a:pP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false </a:t>
            </a:r>
            <a:r>
              <a:rPr lang="en-CA" b="1" dirty="0" err="1" smtClean="0"/>
              <a:t>diverticula</a:t>
            </a:r>
            <a:r>
              <a:rPr lang="en-CA" b="1" dirty="0" smtClean="0"/>
              <a:t> that occur because of elevated </a:t>
            </a:r>
            <a:r>
              <a:rPr lang="en-CA" b="1" dirty="0" err="1" smtClean="0"/>
              <a:t>intraluminal</a:t>
            </a:r>
            <a:r>
              <a:rPr lang="en-CA" b="1" dirty="0" smtClean="0"/>
              <a:t> pressures generated from abnormal motility disorders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and an </a:t>
            </a:r>
            <a:r>
              <a:rPr lang="en-CA" b="1" dirty="0" err="1" smtClean="0"/>
              <a:t>epiphrenic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fall under the category of false, </a:t>
            </a: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smtClean="0"/>
              <a:t>Traction, or true, </a:t>
            </a:r>
            <a:r>
              <a:rPr lang="en-CA" b="1" dirty="0" err="1" smtClean="0"/>
              <a:t>diverticula</a:t>
            </a:r>
            <a:r>
              <a:rPr lang="en-CA" b="1" dirty="0" smtClean="0"/>
              <a:t> result from external inflammatory </a:t>
            </a:r>
            <a:r>
              <a:rPr lang="en-CA" b="1" dirty="0" err="1" smtClean="0"/>
              <a:t>mediastinal</a:t>
            </a:r>
            <a:r>
              <a:rPr lang="en-CA" b="1" dirty="0" smtClean="0"/>
              <a:t> lymph nodes adhering to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Pharyngoesophageal</a:t>
            </a:r>
            <a:r>
              <a:rPr lang="en-US" sz="3200" dirty="0" smtClean="0"/>
              <a:t> (</a:t>
            </a:r>
            <a:r>
              <a:rPr lang="en-US" sz="3200" dirty="0" err="1" smtClean="0"/>
              <a:t>Zenker's</a:t>
            </a:r>
            <a:r>
              <a:rPr lang="en-US" sz="3200" dirty="0" smtClean="0"/>
              <a:t>) </a:t>
            </a:r>
            <a:r>
              <a:rPr lang="en-US" sz="3200" dirty="0" err="1" smtClean="0"/>
              <a:t>Diverticulum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CA" b="1" dirty="0" smtClean="0"/>
              <a:t>is the most common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found today</a:t>
            </a:r>
          </a:p>
          <a:p>
            <a:pPr>
              <a:defRPr/>
            </a:pPr>
            <a:r>
              <a:rPr lang="en-CA" b="1" dirty="0" smtClean="0"/>
              <a:t>It usually presents in older patients in the 7th decade of life</a:t>
            </a:r>
          </a:p>
          <a:p>
            <a:pPr>
              <a:defRPr/>
            </a:pPr>
            <a:r>
              <a:rPr lang="en-CA" b="1" dirty="0" smtClean="0"/>
              <a:t>found </a:t>
            </a:r>
            <a:r>
              <a:rPr lang="en-CA" b="1" dirty="0" err="1" smtClean="0"/>
              <a:t>herniating</a:t>
            </a:r>
            <a:r>
              <a:rPr lang="en-CA" b="1" dirty="0" smtClean="0"/>
              <a:t> into Killian's triangle, between the oblique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muscle and the horizontal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Commonly, patients complain of a sticking in the throat.</a:t>
            </a:r>
          </a:p>
          <a:p>
            <a:pPr>
              <a:defRPr/>
            </a:pPr>
            <a:r>
              <a:rPr lang="en-CA" b="1" dirty="0" smtClean="0"/>
              <a:t>nagging cough, excessive salivation, and intermittent </a:t>
            </a:r>
            <a:r>
              <a:rPr lang="en-CA" b="1" dirty="0" err="1" smtClean="0"/>
              <a:t>dysphagia</a:t>
            </a:r>
            <a:r>
              <a:rPr lang="en-CA" b="1" dirty="0" smtClean="0"/>
              <a:t> often are signs of progressive disease</a:t>
            </a:r>
          </a:p>
          <a:p>
            <a:pPr>
              <a:defRPr/>
            </a:pPr>
            <a:r>
              <a:rPr lang="en-CA" b="1" dirty="0" smtClean="0"/>
              <a:t>As the sac increases in size, regurgitation of foul-smelling, undigested material is common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most commonly presents in patients between the ages of 25 and 60 years</a:t>
            </a:r>
          </a:p>
          <a:p>
            <a:pPr eaLnBrk="1" hangingPunct="1">
              <a:defRPr/>
            </a:pPr>
            <a:r>
              <a:rPr lang="en-CA" b="1" dirty="0" smtClean="0"/>
              <a:t>an equal male-to-female gender distribution</a:t>
            </a:r>
          </a:p>
          <a:p>
            <a:pPr eaLnBrk="1" hangingPunct="1"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to solids and liquids is the most common presenting symptom, experienced by greater than 90% of patients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Halitosis, voice changes, </a:t>
            </a:r>
            <a:r>
              <a:rPr lang="en-CA" b="1" dirty="0" err="1" smtClean="0"/>
              <a:t>retrosternal</a:t>
            </a:r>
            <a:r>
              <a:rPr lang="en-CA" b="1" dirty="0" smtClean="0"/>
              <a:t> pain, and respiratory infections are especially common in the elderly population</a:t>
            </a:r>
          </a:p>
          <a:p>
            <a:pPr>
              <a:defRPr/>
            </a:pPr>
            <a:r>
              <a:rPr lang="en-CA" b="1" dirty="0" smtClean="0"/>
              <a:t>The most serious complication from an untreated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aspiration pneumonia or lung abscess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Diagnosis is made by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</a:t>
            </a:r>
          </a:p>
          <a:p>
            <a:pPr>
              <a:defRPr/>
            </a:pPr>
            <a:r>
              <a:rPr lang="en-CA" b="1" dirty="0" smtClean="0"/>
              <a:t>Neither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nor endoscopy is needed to make a diagnosis of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Content Placeholder 3" descr="Zinckers Divertucul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214313"/>
            <a:ext cx="5500687" cy="664368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or endoscopic repair of a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the gold standard of treatment</a:t>
            </a:r>
          </a:p>
          <a:p>
            <a:pPr>
              <a:defRPr/>
            </a:pPr>
            <a:r>
              <a:rPr lang="en-CA" b="1" dirty="0" smtClean="0"/>
              <a:t>Open repair involve :</a:t>
            </a:r>
          </a:p>
          <a:p>
            <a:pPr lvl="2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myotomy</a:t>
            </a:r>
            <a:r>
              <a:rPr lang="en-CA" b="1" dirty="0" smtClean="0"/>
              <a:t>  of the proximal and distal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and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muscles</a:t>
            </a:r>
          </a:p>
          <a:p>
            <a:pPr lvl="2">
              <a:defRPr/>
            </a:pPr>
            <a:r>
              <a:rPr lang="en-CA" b="1" dirty="0" err="1" smtClean="0"/>
              <a:t>diverticulectomy</a:t>
            </a:r>
            <a:r>
              <a:rPr lang="en-CA" b="1" dirty="0" smtClean="0"/>
              <a:t> or </a:t>
            </a:r>
            <a:r>
              <a:rPr lang="en-CA" b="1" dirty="0" err="1" smtClean="0"/>
              <a:t>diverticulopexy</a:t>
            </a:r>
            <a:r>
              <a:rPr lang="en-CA" b="1" dirty="0" smtClean="0"/>
              <a:t> are performed through an incision in the left neck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An alternative to open surgical repair is the endoscopic </a:t>
            </a:r>
            <a:r>
              <a:rPr lang="en-CA" b="1" dirty="0" err="1" smtClean="0"/>
              <a:t>Dohlman</a:t>
            </a:r>
            <a:r>
              <a:rPr lang="en-CA" b="1" dirty="0" smtClean="0"/>
              <a:t> procedure</a:t>
            </a:r>
          </a:p>
          <a:p>
            <a:pPr>
              <a:defRPr/>
            </a:pPr>
            <a:r>
              <a:rPr lang="en-CA" b="1" dirty="0" smtClean="0"/>
              <a:t>Endoscopic division of the common wall between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the </a:t>
            </a:r>
            <a:r>
              <a:rPr lang="en-CA" b="1" dirty="0" err="1" smtClean="0"/>
              <a:t>diverticulum</a:t>
            </a:r>
            <a:r>
              <a:rPr lang="en-CA" b="1" dirty="0" smtClean="0"/>
              <a:t> using a laser or stapler has also been successful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DES is a  </a:t>
            </a:r>
            <a:r>
              <a:rPr lang="en-CA" b="1" dirty="0" err="1" smtClean="0"/>
              <a:t>hypermotility</a:t>
            </a:r>
            <a:r>
              <a:rPr lang="en-CA" b="1" dirty="0" smtClean="0"/>
              <a:t> disorder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seen most often in women and is often found in patients with multiple complaints</a:t>
            </a:r>
          </a:p>
          <a:p>
            <a:pPr>
              <a:defRPr/>
            </a:pPr>
            <a:r>
              <a:rPr lang="en-CA" b="1" dirty="0" smtClean="0"/>
              <a:t>The basic pathology is related to a motor abnormality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that is most notable in the lower two thirds of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contractions are repetitive, simultaneous, and of high amplitude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clinical presentation of DES is typically that of chest pain and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These symptoms may be related to eating or exertion and may mimic angina</a:t>
            </a:r>
          </a:p>
          <a:p>
            <a:pPr>
              <a:defRPr/>
            </a:pPr>
            <a:r>
              <a:rPr lang="en-CA" b="1" dirty="0" smtClean="0"/>
              <a:t>Patients will complain of a squeezing pressure in the chest that may radiate to the jaw, arms, and upper back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symptoms are often pronounced during times of heightened emotional stress</a:t>
            </a:r>
          </a:p>
          <a:p>
            <a:pPr>
              <a:defRPr/>
            </a:pPr>
            <a:r>
              <a:rPr lang="en-CA" b="1" dirty="0" smtClean="0"/>
              <a:t>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and saliva is common, but acid reflux is not</a:t>
            </a:r>
          </a:p>
          <a:p>
            <a:pPr>
              <a:defRPr/>
            </a:pPr>
            <a:r>
              <a:rPr lang="en-CA" b="1" dirty="0" smtClean="0"/>
              <a:t>acid reflux can aggravate the symptoms, as can cold liquids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irritable bowel syndrome and pyloric spasm, may accompany DES, whereas other gastrointestinal problems, such as gallstones, peptic ulcer disease, and pancreatitis, all trigger DES</a:t>
            </a:r>
          </a:p>
          <a:p>
            <a:pPr>
              <a:defRPr/>
            </a:pPr>
            <a:r>
              <a:rPr lang="en-CA" b="1" dirty="0" smtClean="0"/>
              <a:t>The diagnosis of DES is made by an </a:t>
            </a:r>
            <a:r>
              <a:rPr lang="en-CA" b="1" dirty="0" err="1" smtClean="0"/>
              <a:t>esophagram</a:t>
            </a:r>
            <a:r>
              <a:rPr lang="en-CA" b="1" dirty="0" smtClean="0"/>
              <a:t> and </a:t>
            </a:r>
            <a:r>
              <a:rPr lang="en-CA" b="1" dirty="0" err="1" smtClean="0"/>
              <a:t>manometric</a:t>
            </a:r>
            <a:r>
              <a:rPr lang="en-CA" b="1" dirty="0" smtClean="0"/>
              <a:t> studies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Regurgitation is the second most common symptom, occurring in approximately 60% of patients </a:t>
            </a:r>
          </a:p>
          <a:p>
            <a:pPr eaLnBrk="1" hangingPunct="1">
              <a:defRPr/>
            </a:pPr>
            <a:r>
              <a:rPr lang="en-CA" b="1" dirty="0" smtClean="0"/>
              <a:t>Nocturnal 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can lead to </a:t>
            </a:r>
            <a:r>
              <a:rPr lang="en-CA" b="1" dirty="0" err="1" smtClean="0"/>
              <a:t>nighttime</a:t>
            </a:r>
            <a:r>
              <a:rPr lang="en-CA" b="1" dirty="0" smtClean="0"/>
              <a:t> cough and aspiration</a:t>
            </a:r>
          </a:p>
          <a:p>
            <a:pPr eaLnBrk="1" hangingPunct="1">
              <a:defRPr/>
            </a:pPr>
            <a:r>
              <a:rPr lang="en-CA" b="1" dirty="0" smtClean="0"/>
              <a:t>Weight loss occurs in end-stage disease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1" name="Content Placeholder 3" descr="diffuse esophageal spa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1688" y="0"/>
            <a:ext cx="4786312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mainstay of treatment for DES is nonsurgical, and pharmacologic or endoscopic intervention is preferred</a:t>
            </a:r>
          </a:p>
          <a:p>
            <a:pPr>
              <a:defRPr/>
            </a:pPr>
            <a:r>
              <a:rPr lang="en-CA" b="1" dirty="0" smtClean="0"/>
              <a:t>Surgery is reserved for patients with recurrent incapacitating episodes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and chest pain who do not respond to medical treatment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a condition whereby an intestinal, columnar epithelium replaces the stratified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that normally lines the distal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Chronic </a:t>
            </a:r>
            <a:r>
              <a:rPr lang="en-CA" b="1" dirty="0" err="1" smtClean="0"/>
              <a:t>gastroesophageal</a:t>
            </a:r>
            <a:r>
              <a:rPr lang="en-CA" b="1" dirty="0" smtClean="0"/>
              <a:t> reflux is the factor that both injures the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and promotes repair through columnar </a:t>
            </a:r>
            <a:r>
              <a:rPr lang="en-CA" b="1" dirty="0" err="1" smtClean="0"/>
              <a:t>metaplasia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Although these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may be more resistant to injury from reflux, they also are more prone to malignancy</a:t>
            </a:r>
          </a:p>
          <a:p>
            <a:pPr>
              <a:defRPr/>
            </a:pPr>
            <a:r>
              <a:rPr lang="en-CA" b="1" dirty="0" smtClean="0"/>
              <a:t>Ten percent of patients with GERD develop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 40-fold increase in risk for developing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continued exposure to the  reflux </a:t>
            </a:r>
            <a:r>
              <a:rPr lang="en-CA" b="1" dirty="0" err="1" smtClean="0"/>
              <a:t>disaese</a:t>
            </a:r>
            <a:r>
              <a:rPr lang="en-CA" b="1" dirty="0" smtClean="0"/>
              <a:t>,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undergo cellular transformation to low- and high-grade dysplasia</a:t>
            </a:r>
          </a:p>
          <a:p>
            <a:pPr>
              <a:defRPr/>
            </a:pPr>
            <a:r>
              <a:rPr lang="en-CA" b="1" dirty="0" smtClean="0"/>
              <a:t>these dysplastic cells may evolve to cancer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70% of patients are men aged 55 to 63 years</a:t>
            </a:r>
          </a:p>
          <a:p>
            <a:pPr>
              <a:defRPr/>
            </a:pPr>
            <a:r>
              <a:rPr lang="en-CA" b="1" dirty="0" smtClean="0"/>
              <a:t>Men have a 15-fold increased incidence over women of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but women with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are increasing in number as the differences in the Western lifestyle between men and women diminish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Many patients </a:t>
            </a:r>
            <a:r>
              <a:rPr lang="en-CA" b="1" dirty="0" err="1" smtClean="0"/>
              <a:t>harboring</a:t>
            </a:r>
            <a:r>
              <a:rPr lang="en-CA" b="1" dirty="0" smtClean="0"/>
              <a:t>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in their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are asymptomatic</a:t>
            </a:r>
          </a:p>
          <a:p>
            <a:pPr>
              <a:defRPr/>
            </a:pPr>
            <a:r>
              <a:rPr lang="en-CA" b="1" dirty="0" smtClean="0"/>
              <a:t>Most patients present with symptoms of GERD. Heartburn, regurgitation, acid or bitter taste in the mouth, excessive belching, and indigestion are some of the common symptoms associated with GERD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Recurrent respiratory infections, adult asthma, and infections in the head and neck also are common complaints.</a:t>
            </a:r>
          </a:p>
          <a:p>
            <a:pPr>
              <a:defRPr/>
            </a:pPr>
            <a:r>
              <a:rPr lang="en-CA" b="1" dirty="0" smtClean="0"/>
              <a:t>The diagnosis of BE is made by endoscopy and pathology</a:t>
            </a:r>
          </a:p>
          <a:p>
            <a:pPr>
              <a:defRPr/>
            </a:pPr>
            <a:r>
              <a:rPr lang="en-CA" b="1" dirty="0" smtClean="0"/>
              <a:t>The presence of any </a:t>
            </a:r>
            <a:r>
              <a:rPr lang="en-CA" b="1" dirty="0" err="1" smtClean="0"/>
              <a:t>endoscopically</a:t>
            </a:r>
            <a:r>
              <a:rPr lang="en-CA" b="1" dirty="0" smtClean="0"/>
              <a:t> visible segment of columnar mucosa within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that on pathology identifies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defines BE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4" name="Content Placeholder 8" descr="Barrett's Esophag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500188"/>
            <a:ext cx="3500437" cy="51435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6" name="Content Placeholder 9" descr="Examples-of-Barrett's-Esophagus--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428750"/>
            <a:ext cx="3714750" cy="521493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Yearly surveillance endoscopy is recommended in all patients with a diagnosis of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For patients with low-grade dysplasia, surveillance endoscopy is performed at 6-month intervals for the first year and then yearly thereafter if there has been no change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Chest pain is reported in 20% to 60% of patients</a:t>
            </a:r>
          </a:p>
          <a:p>
            <a:pPr eaLnBrk="1" hangingPunct="1">
              <a:defRPr/>
            </a:pPr>
            <a:r>
              <a:rPr lang="en-CA" b="1" dirty="0" smtClean="0"/>
              <a:t>Heartburn is reported in a large number of patients with </a:t>
            </a:r>
            <a:r>
              <a:rPr lang="en-CA" b="1" dirty="0" err="1" smtClean="0"/>
              <a:t>achalasia</a:t>
            </a:r>
            <a:r>
              <a:rPr lang="en-CA" b="1" dirty="0" smtClean="0"/>
              <a:t> (</a:t>
            </a:r>
            <a:r>
              <a:rPr lang="en-US" b="1" dirty="0" smtClean="0"/>
              <a:t>30% of </a:t>
            </a:r>
            <a:r>
              <a:rPr lang="en-US" b="1" dirty="0" err="1" smtClean="0"/>
              <a:t>achalasia</a:t>
            </a:r>
            <a:r>
              <a:rPr lang="en-US" b="1" dirty="0" smtClean="0"/>
              <a:t> patients )</a:t>
            </a:r>
          </a:p>
          <a:p>
            <a:pPr eaLnBrk="1" hangingPunct="1">
              <a:defRPr/>
            </a:pPr>
            <a:r>
              <a:rPr lang="en-CA" b="1" dirty="0" smtClean="0"/>
              <a:t>may be related to direct irritation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lining by retained food, pills, or acidic </a:t>
            </a:r>
            <a:r>
              <a:rPr lang="en-CA" b="1" dirty="0" err="1" smtClean="0"/>
              <a:t>byproducts</a:t>
            </a:r>
            <a:r>
              <a:rPr lang="en-CA" b="1" dirty="0" smtClean="0"/>
              <a:t> of bacterial metabolism of retained food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undergoing surveillance are placed on acid suppression medication and monitored for changes in their reflux symptoms.</a:t>
            </a:r>
          </a:p>
          <a:p>
            <a:pPr>
              <a:defRPr/>
            </a:pPr>
            <a:r>
              <a:rPr lang="en-CA" b="1" dirty="0" smtClean="0"/>
              <a:t>Controversy surrounds the benefits of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Those in favour of surgery argue that medical therapy and endoscopic surveillance may treat the symptoms but fail to address the problem</a:t>
            </a:r>
          </a:p>
          <a:p>
            <a:pPr>
              <a:defRPr/>
            </a:pPr>
            <a:r>
              <a:rPr lang="en-CA" b="1" dirty="0" smtClean="0"/>
              <a:t>The problem is the functional impairment of the LES that leads to chronic reflux and </a:t>
            </a:r>
            <a:r>
              <a:rPr lang="en-CA" b="1" dirty="0" err="1" smtClean="0"/>
              <a:t>metaplastic</a:t>
            </a:r>
            <a:r>
              <a:rPr lang="en-CA" b="1" dirty="0" smtClean="0"/>
              <a:t> transformation of the lower </a:t>
            </a:r>
            <a:r>
              <a:rPr lang="en-CA" b="1" dirty="0" err="1" smtClean="0"/>
              <a:t>esophageal</a:t>
            </a:r>
            <a:r>
              <a:rPr lang="en-CA" b="1" dirty="0" smtClean="0"/>
              <a:t> mucosa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renders the LES competent and restores the barrier to reflux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Studies have demonstrated regression of </a:t>
            </a:r>
            <a:r>
              <a:rPr lang="en-CA" b="1" dirty="0" err="1" smtClean="0"/>
              <a:t>metaplasia</a:t>
            </a:r>
            <a:r>
              <a:rPr lang="en-CA" b="1" dirty="0" smtClean="0"/>
              <a:t> to normal mucosa up to 57% of the time</a:t>
            </a:r>
            <a:r>
              <a:rPr lang="en-CA" b="1" baseline="30000" dirty="0" smtClean="0"/>
              <a:t> </a:t>
            </a:r>
            <a:r>
              <a:rPr lang="en-CA" b="1" dirty="0" smtClean="0"/>
              <a:t>in patients who have undergone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Photodynamic therapy (PDT) is the most common ablative method used to treat BE</a:t>
            </a:r>
          </a:p>
          <a:p>
            <a:pPr>
              <a:defRPr/>
            </a:pPr>
            <a:r>
              <a:rPr lang="en-CA" b="1" dirty="0" smtClean="0"/>
              <a:t>Endoscopic mucosal resection (EMR) is gaining </a:t>
            </a:r>
            <a:r>
              <a:rPr lang="en-CA" b="1" dirty="0" err="1" smtClean="0"/>
              <a:t>favor</a:t>
            </a:r>
            <a:r>
              <a:rPr lang="en-CA" b="1" dirty="0" smtClean="0"/>
              <a:t> for the treatment of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with low-grade dysplasia.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resection for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recommended only for patients in whom high-grade dysplasia is found</a:t>
            </a:r>
          </a:p>
          <a:p>
            <a:pPr>
              <a:defRPr/>
            </a:pPr>
            <a:r>
              <a:rPr lang="en-CA" b="1" dirty="0" smtClean="0"/>
              <a:t>Pathologic data on surgical specimens demonstrate a 40% risk for </a:t>
            </a:r>
            <a:r>
              <a:rPr lang="en-CA" b="1" dirty="0" err="1" smtClean="0"/>
              <a:t>adenocarcinoma</a:t>
            </a:r>
            <a:r>
              <a:rPr lang="en-CA" b="1" smtClean="0"/>
              <a:t> within a focus of high-grade dysplasia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the best cure for this condition is an ounce of prevention</a:t>
            </a:r>
          </a:p>
          <a:p>
            <a:pPr>
              <a:defRPr/>
            </a:pPr>
            <a:r>
              <a:rPr lang="en-US" b="1" dirty="0" smtClean="0"/>
              <a:t>In children, ingestion of caustic materials is accidental and tends to be in small quantities</a:t>
            </a:r>
          </a:p>
          <a:p>
            <a:pPr>
              <a:defRPr/>
            </a:pPr>
            <a:r>
              <a:rPr lang="en-US" b="1" dirty="0" smtClean="0"/>
              <a:t>In teenagers and adults, however, ingestion usually is deliberate during suicide attempts, and much larger quantities of caustic liquids are consumed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Alkali ingestion is more common than acid ingestion because of its lack of immediate symptoms</a:t>
            </a:r>
          </a:p>
          <a:p>
            <a:pPr>
              <a:defRPr/>
            </a:pPr>
            <a:r>
              <a:rPr lang="en-US" b="1" dirty="0" smtClean="0"/>
              <a:t>alkali ingestion are much more devastating and almost always lead to significant de-</a:t>
            </a:r>
            <a:r>
              <a:rPr lang="en-US" b="1" dirty="0" err="1" smtClean="0"/>
              <a:t>struction</a:t>
            </a:r>
            <a:r>
              <a:rPr lang="en-US" b="1" dirty="0" smtClean="0"/>
              <a:t> of the esophagus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6671" r="14523" b="26524"/>
          <a:stretch>
            <a:fillRect/>
          </a:stretch>
        </p:blipFill>
        <p:spPr>
          <a:xfrm>
            <a:off x="642938" y="1428750"/>
            <a:ext cx="8072437" cy="471487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During phase one, patients may complain of oral and </a:t>
            </a:r>
            <a:r>
              <a:rPr lang="en-US" b="1" dirty="0" err="1" smtClean="0"/>
              <a:t>substernal</a:t>
            </a:r>
            <a:r>
              <a:rPr lang="en-US" b="1" dirty="0" smtClean="0"/>
              <a:t> pain, </a:t>
            </a:r>
            <a:r>
              <a:rPr lang="en-US" b="1" dirty="0" err="1" smtClean="0"/>
              <a:t>hypersalivation</a:t>
            </a:r>
            <a:r>
              <a:rPr lang="en-US" b="1" dirty="0" smtClean="0"/>
              <a:t>, </a:t>
            </a:r>
            <a:r>
              <a:rPr lang="en-US" b="1" dirty="0" err="1" smtClean="0"/>
              <a:t>odynophagia</a:t>
            </a:r>
            <a:r>
              <a:rPr lang="en-US" b="1" dirty="0" smtClean="0"/>
              <a:t> and </a:t>
            </a:r>
            <a:r>
              <a:rPr lang="en-US" b="1" dirty="0" err="1" smtClean="0"/>
              <a:t>dysphagia</a:t>
            </a:r>
            <a:r>
              <a:rPr lang="en-US" b="1" dirty="0" smtClean="0"/>
              <a:t>, </a:t>
            </a:r>
            <a:r>
              <a:rPr lang="en-US" b="1" dirty="0" err="1" smtClean="0"/>
              <a:t>hematemesis</a:t>
            </a:r>
            <a:r>
              <a:rPr lang="en-US" b="1" dirty="0" smtClean="0"/>
              <a:t>, and vomiting</a:t>
            </a:r>
          </a:p>
          <a:p>
            <a:pPr>
              <a:defRPr/>
            </a:pPr>
            <a:r>
              <a:rPr lang="en-US" b="1" dirty="0" smtClean="0"/>
              <a:t>During stage two, these symptoms may disappear only to see </a:t>
            </a:r>
            <a:r>
              <a:rPr lang="en-US" b="1" dirty="0" err="1" smtClean="0"/>
              <a:t>dysphagia</a:t>
            </a:r>
            <a:r>
              <a:rPr lang="en-US" b="1" dirty="0" smtClean="0"/>
              <a:t> reappear as fibrosis and scarring begin to narrow the esophagus throughout stage three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of respiratory distress, such as hoarseness, </a:t>
            </a:r>
            <a:r>
              <a:rPr lang="en-US" b="1" dirty="0" err="1" smtClean="0"/>
              <a:t>stridor</a:t>
            </a:r>
            <a:r>
              <a:rPr lang="en-US" b="1" dirty="0" smtClean="0"/>
              <a:t>, and </a:t>
            </a:r>
            <a:r>
              <a:rPr lang="en-US" b="1" dirty="0" err="1" smtClean="0"/>
              <a:t>dyspnea</a:t>
            </a:r>
            <a:r>
              <a:rPr lang="en-US" b="1" dirty="0" smtClean="0"/>
              <a:t>, suggest upper airway edema and are usually worse with acid ingestion</a:t>
            </a:r>
          </a:p>
          <a:p>
            <a:pPr>
              <a:defRPr/>
            </a:pPr>
            <a:r>
              <a:rPr lang="en-US" b="1" dirty="0" smtClean="0"/>
              <a:t>Pain in the back and chest may indicate a perforation of the </a:t>
            </a:r>
            <a:r>
              <a:rPr lang="en-US" b="1" dirty="0" err="1" smtClean="0"/>
              <a:t>mediastinal</a:t>
            </a:r>
            <a:r>
              <a:rPr lang="en-US" b="1" dirty="0" smtClean="0"/>
              <a:t> esophagus, whereas abdominal pain may indicate abdominal visceral perforation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0062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CXR  may show air-fluid level</a:t>
            </a:r>
          </a:p>
          <a:p>
            <a:pPr eaLnBrk="1" hangingPunct="1">
              <a:defRPr/>
            </a:pPr>
            <a:r>
              <a:rPr lang="en-CA" b="1" dirty="0" smtClean="0"/>
              <a:t>Barium study quite dilated, and an air-fluid level may be secondary to retained secretions. The classic finding is a gradual tapering at the end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similar to a bird's beak</a:t>
            </a:r>
          </a:p>
          <a:p>
            <a:pPr eaLnBrk="1" hangingPunct="1">
              <a:defRPr/>
            </a:pPr>
            <a:r>
              <a:rPr lang="en-CA" b="1" dirty="0" smtClean="0"/>
              <a:t>Upper endoscopy is the next diagnostic test in a patient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or suspected </a:t>
            </a:r>
            <a:r>
              <a:rPr lang="en-CA" b="1" dirty="0" err="1" smtClean="0"/>
              <a:t>achalasia</a:t>
            </a:r>
            <a:endParaRPr lang="en-US" b="1" dirty="0" smtClean="0"/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is initiated with a physical exam specifically evaluating the mouth, airway, chest, and abdomen</a:t>
            </a:r>
          </a:p>
          <a:p>
            <a:pPr>
              <a:defRPr/>
            </a:pPr>
            <a:r>
              <a:rPr lang="en-US" b="1" dirty="0" smtClean="0"/>
              <a:t>Careful inspection of the lips, palate, pharynx, and larynx is done</a:t>
            </a:r>
          </a:p>
          <a:p>
            <a:pPr>
              <a:defRPr/>
            </a:pPr>
            <a:r>
              <a:rPr lang="en-US" b="1" dirty="0" smtClean="0"/>
              <a:t>The abdomen is examined for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Early endoscopy is recommended 12 to 24 hours after ingestion to identify the grade of the burn</a:t>
            </a:r>
          </a:p>
          <a:p>
            <a:pPr>
              <a:defRPr/>
            </a:pPr>
            <a:r>
              <a:rPr lang="en-US" b="1" dirty="0" smtClean="0"/>
              <a:t>Serial chest and abdominal radiographs are indicated to follow patients with questionable chest and abdominal exams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1940" r="20436" b="12334"/>
          <a:stretch>
            <a:fillRect/>
          </a:stretch>
        </p:blipFill>
        <p:spPr>
          <a:xfrm>
            <a:off x="357188" y="285750"/>
            <a:ext cx="8286750" cy="62865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Management of the acute phase is aimed at limiting and identifying the extent of the injury</a:t>
            </a:r>
          </a:p>
          <a:p>
            <a:pPr>
              <a:defRPr/>
            </a:pPr>
            <a:r>
              <a:rPr lang="en-US" b="1" dirty="0" smtClean="0"/>
              <a:t>It begins with neutralization of the ingested substance</a:t>
            </a:r>
          </a:p>
          <a:p>
            <a:pPr>
              <a:defRPr/>
            </a:pPr>
            <a:r>
              <a:rPr lang="en-US" b="1" dirty="0" smtClean="0"/>
              <a:t> Alkalis (including lye) are neutralized with half-strength vinegar or citrus juice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Acids are neutralized with milk, egg whites, or antacids</a:t>
            </a:r>
          </a:p>
          <a:p>
            <a:pPr>
              <a:defRPr/>
            </a:pPr>
            <a:r>
              <a:rPr lang="en-US" b="1" dirty="0" smtClean="0"/>
              <a:t>Emetics and sodium bicarbonate need to be avoided because they can increase the chance of perforation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First-Degree Burn :</a:t>
            </a:r>
          </a:p>
          <a:p>
            <a:pPr lvl="2">
              <a:defRPr/>
            </a:pPr>
            <a:r>
              <a:rPr lang="en-US" b="1" dirty="0" smtClean="0"/>
              <a:t>48 hours of observation is indicated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Oral nutrition can be resumed when a patient can painlessly swallow saliva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A repeat endoscopy and barium </a:t>
            </a:r>
            <a:r>
              <a:rPr lang="en-US" b="1" dirty="0" err="1" smtClean="0"/>
              <a:t>esophagram</a:t>
            </a:r>
            <a:r>
              <a:rPr lang="en-US" b="1" dirty="0" smtClean="0"/>
              <a:t> are done in follow-up at intervals of 1, 2, and 8 months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Second- and Third-Degree Burns :</a:t>
            </a:r>
          </a:p>
          <a:p>
            <a:pPr lvl="2">
              <a:defRPr/>
            </a:pPr>
            <a:r>
              <a:rPr lang="en-US" b="1" dirty="0" smtClean="0"/>
              <a:t>Resuscitation is aggressively pursued</a:t>
            </a:r>
          </a:p>
          <a:p>
            <a:pPr lvl="2">
              <a:defRPr/>
            </a:pPr>
            <a:r>
              <a:rPr lang="en-US" b="1" dirty="0" smtClean="0"/>
              <a:t>The patient is monitored in the intensive care unit </a:t>
            </a:r>
          </a:p>
          <a:p>
            <a:pPr lvl="2">
              <a:defRPr/>
            </a:pPr>
            <a:r>
              <a:rPr lang="en-US" b="1" dirty="0" smtClean="0"/>
              <a:t>kept  (NPO) with IV fluids. IV antibiotics and a proton pump inhibitor are started</a:t>
            </a:r>
          </a:p>
          <a:p>
            <a:pPr lvl="2">
              <a:defRPr/>
            </a:pPr>
            <a:r>
              <a:rPr lang="en-US" b="1" dirty="0" err="1" smtClean="0"/>
              <a:t>Fiberoptic</a:t>
            </a:r>
            <a:r>
              <a:rPr lang="en-US" b="1" dirty="0" smtClean="0"/>
              <a:t> intubation may be needed and must be available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of the esophagus is a surgical emergency</a:t>
            </a:r>
          </a:p>
          <a:p>
            <a:pPr>
              <a:defRPr/>
            </a:pPr>
            <a:r>
              <a:rPr lang="en-US" b="1" dirty="0" smtClean="0"/>
              <a:t>Early detection and surgical repair within the first 24 hours results in 80% to 90% survival</a:t>
            </a:r>
          </a:p>
          <a:p>
            <a:pPr>
              <a:defRPr/>
            </a:pPr>
            <a:r>
              <a:rPr lang="en-US" b="1" dirty="0" smtClean="0"/>
              <a:t>after 24 hours, survival decreases to less than 50%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from forceful vomiting (</a:t>
            </a:r>
            <a:r>
              <a:rPr lang="en-US" b="1" dirty="0" err="1" smtClean="0"/>
              <a:t>Boerhaave's</a:t>
            </a:r>
            <a:r>
              <a:rPr lang="en-US" b="1" dirty="0" smtClean="0"/>
              <a:t> syndrome), foreign body ingestion, or trauma accounts for 15%, 14%, and 10% of cases, respectively</a:t>
            </a:r>
          </a:p>
          <a:p>
            <a:pPr>
              <a:defRPr/>
            </a:pPr>
            <a:r>
              <a:rPr lang="en-US" b="1" dirty="0" smtClean="0"/>
              <a:t>Most esophageal perforations occur after endoscopic instrumentation for a diagnostic or therapeutic procedure,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Symptoms of neck, </a:t>
            </a:r>
            <a:r>
              <a:rPr lang="en-US" sz="2800" b="1" dirty="0" err="1" smtClean="0"/>
              <a:t>substernal</a:t>
            </a:r>
            <a:r>
              <a:rPr lang="en-US" sz="2800" b="1" dirty="0" smtClean="0"/>
              <a:t>, or </a:t>
            </a:r>
            <a:r>
              <a:rPr lang="en-US" sz="2800" b="1" dirty="0" err="1" smtClean="0"/>
              <a:t>epigastric</a:t>
            </a:r>
            <a:r>
              <a:rPr lang="en-US" sz="2800" b="1" dirty="0" smtClean="0"/>
              <a:t> pain are consistently associated with esophageal perforation </a:t>
            </a:r>
          </a:p>
          <a:p>
            <a:pPr>
              <a:defRPr/>
            </a:pPr>
            <a:r>
              <a:rPr lang="en-US" sz="2800" b="1" dirty="0" smtClean="0"/>
              <a:t>Vomiting, hematemesis, or dysphagia also may accompany them</a:t>
            </a:r>
          </a:p>
          <a:p>
            <a:pPr>
              <a:defRPr/>
            </a:pPr>
            <a:r>
              <a:rPr lang="en-US" sz="2800" b="1" dirty="0" smtClean="0"/>
              <a:t>history of trauma, advanced esophageal cancer, violent </a:t>
            </a:r>
            <a:r>
              <a:rPr lang="en-US" sz="2800" b="1" dirty="0" err="1" smtClean="0"/>
              <a:t>wretching</a:t>
            </a:r>
            <a:r>
              <a:rPr lang="en-US" sz="2800" b="1" dirty="0" smtClean="0"/>
              <a:t> as seen in </a:t>
            </a:r>
            <a:r>
              <a:rPr lang="en-US" sz="2800" b="1" dirty="0" err="1" smtClean="0"/>
              <a:t>Boerhaave's</a:t>
            </a:r>
            <a:r>
              <a:rPr lang="en-US" sz="2800" b="1" dirty="0" smtClean="0"/>
              <a:t> syndrome, swallowing of a foreign body, or recent instrumentation must raise the question of esophageal perforation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Findings can include :</a:t>
            </a:r>
          </a:p>
          <a:p>
            <a:pPr lvl="3" eaLnBrk="1" hangingPunct="1">
              <a:defRPr/>
            </a:pPr>
            <a:r>
              <a:rPr lang="en-US" b="1" dirty="0" smtClean="0"/>
              <a:t>dilated esophagus </a:t>
            </a:r>
            <a:r>
              <a:rPr lang="en-CA" b="1" dirty="0" smtClean="0"/>
              <a:t>with retained food or secretions</a:t>
            </a:r>
          </a:p>
          <a:p>
            <a:pPr lvl="3" eaLnBrk="1" hangingPunct="1">
              <a:defRPr/>
            </a:pPr>
            <a:r>
              <a:rPr lang="en-CA" b="1" dirty="0" smtClean="0"/>
              <a:t>normal in as many as 44% of patients with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Difficulty traversing the GEJ should raise suspicion for </a:t>
            </a:r>
            <a:r>
              <a:rPr lang="en-CA" b="1" dirty="0" err="1" smtClean="0"/>
              <a:t>pseudoachalasia</a:t>
            </a:r>
            <a:r>
              <a:rPr lang="en-CA" b="1" dirty="0" smtClean="0"/>
              <a:t> due to </a:t>
            </a:r>
            <a:r>
              <a:rPr lang="en-CA" b="1" dirty="0" err="1" smtClean="0"/>
              <a:t>neoplastic</a:t>
            </a:r>
            <a:r>
              <a:rPr lang="en-CA" b="1" dirty="0" smtClean="0"/>
              <a:t> infiltration of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Cervical perforations may present with neck ache and stiffness due to contamination of the </a:t>
            </a:r>
            <a:r>
              <a:rPr lang="en-US" b="1" dirty="0" err="1" smtClean="0"/>
              <a:t>prevertebral</a:t>
            </a:r>
            <a:r>
              <a:rPr lang="en-US" b="1" dirty="0" smtClean="0"/>
              <a:t> space</a:t>
            </a:r>
          </a:p>
          <a:p>
            <a:pPr>
              <a:defRPr/>
            </a:pPr>
            <a:r>
              <a:rPr lang="en-US" b="1" dirty="0" smtClean="0"/>
              <a:t>Thoracic perforations present with shortness of breath and </a:t>
            </a:r>
            <a:r>
              <a:rPr lang="en-US" b="1" dirty="0" err="1" smtClean="0"/>
              <a:t>retrosternal</a:t>
            </a:r>
            <a:r>
              <a:rPr lang="en-US" b="1" dirty="0" smtClean="0"/>
              <a:t> chest pain lateralizing to the side of perforation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Abdominal perforations present with </a:t>
            </a:r>
            <a:r>
              <a:rPr lang="en-US" b="1" dirty="0" err="1" smtClean="0"/>
              <a:t>epigastric</a:t>
            </a:r>
            <a:r>
              <a:rPr lang="en-US" b="1" dirty="0" smtClean="0"/>
              <a:t> pain that radiates to the back if the perforation is posterior</a:t>
            </a:r>
          </a:p>
          <a:p>
            <a:pPr>
              <a:defRPr/>
            </a:pPr>
            <a:r>
              <a:rPr lang="en-US" b="1" dirty="0" smtClean="0"/>
              <a:t>On examination , patient may present with tachypnea, tachycardia, and a low-grade fever but have no other overt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With increased mediastinal and pleural contamination, patients progress toward hemodynamic instability  </a:t>
            </a:r>
          </a:p>
          <a:p>
            <a:pPr>
              <a:defRPr/>
            </a:pPr>
            <a:r>
              <a:rPr lang="en-US" sz="2800" b="1" dirty="0" smtClean="0"/>
              <a:t>On exam, subcutaneous air in the neck or chest, shallow decreased breath sounds, or a tender abdomen are all suggestive of perforation</a:t>
            </a:r>
          </a:p>
          <a:p>
            <a:pPr>
              <a:defRPr/>
            </a:pPr>
            <a:r>
              <a:rPr lang="en-US" sz="2800" b="1" dirty="0" smtClean="0"/>
              <a:t>Laboratory values of significance are an elevated white blood cell count and an elevated salivary amylase in the blood or pleural fluid.</a:t>
            </a:r>
            <a:endParaRPr lang="en-US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of an esophageal perforation may be made </a:t>
            </a:r>
            <a:r>
              <a:rPr lang="en-US" b="1" dirty="0" err="1" smtClean="0"/>
              <a:t>radiographically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chest roentgenogram may demonstrate a </a:t>
            </a:r>
            <a:r>
              <a:rPr lang="en-US" b="1" dirty="0" err="1" smtClean="0"/>
              <a:t>hydropneumothorax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is done using barium for a suspected thoracic perforation and Gastrografin for an abdominal perforation.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Most perforations are found above the GEJ on the left lateral wall of the esophagus which results in a 10% false-negative rate in the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if the patient is not placed in the lateral </a:t>
            </a:r>
            <a:r>
              <a:rPr lang="en-US" b="1" dirty="0" err="1" smtClean="0"/>
              <a:t>decubitus</a:t>
            </a:r>
            <a:r>
              <a:rPr lang="en-US" b="1" dirty="0" smtClean="0"/>
              <a:t> position</a:t>
            </a:r>
          </a:p>
          <a:p>
            <a:pPr>
              <a:defRPr/>
            </a:pPr>
            <a:r>
              <a:rPr lang="en-US" b="1" dirty="0" smtClean="0"/>
              <a:t>Chest CT shows mediastinal air and fluid at the site of perforation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 surgical endoscopy needs to be performed if the </a:t>
            </a:r>
            <a:r>
              <a:rPr lang="en-US" b="1" dirty="0" err="1" smtClean="0"/>
              <a:t>esophagram</a:t>
            </a:r>
            <a:r>
              <a:rPr lang="en-US" b="1" dirty="0" smtClean="0"/>
              <a:t> is negative or if operative intervention is planned.</a:t>
            </a:r>
          </a:p>
          <a:p>
            <a:pPr>
              <a:defRPr/>
            </a:pPr>
            <a:r>
              <a:rPr lang="en-US" b="1" dirty="0" smtClean="0"/>
              <a:t>Mucosal injury is suggested if blood, mucosal hematoma, or a flap is seen or if the esophagus is difficult to insufflate.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9875" name="Content Placeholder 3" descr="cas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357188"/>
            <a:ext cx="5713412" cy="6215062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0899" name="Content Placeholder 5" descr="pic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214313"/>
            <a:ext cx="5476875" cy="6500812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23" name="Content Placeholder 3" descr="Pneumomediastinum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0"/>
            <a:ext cx="6713537" cy="6858000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947" name="Content Placeholder 3" descr="esophageal perfor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63" y="0"/>
            <a:ext cx="428625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57613" cy="45307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0244" name="Content Placeholder 3" descr="Achalasis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571625"/>
            <a:ext cx="3451225" cy="4500563"/>
          </a:xfrm>
        </p:spPr>
      </p:pic>
      <p:pic>
        <p:nvPicPr>
          <p:cNvPr id="10245" name="Picture 6" descr="Achalasia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643063"/>
            <a:ext cx="21431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with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can progress rapidly to hemodynamic instability and shock</a:t>
            </a:r>
          </a:p>
          <a:p>
            <a:pPr>
              <a:defRPr/>
            </a:pPr>
            <a:r>
              <a:rPr lang="en-CA" b="1" dirty="0" smtClean="0"/>
              <a:t>perforation is suspected, appropriate resuscitation measures with the placement of large-bore peripheral IV catheters, a urinary catheter, and a secured airway are undertaken before the patient is sent for diagnostic testing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IV fluids and broad-spectrum antibiotics are started immediately, and the patient is monitored in an ICU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The patient is kept NPO, and nutritional access needs are assessed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is not indicated for every patient with a perforation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management is dependent on several variables: stability of the patient, extent of contamination, degree of inflammation, underlying </a:t>
            </a:r>
            <a:r>
              <a:rPr lang="en-CA" b="1" dirty="0" err="1" smtClean="0"/>
              <a:t>esophageal</a:t>
            </a:r>
            <a:r>
              <a:rPr lang="en-CA" b="1" dirty="0" smtClean="0"/>
              <a:t> disease, and location of perforation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7043" name="Content Placeholder 3" descr="esophageal perforation ta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85750"/>
            <a:ext cx="7429500" cy="6286500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most critical variable that determines the surgical management of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is the degree of inflammation surrounding the perforation.</a:t>
            </a:r>
          </a:p>
          <a:p>
            <a:pPr>
              <a:defRPr/>
            </a:pPr>
            <a:r>
              <a:rPr lang="en-CA" b="1" dirty="0" smtClean="0"/>
              <a:t>When patients present within 24 hours of perforation, inflammation is generally minimal, and primary surgical repair is recommended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time, inflammation progresses, and tissues become friable and may not be amenable to primary repair.</a:t>
            </a:r>
          </a:p>
          <a:p>
            <a:pPr>
              <a:defRPr/>
            </a:pPr>
            <a:r>
              <a:rPr lang="en-CA" b="1" dirty="0" smtClean="0"/>
              <a:t>The final variable to consider in the surgical management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perforations is the location of the perforation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0115" name="Content Placeholder 3" descr="esophageal perforation tabl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285750"/>
            <a:ext cx="7358063" cy="6286500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constitute 60% of all benign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They are found in men slightly more often than women and tend to present in the 4th and 5th decades</a:t>
            </a:r>
          </a:p>
          <a:p>
            <a:pPr>
              <a:defRPr/>
            </a:pPr>
            <a:r>
              <a:rPr lang="en-CA" b="1" dirty="0" smtClean="0"/>
              <a:t>They are found in the distal two thirds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more than 80% of the time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They are usually solitary and remain intramural, causing symptoms as they enlarge.</a:t>
            </a:r>
          </a:p>
          <a:p>
            <a:pPr>
              <a:defRPr/>
            </a:pPr>
            <a:r>
              <a:rPr lang="en-CA" b="1" dirty="0" smtClean="0"/>
              <a:t>Recently, they have been classified as a gastrointestinal </a:t>
            </a:r>
            <a:r>
              <a:rPr lang="en-CA" b="1" dirty="0" err="1" smtClean="0"/>
              <a:t>stromal</a:t>
            </a:r>
            <a:r>
              <a:rPr lang="en-CA" b="1" dirty="0" smtClean="0"/>
              <a:t> </a:t>
            </a:r>
            <a:r>
              <a:rPr lang="en-CA" b="1" dirty="0" err="1" smtClean="0"/>
              <a:t>tumor</a:t>
            </a:r>
            <a:r>
              <a:rPr lang="en-CA" b="1" dirty="0" smtClean="0"/>
              <a:t> (GIST)</a:t>
            </a:r>
          </a:p>
          <a:p>
            <a:pPr>
              <a:defRPr/>
            </a:pPr>
            <a:r>
              <a:rPr lang="en-CA" b="1" dirty="0" smtClean="0"/>
              <a:t>GIST </a:t>
            </a:r>
            <a:r>
              <a:rPr lang="en-CA" b="1" dirty="0" err="1" smtClean="0"/>
              <a:t>tumors</a:t>
            </a:r>
            <a:r>
              <a:rPr lang="en-CA" b="1" dirty="0" smtClean="0"/>
              <a:t> are the most common </a:t>
            </a:r>
            <a:r>
              <a:rPr lang="en-CA" b="1" dirty="0" err="1" smtClean="0"/>
              <a:t>mesenchymal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r>
              <a:rPr lang="en-CA" b="1" dirty="0" smtClean="0"/>
              <a:t> of the gastrointestinal tract and can be benign or malignant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Nearly all GIST </a:t>
            </a:r>
            <a:r>
              <a:rPr lang="en-CA" b="1" dirty="0" err="1" smtClean="0"/>
              <a:t>tumors</a:t>
            </a:r>
            <a:r>
              <a:rPr lang="en-CA" b="1" dirty="0" smtClean="0"/>
              <a:t> occur from mutations of the c</a:t>
            </a:r>
            <a:r>
              <a:rPr lang="en-CA" b="1" i="1" dirty="0" smtClean="0"/>
              <a:t>-KIT</a:t>
            </a:r>
            <a:r>
              <a:rPr lang="en-CA" b="1" dirty="0" smtClean="0"/>
              <a:t> </a:t>
            </a:r>
            <a:r>
              <a:rPr lang="en-CA" b="1" dirty="0" err="1" smtClean="0"/>
              <a:t>oncogene</a:t>
            </a:r>
            <a:r>
              <a:rPr lang="en-CA" b="1" dirty="0" smtClean="0"/>
              <a:t>, which codes for the expression of c</a:t>
            </a:r>
            <a:r>
              <a:rPr lang="en-CA" b="1" i="1" dirty="0" smtClean="0"/>
              <a:t>-KIT</a:t>
            </a:r>
            <a:r>
              <a:rPr lang="en-CA" b="1" dirty="0" smtClean="0"/>
              <a:t> (CD117). </a:t>
            </a:r>
          </a:p>
          <a:p>
            <a:pPr>
              <a:defRPr/>
            </a:pPr>
            <a:r>
              <a:rPr lang="en-CA" b="1" dirty="0" smtClean="0"/>
              <a:t>All </a:t>
            </a:r>
            <a:r>
              <a:rPr lang="en-CA" b="1" dirty="0" err="1" smtClean="0"/>
              <a:t>leiomyomas</a:t>
            </a:r>
            <a:r>
              <a:rPr lang="en-CA" b="1" dirty="0" smtClean="0"/>
              <a:t> are benign with malignant transformation being </a:t>
            </a:r>
            <a:r>
              <a:rPr lang="en-CA" b="1" dirty="0" err="1" smtClean="0"/>
              <a:t>ra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1268" name="Content Placeholder 4" descr="achalasia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500063"/>
            <a:ext cx="5072062" cy="5643562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Many </a:t>
            </a:r>
            <a:r>
              <a:rPr lang="en-US" b="1" dirty="0" err="1" smtClean="0"/>
              <a:t>leiomyomas</a:t>
            </a:r>
            <a:r>
              <a:rPr lang="en-US" b="1" dirty="0" smtClean="0"/>
              <a:t> are asymptomatic</a:t>
            </a:r>
          </a:p>
          <a:p>
            <a:pPr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and pain are the most common symptoms and can result from even the smallest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chest radiograph is not usually helpful to diagnose a </a:t>
            </a:r>
            <a:r>
              <a:rPr lang="en-CA" b="1" dirty="0" err="1" smtClean="0"/>
              <a:t>leiomyoma</a:t>
            </a:r>
            <a:r>
              <a:rPr lang="en-CA" b="1" dirty="0" smtClean="0"/>
              <a:t>, but on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, a </a:t>
            </a:r>
            <a:r>
              <a:rPr lang="en-CA" b="1" dirty="0" err="1" smtClean="0"/>
              <a:t>leiomyoma</a:t>
            </a:r>
            <a:r>
              <a:rPr lang="en-CA" b="1" dirty="0" smtClean="0"/>
              <a:t> has a characteristic appearance.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5235" name="Content Placeholder 3" descr="leiomyo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696325" cy="685800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During endoscopy, extrinsic compression is seen, and the overlying mucosa is noted to be intact</a:t>
            </a:r>
          </a:p>
          <a:p>
            <a:pPr>
              <a:defRPr/>
            </a:pPr>
            <a:r>
              <a:rPr lang="en-CA" b="1" dirty="0" smtClean="0"/>
              <a:t>Diagnosis also can be made by an endoscopic ultrasound (EUS), which will demonstrate a </a:t>
            </a:r>
            <a:r>
              <a:rPr lang="en-CA" b="1" dirty="0" err="1" smtClean="0"/>
              <a:t>hypoechoic</a:t>
            </a:r>
            <a:r>
              <a:rPr lang="en-CA" b="1" dirty="0" smtClean="0"/>
              <a:t> mass in the </a:t>
            </a:r>
            <a:r>
              <a:rPr lang="en-CA" b="1" dirty="0" err="1" smtClean="0"/>
              <a:t>submucosa</a:t>
            </a:r>
            <a:r>
              <a:rPr lang="en-CA" b="1" dirty="0" smtClean="0"/>
              <a:t> or </a:t>
            </a:r>
            <a:r>
              <a:rPr lang="en-CA" b="1" dirty="0" err="1" smtClean="0"/>
              <a:t>muscularis</a:t>
            </a:r>
            <a:r>
              <a:rPr lang="en-CA" b="1" dirty="0" smtClean="0"/>
              <a:t> </a:t>
            </a:r>
            <a:r>
              <a:rPr lang="en-CA" b="1" dirty="0" err="1" smtClean="0"/>
              <a:t>propria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are slow-growing </a:t>
            </a:r>
            <a:r>
              <a:rPr lang="en-CA" b="1" dirty="0" err="1" smtClean="0"/>
              <a:t>tumors</a:t>
            </a:r>
            <a:r>
              <a:rPr lang="en-CA" b="1" dirty="0" smtClean="0"/>
              <a:t> with rare malignant potential that will continue to grow and become progressively symptomatic with time</a:t>
            </a:r>
          </a:p>
          <a:p>
            <a:pPr>
              <a:defRPr/>
            </a:pPr>
            <a:r>
              <a:rPr lang="en-CA" b="1" dirty="0" smtClean="0"/>
              <a:t>Although observation is acceptable in patients with small (&lt;2 cm) asymptomatic </a:t>
            </a:r>
            <a:r>
              <a:rPr lang="en-CA" b="1" dirty="0" err="1" smtClean="0"/>
              <a:t>tumors</a:t>
            </a:r>
            <a:r>
              <a:rPr lang="en-CA" b="1" dirty="0" smtClean="0"/>
              <a:t> or other significant </a:t>
            </a:r>
            <a:r>
              <a:rPr lang="en-CA" b="1" dirty="0" err="1" smtClean="0"/>
              <a:t>comorbid</a:t>
            </a:r>
            <a:r>
              <a:rPr lang="en-CA" b="1" dirty="0" smtClean="0"/>
              <a:t> conditions, in most patients, surgical resection is advocated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</a:t>
            </a:r>
            <a:r>
              <a:rPr lang="en-CA" b="1" dirty="0" err="1" smtClean="0"/>
              <a:t>enucleation</a:t>
            </a:r>
            <a:r>
              <a:rPr lang="en-CA" b="1" dirty="0" smtClean="0"/>
              <a:t> of the </a:t>
            </a:r>
            <a:r>
              <a:rPr lang="en-CA" b="1" dirty="0" err="1" smtClean="0"/>
              <a:t>tumor</a:t>
            </a:r>
            <a:r>
              <a:rPr lang="en-CA" b="1" dirty="0" smtClean="0"/>
              <a:t> remains the standard of care and is performed through a </a:t>
            </a:r>
            <a:r>
              <a:rPr lang="en-CA" b="1" dirty="0" err="1" smtClean="0"/>
              <a:t>thoracotomy</a:t>
            </a:r>
            <a:r>
              <a:rPr lang="en-CA" b="1" dirty="0" smtClean="0"/>
              <a:t> or with video or robotic assistance</a:t>
            </a:r>
          </a:p>
          <a:p>
            <a:pPr>
              <a:defRPr/>
            </a:pPr>
            <a:r>
              <a:rPr lang="en-CA" b="1" dirty="0" smtClean="0"/>
              <a:t>The mortality rate is less than 2%, and success in relieving </a:t>
            </a:r>
            <a:r>
              <a:rPr lang="en-CA" b="1" dirty="0" err="1" smtClean="0"/>
              <a:t>dysphagia</a:t>
            </a:r>
            <a:r>
              <a:rPr lang="en-CA" b="1" dirty="0" smtClean="0"/>
              <a:t> approaches 100%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CARCINOMA OF THE ESOPHAGUS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cancer is the fastest growing cancer in the western countries</a:t>
            </a:r>
          </a:p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 still accounts for most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cancers diagnosed</a:t>
            </a:r>
          </a:p>
          <a:p>
            <a:pPr>
              <a:defRPr/>
            </a:pPr>
            <a:r>
              <a:rPr lang="en-CA" b="1" dirty="0" smtClean="0"/>
              <a:t>However, in the US,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is noted in up to 70% of patients presenting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carcinomas arise from the </a:t>
            </a:r>
            <a:r>
              <a:rPr lang="en-CA" b="1" dirty="0" err="1" smtClean="0"/>
              <a:t>squamous</a:t>
            </a:r>
            <a:r>
              <a:rPr lang="en-CA" b="1" dirty="0" smtClean="0"/>
              <a:t> mucosa that is native to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is found in the upper and middle third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70% of the time</a:t>
            </a:r>
          </a:p>
          <a:p>
            <a:pPr>
              <a:defRPr/>
            </a:pPr>
            <a:r>
              <a:rPr lang="en-CA" b="1" dirty="0" smtClean="0"/>
              <a:t>Smoking and alcohol both increase the risk for foregut cancers by 5-fold. Combined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Food additives, including nitrosamines found in pickled and smoked foods, long-term ingestion of hot liquids </a:t>
            </a:r>
          </a:p>
          <a:p>
            <a:pPr>
              <a:defRPr/>
            </a:pPr>
            <a:r>
              <a:rPr lang="en-US" b="1" dirty="0" smtClean="0"/>
              <a:t>caustic ingestion, </a:t>
            </a:r>
            <a:r>
              <a:rPr lang="en-US" b="1" dirty="0" err="1" smtClean="0"/>
              <a:t>achalasia</a:t>
            </a:r>
            <a:r>
              <a:rPr lang="en-US" b="1" dirty="0" smtClean="0"/>
              <a:t>, bulimia, </a:t>
            </a:r>
            <a:r>
              <a:rPr lang="en-US" b="1" dirty="0" err="1" smtClean="0"/>
              <a:t>tylosis</a:t>
            </a:r>
            <a:r>
              <a:rPr lang="en-US" b="1" dirty="0" smtClean="0"/>
              <a:t> (an inherited </a:t>
            </a:r>
            <a:r>
              <a:rPr lang="en-US" b="1" dirty="0" err="1" smtClean="0"/>
              <a:t>autosomal</a:t>
            </a:r>
            <a:r>
              <a:rPr lang="en-US" b="1" dirty="0" smtClean="0"/>
              <a:t> dominant trait), Plummer-Vinson syndrome, external-beam radiation, and esophageal </a:t>
            </a:r>
            <a:r>
              <a:rPr lang="en-US" b="1" dirty="0" err="1" smtClean="0"/>
              <a:t>diverticula</a:t>
            </a:r>
            <a:r>
              <a:rPr lang="en-US" b="1" dirty="0" smtClean="0"/>
              <a:t> all have known associations with </a:t>
            </a:r>
            <a:r>
              <a:rPr lang="en-US" b="1" dirty="0" err="1" smtClean="0"/>
              <a:t>squamous</a:t>
            </a:r>
            <a:r>
              <a:rPr lang="en-US" b="1" dirty="0" smtClean="0"/>
              <a:t> cell cancer.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5-year survival rate varies but can be as good as 70% with </a:t>
            </a:r>
            <a:r>
              <a:rPr lang="en-CA" b="1" dirty="0" err="1" smtClean="0"/>
              <a:t>polypoid</a:t>
            </a:r>
            <a:r>
              <a:rPr lang="en-CA" b="1" dirty="0" smtClean="0"/>
              <a:t> lesions and as poor as 15% with advanced </a:t>
            </a:r>
            <a:r>
              <a:rPr lang="en-CA" b="1" dirty="0" err="1" smtClean="0"/>
              <a:t>tumors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now accounts for nearly 70% of all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carcinomas diagnosed in    Western countries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number of factors that are responsible for this shift in cell type:</a:t>
            </a:r>
          </a:p>
          <a:p>
            <a:pPr lvl="2">
              <a:defRPr/>
            </a:pPr>
            <a:r>
              <a:rPr lang="en-US" b="1" dirty="0" smtClean="0"/>
              <a:t>Increasing incidence of GERD</a:t>
            </a:r>
          </a:p>
          <a:p>
            <a:pPr lvl="2">
              <a:defRPr/>
            </a:pPr>
            <a:r>
              <a:rPr lang="en-US" b="1" dirty="0" smtClean="0"/>
              <a:t>Western diet</a:t>
            </a:r>
          </a:p>
          <a:p>
            <a:pPr lvl="2">
              <a:defRPr/>
            </a:pPr>
            <a:r>
              <a:rPr lang="en-CA" b="1" dirty="0" smtClean="0"/>
              <a:t>Increased use of acid-suppression medications</a:t>
            </a:r>
          </a:p>
          <a:p>
            <a:pPr lvl="2"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Intake of caffeine, fats, and acidic and spicy foods all lead to decreased tone in the LES and an increase in reflux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Hemoptysis</Template>
  <TotalTime>6053</TotalTime>
  <Words>4723</Words>
  <Application>Microsoft Office PowerPoint</Application>
  <PresentationFormat>On-screen Show (4:3)</PresentationFormat>
  <Paragraphs>614</Paragraphs>
  <Slides>126</Slides>
  <Notes>126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1" baseType="lpstr">
      <vt:lpstr>Arial</vt:lpstr>
      <vt:lpstr>Wingdings</vt:lpstr>
      <vt:lpstr>Calibri</vt:lpstr>
      <vt:lpstr>Times New Roman</vt:lpstr>
      <vt:lpstr>Theme1</vt:lpstr>
      <vt:lpstr>Benign Esophageal Diseases</vt:lpstr>
      <vt:lpstr>Achalasia</vt:lpstr>
      <vt:lpstr>Clinical features</vt:lpstr>
      <vt:lpstr>Clinical features</vt:lpstr>
      <vt:lpstr>Clinical features</vt:lpstr>
      <vt:lpstr>Diagnosis</vt:lpstr>
      <vt:lpstr>Diagnosis</vt:lpstr>
      <vt:lpstr> </vt:lpstr>
      <vt:lpstr> </vt:lpstr>
      <vt:lpstr>Diagnosis</vt:lpstr>
      <vt:lpstr>Diagnosis</vt:lpstr>
      <vt:lpstr>Diagnosis</vt:lpstr>
      <vt:lpstr>Treatment </vt:lpstr>
      <vt:lpstr>Medical Therapy </vt:lpstr>
      <vt:lpstr>Medical Therapy </vt:lpstr>
      <vt:lpstr>Botulinum Toxin  </vt:lpstr>
      <vt:lpstr>Botulinum Toxin </vt:lpstr>
      <vt:lpstr>Pneumatic Dilation </vt:lpstr>
      <vt:lpstr>Surgical Therapy</vt:lpstr>
      <vt:lpstr>Surgical Therapy</vt:lpstr>
      <vt:lpstr>Surgery Versus Pneumatic Dilation  </vt:lpstr>
      <vt:lpstr>Refractory Achalasia  </vt:lpstr>
      <vt:lpstr>Complications  </vt:lpstr>
      <vt:lpstr>Complications</vt:lpstr>
      <vt:lpstr>Esophageal Diverticula</vt:lpstr>
      <vt:lpstr>Esophageal Diverticula</vt:lpstr>
      <vt:lpstr>Esophageal Diverticula</vt:lpstr>
      <vt:lpstr>  Pharyngoesophageal (Zenker's) Diverticulum  </vt:lpstr>
      <vt:lpstr>Symptoms and Diagnosis </vt:lpstr>
      <vt:lpstr>Symptoms and Diagnosis </vt:lpstr>
      <vt:lpstr>Symptoms and Diagnosis </vt:lpstr>
      <vt:lpstr>Slide 32</vt:lpstr>
      <vt:lpstr>Treatment</vt:lpstr>
      <vt:lpstr>Treatment</vt:lpstr>
      <vt:lpstr>Diffuse Esophageal Spasm</vt:lpstr>
      <vt:lpstr>Diffuse Esophageal Spasm</vt:lpstr>
      <vt:lpstr>Symptoms and Diagnosis</vt:lpstr>
      <vt:lpstr>Symptoms and Diagnosis</vt:lpstr>
      <vt:lpstr>Symptoms and Diagnosis</vt:lpstr>
      <vt:lpstr>Slide 40</vt:lpstr>
      <vt:lpstr>Treatment</vt:lpstr>
      <vt:lpstr>Barrett's Esophagus</vt:lpstr>
      <vt:lpstr>Barrett's Esophagus</vt:lpstr>
      <vt:lpstr>Barrett's Esophagus</vt:lpstr>
      <vt:lpstr>Barrett's Esophagus</vt:lpstr>
      <vt:lpstr>Symptoms and Diagnosis</vt:lpstr>
      <vt:lpstr>Symptoms and Diagnosis</vt:lpstr>
      <vt:lpstr>Slide 48</vt:lpstr>
      <vt:lpstr>Treatment</vt:lpstr>
      <vt:lpstr>Treatment</vt:lpstr>
      <vt:lpstr>Treatment</vt:lpstr>
      <vt:lpstr>Treatment</vt:lpstr>
      <vt:lpstr>Treatment</vt:lpstr>
      <vt:lpstr>Treatment</vt:lpstr>
      <vt:lpstr>Caustic Injury</vt:lpstr>
      <vt:lpstr>Caustic Injury</vt:lpstr>
      <vt:lpstr>Caustic Injury</vt:lpstr>
      <vt:lpstr>Symptoms and Diagnosis</vt:lpstr>
      <vt:lpstr>Symptoms and Diagnosis</vt:lpstr>
      <vt:lpstr>Symptoms and Diagnosis</vt:lpstr>
      <vt:lpstr>Symptoms and Diagnosis</vt:lpstr>
      <vt:lpstr>Slide 62</vt:lpstr>
      <vt:lpstr>Treatment</vt:lpstr>
      <vt:lpstr>Treatment</vt:lpstr>
      <vt:lpstr>Treatment</vt:lpstr>
      <vt:lpstr>Treatment</vt:lpstr>
      <vt:lpstr>Esophageal Perforation</vt:lpstr>
      <vt:lpstr>Esophageal Perforation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Slide 76</vt:lpstr>
      <vt:lpstr>Slide 77</vt:lpstr>
      <vt:lpstr>Slide 78</vt:lpstr>
      <vt:lpstr>Slide 79</vt:lpstr>
      <vt:lpstr>Treatment</vt:lpstr>
      <vt:lpstr>Treatment</vt:lpstr>
      <vt:lpstr>Treatment</vt:lpstr>
      <vt:lpstr>Slide 83</vt:lpstr>
      <vt:lpstr>Treatment</vt:lpstr>
      <vt:lpstr>Treatment</vt:lpstr>
      <vt:lpstr>Slide 86</vt:lpstr>
      <vt:lpstr>Leiomyoma</vt:lpstr>
      <vt:lpstr>Leiomyoma</vt:lpstr>
      <vt:lpstr>Leiomyoma</vt:lpstr>
      <vt:lpstr>Symptoms and Diagnosis</vt:lpstr>
      <vt:lpstr>Slide 91</vt:lpstr>
      <vt:lpstr>Leiomyoma</vt:lpstr>
      <vt:lpstr>Treatment</vt:lpstr>
      <vt:lpstr>Treatment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Symptoms</vt:lpstr>
      <vt:lpstr>Symptoms</vt:lpstr>
      <vt:lpstr>Diagnosis</vt:lpstr>
      <vt:lpstr>Esophagram</vt:lpstr>
      <vt:lpstr>Esophagram</vt:lpstr>
      <vt:lpstr>Slide 106</vt:lpstr>
      <vt:lpstr>Endoscopy</vt:lpstr>
      <vt:lpstr>Computed Tomography</vt:lpstr>
      <vt:lpstr>Positron Emission Tomography</vt:lpstr>
      <vt:lpstr>Endoscopic Ultrasound</vt:lpstr>
      <vt:lpstr>Treatment</vt:lpstr>
      <vt:lpstr>GASTROESOPHAGEAL REFLUX DISEASE</vt:lpstr>
      <vt:lpstr>GASTROESOPHAGEAL REFLUX DISEASE</vt:lpstr>
      <vt:lpstr>  </vt:lpstr>
      <vt:lpstr>GASTROESOPHAGEAL REFLUX DISEASE</vt:lpstr>
      <vt:lpstr>GASTROESOPHAGEAL REFLUX DISEASE</vt:lpstr>
      <vt:lpstr>Clinical Presentations of GERD</vt:lpstr>
      <vt:lpstr>Clinical Presentations of GERD</vt:lpstr>
      <vt:lpstr>Extraesophageal Manifestations of GERD</vt:lpstr>
      <vt:lpstr>Clinical Presentations of GERD</vt:lpstr>
      <vt:lpstr>Diagnostic Tests for GERD</vt:lpstr>
      <vt:lpstr>Treatment</vt:lpstr>
      <vt:lpstr>Treatment</vt:lpstr>
      <vt:lpstr>Acid Suppression Therapy for GERD</vt:lpstr>
      <vt:lpstr>Anti-Reflux Surgery </vt:lpstr>
      <vt:lpstr>Endoscopic GERD Therapy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Benging esophgeal disease</dc:title>
  <dc:creator>Sami Alnassar</dc:creator>
  <cp:lastModifiedBy>CISUser</cp:lastModifiedBy>
  <cp:revision>373</cp:revision>
  <dcterms:created xsi:type="dcterms:W3CDTF">2009-02-03T15:40:39Z</dcterms:created>
  <dcterms:modified xsi:type="dcterms:W3CDTF">2017-12-10T07:29:46Z</dcterms:modified>
</cp:coreProperties>
</file>