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80" r:id="rId18"/>
    <p:sldId id="283" r:id="rId19"/>
    <p:sldId id="281" r:id="rId20"/>
    <p:sldId id="272" r:id="rId21"/>
    <p:sldId id="282" r:id="rId22"/>
    <p:sldId id="273" r:id="rId23"/>
    <p:sldId id="274" r:id="rId24"/>
    <p:sldId id="278" r:id="rId25"/>
    <p:sldId id="276" r:id="rId26"/>
    <p:sldId id="279" r:id="rId27"/>
    <p:sldId id="284" r:id="rId28"/>
    <p:sldId id="286" r:id="rId29"/>
    <p:sldId id="285" r:id="rId30"/>
    <p:sldId id="289" r:id="rId31"/>
    <p:sldId id="290" r:id="rId32"/>
    <p:sldId id="291" r:id="rId33"/>
    <p:sldId id="287" r:id="rId34"/>
    <p:sldId id="309" r:id="rId35"/>
    <p:sldId id="310" r:id="rId36"/>
    <p:sldId id="288" r:id="rId37"/>
    <p:sldId id="292" r:id="rId38"/>
    <p:sldId id="295" r:id="rId39"/>
    <p:sldId id="296" r:id="rId40"/>
    <p:sldId id="297" r:id="rId41"/>
    <p:sldId id="298" r:id="rId42"/>
    <p:sldId id="299" r:id="rId43"/>
    <p:sldId id="301" r:id="rId44"/>
    <p:sldId id="302" r:id="rId45"/>
    <p:sldId id="300" r:id="rId46"/>
    <p:sldId id="303" r:id="rId47"/>
    <p:sldId id="304" r:id="rId48"/>
    <p:sldId id="305" r:id="rId49"/>
    <p:sldId id="306" r:id="rId50"/>
    <p:sldId id="307" r:id="rId51"/>
    <p:sldId id="308" r:id="rId52"/>
    <p:sldId id="294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4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1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2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6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4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7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0133-9930-534B-AE53-067A98A3704F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A4E23-5948-EB40-B81E-BA0E496A4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IBD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Thamer Bin Traiki</a:t>
            </a:r>
          </a:p>
          <a:p>
            <a:r>
              <a:rPr lang="en-US" dirty="0" smtClean="0"/>
              <a:t>Colorectal &amp; Surgical Oncology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22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landmark paper by </a:t>
            </a:r>
            <a:r>
              <a:rPr lang="en-US" dirty="0" err="1"/>
              <a:t>Crohn</a:t>
            </a:r>
            <a:r>
              <a:rPr lang="en-US" dirty="0"/>
              <a:t>, </a:t>
            </a:r>
            <a:r>
              <a:rPr lang="en-US" dirty="0" err="1"/>
              <a:t>Ginzburg</a:t>
            </a:r>
            <a:r>
              <a:rPr lang="en-US" dirty="0"/>
              <a:t>, and Oppenheimer in 1932 that provided, in eloquent detail, the pathologic and clinical findings of this inflammatory disease in young adults.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1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Crohn's disease primarily attacks young adults in the second and third decades of life. </a:t>
            </a:r>
            <a:endParaRPr lang="en-US" dirty="0" smtClean="0"/>
          </a:p>
          <a:p>
            <a:pPr lvl="1"/>
            <a:r>
              <a:rPr lang="en-US" dirty="0" smtClean="0"/>
              <a:t>However</a:t>
            </a:r>
            <a:r>
              <a:rPr lang="en-US" dirty="0"/>
              <a:t>, a bimodal distribution is apparent with a second, smaller peak occurring in the sixth decade of life. </a:t>
            </a:r>
            <a:endParaRPr lang="en-US" dirty="0" smtClean="0"/>
          </a:p>
          <a:p>
            <a:r>
              <a:rPr lang="en-US" dirty="0"/>
              <a:t>The risk for developing Crohn's disease is about two times higher in smokers than in nonsmokers.</a:t>
            </a:r>
          </a:p>
        </p:txBody>
      </p:sp>
    </p:spTree>
    <p:extLst>
      <p:ext uri="{BB962C8B-B14F-4D97-AF65-F5344CB8AC3E}">
        <p14:creationId xmlns:p14="http://schemas.microsoft.com/office/powerpoint/2010/main" val="4104481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</a:t>
            </a:r>
            <a:r>
              <a:rPr lang="en-US" dirty="0" smtClean="0"/>
              <a:t>nknown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causes have been proposed,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nfectious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mmunologic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enetic.</a:t>
            </a:r>
          </a:p>
          <a:p>
            <a:pPr lvl="2"/>
            <a:r>
              <a:rPr lang="en-US" dirty="0">
                <a:solidFill>
                  <a:srgbClr val="558ED5"/>
                </a:solidFill>
              </a:rPr>
              <a:t>T</a:t>
            </a:r>
            <a:r>
              <a:rPr lang="en-US" dirty="0" smtClean="0">
                <a:solidFill>
                  <a:srgbClr val="558ED5"/>
                </a:solidFill>
              </a:rPr>
              <a:t>he </a:t>
            </a:r>
            <a:r>
              <a:rPr lang="en-US" dirty="0">
                <a:solidFill>
                  <a:srgbClr val="558ED5"/>
                </a:solidFill>
              </a:rPr>
              <a:t>single strongest risk factor for developing disease is having a relative with Crohn's disease.</a:t>
            </a:r>
            <a:endParaRPr lang="en-US" dirty="0" smtClean="0">
              <a:solidFill>
                <a:srgbClr val="558ED5"/>
              </a:solidFill>
            </a:endParaRPr>
          </a:p>
          <a:p>
            <a:r>
              <a:rPr lang="en-US" dirty="0" smtClean="0"/>
              <a:t>Other </a:t>
            </a:r>
            <a:r>
              <a:rPr lang="en-US" dirty="0"/>
              <a:t>possibilities that have met with various levels of enthusiasm include environmental and dietary factors, smoking, and psychosocial factors. </a:t>
            </a:r>
          </a:p>
        </p:txBody>
      </p:sp>
    </p:spTree>
    <p:extLst>
      <p:ext uri="{BB962C8B-B14F-4D97-AF65-F5344CB8AC3E}">
        <p14:creationId xmlns:p14="http://schemas.microsoft.com/office/powerpoint/2010/main" val="739864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moking </a:t>
            </a:r>
            <a:r>
              <a:rPr lang="en-US" dirty="0"/>
              <a:t>is known </a:t>
            </a:r>
            <a:r>
              <a:rPr lang="en-US" dirty="0" smtClean="0"/>
              <a:t>to exacerbate </a:t>
            </a:r>
            <a:r>
              <a:rPr lang="en-US" dirty="0"/>
              <a:t>existing Crohn’s disease and can accelerate its recurrence after </a:t>
            </a:r>
            <a:r>
              <a:rPr lang="en-US" dirty="0" smtClean="0"/>
              <a:t>resection.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component of cigarette smoke that is responsible for these deleterious effects on the clinical course of Crohn’s disease </a:t>
            </a:r>
            <a:r>
              <a:rPr lang="en-US" dirty="0" smtClean="0"/>
              <a:t>is not </a:t>
            </a:r>
            <a:r>
              <a:rPr lang="en-US" dirty="0"/>
              <a:t>known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512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most common sites of occurrence of Crohn's disease are the small intestine </a:t>
            </a:r>
            <a:r>
              <a:rPr lang="en-US" dirty="0" smtClean="0"/>
              <a:t>&amp; </a:t>
            </a:r>
            <a:r>
              <a:rPr lang="en-US" dirty="0"/>
              <a:t>colon.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involvement of both large and small intestine has been noted in about 55% of patients. </a:t>
            </a:r>
            <a:endParaRPr lang="en-US" dirty="0" smtClean="0"/>
          </a:p>
          <a:p>
            <a:r>
              <a:rPr lang="en-US" dirty="0" smtClean="0"/>
              <a:t>30 % of </a:t>
            </a:r>
            <a:r>
              <a:rPr lang="en-US" dirty="0"/>
              <a:t>patients present with small bowel disease </a:t>
            </a:r>
            <a:r>
              <a:rPr lang="en-US" dirty="0" smtClean="0"/>
              <a:t>alone.</a:t>
            </a:r>
            <a:endParaRPr lang="en-US" dirty="0"/>
          </a:p>
          <a:p>
            <a:r>
              <a:rPr lang="en-US" dirty="0" smtClean="0"/>
              <a:t>15</a:t>
            </a:r>
            <a:r>
              <a:rPr lang="en-US" dirty="0"/>
              <a:t>%, the disease appears limited to the large intestine. </a:t>
            </a:r>
          </a:p>
        </p:txBody>
      </p:sp>
    </p:spTree>
    <p:extLst>
      <p:ext uri="{BB962C8B-B14F-4D97-AF65-F5344CB8AC3E}">
        <p14:creationId xmlns:p14="http://schemas.microsoft.com/office/powerpoint/2010/main" val="2709900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disease process is </a:t>
            </a:r>
            <a:r>
              <a:rPr lang="en-US" i="1" dirty="0">
                <a:solidFill>
                  <a:srgbClr val="558ED5"/>
                </a:solidFill>
              </a:rPr>
              <a:t>discontinuous and segmental. </a:t>
            </a:r>
            <a:endParaRPr lang="en-US" i="1" dirty="0" smtClean="0">
              <a:solidFill>
                <a:srgbClr val="558ED5"/>
              </a:solidFill>
            </a:endParaRPr>
          </a:p>
          <a:p>
            <a:r>
              <a:rPr lang="en-US" dirty="0" smtClean="0"/>
              <a:t>In </a:t>
            </a:r>
            <a:r>
              <a:rPr lang="en-US" dirty="0"/>
              <a:t>patients with colonic disease, </a:t>
            </a:r>
            <a:r>
              <a:rPr lang="en-US" i="1" dirty="0">
                <a:solidFill>
                  <a:srgbClr val="558ED5"/>
                </a:solidFill>
              </a:rPr>
              <a:t>rectal sparing </a:t>
            </a:r>
            <a:r>
              <a:rPr lang="en-US" dirty="0"/>
              <a:t>is characteristic of Crohn's disease and helps to distinguish it from ulcerative colitis. </a:t>
            </a:r>
            <a:endParaRPr lang="en-US" dirty="0" smtClean="0"/>
          </a:p>
          <a:p>
            <a:r>
              <a:rPr lang="en-US" dirty="0" smtClean="0"/>
              <a:t>Perirectal </a:t>
            </a:r>
            <a:r>
              <a:rPr lang="en-US" dirty="0"/>
              <a:t>and perianal involvement occurs in about </a:t>
            </a:r>
            <a:r>
              <a:rPr lang="en-US" dirty="0" smtClean="0"/>
              <a:t>1/3 of </a:t>
            </a:r>
            <a:r>
              <a:rPr lang="en-US" dirty="0"/>
              <a:t>patients with Crohn's disease, particularly those with colonic involvement.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51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Crohn's disease can also involve the mouth, esophagus, stomach, duodenum, and appendix. </a:t>
            </a:r>
            <a:endParaRPr lang="en-US" dirty="0" smtClean="0"/>
          </a:p>
          <a:p>
            <a:r>
              <a:rPr lang="en-US" dirty="0" smtClean="0"/>
              <a:t>Involvement </a:t>
            </a:r>
            <a:r>
              <a:rPr lang="en-US" dirty="0"/>
              <a:t>of these sites can accompany disease in the small or large intestine, but in only rare cases have these locations been the only apparent sites of involvement.</a:t>
            </a:r>
          </a:p>
        </p:txBody>
      </p:sp>
    </p:spTree>
    <p:extLst>
      <p:ext uri="{BB962C8B-B14F-4D97-AF65-F5344CB8AC3E}">
        <p14:creationId xmlns:p14="http://schemas.microsoft.com/office/powerpoint/2010/main" val="3634694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Mucosal and </a:t>
            </a:r>
            <a:r>
              <a:rPr lang="en-US" dirty="0" err="1"/>
              <a:t>submucosal</a:t>
            </a:r>
            <a:r>
              <a:rPr lang="en-US" dirty="0"/>
              <a:t> edema may be noted microscopically before any gross changes.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chronic inflammatory infiltrate appears in the mucosa and </a:t>
            </a:r>
            <a:r>
              <a:rPr lang="en-US" dirty="0" err="1"/>
              <a:t>submucosa</a:t>
            </a:r>
            <a:r>
              <a:rPr lang="en-US" dirty="0"/>
              <a:t> and extends </a:t>
            </a:r>
            <a:r>
              <a:rPr lang="en-US" i="1" dirty="0" err="1">
                <a:solidFill>
                  <a:srgbClr val="558ED5"/>
                </a:solidFill>
              </a:rPr>
              <a:t>transmurally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inflammatory reaction is characterized by extensive edema, hyperemia, </a:t>
            </a:r>
            <a:r>
              <a:rPr lang="en-US" dirty="0" err="1"/>
              <a:t>lymphangiectasia</a:t>
            </a:r>
            <a:r>
              <a:rPr lang="en-US" dirty="0"/>
              <a:t>, an intense infiltration of mononuclear cells, and lymphoid hyperplasia.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274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ell</a:t>
            </a:r>
            <a:r>
              <a:rPr lang="en-US" dirty="0"/>
              <a:t>-formed lymphoid aggregates in an edematous fibrotic </a:t>
            </a:r>
            <a:r>
              <a:rPr lang="en-US" dirty="0" err="1"/>
              <a:t>submucosa</a:t>
            </a:r>
            <a:r>
              <a:rPr lang="en-US" dirty="0"/>
              <a:t> is a classic histological feature of the disease.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77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Characteristic histologic lesions of Crohn's disease are </a:t>
            </a:r>
            <a:r>
              <a:rPr lang="en-US" dirty="0" err="1"/>
              <a:t>noncaseating</a:t>
            </a:r>
            <a:r>
              <a:rPr lang="en-US" dirty="0"/>
              <a:t> granulomas with Langerhans' giant cells. </a:t>
            </a:r>
            <a:endParaRPr lang="en-US" dirty="0" smtClean="0"/>
          </a:p>
          <a:p>
            <a:r>
              <a:rPr lang="en-US" dirty="0" smtClean="0"/>
              <a:t>Granulomas </a:t>
            </a:r>
            <a:r>
              <a:rPr lang="en-US" dirty="0"/>
              <a:t>appear later in the course and are found in the wall of the bowel or in regional lymph nodes in 60% to 70% of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6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Inflammatory bowel disease</a:t>
            </a:r>
            <a:r>
              <a:rPr lang="en-US" dirty="0"/>
              <a:t> (IBD) is a term generally used to denote two diseases of unknown etiology with similar general characteristics: </a:t>
            </a:r>
            <a:endParaRPr lang="en-US" dirty="0" smtClean="0"/>
          </a:p>
          <a:p>
            <a:pPr lvl="1"/>
            <a:r>
              <a:rPr lang="en-US" i="1" dirty="0"/>
              <a:t>U</a:t>
            </a:r>
            <a:r>
              <a:rPr lang="en-US" i="1" dirty="0" smtClean="0"/>
              <a:t>lcerative </a:t>
            </a:r>
            <a:r>
              <a:rPr lang="en-US" i="1" dirty="0"/>
              <a:t>colitis</a:t>
            </a:r>
            <a:r>
              <a:rPr lang="en-US" dirty="0"/>
              <a:t> and </a:t>
            </a:r>
            <a:endParaRPr lang="en-US" dirty="0" smtClean="0"/>
          </a:p>
          <a:p>
            <a:pPr lvl="1"/>
            <a:r>
              <a:rPr lang="en-US" i="1" dirty="0" smtClean="0"/>
              <a:t>Crohn's </a:t>
            </a:r>
            <a:r>
              <a:rPr lang="en-US" i="1" dirty="0"/>
              <a:t>disease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555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Pathological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Exploration:</a:t>
            </a:r>
          </a:p>
          <a:p>
            <a:pPr lvl="1"/>
            <a:r>
              <a:rPr lang="en-US" dirty="0" smtClean="0"/>
              <a:t>Thickened </a:t>
            </a:r>
            <a:r>
              <a:rPr lang="en-US" dirty="0"/>
              <a:t>grayish-pink or dull purple-red loops of </a:t>
            </a:r>
            <a:r>
              <a:rPr lang="en-US" dirty="0" smtClean="0"/>
              <a:t>bowel,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hick </a:t>
            </a:r>
            <a:r>
              <a:rPr lang="en-US" dirty="0"/>
              <a:t>gray-white exudate or fibrosis of the serosa. 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Skip areas </a:t>
            </a:r>
            <a:r>
              <a:rPr lang="en-US" sz="1800" dirty="0"/>
              <a:t>a</a:t>
            </a:r>
            <a:r>
              <a:rPr lang="en-US" sz="1800" dirty="0" smtClean="0"/>
              <a:t>reas </a:t>
            </a:r>
            <a:r>
              <a:rPr lang="en-US" sz="1800" dirty="0"/>
              <a:t>of diseased bowel separated by areas of grossly appearing normal </a:t>
            </a:r>
            <a:r>
              <a:rPr lang="en-US" sz="1800" dirty="0" smtClean="0"/>
              <a:t>bowel</a:t>
            </a:r>
            <a:r>
              <a:rPr lang="en-US" dirty="0" smtClean="0"/>
              <a:t>.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xtensive </a:t>
            </a:r>
            <a:r>
              <a:rPr lang="en-US" dirty="0">
                <a:solidFill>
                  <a:srgbClr val="558ED5"/>
                </a:solidFill>
              </a:rPr>
              <a:t>fat wrapping </a:t>
            </a:r>
            <a:r>
              <a:rPr lang="en-US" dirty="0"/>
              <a:t>caused by the circumferential growth of the mesenteric fat around the bowel </a:t>
            </a:r>
            <a:r>
              <a:rPr lang="en-US" dirty="0" smtClean="0"/>
              <a:t>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0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early acute intestinal inflammation, the bowel wall is hyperemic and boggy.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the inflammation becomes chronic, fibrotic scarring develops and the bowel wall becomes thickened and leathery in texture. </a:t>
            </a:r>
          </a:p>
        </p:txBody>
      </p:sp>
    </p:spTree>
    <p:extLst>
      <p:ext uri="{BB962C8B-B14F-4D97-AF65-F5344CB8AC3E}">
        <p14:creationId xmlns:p14="http://schemas.microsoft.com/office/powerpoint/2010/main" val="718411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Involved </a:t>
            </a:r>
            <a:r>
              <a:rPr lang="en-US" dirty="0"/>
              <a:t>segments often are adherent to adjacent intestinal loops or other viscera, with internal fistulas common in these areas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mesentery of the involved segment is usually thickened, with enlarged lymph </a:t>
            </a:r>
            <a:r>
              <a:rPr lang="en-US" dirty="0" smtClean="0"/>
              <a:t>nodes.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19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opening the specimen: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earliest gross manifestations of Crohn’s disease are the development of small mucosal ulcerations </a:t>
            </a:r>
            <a:r>
              <a:rPr lang="en-US" dirty="0" smtClean="0"/>
              <a:t>called </a:t>
            </a:r>
            <a:r>
              <a:rPr lang="en-US" i="1" dirty="0">
                <a:solidFill>
                  <a:srgbClr val="558ED5"/>
                </a:solidFill>
              </a:rPr>
              <a:t>aphthous </a:t>
            </a:r>
            <a:r>
              <a:rPr lang="en-US" i="1" dirty="0" smtClean="0">
                <a:solidFill>
                  <a:srgbClr val="558ED5"/>
                </a:solidFill>
              </a:rPr>
              <a:t>ulcers</a:t>
            </a:r>
            <a:r>
              <a:rPr lang="en-US" i="1" dirty="0">
                <a:solidFill>
                  <a:srgbClr val="558ED5"/>
                </a:solidFill>
              </a:rPr>
              <a:t>.</a:t>
            </a:r>
          </a:p>
          <a:p>
            <a:pPr lvl="1"/>
            <a:r>
              <a:rPr lang="en-US" dirty="0"/>
              <a:t>Aphthous ulcers appear as red spots or focal mucosal depressions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the inflammation progresses, the aphthous ulcers enlarge and become stellate.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6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ulcers are characteristically linear and may coalesce to produce transverse sinuses with islands of </a:t>
            </a:r>
            <a:r>
              <a:rPr lang="en-US" dirty="0" smtClean="0"/>
              <a:t>normal appearing </a:t>
            </a:r>
            <a:r>
              <a:rPr lang="en-US" dirty="0"/>
              <a:t>mucosa in between, thus giving the characteristic </a:t>
            </a:r>
            <a:r>
              <a:rPr lang="en-US" i="1" dirty="0">
                <a:solidFill>
                  <a:srgbClr val="558ED5"/>
                </a:solidFill>
              </a:rPr>
              <a:t>cobblestone </a:t>
            </a:r>
            <a:r>
              <a:rPr lang="en-US" i="1" dirty="0" smtClean="0">
                <a:solidFill>
                  <a:srgbClr val="558ED5"/>
                </a:solidFill>
              </a:rPr>
              <a:t>appearance </a:t>
            </a:r>
            <a:endParaRPr lang="en-US" i="1" dirty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83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Mucosal </a:t>
            </a:r>
            <a:r>
              <a:rPr lang="en-US" dirty="0"/>
              <a:t>ulcerations may penetrate through the </a:t>
            </a:r>
            <a:r>
              <a:rPr lang="en-US" dirty="0" err="1"/>
              <a:t>submucosa</a:t>
            </a:r>
            <a:r>
              <a:rPr lang="en-US" dirty="0"/>
              <a:t> to form intramural channels that can bore deeply into the bowel wall and create sinuses, abscesses, or fistulas.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37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onset of disease is often insidious, with a slow and protracted course. </a:t>
            </a:r>
            <a:endParaRPr lang="en-US" dirty="0" smtClean="0"/>
          </a:p>
          <a:p>
            <a:pPr lvl="1"/>
            <a:r>
              <a:rPr lang="en-US" dirty="0" smtClean="0"/>
              <a:t>Characteristically</a:t>
            </a:r>
            <a:r>
              <a:rPr lang="en-US" dirty="0"/>
              <a:t>, there are symptomatic periods of abdominal pain and diarrhea interspersed with asymptomatic periods of varying lengths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time, the symptomatic periods gradually become more frequent, more severe, and longer lasting</a:t>
            </a:r>
          </a:p>
        </p:txBody>
      </p:sp>
    </p:spTree>
    <p:extLst>
      <p:ext uri="{BB962C8B-B14F-4D97-AF65-F5344CB8AC3E}">
        <p14:creationId xmlns:p14="http://schemas.microsoft.com/office/powerpoint/2010/main" val="4250602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most common symptom is intermittent and colicky abdominal pain, 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ost commonly </a:t>
            </a:r>
            <a:r>
              <a:rPr lang="en-US" dirty="0"/>
              <a:t>in the lower abdomen. </a:t>
            </a:r>
            <a:endParaRPr lang="en-US" dirty="0" smtClean="0"/>
          </a:p>
          <a:p>
            <a:pPr lvl="1"/>
            <a:r>
              <a:rPr lang="en-US" dirty="0" smtClean="0"/>
              <a:t>The pain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be more severe and localized and may mimic the signs and symptoms of acute appendicitis. </a:t>
            </a:r>
          </a:p>
        </p:txBody>
      </p:sp>
    </p:spTree>
    <p:extLst>
      <p:ext uri="{BB962C8B-B14F-4D97-AF65-F5344CB8AC3E}">
        <p14:creationId xmlns:p14="http://schemas.microsoft.com/office/powerpoint/2010/main" val="2450735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Diarrhea is the next most frequent symptom and is present, at least intermittently, in about 85% of patients.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contrast to ulcerative colitis, patients with Crohn's disease typically have fewer bowel movements, and the stools rarely contain mucus, pus, or blood</a:t>
            </a:r>
          </a:p>
        </p:txBody>
      </p:sp>
    </p:spTree>
    <p:extLst>
      <p:ext uri="{BB962C8B-B14F-4D97-AF65-F5344CB8AC3E}">
        <p14:creationId xmlns:p14="http://schemas.microsoft.com/office/powerpoint/2010/main" val="1688290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Systemic </a:t>
            </a:r>
            <a:r>
              <a:rPr lang="en-US" dirty="0"/>
              <a:t>nonspecific symptoms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ow</a:t>
            </a:r>
            <a:r>
              <a:rPr lang="en-US" dirty="0"/>
              <a:t>-grade fever (present in about </a:t>
            </a:r>
            <a:r>
              <a:rPr lang="en-US" dirty="0" smtClean="0"/>
              <a:t>1/3)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W</a:t>
            </a:r>
            <a:r>
              <a:rPr lang="en-US" dirty="0" smtClean="0"/>
              <a:t>eight </a:t>
            </a:r>
            <a:r>
              <a:rPr lang="en-US" dirty="0"/>
              <a:t>loss, 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oss </a:t>
            </a:r>
            <a:r>
              <a:rPr lang="en-US" dirty="0"/>
              <a:t>of strength, and 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alaise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2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distinction between the two entities can usually be established based on clinical and pathologic criteria, </a:t>
            </a:r>
            <a:r>
              <a:rPr lang="en-US" dirty="0" smtClean="0"/>
              <a:t>including</a:t>
            </a:r>
          </a:p>
          <a:p>
            <a:pPr lvl="1"/>
            <a:r>
              <a:rPr lang="en-US" dirty="0" err="1" smtClean="0"/>
              <a:t>Hx</a:t>
            </a:r>
            <a:r>
              <a:rPr lang="en-US" dirty="0" smtClean="0"/>
              <a:t> &amp; EX,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adiologic </a:t>
            </a:r>
            <a:r>
              <a:rPr lang="en-US" dirty="0"/>
              <a:t>and </a:t>
            </a:r>
            <a:r>
              <a:rPr lang="en-US" dirty="0" smtClean="0"/>
              <a:t>Endoscopic </a:t>
            </a:r>
            <a:r>
              <a:rPr lang="en-US" dirty="0"/>
              <a:t>studies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ross </a:t>
            </a:r>
            <a:r>
              <a:rPr lang="en-US" dirty="0"/>
              <a:t>appearance, and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istology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16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Perianal disease (fissure, fistula, stricture, or abscess) is common </a:t>
            </a:r>
            <a:endParaRPr lang="en-US" dirty="0" smtClean="0"/>
          </a:p>
          <a:p>
            <a:r>
              <a:rPr lang="en-US" dirty="0" smtClean="0"/>
              <a:t>Perianal </a:t>
            </a:r>
            <a:r>
              <a:rPr lang="en-US" dirty="0"/>
              <a:t>disease may be the sole presenting feature in 5% of patients and may precede the onset of intestinal disease by months or even years. </a:t>
            </a:r>
            <a:endParaRPr lang="en-US" dirty="0" smtClean="0"/>
          </a:p>
          <a:p>
            <a:r>
              <a:rPr lang="en-US" i="1" dirty="0" smtClean="0">
                <a:solidFill>
                  <a:srgbClr val="558ED5"/>
                </a:solidFill>
              </a:rPr>
              <a:t>Crohn's </a:t>
            </a:r>
            <a:r>
              <a:rPr lang="en-US" i="1" dirty="0">
                <a:solidFill>
                  <a:srgbClr val="558ED5"/>
                </a:solidFill>
              </a:rPr>
              <a:t>disease should be suspected in any patient with multiple, chronic perianal fistulas.</a:t>
            </a:r>
          </a:p>
        </p:txBody>
      </p:sp>
    </p:spTree>
    <p:extLst>
      <p:ext uri="{BB962C8B-B14F-4D97-AF65-F5344CB8AC3E}">
        <p14:creationId xmlns:p14="http://schemas.microsoft.com/office/powerpoint/2010/main" val="4203501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Extraintestinal</a:t>
            </a:r>
            <a:r>
              <a:rPr lang="en-US" dirty="0"/>
              <a:t> manifestations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resent </a:t>
            </a:r>
            <a:r>
              <a:rPr lang="en-US" dirty="0"/>
              <a:t>in 30% of </a:t>
            </a:r>
            <a:r>
              <a:rPr lang="en-US" dirty="0" smtClean="0"/>
              <a:t>patients.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most common symptoms are skin lesions, which include erythema </a:t>
            </a:r>
            <a:r>
              <a:rPr lang="en-US" dirty="0" err="1"/>
              <a:t>nodosum</a:t>
            </a:r>
            <a:r>
              <a:rPr lang="en-US" dirty="0"/>
              <a:t> and </a:t>
            </a:r>
            <a:r>
              <a:rPr lang="en-US" dirty="0" err="1"/>
              <a:t>pyoderma</a:t>
            </a:r>
            <a:r>
              <a:rPr lang="en-US" dirty="0"/>
              <a:t> </a:t>
            </a:r>
            <a:r>
              <a:rPr lang="en-US" dirty="0" err="1"/>
              <a:t>gangrenosum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rthritis </a:t>
            </a:r>
            <a:r>
              <a:rPr lang="en-US" dirty="0"/>
              <a:t>and </a:t>
            </a:r>
            <a:r>
              <a:rPr lang="en-US" dirty="0" err="1"/>
              <a:t>arthralgias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veitis </a:t>
            </a:r>
            <a:r>
              <a:rPr lang="en-US" dirty="0"/>
              <a:t>and </a:t>
            </a:r>
            <a:r>
              <a:rPr lang="en-US" dirty="0" err="1"/>
              <a:t>iritis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epatitis </a:t>
            </a:r>
            <a:r>
              <a:rPr lang="en-US" dirty="0"/>
              <a:t>and </a:t>
            </a:r>
            <a:r>
              <a:rPr lang="en-US" dirty="0" err="1"/>
              <a:t>P</a:t>
            </a:r>
            <a:r>
              <a:rPr lang="en-US" dirty="0" err="1" smtClean="0"/>
              <a:t>ericholangitis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phthous stomatitis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32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myloidosis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ancreatitis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ephrotic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These </a:t>
            </a:r>
            <a:r>
              <a:rPr lang="en-US" dirty="0"/>
              <a:t>symptoms may precede, accompany, or appear independent of the underlying bowel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85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Obstruction</a:t>
            </a:r>
          </a:p>
          <a:p>
            <a:r>
              <a:rPr lang="en-US" dirty="0"/>
              <a:t>P</a:t>
            </a:r>
            <a:r>
              <a:rPr lang="en-US" dirty="0" smtClean="0"/>
              <a:t>erforation.</a:t>
            </a:r>
          </a:p>
          <a:p>
            <a:r>
              <a:rPr lang="en-US" dirty="0"/>
              <a:t>F</a:t>
            </a:r>
            <a:r>
              <a:rPr lang="en-US" dirty="0" smtClean="0"/>
              <a:t>istulas </a:t>
            </a:r>
            <a:r>
              <a:rPr lang="en-US" dirty="0"/>
              <a:t>occur between the sites of perforation and adjacent organs, </a:t>
            </a:r>
            <a:r>
              <a:rPr lang="en-US" sz="2200" dirty="0"/>
              <a:t>such as loops of small and large intestine, the urinary bladder, the vagina, the stomach, and sometimes the skin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Localized abscesses. </a:t>
            </a:r>
          </a:p>
          <a:p>
            <a:r>
              <a:rPr lang="en-US" dirty="0" smtClean="0"/>
              <a:t>Toxic </a:t>
            </a:r>
            <a:r>
              <a:rPr lang="en-US" dirty="0" err="1"/>
              <a:t>m</a:t>
            </a:r>
            <a:r>
              <a:rPr lang="en-US" dirty="0" err="1" smtClean="0"/>
              <a:t>egacolon</a:t>
            </a:r>
            <a:r>
              <a:rPr lang="en-US" dirty="0" smtClean="0"/>
              <a:t> in patients </a:t>
            </a:r>
            <a:r>
              <a:rPr lang="en-US" dirty="0"/>
              <a:t>with Crohn's </a:t>
            </a:r>
            <a:r>
              <a:rPr lang="en-US" dirty="0" smtClean="0"/>
              <a:t>colitis.</a:t>
            </a:r>
          </a:p>
          <a:p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41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</a:t>
            </a:r>
            <a:r>
              <a:rPr lang="en-US" dirty="0"/>
              <a:t>for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imited </a:t>
            </a:r>
            <a:r>
              <a:rPr lang="en-US" dirty="0"/>
              <a:t>to complications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ntestinal </a:t>
            </a:r>
            <a:r>
              <a:rPr lang="en-US" dirty="0"/>
              <a:t>obstruction,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ntestinal </a:t>
            </a:r>
            <a:r>
              <a:rPr lang="en-US" dirty="0"/>
              <a:t>perforation with fistula formation or abscess, 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perforation, </a:t>
            </a:r>
            <a:endParaRPr lang="en-US" dirty="0" smtClean="0"/>
          </a:p>
          <a:p>
            <a:pPr lvl="1"/>
            <a:r>
              <a:rPr lang="en-US" dirty="0" smtClean="0"/>
              <a:t>GI </a:t>
            </a:r>
            <a:r>
              <a:rPr lang="en-US" dirty="0"/>
              <a:t>bleeding, 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rologic </a:t>
            </a:r>
            <a:r>
              <a:rPr lang="en-US" dirty="0"/>
              <a:t>complications,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ancer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erianal </a:t>
            </a:r>
            <a:r>
              <a:rPr lang="en-US" dirty="0"/>
              <a:t>disease.</a:t>
            </a:r>
          </a:p>
        </p:txBody>
      </p:sp>
    </p:spTree>
    <p:extLst>
      <p:ext uri="{BB962C8B-B14F-4D97-AF65-F5344CB8AC3E}">
        <p14:creationId xmlns:p14="http://schemas.microsoft.com/office/powerpoint/2010/main" val="1770714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" y="1600200"/>
            <a:ext cx="5079999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Elective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/>
              <a:t>subacute</a:t>
            </a:r>
            <a:r>
              <a:rPr lang="en-US" dirty="0"/>
              <a:t> obstruction due to fibrotic </a:t>
            </a:r>
            <a:r>
              <a:rPr lang="en-US" dirty="0" err="1"/>
              <a:t>strictures</a:t>
            </a:r>
            <a:r>
              <a:rPr lang="en-US" dirty="0" err="1" smtClean="0"/>
              <a:t>,adhesions</a:t>
            </a:r>
            <a:r>
              <a:rPr lang="en-US" dirty="0" smtClean="0"/>
              <a:t> </a:t>
            </a:r>
            <a:r>
              <a:rPr lang="en-US" dirty="0"/>
              <a:t>or refractory disease</a:t>
            </a:r>
          </a:p>
          <a:p>
            <a:pPr lvl="1"/>
            <a:r>
              <a:rPr lang="en-US" dirty="0" smtClean="0"/>
              <a:t>Symptomatic </a:t>
            </a:r>
            <a:r>
              <a:rPr lang="en-US" dirty="0"/>
              <a:t>disease unresponsive to, or </a:t>
            </a:r>
            <a:r>
              <a:rPr lang="en-US" dirty="0" smtClean="0"/>
              <a:t>poorly controlled </a:t>
            </a:r>
            <a:r>
              <a:rPr lang="en-US" dirty="0"/>
              <a:t>by medical management</a:t>
            </a:r>
          </a:p>
          <a:p>
            <a:pPr lvl="1"/>
            <a:r>
              <a:rPr lang="en-US" dirty="0" smtClean="0"/>
              <a:t>Chronic </a:t>
            </a:r>
            <a:r>
              <a:rPr lang="en-US" dirty="0"/>
              <a:t>relapsing disease on discontinuation of </a:t>
            </a:r>
            <a:r>
              <a:rPr lang="en-US" dirty="0" smtClean="0"/>
              <a:t>medical management </a:t>
            </a:r>
            <a:r>
              <a:rPr lang="en-US" dirty="0"/>
              <a:t>and steroid dependency</a:t>
            </a:r>
          </a:p>
          <a:p>
            <a:pPr lvl="1"/>
            <a:r>
              <a:rPr lang="en-US" dirty="0" smtClean="0"/>
              <a:t>Complications </a:t>
            </a:r>
            <a:r>
              <a:rPr lang="en-US" dirty="0"/>
              <a:t>of medical management (e.g. osteoporosis)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/>
              <a:t>about long-term immunosuppression, risk </a:t>
            </a:r>
            <a:r>
              <a:rPr lang="en-US" dirty="0" smtClean="0"/>
              <a:t>of malignancy </a:t>
            </a:r>
            <a:r>
              <a:rPr lang="en-US" dirty="0"/>
              <a:t>and viral/atypical infections</a:t>
            </a:r>
          </a:p>
          <a:p>
            <a:pPr lvl="1"/>
            <a:r>
              <a:rPr lang="en-US" dirty="0" smtClean="0"/>
              <a:t>Perianal </a:t>
            </a:r>
            <a:r>
              <a:rPr lang="en-US" dirty="0"/>
              <a:t>sepsis and fistula</a:t>
            </a:r>
          </a:p>
          <a:p>
            <a:pPr lvl="1"/>
            <a:r>
              <a:rPr lang="fi-FI" dirty="0" err="1" smtClean="0"/>
              <a:t>Enterocutaneous</a:t>
            </a:r>
            <a:r>
              <a:rPr lang="fi-FI" dirty="0" smtClean="0"/>
              <a:t> </a:t>
            </a:r>
            <a:r>
              <a:rPr lang="fi-FI" dirty="0" err="1"/>
              <a:t>fistula</a:t>
            </a:r>
            <a:endParaRPr lang="fi-FI" dirty="0"/>
          </a:p>
          <a:p>
            <a:pPr lvl="1"/>
            <a:r>
              <a:rPr lang="en-US" dirty="0" smtClean="0"/>
              <a:t>Onset </a:t>
            </a:r>
            <a:r>
              <a:rPr lang="en-US" dirty="0"/>
              <a:t>of malignancy, including </a:t>
            </a:r>
            <a:r>
              <a:rPr lang="en-US" dirty="0" smtClean="0"/>
              <a:t>colorectal </a:t>
            </a:r>
            <a:r>
              <a:rPr lang="nl-NL" dirty="0" smtClean="0"/>
              <a:t>adenocarcinoma </a:t>
            </a:r>
            <a:r>
              <a:rPr lang="nl-NL" dirty="0" err="1"/>
              <a:t>and</a:t>
            </a:r>
            <a:r>
              <a:rPr lang="nl-NL" dirty="0"/>
              <a:t> small </a:t>
            </a:r>
            <a:r>
              <a:rPr lang="nl-NL" dirty="0" err="1"/>
              <a:t>bowel</a:t>
            </a:r>
            <a:r>
              <a:rPr lang="nl-NL" dirty="0"/>
              <a:t> </a:t>
            </a:r>
            <a:r>
              <a:rPr lang="nl-NL" dirty="0" err="1"/>
              <a:t>lymphoma</a:t>
            </a:r>
            <a:endParaRPr lang="nl-NL" dirty="0"/>
          </a:p>
          <a:p>
            <a:pPr lvl="1"/>
            <a:r>
              <a:rPr lang="en-US" dirty="0" smtClean="0"/>
              <a:t>Rarely</a:t>
            </a:r>
            <a:r>
              <a:rPr lang="en-US" dirty="0"/>
              <a:t>, control of debilitating extra-colonic </a:t>
            </a:r>
            <a:r>
              <a:rPr lang="en-US" dirty="0" smtClean="0"/>
              <a:t>manifestations such </a:t>
            </a:r>
            <a:r>
              <a:rPr lang="en-US" dirty="0"/>
              <a:t>as </a:t>
            </a:r>
            <a:r>
              <a:rPr lang="en-US" dirty="0" err="1"/>
              <a:t>iritis</a:t>
            </a:r>
            <a:r>
              <a:rPr lang="en-US" dirty="0"/>
              <a:t> and </a:t>
            </a:r>
            <a:r>
              <a:rPr lang="en-US" dirty="0" err="1"/>
              <a:t>sacroiliitis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07000" y="1600200"/>
            <a:ext cx="3479799" cy="4525963"/>
          </a:xfrm>
        </p:spPr>
        <p:txBody>
          <a:bodyPr>
            <a:normAutofit fontScale="70000" lnSpcReduction="20000"/>
          </a:bodyPr>
          <a:lstStyle/>
          <a:p>
            <a:r>
              <a:rPr lang="pl-PL" dirty="0" err="1"/>
              <a:t>Emergency</a:t>
            </a:r>
            <a:endParaRPr lang="pl-PL" dirty="0"/>
          </a:p>
          <a:p>
            <a:pPr lvl="1"/>
            <a:r>
              <a:rPr lang="en-US" dirty="0" smtClean="0"/>
              <a:t>Fulminant </a:t>
            </a:r>
            <a:r>
              <a:rPr lang="en-US" dirty="0"/>
              <a:t>colitis or acute small bowel </a:t>
            </a:r>
            <a:r>
              <a:rPr lang="en-US" dirty="0" smtClean="0"/>
              <a:t>relapse unresponsive </a:t>
            </a:r>
            <a:r>
              <a:rPr lang="en-US" dirty="0"/>
              <a:t>to medical management</a:t>
            </a:r>
          </a:p>
          <a:p>
            <a:pPr lvl="1"/>
            <a:r>
              <a:rPr lang="nl-NL" dirty="0" smtClean="0"/>
              <a:t>Acute </a:t>
            </a:r>
            <a:r>
              <a:rPr lang="nl-NL" dirty="0" err="1"/>
              <a:t>bowel</a:t>
            </a:r>
            <a:r>
              <a:rPr lang="nl-NL" dirty="0"/>
              <a:t> </a:t>
            </a:r>
            <a:r>
              <a:rPr lang="nl-NL" dirty="0" err="1"/>
              <a:t>obstruction</a:t>
            </a:r>
            <a:endParaRPr lang="nl-NL" dirty="0"/>
          </a:p>
          <a:p>
            <a:pPr lvl="1"/>
            <a:r>
              <a:rPr lang="en-US" dirty="0" smtClean="0"/>
              <a:t>Life</a:t>
            </a:r>
            <a:r>
              <a:rPr lang="en-US" dirty="0"/>
              <a:t>-threatening </a:t>
            </a:r>
            <a:r>
              <a:rPr lang="en-US" dirty="0" err="1"/>
              <a:t>haemorrhage</a:t>
            </a:r>
            <a:endParaRPr lang="en-US" dirty="0"/>
          </a:p>
          <a:p>
            <a:pPr lvl="1"/>
            <a:r>
              <a:rPr lang="en-US" dirty="0" smtClean="0"/>
              <a:t>Abscess </a:t>
            </a:r>
            <a:r>
              <a:rPr lang="en-US" dirty="0"/>
              <a:t>or free perforation</a:t>
            </a:r>
          </a:p>
          <a:p>
            <a:pPr lvl="1"/>
            <a:r>
              <a:rPr lang="de-DE" dirty="0" err="1" smtClean="0"/>
              <a:t>Perianal</a:t>
            </a:r>
            <a:r>
              <a:rPr lang="de-DE" dirty="0" smtClean="0"/>
              <a:t> </a:t>
            </a:r>
            <a:r>
              <a:rPr lang="de-DE" dirty="0" err="1"/>
              <a:t>abscess</a:t>
            </a:r>
            <a:r>
              <a:rPr lang="de-DE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3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Acute appendicitis</a:t>
            </a:r>
          </a:p>
          <a:p>
            <a:r>
              <a:rPr lang="en-US" dirty="0" smtClean="0"/>
              <a:t>Mesenteric Lymphadenitis</a:t>
            </a:r>
          </a:p>
          <a:p>
            <a:r>
              <a:rPr lang="en-US" dirty="0" smtClean="0"/>
              <a:t>Ovarian pathology</a:t>
            </a:r>
          </a:p>
          <a:p>
            <a:r>
              <a:rPr lang="en-US" i="1" dirty="0" smtClean="0"/>
              <a:t>Salmonella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err="1"/>
              <a:t>Shigella</a:t>
            </a:r>
            <a:r>
              <a:rPr lang="en-US" dirty="0"/>
              <a:t>; </a:t>
            </a:r>
          </a:p>
          <a:p>
            <a:r>
              <a:rPr lang="en-US" dirty="0"/>
              <a:t>Intestinal TB;</a:t>
            </a:r>
          </a:p>
          <a:p>
            <a:r>
              <a:rPr lang="en-US" dirty="0"/>
              <a:t>Acute distal ileitis may be a manifestation of early Crohn's disease, but it also may be unrelated, such as when it is caused by a bacteriologic agent (e.g., </a:t>
            </a:r>
            <a:r>
              <a:rPr lang="en-US" i="1" dirty="0"/>
              <a:t>Campylobacter</a:t>
            </a:r>
            <a:r>
              <a:rPr lang="en-US" dirty="0"/>
              <a:t> or </a:t>
            </a:r>
            <a:r>
              <a:rPr lang="en-US" i="1" dirty="0"/>
              <a:t>Yersinia</a:t>
            </a:r>
            <a:r>
              <a:rPr lang="en-US" dirty="0"/>
              <a:t>).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UC</a:t>
            </a:r>
          </a:p>
          <a:p>
            <a:r>
              <a:rPr lang="en-US" dirty="0" smtClean="0"/>
              <a:t>protozoan </a:t>
            </a:r>
            <a:r>
              <a:rPr lang="en-US" dirty="0"/>
              <a:t>infections, such as </a:t>
            </a:r>
            <a:r>
              <a:rPr lang="en-US" dirty="0" err="1"/>
              <a:t>amebiasis</a:t>
            </a:r>
            <a:r>
              <a:rPr lang="en-US" dirty="0"/>
              <a:t>, may present as an ileitis. </a:t>
            </a:r>
          </a:p>
          <a:p>
            <a:r>
              <a:rPr lang="en-US" dirty="0"/>
              <a:t>In the </a:t>
            </a:r>
            <a:r>
              <a:rPr lang="en-US" dirty="0" err="1"/>
              <a:t>immunocompromised</a:t>
            </a:r>
            <a:r>
              <a:rPr lang="en-US" dirty="0"/>
              <a:t> host, rare infections, particularly mycobacterial &amp; CMV.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3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4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</a:t>
            </a:r>
            <a:r>
              <a:rPr lang="en-US" dirty="0"/>
              <a:t>disease that affects the </a:t>
            </a:r>
            <a:r>
              <a:rPr lang="en-US" i="1" dirty="0" smtClean="0">
                <a:solidFill>
                  <a:srgbClr val="558ED5"/>
                </a:solidFill>
              </a:rPr>
              <a:t>mucosa and </a:t>
            </a:r>
            <a:r>
              <a:rPr lang="en-US" i="1" dirty="0" err="1" smtClean="0">
                <a:solidFill>
                  <a:srgbClr val="558ED5"/>
                </a:solidFill>
              </a:rPr>
              <a:t>submucosa</a:t>
            </a:r>
            <a:r>
              <a:rPr lang="en-US" dirty="0" smtClean="0"/>
              <a:t>, </a:t>
            </a:r>
            <a:r>
              <a:rPr lang="en-US" dirty="0"/>
              <a:t>with sparing of the muscularis</a:t>
            </a:r>
            <a:r>
              <a:rPr lang="en-US" dirty="0" smtClean="0"/>
              <a:t> </a:t>
            </a:r>
            <a:r>
              <a:rPr lang="en-US" dirty="0"/>
              <a:t>of the rectum </a:t>
            </a:r>
            <a:r>
              <a:rPr lang="en-US" dirty="0" smtClean="0"/>
              <a:t>and colon.</a:t>
            </a:r>
          </a:p>
          <a:p>
            <a:r>
              <a:rPr lang="en-US" dirty="0" smtClean="0"/>
              <a:t>Surgery is curative.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57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Hippocrates described diarrheal diseases that </a:t>
            </a:r>
            <a:r>
              <a:rPr lang="en-US" dirty="0" smtClean="0"/>
              <a:t>were colitis</a:t>
            </a:r>
            <a:r>
              <a:rPr lang="en-US" dirty="0"/>
              <a:t>-like well before 360 </a:t>
            </a:r>
            <a:r>
              <a:rPr lang="en-US" dirty="0" smtClean="0"/>
              <a:t>BC.</a:t>
            </a:r>
          </a:p>
          <a:p>
            <a:r>
              <a:rPr lang="en-US" dirty="0"/>
              <a:t>L</a:t>
            </a:r>
            <a:r>
              <a:rPr lang="en-US" dirty="0" smtClean="0"/>
              <a:t>ate </a:t>
            </a:r>
            <a:r>
              <a:rPr lang="en-US" dirty="0"/>
              <a:t>1800s </a:t>
            </a:r>
            <a:r>
              <a:rPr lang="en-US" dirty="0" smtClean="0"/>
              <a:t>that ulcerative </a:t>
            </a:r>
            <a:r>
              <a:rPr lang="en-US" dirty="0"/>
              <a:t>colitis was distinguished clinically from common </a:t>
            </a:r>
            <a:r>
              <a:rPr lang="en-US" dirty="0" smtClean="0"/>
              <a:t>infectious enteritis.</a:t>
            </a:r>
          </a:p>
          <a:p>
            <a:r>
              <a:rPr lang="en-US" dirty="0" smtClean="0"/>
              <a:t>1875, </a:t>
            </a:r>
            <a:r>
              <a:rPr lang="en-US" dirty="0" err="1" smtClean="0"/>
              <a:t>Wilks</a:t>
            </a:r>
            <a:r>
              <a:rPr lang="en-US" dirty="0" smtClean="0"/>
              <a:t> </a:t>
            </a:r>
            <a:r>
              <a:rPr lang="en-US" dirty="0"/>
              <a:t>and Walter </a:t>
            </a:r>
            <a:r>
              <a:rPr lang="en-US" dirty="0" err="1"/>
              <a:t>Moxon</a:t>
            </a:r>
            <a:r>
              <a:rPr lang="en-US" dirty="0"/>
              <a:t>, described ulceration </a:t>
            </a:r>
            <a:r>
              <a:rPr lang="en-US" dirty="0" smtClean="0"/>
              <a:t>and inflammation </a:t>
            </a:r>
            <a:r>
              <a:rPr lang="en-US" dirty="0"/>
              <a:t>of the entire colon in a young woman who had </a:t>
            </a:r>
            <a:r>
              <a:rPr lang="en-US" dirty="0" smtClean="0"/>
              <a:t>succumbed to </a:t>
            </a:r>
            <a:r>
              <a:rPr lang="en-US" dirty="0"/>
              <a:t>severe bloody diarrhea, and it is more likely the first detailed </a:t>
            </a:r>
            <a:r>
              <a:rPr lang="en-US" dirty="0" smtClean="0"/>
              <a:t>account of </a:t>
            </a:r>
            <a:r>
              <a:rPr lang="en-US" dirty="0"/>
              <a:t>ulcerative colitis.</a:t>
            </a:r>
          </a:p>
        </p:txBody>
      </p:sp>
    </p:spTree>
    <p:extLst>
      <p:ext uri="{BB962C8B-B14F-4D97-AF65-F5344CB8AC3E}">
        <p14:creationId xmlns:p14="http://schemas.microsoft.com/office/powerpoint/2010/main" val="344110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10% to 15% of patients with inflammatory disease confined to the colon, a clear distinction cannot be made, and the disease is labeled </a:t>
            </a:r>
            <a:r>
              <a:rPr lang="en-US" i="1" dirty="0"/>
              <a:t>indeterminate colitis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medical and surgical management of ulcerative colitis and Crohn's disease often differ </a:t>
            </a:r>
            <a:r>
              <a:rPr lang="en-US" dirty="0" smtClean="0"/>
              <a:t>significantly.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28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appears to be a seasonal variation in the activity of the disease, with onset as well as relapse occurring statistically more often between August and January.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ommonly </a:t>
            </a:r>
            <a:r>
              <a:rPr lang="en-US" dirty="0"/>
              <a:t>affects patients younger than 30 years.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small secondary peak in the incidence occurs in the sixth decade.</a:t>
            </a:r>
          </a:p>
        </p:txBody>
      </p:sp>
    </p:spTree>
    <p:extLst>
      <p:ext uri="{BB962C8B-B14F-4D97-AF65-F5344CB8AC3E}">
        <p14:creationId xmlns:p14="http://schemas.microsoft.com/office/powerpoint/2010/main" val="2423129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Unknown</a:t>
            </a:r>
          </a:p>
          <a:p>
            <a:pPr lvl="1"/>
            <a:r>
              <a:rPr lang="en-US" dirty="0" smtClean="0"/>
              <a:t>Environmental </a:t>
            </a:r>
          </a:p>
          <a:p>
            <a:pPr lvl="1"/>
            <a:r>
              <a:rPr lang="en-US" dirty="0" smtClean="0"/>
              <a:t>Infectious </a:t>
            </a:r>
          </a:p>
          <a:p>
            <a:pPr lvl="1"/>
            <a:r>
              <a:rPr lang="en-US" dirty="0" smtClean="0"/>
              <a:t>Genetic</a:t>
            </a:r>
          </a:p>
          <a:p>
            <a:r>
              <a:rPr lang="en-US" dirty="0"/>
              <a:t>A family history of IBD is a significant risk </a:t>
            </a:r>
            <a:r>
              <a:rPr lang="en-US" dirty="0" smtClean="0"/>
              <a:t>factor.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72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Smoking appears to confer a protective effect against the development of ulcerative colitis, as well as providing a therapeutic influence; nicotine has been reported to induce remission in some cases. </a:t>
            </a:r>
            <a:r>
              <a:rPr lang="en-US" sz="2200" dirty="0">
                <a:solidFill>
                  <a:srgbClr val="558ED5"/>
                </a:solidFill>
              </a:rPr>
              <a:t>This is in contrast to Crohn's disease, which is more common in smokers and appears to be aggravated by the </a:t>
            </a:r>
            <a:r>
              <a:rPr lang="en-US" sz="2200" dirty="0" smtClean="0">
                <a:solidFill>
                  <a:srgbClr val="558ED5"/>
                </a:solidFill>
              </a:rPr>
              <a:t>habit.</a:t>
            </a:r>
          </a:p>
          <a:p>
            <a:r>
              <a:rPr lang="en-US" dirty="0" smtClean="0"/>
              <a:t>Patients </a:t>
            </a:r>
            <a:r>
              <a:rPr lang="en-US" dirty="0"/>
              <a:t>who have had an appendectomy appear to be at increased risk for developing ulcerative colitis</a:t>
            </a:r>
          </a:p>
        </p:txBody>
      </p:sp>
    </p:spTree>
    <p:extLst>
      <p:ext uri="{BB962C8B-B14F-4D97-AF65-F5344CB8AC3E}">
        <p14:creationId xmlns:p14="http://schemas.microsoft.com/office/powerpoint/2010/main" val="8633901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Despite the disease's name, ulceration of the mucosa is not invariably present. </a:t>
            </a:r>
            <a:endParaRPr lang="en-US" dirty="0" smtClean="0"/>
          </a:p>
          <a:p>
            <a:r>
              <a:rPr lang="en-US" b="1" dirty="0">
                <a:solidFill>
                  <a:srgbClr val="558ED5"/>
                </a:solidFill>
              </a:rPr>
              <a:t>R</a:t>
            </a:r>
            <a:r>
              <a:rPr lang="en-US" b="1" dirty="0" smtClean="0">
                <a:solidFill>
                  <a:srgbClr val="558ED5"/>
                </a:solidFill>
              </a:rPr>
              <a:t>ectum</a:t>
            </a:r>
            <a:r>
              <a:rPr lang="en-US" dirty="0" smtClean="0"/>
              <a:t> </a:t>
            </a:r>
            <a:r>
              <a:rPr lang="en-US" dirty="0"/>
              <a:t>is invariably involved with the inflammatory process.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fact, rectal involvement (</a:t>
            </a:r>
            <a:r>
              <a:rPr lang="en-US" dirty="0" err="1"/>
              <a:t>proctitis</a:t>
            </a:r>
            <a:r>
              <a:rPr lang="en-US" dirty="0"/>
              <a:t>) is the </a:t>
            </a:r>
            <a:r>
              <a:rPr lang="en-US" b="1" i="1" dirty="0">
                <a:solidFill>
                  <a:srgbClr val="558ED5"/>
                </a:solidFill>
              </a:rPr>
              <a:t>sine qua non </a:t>
            </a:r>
            <a:r>
              <a:rPr lang="en-US" dirty="0"/>
              <a:t>of the disease, and the diagnosis should be seriously questioned if the rectal mucosa is not affected</a:t>
            </a:r>
            <a:r>
              <a:rPr lang="en-US" dirty="0" smtClean="0"/>
              <a:t>.</a:t>
            </a:r>
          </a:p>
          <a:p>
            <a:r>
              <a:rPr lang="en-US" dirty="0"/>
              <a:t>The mucosal inflammation extends in a </a:t>
            </a:r>
            <a:r>
              <a:rPr lang="en-US" b="1" i="1" dirty="0">
                <a:solidFill>
                  <a:srgbClr val="558ED5"/>
                </a:solidFill>
              </a:rPr>
              <a:t>continuous</a:t>
            </a:r>
            <a:r>
              <a:rPr lang="en-US" dirty="0"/>
              <a:t> fashion for a variable distance into the more proximal colon.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52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iagnostic </a:t>
            </a:r>
            <a:r>
              <a:rPr lang="en-US" dirty="0"/>
              <a:t>characteristic of ulcerative colitis is </a:t>
            </a:r>
            <a:r>
              <a:rPr lang="en-US" i="1" dirty="0">
                <a:solidFill>
                  <a:srgbClr val="558ED5"/>
                </a:solidFill>
              </a:rPr>
              <a:t>continuous, uninterrupted inflammation of the colonic mucosa beginning in the distal rectum and extending proximally to a variable distance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in contrast to Crohn's disease, in which normal segments of colon (skipped areas) may be interspersed between distinct segments of colonic inflammation.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entire colon, including the cecum and appendix, may be involved in ulcerative colitis.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contrast to Crohn's disease, ulcerative colitis does not involve the terminal ileum except in cases of backwash ileitis, when the </a:t>
            </a:r>
            <a:r>
              <a:rPr lang="en-US" dirty="0" err="1"/>
              <a:t>ileal</a:t>
            </a:r>
            <a:r>
              <a:rPr lang="en-US" dirty="0"/>
              <a:t> mucosa may appear inflamed in the presence of extensive proximal colonic involvement. </a:t>
            </a:r>
          </a:p>
        </p:txBody>
      </p:sp>
    </p:spTree>
    <p:extLst>
      <p:ext uri="{BB962C8B-B14F-4D97-AF65-F5344CB8AC3E}">
        <p14:creationId xmlns:p14="http://schemas.microsoft.com/office/powerpoint/2010/main" val="26813171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Appearance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typical gross appearance of ulcerative colitis is hyperemic mucosa. </a:t>
            </a:r>
            <a:endParaRPr lang="en-US" dirty="0" smtClean="0"/>
          </a:p>
          <a:p>
            <a:r>
              <a:rPr lang="en-US" dirty="0" smtClean="0"/>
              <a:t>Friable </a:t>
            </a:r>
            <a:r>
              <a:rPr lang="en-US" dirty="0"/>
              <a:t>and granular mucosa is common in more severe cases, and ulceration may not be readily evident, especially early in the course of the disease. </a:t>
            </a:r>
          </a:p>
          <a:p>
            <a:r>
              <a:rPr lang="en-US" dirty="0" smtClean="0"/>
              <a:t>Ulceration </a:t>
            </a:r>
            <a:r>
              <a:rPr lang="en-US" dirty="0"/>
              <a:t>may appear and vary widely, from small superficial erosions to patchy ulceration of the full thickness of the </a:t>
            </a:r>
            <a:r>
              <a:rPr lang="en-US" dirty="0" smtClean="0"/>
              <a:t>mucosa.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321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Pseudopolyps, or inflammatory polyps, represent regeneration of inflamed mucosa and are composed of a variable mixture of non-neoplastic colonic mucosa and inflamed lamina </a:t>
            </a:r>
            <a:r>
              <a:rPr lang="en-US" dirty="0" err="1" smtClean="0"/>
              <a:t>propria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99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typical microscopic finding in ulcerative colitis is inflammation of the mucosa and </a:t>
            </a:r>
            <a:r>
              <a:rPr lang="en-US" dirty="0" err="1"/>
              <a:t>submucosa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most characteristic lesion is the </a:t>
            </a:r>
            <a:r>
              <a:rPr lang="en-US" b="1" dirty="0">
                <a:solidFill>
                  <a:srgbClr val="558ED5"/>
                </a:solidFill>
              </a:rPr>
              <a:t>crypt abscess, </a:t>
            </a:r>
            <a:endParaRPr lang="en-US" b="1" dirty="0" smtClean="0">
              <a:solidFill>
                <a:srgbClr val="558ED5"/>
              </a:solidFill>
            </a:endParaRPr>
          </a:p>
          <a:p>
            <a:pPr lvl="1"/>
            <a:r>
              <a:rPr lang="en-US" dirty="0"/>
              <a:t>C</a:t>
            </a:r>
            <a:r>
              <a:rPr lang="en-US" dirty="0" smtClean="0"/>
              <a:t>ollections </a:t>
            </a:r>
            <a:r>
              <a:rPr lang="en-US" dirty="0"/>
              <a:t>of neutrophils fill and expand the </a:t>
            </a:r>
            <a:r>
              <a:rPr lang="en-US" dirty="0" err="1"/>
              <a:t>lumina</a:t>
            </a:r>
            <a:r>
              <a:rPr lang="en-US" dirty="0"/>
              <a:t> of individual crypts of </a:t>
            </a:r>
            <a:r>
              <a:rPr lang="en-US" dirty="0" err="1"/>
              <a:t>Lieberkühn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specific for ulcerative colitis and can be seen in Crohn's disease and infectious colitis</a:t>
            </a:r>
          </a:p>
        </p:txBody>
      </p:sp>
    </p:spTree>
    <p:extLst>
      <p:ext uri="{BB962C8B-B14F-4D97-AF65-F5344CB8AC3E}">
        <p14:creationId xmlns:p14="http://schemas.microsoft.com/office/powerpoint/2010/main" val="18658811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Ulcerative colitis and colonic Crohn's disease often have similar clinical presentations. </a:t>
            </a:r>
            <a:endParaRPr lang="en-US" dirty="0" smtClean="0"/>
          </a:p>
          <a:p>
            <a:pPr lvl="1"/>
            <a:r>
              <a:rPr lang="en-US" dirty="0" smtClean="0"/>
              <a:t>Both </a:t>
            </a:r>
            <a:r>
              <a:rPr lang="en-US" dirty="0"/>
              <a:t>may present with diarrhea and the passage of mucus.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ulcerative colitis tend to have more urgency than those with Crohn's disease, </a:t>
            </a:r>
            <a:endParaRPr lang="en-US" dirty="0" smtClean="0"/>
          </a:p>
          <a:p>
            <a:pPr lvl="1"/>
            <a:r>
              <a:rPr lang="en-US" dirty="0" smtClean="0"/>
              <a:t>likely </a:t>
            </a:r>
            <a:r>
              <a:rPr lang="en-US" dirty="0"/>
              <a:t>because ulcerative colitis is invariable associated with distal </a:t>
            </a:r>
            <a:r>
              <a:rPr lang="en-US" dirty="0" err="1"/>
              <a:t>proctitis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Rectal </a:t>
            </a:r>
            <a:r>
              <a:rPr lang="en-US" dirty="0"/>
              <a:t>bleeding is also common in ulcerative colitis;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with the acute onset of ulcerative colitis often complain of abdominal discomfort, but the pain is seldom as severe as that found in patients with Crohn's disease.</a:t>
            </a:r>
          </a:p>
        </p:txBody>
      </p:sp>
    </p:spTree>
    <p:extLst>
      <p:ext uri="{BB962C8B-B14F-4D97-AF65-F5344CB8AC3E}">
        <p14:creationId xmlns:p14="http://schemas.microsoft.com/office/powerpoint/2010/main" val="3652369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Extraintestinal</a:t>
            </a:r>
            <a:r>
              <a:rPr lang="en-US" dirty="0"/>
              <a:t> Manifestations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arthritis, </a:t>
            </a:r>
            <a:r>
              <a:rPr lang="en-US" dirty="0" err="1"/>
              <a:t>ankylosing</a:t>
            </a:r>
            <a:r>
              <a:rPr lang="en-US" dirty="0"/>
              <a:t> spondylitis, erythema </a:t>
            </a:r>
            <a:r>
              <a:rPr lang="en-US" dirty="0" err="1"/>
              <a:t>nodosum</a:t>
            </a:r>
            <a:r>
              <a:rPr lang="en-US" dirty="0"/>
              <a:t>, </a:t>
            </a:r>
            <a:r>
              <a:rPr lang="en-US" dirty="0" err="1"/>
              <a:t>pyoderma</a:t>
            </a:r>
            <a:r>
              <a:rPr lang="en-US" dirty="0"/>
              <a:t> </a:t>
            </a:r>
            <a:r>
              <a:rPr lang="en-US" dirty="0" err="1"/>
              <a:t>gangrenosum</a:t>
            </a:r>
            <a:r>
              <a:rPr lang="en-US" dirty="0"/>
              <a:t>, and primary </a:t>
            </a:r>
            <a:r>
              <a:rPr lang="en-US" dirty="0" err="1"/>
              <a:t>sclerosing</a:t>
            </a:r>
            <a:r>
              <a:rPr lang="en-US" dirty="0"/>
              <a:t> cholangitis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Arthritis</a:t>
            </a:r>
            <a:r>
              <a:rPr lang="en-US" dirty="0"/>
              <a:t>, particularly of the knees, ankles, hips, and shoulders, occurs in about 20% of patients, typically in association with increased activity of the intestinal disease.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658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Crohn’s disease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9717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Ankylosing spondylitis occurs in 3% to 5</a:t>
            </a:r>
            <a:r>
              <a:rPr lang="en-US" dirty="0" smtClean="0"/>
              <a:t>%&amp; </a:t>
            </a:r>
            <a:r>
              <a:rPr lang="en-US" dirty="0"/>
              <a:t>Primary </a:t>
            </a:r>
            <a:r>
              <a:rPr lang="en-US" dirty="0" err="1"/>
              <a:t>sclerosing</a:t>
            </a:r>
            <a:r>
              <a:rPr lang="en-US" dirty="0"/>
              <a:t> cholangitis (PSC) occurs in 5% to 8% of patients with ulcerative colitis. </a:t>
            </a:r>
          </a:p>
          <a:p>
            <a:r>
              <a:rPr lang="en-US" dirty="0"/>
              <a:t>Colectomy has no effect on the course of </a:t>
            </a:r>
            <a:r>
              <a:rPr lang="en-US" dirty="0" smtClean="0"/>
              <a:t>these 2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640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ulminant </a:t>
            </a:r>
            <a:r>
              <a:rPr lang="en-US" dirty="0"/>
              <a:t>colitis with toxic </a:t>
            </a:r>
            <a:r>
              <a:rPr lang="en-US" dirty="0" err="1" smtClean="0"/>
              <a:t>megacolon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assive </a:t>
            </a:r>
            <a:r>
              <a:rPr lang="en-US" dirty="0"/>
              <a:t>bleeding</a:t>
            </a:r>
            <a:r>
              <a:rPr lang="en-US" dirty="0" smtClean="0"/>
              <a:t>,</a:t>
            </a:r>
          </a:p>
          <a:p>
            <a:r>
              <a:rPr lang="en-US" dirty="0"/>
              <a:t>I</a:t>
            </a:r>
            <a:r>
              <a:rPr lang="en-US" dirty="0" smtClean="0"/>
              <a:t>ntractable </a:t>
            </a:r>
            <a:r>
              <a:rPr lang="en-US" dirty="0"/>
              <a:t>disease, and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ysplasia </a:t>
            </a:r>
            <a:r>
              <a:rPr lang="en-US" dirty="0"/>
              <a:t>or </a:t>
            </a:r>
            <a:r>
              <a:rPr lang="en-US" dirty="0" smtClean="0"/>
              <a:t>carcinoma. </a:t>
            </a:r>
          </a:p>
          <a:p>
            <a:r>
              <a:rPr lang="en-US" dirty="0" smtClean="0"/>
              <a:t>Malnutrition </a:t>
            </a:r>
            <a:r>
              <a:rPr lang="en-US" dirty="0"/>
              <a:t>and growth retardation may necessitate resection in pediatric and adolescent patients.</a:t>
            </a:r>
          </a:p>
        </p:txBody>
      </p:sp>
    </p:spTree>
    <p:extLst>
      <p:ext uri="{BB962C8B-B14F-4D97-AF65-F5344CB8AC3E}">
        <p14:creationId xmlns:p14="http://schemas.microsoft.com/office/powerpoint/2010/main" val="35789737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30595"/>
              </p:ext>
            </p:extLst>
          </p:nvPr>
        </p:nvGraphicFramePr>
        <p:xfrm>
          <a:off x="407073" y="141106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600"/>
                <a:gridCol w="2355969"/>
                <a:gridCol w="298903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b="1" dirty="0" smtClean="0"/>
                        <a:t>Symptoms and Signs</a:t>
                      </a:r>
                      <a:r>
                        <a:rPr lang="en-US" dirty="0" smtClean="0"/>
                        <a:t>	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Diarrhea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Common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Rectal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bleeding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Less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Almost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Abdominal pain (cramps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Moderate to severe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Mild to moderate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Palpable mass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times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(unless large cancer)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 complaints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Frequent (&gt;50%)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Infrequent (&lt;20%)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s-ES_tradnl" b="1" dirty="0" smtClean="0"/>
                        <a:t>Proctoscopic </a:t>
                      </a:r>
                      <a:r>
                        <a:rPr lang="es-ES_tradnl" b="1" dirty="0" err="1" smtClean="0"/>
                        <a:t>Findings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Anal fissure, fistula, abscess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Rectal sparing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(50%)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Rare (5%)	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Ulceration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Linear, deep, scattered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Superficial, universal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Skip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Rectum extending proximally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475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chronic</a:t>
            </a:r>
            <a:r>
              <a:rPr lang="en-US" dirty="0"/>
              <a:t>, </a:t>
            </a:r>
            <a:r>
              <a:rPr lang="en-US" dirty="0" err="1"/>
              <a:t>transmural</a:t>
            </a:r>
            <a:r>
              <a:rPr lang="en-US" dirty="0"/>
              <a:t> inflammatory disease of the gastrointestinal tract of unknown cause.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Crohn's </a:t>
            </a:r>
            <a:r>
              <a:rPr lang="en-US" dirty="0"/>
              <a:t>disease can involve any part of the alimentary tract from the mouth to the anus but most commonly affects the small </a:t>
            </a:r>
            <a:r>
              <a:rPr lang="en-US" dirty="0" smtClean="0"/>
              <a:t>intestine, colon, rectum &amp; anus. </a:t>
            </a:r>
          </a:p>
        </p:txBody>
      </p:sp>
    </p:spTree>
    <p:extLst>
      <p:ext uri="{BB962C8B-B14F-4D97-AF65-F5344CB8AC3E}">
        <p14:creationId xmlns:p14="http://schemas.microsoft.com/office/powerpoint/2010/main" val="95849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Both </a:t>
            </a:r>
            <a:r>
              <a:rPr lang="en-US" dirty="0"/>
              <a:t>medical and surgical treatments are palliative not </a:t>
            </a:r>
            <a:r>
              <a:rPr lang="en-US" dirty="0" smtClean="0"/>
              <a:t>curative.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5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retrospect, case descriptions of what appeared to be Crohn’s disease date back to at least 1612, when </a:t>
            </a:r>
            <a:r>
              <a:rPr lang="en-US" dirty="0" err="1"/>
              <a:t>Fabry</a:t>
            </a:r>
            <a:r>
              <a:rPr lang="en-US" dirty="0"/>
              <a:t> reported on the death of a boy experiencing severe abdominal pain.</a:t>
            </a:r>
          </a:p>
          <a:p>
            <a:pPr lvl="1"/>
            <a:r>
              <a:rPr lang="en-US" dirty="0"/>
              <a:t>Autopsy revealed a contracted ulcerated cecum and ileum with complete bowel obstruction.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4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1761, </a:t>
            </a:r>
            <a:r>
              <a:rPr lang="en-US" dirty="0" err="1"/>
              <a:t>Morgagni</a:t>
            </a:r>
            <a:r>
              <a:rPr lang="en-US" dirty="0"/>
              <a:t> described a case of an inflamed ileum </a:t>
            </a:r>
            <a:r>
              <a:rPr lang="en-US" dirty="0" smtClean="0"/>
              <a:t>with perforation </a:t>
            </a:r>
            <a:r>
              <a:rPr lang="en-US" dirty="0"/>
              <a:t>and thickened mesentery in a young man with a history </a:t>
            </a:r>
            <a:r>
              <a:rPr lang="en-US" dirty="0" smtClean="0"/>
              <a:t>of diarrhea </a:t>
            </a:r>
            <a:r>
              <a:rPr lang="en-US" dirty="0"/>
              <a:t>and </a:t>
            </a:r>
            <a:r>
              <a:rPr lang="en-US" dirty="0" smtClean="0"/>
              <a:t>fever.</a:t>
            </a:r>
          </a:p>
          <a:p>
            <a:r>
              <a:rPr lang="en-US" dirty="0"/>
              <a:t>In 1913, the Scottish surgeon </a:t>
            </a:r>
            <a:r>
              <a:rPr lang="en-US" dirty="0" err="1"/>
              <a:t>Dalziel</a:t>
            </a:r>
            <a:r>
              <a:rPr lang="en-US" dirty="0"/>
              <a:t> described nine cases of intestinal inflammatory disease.</a:t>
            </a:r>
          </a:p>
        </p:txBody>
      </p:sp>
    </p:spTree>
    <p:extLst>
      <p:ext uri="{BB962C8B-B14F-4D97-AF65-F5344CB8AC3E}">
        <p14:creationId xmlns:p14="http://schemas.microsoft.com/office/powerpoint/2010/main" val="220206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6476</TotalTime>
  <Words>2372</Words>
  <Application>Microsoft Macintosh PowerPoint</Application>
  <PresentationFormat>On-screen Show (4:3)</PresentationFormat>
  <Paragraphs>231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IBD</vt:lpstr>
      <vt:lpstr>PowerPoint Presentation</vt:lpstr>
      <vt:lpstr>PowerPoint Presentation</vt:lpstr>
      <vt:lpstr>PowerPoint Presentation</vt:lpstr>
      <vt:lpstr>Crohn’s disease </vt:lpstr>
      <vt:lpstr>CD</vt:lpstr>
      <vt:lpstr>PowerPoint Presentation</vt:lpstr>
      <vt:lpstr>History of the Disease</vt:lpstr>
      <vt:lpstr>PowerPoint Presentation</vt:lpstr>
      <vt:lpstr>PowerPoint Presentation</vt:lpstr>
      <vt:lpstr>Epidemiology</vt:lpstr>
      <vt:lpstr>Etiology</vt:lpstr>
      <vt:lpstr>PowerPoint Presentation</vt:lpstr>
      <vt:lpstr>Pathology</vt:lpstr>
      <vt:lpstr>PowerPoint Presentation</vt:lpstr>
      <vt:lpstr>PowerPoint Presentation</vt:lpstr>
      <vt:lpstr>Microscopy</vt:lpstr>
      <vt:lpstr>PowerPoint Presentation</vt:lpstr>
      <vt:lpstr>PowerPoint Presentation</vt:lpstr>
      <vt:lpstr>Gross Pathological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Manifestations</vt:lpstr>
      <vt:lpstr>PowerPoint Presentation</vt:lpstr>
      <vt:lpstr>PowerPoint Presentation</vt:lpstr>
      <vt:lpstr>PowerPoint Presentation</vt:lpstr>
      <vt:lpstr>PowerPoint Presentation</vt:lpstr>
      <vt:lpstr>Extraintestinal manifestations </vt:lpstr>
      <vt:lpstr>PowerPoint Presentation</vt:lpstr>
      <vt:lpstr>Complications </vt:lpstr>
      <vt:lpstr>Indications for operation </vt:lpstr>
      <vt:lpstr>PowerPoint Presentation</vt:lpstr>
      <vt:lpstr>DDx</vt:lpstr>
      <vt:lpstr>UC</vt:lpstr>
      <vt:lpstr>PowerPoint Presentation</vt:lpstr>
      <vt:lpstr>History</vt:lpstr>
      <vt:lpstr>Epidemiology</vt:lpstr>
      <vt:lpstr>Etiology</vt:lpstr>
      <vt:lpstr>PowerPoint Presentation</vt:lpstr>
      <vt:lpstr>Pathology</vt:lpstr>
      <vt:lpstr>PowerPoint Presentation</vt:lpstr>
      <vt:lpstr>Gross Appearance </vt:lpstr>
      <vt:lpstr>PowerPoint Presentation</vt:lpstr>
      <vt:lpstr>Microscopy</vt:lpstr>
      <vt:lpstr>Clinical manifestations </vt:lpstr>
      <vt:lpstr>Extraintestinal Manifestations</vt:lpstr>
      <vt:lpstr>PowerPoint Presentation</vt:lpstr>
      <vt:lpstr>Indications for surgery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IBD</dc:title>
  <dc:creator>Thamer</dc:creator>
  <cp:lastModifiedBy>Thamer</cp:lastModifiedBy>
  <cp:revision>45</cp:revision>
  <dcterms:created xsi:type="dcterms:W3CDTF">2016-12-20T05:09:17Z</dcterms:created>
  <dcterms:modified xsi:type="dcterms:W3CDTF">2016-12-24T20:27:15Z</dcterms:modified>
</cp:coreProperties>
</file>