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5" r:id="rId8"/>
    <p:sldId id="267" r:id="rId9"/>
    <p:sldId id="276" r:id="rId10"/>
    <p:sldId id="274" r:id="rId11"/>
    <p:sldId id="278" r:id="rId12"/>
    <p:sldId id="277" r:id="rId13"/>
    <p:sldId id="27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16-12-19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16-12-19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16-12-19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16-12-19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16-12-19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16-12-19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16-12-19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16-12-19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16-12-19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16-12-19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16-12-19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16-12-19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Mazen Hassanain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Portal Hypertension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382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Resection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05371" cy="510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Outcomes</a:t>
            </a:r>
          </a:p>
          <a:p>
            <a:pPr lvl="1"/>
            <a:r>
              <a:rPr lang="en-US" sz="2800" dirty="0" smtClean="0"/>
              <a:t>Benign </a:t>
            </a:r>
          </a:p>
          <a:p>
            <a:pPr lvl="1"/>
            <a:r>
              <a:rPr lang="en-US" sz="2800" dirty="0" smtClean="0"/>
              <a:t>Malignant </a:t>
            </a:r>
          </a:p>
          <a:p>
            <a:pPr lvl="1"/>
            <a:endParaRPr lang="en-US" sz="2800" dirty="0" smtClean="0"/>
          </a:p>
          <a:p>
            <a:r>
              <a:rPr lang="en-US" sz="3200" dirty="0"/>
              <a:t>What's resectable </a:t>
            </a:r>
          </a:p>
          <a:p>
            <a:pPr lvl="1"/>
            <a:r>
              <a:rPr lang="en-US" sz="2800" dirty="0"/>
              <a:t>How much liver </a:t>
            </a:r>
          </a:p>
          <a:p>
            <a:pPr lvl="1"/>
            <a:r>
              <a:rPr lang="en-US" sz="2800" dirty="0"/>
              <a:t>Can we do anything else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68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HCC vs. CRCLM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Background liver </a:t>
            </a:r>
          </a:p>
          <a:p>
            <a:endParaRPr lang="en-US" sz="3200" dirty="0"/>
          </a:p>
          <a:p>
            <a:r>
              <a:rPr lang="en-US" sz="3200" dirty="0" smtClean="0"/>
              <a:t>Associated morbidities </a:t>
            </a:r>
          </a:p>
          <a:p>
            <a:endParaRPr lang="en-US" sz="3200" dirty="0"/>
          </a:p>
          <a:p>
            <a:r>
              <a:rPr lang="en-US" sz="3200" dirty="0" smtClean="0"/>
              <a:t>Transplant options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13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Resection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05371" cy="5105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Complications</a:t>
            </a:r>
          </a:p>
          <a:p>
            <a:endParaRPr lang="en-US" sz="3200" dirty="0" smtClean="0"/>
          </a:p>
          <a:p>
            <a:pPr lvl="1"/>
            <a:r>
              <a:rPr lang="en-US" sz="2800" dirty="0" smtClean="0"/>
              <a:t>Liver Failure </a:t>
            </a:r>
          </a:p>
          <a:p>
            <a:pPr lvl="1"/>
            <a:r>
              <a:rPr lang="en-US" sz="2800" dirty="0" smtClean="0"/>
              <a:t>Bleeding </a:t>
            </a:r>
          </a:p>
          <a:p>
            <a:pPr lvl="1"/>
            <a:r>
              <a:rPr lang="en-US" sz="2800" dirty="0" smtClean="0"/>
              <a:t>Bile leaks</a:t>
            </a:r>
          </a:p>
          <a:p>
            <a:pPr lvl="1"/>
            <a:r>
              <a:rPr lang="en-US" sz="2800" dirty="0" smtClean="0"/>
              <a:t>Infection (wound, deep abscess) </a:t>
            </a:r>
          </a:p>
          <a:p>
            <a:pPr lvl="1"/>
            <a:r>
              <a:rPr lang="en-US" sz="2800" dirty="0" smtClean="0"/>
              <a:t>General complications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1005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Resection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Types of resections </a:t>
            </a:r>
            <a:endParaRPr lang="en-US" sz="3200" dirty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344" y="2678499"/>
            <a:ext cx="4105275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52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Cirrhosis</a:t>
            </a:r>
          </a:p>
          <a:p>
            <a:endParaRPr lang="en-CA" sz="3600" dirty="0" smtClean="0"/>
          </a:p>
          <a:p>
            <a:r>
              <a:rPr lang="en-CA" sz="3600" dirty="0" smtClean="0"/>
              <a:t>Non-cirrhosis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8183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5203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Asymptomatic</a:t>
            </a:r>
          </a:p>
          <a:p>
            <a:r>
              <a:rPr lang="en-US" sz="3600" dirty="0" smtClean="0"/>
              <a:t>Complications</a:t>
            </a:r>
          </a:p>
          <a:p>
            <a:pPr lvl="1"/>
            <a:r>
              <a:rPr lang="en-US" sz="3200" dirty="0" err="1"/>
              <a:t>G</a:t>
            </a:r>
            <a:r>
              <a:rPr lang="en-US" sz="3200" dirty="0" err="1" smtClean="0"/>
              <a:t>astroesophageal</a:t>
            </a:r>
            <a:r>
              <a:rPr lang="en-US" sz="3200" dirty="0" smtClean="0"/>
              <a:t> </a:t>
            </a:r>
            <a:r>
              <a:rPr lang="en-US" sz="3200" dirty="0" err="1" smtClean="0"/>
              <a:t>varices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dirty="0"/>
              <a:t>A</a:t>
            </a:r>
            <a:r>
              <a:rPr lang="en-US" sz="3200" dirty="0" smtClean="0"/>
              <a:t>scites </a:t>
            </a:r>
          </a:p>
          <a:p>
            <a:pPr lvl="1"/>
            <a:r>
              <a:rPr lang="en-US" sz="3200" dirty="0" smtClean="0"/>
              <a:t>Splenomegaly</a:t>
            </a:r>
          </a:p>
          <a:p>
            <a:pPr lvl="1"/>
            <a:r>
              <a:rPr lang="en-US" sz="3200" dirty="0" smtClean="0"/>
              <a:t>Underlying disease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9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Bleeding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Approximately one-third of all patients with </a:t>
            </a:r>
            <a:r>
              <a:rPr lang="en-US" dirty="0" err="1"/>
              <a:t>varices</a:t>
            </a:r>
            <a:r>
              <a:rPr lang="en-US" dirty="0"/>
              <a:t> will develop </a:t>
            </a:r>
            <a:r>
              <a:rPr lang="en-US" dirty="0" err="1"/>
              <a:t>variceal</a:t>
            </a:r>
            <a:r>
              <a:rPr lang="en-US" dirty="0"/>
              <a:t> </a:t>
            </a:r>
            <a:r>
              <a:rPr lang="en-US" dirty="0" smtClean="0"/>
              <a:t>hemorrhage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major cause of morbidity and mortality in patients with cirrhosis</a:t>
            </a:r>
          </a:p>
          <a:p>
            <a:endParaRPr lang="en-US" dirty="0" smtClean="0"/>
          </a:p>
          <a:p>
            <a:r>
              <a:rPr lang="en-US" dirty="0"/>
              <a:t>AASLD RECOMMENDATIONS — Recommendations for prevention of </a:t>
            </a:r>
            <a:r>
              <a:rPr lang="en-US" dirty="0" err="1"/>
              <a:t>variceal</a:t>
            </a:r>
            <a:r>
              <a:rPr lang="en-US" dirty="0"/>
              <a:t> bleeding have been issued by the American Association for the Study of Liver Diseases</a:t>
            </a:r>
          </a:p>
        </p:txBody>
      </p:sp>
    </p:spTree>
    <p:extLst>
      <p:ext uri="{BB962C8B-B14F-4D97-AF65-F5344CB8AC3E}">
        <p14:creationId xmlns:p14="http://schemas.microsoft.com/office/powerpoint/2010/main" val="2102378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bleeding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68" y="1752600"/>
            <a:ext cx="8995231" cy="5105400"/>
          </a:xfrm>
        </p:spPr>
        <p:txBody>
          <a:bodyPr>
            <a:normAutofit fontScale="62500" lnSpcReduction="20000"/>
          </a:bodyPr>
          <a:lstStyle/>
          <a:p>
            <a:r>
              <a:rPr lang="en-US" sz="3500" dirty="0"/>
              <a:t>Initial </a:t>
            </a:r>
            <a:r>
              <a:rPr lang="en-US" sz="3500" dirty="0" smtClean="0"/>
              <a:t>therapy: hemodynamic </a:t>
            </a:r>
            <a:r>
              <a:rPr lang="en-US" sz="3500" dirty="0"/>
              <a:t>resuscitation, prevention and treatment of </a:t>
            </a:r>
            <a:r>
              <a:rPr lang="en-US" sz="3500" dirty="0" smtClean="0"/>
              <a:t>complications</a:t>
            </a:r>
            <a:endParaRPr lang="en-US" sz="3500" dirty="0"/>
          </a:p>
          <a:p>
            <a:endParaRPr lang="en-US" sz="3500" dirty="0"/>
          </a:p>
          <a:p>
            <a:r>
              <a:rPr lang="en-US" sz="3500" dirty="0"/>
              <a:t>P</a:t>
            </a:r>
            <a:r>
              <a:rPr lang="en-US" sz="3500" dirty="0" smtClean="0"/>
              <a:t>rophylactic </a:t>
            </a:r>
            <a:r>
              <a:rPr lang="en-US" sz="3500" dirty="0"/>
              <a:t>antibiotics, preferably before endoscopy (although effectiveness has also been demonstrated when given </a:t>
            </a:r>
            <a:r>
              <a:rPr lang="en-US" sz="3500" dirty="0" smtClean="0"/>
              <a:t>after)</a:t>
            </a:r>
            <a:r>
              <a:rPr lang="en-US" sz="3500" dirty="0"/>
              <a:t>. </a:t>
            </a:r>
            <a:endParaRPr lang="en-US" sz="3500" dirty="0" smtClean="0"/>
          </a:p>
          <a:p>
            <a:endParaRPr lang="en-US" sz="3500" dirty="0"/>
          </a:p>
          <a:p>
            <a:r>
              <a:rPr lang="en-US" sz="3500" dirty="0"/>
              <a:t>S</a:t>
            </a:r>
            <a:r>
              <a:rPr lang="en-US" sz="3500" dirty="0" smtClean="0"/>
              <a:t>uggest </a:t>
            </a:r>
            <a:r>
              <a:rPr lang="en-US" sz="3500" dirty="0"/>
              <a:t>intravenous ceftriaxone (1 g IV) or </a:t>
            </a:r>
            <a:r>
              <a:rPr lang="en-US" sz="3500" dirty="0" err="1"/>
              <a:t>Cipro</a:t>
            </a:r>
            <a:r>
              <a:rPr lang="en-US" sz="3500" dirty="0"/>
              <a:t> (400 mg IV BID)</a:t>
            </a:r>
          </a:p>
          <a:p>
            <a:endParaRPr lang="en-US" sz="3500" u="sng" dirty="0"/>
          </a:p>
          <a:p>
            <a:r>
              <a:rPr lang="en-US" sz="3500" dirty="0" smtClean="0"/>
              <a:t>UGD should </a:t>
            </a:r>
            <a:r>
              <a:rPr lang="en-US" sz="3500" dirty="0"/>
              <a:t>be performed for diagnosis and possible treatment</a:t>
            </a:r>
          </a:p>
          <a:p>
            <a:endParaRPr lang="en-US" sz="3500" dirty="0"/>
          </a:p>
          <a:p>
            <a:r>
              <a:rPr lang="en-US" sz="3500" dirty="0" err="1"/>
              <a:t>O</a:t>
            </a:r>
            <a:r>
              <a:rPr lang="en-US" sz="3500" dirty="0" err="1" smtClean="0"/>
              <a:t>ctreotide</a:t>
            </a:r>
            <a:r>
              <a:rPr lang="en-US" sz="3500" dirty="0"/>
              <a:t> (50 mcg bolus followed by 50 mcg/hour by intravenous infusion</a:t>
            </a:r>
            <a:r>
              <a:rPr lang="en-US" sz="3500" dirty="0" smtClean="0"/>
              <a:t>) where </a:t>
            </a:r>
            <a:r>
              <a:rPr lang="en-US" sz="3500" dirty="0" err="1" smtClean="0"/>
              <a:t>terlipressin</a:t>
            </a:r>
            <a:r>
              <a:rPr lang="en-US" sz="3500" dirty="0" smtClean="0"/>
              <a:t> is unavailable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652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27041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alvage treatment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TIPS (</a:t>
            </a:r>
            <a:r>
              <a:rPr lang="en-US" dirty="0" err="1"/>
              <a:t>transjugular</a:t>
            </a:r>
            <a:r>
              <a:rPr lang="en-US" dirty="0"/>
              <a:t> intrahepatic </a:t>
            </a:r>
            <a:r>
              <a:rPr lang="en-US" dirty="0" err="1"/>
              <a:t>portosystemic</a:t>
            </a:r>
            <a:r>
              <a:rPr lang="en-US" dirty="0"/>
              <a:t> </a:t>
            </a:r>
            <a:r>
              <a:rPr lang="en-US" dirty="0" smtClean="0"/>
              <a:t>shunt)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urgery </a:t>
            </a:r>
            <a:r>
              <a:rPr lang="en-US" dirty="0" smtClean="0"/>
              <a:t>in well </a:t>
            </a:r>
            <a:r>
              <a:rPr lang="en-US" dirty="0"/>
              <a:t>preserved liver function who fails emergent endoscopic treatment and has no complications from the bleeding or endoscopy.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choice of surgery usually depends upon the availability, training, and expertise of the surgeon. Although a selective shunt has some physiologic advantages, it may significantly exacerbate marked ascites. </a:t>
            </a:r>
          </a:p>
        </p:txBody>
      </p:sp>
    </p:spTree>
    <p:extLst>
      <p:ext uri="{BB962C8B-B14F-4D97-AF65-F5344CB8AC3E}">
        <p14:creationId xmlns:p14="http://schemas.microsoft.com/office/powerpoint/2010/main" val="3499008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995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Resection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505371" cy="51054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Indications: </a:t>
            </a:r>
          </a:p>
          <a:p>
            <a:pPr lvl="1"/>
            <a:r>
              <a:rPr lang="en-US" sz="3200" dirty="0" smtClean="0"/>
              <a:t>Benign: </a:t>
            </a:r>
          </a:p>
          <a:p>
            <a:pPr lvl="2"/>
            <a:r>
              <a:rPr lang="en-US" sz="3000" dirty="0" smtClean="0"/>
              <a:t>Tumor</a:t>
            </a:r>
          </a:p>
          <a:p>
            <a:pPr lvl="3"/>
            <a:r>
              <a:rPr lang="en-US" sz="2800" dirty="0" smtClean="0"/>
              <a:t>Adenoma </a:t>
            </a:r>
          </a:p>
          <a:p>
            <a:pPr lvl="1"/>
            <a:r>
              <a:rPr lang="en-US" sz="3200" dirty="0" smtClean="0"/>
              <a:t>Malignant: </a:t>
            </a:r>
          </a:p>
          <a:p>
            <a:pPr lvl="2"/>
            <a:r>
              <a:rPr lang="en-US" sz="2800" dirty="0" smtClean="0"/>
              <a:t>Primary: </a:t>
            </a:r>
          </a:p>
          <a:p>
            <a:pPr lvl="3"/>
            <a:r>
              <a:rPr lang="en-US" sz="2600" dirty="0" smtClean="0"/>
              <a:t>HCC </a:t>
            </a:r>
          </a:p>
          <a:p>
            <a:pPr lvl="3"/>
            <a:r>
              <a:rPr lang="en-US" sz="2600" dirty="0" smtClean="0"/>
              <a:t>CC</a:t>
            </a:r>
          </a:p>
          <a:p>
            <a:pPr lvl="2"/>
            <a:r>
              <a:rPr lang="en-US" sz="2800" dirty="0" smtClean="0"/>
              <a:t>Mets: </a:t>
            </a:r>
          </a:p>
          <a:p>
            <a:pPr lvl="3"/>
            <a:r>
              <a:rPr lang="en-US" sz="2600" dirty="0" smtClean="0"/>
              <a:t>CRCLM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764254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783</TotalTime>
  <Words>210</Words>
  <Application>Microsoft Macintosh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Apothecary</vt:lpstr>
      <vt:lpstr>Portal Hypertension</vt:lpstr>
      <vt:lpstr>Causes</vt:lpstr>
      <vt:lpstr>PowerPoint Presentation</vt:lpstr>
      <vt:lpstr>Symptoms</vt:lpstr>
      <vt:lpstr>Bleeding prevention</vt:lpstr>
      <vt:lpstr>Treatment of bleeding</vt:lpstr>
      <vt:lpstr>continue</vt:lpstr>
      <vt:lpstr>PowerPoint Presentation</vt:lpstr>
      <vt:lpstr>Liver Resection </vt:lpstr>
      <vt:lpstr>Liver Resection </vt:lpstr>
      <vt:lpstr>HCC vs. CRCLM</vt:lpstr>
      <vt:lpstr>Liver Resection </vt:lpstr>
      <vt:lpstr>Liver Resection</vt:lpstr>
    </vt:vector>
  </TitlesOfParts>
  <Company>McGill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Portal Hypertension</dc:title>
  <dc:creator>Mazen Hassanain</dc:creator>
  <cp:lastModifiedBy>Mazen Hassanain</cp:lastModifiedBy>
  <cp:revision>14</cp:revision>
  <dcterms:created xsi:type="dcterms:W3CDTF">2011-03-24T08:55:03Z</dcterms:created>
  <dcterms:modified xsi:type="dcterms:W3CDTF">2016-12-19T17:17:59Z</dcterms:modified>
</cp:coreProperties>
</file>