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8" r:id="rId2"/>
    <p:sldId id="405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6" r:id="rId16"/>
    <p:sldId id="256" r:id="rId17"/>
    <p:sldId id="343" r:id="rId18"/>
    <p:sldId id="350" r:id="rId19"/>
    <p:sldId id="344" r:id="rId20"/>
    <p:sldId id="345" r:id="rId21"/>
    <p:sldId id="346" r:id="rId22"/>
    <p:sldId id="347" r:id="rId23"/>
    <p:sldId id="348" r:id="rId24"/>
    <p:sldId id="349" r:id="rId25"/>
    <p:sldId id="351" r:id="rId26"/>
    <p:sldId id="352" r:id="rId27"/>
    <p:sldId id="353" r:id="rId28"/>
    <p:sldId id="354" r:id="rId29"/>
    <p:sldId id="355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8" r:id="rId39"/>
    <p:sldId id="367" r:id="rId40"/>
    <p:sldId id="369" r:id="rId41"/>
    <p:sldId id="370" r:id="rId42"/>
    <p:sldId id="371" r:id="rId43"/>
    <p:sldId id="372" r:id="rId44"/>
    <p:sldId id="373" r:id="rId45"/>
    <p:sldId id="409" r:id="rId46"/>
    <p:sldId id="410" r:id="rId47"/>
    <p:sldId id="411" r:id="rId48"/>
    <p:sldId id="412" r:id="rId49"/>
    <p:sldId id="257" r:id="rId50"/>
    <p:sldId id="258" r:id="rId51"/>
    <p:sldId id="259" r:id="rId52"/>
    <p:sldId id="260" r:id="rId53"/>
    <p:sldId id="261" r:id="rId54"/>
    <p:sldId id="262" r:id="rId55"/>
    <p:sldId id="263" r:id="rId56"/>
    <p:sldId id="264" r:id="rId57"/>
    <p:sldId id="265" r:id="rId58"/>
    <p:sldId id="266" r:id="rId59"/>
    <p:sldId id="267" r:id="rId60"/>
    <p:sldId id="268" r:id="rId61"/>
    <p:sldId id="269" r:id="rId62"/>
    <p:sldId id="270" r:id="rId63"/>
    <p:sldId id="271" r:id="rId64"/>
    <p:sldId id="272" r:id="rId65"/>
    <p:sldId id="273" r:id="rId66"/>
    <p:sldId id="274" r:id="rId67"/>
    <p:sldId id="276" r:id="rId68"/>
    <p:sldId id="277" r:id="rId69"/>
    <p:sldId id="278" r:id="rId70"/>
    <p:sldId id="279" r:id="rId71"/>
    <p:sldId id="280" r:id="rId72"/>
    <p:sldId id="281" r:id="rId73"/>
    <p:sldId id="282" r:id="rId74"/>
    <p:sldId id="283" r:id="rId75"/>
    <p:sldId id="284" r:id="rId76"/>
    <p:sldId id="285" r:id="rId77"/>
    <p:sldId id="286" r:id="rId78"/>
    <p:sldId id="287" r:id="rId79"/>
    <p:sldId id="288" r:id="rId80"/>
    <p:sldId id="289" r:id="rId81"/>
    <p:sldId id="290" r:id="rId82"/>
    <p:sldId id="291" r:id="rId83"/>
    <p:sldId id="292" r:id="rId84"/>
    <p:sldId id="293" r:id="rId85"/>
    <p:sldId id="294" r:id="rId86"/>
    <p:sldId id="295" r:id="rId87"/>
    <p:sldId id="297" r:id="rId88"/>
    <p:sldId id="298" r:id="rId89"/>
    <p:sldId id="299" r:id="rId90"/>
    <p:sldId id="300" r:id="rId91"/>
    <p:sldId id="301" r:id="rId92"/>
    <p:sldId id="302" r:id="rId93"/>
    <p:sldId id="303" r:id="rId94"/>
    <p:sldId id="305" r:id="rId95"/>
    <p:sldId id="307" r:id="rId96"/>
    <p:sldId id="309" r:id="rId97"/>
    <p:sldId id="310" r:id="rId98"/>
    <p:sldId id="311" r:id="rId99"/>
    <p:sldId id="312" r:id="rId100"/>
    <p:sldId id="313" r:id="rId101"/>
    <p:sldId id="315" r:id="rId102"/>
    <p:sldId id="316" r:id="rId103"/>
    <p:sldId id="317" r:id="rId104"/>
    <p:sldId id="318" r:id="rId105"/>
    <p:sldId id="319" r:id="rId106"/>
    <p:sldId id="320" r:id="rId107"/>
    <p:sldId id="321" r:id="rId108"/>
    <p:sldId id="322" r:id="rId109"/>
    <p:sldId id="323" r:id="rId110"/>
    <p:sldId id="324" r:id="rId111"/>
    <p:sldId id="325" r:id="rId112"/>
    <p:sldId id="326" r:id="rId113"/>
    <p:sldId id="327" r:id="rId114"/>
    <p:sldId id="374" r:id="rId115"/>
    <p:sldId id="375" r:id="rId116"/>
    <p:sldId id="376" r:id="rId117"/>
    <p:sldId id="377" r:id="rId118"/>
    <p:sldId id="378" r:id="rId119"/>
    <p:sldId id="379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388" r:id="rId129"/>
    <p:sldId id="389" r:id="rId130"/>
    <p:sldId id="390" r:id="rId131"/>
    <p:sldId id="391" r:id="rId132"/>
    <p:sldId id="392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0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9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7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3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6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3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0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2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6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DF949-3656-41AF-9B73-A5A64624DCD2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ECCCB-0805-46BD-AED7-11369660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2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Arterial Disease -ILOS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Describe pathophysiology of arterial disease</a:t>
            </a:r>
          </a:p>
          <a:p>
            <a:r>
              <a:rPr lang="en-US" dirty="0"/>
              <a:t>Describe investigations available for assessment of arterial disease</a:t>
            </a:r>
          </a:p>
          <a:p>
            <a:r>
              <a:rPr lang="en-US" dirty="0"/>
              <a:t>Describe the etiology, clinical features, investigations &amp; management of chronic LL ischemia</a:t>
            </a:r>
          </a:p>
          <a:p>
            <a:r>
              <a:rPr lang="en-US" dirty="0"/>
              <a:t>Explain the differentiating features &amp; significance of critical limb ischemia</a:t>
            </a:r>
          </a:p>
          <a:p>
            <a:r>
              <a:rPr lang="en-US" dirty="0"/>
              <a:t>Describe etiology, presenting features &amp; management of acute limb ischemia</a:t>
            </a:r>
          </a:p>
          <a:p>
            <a:r>
              <a:rPr lang="en-US" dirty="0" err="1"/>
              <a:t>Desribe</a:t>
            </a:r>
            <a:r>
              <a:rPr lang="en-US" dirty="0"/>
              <a:t> reperfusion injury &amp; its management</a:t>
            </a:r>
          </a:p>
          <a:p>
            <a:r>
              <a:rPr lang="en-US" dirty="0"/>
              <a:t>Describe the etiology, presenting features &amp; management of aneurysmal disease</a:t>
            </a:r>
          </a:p>
          <a:p>
            <a:r>
              <a:rPr lang="en-US" dirty="0"/>
              <a:t>Describe the pathogenesis &amp; management of Diabetic foot </a:t>
            </a:r>
          </a:p>
          <a:p>
            <a:r>
              <a:rPr lang="en-US" dirty="0"/>
              <a:t>Describe the etiology, clinical features, investigations &amp; management of Carotid artery atherosclerotic disease.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29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Atherosclerosis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Patchy sub intimal thickening/plaques(Atheroma) in medium or large muscular arteries that reduce the blood flow</a:t>
            </a:r>
          </a:p>
          <a:p>
            <a:r>
              <a:rPr lang="en-US" dirty="0"/>
              <a:t>Characterized by </a:t>
            </a:r>
          </a:p>
          <a:p>
            <a:pPr marL="0" indent="0">
              <a:buNone/>
            </a:pPr>
            <a:r>
              <a:rPr lang="en-US" dirty="0"/>
              <a:t>           lipid deposition</a:t>
            </a:r>
          </a:p>
          <a:p>
            <a:pPr marL="0" indent="0">
              <a:buNone/>
            </a:pPr>
            <a:r>
              <a:rPr lang="en-US" dirty="0"/>
              <a:t>           chronic inflammation (inflammatory cells)</a:t>
            </a:r>
          </a:p>
          <a:p>
            <a:pPr marL="0" indent="0">
              <a:buNone/>
            </a:pPr>
            <a:r>
              <a:rPr lang="en-US" dirty="0"/>
              <a:t>           fibrosis</a:t>
            </a:r>
          </a:p>
          <a:p>
            <a:pPr marL="0" indent="0">
              <a:buNone/>
            </a:pPr>
            <a:r>
              <a:rPr lang="en-US" dirty="0"/>
              <a:t>           smooth muscle cells &amp; connective tissue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631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Contraindication to thrombolysis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Absolute</a:t>
            </a:r>
          </a:p>
          <a:p>
            <a:pPr marL="0" indent="0">
              <a:buNone/>
            </a:pPr>
            <a:r>
              <a:rPr lang="en-US" dirty="0"/>
              <a:t>     CVA (include TIA) with in 2months</a:t>
            </a:r>
          </a:p>
          <a:p>
            <a:pPr marL="0" indent="0">
              <a:buNone/>
            </a:pPr>
            <a:r>
              <a:rPr lang="en-US" dirty="0"/>
              <a:t>      active bleeding diathesis</a:t>
            </a:r>
          </a:p>
          <a:p>
            <a:pPr marL="0" indent="0">
              <a:buNone/>
            </a:pPr>
            <a:r>
              <a:rPr lang="en-US" dirty="0"/>
              <a:t>      recurrent GI bleed with in 10 days</a:t>
            </a:r>
          </a:p>
          <a:p>
            <a:pPr marL="0" indent="0">
              <a:buNone/>
            </a:pPr>
            <a:r>
              <a:rPr lang="en-US" dirty="0"/>
              <a:t>      Neurosurgery with in 3months</a:t>
            </a:r>
          </a:p>
          <a:p>
            <a:pPr marL="0" indent="0">
              <a:buNone/>
            </a:pPr>
            <a:r>
              <a:rPr lang="en-US" dirty="0"/>
              <a:t>      intracranial trauma with in 3 months</a:t>
            </a:r>
          </a:p>
        </p:txBody>
      </p:sp>
    </p:spTree>
    <p:extLst>
      <p:ext uri="{BB962C8B-B14F-4D97-AF65-F5344CB8AC3E}">
        <p14:creationId xmlns:p14="http://schemas.microsoft.com/office/powerpoint/2010/main" val="7587276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Contraindication to thrombolysis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Relative</a:t>
            </a:r>
          </a:p>
          <a:p>
            <a:pPr marL="0" indent="0">
              <a:buNone/>
            </a:pPr>
            <a:r>
              <a:rPr lang="en-US" dirty="0"/>
              <a:t>     CPR with in 10 days</a:t>
            </a:r>
          </a:p>
          <a:p>
            <a:pPr marL="0" indent="0">
              <a:buNone/>
            </a:pPr>
            <a:r>
              <a:rPr lang="en-US" dirty="0"/>
              <a:t>      Major non vascular surgery or trauma with in 10 days</a:t>
            </a:r>
          </a:p>
          <a:p>
            <a:pPr marL="0" indent="0">
              <a:buNone/>
            </a:pPr>
            <a:r>
              <a:rPr lang="en-US" dirty="0"/>
              <a:t>      Uncontrolled HTN ( Systolic BP&gt;180, Diastolic BP&gt;110)</a:t>
            </a:r>
          </a:p>
          <a:p>
            <a:pPr marL="0" indent="0">
              <a:buNone/>
            </a:pPr>
            <a:r>
              <a:rPr lang="en-US" dirty="0"/>
              <a:t>      Intracranial Tumor</a:t>
            </a:r>
          </a:p>
          <a:p>
            <a:pPr marL="0" indent="0">
              <a:buNone/>
            </a:pPr>
            <a:r>
              <a:rPr lang="en-US" dirty="0"/>
              <a:t>      Recent Eye Surgery</a:t>
            </a:r>
          </a:p>
        </p:txBody>
      </p:sp>
    </p:spTree>
    <p:extLst>
      <p:ext uri="{BB962C8B-B14F-4D97-AF65-F5344CB8AC3E}">
        <p14:creationId xmlns:p14="http://schemas.microsoft.com/office/powerpoint/2010/main" val="5098325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Contraindication to thrombolysis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Minor </a:t>
            </a:r>
          </a:p>
          <a:p>
            <a:pPr marL="0" indent="0">
              <a:buNone/>
            </a:pPr>
            <a:r>
              <a:rPr lang="en-US" dirty="0"/>
              <a:t>     Hepatic Failure</a:t>
            </a:r>
          </a:p>
          <a:p>
            <a:pPr marL="0" indent="0">
              <a:buNone/>
            </a:pPr>
            <a:r>
              <a:rPr lang="en-US" dirty="0"/>
              <a:t>      Bacterial Endocarditis</a:t>
            </a:r>
          </a:p>
          <a:p>
            <a:pPr marL="0" indent="0">
              <a:buNone/>
            </a:pPr>
            <a:r>
              <a:rPr lang="en-US" dirty="0"/>
              <a:t>      Pregnancy</a:t>
            </a:r>
          </a:p>
          <a:p>
            <a:pPr marL="0" indent="0">
              <a:buNone/>
            </a:pPr>
            <a:r>
              <a:rPr lang="en-US" dirty="0"/>
              <a:t>      Active diabetic proliferative retinopathy</a:t>
            </a:r>
          </a:p>
          <a:p>
            <a:pPr marL="0" indent="0">
              <a:buNone/>
            </a:pPr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1569593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Percutaneous Mechanical </a:t>
            </a:r>
            <a:r>
              <a:rPr lang="en-US" dirty="0" err="1"/>
              <a:t>Thrombectomy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Percutaneous Aspiration </a:t>
            </a:r>
            <a:r>
              <a:rPr lang="en-US" dirty="0" err="1"/>
              <a:t>Thrombectomy</a:t>
            </a:r>
            <a:endParaRPr lang="en-US" dirty="0"/>
          </a:p>
          <a:p>
            <a:r>
              <a:rPr lang="en-US" dirty="0"/>
              <a:t>Percutaneous Mechanical </a:t>
            </a:r>
            <a:r>
              <a:rPr lang="en-US" dirty="0" err="1"/>
              <a:t>Thrombectomy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Combination with CDT</a:t>
            </a:r>
          </a:p>
          <a:p>
            <a:pPr marL="0" indent="0">
              <a:buNone/>
            </a:pPr>
            <a:r>
              <a:rPr lang="en-US" dirty="0"/>
              <a:t>           Speed up clot lysis</a:t>
            </a:r>
          </a:p>
          <a:p>
            <a:pPr marL="0" indent="0">
              <a:buNone/>
            </a:pPr>
            <a:r>
              <a:rPr lang="en-US" dirty="0"/>
              <a:t>           Reduces dose of thrombolysis</a:t>
            </a:r>
          </a:p>
        </p:txBody>
      </p:sp>
    </p:spTree>
    <p:extLst>
      <p:ext uri="{BB962C8B-B14F-4D97-AF65-F5344CB8AC3E}">
        <p14:creationId xmlns:p14="http://schemas.microsoft.com/office/powerpoint/2010/main" val="18650585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of graft thrombosis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least one attempt to salvage graft should be done</a:t>
            </a:r>
          </a:p>
          <a:p>
            <a:pPr marL="0" indent="0">
              <a:buNone/>
            </a:pPr>
            <a:r>
              <a:rPr lang="en-US" dirty="0"/>
              <a:t>   Goal in graft thrombosis treatment </a:t>
            </a:r>
          </a:p>
          <a:p>
            <a:pPr marL="0" indent="0">
              <a:buNone/>
            </a:pPr>
            <a:r>
              <a:rPr lang="en-US" dirty="0"/>
              <a:t>        Remove clot</a:t>
            </a:r>
          </a:p>
          <a:p>
            <a:pPr marL="0" indent="0">
              <a:buNone/>
            </a:pPr>
            <a:r>
              <a:rPr lang="en-US" dirty="0"/>
              <a:t>        correct underlying lesion that caused thrombosis</a:t>
            </a:r>
          </a:p>
          <a:p>
            <a:pPr marL="0" indent="0">
              <a:buNone/>
            </a:pPr>
            <a:r>
              <a:rPr lang="en-US" dirty="0"/>
              <a:t>    Cause of thrombosis</a:t>
            </a:r>
          </a:p>
          <a:p>
            <a:pPr marL="0" indent="0">
              <a:buNone/>
            </a:pPr>
            <a:r>
              <a:rPr lang="en-US" dirty="0"/>
              <a:t>          progress of atherosclerosis of inflow/outflow artery</a:t>
            </a:r>
          </a:p>
          <a:p>
            <a:pPr marL="0" indent="0">
              <a:buNone/>
            </a:pPr>
            <a:r>
              <a:rPr lang="en-US" dirty="0"/>
              <a:t>          lesion intrinsic to graft</a:t>
            </a:r>
          </a:p>
          <a:p>
            <a:pPr marL="0" indent="0">
              <a:buNone/>
            </a:pPr>
            <a:r>
              <a:rPr lang="en-US" dirty="0"/>
              <a:t>                venous graft stenosis, intimal hyperplasia in prosthetic graft</a:t>
            </a:r>
          </a:p>
        </p:txBody>
      </p:sp>
    </p:spTree>
    <p:extLst>
      <p:ext uri="{BB962C8B-B14F-4D97-AF65-F5344CB8AC3E}">
        <p14:creationId xmlns:p14="http://schemas.microsoft.com/office/powerpoint/2010/main" val="10780037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of </a:t>
            </a:r>
            <a:r>
              <a:rPr lang="en-US" dirty="0" err="1"/>
              <a:t>thrombosed</a:t>
            </a:r>
            <a:r>
              <a:rPr lang="en-US" dirty="0"/>
              <a:t> Aneurysm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arteriography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2" y="2481996"/>
            <a:ext cx="71913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501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 of </a:t>
            </a:r>
            <a:r>
              <a:rPr lang="en-US" dirty="0" err="1"/>
              <a:t>thrombosed</a:t>
            </a:r>
            <a:r>
              <a:rPr lang="en-US" dirty="0"/>
              <a:t> aneurysm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distal target vessel patent and present </a:t>
            </a:r>
          </a:p>
          <a:p>
            <a:pPr marL="0" indent="0">
              <a:buNone/>
            </a:pPr>
            <a:r>
              <a:rPr lang="en-US" dirty="0"/>
              <a:t>         treat with bypass graft</a:t>
            </a:r>
          </a:p>
          <a:p>
            <a:r>
              <a:rPr lang="en-US" dirty="0"/>
              <a:t>If no distal vessel run off</a:t>
            </a:r>
          </a:p>
          <a:p>
            <a:pPr marL="0" indent="0">
              <a:buNone/>
            </a:pPr>
            <a:r>
              <a:rPr lang="en-US" dirty="0"/>
              <a:t>         Regional thrombolysis</a:t>
            </a:r>
          </a:p>
          <a:p>
            <a:r>
              <a:rPr lang="en-US" dirty="0"/>
              <a:t>Identified run off in 90% of cases and successful revascularization</a:t>
            </a:r>
          </a:p>
        </p:txBody>
      </p:sp>
    </p:spTree>
    <p:extLst>
      <p:ext uri="{BB962C8B-B14F-4D97-AF65-F5344CB8AC3E}">
        <p14:creationId xmlns:p14="http://schemas.microsoft.com/office/powerpoint/2010/main" val="24645975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Incidence of major amputation up to 25%</a:t>
            </a:r>
          </a:p>
          <a:p>
            <a:pPr marL="0" indent="0">
              <a:buNone/>
            </a:pPr>
            <a:r>
              <a:rPr lang="en-US" dirty="0"/>
              <a:t>    10% irreversible ischemia</a:t>
            </a:r>
          </a:p>
          <a:p>
            <a:pPr marL="0" indent="0">
              <a:buNone/>
            </a:pPr>
            <a:r>
              <a:rPr lang="en-US" dirty="0"/>
              <a:t>     10-15% amputation after revascularization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617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Ischemia Reperfusion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Triad :</a:t>
            </a:r>
          </a:p>
          <a:p>
            <a:pPr marL="0" indent="0">
              <a:buNone/>
            </a:pPr>
            <a:r>
              <a:rPr lang="en-US" dirty="0"/>
              <a:t>    Hyperkalemia, Metabolic Acidosis and </a:t>
            </a:r>
            <a:r>
              <a:rPr lang="en-US" dirty="0" err="1"/>
              <a:t>Myoglobinuria</a:t>
            </a:r>
            <a:endParaRPr lang="en-US" dirty="0"/>
          </a:p>
          <a:p>
            <a:r>
              <a:rPr lang="en-US" dirty="0"/>
              <a:t>Pathophysiology</a:t>
            </a:r>
          </a:p>
          <a:p>
            <a:pPr marL="0" indent="0">
              <a:buNone/>
            </a:pPr>
            <a:r>
              <a:rPr lang="en-US" dirty="0"/>
              <a:t>      increase capillary permeability</a:t>
            </a:r>
          </a:p>
          <a:p>
            <a:pPr marL="0" indent="0">
              <a:buNone/>
            </a:pPr>
            <a:r>
              <a:rPr lang="en-US" dirty="0"/>
              <a:t>      local edema and compartment hypertension </a:t>
            </a:r>
          </a:p>
          <a:p>
            <a:pPr marL="0" indent="0">
              <a:buNone/>
            </a:pPr>
            <a:r>
              <a:rPr lang="en-US" dirty="0"/>
              <a:t>              ( Compartment  Syndrome )</a:t>
            </a:r>
          </a:p>
          <a:p>
            <a:pPr marL="0" indent="0">
              <a:buNone/>
            </a:pPr>
            <a:r>
              <a:rPr lang="en-US" dirty="0"/>
              <a:t>      regional </a:t>
            </a:r>
            <a:r>
              <a:rPr lang="en-US" dirty="0" err="1"/>
              <a:t>venule</a:t>
            </a:r>
            <a:r>
              <a:rPr lang="en-US" dirty="0"/>
              <a:t> obstruction and nerve dysfunction</a:t>
            </a:r>
          </a:p>
          <a:p>
            <a:pPr marL="0" indent="0">
              <a:buNone/>
            </a:pPr>
            <a:r>
              <a:rPr lang="en-US" dirty="0"/>
              <a:t>      capillary and arteriolar obstruction</a:t>
            </a:r>
          </a:p>
          <a:p>
            <a:pPr marL="0" indent="0">
              <a:buNone/>
            </a:pPr>
            <a:r>
              <a:rPr lang="en-US" dirty="0"/>
              <a:t>       muscle and nerve infarction</a:t>
            </a:r>
          </a:p>
        </p:txBody>
      </p:sp>
    </p:spTree>
    <p:extLst>
      <p:ext uri="{BB962C8B-B14F-4D97-AF65-F5344CB8AC3E}">
        <p14:creationId xmlns:p14="http://schemas.microsoft.com/office/powerpoint/2010/main" val="34763604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Compartment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  <a:p>
            <a:pPr marL="0" indent="0">
              <a:buNone/>
            </a:pPr>
            <a:r>
              <a:rPr lang="en-US" dirty="0"/>
              <a:t>    pain out of proportion </a:t>
            </a:r>
          </a:p>
          <a:p>
            <a:pPr marL="0" indent="0">
              <a:buNone/>
            </a:pPr>
            <a:r>
              <a:rPr lang="en-US" dirty="0"/>
              <a:t>     paresthesia</a:t>
            </a:r>
          </a:p>
          <a:p>
            <a:pPr marL="0" indent="0">
              <a:buNone/>
            </a:pPr>
            <a:r>
              <a:rPr lang="en-US" dirty="0"/>
              <a:t>     edema</a:t>
            </a:r>
          </a:p>
          <a:p>
            <a:r>
              <a:rPr lang="en-US" dirty="0"/>
              <a:t>Compartment pressure &gt;20mmHg</a:t>
            </a:r>
          </a:p>
          <a:p>
            <a:pPr marL="0" indent="0">
              <a:buNone/>
            </a:pPr>
            <a:r>
              <a:rPr lang="en-US" dirty="0"/>
              <a:t>      clear indication of </a:t>
            </a:r>
            <a:r>
              <a:rPr lang="en-US" dirty="0" err="1"/>
              <a:t>fasciotomy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67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arteries : plaques – compromise blood flow – Ischemia</a:t>
            </a:r>
          </a:p>
          <a:p>
            <a:pPr marL="0" indent="0">
              <a:buNone/>
            </a:pPr>
            <a:r>
              <a:rPr lang="en-US" dirty="0"/>
              <a:t>                               encroach on media – weaken vessel wall – aneurysms</a:t>
            </a:r>
          </a:p>
          <a:p>
            <a:r>
              <a:rPr lang="en-US" dirty="0"/>
              <a:t>Small arteries : occlude lumen – compromise blood flow – ischemia</a:t>
            </a:r>
          </a:p>
          <a:p>
            <a:pPr marL="0" indent="0">
              <a:buNone/>
            </a:pPr>
            <a:r>
              <a:rPr lang="en-US" dirty="0"/>
              <a:t>                              Atheromatous plaques – disrupt blood - thrombus</a:t>
            </a:r>
          </a:p>
        </p:txBody>
      </p:sp>
    </p:spTree>
    <p:extLst>
      <p:ext uri="{BB962C8B-B14F-4D97-AF65-F5344CB8AC3E}">
        <p14:creationId xmlns:p14="http://schemas.microsoft.com/office/powerpoint/2010/main" val="33969566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Compartment syndrome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2432" y="1347830"/>
            <a:ext cx="4765430" cy="511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445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Compartment syndrome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025" y="2296319"/>
            <a:ext cx="41719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59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Rabdomyolysis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Pathophysiology</a:t>
            </a:r>
          </a:p>
          <a:p>
            <a:pPr marL="0" indent="0">
              <a:buNone/>
            </a:pPr>
            <a:r>
              <a:rPr lang="en-US" dirty="0"/>
              <a:t>       tubular necrosis by </a:t>
            </a:r>
            <a:r>
              <a:rPr lang="en-US" dirty="0" err="1"/>
              <a:t>myoglobulin</a:t>
            </a:r>
            <a:r>
              <a:rPr lang="en-US" dirty="0"/>
              <a:t> precipitate</a:t>
            </a:r>
          </a:p>
          <a:p>
            <a:pPr marL="0" indent="0">
              <a:buNone/>
            </a:pPr>
            <a:r>
              <a:rPr lang="en-US" dirty="0"/>
              <a:t>        tubular necrosis due to lipid peroxidation and </a:t>
            </a:r>
          </a:p>
          <a:p>
            <a:pPr marL="0" indent="0">
              <a:buNone/>
            </a:pPr>
            <a:r>
              <a:rPr lang="en-US" dirty="0"/>
              <a:t>         renal vasoconstriction</a:t>
            </a:r>
          </a:p>
          <a:p>
            <a:r>
              <a:rPr lang="en-US" dirty="0"/>
              <a:t>Clinical Features</a:t>
            </a:r>
          </a:p>
          <a:p>
            <a:pPr marL="0" indent="0">
              <a:buNone/>
            </a:pPr>
            <a:r>
              <a:rPr lang="en-US" dirty="0"/>
              <a:t> Tea colored urine</a:t>
            </a:r>
          </a:p>
          <a:p>
            <a:pPr marL="0" indent="0">
              <a:buNone/>
            </a:pPr>
            <a:r>
              <a:rPr lang="en-US" dirty="0"/>
              <a:t>  Elevated serum creatinine</a:t>
            </a:r>
          </a:p>
          <a:p>
            <a:pPr marL="0" indent="0">
              <a:buNone/>
            </a:pPr>
            <a:r>
              <a:rPr lang="en-US" dirty="0"/>
              <a:t>  positive myoglobin assay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808" y="2601423"/>
            <a:ext cx="18192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340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Rhabdomyolysis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Therapy</a:t>
            </a:r>
          </a:p>
          <a:p>
            <a:pPr marL="0" indent="0">
              <a:buNone/>
            </a:pPr>
            <a:r>
              <a:rPr lang="en-US" dirty="0"/>
              <a:t>   primarily hydration</a:t>
            </a:r>
          </a:p>
          <a:p>
            <a:pPr marL="0" indent="0">
              <a:buNone/>
            </a:pPr>
            <a:r>
              <a:rPr lang="en-US" dirty="0"/>
              <a:t>   alkalinizing urine</a:t>
            </a:r>
          </a:p>
          <a:p>
            <a:pPr marL="0" indent="0">
              <a:buNone/>
            </a:pPr>
            <a:r>
              <a:rPr lang="en-US" dirty="0"/>
              <a:t>   eliminate source </a:t>
            </a:r>
            <a:r>
              <a:rPr lang="en-US"/>
              <a:t>of myoglobin</a:t>
            </a:r>
          </a:p>
        </p:txBody>
      </p:sp>
    </p:spTree>
    <p:extLst>
      <p:ext uri="{BB962C8B-B14F-4D97-AF65-F5344CB8AC3E}">
        <p14:creationId xmlns:p14="http://schemas.microsoft.com/office/powerpoint/2010/main" val="21443689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Aneurysms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Aneurysmal arterial dilatation – an increase in vessel diameter &gt;50% in relation to adjacent normal arterial segment.</a:t>
            </a:r>
          </a:p>
          <a:p>
            <a:r>
              <a:rPr lang="en-US" dirty="0"/>
              <a:t>For practical purpose in case of infra renal abdominal aorta a measurement of &gt;3cms in axial diameter is diagnostic of AAA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Normal infra renal aortic diameters</a:t>
            </a:r>
          </a:p>
          <a:p>
            <a:r>
              <a:rPr lang="en-US" dirty="0"/>
              <a:t>Males – 2-2.4cms</a:t>
            </a:r>
          </a:p>
          <a:p>
            <a:r>
              <a:rPr lang="en-US" dirty="0"/>
              <a:t>Female – 1.6-2.2cms</a:t>
            </a:r>
          </a:p>
        </p:txBody>
      </p:sp>
    </p:spTree>
    <p:extLst>
      <p:ext uri="{BB962C8B-B14F-4D97-AF65-F5344CB8AC3E}">
        <p14:creationId xmlns:p14="http://schemas.microsoft.com/office/powerpoint/2010/main" val="34642571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Distribution of Aneurysms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Aorta – 90-95%</a:t>
            </a:r>
          </a:p>
          <a:p>
            <a:r>
              <a:rPr lang="en-US" dirty="0"/>
              <a:t>Peripheral </a:t>
            </a:r>
          </a:p>
          <a:p>
            <a:pPr marL="0" indent="0">
              <a:buNone/>
            </a:pPr>
            <a:r>
              <a:rPr lang="en-US" dirty="0"/>
              <a:t>        popliteal</a:t>
            </a:r>
          </a:p>
          <a:p>
            <a:pPr marL="0" indent="0">
              <a:buNone/>
            </a:pPr>
            <a:r>
              <a:rPr lang="en-US" dirty="0"/>
              <a:t>        Femoral</a:t>
            </a:r>
          </a:p>
          <a:p>
            <a:r>
              <a:rPr lang="en-US" dirty="0"/>
              <a:t>Visceral </a:t>
            </a:r>
          </a:p>
          <a:p>
            <a:pPr marL="0" indent="0">
              <a:buNone/>
            </a:pPr>
            <a:r>
              <a:rPr lang="en-US" dirty="0"/>
              <a:t>         splenic artery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Prevalence</a:t>
            </a:r>
          </a:p>
          <a:p>
            <a:pPr marL="0" indent="0">
              <a:buNone/>
            </a:pPr>
            <a:r>
              <a:rPr lang="en-US" dirty="0"/>
              <a:t>    AAA of &gt;3cms – 5-8.4%</a:t>
            </a:r>
          </a:p>
          <a:p>
            <a:pPr marL="0" indent="0">
              <a:buNone/>
            </a:pPr>
            <a:r>
              <a:rPr lang="en-US" dirty="0"/>
              <a:t>    lower in females – 1.5%</a:t>
            </a:r>
          </a:p>
          <a:p>
            <a:r>
              <a:rPr lang="en-US" dirty="0"/>
              <a:t>Disease of western nations</a:t>
            </a:r>
          </a:p>
          <a:p>
            <a:r>
              <a:rPr lang="en-US" dirty="0"/>
              <a:t>Extremely rare in Asian population – Genetic cause</a:t>
            </a:r>
          </a:p>
        </p:txBody>
      </p:sp>
    </p:spTree>
    <p:extLst>
      <p:ext uri="{BB962C8B-B14F-4D97-AF65-F5344CB8AC3E}">
        <p14:creationId xmlns:p14="http://schemas.microsoft.com/office/powerpoint/2010/main" val="23334490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Aneurysms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True Aneurysms</a:t>
            </a:r>
          </a:p>
          <a:p>
            <a:pPr marL="0" indent="0">
              <a:buNone/>
            </a:pPr>
            <a:r>
              <a:rPr lang="en-US" dirty="0"/>
              <a:t>   Involving all the tree layers of</a:t>
            </a:r>
          </a:p>
          <a:p>
            <a:pPr marL="0" indent="0">
              <a:buNone/>
            </a:pPr>
            <a:r>
              <a:rPr lang="en-US" dirty="0"/>
              <a:t>   the arterial wall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0028" y="2486306"/>
            <a:ext cx="3785944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261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False Aneurysm</a:t>
            </a:r>
          </a:p>
          <a:p>
            <a:pPr marL="0" indent="0">
              <a:buNone/>
            </a:pPr>
            <a:r>
              <a:rPr lang="en-US" dirty="0"/>
              <a:t>Disruption of arterial wall with presence of blood flow out side of normal layers of arterial wall.</a:t>
            </a:r>
          </a:p>
          <a:p>
            <a:pPr marL="0" indent="0">
              <a:buNone/>
            </a:pPr>
            <a:r>
              <a:rPr lang="en-US" dirty="0"/>
              <a:t>Wall of false aneurysm is composed of compressed surrounding tissue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1628" y="2553368"/>
            <a:ext cx="39627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596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2258219"/>
            <a:ext cx="4705350" cy="34861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-138112"/>
            <a:ext cx="4619625" cy="3657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9488"/>
            <a:ext cx="46958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97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Degenerative</a:t>
            </a:r>
          </a:p>
          <a:p>
            <a:r>
              <a:rPr lang="en-US" dirty="0"/>
              <a:t>Complex process</a:t>
            </a:r>
          </a:p>
          <a:p>
            <a:pPr marL="0" indent="0">
              <a:buNone/>
            </a:pPr>
            <a:r>
              <a:rPr lang="en-US" dirty="0"/>
              <a:t>Involves some degree of </a:t>
            </a:r>
          </a:p>
          <a:p>
            <a:r>
              <a:rPr lang="en-US" dirty="0"/>
              <a:t>Calcification</a:t>
            </a:r>
          </a:p>
          <a:p>
            <a:r>
              <a:rPr lang="en-US" dirty="0"/>
              <a:t>Atherosclerosis pathology</a:t>
            </a:r>
          </a:p>
          <a:p>
            <a:r>
              <a:rPr lang="en-US" dirty="0" err="1"/>
              <a:t>Degenarative</a:t>
            </a:r>
            <a:r>
              <a:rPr lang="en-US" dirty="0"/>
              <a:t>  -  Matrix </a:t>
            </a:r>
            <a:r>
              <a:rPr lang="en-US" dirty="0" err="1"/>
              <a:t>Metallo</a:t>
            </a:r>
            <a:r>
              <a:rPr lang="en-US" dirty="0"/>
              <a:t> Proteins (MMPs)</a:t>
            </a:r>
          </a:p>
          <a:p>
            <a:r>
              <a:rPr lang="en-US" dirty="0"/>
              <a:t>Disease process a complex process with strong possibility of genetic and environmental interaction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Inflammatory</a:t>
            </a:r>
          </a:p>
          <a:p>
            <a:r>
              <a:rPr lang="en-US" dirty="0"/>
              <a:t>Thick inflammatory wall with fibrotic process in </a:t>
            </a:r>
            <a:r>
              <a:rPr lang="en-US" dirty="0" err="1"/>
              <a:t>retroperitoneum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Associated with other </a:t>
            </a:r>
            <a:r>
              <a:rPr lang="en-US" dirty="0" err="1"/>
              <a:t>inflammtory</a:t>
            </a:r>
            <a:r>
              <a:rPr lang="en-US" dirty="0"/>
              <a:t> conditions</a:t>
            </a:r>
          </a:p>
          <a:p>
            <a:r>
              <a:rPr lang="en-US" dirty="0" err="1"/>
              <a:t>takayasu’s</a:t>
            </a:r>
            <a:r>
              <a:rPr lang="en-US" dirty="0"/>
              <a:t> disease</a:t>
            </a:r>
          </a:p>
          <a:p>
            <a:r>
              <a:rPr lang="en-US" dirty="0"/>
              <a:t>Giant cell arteritis</a:t>
            </a:r>
          </a:p>
          <a:p>
            <a:r>
              <a:rPr lang="en-US" dirty="0"/>
              <a:t>PAN, </a:t>
            </a:r>
            <a:r>
              <a:rPr lang="en-US" dirty="0" err="1"/>
              <a:t>Behcet’s</a:t>
            </a:r>
            <a:r>
              <a:rPr lang="en-US" dirty="0"/>
              <a:t>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18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Non Modifiable</a:t>
            </a:r>
          </a:p>
          <a:p>
            <a:pPr marL="0" indent="0">
              <a:buNone/>
            </a:pPr>
            <a:r>
              <a:rPr lang="en-US" dirty="0"/>
              <a:t>            Age</a:t>
            </a:r>
          </a:p>
          <a:p>
            <a:pPr marL="0" indent="0">
              <a:buNone/>
            </a:pPr>
            <a:r>
              <a:rPr lang="en-US" dirty="0"/>
              <a:t>            male gender</a:t>
            </a:r>
          </a:p>
          <a:p>
            <a:pPr marL="0" indent="0">
              <a:buNone/>
            </a:pPr>
            <a:r>
              <a:rPr lang="en-US" dirty="0"/>
              <a:t>            after menopause in females</a:t>
            </a:r>
          </a:p>
          <a:p>
            <a:pPr marL="0" indent="0">
              <a:buNone/>
            </a:pPr>
            <a:r>
              <a:rPr lang="en-US" dirty="0"/>
              <a:t>            familial predisposition</a:t>
            </a:r>
          </a:p>
          <a:p>
            <a:pPr marL="0" indent="0">
              <a:buNone/>
            </a:pPr>
            <a:r>
              <a:rPr lang="en-US" dirty="0"/>
              <a:t>            Genetic abnormalities</a:t>
            </a:r>
          </a:p>
          <a:p>
            <a:r>
              <a:rPr lang="en-US" dirty="0"/>
              <a:t>Modifiable – major Factors</a:t>
            </a:r>
          </a:p>
          <a:p>
            <a:pPr marL="0" indent="0">
              <a:buNone/>
            </a:pPr>
            <a:r>
              <a:rPr lang="en-US" dirty="0"/>
              <a:t>            Smoking </a:t>
            </a:r>
          </a:p>
          <a:p>
            <a:pPr marL="0" indent="0">
              <a:buNone/>
            </a:pPr>
            <a:r>
              <a:rPr lang="en-US" dirty="0"/>
              <a:t>             HTN</a:t>
            </a:r>
          </a:p>
          <a:p>
            <a:pPr marL="0" indent="0">
              <a:buNone/>
            </a:pPr>
            <a:r>
              <a:rPr lang="en-US" dirty="0"/>
              <a:t>             DM</a:t>
            </a:r>
          </a:p>
          <a:p>
            <a:pPr marL="0" indent="0">
              <a:buNone/>
            </a:pPr>
            <a:r>
              <a:rPr lang="en-US" dirty="0"/>
              <a:t>              Hypercholesterolemia</a:t>
            </a:r>
          </a:p>
          <a:p>
            <a:pPr marL="0" indent="0">
              <a:buNone/>
            </a:pPr>
            <a:r>
              <a:rPr lang="en-US" dirty="0"/>
              <a:t>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Minor risk factors</a:t>
            </a:r>
          </a:p>
          <a:p>
            <a:pPr marL="0" indent="0">
              <a:buNone/>
            </a:pPr>
            <a:r>
              <a:rPr lang="en-US" dirty="0"/>
              <a:t>           sedentary life style</a:t>
            </a:r>
          </a:p>
          <a:p>
            <a:pPr marL="0" indent="0">
              <a:buNone/>
            </a:pPr>
            <a:r>
              <a:rPr lang="en-US" dirty="0"/>
              <a:t>           obesity</a:t>
            </a:r>
          </a:p>
          <a:p>
            <a:pPr marL="0" indent="0">
              <a:buNone/>
            </a:pPr>
            <a:r>
              <a:rPr lang="en-US" dirty="0"/>
              <a:t>           stress full &amp; competitive life style</a:t>
            </a:r>
          </a:p>
          <a:p>
            <a:pPr marL="0" indent="0">
              <a:buNone/>
            </a:pPr>
            <a:r>
              <a:rPr lang="en-US" dirty="0"/>
              <a:t>            type A personality</a:t>
            </a:r>
          </a:p>
          <a:p>
            <a:pPr marL="0" indent="0">
              <a:buNone/>
            </a:pPr>
            <a:r>
              <a:rPr lang="en-US" dirty="0"/>
              <a:t>            high carbohydrate intake</a:t>
            </a:r>
          </a:p>
          <a:p>
            <a:pPr marL="0" indent="0">
              <a:buNone/>
            </a:pPr>
            <a:r>
              <a:rPr lang="en-US" dirty="0"/>
              <a:t>            elevated homocysteine</a:t>
            </a:r>
          </a:p>
          <a:p>
            <a:pPr marL="0" indent="0">
              <a:buNone/>
            </a:pPr>
            <a:r>
              <a:rPr lang="en-US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1712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Infection </a:t>
            </a:r>
          </a:p>
          <a:p>
            <a:pPr marL="0" indent="0">
              <a:buNone/>
            </a:pPr>
            <a:r>
              <a:rPr lang="en-US" dirty="0"/>
              <a:t>      primary </a:t>
            </a:r>
          </a:p>
          <a:p>
            <a:pPr marL="0" indent="0">
              <a:buNone/>
            </a:pPr>
            <a:r>
              <a:rPr lang="en-US" dirty="0"/>
              <a:t>      secondary</a:t>
            </a:r>
          </a:p>
          <a:p>
            <a:r>
              <a:rPr lang="en-US" dirty="0"/>
              <a:t>Congenital</a:t>
            </a:r>
          </a:p>
          <a:p>
            <a:pPr marL="0" indent="0">
              <a:buNone/>
            </a:pPr>
            <a:r>
              <a:rPr lang="en-US" dirty="0"/>
              <a:t>      Tuberous Sclerosis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Marfans</a:t>
            </a:r>
            <a:r>
              <a:rPr lang="en-US" dirty="0"/>
              <a:t> &amp; </a:t>
            </a:r>
            <a:r>
              <a:rPr lang="en-US" dirty="0" err="1"/>
              <a:t>Ehler</a:t>
            </a:r>
            <a:r>
              <a:rPr lang="en-US" dirty="0"/>
              <a:t> </a:t>
            </a:r>
            <a:r>
              <a:rPr lang="en-US" dirty="0" err="1"/>
              <a:t>Danlos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Aortic </a:t>
            </a:r>
            <a:r>
              <a:rPr lang="en-US" dirty="0" err="1"/>
              <a:t>Coarctation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Post Dissection</a:t>
            </a:r>
          </a:p>
          <a:p>
            <a:r>
              <a:rPr lang="en-US" dirty="0"/>
              <a:t>Traumatic – false aneurysms</a:t>
            </a:r>
          </a:p>
        </p:txBody>
      </p:sp>
    </p:spTree>
    <p:extLst>
      <p:ext uri="{BB962C8B-B14F-4D97-AF65-F5344CB8AC3E}">
        <p14:creationId xmlns:p14="http://schemas.microsoft.com/office/powerpoint/2010/main" val="408639532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Old age 65yrs+</a:t>
            </a:r>
          </a:p>
          <a:p>
            <a:r>
              <a:rPr lang="en-US" dirty="0"/>
              <a:t>Male : Female 4:1</a:t>
            </a:r>
          </a:p>
          <a:p>
            <a:r>
              <a:rPr lang="en-US" dirty="0"/>
              <a:t>White race</a:t>
            </a:r>
          </a:p>
          <a:p>
            <a:r>
              <a:rPr lang="en-US" dirty="0"/>
              <a:t>Positive family history</a:t>
            </a:r>
          </a:p>
          <a:p>
            <a:r>
              <a:rPr lang="en-US" dirty="0"/>
              <a:t>Smoking</a:t>
            </a:r>
          </a:p>
          <a:p>
            <a:r>
              <a:rPr lang="en-US" dirty="0" err="1"/>
              <a:t>HTn</a:t>
            </a:r>
            <a:endParaRPr lang="en-US" dirty="0"/>
          </a:p>
          <a:p>
            <a:r>
              <a:rPr lang="en-US" dirty="0"/>
              <a:t>Hyperlipidemia</a:t>
            </a:r>
          </a:p>
          <a:p>
            <a:r>
              <a:rPr lang="en-US" dirty="0"/>
              <a:t>PAD &amp; CAD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3730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AAA </a:t>
            </a:r>
            <a:r>
              <a:rPr lang="en-US" dirty="0" err="1"/>
              <a:t>sequele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Natural history</a:t>
            </a:r>
          </a:p>
          <a:p>
            <a:r>
              <a:rPr lang="en-US" dirty="0"/>
              <a:t>Gradual or sporadic expansion</a:t>
            </a:r>
          </a:p>
          <a:p>
            <a:r>
              <a:rPr lang="en-US" dirty="0"/>
              <a:t>Growth rate of 0.3 – 0.5 </a:t>
            </a:r>
            <a:r>
              <a:rPr lang="en-US" dirty="0" err="1"/>
              <a:t>cms</a:t>
            </a:r>
            <a:r>
              <a:rPr lang="en-US" dirty="0"/>
              <a:t> /</a:t>
            </a:r>
            <a:r>
              <a:rPr lang="en-US" dirty="0" err="1"/>
              <a:t>yr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Complications</a:t>
            </a:r>
          </a:p>
          <a:p>
            <a:r>
              <a:rPr lang="en-US" dirty="0"/>
              <a:t>Rupture</a:t>
            </a:r>
          </a:p>
          <a:p>
            <a:r>
              <a:rPr lang="en-US" dirty="0" err="1"/>
              <a:t>Throboembolic</a:t>
            </a:r>
            <a:r>
              <a:rPr lang="en-US" dirty="0"/>
              <a:t> events</a:t>
            </a:r>
          </a:p>
          <a:p>
            <a:r>
              <a:rPr lang="en-US" dirty="0"/>
              <a:t>Compression of adjacent structures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46" y="1825625"/>
            <a:ext cx="3861686" cy="3628117"/>
          </a:xfrm>
        </p:spPr>
      </p:pic>
    </p:spTree>
    <p:extLst>
      <p:ext uri="{BB962C8B-B14F-4D97-AF65-F5344CB8AC3E}">
        <p14:creationId xmlns:p14="http://schemas.microsoft.com/office/powerpoint/2010/main" val="16724771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Risk of Rupture depends upon Size</a:t>
            </a:r>
          </a:p>
          <a:p>
            <a:r>
              <a:rPr lang="en-US" dirty="0"/>
              <a:t>&lt;5cm - &lt;5%/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5-6cm – 10%/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6-7cm – 15-20%/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&gt;7cm - .20%/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Risk of death from aneurysm surgery -5%</a:t>
            </a:r>
          </a:p>
        </p:txBody>
      </p:sp>
    </p:spTree>
    <p:extLst>
      <p:ext uri="{BB962C8B-B14F-4D97-AF65-F5344CB8AC3E}">
        <p14:creationId xmlns:p14="http://schemas.microsoft.com/office/powerpoint/2010/main" val="13941644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AAA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Asymptomatic – incidental finding on physical </a:t>
            </a:r>
            <a:r>
              <a:rPr lang="en-US" dirty="0" err="1"/>
              <a:t>examn</a:t>
            </a:r>
            <a:r>
              <a:rPr lang="en-US" dirty="0"/>
              <a:t> or radiological Test</a:t>
            </a:r>
          </a:p>
          <a:p>
            <a:r>
              <a:rPr lang="en-US" dirty="0"/>
              <a:t>Symptomatic – Abdominal or back pain (due to leak or rapid expansion)</a:t>
            </a:r>
          </a:p>
          <a:p>
            <a:r>
              <a:rPr lang="en-US" dirty="0"/>
              <a:t>Rupture – 35% </a:t>
            </a:r>
            <a:r>
              <a:rPr lang="en-US" dirty="0" err="1"/>
              <a:t>intial</a:t>
            </a:r>
            <a:r>
              <a:rPr lang="en-US" dirty="0"/>
              <a:t> presentation, triad of abdominal / back pain, hypotension, pulsatile mass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5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AAA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Physical examination – not sensitive</a:t>
            </a:r>
          </a:p>
          <a:p>
            <a:r>
              <a:rPr lang="en-US" dirty="0"/>
              <a:t>48% were diagnosed clinically</a:t>
            </a:r>
          </a:p>
          <a:p>
            <a:r>
              <a:rPr lang="en-US" dirty="0"/>
              <a:t>Physical examination missed 38% of cases diagnosed </a:t>
            </a:r>
            <a:r>
              <a:rPr lang="en-US" dirty="0" err="1"/>
              <a:t>radiologically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4041" y="2742361"/>
            <a:ext cx="365791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0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Ultrasound</a:t>
            </a:r>
          </a:p>
          <a:p>
            <a:r>
              <a:rPr lang="en-US" dirty="0"/>
              <a:t>Highly sensitive and specific</a:t>
            </a:r>
          </a:p>
          <a:p>
            <a:r>
              <a:rPr lang="en-US" dirty="0"/>
              <a:t>Used for screening, diagnoses and monitor AAA until it reaches a size when repair is considered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0316" y="1970314"/>
            <a:ext cx="4316552" cy="30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851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CT sensitive and specific</a:t>
            </a:r>
          </a:p>
          <a:p>
            <a:r>
              <a:rPr lang="en-US" dirty="0"/>
              <a:t>Used for pre operative assessment of AAA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3364" y="1556658"/>
            <a:ext cx="3879496" cy="387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979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Angiogram – not reliable</a:t>
            </a:r>
          </a:p>
          <a:p>
            <a:r>
              <a:rPr lang="en-US" dirty="0"/>
              <a:t>False negative - normal lumen size due to thrombus formation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1462" y="1948543"/>
            <a:ext cx="5021357" cy="34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648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Medical Management of AAA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Smoking Cessation</a:t>
            </a:r>
          </a:p>
          <a:p>
            <a:r>
              <a:rPr lang="en-US" dirty="0"/>
              <a:t>Exercise therapy</a:t>
            </a:r>
          </a:p>
          <a:p>
            <a:r>
              <a:rPr lang="en-US" dirty="0"/>
              <a:t>B-blockers - &lt; rate of expansion</a:t>
            </a:r>
          </a:p>
          <a:p>
            <a:r>
              <a:rPr lang="en-US" dirty="0"/>
              <a:t>ACE inhibitors &lt; rupture rate</a:t>
            </a:r>
          </a:p>
          <a:p>
            <a:r>
              <a:rPr lang="en-US" dirty="0"/>
              <a:t>Doxycycline – against chlamydia &amp; suppress expression of MMPs</a:t>
            </a:r>
          </a:p>
          <a:p>
            <a:r>
              <a:rPr lang="en-US" dirty="0"/>
              <a:t>Statins - &lt; expansion and MMPs in aortic wall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6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Happens During Atherosclerosis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31342"/>
            <a:ext cx="5181600" cy="353990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02902"/>
            <a:ext cx="5181600" cy="31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214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Indications for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Risk of rupture &gt; surgical risk</a:t>
            </a:r>
          </a:p>
          <a:p>
            <a:r>
              <a:rPr lang="en-US" dirty="0"/>
              <a:t>Size  &gt;5cms in female</a:t>
            </a:r>
          </a:p>
          <a:p>
            <a:pPr marL="0" indent="0">
              <a:buNone/>
            </a:pPr>
            <a:r>
              <a:rPr lang="en-US" dirty="0"/>
              <a:t>            &gt;5.5cms in male</a:t>
            </a:r>
          </a:p>
          <a:p>
            <a:r>
              <a:rPr lang="en-US" dirty="0"/>
              <a:t>Symptomatic</a:t>
            </a:r>
          </a:p>
          <a:p>
            <a:r>
              <a:rPr lang="en-US" dirty="0"/>
              <a:t>Ruptured </a:t>
            </a:r>
          </a:p>
          <a:p>
            <a:r>
              <a:rPr lang="en-US" dirty="0"/>
              <a:t>Rapid expansion &gt;5mm in 6months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Observation with US every 6 months if asymptomatic and &lt; 5cms</a:t>
            </a:r>
          </a:p>
          <a:p>
            <a:r>
              <a:rPr lang="en-US" dirty="0"/>
              <a:t>Contraindications – life expectancy &lt;1yr, terminal disease, significant co-morbidities, advanced age and severe dementia.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0630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 - Surgical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Surgical options</a:t>
            </a:r>
          </a:p>
          <a:p>
            <a:r>
              <a:rPr lang="en-US" dirty="0"/>
              <a:t>Open surgery with graft replacement</a:t>
            </a:r>
          </a:p>
          <a:p>
            <a:r>
              <a:rPr lang="en-US" dirty="0"/>
              <a:t>Endovascular aneurysm repair</a:t>
            </a:r>
          </a:p>
          <a:p>
            <a:r>
              <a:rPr lang="en-US" dirty="0"/>
              <a:t>Mortality </a:t>
            </a:r>
          </a:p>
          <a:p>
            <a:pPr marL="0" indent="0">
              <a:buNone/>
            </a:pPr>
            <a:r>
              <a:rPr lang="en-US" dirty="0"/>
              <a:t>    elective open repair – 5%</a:t>
            </a:r>
          </a:p>
          <a:p>
            <a:pPr marL="0" indent="0">
              <a:buNone/>
            </a:pPr>
            <a:r>
              <a:rPr lang="en-US" dirty="0"/>
              <a:t>    EVAR – 1%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30824" y="2300362"/>
            <a:ext cx="1664352" cy="3401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969" y="2443630"/>
            <a:ext cx="167654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163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Rupture AAA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Emergency</a:t>
            </a:r>
          </a:p>
          <a:p>
            <a:r>
              <a:rPr lang="en-US" dirty="0"/>
              <a:t>Clinical diagnosis – classic diagnostic triad- 50%</a:t>
            </a:r>
          </a:p>
          <a:p>
            <a:pPr marL="0" indent="0">
              <a:buNone/>
            </a:pPr>
            <a:r>
              <a:rPr lang="en-US" dirty="0"/>
              <a:t>         sudden onset back pain</a:t>
            </a:r>
          </a:p>
          <a:p>
            <a:pPr marL="0" indent="0">
              <a:buNone/>
            </a:pPr>
            <a:r>
              <a:rPr lang="en-US" dirty="0"/>
              <a:t>         shock</a:t>
            </a:r>
          </a:p>
          <a:p>
            <a:pPr marL="0" indent="0">
              <a:buNone/>
            </a:pPr>
            <a:r>
              <a:rPr lang="en-US" dirty="0"/>
              <a:t>         pulsatile mass</a:t>
            </a:r>
          </a:p>
          <a:p>
            <a:r>
              <a:rPr lang="en-US" dirty="0"/>
              <a:t>US in emergency or CT if stable</a:t>
            </a:r>
          </a:p>
          <a:p>
            <a:r>
              <a:rPr lang="en-US" dirty="0"/>
              <a:t>ABC – Cross match </a:t>
            </a:r>
          </a:p>
          <a:p>
            <a:r>
              <a:rPr lang="en-US" dirty="0"/>
              <a:t>Emergency repair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100% mortality if untreated</a:t>
            </a:r>
          </a:p>
          <a:p>
            <a:r>
              <a:rPr lang="en-US" dirty="0"/>
              <a:t>OR mortality rate 50%</a:t>
            </a:r>
          </a:p>
          <a:p>
            <a:r>
              <a:rPr lang="en-US"/>
              <a:t>Total mortality - 905</a:t>
            </a:r>
          </a:p>
        </p:txBody>
      </p:sp>
    </p:spTree>
    <p:extLst>
      <p:ext uri="{BB962C8B-B14F-4D97-AF65-F5344CB8AC3E}">
        <p14:creationId xmlns:p14="http://schemas.microsoft.com/office/powerpoint/2010/main" val="2446456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consequences &amp; complications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Disruption of laminar flow</a:t>
            </a:r>
          </a:p>
          <a:p>
            <a:r>
              <a:rPr lang="en-US" dirty="0"/>
              <a:t>Ischemia</a:t>
            </a:r>
          </a:p>
          <a:p>
            <a:r>
              <a:rPr lang="en-US" dirty="0"/>
              <a:t>Thrombus formation</a:t>
            </a:r>
          </a:p>
          <a:p>
            <a:r>
              <a:rPr lang="en-US" dirty="0"/>
              <a:t>Clinically silent until complications emerge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0317" y="1825625"/>
            <a:ext cx="39253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71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 &amp; Prevention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Primary Prevention  - modifiable risk factors – lifestyle</a:t>
            </a:r>
          </a:p>
          <a:p>
            <a:r>
              <a:rPr lang="en-US" dirty="0"/>
              <a:t>Secondary prevention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 err="1"/>
              <a:t>Cholersterol</a:t>
            </a:r>
            <a:r>
              <a:rPr lang="en-US" dirty="0"/>
              <a:t> lowering drugs – Statins</a:t>
            </a:r>
          </a:p>
          <a:p>
            <a:pPr marL="0" indent="0">
              <a:buNone/>
            </a:pPr>
            <a:r>
              <a:rPr lang="en-US" dirty="0"/>
              <a:t>       low dose Aspirin – minimize the risk of thrombus formation</a:t>
            </a:r>
          </a:p>
          <a:p>
            <a:pPr marL="0" indent="0">
              <a:buNone/>
            </a:pPr>
            <a:r>
              <a:rPr lang="en-US" dirty="0"/>
              <a:t>       CAD – Beta blockers, ACE-I. Angiotensin receptor antagonists</a:t>
            </a:r>
          </a:p>
          <a:p>
            <a:r>
              <a:rPr lang="en-US" dirty="0"/>
              <a:t>Treatment</a:t>
            </a:r>
          </a:p>
          <a:p>
            <a:pPr marL="0" indent="0">
              <a:buNone/>
            </a:pPr>
            <a:r>
              <a:rPr lang="en-US" dirty="0"/>
              <a:t>        Endarterectomy</a:t>
            </a:r>
          </a:p>
          <a:p>
            <a:pPr marL="0" indent="0">
              <a:buNone/>
            </a:pPr>
            <a:r>
              <a:rPr lang="en-US" dirty="0"/>
              <a:t>         Percutaneous Angioplasty</a:t>
            </a:r>
          </a:p>
          <a:p>
            <a:pPr marL="0" indent="0">
              <a:buNone/>
            </a:pPr>
            <a:r>
              <a:rPr lang="en-US" dirty="0"/>
              <a:t>         Bypass procedures</a:t>
            </a:r>
          </a:p>
          <a:p>
            <a:pPr marL="0" indent="0">
              <a:buNone/>
            </a:pPr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536476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Arterial Diseases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Arteries</a:t>
            </a:r>
          </a:p>
          <a:p>
            <a:pPr marL="0" indent="0">
              <a:buNone/>
            </a:pPr>
            <a:r>
              <a:rPr lang="en-US" dirty="0"/>
              <a:t>        Occlusive Disease</a:t>
            </a:r>
          </a:p>
          <a:p>
            <a:pPr marL="0" indent="0">
              <a:buNone/>
            </a:pPr>
            <a:r>
              <a:rPr lang="en-US" dirty="0"/>
              <a:t>         Aneurysms</a:t>
            </a:r>
          </a:p>
          <a:p>
            <a:pPr marL="0" indent="0">
              <a:buNone/>
            </a:pPr>
            <a:r>
              <a:rPr lang="en-US" dirty="0"/>
              <a:t>         Entrapment syndromes</a:t>
            </a:r>
          </a:p>
          <a:p>
            <a:r>
              <a:rPr lang="en-US" dirty="0"/>
              <a:t>Veins</a:t>
            </a:r>
          </a:p>
          <a:p>
            <a:pPr marL="0" indent="0">
              <a:buNone/>
            </a:pPr>
            <a:r>
              <a:rPr lang="en-US" dirty="0"/>
              <a:t>           Thrombosis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err="1"/>
              <a:t>Valvular</a:t>
            </a:r>
            <a:r>
              <a:rPr lang="en-US" dirty="0"/>
              <a:t> insufficiency (Reflux)</a:t>
            </a:r>
          </a:p>
          <a:p>
            <a:pPr marL="0" indent="0">
              <a:buNone/>
            </a:pPr>
            <a:r>
              <a:rPr lang="en-US" dirty="0"/>
              <a:t>             Post thrombotic syndromes</a:t>
            </a:r>
          </a:p>
          <a:p>
            <a:r>
              <a:rPr lang="en-US" dirty="0"/>
              <a:t>Lymphatics </a:t>
            </a:r>
          </a:p>
          <a:p>
            <a:pPr marL="0" indent="0">
              <a:buNone/>
            </a:pPr>
            <a:r>
              <a:rPr lang="en-US" dirty="0"/>
              <a:t>              Lymphedema</a:t>
            </a:r>
          </a:p>
        </p:txBody>
      </p:sp>
    </p:spTree>
    <p:extLst>
      <p:ext uri="{BB962C8B-B14F-4D97-AF65-F5344CB8AC3E}">
        <p14:creationId xmlns:p14="http://schemas.microsoft.com/office/powerpoint/2010/main" val="2185047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Atherosclerosis : the major cause of PVD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Atherosclerotic plaques produce symptoms  - two mechanisms</a:t>
            </a:r>
          </a:p>
          <a:p>
            <a:pPr marL="0" indent="0">
              <a:buNone/>
            </a:pPr>
            <a:r>
              <a:rPr lang="en-US" dirty="0"/>
              <a:t>         Hemodynamic insufficiency resulting from diminished blood flow as a result of progressive luminal narrowing</a:t>
            </a:r>
          </a:p>
          <a:p>
            <a:pPr marL="0" indent="0">
              <a:buNone/>
            </a:pPr>
            <a:r>
              <a:rPr lang="en-US" dirty="0"/>
              <a:t>          Plaque rupture or erosion producing embolization or thrombosis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20191" y="1825625"/>
            <a:ext cx="30856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1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Others causes of Arterial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Aneurysms (hereditary or acquired)</a:t>
            </a:r>
          </a:p>
          <a:p>
            <a:r>
              <a:rPr lang="en-US" dirty="0"/>
              <a:t>Trauma/Radiation</a:t>
            </a:r>
          </a:p>
          <a:p>
            <a:r>
              <a:rPr lang="en-US" dirty="0"/>
              <a:t>Infection</a:t>
            </a:r>
          </a:p>
          <a:p>
            <a:r>
              <a:rPr lang="en-US" dirty="0"/>
              <a:t>Functional Spasms( Raynaud’s syndrome)</a:t>
            </a:r>
          </a:p>
          <a:p>
            <a:r>
              <a:rPr lang="en-US" dirty="0"/>
              <a:t>Vasculitis</a:t>
            </a:r>
          </a:p>
          <a:p>
            <a:r>
              <a:rPr lang="en-US" dirty="0"/>
              <a:t>Anatomic abnormalities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77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Peripheral Arterial Disease (PAD)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Chronic</a:t>
            </a:r>
          </a:p>
          <a:p>
            <a:r>
              <a:rPr lang="en-US" dirty="0"/>
              <a:t>Slow gradual luminal stenosis secondary to plaque enlargement</a:t>
            </a:r>
          </a:p>
          <a:p>
            <a:r>
              <a:rPr lang="en-US" dirty="0"/>
              <a:t>Collateral development compensates</a:t>
            </a:r>
          </a:p>
          <a:p>
            <a:r>
              <a:rPr lang="en-US" dirty="0"/>
              <a:t>Symptoms proportional to disease burden</a:t>
            </a:r>
          </a:p>
          <a:p>
            <a:r>
              <a:rPr lang="en-US" dirty="0" err="1"/>
              <a:t>Exertional</a:t>
            </a:r>
            <a:r>
              <a:rPr lang="en-US" dirty="0"/>
              <a:t> symptoms appear first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Acute</a:t>
            </a:r>
          </a:p>
          <a:p>
            <a:r>
              <a:rPr lang="en-US" dirty="0"/>
              <a:t>Sudden occlusion in the absence of adequate collaterals</a:t>
            </a:r>
          </a:p>
          <a:p>
            <a:r>
              <a:rPr lang="en-US" dirty="0"/>
              <a:t>Embolism</a:t>
            </a:r>
          </a:p>
          <a:p>
            <a:r>
              <a:rPr lang="en-US" dirty="0"/>
              <a:t>Thrombosis</a:t>
            </a:r>
          </a:p>
          <a:p>
            <a:r>
              <a:rPr lang="en-US" dirty="0"/>
              <a:t>Injury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3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Arterial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Conveys oxygenated blood to tissues</a:t>
            </a:r>
          </a:p>
          <a:p>
            <a:r>
              <a:rPr lang="en-US" dirty="0"/>
              <a:t>Responds to sympathetic and humoral stimuli that maintain BP</a:t>
            </a:r>
          </a:p>
          <a:p>
            <a:r>
              <a:rPr lang="en-US" dirty="0"/>
              <a:t>Shunts blood from non working to working organs</a:t>
            </a:r>
          </a:p>
          <a:p>
            <a:r>
              <a:rPr lang="en-US" dirty="0"/>
              <a:t>Contains 30% of blood volume</a:t>
            </a:r>
          </a:p>
          <a:p>
            <a:r>
              <a:rPr lang="en-US" dirty="0"/>
              <a:t>Normal systolic pressure &lt;140 mmHg</a:t>
            </a:r>
          </a:p>
          <a:p>
            <a:r>
              <a:rPr lang="en-US" dirty="0"/>
              <a:t>Arterial capillary pressure 25 mmHg</a:t>
            </a:r>
          </a:p>
          <a:p>
            <a:r>
              <a:rPr lang="en-US" dirty="0"/>
              <a:t>High pressure /low volume system</a:t>
            </a:r>
          </a:p>
        </p:txBody>
      </p:sp>
    </p:spTree>
    <p:extLst>
      <p:ext uri="{BB962C8B-B14F-4D97-AF65-F5344CB8AC3E}">
        <p14:creationId xmlns:p14="http://schemas.microsoft.com/office/powerpoint/2010/main" val="175722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Chronic PAD of lower Extremities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Aorto</a:t>
            </a:r>
            <a:r>
              <a:rPr lang="en-US" dirty="0"/>
              <a:t> iliac</a:t>
            </a:r>
          </a:p>
          <a:p>
            <a:r>
              <a:rPr lang="en-US" dirty="0" err="1"/>
              <a:t>Femoro</a:t>
            </a:r>
            <a:r>
              <a:rPr lang="en-US" dirty="0"/>
              <a:t> popliteal (SFA most common)</a:t>
            </a:r>
          </a:p>
          <a:p>
            <a:r>
              <a:rPr lang="en-US" dirty="0" err="1"/>
              <a:t>Tibials</a:t>
            </a:r>
            <a:r>
              <a:rPr lang="en-US" dirty="0"/>
              <a:t> (especially in diabetics)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3219" y="1825625"/>
            <a:ext cx="28795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7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Presentation of PVD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Asymptomatic 20-50% diagnosed by ABI Screening</a:t>
            </a:r>
          </a:p>
          <a:p>
            <a:r>
              <a:rPr lang="en-US" dirty="0"/>
              <a:t>Atypical leg pains 40-50%</a:t>
            </a:r>
          </a:p>
          <a:p>
            <a:r>
              <a:rPr lang="en-US" dirty="0"/>
              <a:t>Intermittent Claudication </a:t>
            </a:r>
          </a:p>
          <a:p>
            <a:pPr marL="0" indent="0">
              <a:buNone/>
            </a:pPr>
            <a:r>
              <a:rPr lang="en-US" dirty="0"/>
              <a:t>   10-35%</a:t>
            </a:r>
          </a:p>
          <a:p>
            <a:r>
              <a:rPr lang="en-US" dirty="0"/>
              <a:t>Critical limb ischemia –limb threating ischemia – 1-2%</a:t>
            </a:r>
          </a:p>
          <a:p>
            <a:pPr marL="0" indent="0">
              <a:buNone/>
            </a:pPr>
            <a:r>
              <a:rPr lang="en-US" dirty="0"/>
              <a:t>      Rest pain</a:t>
            </a:r>
          </a:p>
          <a:p>
            <a:pPr marL="0" indent="0">
              <a:buNone/>
            </a:pPr>
            <a:r>
              <a:rPr lang="en-US" dirty="0"/>
              <a:t>      Ulcers</a:t>
            </a:r>
          </a:p>
          <a:p>
            <a:pPr marL="0" indent="0">
              <a:buNone/>
            </a:pPr>
            <a:r>
              <a:rPr lang="en-US" dirty="0"/>
              <a:t>      Gangrene</a:t>
            </a:r>
          </a:p>
        </p:txBody>
      </p:sp>
    </p:spTree>
    <p:extLst>
      <p:ext uri="{BB962C8B-B14F-4D97-AF65-F5344CB8AC3E}">
        <p14:creationId xmlns:p14="http://schemas.microsoft.com/office/powerpoint/2010/main" val="51463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features-Intermittent Claudication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Derived from the Latin  - to limp</a:t>
            </a:r>
          </a:p>
          <a:p>
            <a:r>
              <a:rPr lang="en-US" dirty="0"/>
              <a:t>Pain with exertion</a:t>
            </a:r>
          </a:p>
          <a:p>
            <a:r>
              <a:rPr lang="en-US" dirty="0"/>
              <a:t>Cramp like pain in group of muscles</a:t>
            </a:r>
          </a:p>
          <a:p>
            <a:r>
              <a:rPr lang="en-US" dirty="0"/>
              <a:t>Relieved by short rest –two to five minutes</a:t>
            </a:r>
          </a:p>
          <a:p>
            <a:r>
              <a:rPr lang="en-US" dirty="0"/>
              <a:t>reproducible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0628" y="1825625"/>
            <a:ext cx="37052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0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04862"/>
            <a:ext cx="77724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0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Features – Critical limb ischemia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Pain at rest in foot, worse at night</a:t>
            </a:r>
          </a:p>
          <a:p>
            <a:r>
              <a:rPr lang="en-US" dirty="0"/>
              <a:t>Improves with dependent position</a:t>
            </a:r>
          </a:p>
          <a:p>
            <a:r>
              <a:rPr lang="en-US" dirty="0"/>
              <a:t>Ischemic ulcers</a:t>
            </a:r>
          </a:p>
          <a:p>
            <a:r>
              <a:rPr lang="en-US" dirty="0"/>
              <a:t>gangrene</a:t>
            </a:r>
          </a:p>
        </p:txBody>
      </p:sp>
    </p:spTree>
    <p:extLst>
      <p:ext uri="{BB962C8B-B14F-4D97-AF65-F5344CB8AC3E}">
        <p14:creationId xmlns:p14="http://schemas.microsoft.com/office/powerpoint/2010/main" val="2959746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associated  Symptoms &amp;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Impotence</a:t>
            </a:r>
          </a:p>
          <a:p>
            <a:r>
              <a:rPr lang="en-US" dirty="0"/>
              <a:t>Weakness / decreased mobility</a:t>
            </a:r>
          </a:p>
          <a:p>
            <a:r>
              <a:rPr lang="en-US" dirty="0"/>
              <a:t>Skin changes</a:t>
            </a:r>
          </a:p>
          <a:p>
            <a:r>
              <a:rPr lang="en-US" dirty="0"/>
              <a:t>Toe nail changes</a:t>
            </a:r>
          </a:p>
          <a:p>
            <a:r>
              <a:rPr lang="en-US" dirty="0"/>
              <a:t>Muscle wasting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Leriche’s</a:t>
            </a:r>
            <a:r>
              <a:rPr lang="en-US" dirty="0"/>
              <a:t> Syndrome</a:t>
            </a:r>
          </a:p>
          <a:p>
            <a:pPr marL="0" indent="0">
              <a:buNone/>
            </a:pPr>
            <a:r>
              <a:rPr lang="en-US" dirty="0"/>
              <a:t>     -  Bilateral lower limb </a:t>
            </a:r>
          </a:p>
          <a:p>
            <a:pPr marL="0" indent="0">
              <a:buNone/>
            </a:pPr>
            <a:r>
              <a:rPr lang="en-US" dirty="0"/>
              <a:t>         Claudication</a:t>
            </a:r>
          </a:p>
          <a:p>
            <a:pPr marL="0" indent="0">
              <a:buNone/>
            </a:pPr>
            <a:r>
              <a:rPr lang="en-US" dirty="0"/>
              <a:t>     -   Impotence</a:t>
            </a:r>
          </a:p>
          <a:p>
            <a:pPr marL="0" indent="0">
              <a:buNone/>
            </a:pPr>
            <a:r>
              <a:rPr lang="en-US" dirty="0"/>
              <a:t>     -   Absent/Diminished </a:t>
            </a:r>
          </a:p>
          <a:p>
            <a:pPr marL="0" indent="0">
              <a:buNone/>
            </a:pPr>
            <a:r>
              <a:rPr lang="en-US" dirty="0"/>
              <a:t>         Peripheral Pulses</a:t>
            </a:r>
          </a:p>
          <a:p>
            <a:pPr marL="0" indent="0">
              <a:buNone/>
            </a:pPr>
            <a:r>
              <a:rPr lang="en-US" dirty="0"/>
              <a:t>         bilateral lower limbs</a:t>
            </a:r>
          </a:p>
        </p:txBody>
      </p:sp>
    </p:spTree>
    <p:extLst>
      <p:ext uri="{BB962C8B-B14F-4D97-AF65-F5344CB8AC3E}">
        <p14:creationId xmlns:p14="http://schemas.microsoft.com/office/powerpoint/2010/main" val="35284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Arterial Ulcers</a:t>
            </a:r>
          </a:p>
          <a:p>
            <a:pPr marL="0" indent="0">
              <a:buNone/>
            </a:pPr>
            <a:r>
              <a:rPr lang="en-US" dirty="0"/>
              <a:t>     often located on toes or foot</a:t>
            </a:r>
          </a:p>
          <a:p>
            <a:pPr marL="0" indent="0">
              <a:buNone/>
            </a:pPr>
            <a:r>
              <a:rPr lang="en-US" dirty="0"/>
              <a:t>     pale and with necrotic floor, </a:t>
            </a:r>
          </a:p>
          <a:p>
            <a:pPr marL="0" indent="0">
              <a:buNone/>
            </a:pPr>
            <a:r>
              <a:rPr lang="en-US" dirty="0"/>
              <a:t>      irregular margins</a:t>
            </a:r>
          </a:p>
          <a:p>
            <a:pPr marL="0" indent="0">
              <a:buNone/>
            </a:pPr>
            <a:r>
              <a:rPr lang="en-US" dirty="0"/>
              <a:t>      painful</a:t>
            </a:r>
          </a:p>
          <a:p>
            <a:pPr marL="0" indent="0">
              <a:buNone/>
            </a:pPr>
            <a:r>
              <a:rPr lang="en-US" dirty="0"/>
              <a:t>      Surrounding ischemic features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67600" y="3172619"/>
            <a:ext cx="2590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41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 of PAD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Physical Examination</a:t>
            </a:r>
          </a:p>
          <a:p>
            <a:r>
              <a:rPr lang="en-US" dirty="0"/>
              <a:t>Diagnostic Testing</a:t>
            </a:r>
          </a:p>
          <a:p>
            <a:r>
              <a:rPr lang="en-US" dirty="0"/>
              <a:t>Non invasive</a:t>
            </a:r>
          </a:p>
          <a:p>
            <a:pPr marL="0" indent="0">
              <a:buNone/>
            </a:pPr>
            <a:r>
              <a:rPr lang="en-US" dirty="0"/>
              <a:t>      ABI</a:t>
            </a:r>
          </a:p>
          <a:p>
            <a:pPr marL="0" indent="0">
              <a:buNone/>
            </a:pPr>
            <a:r>
              <a:rPr lang="en-US" dirty="0"/>
              <a:t>      Segmental Pressure</a:t>
            </a:r>
          </a:p>
          <a:p>
            <a:pPr marL="0" indent="0">
              <a:buNone/>
            </a:pPr>
            <a:r>
              <a:rPr lang="en-US" dirty="0"/>
              <a:t>      Volume Plethysmography</a:t>
            </a:r>
          </a:p>
          <a:p>
            <a:pPr marL="0" indent="0">
              <a:buNone/>
            </a:pPr>
            <a:r>
              <a:rPr lang="en-US" dirty="0"/>
              <a:t>      Duplex 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Minimally invasive</a:t>
            </a:r>
          </a:p>
          <a:p>
            <a:pPr marL="0" indent="0">
              <a:buNone/>
            </a:pPr>
            <a:r>
              <a:rPr lang="en-US" dirty="0"/>
              <a:t>       CTA</a:t>
            </a:r>
          </a:p>
          <a:p>
            <a:pPr marL="0" indent="0">
              <a:buNone/>
            </a:pPr>
            <a:r>
              <a:rPr lang="en-US" dirty="0"/>
              <a:t>        MRA</a:t>
            </a:r>
          </a:p>
          <a:p>
            <a:r>
              <a:rPr lang="en-US" dirty="0"/>
              <a:t>Invasive </a:t>
            </a:r>
          </a:p>
          <a:p>
            <a:pPr marL="0" indent="0">
              <a:buNone/>
            </a:pPr>
            <a:r>
              <a:rPr lang="en-US" dirty="0"/>
              <a:t>        Contrast Angiography</a:t>
            </a:r>
          </a:p>
        </p:txBody>
      </p:sp>
    </p:spTree>
    <p:extLst>
      <p:ext uri="{BB962C8B-B14F-4D97-AF65-F5344CB8AC3E}">
        <p14:creationId xmlns:p14="http://schemas.microsoft.com/office/powerpoint/2010/main" val="192343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  <a:p>
            <a:r>
              <a:rPr lang="en-US" dirty="0"/>
              <a:t>Palpation</a:t>
            </a:r>
          </a:p>
          <a:p>
            <a:r>
              <a:rPr lang="en-US" dirty="0"/>
              <a:t>Auscultation</a:t>
            </a:r>
          </a:p>
          <a:p>
            <a:r>
              <a:rPr lang="en-US" dirty="0" err="1"/>
              <a:t>Buerger’s</a:t>
            </a:r>
            <a:r>
              <a:rPr lang="en-US" dirty="0"/>
              <a:t> test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Pulses </a:t>
            </a:r>
          </a:p>
          <a:p>
            <a:endParaRPr lang="en-US" dirty="0"/>
          </a:p>
        </p:txBody>
      </p:sp>
      <p:pic>
        <p:nvPicPr>
          <p:cNvPr id="5" name="Picture 5" descr="0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42237" y="4001294"/>
            <a:ext cx="2368077" cy="1861407"/>
          </a:xfrm>
          <a:prstGeom prst="rect">
            <a:avLst/>
          </a:prstGeom>
          <a:noFill/>
          <a:ln/>
        </p:spPr>
      </p:pic>
      <p:pic>
        <p:nvPicPr>
          <p:cNvPr id="6" name="Picture 5" descr="0 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12982" y="2506026"/>
            <a:ext cx="2634947" cy="1729184"/>
          </a:xfrm>
          <a:prstGeom prst="rect">
            <a:avLst/>
          </a:prstGeom>
          <a:noFill/>
          <a:ln/>
        </p:spPr>
      </p:pic>
      <p:pic>
        <p:nvPicPr>
          <p:cNvPr id="7" name="Picture 5" descr="0 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73155" y="4381991"/>
            <a:ext cx="2514600" cy="1648191"/>
          </a:xfrm>
          <a:prstGeom prst="rect">
            <a:avLst/>
          </a:prstGeom>
          <a:noFill/>
          <a:ln/>
        </p:spPr>
      </p:pic>
      <p:pic>
        <p:nvPicPr>
          <p:cNvPr id="8" name="Picture 6" descr="0 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45964" y="2443763"/>
            <a:ext cx="2209800" cy="1676400"/>
          </a:xfrm>
          <a:prstGeom prst="rect">
            <a:avLst/>
          </a:prstGeom>
          <a:noFill/>
          <a:ln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0" y="4414420"/>
            <a:ext cx="22002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730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Buerger’s</a:t>
            </a:r>
            <a:r>
              <a:rPr lang="en-US" dirty="0"/>
              <a:t> Test</a:t>
            </a:r>
          </a:p>
          <a:p>
            <a:pPr marL="0" indent="0">
              <a:buNone/>
            </a:pPr>
            <a:r>
              <a:rPr lang="en-US" dirty="0"/>
              <a:t>    Ischemic Angle</a:t>
            </a:r>
          </a:p>
          <a:p>
            <a:pPr marL="0" indent="0">
              <a:buNone/>
            </a:pPr>
            <a:r>
              <a:rPr lang="en-US" dirty="0"/>
              <a:t>    Venous guttering</a:t>
            </a:r>
          </a:p>
          <a:p>
            <a:pPr marL="0" indent="0">
              <a:buNone/>
            </a:pPr>
            <a:r>
              <a:rPr lang="en-US" dirty="0"/>
              <a:t>    Venous Refilling</a:t>
            </a:r>
          </a:p>
          <a:p>
            <a:pPr marL="0" indent="0">
              <a:buNone/>
            </a:pPr>
            <a:r>
              <a:rPr lang="en-US" dirty="0"/>
              <a:t>     Dependent </a:t>
            </a:r>
            <a:r>
              <a:rPr lang="en-US" dirty="0" err="1"/>
              <a:t>Rubor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(hyperactive hyperemia)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5" descr="0 0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39256" y="2062766"/>
            <a:ext cx="5047488" cy="3877056"/>
          </a:xfrm>
          <a:noFill/>
        </p:spPr>
      </p:pic>
    </p:spTree>
    <p:extLst>
      <p:ext uri="{BB962C8B-B14F-4D97-AF65-F5344CB8AC3E}">
        <p14:creationId xmlns:p14="http://schemas.microsoft.com/office/powerpoint/2010/main" val="169579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Blood Vessel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7" y="1772444"/>
            <a:ext cx="6747949" cy="44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00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ABI : Ankle Brachial Index &amp; Toe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Ratio of </a:t>
            </a:r>
          </a:p>
          <a:p>
            <a:pPr marL="0" indent="0">
              <a:buNone/>
            </a:pPr>
            <a:r>
              <a:rPr lang="en-US" dirty="0"/>
              <a:t>Higher of the Ankle Systolic pressure ( Dorsalis </a:t>
            </a:r>
            <a:r>
              <a:rPr lang="en-US" dirty="0" err="1"/>
              <a:t>pedis</a:t>
            </a:r>
            <a:r>
              <a:rPr lang="en-US" dirty="0"/>
              <a:t> or Post </a:t>
            </a:r>
            <a:r>
              <a:rPr lang="en-US" dirty="0" err="1"/>
              <a:t>tibial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Higher arm systolic pressure (right or left arm)</a:t>
            </a:r>
          </a:p>
          <a:p>
            <a:pPr marL="0" indent="0">
              <a:buNone/>
            </a:pPr>
            <a:r>
              <a:rPr lang="en-US" dirty="0"/>
              <a:t>                      ABI Clinical Significance</a:t>
            </a:r>
          </a:p>
          <a:p>
            <a:pPr marL="0" indent="0">
              <a:buNone/>
            </a:pPr>
            <a:r>
              <a:rPr lang="en-US" dirty="0"/>
              <a:t>                              &gt;0.97       Normal (usually 1.1)</a:t>
            </a:r>
          </a:p>
          <a:p>
            <a:pPr marL="0" indent="0">
              <a:buNone/>
            </a:pPr>
            <a:r>
              <a:rPr lang="en-US" dirty="0"/>
              <a:t>                              0.4-0.8     claudication</a:t>
            </a:r>
          </a:p>
          <a:p>
            <a:pPr marL="0" indent="0">
              <a:buNone/>
            </a:pPr>
            <a:r>
              <a:rPr lang="en-US" dirty="0"/>
              <a:t>                              0.2-0.4     rest pain</a:t>
            </a:r>
          </a:p>
          <a:p>
            <a:pPr marL="0" indent="0">
              <a:buNone/>
            </a:pPr>
            <a:r>
              <a:rPr lang="en-US" dirty="0"/>
              <a:t>                              0.1-0.4     ulceration .gangrene</a:t>
            </a:r>
          </a:p>
          <a:p>
            <a:pPr marL="0" indent="0">
              <a:buNone/>
            </a:pPr>
            <a:r>
              <a:rPr lang="en-US" dirty="0"/>
              <a:t>                               &lt;0.1         Acute ischemia  </a:t>
            </a:r>
          </a:p>
          <a:p>
            <a:r>
              <a:rPr lang="en-US" dirty="0"/>
              <a:t>May need to repeat with exercise</a:t>
            </a:r>
          </a:p>
          <a:p>
            <a:r>
              <a:rPr lang="en-US" dirty="0"/>
              <a:t>Toe pressure : 2/3 of Systolic pressure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87" y="2968695"/>
            <a:ext cx="809625" cy="2105025"/>
          </a:xfrm>
          <a:prstGeom prst="rect">
            <a:avLst/>
          </a:prstGeom>
        </p:spPr>
      </p:pic>
      <p:pic>
        <p:nvPicPr>
          <p:cNvPr id="5" name="Picture 5" descr="EXAM 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05800" y="3420139"/>
            <a:ext cx="3886200" cy="3257729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198481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Segmental Doppler pressure &amp; Volume </a:t>
            </a:r>
            <a:r>
              <a:rPr lang="en-US" dirty="0" err="1"/>
              <a:t>Plethysmography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Segmental Doppler Pressures</a:t>
            </a:r>
          </a:p>
          <a:p>
            <a:r>
              <a:rPr lang="en-US" dirty="0"/>
              <a:t>Use to determine level &amp; severity of PVD</a:t>
            </a:r>
          </a:p>
          <a:p>
            <a:r>
              <a:rPr lang="en-US" dirty="0"/>
              <a:t>Doppler cuff placed at proximal &amp; distal thigh, calf &amp; ankle</a:t>
            </a:r>
          </a:p>
          <a:p>
            <a:r>
              <a:rPr lang="en-US" dirty="0"/>
              <a:t>20 mm of Hg or more reduction in BP between arterial segments of same leg or compared to same level on contralateral leg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Plethysmography</a:t>
            </a:r>
            <a:endParaRPr lang="en-US" dirty="0"/>
          </a:p>
          <a:p>
            <a:r>
              <a:rPr lang="en-US" dirty="0"/>
              <a:t>Measures arterial volume changes in the limb segment below the cuff, using a standardized volume of air in the cuff &amp; then measuring pulsatile pressures</a:t>
            </a:r>
          </a:p>
        </p:txBody>
      </p:sp>
    </p:spTree>
    <p:extLst>
      <p:ext uri="{BB962C8B-B14F-4D97-AF65-F5344CB8AC3E}">
        <p14:creationId xmlns:p14="http://schemas.microsoft.com/office/powerpoint/2010/main" val="3721490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Segmental Doppler pressure &amp; Volume </a:t>
            </a:r>
            <a:r>
              <a:rPr lang="en-US" dirty="0" err="1"/>
              <a:t>Plethysmography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788" y="1957960"/>
            <a:ext cx="1581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3319" y="3662935"/>
            <a:ext cx="28575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90688"/>
            <a:ext cx="32956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119703" y="467273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Variations in the contours of the pulse volume recording with segmental volume </a:t>
            </a:r>
            <a:r>
              <a:rPr lang="en-US" dirty="0" err="1"/>
              <a:t>plethysmography</a:t>
            </a:r>
            <a:r>
              <a:rPr lang="en-US" dirty="0"/>
              <a:t> reflect the severity of peripheral vascular disease. Mild disease is characterized by the absence of a </a:t>
            </a:r>
            <a:r>
              <a:rPr lang="en-US" dirty="0" err="1"/>
              <a:t>dicrotic</a:t>
            </a:r>
            <a:r>
              <a:rPr lang="en-US" dirty="0"/>
              <a:t> notch. With progressive obstruction, the upstroke and </a:t>
            </a:r>
            <a:r>
              <a:rPr lang="en-US" dirty="0" err="1"/>
              <a:t>downstroke</a:t>
            </a:r>
            <a:r>
              <a:rPr lang="en-US" dirty="0"/>
              <a:t> become equal, and with severe disease, the amplitude of the waveform is blunted. </a:t>
            </a:r>
          </a:p>
        </p:txBody>
      </p:sp>
    </p:spTree>
    <p:extLst>
      <p:ext uri="{BB962C8B-B14F-4D97-AF65-F5344CB8AC3E}">
        <p14:creationId xmlns:p14="http://schemas.microsoft.com/office/powerpoint/2010/main" val="3253787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Duplex Ultrasound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Can accurately localize and quantify lesions</a:t>
            </a:r>
          </a:p>
          <a:p>
            <a:r>
              <a:rPr lang="en-US" dirty="0"/>
              <a:t>Can differentiate between stenosis and occlusions, measure flow velocities in bypass grafts</a:t>
            </a:r>
          </a:p>
          <a:p>
            <a:r>
              <a:rPr lang="en-US" dirty="0"/>
              <a:t>Requires experienced personnel</a:t>
            </a:r>
          </a:p>
        </p:txBody>
      </p:sp>
      <p:pic>
        <p:nvPicPr>
          <p:cNvPr id="7" name="Picture 5" descr="EXAM 0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2252504"/>
            <a:ext cx="5181600" cy="349758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93741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Invasive Vascular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Contrast Angiography</a:t>
            </a:r>
          </a:p>
          <a:p>
            <a:r>
              <a:rPr lang="en-US" dirty="0"/>
              <a:t>Gold standard </a:t>
            </a:r>
          </a:p>
          <a:p>
            <a:r>
              <a:rPr lang="en-US" dirty="0"/>
              <a:t>Radiation exposure </a:t>
            </a:r>
          </a:p>
          <a:p>
            <a:r>
              <a:rPr lang="en-US" dirty="0"/>
              <a:t>Use of Iodinated contrast</a:t>
            </a:r>
          </a:p>
          <a:p>
            <a:r>
              <a:rPr lang="en-US" dirty="0"/>
              <a:t>Invasive procedure</a:t>
            </a:r>
          </a:p>
          <a:p>
            <a:r>
              <a:rPr lang="en-US" dirty="0"/>
              <a:t>NOT for diagnostic purposes</a:t>
            </a:r>
          </a:p>
          <a:p>
            <a:r>
              <a:rPr lang="en-US" dirty="0"/>
              <a:t>Used for planning therapy after decision to intervene has been made</a:t>
            </a:r>
          </a:p>
          <a:p>
            <a:r>
              <a:rPr lang="en-US" dirty="0"/>
              <a:t>CT angiogram</a:t>
            </a:r>
          </a:p>
          <a:p>
            <a:r>
              <a:rPr lang="en-US" dirty="0"/>
              <a:t>MRA</a:t>
            </a:r>
          </a:p>
        </p:txBody>
      </p:sp>
      <p:pic>
        <p:nvPicPr>
          <p:cNvPr id="5" name="Content Placeholder 4" descr="PAD angio - Aor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10170" r="6779" b="5084"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824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Chronic PAD: 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PAD is a marker of diffuse atherosclerosis</a:t>
            </a:r>
          </a:p>
          <a:p>
            <a:r>
              <a:rPr lang="en-US" dirty="0"/>
              <a:t>PAD identifies a need for risk factor intervention</a:t>
            </a:r>
          </a:p>
          <a:p>
            <a:r>
              <a:rPr lang="en-US" dirty="0"/>
              <a:t>Claudication is a life style limiting problem</a:t>
            </a:r>
          </a:p>
          <a:p>
            <a:r>
              <a:rPr lang="en-US" dirty="0"/>
              <a:t>Be aggressive if ischemia is limb threatening</a:t>
            </a:r>
          </a:p>
          <a:p>
            <a:r>
              <a:rPr lang="en-US" dirty="0"/>
              <a:t>Risk/benefit decision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Anti platelets</a:t>
            </a:r>
          </a:p>
          <a:p>
            <a:r>
              <a:rPr lang="en-US" dirty="0"/>
              <a:t>Statins</a:t>
            </a:r>
          </a:p>
          <a:p>
            <a:r>
              <a:rPr lang="en-US" dirty="0"/>
              <a:t>ACE inhibitors</a:t>
            </a:r>
          </a:p>
        </p:txBody>
      </p:sp>
    </p:spTree>
    <p:extLst>
      <p:ext uri="{BB962C8B-B14F-4D97-AF65-F5344CB8AC3E}">
        <p14:creationId xmlns:p14="http://schemas.microsoft.com/office/powerpoint/2010/main" val="2739311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Intermittent Claudication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Generally not limb threatening</a:t>
            </a:r>
          </a:p>
          <a:p>
            <a:r>
              <a:rPr lang="en-US" dirty="0"/>
              <a:t>Usually represents single level disease</a:t>
            </a:r>
          </a:p>
          <a:p>
            <a:r>
              <a:rPr lang="en-US" dirty="0"/>
              <a:t>ABI – 0.7</a:t>
            </a:r>
          </a:p>
          <a:p>
            <a:r>
              <a:rPr lang="en-US" dirty="0"/>
              <a:t>Modify Risk factors - progression to limb threatening ischemia</a:t>
            </a:r>
          </a:p>
          <a:p>
            <a:r>
              <a:rPr lang="en-US" dirty="0"/>
              <a:t>Exercise:45-60mnts 3xweekly for 12weeks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Risk factor modification especially smoking</a:t>
            </a:r>
          </a:p>
          <a:p>
            <a:r>
              <a:rPr lang="en-US" dirty="0" err="1"/>
              <a:t>Pharmacotherpy</a:t>
            </a:r>
            <a:r>
              <a:rPr lang="en-US" dirty="0"/>
              <a:t>? Good in theory, poor in practice</a:t>
            </a:r>
          </a:p>
          <a:p>
            <a:r>
              <a:rPr lang="en-US" dirty="0"/>
              <a:t>Revascularization indication: intolerable life style limitation in good risk patients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138" y="0"/>
            <a:ext cx="182086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793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Claudication and smoking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Risk factor for progression to limb threatening ischemia</a:t>
            </a:r>
          </a:p>
          <a:p>
            <a:r>
              <a:rPr lang="en-US" dirty="0"/>
              <a:t>Shortens walking distance </a:t>
            </a:r>
          </a:p>
          <a:p>
            <a:r>
              <a:rPr lang="en-US" dirty="0"/>
              <a:t>Cessation will double walking distance</a:t>
            </a:r>
          </a:p>
        </p:txBody>
      </p:sp>
    </p:spTree>
    <p:extLst>
      <p:ext uri="{BB962C8B-B14F-4D97-AF65-F5344CB8AC3E}">
        <p14:creationId xmlns:p14="http://schemas.microsoft.com/office/powerpoint/2010/main" val="3255508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Critical or limb threatening ischemia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Rest pain or tissue loss</a:t>
            </a:r>
          </a:p>
          <a:p>
            <a:r>
              <a:rPr lang="en-US" dirty="0"/>
              <a:t>Usually multilevel disease aorto-iliac, femoral, popliteal, tibial arteries</a:t>
            </a:r>
          </a:p>
          <a:p>
            <a:r>
              <a:rPr lang="en-US" dirty="0"/>
              <a:t>ABI typically &lt;0.4</a:t>
            </a:r>
          </a:p>
          <a:p>
            <a:r>
              <a:rPr lang="en-US" dirty="0"/>
              <a:t>Nearly absolute indication for revascularization</a:t>
            </a:r>
          </a:p>
        </p:txBody>
      </p:sp>
    </p:spTree>
    <p:extLst>
      <p:ext uri="{BB962C8B-B14F-4D97-AF65-F5344CB8AC3E}">
        <p14:creationId xmlns:p14="http://schemas.microsoft.com/office/powerpoint/2010/main" val="4226783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or Limb threatening ischemia</a:t>
            </a:r>
          </a:p>
        </p:txBody>
      </p:sp>
      <p:pic>
        <p:nvPicPr>
          <p:cNvPr id="5" name="Picture 2" descr="PVD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94" y="1858225"/>
            <a:ext cx="2331004" cy="233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VD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33" y="2940426"/>
            <a:ext cx="1585645" cy="29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VD0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93" y="4327172"/>
            <a:ext cx="2331005" cy="23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078" y="2226209"/>
            <a:ext cx="19335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053" y="5421313"/>
            <a:ext cx="186690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255" y="357026"/>
            <a:ext cx="21875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15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Elastic arteries : Aorta &amp; Beginning of  its large branches</a:t>
            </a:r>
          </a:p>
          <a:p>
            <a:pPr marL="0" indent="0">
              <a:buNone/>
            </a:pPr>
            <a:r>
              <a:rPr lang="en-US" dirty="0"/>
              <a:t>                                preponderance of elastic fibers in media</a:t>
            </a:r>
          </a:p>
          <a:p>
            <a:r>
              <a:rPr lang="en-US" dirty="0"/>
              <a:t>Muscular arteries : medium sized arteries, distributing arteries</a:t>
            </a:r>
          </a:p>
          <a:p>
            <a:pPr marL="0" indent="0">
              <a:buNone/>
            </a:pPr>
            <a:r>
              <a:rPr lang="en-US" dirty="0"/>
              <a:t>                                      exhibit smooth muscles in their walls</a:t>
            </a:r>
          </a:p>
          <a:p>
            <a:r>
              <a:rPr lang="en-US" dirty="0"/>
              <a:t>Small arteries : major site of autonomic regulation of blood flow</a:t>
            </a:r>
          </a:p>
        </p:txBody>
      </p:sp>
    </p:spTree>
    <p:extLst>
      <p:ext uri="{BB962C8B-B14F-4D97-AF65-F5344CB8AC3E}">
        <p14:creationId xmlns:p14="http://schemas.microsoft.com/office/powerpoint/2010/main" val="2592836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Diabetes and PAD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Risk factor for limb threatening ischemia</a:t>
            </a:r>
          </a:p>
          <a:p>
            <a:r>
              <a:rPr lang="en-US" dirty="0"/>
              <a:t>Higher likelihood of </a:t>
            </a:r>
            <a:r>
              <a:rPr lang="en-US" dirty="0" err="1"/>
              <a:t>tibial</a:t>
            </a:r>
            <a:r>
              <a:rPr lang="en-US" dirty="0"/>
              <a:t> artery disease</a:t>
            </a:r>
          </a:p>
          <a:p>
            <a:r>
              <a:rPr lang="en-US" dirty="0"/>
              <a:t>Neuropathy predisposes to foot wounds</a:t>
            </a:r>
          </a:p>
          <a:p>
            <a:r>
              <a:rPr lang="en-US" dirty="0"/>
              <a:t>Severe deep space foot infections</a:t>
            </a:r>
          </a:p>
          <a:p>
            <a:r>
              <a:rPr lang="en-US" dirty="0"/>
              <a:t>Wound healing poorer at any given ABI vs non-diabetics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Vascular calcification may artificially elevate ABI</a:t>
            </a:r>
          </a:p>
          <a:p>
            <a:r>
              <a:rPr lang="en-US" dirty="0"/>
              <a:t>Dismal prospects for limb salvage if combined with renal failure</a:t>
            </a:r>
          </a:p>
        </p:txBody>
      </p:sp>
    </p:spTree>
    <p:extLst>
      <p:ext uri="{BB962C8B-B14F-4D97-AF65-F5344CB8AC3E}">
        <p14:creationId xmlns:p14="http://schemas.microsoft.com/office/powerpoint/2010/main" val="2504016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Lower extremity revascularization endovascular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Balloon angioplasty /stenting</a:t>
            </a:r>
          </a:p>
          <a:p>
            <a:r>
              <a:rPr lang="en-US" dirty="0"/>
              <a:t>Most commonly applied to </a:t>
            </a:r>
            <a:r>
              <a:rPr lang="en-US" dirty="0" err="1"/>
              <a:t>aortoiliac</a:t>
            </a:r>
            <a:r>
              <a:rPr lang="en-US" dirty="0"/>
              <a:t> segment</a:t>
            </a:r>
          </a:p>
          <a:p>
            <a:r>
              <a:rPr lang="en-US" dirty="0"/>
              <a:t>Favorable lesions  - short concentric stenosis</a:t>
            </a:r>
          </a:p>
          <a:p>
            <a:r>
              <a:rPr lang="en-US" dirty="0"/>
              <a:t>Unfavorable lesions- long eccentric stenosis or occlusion</a:t>
            </a:r>
          </a:p>
          <a:p>
            <a:r>
              <a:rPr lang="en-US" dirty="0"/>
              <a:t>Atherectomy rarely</a:t>
            </a:r>
          </a:p>
        </p:txBody>
      </p:sp>
      <p:pic>
        <p:nvPicPr>
          <p:cNvPr id="5" name="Picture 3" descr="Angioplasty Steps G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7" y="2143919"/>
            <a:ext cx="30956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97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Lower extremity revascularization surgical option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16966"/>
            <a:ext cx="5181600" cy="416865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17530" y="1897991"/>
            <a:ext cx="3090940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4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31032" y="1907136"/>
            <a:ext cx="2395936" cy="418831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94837" y="1861412"/>
            <a:ext cx="153632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12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extremity PAD (ABI) is a marker for heavy systemic atherosclerotic disease burden – treat risk factors</a:t>
            </a:r>
          </a:p>
          <a:p>
            <a:r>
              <a:rPr lang="en-US" dirty="0"/>
              <a:t>Primary treatment for claudication  - exercise, stop smoking</a:t>
            </a:r>
          </a:p>
          <a:p>
            <a:r>
              <a:rPr lang="en-US" dirty="0"/>
              <a:t>Limb threatening ischemia </a:t>
            </a:r>
            <a:r>
              <a:rPr lang="en-US"/>
              <a:t>- revascularization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82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1.picsearch.com/is?5wcQG6_T5FLYZUjeythDsZIehQuWdXHIBURl1tCP-IQ&amp;height=2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77" y="2559844"/>
            <a:ext cx="41910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4259" y="1287887"/>
            <a:ext cx="3909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Carotid Artery Disease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1838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Carotid Artery Disease</a:t>
            </a:r>
          </a:p>
          <a:p>
            <a:pPr marL="0" indent="0">
              <a:buNone/>
            </a:pPr>
            <a:r>
              <a:rPr lang="en-US" dirty="0" smtClean="0"/>
              <a:t>Clinical Presentation:</a:t>
            </a:r>
          </a:p>
          <a:p>
            <a:pPr marL="0" indent="0">
              <a:buNone/>
            </a:pPr>
            <a:r>
              <a:rPr lang="en-US" dirty="0" smtClean="0"/>
              <a:t>Asymptomatic</a:t>
            </a:r>
          </a:p>
          <a:p>
            <a:pPr marL="0" indent="0">
              <a:buNone/>
            </a:pPr>
            <a:r>
              <a:rPr lang="en-US" dirty="0" smtClean="0"/>
              <a:t>Symptomatic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Amaurosis</a:t>
            </a:r>
            <a:r>
              <a:rPr lang="en-US" dirty="0" smtClean="0"/>
              <a:t> </a:t>
            </a:r>
            <a:r>
              <a:rPr lang="en-US" dirty="0" err="1" smtClean="0"/>
              <a:t>Fugax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TIA – Transient Ischemic Attacks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Stroke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30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5155"/>
            <a:ext cx="10515600" cy="5937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Carotid Artery Disease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Investigations :</a:t>
            </a:r>
          </a:p>
          <a:p>
            <a:pPr marL="0" indent="0">
              <a:buNone/>
            </a:pPr>
            <a:r>
              <a:rPr lang="en-US" dirty="0" smtClean="0"/>
              <a:t>Non invasive 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Carotid Duplex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Minimally Invasive: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MRI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Invasive:</a:t>
            </a:r>
          </a:p>
          <a:p>
            <a:pPr marL="0" indent="0">
              <a:buNone/>
            </a:pPr>
            <a:r>
              <a:rPr lang="en-US" dirty="0" smtClean="0"/>
              <a:t>Carotid Angiogram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8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Carotid Artery Disease</a:t>
            </a:r>
          </a:p>
          <a:p>
            <a:pPr marL="0" indent="0">
              <a:buNone/>
            </a:pPr>
            <a:r>
              <a:rPr lang="en-US" dirty="0" smtClean="0"/>
              <a:t>Management :</a:t>
            </a:r>
          </a:p>
          <a:p>
            <a:pPr marL="0" indent="0">
              <a:buNone/>
            </a:pPr>
            <a:r>
              <a:rPr lang="en-US" dirty="0" smtClean="0"/>
              <a:t>Symptomatic :</a:t>
            </a:r>
          </a:p>
          <a:p>
            <a:pPr marL="0" indent="0">
              <a:buNone/>
            </a:pPr>
            <a:r>
              <a:rPr lang="en-US" dirty="0" smtClean="0"/>
              <a:t>&lt;50-60% Stenosis – Risk factor modification &amp; Best Medical treatment</a:t>
            </a:r>
          </a:p>
          <a:p>
            <a:pPr marL="0" indent="0">
              <a:buNone/>
            </a:pPr>
            <a:r>
              <a:rPr lang="en-US" dirty="0" smtClean="0"/>
              <a:t>60-70% stenosis &amp; above – Carotid </a:t>
            </a:r>
            <a:r>
              <a:rPr lang="en-US" dirty="0" err="1" smtClean="0"/>
              <a:t>Endarterectomy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Carotid Stenting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44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Limb Ischemia (ALI) is sudden decrease in limb perfusion causing a potential threat to limb viability.</a:t>
            </a:r>
          </a:p>
          <a:p>
            <a:r>
              <a:rPr lang="en-US" dirty="0"/>
              <a:t>Presentation is normally up to 2weeks following the acute event.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446" y="5397744"/>
            <a:ext cx="50958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87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Endothelium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Permeable to water &amp; small inorganic ions</a:t>
            </a:r>
          </a:p>
          <a:p>
            <a:r>
              <a:rPr lang="en-US" dirty="0"/>
              <a:t>Transports a little bit of blood protein by pinocytosis</a:t>
            </a:r>
          </a:p>
          <a:p>
            <a:r>
              <a:rPr lang="en-US" dirty="0"/>
              <a:t>It can contract to regulate the capillary flow</a:t>
            </a:r>
          </a:p>
          <a:p>
            <a:r>
              <a:rPr lang="en-US" dirty="0"/>
              <a:t>It produces some of the </a:t>
            </a:r>
            <a:r>
              <a:rPr lang="en-US" dirty="0" err="1"/>
              <a:t>subendothelial</a:t>
            </a:r>
            <a:r>
              <a:rPr lang="en-US" dirty="0"/>
              <a:t> connective tissue</a:t>
            </a:r>
          </a:p>
          <a:p>
            <a:r>
              <a:rPr lang="en-US" dirty="0"/>
              <a:t>It makes substances :</a:t>
            </a:r>
          </a:p>
          <a:p>
            <a:pPr marL="0" indent="0">
              <a:buNone/>
            </a:pPr>
            <a:r>
              <a:rPr lang="en-US" dirty="0"/>
              <a:t>                Prostacyclin (to keep its surface slippery)</a:t>
            </a:r>
          </a:p>
          <a:p>
            <a:pPr marL="0" indent="0">
              <a:buNone/>
            </a:pPr>
            <a:r>
              <a:rPr lang="en-US" dirty="0"/>
              <a:t>                Von </a:t>
            </a:r>
            <a:r>
              <a:rPr lang="en-US" dirty="0" err="1"/>
              <a:t>Willebrand’s</a:t>
            </a:r>
            <a:r>
              <a:rPr lang="en-US" dirty="0"/>
              <a:t> factor</a:t>
            </a:r>
          </a:p>
          <a:p>
            <a:pPr marL="0" indent="0">
              <a:buNone/>
            </a:pPr>
            <a:r>
              <a:rPr lang="en-US" dirty="0"/>
              <a:t>                </a:t>
            </a:r>
            <a:r>
              <a:rPr lang="en-US" dirty="0" err="1"/>
              <a:t>Endothelin</a:t>
            </a:r>
            <a:r>
              <a:rPr lang="en-US" dirty="0"/>
              <a:t> ( a vasoconstrictor peptide)</a:t>
            </a:r>
          </a:p>
          <a:p>
            <a:pPr marL="0" indent="0">
              <a:buNone/>
            </a:pPr>
            <a:r>
              <a:rPr lang="en-US" dirty="0"/>
              <a:t>                Endothelial derived relaxation factor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1236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Timing of presentation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9232" y="5635931"/>
            <a:ext cx="5095875" cy="247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074" y="1589314"/>
            <a:ext cx="8025500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49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Nerves : are most sensitive ischemia</a:t>
            </a:r>
          </a:p>
          <a:p>
            <a:r>
              <a:rPr lang="en-US" dirty="0"/>
              <a:t>Skin &amp; Bone : relatively resistant to ischemia</a:t>
            </a:r>
          </a:p>
          <a:p>
            <a:r>
              <a:rPr lang="en-US" dirty="0"/>
              <a:t>Muscle : major structural component of extremity, local and systemic manifestations of ischemia –reperfusion injury. </a:t>
            </a:r>
          </a:p>
          <a:p>
            <a:r>
              <a:rPr lang="en-US" dirty="0"/>
              <a:t>Critical Tissue Ischemic times</a:t>
            </a:r>
          </a:p>
          <a:p>
            <a:pPr marL="0" indent="0">
              <a:buNone/>
            </a:pPr>
            <a:r>
              <a:rPr lang="en-US" dirty="0"/>
              <a:t>         Muscle – 4hrs</a:t>
            </a:r>
          </a:p>
          <a:p>
            <a:pPr marL="0" indent="0">
              <a:buNone/>
            </a:pPr>
            <a:r>
              <a:rPr lang="en-US" dirty="0"/>
              <a:t>         Nerve   -  8hrs</a:t>
            </a:r>
          </a:p>
          <a:p>
            <a:pPr marL="0" indent="0">
              <a:buNone/>
            </a:pPr>
            <a:r>
              <a:rPr lang="en-US" dirty="0"/>
              <a:t>         Fat        -   13hrs</a:t>
            </a:r>
          </a:p>
          <a:p>
            <a:pPr marL="0" indent="0">
              <a:buNone/>
            </a:pPr>
            <a:r>
              <a:rPr lang="en-US" dirty="0"/>
              <a:t>         Skin      -    24hrs</a:t>
            </a:r>
          </a:p>
          <a:p>
            <a:pPr marL="0" indent="0">
              <a:buNone/>
            </a:pPr>
            <a:r>
              <a:rPr lang="en-US" dirty="0"/>
              <a:t>         Bone     -    4days</a:t>
            </a:r>
          </a:p>
        </p:txBody>
      </p:sp>
    </p:spTree>
    <p:extLst>
      <p:ext uri="{BB962C8B-B14F-4D97-AF65-F5344CB8AC3E}">
        <p14:creationId xmlns:p14="http://schemas.microsoft.com/office/powerpoint/2010/main" val="2681227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Acute Arterial Occlusion</a:t>
            </a:r>
          </a:p>
          <a:p>
            <a:pPr marL="0" indent="0" algn="ctr">
              <a:buNone/>
            </a:pPr>
            <a:r>
              <a:rPr lang="en-US" dirty="0"/>
              <a:t>Sudden decrease blood supply</a:t>
            </a:r>
          </a:p>
          <a:p>
            <a:pPr marL="0" indent="0" algn="just">
              <a:buNone/>
            </a:pPr>
            <a:r>
              <a:rPr lang="en-US" dirty="0"/>
              <a:t>   Functional change                                                      Anatomical change</a:t>
            </a:r>
          </a:p>
          <a:p>
            <a:pPr marL="0" indent="0" algn="just">
              <a:buNone/>
            </a:pPr>
            <a:r>
              <a:rPr lang="en-US" dirty="0"/>
              <a:t>   Circulation                                                                    Skin</a:t>
            </a:r>
          </a:p>
          <a:p>
            <a:pPr marL="0" indent="0" algn="just">
              <a:buNone/>
            </a:pPr>
            <a:r>
              <a:rPr lang="en-US" dirty="0"/>
              <a:t>   Peripheral nerve                                                          Muscle</a:t>
            </a:r>
          </a:p>
        </p:txBody>
      </p:sp>
    </p:spTree>
    <p:extLst>
      <p:ext uri="{BB962C8B-B14F-4D97-AF65-F5344CB8AC3E}">
        <p14:creationId xmlns:p14="http://schemas.microsoft.com/office/powerpoint/2010/main" val="25346407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 symptoms in ALI relate to Pain or Function</a:t>
            </a:r>
          </a:p>
          <a:p>
            <a:r>
              <a:rPr lang="en-US" dirty="0"/>
              <a:t>Duration and intensity of Pain and presence of Motor or Sensory changes</a:t>
            </a:r>
          </a:p>
          <a:p>
            <a:r>
              <a:rPr lang="en-US" dirty="0"/>
              <a:t>Previous H/O PVD – claudication, Aneurysm or Heart disease and atherosclerotic risk factor</a:t>
            </a:r>
          </a:p>
        </p:txBody>
      </p:sp>
    </p:spTree>
    <p:extLst>
      <p:ext uri="{BB962C8B-B14F-4D97-AF65-F5344CB8AC3E}">
        <p14:creationId xmlns:p14="http://schemas.microsoft.com/office/powerpoint/2010/main" val="1852099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6 Ps :</a:t>
            </a:r>
          </a:p>
          <a:p>
            <a:r>
              <a:rPr lang="en-US" dirty="0"/>
              <a:t>Pain</a:t>
            </a:r>
          </a:p>
          <a:p>
            <a:r>
              <a:rPr lang="en-US" dirty="0"/>
              <a:t>Pallor</a:t>
            </a:r>
          </a:p>
          <a:p>
            <a:r>
              <a:rPr lang="en-US" dirty="0" err="1"/>
              <a:t>Pulselesness</a:t>
            </a:r>
            <a:endParaRPr lang="en-US" dirty="0"/>
          </a:p>
          <a:p>
            <a:r>
              <a:rPr lang="en-US" dirty="0"/>
              <a:t>Paresthesia</a:t>
            </a:r>
          </a:p>
          <a:p>
            <a:r>
              <a:rPr lang="en-US" dirty="0"/>
              <a:t>Paralysis</a:t>
            </a:r>
          </a:p>
          <a:p>
            <a:r>
              <a:rPr lang="en-US" dirty="0" err="1"/>
              <a:t>Poikilothermia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4" y="1825625"/>
            <a:ext cx="2677885" cy="3179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597" y="1934822"/>
            <a:ext cx="3997116" cy="296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7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Laboratories</a:t>
            </a:r>
          </a:p>
          <a:p>
            <a:r>
              <a:rPr lang="en-US" dirty="0"/>
              <a:t>Doppler US</a:t>
            </a:r>
          </a:p>
          <a:p>
            <a:r>
              <a:rPr lang="en-US" dirty="0"/>
              <a:t>Duplex US</a:t>
            </a:r>
          </a:p>
          <a:p>
            <a:r>
              <a:rPr lang="en-US" dirty="0"/>
              <a:t>CTA</a:t>
            </a:r>
          </a:p>
          <a:p>
            <a:r>
              <a:rPr lang="en-US" dirty="0"/>
              <a:t>MRA</a:t>
            </a:r>
          </a:p>
          <a:p>
            <a:r>
              <a:rPr lang="en-US" dirty="0"/>
              <a:t>Angiography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25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CXR &amp; ECG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10" y="2254860"/>
            <a:ext cx="4506837" cy="2621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46" y="2254860"/>
            <a:ext cx="5384549" cy="26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5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Echocardiography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30" y="1605728"/>
            <a:ext cx="8153399" cy="46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48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ABI : Ankle Brachial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Ratio of </a:t>
            </a:r>
          </a:p>
          <a:p>
            <a:pPr marL="0" indent="0">
              <a:buNone/>
            </a:pPr>
            <a:r>
              <a:rPr lang="en-US" dirty="0"/>
              <a:t>Higher of the Ankle Systolic pressure ( Dorsalis </a:t>
            </a:r>
            <a:r>
              <a:rPr lang="en-US" dirty="0" err="1"/>
              <a:t>pedis</a:t>
            </a:r>
            <a:r>
              <a:rPr lang="en-US" dirty="0"/>
              <a:t> or Post </a:t>
            </a:r>
            <a:r>
              <a:rPr lang="en-US" dirty="0" err="1"/>
              <a:t>tibial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Higher arm systolic pressure (right or left arm)</a:t>
            </a:r>
          </a:p>
          <a:p>
            <a:pPr marL="0" indent="0">
              <a:buNone/>
            </a:pPr>
            <a:r>
              <a:rPr lang="en-US" dirty="0"/>
              <a:t>                      ABI Clinical Significance</a:t>
            </a:r>
          </a:p>
          <a:p>
            <a:pPr marL="0" indent="0">
              <a:buNone/>
            </a:pPr>
            <a:r>
              <a:rPr lang="en-US" dirty="0"/>
              <a:t>                              &gt;0.97       Normal (usually 1.1)</a:t>
            </a:r>
          </a:p>
          <a:p>
            <a:pPr marL="0" indent="0">
              <a:buNone/>
            </a:pPr>
            <a:r>
              <a:rPr lang="en-US" dirty="0"/>
              <a:t>                              0.4-0.8     claudication</a:t>
            </a:r>
          </a:p>
          <a:p>
            <a:pPr marL="0" indent="0">
              <a:buNone/>
            </a:pPr>
            <a:r>
              <a:rPr lang="en-US" dirty="0"/>
              <a:t>                              0.2-0.4     rest pain</a:t>
            </a:r>
          </a:p>
          <a:p>
            <a:pPr marL="0" indent="0">
              <a:buNone/>
            </a:pPr>
            <a:r>
              <a:rPr lang="en-US" dirty="0"/>
              <a:t>                              0.1-0.4     ulceration .gangrene</a:t>
            </a:r>
          </a:p>
          <a:p>
            <a:pPr marL="0" indent="0">
              <a:buNone/>
            </a:pPr>
            <a:r>
              <a:rPr lang="en-US" dirty="0"/>
              <a:t>                               &lt;0.1         Acute ischemia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17" y="3712918"/>
            <a:ext cx="8096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9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Duplex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87" y="2052637"/>
            <a:ext cx="50006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2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Vascular Smooth Muscle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LDL receptors</a:t>
            </a:r>
          </a:p>
          <a:p>
            <a:r>
              <a:rPr lang="en-US" dirty="0"/>
              <a:t>It can get into the intima through holes in internal elastic membrane</a:t>
            </a:r>
          </a:p>
          <a:p>
            <a:r>
              <a:rPr lang="en-US" dirty="0"/>
              <a:t>Both are important in atherogenesis</a:t>
            </a:r>
          </a:p>
        </p:txBody>
      </p:sp>
    </p:spTree>
    <p:extLst>
      <p:ext uri="{BB962C8B-B14F-4D97-AF65-F5344CB8AC3E}">
        <p14:creationId xmlns:p14="http://schemas.microsoft.com/office/powerpoint/2010/main" val="7327392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97" y="1662089"/>
            <a:ext cx="3924528" cy="4288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544" y="1545787"/>
            <a:ext cx="4312104" cy="45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43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58" y="1501913"/>
            <a:ext cx="3091542" cy="499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481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>Site of occlusion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Peripheral pulse – Area of pain – Area of ischemia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560288"/>
            <a:ext cx="8332177" cy="37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34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247650"/>
            <a:ext cx="46482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3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Arterial embolism</a:t>
            </a:r>
          </a:p>
          <a:p>
            <a:r>
              <a:rPr lang="en-US" dirty="0"/>
              <a:t>Acute arterial thrombosis</a:t>
            </a:r>
          </a:p>
          <a:p>
            <a:r>
              <a:rPr lang="en-US" dirty="0"/>
              <a:t>Arterial injury</a:t>
            </a:r>
          </a:p>
          <a:p>
            <a:r>
              <a:rPr lang="en-US" dirty="0"/>
              <a:t>Acute arterial dissection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13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Arterial Embolism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Embolic occlusion of a previously unobstructed  vessel generally results in the most severe forms of acute ischemia</a:t>
            </a:r>
          </a:p>
          <a:p>
            <a:r>
              <a:rPr lang="en-US" dirty="0"/>
              <a:t>Suspected in patients with </a:t>
            </a:r>
          </a:p>
          <a:p>
            <a:pPr marL="0" indent="0">
              <a:buNone/>
            </a:pPr>
            <a:r>
              <a:rPr lang="en-US" dirty="0"/>
              <a:t>      acute onset , no intermittent claudication</a:t>
            </a:r>
          </a:p>
          <a:p>
            <a:pPr marL="0" indent="0">
              <a:buNone/>
            </a:pPr>
            <a:r>
              <a:rPr lang="en-US" dirty="0"/>
              <a:t>       risk of embolism</a:t>
            </a:r>
          </a:p>
          <a:p>
            <a:pPr marL="0" indent="0">
              <a:buNone/>
            </a:pPr>
            <a:r>
              <a:rPr lang="en-US" dirty="0"/>
              <a:t>       unilateral  abnormal finding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547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Source of Emboli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Cardiogenic                           80%</a:t>
            </a:r>
          </a:p>
          <a:p>
            <a:pPr marL="0" indent="0">
              <a:buNone/>
            </a:pPr>
            <a:r>
              <a:rPr lang="en-US" dirty="0"/>
              <a:t>         Atrial Fibrillation              50%</a:t>
            </a:r>
          </a:p>
          <a:p>
            <a:pPr marL="0" indent="0">
              <a:buNone/>
            </a:pPr>
            <a:r>
              <a:rPr lang="en-US" dirty="0"/>
              <a:t>         Myocardial infarction      25%</a:t>
            </a:r>
          </a:p>
          <a:p>
            <a:pPr marL="0" indent="0">
              <a:buNone/>
            </a:pPr>
            <a:r>
              <a:rPr lang="en-US" dirty="0"/>
              <a:t>         other                                     5%</a:t>
            </a:r>
          </a:p>
          <a:p>
            <a:r>
              <a:rPr lang="en-US" dirty="0"/>
              <a:t>Non Cardiac                            10%</a:t>
            </a:r>
          </a:p>
          <a:p>
            <a:pPr marL="0" indent="0">
              <a:buNone/>
            </a:pPr>
            <a:r>
              <a:rPr lang="en-US" dirty="0"/>
              <a:t>          Aneurysmal disease            6%</a:t>
            </a:r>
          </a:p>
          <a:p>
            <a:pPr marL="0" indent="0">
              <a:buNone/>
            </a:pPr>
            <a:r>
              <a:rPr lang="en-US" dirty="0"/>
              <a:t>          Proximal artery Atheroma  3%</a:t>
            </a:r>
          </a:p>
          <a:p>
            <a:pPr marL="0" indent="0">
              <a:buNone/>
            </a:pPr>
            <a:r>
              <a:rPr lang="en-US" dirty="0"/>
              <a:t>           Paradoxical emboli               1%</a:t>
            </a:r>
          </a:p>
          <a:p>
            <a:r>
              <a:rPr lang="en-US" dirty="0"/>
              <a:t>Other or idiopathic                  10%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391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Arteriographic</a:t>
            </a:r>
            <a:r>
              <a:rPr lang="en-US" dirty="0"/>
              <a:t> findings</a:t>
            </a:r>
          </a:p>
          <a:p>
            <a:pPr marL="0" indent="0">
              <a:buNone/>
            </a:pPr>
            <a:r>
              <a:rPr lang="en-US" dirty="0"/>
              <a:t>      meniscus sign</a:t>
            </a:r>
          </a:p>
          <a:p>
            <a:pPr marL="0" indent="0">
              <a:buNone/>
            </a:pPr>
            <a:r>
              <a:rPr lang="en-US" dirty="0"/>
              <a:t>       lack of collaterals</a:t>
            </a:r>
          </a:p>
          <a:p>
            <a:pPr marL="0" indent="0">
              <a:buNone/>
            </a:pPr>
            <a:r>
              <a:rPr lang="en-US" dirty="0"/>
              <a:t>       absence of atherosclerosis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77199" y="2196185"/>
            <a:ext cx="2016369" cy="3038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411" y="1996201"/>
            <a:ext cx="21145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87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862" y="2139156"/>
            <a:ext cx="4486275" cy="37242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3704" y="1825625"/>
            <a:ext cx="3238591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89123" y="1828800"/>
            <a:ext cx="738554" cy="474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38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Acute Arterial Thrombosis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 occurs in vessels affected by pre existent atherosclerosis</a:t>
            </a:r>
          </a:p>
          <a:p>
            <a:r>
              <a:rPr lang="en-US" dirty="0"/>
              <a:t>Ischemia is often less severe than with acute embolism</a:t>
            </a:r>
          </a:p>
          <a:p>
            <a:r>
              <a:rPr lang="en-US" dirty="0"/>
              <a:t>Location of occlusion may play a role in the severity of limb ischemia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3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Arteriosclerosis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Generic term for three patterns of vascular disease which all cause thickening and inelasticity of arteries.</a:t>
            </a:r>
          </a:p>
          <a:p>
            <a:r>
              <a:rPr lang="en-US" dirty="0"/>
              <a:t>Atherosclerosis : Occlusive</a:t>
            </a:r>
          </a:p>
          <a:p>
            <a:pPr marL="0" indent="0">
              <a:buNone/>
            </a:pPr>
            <a:r>
              <a:rPr lang="en-US" dirty="0"/>
              <a:t>       characterized by formation of intimal fibro fatty plaques</a:t>
            </a:r>
          </a:p>
          <a:p>
            <a:pPr marL="0" indent="0">
              <a:buNone/>
            </a:pPr>
            <a:r>
              <a:rPr lang="en-US" dirty="0"/>
              <a:t>       with  central core rich in lipids</a:t>
            </a:r>
          </a:p>
          <a:p>
            <a:pPr marL="0" indent="0">
              <a:buNone/>
            </a:pPr>
            <a:r>
              <a:rPr lang="en-US" dirty="0"/>
              <a:t>       affects large and medium sized arteries</a:t>
            </a:r>
          </a:p>
          <a:p>
            <a:pPr marL="0" indent="0">
              <a:buNone/>
            </a:pPr>
            <a:r>
              <a:rPr lang="en-US" dirty="0"/>
              <a:t>        major cause of organ ischemia </a:t>
            </a:r>
          </a:p>
        </p:txBody>
      </p:sp>
    </p:spTree>
    <p:extLst>
      <p:ext uri="{BB962C8B-B14F-4D97-AF65-F5344CB8AC3E}">
        <p14:creationId xmlns:p14="http://schemas.microsoft.com/office/powerpoint/2010/main" val="37973987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5718" y="1825625"/>
            <a:ext cx="2926563" cy="435133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27326" y="1825625"/>
            <a:ext cx="18713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85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2" y="990600"/>
            <a:ext cx="51339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423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Acute Embolism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4883" y="2505075"/>
            <a:ext cx="3187597" cy="368458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Acute Thrombosis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12032" y="2505075"/>
            <a:ext cx="2903523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80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Aortic Dissection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1312" y="2243931"/>
            <a:ext cx="64293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97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Thoraco</a:t>
            </a:r>
            <a:r>
              <a:rPr lang="en-US" dirty="0"/>
              <a:t> abdominal dissection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8902" y="987425"/>
            <a:ext cx="3060771" cy="4873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MRA reveals dissection flap extending below the renal artery</a:t>
            </a:r>
          </a:p>
        </p:txBody>
      </p:sp>
    </p:spTree>
    <p:extLst>
      <p:ext uri="{BB962C8B-B14F-4D97-AF65-F5344CB8AC3E}">
        <p14:creationId xmlns:p14="http://schemas.microsoft.com/office/powerpoint/2010/main" val="10476676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Severity of Ischemia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Reversible</a:t>
            </a:r>
          </a:p>
          <a:p>
            <a:pPr marL="0" indent="0">
              <a:buNone/>
            </a:pPr>
            <a:r>
              <a:rPr lang="en-US" dirty="0"/>
              <a:t>        Mild             :  pain, pallor, </a:t>
            </a:r>
            <a:r>
              <a:rPr lang="en-US" dirty="0" err="1"/>
              <a:t>poikilothermia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Moderate    :  paresthesia, paresis</a:t>
            </a:r>
          </a:p>
          <a:p>
            <a:pPr marL="0" indent="0">
              <a:buNone/>
            </a:pPr>
            <a:r>
              <a:rPr lang="en-US" dirty="0"/>
              <a:t>        Severe          : analgesia, paralysis, muscle tenderness</a:t>
            </a:r>
          </a:p>
          <a:p>
            <a:r>
              <a:rPr lang="en-US" dirty="0"/>
              <a:t>Irreversible</a:t>
            </a:r>
          </a:p>
          <a:p>
            <a:pPr marL="0" indent="0">
              <a:buNone/>
            </a:pPr>
            <a:r>
              <a:rPr lang="en-US" dirty="0"/>
              <a:t>          Fixed staining skin, muscle rigor        </a:t>
            </a:r>
          </a:p>
        </p:txBody>
      </p:sp>
    </p:spTree>
    <p:extLst>
      <p:ext uri="{BB962C8B-B14F-4D97-AF65-F5344CB8AC3E}">
        <p14:creationId xmlns:p14="http://schemas.microsoft.com/office/powerpoint/2010/main" val="30868250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Severity of Ischemia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834" y="2144486"/>
            <a:ext cx="10992622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Systemic Anticoagulation</a:t>
            </a:r>
          </a:p>
          <a:p>
            <a:r>
              <a:rPr lang="en-US" dirty="0"/>
              <a:t>Revascularization</a:t>
            </a:r>
          </a:p>
          <a:p>
            <a:pPr marL="0" indent="0">
              <a:buNone/>
            </a:pPr>
            <a:r>
              <a:rPr lang="en-US" dirty="0"/>
              <a:t>            Surgical Revascularization</a:t>
            </a:r>
          </a:p>
          <a:p>
            <a:pPr marL="0" indent="0">
              <a:buNone/>
            </a:pPr>
            <a:r>
              <a:rPr lang="en-US" dirty="0"/>
              <a:t>            Endovascular </a:t>
            </a:r>
          </a:p>
          <a:p>
            <a:pPr marL="0" indent="0">
              <a:buNone/>
            </a:pPr>
            <a:r>
              <a:rPr lang="en-US" dirty="0"/>
              <a:t>                  Thrombolysis</a:t>
            </a:r>
          </a:p>
          <a:p>
            <a:pPr marL="0" indent="0">
              <a:buNone/>
            </a:pPr>
            <a:r>
              <a:rPr lang="en-US" dirty="0"/>
              <a:t>                   Percutaneous Mechanical </a:t>
            </a:r>
            <a:r>
              <a:rPr lang="en-US" dirty="0" err="1"/>
              <a:t>Thrombectomy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269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Systemic Anticoagulation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Goals of Anticoagulation</a:t>
            </a:r>
          </a:p>
          <a:p>
            <a:pPr marL="0" indent="0">
              <a:buNone/>
            </a:pPr>
            <a:r>
              <a:rPr lang="en-US" dirty="0"/>
              <a:t>             Decrease risk of thrombus propagation</a:t>
            </a:r>
          </a:p>
          <a:p>
            <a:pPr marL="0" indent="0">
              <a:buNone/>
            </a:pPr>
            <a:r>
              <a:rPr lang="en-US" dirty="0"/>
              <a:t>             prevent recurrent embolization</a:t>
            </a:r>
          </a:p>
          <a:p>
            <a:r>
              <a:rPr lang="en-US" dirty="0"/>
              <a:t>Unfractionated heparin</a:t>
            </a:r>
          </a:p>
          <a:p>
            <a:pPr marL="0" indent="0">
              <a:buNone/>
            </a:pPr>
            <a:r>
              <a:rPr lang="en-US" dirty="0"/>
              <a:t>               Bolus dose  80 units /kg</a:t>
            </a:r>
          </a:p>
          <a:p>
            <a:pPr marL="0" indent="0">
              <a:buNone/>
            </a:pPr>
            <a:r>
              <a:rPr lang="en-US" dirty="0"/>
              <a:t>                continuous infusion 18 units /kg/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Immediate after diagnosis</a:t>
            </a:r>
          </a:p>
          <a:p>
            <a:pPr marL="0" indent="0">
              <a:buNone/>
            </a:pPr>
            <a:r>
              <a:rPr lang="en-US" dirty="0"/>
              <a:t>                blood investigation and sampling before start</a:t>
            </a:r>
          </a:p>
          <a:p>
            <a:pPr marL="0" indent="0">
              <a:buNone/>
            </a:pPr>
            <a:r>
              <a:rPr lang="en-US" dirty="0"/>
              <a:t>                hold only if early angiography available</a:t>
            </a:r>
          </a:p>
          <a:p>
            <a:pPr marL="0" indent="0">
              <a:buNone/>
            </a:pPr>
            <a:r>
              <a:rPr lang="en-US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13633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Revascularization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Surgical revascularization</a:t>
            </a:r>
          </a:p>
          <a:p>
            <a:r>
              <a:rPr lang="en-US" dirty="0"/>
              <a:t>Endovascular procedures</a:t>
            </a:r>
          </a:p>
          <a:p>
            <a:pPr marL="0" indent="0">
              <a:buNone/>
            </a:pPr>
            <a:r>
              <a:rPr lang="en-US" dirty="0"/>
              <a:t>            Thrombolytic therapy – Cather directed thrombolytic therapy  </a:t>
            </a:r>
          </a:p>
          <a:p>
            <a:pPr marL="0" indent="0">
              <a:buNone/>
            </a:pPr>
            <a:r>
              <a:rPr lang="en-US" dirty="0"/>
              <a:t>            (CDT)</a:t>
            </a:r>
          </a:p>
          <a:p>
            <a:pPr marL="0" indent="0">
              <a:buNone/>
            </a:pPr>
            <a:r>
              <a:rPr lang="en-US" dirty="0"/>
              <a:t>            Percutaneous mechanical </a:t>
            </a:r>
            <a:r>
              <a:rPr lang="en-US" dirty="0" err="1"/>
              <a:t>thrombectomy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94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Monckenberg’s</a:t>
            </a:r>
            <a:r>
              <a:rPr lang="en-US" dirty="0"/>
              <a:t> medial calcific sclerosis – Non Occlusive</a:t>
            </a:r>
          </a:p>
          <a:p>
            <a:pPr marL="0" indent="0">
              <a:buNone/>
            </a:pPr>
            <a:r>
              <a:rPr lang="en-US" dirty="0"/>
              <a:t>        characterized by calcifications in the media of muscular arteries</a:t>
            </a:r>
          </a:p>
          <a:p>
            <a:pPr marL="0" indent="0">
              <a:buNone/>
            </a:pPr>
            <a:r>
              <a:rPr lang="en-US" dirty="0"/>
              <a:t>        medium sized muscular arteries of persons 50yrs or older</a:t>
            </a:r>
          </a:p>
          <a:p>
            <a:pPr marL="0" indent="0">
              <a:buNone/>
            </a:pPr>
            <a:r>
              <a:rPr lang="en-US" dirty="0"/>
              <a:t>        calcifications are irregular medial plates that create nodularity </a:t>
            </a:r>
          </a:p>
          <a:p>
            <a:pPr marL="0" indent="0">
              <a:buNone/>
            </a:pPr>
            <a:r>
              <a:rPr lang="en-US" dirty="0"/>
              <a:t>        on palpation</a:t>
            </a:r>
          </a:p>
          <a:p>
            <a:pPr marL="0" indent="0">
              <a:buNone/>
            </a:pPr>
            <a:r>
              <a:rPr lang="en-US" dirty="0"/>
              <a:t>         easily visualized on X-ray</a:t>
            </a:r>
          </a:p>
          <a:p>
            <a:pPr marL="0" indent="0">
              <a:buNone/>
            </a:pPr>
            <a:r>
              <a:rPr lang="en-US" dirty="0"/>
              <a:t>          don’t encroach on vessel lumen – less clinical importance</a:t>
            </a:r>
          </a:p>
        </p:txBody>
      </p:sp>
    </p:spTree>
    <p:extLst>
      <p:ext uri="{BB962C8B-B14F-4D97-AF65-F5344CB8AC3E}">
        <p14:creationId xmlns:p14="http://schemas.microsoft.com/office/powerpoint/2010/main" val="32788617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Comparison: Surgery &amp; Endovascular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RCT studies : Rochester, STILE, TOPAS</a:t>
            </a:r>
          </a:p>
          <a:p>
            <a:pPr marL="0" indent="0">
              <a:buNone/>
            </a:pPr>
            <a:r>
              <a:rPr lang="en-US" dirty="0"/>
              <a:t>    Limits by different in protocol and case mix</a:t>
            </a:r>
          </a:p>
          <a:p>
            <a:pPr marL="0" indent="0">
              <a:buNone/>
            </a:pPr>
            <a:r>
              <a:rPr lang="en-US" dirty="0"/>
              <a:t>    Only Rochester show advantage of CDT in event free survival but</a:t>
            </a:r>
          </a:p>
          <a:p>
            <a:pPr marL="0" indent="0">
              <a:buNone/>
            </a:pPr>
            <a:r>
              <a:rPr lang="en-US" dirty="0"/>
              <a:t>     late  end points favor surgery</a:t>
            </a:r>
          </a:p>
          <a:p>
            <a:pPr marL="0" indent="0">
              <a:buNone/>
            </a:pPr>
            <a:r>
              <a:rPr lang="en-US" dirty="0"/>
              <a:t>     Underlying Vascular Disease in CDT group mostly  treated </a:t>
            </a:r>
          </a:p>
          <a:p>
            <a:pPr marL="0" indent="0">
              <a:buNone/>
            </a:pPr>
            <a:r>
              <a:rPr lang="en-US" dirty="0"/>
              <a:t>      with endovascular</a:t>
            </a:r>
          </a:p>
          <a:p>
            <a:pPr marL="0" indent="0">
              <a:buNone/>
            </a:pPr>
            <a:r>
              <a:rPr lang="en-US" dirty="0"/>
              <a:t>               PTA is not durable as bypass except for discrete lesions only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496889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Advantage of CDT over Surgery</a:t>
            </a:r>
          </a:p>
          <a:p>
            <a:pPr marL="0" indent="0">
              <a:buNone/>
            </a:pPr>
            <a:r>
              <a:rPr lang="en-US" dirty="0"/>
              <a:t>     Reduced mortality rate</a:t>
            </a:r>
          </a:p>
          <a:p>
            <a:pPr marL="0" indent="0">
              <a:buNone/>
            </a:pPr>
            <a:r>
              <a:rPr lang="en-US" dirty="0"/>
              <a:t>     Less complex surgical procedure</a:t>
            </a:r>
          </a:p>
          <a:p>
            <a:pPr marL="0" indent="0">
              <a:buNone/>
            </a:pPr>
            <a:r>
              <a:rPr lang="en-US" dirty="0"/>
              <a:t>     lower pressure reperfusion</a:t>
            </a:r>
          </a:p>
          <a:p>
            <a:pPr marL="0" indent="0">
              <a:buNone/>
            </a:pPr>
            <a:r>
              <a:rPr lang="en-US" dirty="0"/>
              <a:t>     further defined underlying lesions by angiography</a:t>
            </a:r>
          </a:p>
          <a:p>
            <a:r>
              <a:rPr lang="en-US" dirty="0"/>
              <a:t>Disadvantage of CDT</a:t>
            </a:r>
          </a:p>
          <a:p>
            <a:pPr marL="0" indent="0">
              <a:buNone/>
            </a:pPr>
            <a:r>
              <a:rPr lang="en-US" dirty="0"/>
              <a:t>     high risk of persistent /recurrent ischemia</a:t>
            </a:r>
          </a:p>
          <a:p>
            <a:pPr marL="0" indent="0">
              <a:buNone/>
            </a:pPr>
            <a:r>
              <a:rPr lang="en-US" dirty="0"/>
              <a:t>     Risk of amputation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211176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Class 1, 11a CDT offer lower risk opportunity for arterial revascularization</a:t>
            </a:r>
          </a:p>
          <a:p>
            <a:r>
              <a:rPr lang="en-US" dirty="0"/>
              <a:t>Potentially to follow by surgery as needed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79" y="3234645"/>
            <a:ext cx="10992041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564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590550"/>
            <a:ext cx="75628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37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9486"/>
            <a:ext cx="10515600" cy="6193971"/>
          </a:xfrm>
        </p:spPr>
        <p:txBody>
          <a:bodyPr/>
          <a:lstStyle/>
          <a:p>
            <a:r>
              <a:rPr lang="en-US" dirty="0"/>
              <a:t>Immediate revascularization is indicated for </a:t>
            </a:r>
          </a:p>
          <a:p>
            <a:pPr marL="0" indent="0">
              <a:buNone/>
            </a:pPr>
            <a:r>
              <a:rPr lang="en-US" dirty="0"/>
              <a:t>       Class 11b</a:t>
            </a:r>
          </a:p>
          <a:p>
            <a:pPr marL="0" indent="0">
              <a:buNone/>
            </a:pPr>
            <a:r>
              <a:rPr lang="en-US" dirty="0"/>
              <a:t>       Pt. with rapid sensory and motor deficits</a:t>
            </a:r>
          </a:p>
          <a:p>
            <a:r>
              <a:rPr lang="en-US" dirty="0"/>
              <a:t>Treatment of ischemic have priority over complex and time consuming investigations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79" y="3234645"/>
            <a:ext cx="10992041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600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Surgical Revascularization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 treatment for arterial embolism</a:t>
            </a:r>
          </a:p>
          <a:p>
            <a:pPr marL="0" indent="0">
              <a:buNone/>
            </a:pPr>
            <a:r>
              <a:rPr lang="en-US" dirty="0"/>
              <a:t>     Rapid diagnosis</a:t>
            </a:r>
          </a:p>
          <a:p>
            <a:pPr marL="0" indent="0">
              <a:buNone/>
            </a:pPr>
            <a:r>
              <a:rPr lang="en-US" dirty="0"/>
              <a:t>     identified source of emboli</a:t>
            </a:r>
          </a:p>
          <a:p>
            <a:pPr marL="0" indent="0">
              <a:buNone/>
            </a:pPr>
            <a:r>
              <a:rPr lang="en-US" dirty="0"/>
              <a:t>     rapid systemic coagulant</a:t>
            </a:r>
          </a:p>
          <a:p>
            <a:pPr marL="0" indent="0">
              <a:buNone/>
            </a:pPr>
            <a:r>
              <a:rPr lang="en-US" dirty="0"/>
              <a:t>     surgical </a:t>
            </a:r>
            <a:r>
              <a:rPr lang="en-US" dirty="0" err="1"/>
              <a:t>embolectomy</a:t>
            </a:r>
            <a:endParaRPr lang="en-US" dirty="0"/>
          </a:p>
          <a:p>
            <a:r>
              <a:rPr lang="en-US" dirty="0" err="1"/>
              <a:t>Embolectomy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timely operation is the goal</a:t>
            </a:r>
          </a:p>
          <a:p>
            <a:pPr marL="0" indent="0">
              <a:buNone/>
            </a:pPr>
            <a:r>
              <a:rPr lang="en-US" dirty="0"/>
              <a:t>      preoperative preparation should be minimal</a:t>
            </a:r>
          </a:p>
        </p:txBody>
      </p:sp>
    </p:spTree>
    <p:extLst>
      <p:ext uri="{BB962C8B-B14F-4D97-AF65-F5344CB8AC3E}">
        <p14:creationId xmlns:p14="http://schemas.microsoft.com/office/powerpoint/2010/main" val="33745239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811" y="1825625"/>
            <a:ext cx="29783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920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Groin incision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42256" y="2951956"/>
            <a:ext cx="3752850" cy="27908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Landmark : midpoint from Pubic Symphysis to ASIS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14386" y="2505075"/>
            <a:ext cx="2098815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478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553" y="1825625"/>
            <a:ext cx="55668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045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329" y="1825625"/>
            <a:ext cx="68793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5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Arteriosclerosis :</a:t>
            </a:r>
          </a:p>
          <a:p>
            <a:pPr marL="0" indent="0">
              <a:buNone/>
            </a:pPr>
            <a:r>
              <a:rPr lang="en-US" dirty="0"/>
              <a:t>       disease of small arteries and arterioles – small vessel sclerosis</a:t>
            </a:r>
          </a:p>
          <a:p>
            <a:pPr marL="0" indent="0">
              <a:buNone/>
            </a:pPr>
            <a:r>
              <a:rPr lang="en-US" dirty="0"/>
              <a:t>        Associated with HTN &amp; DM which cause luminal narrowing </a:t>
            </a:r>
          </a:p>
          <a:p>
            <a:pPr marL="0" indent="0">
              <a:buNone/>
            </a:pPr>
            <a:r>
              <a:rPr lang="en-US" dirty="0"/>
              <a:t>         and down stream ischemic injury</a:t>
            </a:r>
          </a:p>
          <a:p>
            <a:pPr marL="0" indent="0">
              <a:buNone/>
            </a:pPr>
            <a:r>
              <a:rPr lang="en-US" dirty="0"/>
              <a:t>        2 variants – hyaline and hyperplastic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039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7104" y="1825625"/>
            <a:ext cx="57777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581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787" y="1872456"/>
            <a:ext cx="797242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18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4465" y="1825625"/>
            <a:ext cx="60030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424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Technical consideration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5548" y="1825625"/>
            <a:ext cx="71009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15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Technical Consideration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 : Inflow Vessel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70588" y="2505075"/>
            <a:ext cx="4896186" cy="368458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Forceful Pulsatile Blood flow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2778" y="2505075"/>
            <a:ext cx="4922032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683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Out Flow Vessel</a:t>
            </a:r>
          </a:p>
          <a:p>
            <a:pPr marL="0" indent="0">
              <a:buNone/>
            </a:pPr>
            <a:r>
              <a:rPr lang="en-US" dirty="0"/>
              <a:t> Several passes until no further thrombus is extracted</a:t>
            </a:r>
          </a:p>
          <a:p>
            <a:r>
              <a:rPr lang="en-US" dirty="0"/>
              <a:t>Avoid forceful attempt to pass catheter</a:t>
            </a:r>
          </a:p>
          <a:p>
            <a:r>
              <a:rPr lang="en-US" dirty="0"/>
              <a:t>Always examine extracted thrombus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43825" y="1991519"/>
            <a:ext cx="20383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98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Heparinized saline infusion after </a:t>
            </a:r>
            <a:r>
              <a:rPr lang="en-US" dirty="0" err="1"/>
              <a:t>embolectomy</a:t>
            </a:r>
            <a:endParaRPr lang="en-US" dirty="0"/>
          </a:p>
          <a:p>
            <a:r>
              <a:rPr lang="en-US" dirty="0"/>
              <a:t>Assess adequacy of revascularization</a:t>
            </a:r>
          </a:p>
          <a:p>
            <a:pPr marL="0" indent="0">
              <a:buNone/>
            </a:pPr>
            <a:r>
              <a:rPr lang="en-US" dirty="0"/>
              <a:t>      completion angiography</a:t>
            </a:r>
          </a:p>
          <a:p>
            <a:pPr marL="0" indent="0">
              <a:buNone/>
            </a:pPr>
            <a:r>
              <a:rPr lang="en-US" dirty="0"/>
              <a:t>       clinical examination</a:t>
            </a:r>
          </a:p>
          <a:p>
            <a:pPr marL="0" indent="0">
              <a:buNone/>
            </a:pPr>
            <a:r>
              <a:rPr lang="en-US" dirty="0"/>
              <a:t>        ABI/PVR</a:t>
            </a:r>
          </a:p>
          <a:p>
            <a:pPr marL="0" indent="0">
              <a:buNone/>
            </a:pPr>
            <a:r>
              <a:rPr lang="en-US" dirty="0"/>
              <a:t>        intravascular Us</a:t>
            </a:r>
          </a:p>
          <a:p>
            <a:r>
              <a:rPr lang="en-US" dirty="0"/>
              <a:t>Additional step if incomplete removal</a:t>
            </a:r>
          </a:p>
          <a:p>
            <a:pPr marL="0" indent="0">
              <a:buNone/>
            </a:pPr>
            <a:r>
              <a:rPr lang="en-US" dirty="0"/>
              <a:t>         intra-operative thrombolysis</a:t>
            </a:r>
          </a:p>
        </p:txBody>
      </p:sp>
    </p:spTree>
    <p:extLst>
      <p:ext uri="{BB962C8B-B14F-4D97-AF65-F5344CB8AC3E}">
        <p14:creationId xmlns:p14="http://schemas.microsoft.com/office/powerpoint/2010/main" val="8079449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Thrombolysis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 role of systemic thrombolysis</a:t>
            </a:r>
          </a:p>
          <a:p>
            <a:r>
              <a:rPr lang="en-US" dirty="0"/>
              <a:t>Catheter directed thrombolysis</a:t>
            </a:r>
          </a:p>
          <a:p>
            <a:pPr marL="0" indent="0">
              <a:buNone/>
            </a:pPr>
            <a:r>
              <a:rPr lang="en-US" dirty="0"/>
              <a:t>             less invasive</a:t>
            </a:r>
          </a:p>
          <a:p>
            <a:pPr marL="0" indent="0">
              <a:buNone/>
            </a:pPr>
            <a:r>
              <a:rPr lang="en-US" dirty="0"/>
              <a:t>             reduced mortality</a:t>
            </a:r>
          </a:p>
          <a:p>
            <a:r>
              <a:rPr lang="en-US" dirty="0"/>
              <a:t>Initial treatment of choice for class 1 and class11a</a:t>
            </a:r>
          </a:p>
          <a:p>
            <a:r>
              <a:rPr lang="en-US" dirty="0"/>
              <a:t>Advantages :</a:t>
            </a:r>
          </a:p>
          <a:p>
            <a:pPr marL="0" indent="0">
              <a:buNone/>
            </a:pPr>
            <a:r>
              <a:rPr lang="en-US" dirty="0"/>
              <a:t>               reduced risk of endothelial trauma</a:t>
            </a:r>
          </a:p>
          <a:p>
            <a:pPr marL="0" indent="0">
              <a:buNone/>
            </a:pPr>
            <a:r>
              <a:rPr lang="en-US" dirty="0"/>
              <a:t>               clot lysis in small branch vessels</a:t>
            </a:r>
          </a:p>
          <a:p>
            <a:pPr marL="0" indent="0">
              <a:buNone/>
            </a:pPr>
            <a:r>
              <a:rPr lang="en-US" dirty="0"/>
              <a:t>               gradual low pressure perfusion</a:t>
            </a:r>
          </a:p>
        </p:txBody>
      </p:sp>
    </p:spTree>
    <p:extLst>
      <p:ext uri="{BB962C8B-B14F-4D97-AF65-F5344CB8AC3E}">
        <p14:creationId xmlns:p14="http://schemas.microsoft.com/office/powerpoint/2010/main" val="4016117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Technique in Thrombolysis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Perform angiography</a:t>
            </a:r>
          </a:p>
          <a:p>
            <a:pPr marL="0" indent="0">
              <a:buNone/>
            </a:pPr>
            <a:r>
              <a:rPr lang="en-US" dirty="0"/>
              <a:t>         Access from remote to interventional site</a:t>
            </a:r>
          </a:p>
          <a:p>
            <a:r>
              <a:rPr lang="en-US" dirty="0"/>
              <a:t>Pass guide wire through clot</a:t>
            </a:r>
          </a:p>
          <a:p>
            <a:r>
              <a:rPr lang="en-US" dirty="0"/>
              <a:t>Place multiple side hole catheter</a:t>
            </a:r>
          </a:p>
          <a:p>
            <a:r>
              <a:rPr lang="en-US" dirty="0"/>
              <a:t>Infuse lytic agent</a:t>
            </a:r>
          </a:p>
          <a:p>
            <a:r>
              <a:rPr lang="en-US" dirty="0"/>
              <a:t>Serial follow up angiograms</a:t>
            </a:r>
          </a:p>
          <a:p>
            <a:r>
              <a:rPr lang="en-US" dirty="0"/>
              <a:t>If no progress perform surgical intervention</a:t>
            </a:r>
          </a:p>
          <a:p>
            <a:r>
              <a:rPr lang="en-US" dirty="0"/>
              <a:t>Success</a:t>
            </a:r>
          </a:p>
          <a:p>
            <a:r>
              <a:rPr lang="en-US" dirty="0" err="1"/>
              <a:t>ful</a:t>
            </a:r>
            <a:r>
              <a:rPr lang="en-US" dirty="0"/>
              <a:t> thrombolysis follow by treatment of any underlying lesion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008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Thrombolytic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Streptokinase</a:t>
            </a:r>
          </a:p>
          <a:p>
            <a:r>
              <a:rPr lang="en-US" dirty="0"/>
              <a:t>Urokinase</a:t>
            </a:r>
          </a:p>
          <a:p>
            <a:r>
              <a:rPr lang="en-US" dirty="0"/>
              <a:t>Tissue plasminogen activator (TPA)</a:t>
            </a:r>
          </a:p>
        </p:txBody>
      </p:sp>
    </p:spTree>
    <p:extLst>
      <p:ext uri="{BB962C8B-B14F-4D97-AF65-F5344CB8AC3E}">
        <p14:creationId xmlns:p14="http://schemas.microsoft.com/office/powerpoint/2010/main" val="3956747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3428</Words>
  <Application>Microsoft Office PowerPoint</Application>
  <PresentationFormat>Widescreen</PresentationFormat>
  <Paragraphs>754</Paragraphs>
  <Slides>132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Arterial Disease -ILOS</vt:lpstr>
      <vt:lpstr>Arterial System</vt:lpstr>
      <vt:lpstr>Blood Vessel Structure</vt:lpstr>
      <vt:lpstr>Arteries</vt:lpstr>
      <vt:lpstr>Endothelium</vt:lpstr>
      <vt:lpstr>Vascular Smooth Muscle </vt:lpstr>
      <vt:lpstr>Arteriosclerosis</vt:lpstr>
      <vt:lpstr>PowerPoint Presentation</vt:lpstr>
      <vt:lpstr>PowerPoint Presentation</vt:lpstr>
      <vt:lpstr>Atherosclerosis</vt:lpstr>
      <vt:lpstr>PowerPoint Presentation</vt:lpstr>
      <vt:lpstr>Risk Factors</vt:lpstr>
      <vt:lpstr>What Happens During Atherosclerosis</vt:lpstr>
      <vt:lpstr>Clinical consequences &amp; complications</vt:lpstr>
      <vt:lpstr>Treatment &amp; Prevention</vt:lpstr>
      <vt:lpstr>Arterial Diseases</vt:lpstr>
      <vt:lpstr>Atherosclerosis : the major cause of PVD</vt:lpstr>
      <vt:lpstr>Others causes of Arterial Disease</vt:lpstr>
      <vt:lpstr>Peripheral Arterial Disease (PAD)</vt:lpstr>
      <vt:lpstr>Chronic PAD of lower Extremities</vt:lpstr>
      <vt:lpstr>Presentation of PVD</vt:lpstr>
      <vt:lpstr>Clinical features-Intermittent Claudication</vt:lpstr>
      <vt:lpstr>PowerPoint Presentation</vt:lpstr>
      <vt:lpstr>Clinical Features – Critical limb ischemia</vt:lpstr>
      <vt:lpstr>Other associated  Symptoms &amp; Signs</vt:lpstr>
      <vt:lpstr>PowerPoint Presentation</vt:lpstr>
      <vt:lpstr>Evaluation of PAD</vt:lpstr>
      <vt:lpstr>Physical Examination</vt:lpstr>
      <vt:lpstr>PowerPoint Presentation</vt:lpstr>
      <vt:lpstr>ABI : Ankle Brachial Index &amp; Toe pressure</vt:lpstr>
      <vt:lpstr>Segmental Doppler pressure &amp; Volume Plethysmography</vt:lpstr>
      <vt:lpstr>Segmental Doppler pressure &amp; Volume Plethysmography</vt:lpstr>
      <vt:lpstr>Duplex Ultrasound</vt:lpstr>
      <vt:lpstr>Invasive Vascular Investigation</vt:lpstr>
      <vt:lpstr>Chronic PAD: Treatment </vt:lpstr>
      <vt:lpstr>Intermittent Claudication</vt:lpstr>
      <vt:lpstr>Claudication and smoking</vt:lpstr>
      <vt:lpstr>Critical or limb threatening ischemia</vt:lpstr>
      <vt:lpstr>Critical or Limb threatening ischemia</vt:lpstr>
      <vt:lpstr>Diabetes and PAD</vt:lpstr>
      <vt:lpstr>Lower extremity revascularization endovascular options</vt:lpstr>
      <vt:lpstr>Lower extremity revascularization surgical option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Definition</vt:lpstr>
      <vt:lpstr>Timing of presentation</vt:lpstr>
      <vt:lpstr>Pathophysiology</vt:lpstr>
      <vt:lpstr>Pathophysiology</vt:lpstr>
      <vt:lpstr>History</vt:lpstr>
      <vt:lpstr>Physical Examination</vt:lpstr>
      <vt:lpstr>Investigations</vt:lpstr>
      <vt:lpstr>CXR &amp; ECG</vt:lpstr>
      <vt:lpstr>Echocardiography</vt:lpstr>
      <vt:lpstr>ABI : Ankle Brachial Index</vt:lpstr>
      <vt:lpstr>Duplex US</vt:lpstr>
      <vt:lpstr>CTA</vt:lpstr>
      <vt:lpstr>MRA</vt:lpstr>
      <vt:lpstr> Site of occlusion</vt:lpstr>
      <vt:lpstr>PowerPoint Presentation</vt:lpstr>
      <vt:lpstr>Etiology</vt:lpstr>
      <vt:lpstr>Arterial Embolism</vt:lpstr>
      <vt:lpstr>Source of Emboli</vt:lpstr>
      <vt:lpstr>PowerPoint Presentation</vt:lpstr>
      <vt:lpstr>PowerPoint Presentation</vt:lpstr>
      <vt:lpstr>Acute Arterial Thrombosis</vt:lpstr>
      <vt:lpstr>PowerPoint Presentation</vt:lpstr>
      <vt:lpstr>PowerPoint Presentation</vt:lpstr>
      <vt:lpstr>PowerPoint Presentation</vt:lpstr>
      <vt:lpstr>Aortic Dissection</vt:lpstr>
      <vt:lpstr>Thoraco abdominal dissection</vt:lpstr>
      <vt:lpstr>Severity of Ischemia</vt:lpstr>
      <vt:lpstr>Severity of Ischemia</vt:lpstr>
      <vt:lpstr>Management</vt:lpstr>
      <vt:lpstr>Systemic Anticoagulation</vt:lpstr>
      <vt:lpstr>Revascularization</vt:lpstr>
      <vt:lpstr>Comparison: Surgery &amp; Endovascular Procedures</vt:lpstr>
      <vt:lpstr>PowerPoint Presentation</vt:lpstr>
      <vt:lpstr>PowerPoint Presentation</vt:lpstr>
      <vt:lpstr>PowerPoint Presentation</vt:lpstr>
      <vt:lpstr>PowerPoint Presentation</vt:lpstr>
      <vt:lpstr>Surgical Revascularization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consideration</vt:lpstr>
      <vt:lpstr>Technical Consideration</vt:lpstr>
      <vt:lpstr>PowerPoint Presentation</vt:lpstr>
      <vt:lpstr>PowerPoint Presentation</vt:lpstr>
      <vt:lpstr>Thrombolysis</vt:lpstr>
      <vt:lpstr>Technique in Thrombolysis</vt:lpstr>
      <vt:lpstr>Thrombolytic agents</vt:lpstr>
      <vt:lpstr>Contraindication to thrombolysis</vt:lpstr>
      <vt:lpstr>Contraindication to thrombolysis</vt:lpstr>
      <vt:lpstr>Contraindication to thrombolysis</vt:lpstr>
      <vt:lpstr>Percutaneous Mechanical Thrombectomy</vt:lpstr>
      <vt:lpstr>Management of graft thrombosis</vt:lpstr>
      <vt:lpstr>Management of thrombosed Aneurysm</vt:lpstr>
      <vt:lpstr>Management of thrombosed aneurysm</vt:lpstr>
      <vt:lpstr>Amputation</vt:lpstr>
      <vt:lpstr>Ischemia Reperfusion Syndrome</vt:lpstr>
      <vt:lpstr>Compartment syndrome</vt:lpstr>
      <vt:lpstr>Compartment syndrome</vt:lpstr>
      <vt:lpstr>Compartment syndrome</vt:lpstr>
      <vt:lpstr>Rabdomyolysis</vt:lpstr>
      <vt:lpstr>Rhabdomyolysis</vt:lpstr>
      <vt:lpstr>Aneurysms</vt:lpstr>
      <vt:lpstr>Distribution of Aneurysms</vt:lpstr>
      <vt:lpstr>Types of Aneurysms</vt:lpstr>
      <vt:lpstr>PowerPoint Presentation</vt:lpstr>
      <vt:lpstr>PowerPoint Presentation</vt:lpstr>
      <vt:lpstr>Etiology</vt:lpstr>
      <vt:lpstr>PowerPoint Presentation</vt:lpstr>
      <vt:lpstr>Risk Factors</vt:lpstr>
      <vt:lpstr>AAA sequele</vt:lpstr>
      <vt:lpstr>PowerPoint Presentation</vt:lpstr>
      <vt:lpstr>AAA Presentation</vt:lpstr>
      <vt:lpstr>AAA Detection</vt:lpstr>
      <vt:lpstr>PowerPoint Presentation</vt:lpstr>
      <vt:lpstr>PowerPoint Presentation</vt:lpstr>
      <vt:lpstr>PowerPoint Presentation</vt:lpstr>
      <vt:lpstr>Medical Management of AAA</vt:lpstr>
      <vt:lpstr>Indications for surgery</vt:lpstr>
      <vt:lpstr>Treatment - Surgical</vt:lpstr>
      <vt:lpstr>Rupture AAA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Magdi Ibrahim</cp:lastModifiedBy>
  <cp:revision>108</cp:revision>
  <dcterms:created xsi:type="dcterms:W3CDTF">2014-08-30T06:45:34Z</dcterms:created>
  <dcterms:modified xsi:type="dcterms:W3CDTF">2017-09-27T04:34:41Z</dcterms:modified>
</cp:coreProperties>
</file>