
<file path=[Content_Types].xml><?xml version="1.0" encoding="utf-8"?>
<Types xmlns="http://schemas.openxmlformats.org/package/2006/content-types">
  <Default Extension="xml" ContentType="application/xml"/>
  <Default Extension="png" ContentType="image/png"/>
  <Default Extension="jpg" ContentType="image/jpe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media/image2.jpg" ContentType="image/jpg"/>
  <Override PartName="/ppt/media/image5.jpg" ContentType="image/jpg"/>
  <Override PartName="/ppt/media/image21.jpg" ContentType="image/jpg"/>
  <Override PartName="/ppt/media/image29.jpg" ContentType="image/jpg"/>
  <Override PartName="/ppt/media/image36.jpg" ContentType="image/jpg"/>
  <Override PartName="/ppt/media/image63.jpg" ContentType="image/jpg"/>
  <Override PartName="/ppt/media/image64.jpg" ContentType="image/jpg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4" r:id="rId1"/>
  </p:sldMasterIdLst>
  <p:notesMasterIdLst>
    <p:notesMasterId r:id="rId21"/>
  </p:notesMasterIdLst>
  <p:sldIdLst>
    <p:sldId id="256" r:id="rId2"/>
    <p:sldId id="257" r:id="rId3"/>
    <p:sldId id="258" r:id="rId4"/>
    <p:sldId id="261" r:id="rId5"/>
    <p:sldId id="277" r:id="rId6"/>
    <p:sldId id="279" r:id="rId7"/>
    <p:sldId id="262" r:id="rId8"/>
    <p:sldId id="280" r:id="rId9"/>
    <p:sldId id="263" r:id="rId10"/>
    <p:sldId id="281" r:id="rId11"/>
    <p:sldId id="264" r:id="rId12"/>
    <p:sldId id="265" r:id="rId13"/>
    <p:sldId id="266" r:id="rId14"/>
    <p:sldId id="268" r:id="rId15"/>
    <p:sldId id="267" r:id="rId16"/>
    <p:sldId id="282" r:id="rId17"/>
    <p:sldId id="269" r:id="rId18"/>
    <p:sldId id="283" r:id="rId19"/>
    <p:sldId id="284" r:id="rId20"/>
  </p:sldIdLst>
  <p:sldSz cx="7556500" cy="10693400"/>
  <p:notesSz cx="7556500" cy="10693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6588"/>
    <p:restoredTop sz="94671"/>
  </p:normalViewPr>
  <p:slideViewPr>
    <p:cSldViewPr>
      <p:cViewPr>
        <p:scale>
          <a:sx n="80" d="100"/>
          <a:sy n="80" d="100"/>
        </p:scale>
        <p:origin x="2880" y="-64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8.xml"/><Relationship Id="rId20" Type="http://schemas.openxmlformats.org/officeDocument/2006/relationships/slide" Target="slides/slide19.xml"/><Relationship Id="rId21" Type="http://schemas.openxmlformats.org/officeDocument/2006/relationships/notesMaster" Target="notesMasters/notesMaster1.xml"/><Relationship Id="rId22" Type="http://schemas.openxmlformats.org/officeDocument/2006/relationships/presProps" Target="presProps.xml"/><Relationship Id="rId23" Type="http://schemas.openxmlformats.org/officeDocument/2006/relationships/viewProps" Target="viewProps.xml"/><Relationship Id="rId24" Type="http://schemas.openxmlformats.org/officeDocument/2006/relationships/theme" Target="theme/theme1.xml"/><Relationship Id="rId25" Type="http://schemas.openxmlformats.org/officeDocument/2006/relationships/tableStyles" Target="tableStyles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275013" cy="5365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279900" y="0"/>
            <a:ext cx="3275013" cy="5365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9DFFEFD-40C7-3040-A918-E6EDBB8266A3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503488" y="1336675"/>
            <a:ext cx="2549525" cy="36083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55650" y="5146675"/>
            <a:ext cx="6045200" cy="42100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10156825"/>
            <a:ext cx="3275013" cy="5365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279900" y="10156825"/>
            <a:ext cx="3275013" cy="5365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D42FF72-C12D-4847-92D1-7FE5EFD22D6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761386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80292" y="1250993"/>
            <a:ext cx="4643078" cy="3962750"/>
          </a:xfrm>
        </p:spPr>
        <p:txBody>
          <a:bodyPr bIns="0" anchor="b">
            <a:normAutofit/>
          </a:bodyPr>
          <a:lstStyle>
            <a:lvl1pPr algn="l">
              <a:defRPr sz="4463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980292" y="5506065"/>
            <a:ext cx="4643078" cy="1524365"/>
          </a:xfrm>
        </p:spPr>
        <p:txBody>
          <a:bodyPr tIns="91440" bIns="91440">
            <a:normAutofit/>
          </a:bodyPr>
          <a:lstStyle>
            <a:lvl1pPr marL="0" indent="0" algn="l">
              <a:buNone/>
              <a:defRPr sz="1322" b="0" cap="all" baseline="0">
                <a:solidFill>
                  <a:schemeClr val="tx1"/>
                </a:solidFill>
              </a:defRPr>
            </a:lvl1pPr>
            <a:lvl2pPr marL="283373" indent="0" algn="ctr">
              <a:buNone/>
              <a:defRPr sz="1240"/>
            </a:lvl2pPr>
            <a:lvl3pPr marL="566745" indent="0" algn="ctr">
              <a:buNone/>
              <a:defRPr sz="1116"/>
            </a:lvl3pPr>
            <a:lvl4pPr marL="850118" indent="0" algn="ctr">
              <a:buNone/>
              <a:defRPr sz="992"/>
            </a:lvl4pPr>
            <a:lvl5pPr marL="1133490" indent="0" algn="ctr">
              <a:buNone/>
              <a:defRPr sz="992"/>
            </a:lvl5pPr>
            <a:lvl6pPr marL="1416863" indent="0" algn="ctr">
              <a:buNone/>
              <a:defRPr sz="992"/>
            </a:lvl6pPr>
            <a:lvl7pPr marL="1700235" indent="0" algn="ctr">
              <a:buNone/>
              <a:defRPr sz="992"/>
            </a:lvl7pPr>
            <a:lvl8pPr marL="1983608" indent="0" algn="ctr">
              <a:buNone/>
              <a:defRPr sz="992"/>
            </a:lvl8pPr>
            <a:lvl9pPr marL="2266980" indent="0" algn="ctr">
              <a:buNone/>
              <a:defRPr sz="992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980292" y="513477"/>
            <a:ext cx="2550477" cy="482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185623" y="1245806"/>
            <a:ext cx="662768" cy="785209"/>
          </a:xfrm>
        </p:spPr>
        <p:txBody>
          <a:bodyPr/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  <p:cxnSp>
        <p:nvCxnSpPr>
          <p:cNvPr id="15" name="Straight Connector 14"/>
          <p:cNvCxnSpPr/>
          <p:nvPr/>
        </p:nvCxnSpPr>
        <p:spPr>
          <a:xfrm>
            <a:off x="1980292" y="5501912"/>
            <a:ext cx="4643078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Straight Connector 32"/>
          <p:cNvCxnSpPr/>
          <p:nvPr/>
        </p:nvCxnSpPr>
        <p:spPr>
          <a:xfrm>
            <a:off x="1192885" y="2880089"/>
            <a:ext cx="5430485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5716982" y="1245808"/>
            <a:ext cx="911529" cy="7265975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92885" y="1245808"/>
            <a:ext cx="4380766" cy="726597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  <p:cxnSp>
        <p:nvCxnSpPr>
          <p:cNvPr id="15" name="Straight Connector 14"/>
          <p:cNvCxnSpPr/>
          <p:nvPr/>
        </p:nvCxnSpPr>
        <p:spPr>
          <a:xfrm>
            <a:off x="5716981" y="1245808"/>
            <a:ext cx="0" cy="7265975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  <p:cxnSp>
        <p:nvCxnSpPr>
          <p:cNvPr id="33" name="Straight Connector 32"/>
          <p:cNvCxnSpPr/>
          <p:nvPr/>
        </p:nvCxnSpPr>
        <p:spPr>
          <a:xfrm>
            <a:off x="1192885" y="2880089"/>
            <a:ext cx="5430485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2885" y="2738262"/>
            <a:ext cx="4641828" cy="2943804"/>
          </a:xfrm>
        </p:spPr>
        <p:txBody>
          <a:bodyPr anchor="b">
            <a:normAutofit/>
          </a:bodyPr>
          <a:lstStyle>
            <a:lvl1pPr algn="l">
              <a:defRPr sz="2644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92886" y="5934847"/>
            <a:ext cx="4641828" cy="1579419"/>
          </a:xfrm>
        </p:spPr>
        <p:txBody>
          <a:bodyPr tIns="91440">
            <a:normAutofit/>
          </a:bodyPr>
          <a:lstStyle>
            <a:lvl1pPr marL="0" indent="0" algn="l">
              <a:buNone/>
              <a:defRPr sz="1488">
                <a:solidFill>
                  <a:schemeClr val="tx1"/>
                </a:solidFill>
              </a:defRPr>
            </a:lvl1pPr>
            <a:lvl2pPr marL="283373" indent="0">
              <a:buNone/>
              <a:defRPr sz="1240">
                <a:solidFill>
                  <a:schemeClr val="tx1">
                    <a:tint val="75000"/>
                  </a:schemeClr>
                </a:solidFill>
              </a:defRPr>
            </a:lvl2pPr>
            <a:lvl3pPr marL="566745" indent="0">
              <a:buNone/>
              <a:defRPr sz="1116">
                <a:solidFill>
                  <a:schemeClr val="tx1">
                    <a:tint val="75000"/>
                  </a:schemeClr>
                </a:solidFill>
              </a:defRPr>
            </a:lvl3pPr>
            <a:lvl4pPr marL="850118" indent="0">
              <a:buNone/>
              <a:defRPr sz="992">
                <a:solidFill>
                  <a:schemeClr val="tx1">
                    <a:tint val="75000"/>
                  </a:schemeClr>
                </a:solidFill>
              </a:defRPr>
            </a:lvl4pPr>
            <a:lvl5pPr marL="1133490" indent="0">
              <a:buNone/>
              <a:defRPr sz="992">
                <a:solidFill>
                  <a:schemeClr val="tx1">
                    <a:tint val="75000"/>
                  </a:schemeClr>
                </a:solidFill>
              </a:defRPr>
            </a:lvl5pPr>
            <a:lvl6pPr marL="1416863" indent="0">
              <a:buNone/>
              <a:defRPr sz="992">
                <a:solidFill>
                  <a:schemeClr val="tx1">
                    <a:tint val="75000"/>
                  </a:schemeClr>
                </a:solidFill>
              </a:defRPr>
            </a:lvl6pPr>
            <a:lvl7pPr marL="1700235" indent="0">
              <a:buNone/>
              <a:defRPr sz="992">
                <a:solidFill>
                  <a:schemeClr val="tx1">
                    <a:tint val="75000"/>
                  </a:schemeClr>
                </a:solidFill>
              </a:defRPr>
            </a:lvl7pPr>
            <a:lvl8pPr marL="1983608" indent="0">
              <a:buNone/>
              <a:defRPr sz="992">
                <a:solidFill>
                  <a:schemeClr val="tx1">
                    <a:tint val="75000"/>
                  </a:schemeClr>
                </a:solidFill>
              </a:defRPr>
            </a:lvl8pPr>
            <a:lvl9pPr marL="2266980" indent="0">
              <a:buNone/>
              <a:defRPr sz="992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  <p:cxnSp>
        <p:nvCxnSpPr>
          <p:cNvPr id="15" name="Straight Connector 14"/>
          <p:cNvCxnSpPr/>
          <p:nvPr/>
        </p:nvCxnSpPr>
        <p:spPr>
          <a:xfrm>
            <a:off x="1192885" y="5932958"/>
            <a:ext cx="4641828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2885" y="1255033"/>
            <a:ext cx="5430485" cy="165173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92885" y="3140248"/>
            <a:ext cx="2583185" cy="536004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040366" y="3140249"/>
            <a:ext cx="2583004" cy="5360046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  <p:cxnSp>
        <p:nvCxnSpPr>
          <p:cNvPr id="33" name="Straight Connector 32"/>
          <p:cNvCxnSpPr/>
          <p:nvPr/>
        </p:nvCxnSpPr>
        <p:spPr>
          <a:xfrm>
            <a:off x="1192885" y="2880089"/>
            <a:ext cx="5430485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Straight Connector 35"/>
          <p:cNvCxnSpPr/>
          <p:nvPr/>
        </p:nvCxnSpPr>
        <p:spPr>
          <a:xfrm>
            <a:off x="1192885" y="2880089"/>
            <a:ext cx="5430485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2885" y="1253901"/>
            <a:ext cx="5430486" cy="164707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92885" y="3149003"/>
            <a:ext cx="2583098" cy="12504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1818" b="0" cap="all" baseline="0">
                <a:solidFill>
                  <a:schemeClr val="accent1"/>
                </a:solidFill>
              </a:defRPr>
            </a:lvl1pPr>
            <a:lvl2pPr marL="283373" indent="0">
              <a:buNone/>
              <a:defRPr sz="1240" b="1"/>
            </a:lvl2pPr>
            <a:lvl3pPr marL="566745" indent="0">
              <a:buNone/>
              <a:defRPr sz="1116" b="1"/>
            </a:lvl3pPr>
            <a:lvl4pPr marL="850118" indent="0">
              <a:buNone/>
              <a:defRPr sz="992" b="1"/>
            </a:lvl4pPr>
            <a:lvl5pPr marL="1133490" indent="0">
              <a:buNone/>
              <a:defRPr sz="992" b="1"/>
            </a:lvl5pPr>
            <a:lvl6pPr marL="1416863" indent="0">
              <a:buNone/>
              <a:defRPr sz="992" b="1"/>
            </a:lvl6pPr>
            <a:lvl7pPr marL="1700235" indent="0">
              <a:buNone/>
              <a:defRPr sz="992" b="1"/>
            </a:lvl7pPr>
            <a:lvl8pPr marL="1983608" indent="0">
              <a:buNone/>
              <a:defRPr sz="992" b="1"/>
            </a:lvl8pPr>
            <a:lvl9pPr marL="2266980" indent="0">
              <a:buNone/>
              <a:defRPr sz="992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92885" y="4403770"/>
            <a:ext cx="2583098" cy="412339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040366" y="3154389"/>
            <a:ext cx="2583004" cy="1250895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1818" b="0" cap="all" baseline="0">
                <a:solidFill>
                  <a:schemeClr val="accent1"/>
                </a:solidFill>
              </a:defRPr>
            </a:lvl1pPr>
            <a:lvl2pPr marL="283373" indent="0">
              <a:buNone/>
              <a:defRPr sz="1240" b="1"/>
            </a:lvl2pPr>
            <a:lvl3pPr marL="566745" indent="0">
              <a:buNone/>
              <a:defRPr sz="1116" b="1"/>
            </a:lvl3pPr>
            <a:lvl4pPr marL="850118" indent="0">
              <a:buNone/>
              <a:defRPr sz="992" b="1"/>
            </a:lvl4pPr>
            <a:lvl5pPr marL="1133490" indent="0">
              <a:buNone/>
              <a:defRPr sz="992" b="1"/>
            </a:lvl5pPr>
            <a:lvl6pPr marL="1416863" indent="0">
              <a:buNone/>
              <a:defRPr sz="992" b="1"/>
            </a:lvl6pPr>
            <a:lvl7pPr marL="1700235" indent="0">
              <a:buNone/>
              <a:defRPr sz="992" b="1"/>
            </a:lvl7pPr>
            <a:lvl8pPr marL="1983608" indent="0">
              <a:buNone/>
              <a:defRPr sz="992" b="1"/>
            </a:lvl8pPr>
            <a:lvl9pPr marL="2266980" indent="0">
              <a:buNone/>
              <a:defRPr sz="992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040366" y="4399437"/>
            <a:ext cx="2583004" cy="411234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" name="Straight Connector 31"/>
          <p:cNvCxnSpPr/>
          <p:nvPr/>
        </p:nvCxnSpPr>
        <p:spPr>
          <a:xfrm>
            <a:off x="1192885" y="2880089"/>
            <a:ext cx="5430485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89208" y="1245807"/>
            <a:ext cx="2004778" cy="3503838"/>
          </a:xfrm>
        </p:spPr>
        <p:txBody>
          <a:bodyPr anchor="b">
            <a:normAutofit/>
          </a:bodyPr>
          <a:lstStyle>
            <a:lvl1pPr algn="l">
              <a:defRPr sz="1983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59806" y="1245807"/>
            <a:ext cx="3163564" cy="7264318"/>
          </a:xfrm>
        </p:spPr>
        <p:txBody>
          <a:bodyPr anchor="ctr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89209" y="4998194"/>
            <a:ext cx="2005951" cy="3505497"/>
          </a:xfrm>
        </p:spPr>
        <p:txBody>
          <a:bodyPr>
            <a:normAutofit/>
          </a:bodyPr>
          <a:lstStyle>
            <a:lvl1pPr marL="0" indent="0" algn="l">
              <a:buNone/>
              <a:defRPr sz="1322"/>
            </a:lvl1pPr>
            <a:lvl2pPr marL="283373" indent="0">
              <a:buNone/>
              <a:defRPr sz="868"/>
            </a:lvl2pPr>
            <a:lvl3pPr marL="566745" indent="0">
              <a:buNone/>
              <a:defRPr sz="744"/>
            </a:lvl3pPr>
            <a:lvl4pPr marL="850118" indent="0">
              <a:buNone/>
              <a:defRPr sz="620"/>
            </a:lvl4pPr>
            <a:lvl5pPr marL="1133490" indent="0">
              <a:buNone/>
              <a:defRPr sz="620"/>
            </a:lvl5pPr>
            <a:lvl6pPr marL="1416863" indent="0">
              <a:buNone/>
              <a:defRPr sz="620"/>
            </a:lvl6pPr>
            <a:lvl7pPr marL="1700235" indent="0">
              <a:buNone/>
              <a:defRPr sz="620"/>
            </a:lvl7pPr>
            <a:lvl8pPr marL="1983608" indent="0">
              <a:buNone/>
              <a:defRPr sz="620"/>
            </a:lvl8pPr>
            <a:lvl9pPr marL="2266980" indent="0">
              <a:buNone/>
              <a:defRPr sz="62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  <p:cxnSp>
        <p:nvCxnSpPr>
          <p:cNvPr id="17" name="Straight Connector 16"/>
          <p:cNvCxnSpPr/>
          <p:nvPr/>
        </p:nvCxnSpPr>
        <p:spPr>
          <a:xfrm>
            <a:off x="1191445" y="4998192"/>
            <a:ext cx="2002568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4129053" y="751831"/>
            <a:ext cx="2901771" cy="8028783"/>
            <a:chOff x="6852919" y="583365"/>
            <a:chExt cx="4681849" cy="5181928"/>
          </a:xfrm>
        </p:grpSpPr>
        <p:sp>
          <p:nvSpPr>
            <p:cNvPr id="14" name="Rectangle 13"/>
            <p:cNvSpPr/>
            <p:nvPr/>
          </p:nvSpPr>
          <p:spPr>
            <a:xfrm>
              <a:off x="6852919" y="583365"/>
              <a:ext cx="4681849" cy="5181928"/>
            </a:xfrm>
            <a:prstGeom prst="rect">
              <a:avLst/>
            </a:prstGeom>
            <a:gradFill>
              <a:gsLst>
                <a:gs pos="0">
                  <a:srgbClr val="000001"/>
                </a:gs>
                <a:gs pos="100000">
                  <a:srgbClr val="191919"/>
                </a:gs>
              </a:gsLst>
            </a:grad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5" name="Rectangle 14"/>
            <p:cNvSpPr/>
            <p:nvPr/>
          </p:nvSpPr>
          <p:spPr>
            <a:xfrm>
              <a:off x="7273787" y="915806"/>
              <a:ext cx="3844017" cy="4507918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50800" cmpd="sng">
              <a:solidFill>
                <a:srgbClr val="191919"/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3428" y="1761204"/>
            <a:ext cx="2681578" cy="2854355"/>
          </a:xfrm>
        </p:spPr>
        <p:txBody>
          <a:bodyPr anchor="b">
            <a:normAutofit/>
          </a:bodyPr>
          <a:lstStyle>
            <a:lvl1pPr>
              <a:defRPr sz="2644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660939" y="1750336"/>
            <a:ext cx="1846978" cy="6028606"/>
          </a:xfrm>
          <a:solidFill>
            <a:schemeClr val="bg1">
              <a:lumMod val="85000"/>
            </a:schemeClr>
          </a:solidFill>
          <a:ln w="9525" cap="sq">
            <a:noFill/>
            <a:miter lim="800000"/>
          </a:ln>
          <a:effectLst/>
        </p:spPr>
        <p:txBody>
          <a:bodyPr anchor="t"/>
          <a:lstStyle>
            <a:lvl1pPr marL="0" indent="0" algn="ctr">
              <a:buNone/>
              <a:defRPr sz="1983"/>
            </a:lvl1pPr>
            <a:lvl2pPr marL="283373" indent="0">
              <a:buNone/>
              <a:defRPr sz="1735"/>
            </a:lvl2pPr>
            <a:lvl3pPr marL="566745" indent="0">
              <a:buNone/>
              <a:defRPr sz="1488"/>
            </a:lvl3pPr>
            <a:lvl4pPr marL="850118" indent="0">
              <a:buNone/>
              <a:defRPr sz="1240"/>
            </a:lvl4pPr>
            <a:lvl5pPr marL="1133490" indent="0">
              <a:buNone/>
              <a:defRPr sz="1240"/>
            </a:lvl5pPr>
            <a:lvl6pPr marL="1416863" indent="0">
              <a:buNone/>
              <a:defRPr sz="1240"/>
            </a:lvl6pPr>
            <a:lvl7pPr marL="1700235" indent="0">
              <a:buNone/>
              <a:defRPr sz="1240"/>
            </a:lvl7pPr>
            <a:lvl8pPr marL="1983608" indent="0">
              <a:buNone/>
              <a:defRPr sz="1240"/>
            </a:lvl8pPr>
            <a:lvl9pPr marL="2266980" indent="0">
              <a:buNone/>
              <a:defRPr sz="1240"/>
            </a:lvl9pPr>
          </a:lstStyle>
          <a:p>
            <a:r>
              <a:rPr lang="en-US" smtClean="0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2886" y="4905417"/>
            <a:ext cx="2677736" cy="3124353"/>
          </a:xfrm>
        </p:spPr>
        <p:txBody>
          <a:bodyPr>
            <a:normAutofit/>
          </a:bodyPr>
          <a:lstStyle>
            <a:lvl1pPr marL="0" indent="0" algn="l">
              <a:buNone/>
              <a:defRPr sz="1488"/>
            </a:lvl1pPr>
            <a:lvl2pPr marL="283373" indent="0">
              <a:buNone/>
              <a:defRPr sz="868"/>
            </a:lvl2pPr>
            <a:lvl3pPr marL="566745" indent="0">
              <a:buNone/>
              <a:defRPr sz="744"/>
            </a:lvl3pPr>
            <a:lvl4pPr marL="850118" indent="0">
              <a:buNone/>
              <a:defRPr sz="620"/>
            </a:lvl4pPr>
            <a:lvl5pPr marL="1133490" indent="0">
              <a:buNone/>
              <a:defRPr sz="620"/>
            </a:lvl5pPr>
            <a:lvl6pPr marL="1416863" indent="0">
              <a:buNone/>
              <a:defRPr sz="620"/>
            </a:lvl6pPr>
            <a:lvl7pPr marL="1700235" indent="0">
              <a:buNone/>
              <a:defRPr sz="620"/>
            </a:lvl7pPr>
            <a:lvl8pPr marL="1983608" indent="0">
              <a:buNone/>
              <a:defRPr sz="620"/>
            </a:lvl8pPr>
            <a:lvl9pPr marL="2266980" indent="0">
              <a:buNone/>
              <a:defRPr sz="62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187243" y="8528926"/>
            <a:ext cx="2687764" cy="499155"/>
          </a:xfrm>
        </p:spPr>
        <p:txBody>
          <a:bodyPr/>
          <a:lstStyle>
            <a:lvl1pPr algn="l">
              <a:defRPr/>
            </a:lvl1pPr>
          </a:lstStyle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187959" y="496845"/>
            <a:ext cx="2687047" cy="500415"/>
          </a:xfr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  <p:cxnSp>
        <p:nvCxnSpPr>
          <p:cNvPr id="31" name="Straight Connector 30"/>
          <p:cNvCxnSpPr/>
          <p:nvPr/>
        </p:nvCxnSpPr>
        <p:spPr>
          <a:xfrm>
            <a:off x="1191059" y="4901695"/>
            <a:ext cx="2679164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3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3143052"/>
            <a:ext cx="7556500" cy="6361029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</a:schemeClr>
              </a:gs>
              <a:gs pos="100000">
                <a:schemeClr val="bg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00" t="1538" r="12500" b="-1538"/>
          <a:stretch/>
        </p:blipFill>
        <p:spPr>
          <a:xfrm>
            <a:off x="-1" y="9504081"/>
            <a:ext cx="7556501" cy="1208000"/>
          </a:xfrm>
          <a:prstGeom prst="rect">
            <a:avLst/>
          </a:prstGeom>
        </p:spPr>
      </p:pic>
      <p:cxnSp>
        <p:nvCxnSpPr>
          <p:cNvPr id="13" name="Straight Connector 12"/>
          <p:cNvCxnSpPr/>
          <p:nvPr/>
        </p:nvCxnSpPr>
        <p:spPr>
          <a:xfrm>
            <a:off x="0" y="9513239"/>
            <a:ext cx="75565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92885" y="1254456"/>
            <a:ext cx="5430485" cy="1636029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92885" y="3143051"/>
            <a:ext cx="5430485" cy="5380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666240" y="515133"/>
            <a:ext cx="1957130" cy="482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26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t>10/15/17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92885" y="513477"/>
            <a:ext cx="3333656" cy="482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26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03050" y="1245806"/>
            <a:ext cx="657596" cy="78520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314">
                <a:solidFill>
                  <a:schemeClr val="accent1"/>
                </a:solidFill>
              </a:defRPr>
            </a:lvl1pPr>
          </a:lstStyle>
          <a:p>
            <a:pPr marL="25400">
              <a:lnSpc>
                <a:spcPct val="100000"/>
              </a:lnSpc>
              <a:spcBef>
                <a:spcPts val="75"/>
              </a:spcBef>
            </a:pPr>
            <a:fld id="{81D60167-4931-47E6-BA6A-407CBD079E47}" type="slidenum">
              <a:rPr lang="en-US" spc="10" smtClean="0"/>
              <a:t>‹#›</a:t>
            </a:fld>
            <a:endParaRPr lang="en-US" spc="10"/>
          </a:p>
        </p:txBody>
      </p:sp>
    </p:spTree>
    <p:extLst>
      <p:ext uri="{BB962C8B-B14F-4D97-AF65-F5344CB8AC3E}">
        <p14:creationId xmlns:p14="http://schemas.microsoft.com/office/powerpoint/2010/main" val="17360745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</p:sldLayoutIdLst>
  <p:txStyles>
    <p:titleStyle>
      <a:lvl1pPr algn="l" defTabSz="566745" rtl="0" eaLnBrk="1" latinLnBrk="0" hangingPunct="1">
        <a:lnSpc>
          <a:spcPct val="90000"/>
        </a:lnSpc>
        <a:spcBef>
          <a:spcPct val="0"/>
        </a:spcBef>
        <a:buNone/>
        <a:defRPr sz="2644" b="0" i="0" kern="1200" cap="all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188915" indent="-188915" algn="l" defTabSz="566745" rtl="0" eaLnBrk="1" latinLnBrk="0" hangingPunct="1">
        <a:lnSpc>
          <a:spcPct val="120000"/>
        </a:lnSpc>
        <a:spcBef>
          <a:spcPts val="826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53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566745" indent="-188915" algn="l" defTabSz="566745" rtl="0" eaLnBrk="1" latinLnBrk="0" hangingPunct="1">
        <a:lnSpc>
          <a:spcPct val="120000"/>
        </a:lnSpc>
        <a:spcBef>
          <a:spcPts val="413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322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944575" indent="-188915" algn="l" defTabSz="566745" rtl="0" eaLnBrk="1" latinLnBrk="0" hangingPunct="1">
        <a:lnSpc>
          <a:spcPct val="120000"/>
        </a:lnSpc>
        <a:spcBef>
          <a:spcPts val="413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322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322405" indent="-188915" algn="l" defTabSz="566745" rtl="0" eaLnBrk="1" latinLnBrk="0" hangingPunct="1">
        <a:lnSpc>
          <a:spcPct val="120000"/>
        </a:lnSpc>
        <a:spcBef>
          <a:spcPts val="413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157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1700235" indent="-188915" algn="l" defTabSz="566745" rtl="0" eaLnBrk="1" latinLnBrk="0" hangingPunct="1">
        <a:lnSpc>
          <a:spcPct val="120000"/>
        </a:lnSpc>
        <a:spcBef>
          <a:spcPts val="413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992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078065" indent="-188915" algn="l" defTabSz="755660" rtl="0" eaLnBrk="1" latinLnBrk="0" hangingPunct="1">
        <a:lnSpc>
          <a:spcPct val="120000"/>
        </a:lnSpc>
        <a:spcBef>
          <a:spcPts val="413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992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455896" indent="-188915" algn="l" defTabSz="755660" rtl="0" eaLnBrk="1" latinLnBrk="0" hangingPunct="1">
        <a:lnSpc>
          <a:spcPct val="120000"/>
        </a:lnSpc>
        <a:spcBef>
          <a:spcPts val="413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992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2833726" indent="-188915" algn="l" defTabSz="755660" rtl="0" eaLnBrk="1" latinLnBrk="0" hangingPunct="1">
        <a:lnSpc>
          <a:spcPct val="120000"/>
        </a:lnSpc>
        <a:spcBef>
          <a:spcPts val="413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992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211556" indent="-188915" algn="l" defTabSz="755660" rtl="0" eaLnBrk="1" latinLnBrk="0" hangingPunct="1">
        <a:lnSpc>
          <a:spcPct val="120000"/>
        </a:lnSpc>
        <a:spcBef>
          <a:spcPts val="413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992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66745" rtl="0" eaLnBrk="1" latinLnBrk="0" hangingPunct="1">
        <a:defRPr sz="1116" kern="1200">
          <a:solidFill>
            <a:schemeClr val="tx1"/>
          </a:solidFill>
          <a:latin typeface="+mn-lt"/>
          <a:ea typeface="+mn-ea"/>
          <a:cs typeface="+mn-cs"/>
        </a:defRPr>
      </a:lvl1pPr>
      <a:lvl2pPr marL="283373" algn="l" defTabSz="566745" rtl="0" eaLnBrk="1" latinLnBrk="0" hangingPunct="1">
        <a:defRPr sz="1116" kern="1200">
          <a:solidFill>
            <a:schemeClr val="tx1"/>
          </a:solidFill>
          <a:latin typeface="+mn-lt"/>
          <a:ea typeface="+mn-ea"/>
          <a:cs typeface="+mn-cs"/>
        </a:defRPr>
      </a:lvl2pPr>
      <a:lvl3pPr marL="566745" algn="l" defTabSz="566745" rtl="0" eaLnBrk="1" latinLnBrk="0" hangingPunct="1">
        <a:defRPr sz="1116" kern="1200">
          <a:solidFill>
            <a:schemeClr val="tx1"/>
          </a:solidFill>
          <a:latin typeface="+mn-lt"/>
          <a:ea typeface="+mn-ea"/>
          <a:cs typeface="+mn-cs"/>
        </a:defRPr>
      </a:lvl3pPr>
      <a:lvl4pPr marL="850118" algn="l" defTabSz="566745" rtl="0" eaLnBrk="1" latinLnBrk="0" hangingPunct="1">
        <a:defRPr sz="1116" kern="1200">
          <a:solidFill>
            <a:schemeClr val="tx1"/>
          </a:solidFill>
          <a:latin typeface="+mn-lt"/>
          <a:ea typeface="+mn-ea"/>
          <a:cs typeface="+mn-cs"/>
        </a:defRPr>
      </a:lvl4pPr>
      <a:lvl5pPr marL="1133490" algn="l" defTabSz="566745" rtl="0" eaLnBrk="1" latinLnBrk="0" hangingPunct="1">
        <a:defRPr sz="1116" kern="1200">
          <a:solidFill>
            <a:schemeClr val="tx1"/>
          </a:solidFill>
          <a:latin typeface="+mn-lt"/>
          <a:ea typeface="+mn-ea"/>
          <a:cs typeface="+mn-cs"/>
        </a:defRPr>
      </a:lvl5pPr>
      <a:lvl6pPr marL="1416863" algn="l" defTabSz="566745" rtl="0" eaLnBrk="1" latinLnBrk="0" hangingPunct="1">
        <a:defRPr sz="1116" kern="1200">
          <a:solidFill>
            <a:schemeClr val="tx1"/>
          </a:solidFill>
          <a:latin typeface="+mn-lt"/>
          <a:ea typeface="+mn-ea"/>
          <a:cs typeface="+mn-cs"/>
        </a:defRPr>
      </a:lvl6pPr>
      <a:lvl7pPr marL="1700235" algn="l" defTabSz="566745" rtl="0" eaLnBrk="1" latinLnBrk="0" hangingPunct="1">
        <a:defRPr sz="1116" kern="1200">
          <a:solidFill>
            <a:schemeClr val="tx1"/>
          </a:solidFill>
          <a:latin typeface="+mn-lt"/>
          <a:ea typeface="+mn-ea"/>
          <a:cs typeface="+mn-cs"/>
        </a:defRPr>
      </a:lvl7pPr>
      <a:lvl8pPr marL="1983608" algn="l" defTabSz="566745" rtl="0" eaLnBrk="1" latinLnBrk="0" hangingPunct="1">
        <a:defRPr sz="1116" kern="1200">
          <a:solidFill>
            <a:schemeClr val="tx1"/>
          </a:solidFill>
          <a:latin typeface="+mn-lt"/>
          <a:ea typeface="+mn-ea"/>
          <a:cs typeface="+mn-cs"/>
        </a:defRPr>
      </a:lvl8pPr>
      <a:lvl9pPr marL="2266980" algn="l" defTabSz="566745" rtl="0" eaLnBrk="1" latinLnBrk="0" hangingPunct="1">
        <a:defRPr sz="111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jp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4" Type="http://schemas.openxmlformats.org/officeDocument/2006/relationships/image" Target="../media/image62.png"/><Relationship Id="rId5" Type="http://schemas.openxmlformats.org/officeDocument/2006/relationships/image" Target="../media/image63.jp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4.jpg"/></Relationships>
</file>

<file path=ppt/slides/_rels/slide13.xml.rels><?xml version="1.0" encoding="UTF-8" standalone="yes"?>
<Relationships xmlns="http://schemas.openxmlformats.org/package/2006/relationships"><Relationship Id="rId11" Type="http://schemas.openxmlformats.org/officeDocument/2006/relationships/image" Target="../media/image74.png"/><Relationship Id="rId12" Type="http://schemas.openxmlformats.org/officeDocument/2006/relationships/image" Target="../media/image75.png"/><Relationship Id="rId13" Type="http://schemas.openxmlformats.org/officeDocument/2006/relationships/image" Target="../media/image76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5.png"/><Relationship Id="rId3" Type="http://schemas.openxmlformats.org/officeDocument/2006/relationships/image" Target="../media/image66.png"/><Relationship Id="rId4" Type="http://schemas.openxmlformats.org/officeDocument/2006/relationships/image" Target="../media/image67.png"/><Relationship Id="rId5" Type="http://schemas.openxmlformats.org/officeDocument/2006/relationships/image" Target="../media/image68.png"/><Relationship Id="rId6" Type="http://schemas.openxmlformats.org/officeDocument/2006/relationships/image" Target="../media/image69.png"/><Relationship Id="rId7" Type="http://schemas.openxmlformats.org/officeDocument/2006/relationships/image" Target="../media/image70.png"/><Relationship Id="rId8" Type="http://schemas.openxmlformats.org/officeDocument/2006/relationships/image" Target="../media/image71.png"/><Relationship Id="rId9" Type="http://schemas.openxmlformats.org/officeDocument/2006/relationships/image" Target="../media/image72.png"/><Relationship Id="rId10" Type="http://schemas.openxmlformats.org/officeDocument/2006/relationships/image" Target="../media/image7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4" Type="http://schemas.openxmlformats.org/officeDocument/2006/relationships/image" Target="../media/image79.png"/><Relationship Id="rId5" Type="http://schemas.openxmlformats.org/officeDocument/2006/relationships/image" Target="../media/image80.png"/><Relationship Id="rId6" Type="http://schemas.openxmlformats.org/officeDocument/2006/relationships/image" Target="../media/image81.png"/><Relationship Id="rId7" Type="http://schemas.openxmlformats.org/officeDocument/2006/relationships/image" Target="../media/image82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7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3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10.png"/><Relationship Id="rId5" Type="http://schemas.openxmlformats.org/officeDocument/2006/relationships/image" Target="../media/image11.png"/><Relationship Id="rId6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4" Type="http://schemas.openxmlformats.org/officeDocument/2006/relationships/image" Target="../media/image15.png"/><Relationship Id="rId5" Type="http://schemas.openxmlformats.org/officeDocument/2006/relationships/image" Target="../media/image16.png"/><Relationship Id="rId6" Type="http://schemas.openxmlformats.org/officeDocument/2006/relationships/image" Target="../media/image17.png"/><Relationship Id="rId7" Type="http://schemas.openxmlformats.org/officeDocument/2006/relationships/image" Target="../media/image18.png"/><Relationship Id="rId8" Type="http://schemas.openxmlformats.org/officeDocument/2006/relationships/image" Target="../media/image19.png"/><Relationship Id="rId9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4" Type="http://schemas.openxmlformats.org/officeDocument/2006/relationships/image" Target="../media/image23.png"/><Relationship Id="rId5" Type="http://schemas.openxmlformats.org/officeDocument/2006/relationships/image" Target="../media/image24.png"/><Relationship Id="rId6" Type="http://schemas.openxmlformats.org/officeDocument/2006/relationships/image" Target="../media/image25.png"/><Relationship Id="rId7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1.jp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4" Type="http://schemas.openxmlformats.org/officeDocument/2006/relationships/image" Target="../media/image29.jpg"/><Relationship Id="rId5" Type="http://schemas.openxmlformats.org/officeDocument/2006/relationships/image" Target="../media/image30.png"/><Relationship Id="rId6" Type="http://schemas.openxmlformats.org/officeDocument/2006/relationships/image" Target="../media/image31.png"/><Relationship Id="rId7" Type="http://schemas.openxmlformats.org/officeDocument/2006/relationships/image" Target="../media/image32.png"/><Relationship Id="rId8" Type="http://schemas.openxmlformats.org/officeDocument/2006/relationships/image" Target="../media/image33.png"/><Relationship Id="rId9" Type="http://schemas.openxmlformats.org/officeDocument/2006/relationships/image" Target="../media/image34.png"/><Relationship Id="rId10" Type="http://schemas.openxmlformats.org/officeDocument/2006/relationships/image" Target="../media/image35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6.jpg"/></Relationships>
</file>

<file path=ppt/slides/_rels/slide9.xml.rels><?xml version="1.0" encoding="UTF-8" standalone="yes"?>
<Relationships xmlns="http://schemas.openxmlformats.org/package/2006/relationships"><Relationship Id="rId9" Type="http://schemas.openxmlformats.org/officeDocument/2006/relationships/image" Target="../media/image43.png"/><Relationship Id="rId20" Type="http://schemas.openxmlformats.org/officeDocument/2006/relationships/image" Target="../media/image54.png"/><Relationship Id="rId21" Type="http://schemas.openxmlformats.org/officeDocument/2006/relationships/image" Target="../media/image55.png"/><Relationship Id="rId22" Type="http://schemas.openxmlformats.org/officeDocument/2006/relationships/image" Target="../media/image56.png"/><Relationship Id="rId23" Type="http://schemas.openxmlformats.org/officeDocument/2006/relationships/image" Target="../media/image57.png"/><Relationship Id="rId24" Type="http://schemas.openxmlformats.org/officeDocument/2006/relationships/image" Target="../media/image58.png"/><Relationship Id="rId25" Type="http://schemas.openxmlformats.org/officeDocument/2006/relationships/image" Target="../media/image59.png"/><Relationship Id="rId26" Type="http://schemas.openxmlformats.org/officeDocument/2006/relationships/image" Target="../media/image60.png"/><Relationship Id="rId10" Type="http://schemas.openxmlformats.org/officeDocument/2006/relationships/image" Target="../media/image44.png"/><Relationship Id="rId11" Type="http://schemas.openxmlformats.org/officeDocument/2006/relationships/image" Target="../media/image45.png"/><Relationship Id="rId12" Type="http://schemas.openxmlformats.org/officeDocument/2006/relationships/image" Target="../media/image46.png"/><Relationship Id="rId13" Type="http://schemas.openxmlformats.org/officeDocument/2006/relationships/image" Target="../media/image47.png"/><Relationship Id="rId14" Type="http://schemas.openxmlformats.org/officeDocument/2006/relationships/image" Target="../media/image48.png"/><Relationship Id="rId15" Type="http://schemas.openxmlformats.org/officeDocument/2006/relationships/image" Target="../media/image49.png"/><Relationship Id="rId16" Type="http://schemas.openxmlformats.org/officeDocument/2006/relationships/image" Target="../media/image50.png"/><Relationship Id="rId17" Type="http://schemas.openxmlformats.org/officeDocument/2006/relationships/image" Target="../media/image51.png"/><Relationship Id="rId18" Type="http://schemas.openxmlformats.org/officeDocument/2006/relationships/image" Target="../media/image52.png"/><Relationship Id="rId19" Type="http://schemas.openxmlformats.org/officeDocument/2006/relationships/image" Target="../media/image53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.png"/><Relationship Id="rId3" Type="http://schemas.openxmlformats.org/officeDocument/2006/relationships/image" Target="../media/image37.png"/><Relationship Id="rId4" Type="http://schemas.openxmlformats.org/officeDocument/2006/relationships/image" Target="../media/image38.png"/><Relationship Id="rId5" Type="http://schemas.openxmlformats.org/officeDocument/2006/relationships/image" Target="../media/image39.png"/><Relationship Id="rId6" Type="http://schemas.openxmlformats.org/officeDocument/2006/relationships/image" Target="../media/image40.png"/><Relationship Id="rId7" Type="http://schemas.openxmlformats.org/officeDocument/2006/relationships/image" Target="../media/image41.png"/><Relationship Id="rId8" Type="http://schemas.openxmlformats.org/officeDocument/2006/relationships/image" Target="../media/image4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5399151" y="8739049"/>
            <a:ext cx="2046731" cy="8000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14300" y="8739049"/>
            <a:ext cx="5285105" cy="800100"/>
          </a:xfrm>
          <a:custGeom>
            <a:avLst/>
            <a:gdLst/>
            <a:ahLst/>
            <a:cxnLst/>
            <a:rect l="l" t="t" r="r" b="b"/>
            <a:pathLst>
              <a:path w="5285105" h="800100">
                <a:moveTo>
                  <a:pt x="0" y="800072"/>
                </a:moveTo>
                <a:lnTo>
                  <a:pt x="5284850" y="800072"/>
                </a:lnTo>
                <a:lnTo>
                  <a:pt x="5284850" y="0"/>
                </a:lnTo>
                <a:lnTo>
                  <a:pt x="0" y="0"/>
                </a:lnTo>
                <a:lnTo>
                  <a:pt x="0" y="800072"/>
                </a:lnTo>
                <a:close/>
              </a:path>
            </a:pathLst>
          </a:custGeom>
          <a:solidFill>
            <a:srgbClr val="E0E0E0">
              <a:alpha val="79998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7950" y="9913365"/>
            <a:ext cx="7335901" cy="355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55678" y="5651501"/>
            <a:ext cx="4141772" cy="383692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r>
              <a:rPr lang="en-US" dirty="0" smtClean="0"/>
              <a:t>Dr.Nuha Al Saleh</a:t>
            </a:r>
          </a:p>
          <a:p>
            <a:r>
              <a:rPr lang="en-US" dirty="0" smtClean="0"/>
              <a:t>Consultantant and Assistant professor </a:t>
            </a:r>
          </a:p>
          <a:p>
            <a:r>
              <a:rPr lang="en-US" dirty="0" smtClean="0"/>
              <a:t>Breast and endocrine unit </a:t>
            </a:r>
          </a:p>
          <a:p>
            <a:r>
              <a:rPr lang="en-US" dirty="0" smtClean="0"/>
              <a:t>Department of Surgery</a:t>
            </a:r>
            <a:endParaRPr dirty="0"/>
          </a:p>
        </p:txBody>
      </p:sp>
      <p:sp>
        <p:nvSpPr>
          <p:cNvPr id="14" name="object 14"/>
          <p:cNvSpPr/>
          <p:nvPr/>
        </p:nvSpPr>
        <p:spPr>
          <a:xfrm>
            <a:off x="3506723" y="8790431"/>
            <a:ext cx="1801368" cy="6979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4300" y="2224150"/>
            <a:ext cx="741378" cy="7620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4300" y="2327783"/>
            <a:ext cx="762000" cy="6187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55678" y="2224150"/>
            <a:ext cx="6590203" cy="76204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title"/>
          </p:nvPr>
        </p:nvSpPr>
        <p:spPr>
          <a:xfrm>
            <a:off x="183895" y="2251075"/>
            <a:ext cx="68846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80415" algn="l"/>
              </a:tabLst>
            </a:pPr>
            <a:r>
              <a:rPr sz="5400" b="1" u="none" spc="37" baseline="-4629">
                <a:solidFill>
                  <a:srgbClr val="FAFBFD"/>
                </a:solidFill>
                <a:latin typeface="Cambria"/>
                <a:cs typeface="Cambria"/>
              </a:rPr>
              <a:t>11	</a:t>
            </a:r>
            <a:r>
              <a:rPr sz="2600" u="none" spc="-5"/>
              <a:t>Shock </a:t>
            </a:r>
            <a:r>
              <a:rPr sz="2600" u="none" spc="-10"/>
              <a:t>and </a:t>
            </a:r>
            <a:r>
              <a:rPr sz="2600" u="none" spc="-5"/>
              <a:t>Metabolic </a:t>
            </a:r>
            <a:r>
              <a:rPr sz="2600" u="none" spc="-10"/>
              <a:t>Response </a:t>
            </a:r>
            <a:r>
              <a:rPr sz="2600" u="none" spc="-5"/>
              <a:t>to</a:t>
            </a:r>
            <a:r>
              <a:rPr sz="2600" u="none" spc="50"/>
              <a:t> </a:t>
            </a:r>
            <a:r>
              <a:rPr sz="2600" u="none" spc="-5"/>
              <a:t>Surgery</a:t>
            </a:r>
            <a:endParaRPr sz="2600">
              <a:latin typeface="Cambria"/>
              <a:cs typeface="Cambria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25450" y="1689100"/>
            <a:ext cx="7131050" cy="59203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700" marR="6985">
              <a:lnSpc>
                <a:spcPct val="102000"/>
              </a:lnSpc>
              <a:spcBef>
                <a:spcPts val="295"/>
              </a:spcBef>
            </a:pPr>
            <a:r>
              <a:rPr lang="en-US" spc="-5" dirty="0" err="1" smtClean="0">
                <a:solidFill>
                  <a:srgbClr val="632423"/>
                </a:solidFill>
                <a:latin typeface="Cambria"/>
                <a:cs typeface="Cambria"/>
              </a:rPr>
              <a:t>Hypovolaemic</a:t>
            </a:r>
            <a:r>
              <a:rPr lang="en-US" spc="-5" dirty="0" smtClean="0">
                <a:solidFill>
                  <a:srgbClr val="632423"/>
                </a:solidFill>
                <a:latin typeface="Cambria"/>
                <a:cs typeface="Cambria"/>
              </a:rPr>
              <a:t>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shock </a:t>
            </a: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can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be divided </a:t>
            </a:r>
            <a:r>
              <a:rPr lang="en-US" spc="5" dirty="0" smtClean="0">
                <a:solidFill>
                  <a:srgbClr val="632423"/>
                </a:solidFill>
                <a:latin typeface="Cambria"/>
                <a:cs typeface="Cambria"/>
              </a:rPr>
              <a:t>into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four categories, </a:t>
            </a: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depending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on the </a:t>
            </a: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amount </a:t>
            </a:r>
            <a:r>
              <a:rPr lang="en-US" spc="5" dirty="0" smtClean="0">
                <a:solidFill>
                  <a:srgbClr val="632423"/>
                </a:solidFill>
                <a:latin typeface="Cambria"/>
                <a:cs typeface="Cambria"/>
              </a:rPr>
              <a:t>of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blood  </a:t>
            </a:r>
            <a:r>
              <a:rPr lang="en-US" spc="5" dirty="0" smtClean="0">
                <a:solidFill>
                  <a:srgbClr val="632423"/>
                </a:solidFill>
                <a:latin typeface="Cambria"/>
                <a:cs typeface="Cambria"/>
              </a:rPr>
              <a:t>loss </a:t>
            </a:r>
            <a:r>
              <a:rPr lang="en-US" spc="0" dirty="0" smtClean="0">
                <a:solidFill>
                  <a:srgbClr val="632423"/>
                </a:solidFill>
                <a:latin typeface="Cambria"/>
                <a:cs typeface="Cambria"/>
              </a:rPr>
              <a:t>: </a:t>
            </a:r>
            <a:r>
              <a:rPr lang="en-US" spc="5" dirty="0" smtClean="0">
                <a:solidFill>
                  <a:srgbClr val="632423"/>
                </a:solidFill>
                <a:latin typeface="Cambria"/>
                <a:cs typeface="Cambria"/>
              </a:rPr>
              <a:t>( class </a:t>
            </a:r>
            <a:r>
              <a:rPr lang="en-US" spc="0" dirty="0" smtClean="0">
                <a:solidFill>
                  <a:srgbClr val="632423"/>
                </a:solidFill>
                <a:latin typeface="Cambria"/>
                <a:cs typeface="Cambria"/>
              </a:rPr>
              <a:t>I,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II, III,</a:t>
            </a:r>
            <a:r>
              <a:rPr lang="en-US" spc="25" dirty="0" smtClean="0">
                <a:solidFill>
                  <a:srgbClr val="632423"/>
                </a:solidFill>
                <a:latin typeface="Cambria"/>
                <a:cs typeface="Cambria"/>
              </a:rPr>
              <a:t> </a:t>
            </a:r>
            <a:r>
              <a:rPr lang="en-US" spc="5" dirty="0" smtClean="0">
                <a:solidFill>
                  <a:srgbClr val="632423"/>
                </a:solidFill>
                <a:latin typeface="Cambria"/>
                <a:cs typeface="Cambria"/>
              </a:rPr>
              <a:t>IV).</a:t>
            </a:r>
            <a:endParaRPr lang="en-US" dirty="0" smtClean="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lang="en-US" b="1" spc="-80" dirty="0" smtClean="0">
                <a:solidFill>
                  <a:srgbClr val="632423"/>
                </a:solidFill>
                <a:latin typeface="Cambria"/>
                <a:cs typeface="Cambria"/>
              </a:rPr>
              <a:t>The  </a:t>
            </a:r>
            <a:r>
              <a:rPr lang="en-US" b="1" spc="15" dirty="0" smtClean="0">
                <a:solidFill>
                  <a:srgbClr val="632423"/>
                </a:solidFill>
                <a:latin typeface="Cambria"/>
                <a:cs typeface="Cambria"/>
              </a:rPr>
              <a:t>symptoms </a:t>
            </a:r>
            <a:r>
              <a:rPr lang="en-US" b="1" spc="25" dirty="0" smtClean="0">
                <a:solidFill>
                  <a:srgbClr val="632423"/>
                </a:solidFill>
                <a:latin typeface="Cambria"/>
                <a:cs typeface="Cambria"/>
              </a:rPr>
              <a:t>and </a:t>
            </a:r>
            <a:r>
              <a:rPr lang="en-US" b="1" spc="10" dirty="0" smtClean="0">
                <a:solidFill>
                  <a:srgbClr val="632423"/>
                </a:solidFill>
                <a:latin typeface="Cambria"/>
                <a:cs typeface="Cambria"/>
              </a:rPr>
              <a:t>signs relate </a:t>
            </a:r>
            <a:r>
              <a:rPr lang="en-US" b="1" spc="5" dirty="0" smtClean="0">
                <a:solidFill>
                  <a:srgbClr val="632423"/>
                </a:solidFill>
                <a:latin typeface="Cambria"/>
                <a:cs typeface="Cambria"/>
              </a:rPr>
              <a:t>to </a:t>
            </a:r>
            <a:r>
              <a:rPr lang="en-US" b="1" spc="10" dirty="0" smtClean="0">
                <a:solidFill>
                  <a:srgbClr val="632423"/>
                </a:solidFill>
                <a:latin typeface="Cambria"/>
                <a:cs typeface="Cambria"/>
              </a:rPr>
              <a:t>the </a:t>
            </a:r>
            <a:r>
              <a:rPr lang="en-US" b="1" spc="25" dirty="0" smtClean="0">
                <a:solidFill>
                  <a:srgbClr val="632423"/>
                </a:solidFill>
                <a:latin typeface="Cambria"/>
                <a:cs typeface="Cambria"/>
              </a:rPr>
              <a:t>amount </a:t>
            </a:r>
            <a:r>
              <a:rPr lang="en-US" b="1" spc="10" dirty="0" smtClean="0">
                <a:solidFill>
                  <a:srgbClr val="632423"/>
                </a:solidFill>
                <a:latin typeface="Cambria"/>
                <a:cs typeface="Cambria"/>
              </a:rPr>
              <a:t>of blood</a:t>
            </a:r>
            <a:r>
              <a:rPr lang="en-US" b="1" spc="105" dirty="0" smtClean="0">
                <a:solidFill>
                  <a:srgbClr val="632423"/>
                </a:solidFill>
                <a:latin typeface="Cambria"/>
                <a:cs typeface="Cambria"/>
              </a:rPr>
              <a:t> </a:t>
            </a:r>
            <a:r>
              <a:rPr lang="en-US" b="1" spc="5" dirty="0" smtClean="0">
                <a:solidFill>
                  <a:srgbClr val="632423"/>
                </a:solidFill>
                <a:latin typeface="Cambria"/>
                <a:cs typeface="Cambria"/>
              </a:rPr>
              <a:t>lost:</a:t>
            </a:r>
            <a:endParaRPr lang="en-US" dirty="0" smtClean="0">
              <a:latin typeface="Cambria"/>
              <a:cs typeface="Cambria"/>
            </a:endParaRPr>
          </a:p>
          <a:p>
            <a:pPr marL="12700">
              <a:lnSpc>
                <a:spcPct val="200000"/>
              </a:lnSpc>
              <a:spcBef>
                <a:spcPts val="25"/>
              </a:spcBef>
              <a:buAutoNum type="romanUcPeriod"/>
              <a:tabLst>
                <a:tab pos="113664" algn="l"/>
              </a:tabLst>
            </a:pP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minimal</a:t>
            </a:r>
            <a:r>
              <a:rPr lang="en-US" spc="-35" dirty="0" smtClean="0">
                <a:solidFill>
                  <a:srgbClr val="632423"/>
                </a:solidFill>
                <a:latin typeface="Cambria"/>
                <a:cs typeface="Cambria"/>
              </a:rPr>
              <a:t> </a:t>
            </a: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symptoms</a:t>
            </a:r>
            <a:endParaRPr lang="en-US" dirty="0" smtClean="0">
              <a:latin typeface="Cambria"/>
              <a:cs typeface="Cambria"/>
            </a:endParaRPr>
          </a:p>
          <a:p>
            <a:pPr marL="155575" indent="-142875">
              <a:lnSpc>
                <a:spcPct val="200000"/>
              </a:lnSpc>
              <a:spcBef>
                <a:spcPts val="25"/>
              </a:spcBef>
              <a:buAutoNum type="romanUcPeriod"/>
              <a:tabLst>
                <a:tab pos="156210" algn="l"/>
              </a:tabLst>
            </a:pP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Tachycardia &gt;100, </a:t>
            </a:r>
            <a:r>
              <a:rPr lang="en-US" spc="10" dirty="0" err="1" smtClean="0">
                <a:solidFill>
                  <a:srgbClr val="632423"/>
                </a:solidFill>
                <a:latin typeface="Cambria"/>
                <a:cs typeface="Cambria"/>
              </a:rPr>
              <a:t>tachypnoea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, </a:t>
            </a: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decreased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pulse pressure, pale, </a:t>
            </a: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sweaty,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cold</a:t>
            </a:r>
            <a:r>
              <a:rPr lang="en-US" spc="150" dirty="0" smtClean="0">
                <a:solidFill>
                  <a:srgbClr val="632423"/>
                </a:solidFill>
                <a:latin typeface="Cambria"/>
                <a:cs typeface="Cambria"/>
              </a:rPr>
              <a:t>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peripheries.</a:t>
            </a:r>
            <a:endParaRPr lang="en-US" dirty="0" smtClean="0">
              <a:latin typeface="Cambria"/>
              <a:cs typeface="Cambria"/>
            </a:endParaRPr>
          </a:p>
          <a:p>
            <a:pPr marL="12700" marR="275590">
              <a:lnSpc>
                <a:spcPct val="200000"/>
              </a:lnSpc>
              <a:spcBef>
                <a:spcPts val="25"/>
              </a:spcBef>
              <a:buAutoNum type="romanUcPeriod"/>
              <a:tabLst>
                <a:tab pos="198755" algn="l"/>
              </a:tabLst>
            </a:pP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Classic </a:t>
            </a: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symptoms </a:t>
            </a:r>
            <a:r>
              <a:rPr lang="en-US" spc="5" dirty="0" smtClean="0">
                <a:solidFill>
                  <a:srgbClr val="632423"/>
                </a:solidFill>
                <a:latin typeface="Cambria"/>
                <a:cs typeface="Cambria"/>
              </a:rPr>
              <a:t>of </a:t>
            </a: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shock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– tachycardia </a:t>
            </a: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&gt;120,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hypotension, </a:t>
            </a:r>
            <a:r>
              <a:rPr lang="en-US" spc="10" dirty="0" err="1" smtClean="0">
                <a:solidFill>
                  <a:srgbClr val="632423"/>
                </a:solidFill>
                <a:latin typeface="Cambria"/>
                <a:cs typeface="Cambria"/>
              </a:rPr>
              <a:t>tachypnoea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, </a:t>
            </a:r>
            <a:r>
              <a:rPr lang="en-US" spc="5" dirty="0" smtClean="0">
                <a:solidFill>
                  <a:srgbClr val="632423"/>
                </a:solidFill>
                <a:latin typeface="Cambria"/>
                <a:cs typeface="Cambria"/>
              </a:rPr>
              <a:t>pallor,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cold  peripheries, decreased conscious level,</a:t>
            </a:r>
            <a:r>
              <a:rPr lang="en-US" spc="130" dirty="0" smtClean="0">
                <a:solidFill>
                  <a:srgbClr val="632423"/>
                </a:solidFill>
                <a:latin typeface="Cambria"/>
                <a:cs typeface="Cambria"/>
              </a:rPr>
              <a:t> </a:t>
            </a:r>
            <a:r>
              <a:rPr lang="en-US" spc="5" dirty="0" smtClean="0">
                <a:solidFill>
                  <a:srgbClr val="632423"/>
                </a:solidFill>
                <a:latin typeface="Cambria"/>
                <a:cs typeface="Cambria"/>
              </a:rPr>
              <a:t>oliguria.</a:t>
            </a:r>
            <a:endParaRPr lang="en-US" dirty="0" smtClean="0">
              <a:latin typeface="Cambria"/>
              <a:cs typeface="Cambria"/>
            </a:endParaRPr>
          </a:p>
          <a:p>
            <a:pPr marL="12700" marR="5080">
              <a:lnSpc>
                <a:spcPct val="200000"/>
              </a:lnSpc>
              <a:spcBef>
                <a:spcPts val="25"/>
              </a:spcBef>
              <a:buAutoNum type="romanUcPeriod"/>
              <a:tabLst>
                <a:tab pos="223520" algn="l"/>
              </a:tabLst>
            </a:pP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Immediate </a:t>
            </a:r>
            <a:r>
              <a:rPr lang="en-US" spc="5" dirty="0" smtClean="0">
                <a:solidFill>
                  <a:srgbClr val="632423"/>
                </a:solidFill>
                <a:latin typeface="Cambria"/>
                <a:cs typeface="Cambria"/>
              </a:rPr>
              <a:t>threat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to </a:t>
            </a:r>
            <a:r>
              <a:rPr lang="en-US" spc="5" dirty="0" smtClean="0">
                <a:solidFill>
                  <a:srgbClr val="632423"/>
                </a:solidFill>
                <a:latin typeface="Cambria"/>
                <a:cs typeface="Cambria"/>
              </a:rPr>
              <a:t>life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– tachycardia </a:t>
            </a:r>
            <a:r>
              <a:rPr lang="en-US" spc="15" dirty="0" smtClean="0">
                <a:solidFill>
                  <a:srgbClr val="632423"/>
                </a:solidFill>
                <a:latin typeface="Cambria"/>
                <a:cs typeface="Cambria"/>
              </a:rPr>
              <a:t>&gt;140, hypotension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(unobtainable diastolic), pallor,  cold peripheries, unconscious (&gt;50%),</a:t>
            </a:r>
            <a:r>
              <a:rPr lang="en-US" spc="105" dirty="0" smtClean="0">
                <a:solidFill>
                  <a:srgbClr val="632423"/>
                </a:solidFill>
                <a:latin typeface="Cambria"/>
                <a:cs typeface="Cambria"/>
              </a:rPr>
              <a:t> </a:t>
            </a:r>
            <a:r>
              <a:rPr lang="en-US" spc="10" dirty="0" smtClean="0">
                <a:solidFill>
                  <a:srgbClr val="632423"/>
                </a:solidFill>
                <a:latin typeface="Cambria"/>
                <a:cs typeface="Cambria"/>
              </a:rPr>
              <a:t>anuria.</a:t>
            </a:r>
            <a:endParaRPr lang="en-US" dirty="0">
              <a:latin typeface="Cambria"/>
              <a:cs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370052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03350" y="10030206"/>
            <a:ext cx="5759449" cy="4508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71574" y="2744216"/>
            <a:ext cx="5920105" cy="26257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2000" u="sng" spc="-5">
                <a:latin typeface="Trebuchet MS"/>
                <a:cs typeface="Trebuchet MS"/>
              </a:rPr>
              <a:t>Types of</a:t>
            </a:r>
            <a:r>
              <a:rPr sz="2000" u="sng" spc="-75">
                <a:latin typeface="Trebuchet MS"/>
                <a:cs typeface="Trebuchet MS"/>
              </a:rPr>
              <a:t> </a:t>
            </a:r>
            <a:r>
              <a:rPr sz="2000" u="sng" spc="-5">
                <a:latin typeface="Trebuchet MS"/>
                <a:cs typeface="Trebuchet MS"/>
              </a:rPr>
              <a:t>shock:</a:t>
            </a:r>
            <a:endParaRPr sz="2000">
              <a:latin typeface="Trebuchet MS"/>
              <a:cs typeface="Trebuchet MS"/>
            </a:endParaRPr>
          </a:p>
          <a:p>
            <a:pPr marL="241300">
              <a:lnSpc>
                <a:spcPct val="100000"/>
              </a:lnSpc>
              <a:spcBef>
                <a:spcPts val="1380"/>
              </a:spcBef>
            </a:pPr>
            <a:r>
              <a:rPr sz="1550" spc="-229">
                <a:solidFill>
                  <a:srgbClr val="009592"/>
                </a:solidFill>
                <a:latin typeface="Cambria"/>
                <a:cs typeface="Cambria"/>
              </a:rPr>
              <a:t>2U   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Cardiogenic</a:t>
            </a:r>
            <a:r>
              <a:rPr sz="1550" spc="-65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shock:</a:t>
            </a:r>
            <a:endParaRPr sz="1550">
              <a:latin typeface="Cambria"/>
              <a:cs typeface="Cambria"/>
            </a:endParaRPr>
          </a:p>
          <a:p>
            <a:pPr marL="372745">
              <a:lnSpc>
                <a:spcPct val="100000"/>
              </a:lnSpc>
              <a:spcBef>
                <a:spcPts val="334"/>
              </a:spcBef>
              <a:buFont typeface="Symbol"/>
              <a:buChar char=""/>
              <a:tabLst>
                <a:tab pos="519430" algn="l"/>
              </a:tabLst>
            </a:pPr>
            <a:r>
              <a:rPr sz="1200">
                <a:latin typeface="Arial"/>
                <a:cs typeface="Arial"/>
              </a:rPr>
              <a:t>Caused by </a:t>
            </a:r>
            <a:r>
              <a:rPr sz="1200" spc="-5">
                <a:latin typeface="Arial"/>
                <a:cs typeface="Arial"/>
              </a:rPr>
              <a:t>the </a:t>
            </a:r>
            <a:r>
              <a:rPr sz="1200">
                <a:latin typeface="Arial"/>
                <a:cs typeface="Arial"/>
              </a:rPr>
              <a:t>progressive loss of</a:t>
            </a:r>
            <a:r>
              <a:rPr sz="1200" spc="-100">
                <a:latin typeface="Arial"/>
                <a:cs typeface="Arial"/>
              </a:rPr>
              <a:t> </a:t>
            </a:r>
            <a:r>
              <a:rPr sz="1200">
                <a:latin typeface="Arial"/>
                <a:cs typeface="Arial"/>
              </a:rPr>
              <a:t>myocardium.</a:t>
            </a:r>
          </a:p>
          <a:p>
            <a:pPr marL="518795" indent="-146050">
              <a:lnSpc>
                <a:spcPct val="100000"/>
              </a:lnSpc>
              <a:spcBef>
                <a:spcPts val="70"/>
              </a:spcBef>
              <a:buFont typeface="Symbol"/>
              <a:buChar char=""/>
              <a:tabLst>
                <a:tab pos="519430" algn="l"/>
              </a:tabLst>
            </a:pPr>
            <a:r>
              <a:rPr sz="1200">
                <a:latin typeface="Arial"/>
                <a:cs typeface="Arial"/>
              </a:rPr>
              <a:t>Usually due </a:t>
            </a:r>
            <a:r>
              <a:rPr sz="1200" spc="-5">
                <a:latin typeface="Arial"/>
                <a:cs typeface="Arial"/>
              </a:rPr>
              <a:t>to </a:t>
            </a:r>
            <a:r>
              <a:rPr sz="1200">
                <a:latin typeface="Arial"/>
                <a:cs typeface="Arial"/>
              </a:rPr>
              <a:t>an </a:t>
            </a:r>
            <a:r>
              <a:rPr sz="1200" spc="-5">
                <a:solidFill>
                  <a:srgbClr val="FF0000"/>
                </a:solidFill>
                <a:latin typeface="Arial"/>
                <a:cs typeface="Arial"/>
              </a:rPr>
              <a:t>acute </a:t>
            </a:r>
            <a:r>
              <a:rPr sz="1200">
                <a:solidFill>
                  <a:srgbClr val="FF0000"/>
                </a:solidFill>
                <a:latin typeface="Arial"/>
                <a:cs typeface="Arial"/>
              </a:rPr>
              <a:t>myocardial</a:t>
            </a:r>
            <a:r>
              <a:rPr sz="1200" spc="-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200" spc="-5">
                <a:solidFill>
                  <a:srgbClr val="FF0000"/>
                </a:solidFill>
                <a:latin typeface="Arial"/>
                <a:cs typeface="Arial"/>
              </a:rPr>
              <a:t>infarction</a:t>
            </a:r>
            <a:r>
              <a:rPr sz="1200" spc="-5"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372745" marR="631825">
              <a:lnSpc>
                <a:spcPts val="1420"/>
              </a:lnSpc>
              <a:spcBef>
                <a:spcPts val="85"/>
              </a:spcBef>
              <a:buFont typeface="Symbol"/>
              <a:buChar char=""/>
              <a:tabLst>
                <a:tab pos="519430" algn="l"/>
              </a:tabLst>
            </a:pPr>
            <a:r>
              <a:rPr sz="1200">
                <a:latin typeface="Arial"/>
                <a:cs typeface="Arial"/>
              </a:rPr>
              <a:t>When </a:t>
            </a:r>
            <a:r>
              <a:rPr sz="1200" spc="-5">
                <a:latin typeface="Arial"/>
                <a:cs typeface="Arial"/>
              </a:rPr>
              <a:t>the total </a:t>
            </a:r>
            <a:r>
              <a:rPr sz="1200">
                <a:latin typeface="Arial"/>
                <a:cs typeface="Arial"/>
              </a:rPr>
              <a:t>amount of myocardium </a:t>
            </a:r>
            <a:r>
              <a:rPr sz="1200" spc="-5">
                <a:latin typeface="Arial"/>
                <a:cs typeface="Arial"/>
              </a:rPr>
              <a:t>affected </a:t>
            </a:r>
            <a:r>
              <a:rPr sz="1200">
                <a:latin typeface="Arial"/>
                <a:cs typeface="Arial"/>
              </a:rPr>
              <a:t>reaches a </a:t>
            </a:r>
            <a:r>
              <a:rPr sz="1200" spc="-5">
                <a:latin typeface="Arial"/>
                <a:cs typeface="Arial"/>
              </a:rPr>
              <a:t>critical point,  </a:t>
            </a:r>
            <a:r>
              <a:rPr sz="1200">
                <a:latin typeface="Arial"/>
                <a:cs typeface="Arial"/>
              </a:rPr>
              <a:t>myocardial </a:t>
            </a:r>
            <a:r>
              <a:rPr sz="1200" spc="-5">
                <a:latin typeface="Arial"/>
                <a:cs typeface="Arial"/>
              </a:rPr>
              <a:t>function </a:t>
            </a:r>
            <a:r>
              <a:rPr sz="1200">
                <a:latin typeface="Arial"/>
                <a:cs typeface="Arial"/>
              </a:rPr>
              <a:t>begins </a:t>
            </a:r>
            <a:r>
              <a:rPr sz="1200" spc="-5">
                <a:latin typeface="Arial"/>
                <a:cs typeface="Arial"/>
              </a:rPr>
              <a:t>to</a:t>
            </a:r>
            <a:r>
              <a:rPr sz="1200" spc="-15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deteriorate.</a:t>
            </a:r>
            <a:endParaRPr sz="1200">
              <a:latin typeface="Arial"/>
              <a:cs typeface="Arial"/>
            </a:endParaRPr>
          </a:p>
          <a:p>
            <a:pPr marL="372745" marR="38735">
              <a:lnSpc>
                <a:spcPts val="1440"/>
              </a:lnSpc>
              <a:spcBef>
                <a:spcPts val="25"/>
              </a:spcBef>
              <a:buFont typeface="Symbol"/>
              <a:buChar char=""/>
              <a:tabLst>
                <a:tab pos="519430" algn="l"/>
              </a:tabLst>
            </a:pPr>
            <a:r>
              <a:rPr sz="1200">
                <a:latin typeface="Arial"/>
                <a:cs typeface="Arial"/>
              </a:rPr>
              <a:t>While </a:t>
            </a:r>
            <a:r>
              <a:rPr sz="1200" spc="-5">
                <a:latin typeface="Arial"/>
                <a:cs typeface="Arial"/>
              </a:rPr>
              <a:t>stroke </a:t>
            </a:r>
            <a:r>
              <a:rPr sz="1200">
                <a:latin typeface="Arial"/>
                <a:cs typeface="Arial"/>
              </a:rPr>
              <a:t>volume decreases, </a:t>
            </a:r>
            <a:r>
              <a:rPr sz="1200" spc="-5">
                <a:latin typeface="Arial"/>
                <a:cs typeface="Arial"/>
              </a:rPr>
              <a:t>the </a:t>
            </a:r>
            <a:r>
              <a:rPr sz="1200">
                <a:latin typeface="Arial"/>
                <a:cs typeface="Arial"/>
              </a:rPr>
              <a:t>heart </a:t>
            </a:r>
            <a:r>
              <a:rPr sz="1200" spc="-5">
                <a:latin typeface="Arial"/>
                <a:cs typeface="Arial"/>
              </a:rPr>
              <a:t>rate </a:t>
            </a:r>
            <a:r>
              <a:rPr sz="1200">
                <a:latin typeface="Arial"/>
                <a:cs typeface="Arial"/>
              </a:rPr>
              <a:t>increases in an </a:t>
            </a:r>
            <a:r>
              <a:rPr sz="1200" spc="-5">
                <a:latin typeface="Arial"/>
                <a:cs typeface="Arial"/>
              </a:rPr>
              <a:t>effort to maintain  </a:t>
            </a:r>
            <a:r>
              <a:rPr sz="1200">
                <a:latin typeface="Arial"/>
                <a:cs typeface="Arial"/>
              </a:rPr>
              <a:t>cardiac </a:t>
            </a:r>
            <a:r>
              <a:rPr sz="1200" spc="-5">
                <a:latin typeface="Arial"/>
                <a:cs typeface="Arial"/>
              </a:rPr>
              <a:t>output </a:t>
            </a:r>
            <a:r>
              <a:rPr sz="1200">
                <a:latin typeface="Arial"/>
                <a:cs typeface="Arial"/>
              </a:rPr>
              <a:t>(CO = SV x</a:t>
            </a:r>
            <a:r>
              <a:rPr sz="1200" spc="-90">
                <a:latin typeface="Arial"/>
                <a:cs typeface="Arial"/>
              </a:rPr>
              <a:t> </a:t>
            </a:r>
            <a:r>
              <a:rPr sz="1200">
                <a:latin typeface="Arial"/>
                <a:cs typeface="Arial"/>
              </a:rPr>
              <a:t>HR).</a:t>
            </a:r>
          </a:p>
          <a:p>
            <a:pPr marL="372745" marR="5080">
              <a:lnSpc>
                <a:spcPts val="1440"/>
              </a:lnSpc>
              <a:buFont typeface="Symbol"/>
              <a:buChar char=""/>
              <a:tabLst>
                <a:tab pos="519430" algn="l"/>
              </a:tabLst>
            </a:pPr>
            <a:r>
              <a:rPr sz="1200">
                <a:latin typeface="Arial"/>
                <a:cs typeface="Arial"/>
              </a:rPr>
              <a:t>But increased HR is </a:t>
            </a:r>
            <a:r>
              <a:rPr sz="1200" spc="-5">
                <a:latin typeface="Arial"/>
                <a:cs typeface="Arial"/>
              </a:rPr>
              <a:t>limited </a:t>
            </a:r>
            <a:r>
              <a:rPr sz="1200">
                <a:latin typeface="Arial"/>
                <a:cs typeface="Arial"/>
              </a:rPr>
              <a:t>and CO </a:t>
            </a:r>
            <a:r>
              <a:rPr sz="1200" spc="-5">
                <a:latin typeface="Arial"/>
                <a:cs typeface="Arial"/>
              </a:rPr>
              <a:t>falls to </a:t>
            </a:r>
            <a:r>
              <a:rPr sz="1200">
                <a:latin typeface="Arial"/>
                <a:cs typeface="Arial"/>
              </a:rPr>
              <a:t>levels </a:t>
            </a:r>
            <a:r>
              <a:rPr sz="1200" spc="-5">
                <a:latin typeface="Arial"/>
                <a:cs typeface="Arial"/>
              </a:rPr>
              <a:t>that </a:t>
            </a:r>
            <a:r>
              <a:rPr sz="1200">
                <a:latin typeface="Arial"/>
                <a:cs typeface="Arial"/>
              </a:rPr>
              <a:t>are </a:t>
            </a:r>
            <a:r>
              <a:rPr sz="1200" spc="-5">
                <a:latin typeface="Arial"/>
                <a:cs typeface="Arial"/>
              </a:rPr>
              <a:t>inadequate to </a:t>
            </a:r>
            <a:r>
              <a:rPr sz="1200">
                <a:latin typeface="Arial"/>
                <a:cs typeface="Arial"/>
              </a:rPr>
              <a:t>support  </a:t>
            </a:r>
            <a:r>
              <a:rPr sz="1200" spc="-5">
                <a:latin typeface="Arial"/>
                <a:cs typeface="Arial"/>
              </a:rPr>
              <a:t>end-organ</a:t>
            </a:r>
            <a:r>
              <a:rPr sz="1200" spc="-25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function.</a:t>
            </a:r>
            <a:endParaRPr sz="1200">
              <a:latin typeface="Arial"/>
              <a:cs typeface="Arial"/>
            </a:endParaRPr>
          </a:p>
          <a:p>
            <a:pPr marL="372745" marR="173990">
              <a:lnSpc>
                <a:spcPts val="1440"/>
              </a:lnSpc>
              <a:buFont typeface="Symbol"/>
              <a:buChar char=""/>
              <a:tabLst>
                <a:tab pos="519430" algn="l"/>
              </a:tabLst>
            </a:pPr>
            <a:r>
              <a:rPr sz="1200">
                <a:latin typeface="Arial"/>
                <a:cs typeface="Arial"/>
              </a:rPr>
              <a:t>Coronary </a:t>
            </a:r>
            <a:r>
              <a:rPr sz="1200" spc="-5">
                <a:latin typeface="Arial"/>
                <a:cs typeface="Arial"/>
              </a:rPr>
              <a:t>perfusion </a:t>
            </a:r>
            <a:r>
              <a:rPr sz="1200">
                <a:latin typeface="Arial"/>
                <a:cs typeface="Arial"/>
              </a:rPr>
              <a:t>decreases and </a:t>
            </a:r>
            <a:r>
              <a:rPr sz="1200" spc="-5">
                <a:latin typeface="Arial"/>
                <a:cs typeface="Arial"/>
              </a:rPr>
              <a:t>this </a:t>
            </a:r>
            <a:r>
              <a:rPr sz="1200">
                <a:latin typeface="Arial"/>
                <a:cs typeface="Arial"/>
              </a:rPr>
              <a:t>in </a:t>
            </a:r>
            <a:r>
              <a:rPr sz="1200" spc="-5">
                <a:latin typeface="Arial"/>
                <a:cs typeface="Arial"/>
              </a:rPr>
              <a:t>turn </a:t>
            </a:r>
            <a:r>
              <a:rPr sz="1200">
                <a:latin typeface="Arial"/>
                <a:cs typeface="Arial"/>
              </a:rPr>
              <a:t>causes progressive myocardial  ischemia </a:t>
            </a:r>
            <a:r>
              <a:rPr sz="1200" spc="-5">
                <a:latin typeface="Arial"/>
                <a:cs typeface="Arial"/>
              </a:rPr>
              <a:t>with </a:t>
            </a:r>
            <a:r>
              <a:rPr sz="1200">
                <a:latin typeface="Arial"/>
                <a:cs typeface="Arial"/>
              </a:rPr>
              <a:t>progression of myocardial</a:t>
            </a:r>
            <a:r>
              <a:rPr sz="1200" spc="-55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injury.</a:t>
            </a:r>
            <a:endParaRPr sz="12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1574" y="5424822"/>
            <a:ext cx="2654300" cy="1450975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600"/>
              </a:spcBef>
            </a:pP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Decreased cardiac</a:t>
            </a:r>
            <a:r>
              <a:rPr sz="1550" spc="60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function:</a:t>
            </a:r>
            <a:endParaRPr sz="1550">
              <a:latin typeface="Cambria"/>
              <a:cs typeface="Cambria"/>
            </a:endParaRPr>
          </a:p>
          <a:p>
            <a:pPr marL="120650" indent="-107950">
              <a:lnSpc>
                <a:spcPts val="1405"/>
              </a:lnSpc>
              <a:spcBef>
                <a:spcPts val="359"/>
              </a:spcBef>
              <a:buFont typeface="Symbol"/>
              <a:buChar char=""/>
              <a:tabLst>
                <a:tab pos="121285" algn="l"/>
              </a:tabLst>
            </a:pPr>
            <a:r>
              <a:rPr sz="1200">
                <a:latin typeface="Arial"/>
                <a:cs typeface="Arial"/>
              </a:rPr>
              <a:t>Decreased </a:t>
            </a:r>
            <a:r>
              <a:rPr sz="1200" spc="-5">
                <a:latin typeface="Arial"/>
                <a:cs typeface="Arial"/>
              </a:rPr>
              <a:t>ventricular</a:t>
            </a:r>
            <a:r>
              <a:rPr sz="1200" spc="-20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function:</a:t>
            </a:r>
            <a:endParaRPr sz="1200">
              <a:latin typeface="Arial"/>
              <a:cs typeface="Arial"/>
            </a:endParaRPr>
          </a:p>
          <a:p>
            <a:pPr marL="469900" lvl="1" indent="-228600">
              <a:lnSpc>
                <a:spcPts val="1405"/>
              </a:lnSpc>
              <a:buAutoNum type="alphaLcParenR"/>
              <a:tabLst>
                <a:tab pos="469900" algn="l"/>
              </a:tabLst>
            </a:pPr>
            <a:r>
              <a:rPr sz="1200">
                <a:latin typeface="Arial"/>
                <a:cs typeface="Arial"/>
              </a:rPr>
              <a:t>Myocardial</a:t>
            </a:r>
            <a:r>
              <a:rPr sz="1200" spc="-55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infarction.</a:t>
            </a:r>
            <a:endParaRPr sz="1200">
              <a:latin typeface="Arial"/>
              <a:cs typeface="Arial"/>
            </a:endParaRPr>
          </a:p>
          <a:p>
            <a:pPr marL="469900" lvl="1" indent="-228600">
              <a:lnSpc>
                <a:spcPts val="1405"/>
              </a:lnSpc>
              <a:spcBef>
                <a:spcPts val="20"/>
              </a:spcBef>
              <a:buFont typeface="MS Mincho"/>
              <a:buAutoNum type="alphaLcParenR"/>
              <a:tabLst>
                <a:tab pos="469900" algn="l"/>
              </a:tabLst>
            </a:pPr>
            <a:r>
              <a:rPr sz="1200">
                <a:latin typeface="Arial"/>
                <a:cs typeface="Arial"/>
              </a:rPr>
              <a:t>Pericaridal</a:t>
            </a:r>
            <a:r>
              <a:rPr sz="1200" spc="-55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tamponade.</a:t>
            </a:r>
            <a:endParaRPr sz="1200">
              <a:latin typeface="Arial"/>
              <a:cs typeface="Arial"/>
            </a:endParaRPr>
          </a:p>
          <a:p>
            <a:pPr marL="469900" lvl="1" indent="-228600">
              <a:lnSpc>
                <a:spcPts val="1405"/>
              </a:lnSpc>
              <a:buFont typeface="Times New Roman"/>
              <a:buAutoNum type="alphaLcParenR"/>
              <a:tabLst>
                <a:tab pos="469900" algn="l"/>
              </a:tabLst>
            </a:pPr>
            <a:r>
              <a:rPr sz="1200" spc="-5">
                <a:latin typeface="Arial"/>
                <a:cs typeface="Arial"/>
              </a:rPr>
              <a:t>Tension</a:t>
            </a:r>
            <a:r>
              <a:rPr sz="1200" spc="-10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pneumothorax.</a:t>
            </a:r>
            <a:endParaRPr sz="1200">
              <a:latin typeface="Arial"/>
              <a:cs typeface="Arial"/>
            </a:endParaRPr>
          </a:p>
          <a:p>
            <a:pPr marL="120650" indent="-107950">
              <a:lnSpc>
                <a:spcPts val="1405"/>
              </a:lnSpc>
              <a:spcBef>
                <a:spcPts val="50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>
                <a:latin typeface="Arial"/>
                <a:cs typeface="Arial"/>
              </a:rPr>
              <a:t>Ineffective </a:t>
            </a:r>
            <a:r>
              <a:rPr sz="1200">
                <a:latin typeface="Arial"/>
                <a:cs typeface="Arial"/>
              </a:rPr>
              <a:t>cardiac</a:t>
            </a:r>
            <a:r>
              <a:rPr sz="1200" spc="-15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contraction:</a:t>
            </a:r>
            <a:endParaRPr sz="1200">
              <a:latin typeface="Arial"/>
              <a:cs typeface="Arial"/>
            </a:endParaRPr>
          </a:p>
          <a:p>
            <a:pPr marL="512445" lvl="1" indent="-228600">
              <a:lnSpc>
                <a:spcPts val="1405"/>
              </a:lnSpc>
              <a:buFont typeface="Times New Roman"/>
              <a:buAutoNum type="alphaLcParenR"/>
              <a:tabLst>
                <a:tab pos="512445" algn="l"/>
              </a:tabLst>
            </a:pPr>
            <a:r>
              <a:rPr sz="1200">
                <a:latin typeface="Arial"/>
                <a:cs typeface="Arial"/>
              </a:rPr>
              <a:t>Primary</a:t>
            </a:r>
            <a:r>
              <a:rPr sz="1200" spc="-45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arrhythmias.</a:t>
            </a:r>
            <a:endParaRPr sz="12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485132" y="5634228"/>
            <a:ext cx="2301240" cy="1277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26026" y="5674106"/>
            <a:ext cx="2167128" cy="11430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604765" y="5780278"/>
            <a:ext cx="1684020" cy="10102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66675">
              <a:lnSpc>
                <a:spcPct val="102899"/>
              </a:lnSpc>
              <a:spcBef>
                <a:spcPts val="90"/>
              </a:spcBef>
            </a:pPr>
            <a:r>
              <a:rPr sz="1050" b="1" i="1" spc="15">
                <a:latin typeface="Cambria"/>
                <a:cs typeface="Cambria"/>
              </a:rPr>
              <a:t>How </a:t>
            </a:r>
            <a:r>
              <a:rPr sz="1050" b="1" i="1" spc="10">
                <a:latin typeface="Cambria"/>
                <a:cs typeface="Cambria"/>
              </a:rPr>
              <a:t>do </a:t>
            </a:r>
            <a:r>
              <a:rPr sz="1050" b="1" i="1" spc="15">
                <a:latin typeface="Cambria"/>
                <a:cs typeface="Cambria"/>
              </a:rPr>
              <a:t>you </a:t>
            </a:r>
            <a:r>
              <a:rPr sz="1050" b="1" i="1" spc="25">
                <a:latin typeface="Cambria"/>
                <a:cs typeface="Cambria"/>
              </a:rPr>
              <a:t>know </a:t>
            </a:r>
            <a:r>
              <a:rPr sz="1050" b="1" i="1" spc="0">
                <a:latin typeface="Cambria"/>
                <a:cs typeface="Cambria"/>
              </a:rPr>
              <a:t>if it </a:t>
            </a:r>
            <a:r>
              <a:rPr sz="1050" b="1" i="1" spc="5">
                <a:latin typeface="Cambria"/>
                <a:cs typeface="Cambria"/>
              </a:rPr>
              <a:t>is  </a:t>
            </a:r>
            <a:r>
              <a:rPr sz="1050" b="1" i="1" spc="10">
                <a:latin typeface="Cambria"/>
                <a:cs typeface="Cambria"/>
              </a:rPr>
              <a:t>cardiogenic shock or</a:t>
            </a:r>
            <a:r>
              <a:rPr sz="1050" b="1" i="1" spc="50">
                <a:latin typeface="Cambria"/>
                <a:cs typeface="Cambria"/>
              </a:rPr>
              <a:t> </a:t>
            </a:r>
            <a:r>
              <a:rPr sz="1050" b="1" i="1" spc="10">
                <a:latin typeface="Cambria"/>
                <a:cs typeface="Cambria"/>
              </a:rPr>
              <a:t>not?</a:t>
            </a:r>
            <a:endParaRPr sz="1050">
              <a:latin typeface="Cambria"/>
              <a:cs typeface="Cambria"/>
            </a:endParaRPr>
          </a:p>
          <a:p>
            <a:pPr marL="143510" indent="-130810">
              <a:lnSpc>
                <a:spcPct val="100000"/>
              </a:lnSpc>
              <a:spcBef>
                <a:spcPts val="30"/>
              </a:spcBef>
              <a:buAutoNum type="arabicPeriod"/>
              <a:tabLst>
                <a:tab pos="144145" algn="l"/>
              </a:tabLst>
            </a:pPr>
            <a:r>
              <a:rPr sz="1050" i="1" spc="10">
                <a:latin typeface="Cambria"/>
                <a:cs typeface="Cambria"/>
              </a:rPr>
              <a:t>Shortness </a:t>
            </a:r>
            <a:r>
              <a:rPr sz="1050" i="1" spc="5">
                <a:latin typeface="Cambria"/>
                <a:cs typeface="Cambria"/>
              </a:rPr>
              <a:t>of breath</a:t>
            </a:r>
            <a:r>
              <a:rPr sz="1050" i="1" spc="75">
                <a:latin typeface="Cambria"/>
                <a:cs typeface="Cambria"/>
              </a:rPr>
              <a:t> </a:t>
            </a:r>
            <a:r>
              <a:rPr sz="1050" i="1" spc="10">
                <a:latin typeface="Cambria"/>
                <a:cs typeface="Cambria"/>
              </a:rPr>
              <a:t>(SOB).</a:t>
            </a:r>
            <a:endParaRPr sz="1050">
              <a:latin typeface="Cambria"/>
              <a:cs typeface="Cambria"/>
            </a:endParaRPr>
          </a:p>
          <a:p>
            <a:pPr marL="143510" indent="-130810">
              <a:lnSpc>
                <a:spcPct val="100000"/>
              </a:lnSpc>
              <a:spcBef>
                <a:spcPts val="10"/>
              </a:spcBef>
              <a:buAutoNum type="arabicPeriod"/>
              <a:tabLst>
                <a:tab pos="144145" algn="l"/>
              </a:tabLst>
            </a:pPr>
            <a:r>
              <a:rPr sz="1050" i="1" spc="10">
                <a:latin typeface="Cambria"/>
                <a:cs typeface="Cambria"/>
              </a:rPr>
              <a:t>Raised</a:t>
            </a:r>
            <a:r>
              <a:rPr sz="1050" i="1" spc="-20">
                <a:latin typeface="Cambria"/>
                <a:cs typeface="Cambria"/>
              </a:rPr>
              <a:t> </a:t>
            </a:r>
            <a:r>
              <a:rPr sz="1050" i="1" spc="5">
                <a:latin typeface="Cambria"/>
                <a:cs typeface="Cambria"/>
              </a:rPr>
              <a:t>JVP.</a:t>
            </a:r>
            <a:endParaRPr sz="1050">
              <a:latin typeface="Cambria"/>
              <a:cs typeface="Cambria"/>
            </a:endParaRPr>
          </a:p>
          <a:p>
            <a:pPr marL="143510" indent="-130810">
              <a:lnSpc>
                <a:spcPct val="100000"/>
              </a:lnSpc>
              <a:spcBef>
                <a:spcPts val="35"/>
              </a:spcBef>
              <a:buAutoNum type="arabicPeriod"/>
              <a:tabLst>
                <a:tab pos="144145" algn="l"/>
              </a:tabLst>
            </a:pPr>
            <a:r>
              <a:rPr sz="1050" i="1" spc="15">
                <a:latin typeface="Cambria"/>
                <a:cs typeface="Cambria"/>
              </a:rPr>
              <a:t>Lower </a:t>
            </a:r>
            <a:r>
              <a:rPr sz="1050" i="1" spc="10">
                <a:latin typeface="Cambria"/>
                <a:cs typeface="Cambria"/>
              </a:rPr>
              <a:t>limb</a:t>
            </a:r>
            <a:r>
              <a:rPr sz="1050" i="1" spc="-15">
                <a:latin typeface="Cambria"/>
                <a:cs typeface="Cambria"/>
              </a:rPr>
              <a:t> </a:t>
            </a:r>
            <a:r>
              <a:rPr sz="1050" i="1" spc="15">
                <a:latin typeface="Cambria"/>
                <a:cs typeface="Cambria"/>
              </a:rPr>
              <a:t>edema.</a:t>
            </a:r>
            <a:endParaRPr sz="1050">
              <a:latin typeface="Cambria"/>
              <a:cs typeface="Cambria"/>
            </a:endParaRPr>
          </a:p>
          <a:p>
            <a:pPr marL="143510" indent="-130810">
              <a:lnSpc>
                <a:spcPct val="100000"/>
              </a:lnSpc>
              <a:spcBef>
                <a:spcPts val="35"/>
              </a:spcBef>
              <a:buAutoNum type="arabicPeriod"/>
              <a:tabLst>
                <a:tab pos="144145" algn="l"/>
              </a:tabLst>
            </a:pPr>
            <a:r>
              <a:rPr sz="1050" i="1" spc="10">
                <a:latin typeface="Cambria"/>
                <a:cs typeface="Cambria"/>
              </a:rPr>
              <a:t>Basal</a:t>
            </a:r>
            <a:r>
              <a:rPr sz="1050" i="1" spc="35">
                <a:latin typeface="Cambria"/>
                <a:cs typeface="Cambria"/>
              </a:rPr>
              <a:t> </a:t>
            </a:r>
            <a:r>
              <a:rPr sz="1050" i="1" spc="5">
                <a:latin typeface="Cambria"/>
                <a:cs typeface="Cambria"/>
              </a:rPr>
              <a:t>crepitation.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008125" y="7009510"/>
            <a:ext cx="5273675" cy="27539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9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215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37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45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58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703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825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4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06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19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31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43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5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7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80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92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04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166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28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41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5321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65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77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897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01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14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263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38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50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62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75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87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99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11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23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36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48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60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72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84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97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09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214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33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45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58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70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82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94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06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18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311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943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55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67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79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921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04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16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028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040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053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0652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077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089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101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114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1262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138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150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162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175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187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1993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2115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223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2359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248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60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272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284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2969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309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321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333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345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357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3700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382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394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406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418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310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43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4554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467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479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491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504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5163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528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5407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552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65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577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589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6017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613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626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638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650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662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674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687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699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711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723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735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7480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760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772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7846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7967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808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821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833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845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857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8699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821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894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906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9187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930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943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55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67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979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991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0040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16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028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40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052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065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077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089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101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113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125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138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150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162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74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1869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99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11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23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35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47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60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72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84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96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088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21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33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45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57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369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382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394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06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418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430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442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455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467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4795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491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03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16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528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540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552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564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577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589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601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613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625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38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650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662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674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686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990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7111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723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735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747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759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772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7843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796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808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820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833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8453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857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8696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881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894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906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918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9306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942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955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967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979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991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0038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0159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028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040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052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064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076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0891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101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113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125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137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150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162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174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186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198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211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223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235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247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259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272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284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296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08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20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32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45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57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69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81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93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406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418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430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442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454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467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479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491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503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515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528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540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552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564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576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589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601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613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625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637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649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662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674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686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98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710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723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735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747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759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771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784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796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808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820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832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845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857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869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881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893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906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918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930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942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954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966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979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991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003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015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027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040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052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064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076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088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101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113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125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137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149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162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174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186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198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210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223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235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247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259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271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283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296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308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320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332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344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357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369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381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393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405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418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430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442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454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466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479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491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503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515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527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539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552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564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576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588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600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13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625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637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649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661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674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686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698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710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722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735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747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759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771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783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796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808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820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832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844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856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869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881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893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905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917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930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942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954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966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978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991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003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5015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5027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039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052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064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076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088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100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113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125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137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149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161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173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186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198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210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222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234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247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259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271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283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295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308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20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332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344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356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69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81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93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405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417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430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442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454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466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478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490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503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515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527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539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551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564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576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588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600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612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625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637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649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661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673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686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698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710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722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734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747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759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771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783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795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807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820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832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844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856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868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881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893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905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917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929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942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954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966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978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990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6003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6015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027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039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051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063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076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088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100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112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124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137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149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161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173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185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198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210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222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234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246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259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271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283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295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307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320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332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344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356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368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380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393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405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417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429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441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454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466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478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490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502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515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527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539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551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563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576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588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6004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612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24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37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649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661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673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685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697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710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722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7345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746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758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771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783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795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807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819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832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844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856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868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880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893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9052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917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929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941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954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966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978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990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02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14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27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393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51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63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759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88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100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112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124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136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149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161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1734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185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197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2100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222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234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246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3275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3275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03275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3275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03275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3275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3275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3275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3275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3275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3275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3275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3275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3275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3275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3275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275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275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3275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3275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3275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3275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3275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3275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3275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3275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3275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3275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275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275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275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275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3275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3275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3275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275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275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275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275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3275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3275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3275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3275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3275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3275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275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3275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275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03275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3275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03275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03275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275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03275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3275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3275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3275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3275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275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03275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3275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3275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3275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3275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3275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3275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03275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3275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03275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3275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03275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275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03275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03275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03275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3275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03275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03275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275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03275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3275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03275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03275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03275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03275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03275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03275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03275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03275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03275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3275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3275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3275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3275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3275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03275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03275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3275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03275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03275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03275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275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275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3275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03275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03275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03275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03275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03275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275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03275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03275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03275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03275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03275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3275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03275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3275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3275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03275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3275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3275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03275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3275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3275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3275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3275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3275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03275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03275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3275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03275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3275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275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03275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3275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03275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275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03275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03275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275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03275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3275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03275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03275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03275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3275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3275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3275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3275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3275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3275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275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3275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3275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3275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275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3275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3275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3275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275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3275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3275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3275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3275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03275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275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3275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03275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275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275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3275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3275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3275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3275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275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03275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03275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03275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3275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03275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03275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03275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03275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03275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275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03275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275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3275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03275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03275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275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3275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3275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3275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03275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03275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3275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03275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03275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275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03275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03275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03275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03275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03275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275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03275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03275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3275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03275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03275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03275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03275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03275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03275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03275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3275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3275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275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03275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03275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03275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3275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03275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03275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275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3275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275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3275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3275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3275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3275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3275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3275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03275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03275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3275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03275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03275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03275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3275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03275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03275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03275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03275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03275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03275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03275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03275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03275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275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03275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03275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3275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03275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03275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3275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3275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3275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275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3275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3275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3275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3275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3275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275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275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3275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3275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3275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3275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3275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3275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3275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3275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3275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03275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3275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3275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3275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275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3275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03275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03275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3275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275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3275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3275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03275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275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3275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3275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03275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275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3275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3275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3275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3275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275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275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275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275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3275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3275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3275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275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3275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3275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3275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275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3275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3275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275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03275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03275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03275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3275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275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03275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3275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3275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275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03275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03275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03275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3275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03275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03275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03275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03275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03275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03275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03275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03275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3275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03275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03275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3275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3275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03275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3275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03275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275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275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275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275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275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275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275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275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275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275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275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275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275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275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275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275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275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275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275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275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275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275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275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275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275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275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275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275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275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275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275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275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275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275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275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275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275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275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275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275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275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275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275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275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275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275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275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275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275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275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275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275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275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275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75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275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275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275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275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275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275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275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275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275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275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275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275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3275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3275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3275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3275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275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3275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03275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3275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3275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3275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3275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3275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3275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3275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3275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3275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3275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03275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3275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3275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03275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03275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03275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275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03275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3275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275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3275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3275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3275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3275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3275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275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3275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3275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3275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3275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3275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3275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3275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3275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3275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3275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3275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3275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3275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275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3275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3275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3275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275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3275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275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3275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3275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3275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3275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3275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3275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3275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3275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275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3275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3275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3275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3275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3275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3275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3275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3275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3275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3275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3275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3275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3275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3275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3275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3275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3275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275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3275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3275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3275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3275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3275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3275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3275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3275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275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3275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3275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3275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3275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275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275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3275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3275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3275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3275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3275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03275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03275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03275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03275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275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03275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3275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3275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3275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3275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3275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03275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03275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275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03275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03275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3275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03275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03275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03275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03275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03275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03275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3275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03275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03275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03275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03275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275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03275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03275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03275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03275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3275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03275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3275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03275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275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03275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03275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3275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3275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3275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3275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3275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3275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3275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3275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3275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03275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03275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03275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3275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03275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275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3275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3275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275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3275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03275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03275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03275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03275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3275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275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03275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3275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03275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03275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03275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03275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03275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03275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03275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3275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03275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3275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03275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03275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03275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03275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275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03275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3275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03275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03275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03275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03275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03275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03275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03275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3275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275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3275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3275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3275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3275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3275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3275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3275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275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3275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3275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3275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275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03275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03275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03275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03275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3275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3275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3275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75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275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3275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3275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275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3275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3275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3275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3275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3275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3275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03275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03275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03275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03275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275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03275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03275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275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03275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3275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03275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03275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3275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275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3275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03275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03275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275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03275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03275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275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3275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3275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3275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3275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3275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275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3275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3275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3275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3275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275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3275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275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3275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3275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3275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3275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3275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275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3275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3275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3275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3275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3275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275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3275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3275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275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3275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3275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275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3275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3275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3275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275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3275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3275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3275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3275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3275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275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3275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3275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3275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3275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275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3275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275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275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275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275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3275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3275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275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3275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275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3275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3275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3275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3275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3275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3275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3275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275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3275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3275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3275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3275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3275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3275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3275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275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3275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3275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275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3275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3275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3275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275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3275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275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275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275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3275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3275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3275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3275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275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275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3275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3275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275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3275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3275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3275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275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3275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3275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275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3275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3275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3275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3275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3275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3275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3275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275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275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3275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3275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3275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3275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3275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3275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3275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3275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3275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3275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275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275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275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275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275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275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275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275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275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275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275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275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275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275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275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275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275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275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275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275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275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275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275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275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275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275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275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275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275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275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275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275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275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275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275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275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275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275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275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275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275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275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275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275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275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275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275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275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275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275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275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275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3275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275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7249668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7249668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7249668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7249668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7249668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7249668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7249668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249668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7249668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7249668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7249668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7249668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7249668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7249668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7249668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7249668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7249668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7249668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7249668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7249668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7249668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7249668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249668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249668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249668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249668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7249668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7249668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249668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249668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249668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249668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249668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249668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249668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249668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249668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249668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249668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249668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249668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249668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249668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249668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7249668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249668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249668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249668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249668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249668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7249668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7249668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7249668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7249668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7249668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7249668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249668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7249668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7249668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7249668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7249668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7249668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7249668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249668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7249668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7249668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7249668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7249668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7249668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7249668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249668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249668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249668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249668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249668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249668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249668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249668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249668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249668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49668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249668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249668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7249668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249668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7249668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7249668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249668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7249668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7249668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7249668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7249668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249668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7249668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7249668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7249668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7249668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7249668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7249668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7249668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7249668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7249668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7249668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7249668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7249668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7249668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7249668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7249668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249668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249668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249668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249668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249668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249668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249668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249668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249668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7249668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249668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7249668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7249668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7249668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249668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7249668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249668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7249668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249668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7249668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249668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249668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249668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7249668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249668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7249668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249668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249668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49668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249668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249668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249668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249668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249668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249668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249668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249668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249668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249668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249668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249668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249668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249668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249668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249668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249668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249668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249668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249668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7249668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249668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249668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249668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249668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249668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249668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249668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249668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249668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249668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249668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249668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249668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249668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249668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249668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249668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49668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49668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49668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49668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49668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49668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49668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49668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49668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249668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249668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49668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49668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249668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249668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249668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249668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49668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249668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249668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249668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49668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49668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49668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49668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49668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49668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49668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249668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249668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249668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249668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9668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9668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49668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249668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249668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249668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249668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249668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249668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249668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49668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249668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249668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249668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249668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249668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249668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9668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249668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249668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249668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49668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249668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249668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249668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249668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249668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249668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249668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249668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249668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249668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9668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249668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249668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249668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249668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249668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249668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49668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249668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9668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49668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49668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7249668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249668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249668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49668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249668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249668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249668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249668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249668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249668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249668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249668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249668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249668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249668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49668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249668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249668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249668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249668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249668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249668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49668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249668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249668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249668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249668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249668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7249668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7249668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249668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49668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49668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249668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249668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249668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49668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249668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249668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249668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249668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249668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249668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7249668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7249668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7249668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249668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249668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249668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49668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249668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249668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49668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49668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249668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249668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249668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249668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249668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249668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249668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49668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49668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49668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249668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49668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49668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49668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49668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249668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249668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249668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249668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249668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249668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249668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249668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249668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249668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249668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249668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49668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249668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249668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249668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7249668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249668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7249668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7249668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7249668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7249668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249668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249668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49668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249668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249668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249668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249668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7249668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249668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7249668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7249668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7249668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249668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249668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249668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249668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7249668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249668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49668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249668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7249668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249668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7249668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7249668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7249668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7249668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7249668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7249668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7249668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249668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49668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249668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249668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249668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7249668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7249668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7249668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7249668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7249668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7249668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7249668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249668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249668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249668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249668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249668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7249668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7249668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249668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249668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249668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49668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249668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49668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249668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49668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249668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49668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249668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249668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49668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249668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249668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249668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249668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249668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49668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249668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49668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49668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249668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249668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249668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49668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49668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249668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249668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249668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249668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249668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249668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249668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49668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249668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249668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249668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249668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249668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49668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49668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49668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49668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249668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249668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249668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249668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249668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249668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249668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249668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249668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249668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249668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249668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249668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249668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249668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49668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249668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49668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249668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249668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249668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49668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249668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49668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249668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49668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249668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49668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249668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249668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49668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49668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49668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49668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49668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249668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9668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249668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249668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49668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49668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49668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49668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49668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9668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49668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49668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249668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49668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49668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249668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49668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249668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249668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249668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249668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249668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49668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49668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49668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49668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49668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49668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49668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9668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9668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49668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49668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49668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49668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9668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49668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49668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249668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49668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49668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249668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249668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249668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49668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249668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249668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249668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249668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249668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249668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249668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249668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249668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49668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49668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49668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49668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49668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49668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49668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49668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49668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49668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49668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49668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49668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49668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49668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49668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49668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49668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49668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49668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49668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49668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49668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49668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49668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49668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249668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49668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9668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49668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49668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49668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49668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49668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49668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49668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49668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49668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9668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49668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49668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9668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9668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49668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49668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49668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49668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249668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49668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249668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49668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49668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49668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49668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49668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49668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49668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249668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249668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249668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249668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249668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249668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49668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668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49668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49668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49668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9668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49668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249668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668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249668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249668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49668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249668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249668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249668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249668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249668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249668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49668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49668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49668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49668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49668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49668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49668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49668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9668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9668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49668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49668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49668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49668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49668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49668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49668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49668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249668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49668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668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49668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249668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249668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249668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49668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249668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249668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49668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49668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49668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49668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49668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49668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49668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49668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49668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9668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49668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9668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9668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49668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49668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49668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49668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49668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49668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49668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49668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49668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49668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49668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49668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49668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49668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49668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249668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249668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49668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49668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249668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49668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49668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49668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49668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49668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49668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49668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49668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49668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249668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249668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49668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49668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668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668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49668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49668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49668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49668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249668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49668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49668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49668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49668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49668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49668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49668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249668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249668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249668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249668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249668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249668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249668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249668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49668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49668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49668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9668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49668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49668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49668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249668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249668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249668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249668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249668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249668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249668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249668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249668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49668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49668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49668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49668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49668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49668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49668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49668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49668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49668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49668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49668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49668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49668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49668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49668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49668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49668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49668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49668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249668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49668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249668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49668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49668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49668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249668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49668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49668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49668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49668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49668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49668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49668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49668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49668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9668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9668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9668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49668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49668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49668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249668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9668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49668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49668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49668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9668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9668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49668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49668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49668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49668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49668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49668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249668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249668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49668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49668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49668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249668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49668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49668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49668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49668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9668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9668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49668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49668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49668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249668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49668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9668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9668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9668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9668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49668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49668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249668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249668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249668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249668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249668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249668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7249668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249668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249668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249668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249668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249668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249668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249668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249668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249668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249668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49668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249668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249668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249668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249668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249668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249668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249668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249668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249668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249668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249668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249668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7249668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7249668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309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3215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3337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345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358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3703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3825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394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406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419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431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443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455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467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480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492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504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5166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528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541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55321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565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577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5897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601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614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6263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638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650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662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675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687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699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711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723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736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748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760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772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784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797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809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8214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833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845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858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870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882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894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906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918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9311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943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955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967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979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9921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004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016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028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040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053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0652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077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089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101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114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1262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138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150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162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175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187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1993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2115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223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2359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248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260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272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284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2969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309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321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333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345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357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3700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382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394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406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418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4310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443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4554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467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479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491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04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163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28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407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52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65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577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589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6017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613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626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638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650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662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674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687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699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711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723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735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7480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760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772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7846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7967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808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821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833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845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857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8699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8821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894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906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9187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930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943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955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967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979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991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20040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2016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2028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2040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2052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2065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2077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2089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2101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2113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2125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2138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2150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2162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2174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1869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199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211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223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235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247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260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272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284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296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3088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321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333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345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357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369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382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394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406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418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430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442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455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467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4795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491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503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516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528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540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552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564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577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589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601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613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625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638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650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662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674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686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6990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7111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723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735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747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759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772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7843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796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808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820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833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8453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857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8696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881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894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906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918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9306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2942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955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2967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2979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2991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30038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30159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3028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3040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3052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3064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3076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30891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3101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3113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3125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3137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3150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3162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3174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186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198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211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223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235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247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259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272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3284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3296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3308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3320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3332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3345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3357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3369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3381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3393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3406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3418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3430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3442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3454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467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479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491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3503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515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3528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3540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3552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564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576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589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601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3613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625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3637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3649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3662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3674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3686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698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3710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3723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735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747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759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771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784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796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808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820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832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845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857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869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881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893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906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918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930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3942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3954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966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979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3991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4003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4015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4027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4040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4052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4064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4076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4088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4101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4113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4125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4137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4149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4162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4174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4186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4198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4210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4223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4235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4247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4259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4271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4283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4296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4308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4320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4332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4344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4357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4369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4381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4393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4405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4418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4430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4442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454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466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479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4491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4503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4515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4527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539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552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4564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4576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4588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4600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4613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4625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4637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4649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4661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4674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4686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4698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4710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4722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4735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4747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4759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4771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4783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4796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4808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4820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4832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4844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4856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4869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4881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4893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4905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4917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4930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4942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4954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4966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4978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4991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5003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5015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5027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5039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5052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5064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5076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5088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5100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5113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5125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5137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5149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5161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5173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5186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5198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5210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5222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5234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5247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5259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271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5283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5295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5308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320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332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344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356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369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5381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5393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5405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5417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5430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5442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5454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5466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5478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5490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5503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5515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5527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5539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5551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5564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5576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5588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5600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5612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5625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5637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5649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5661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5673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5686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5698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5710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5722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5734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5747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5759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5771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783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795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807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820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832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844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856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868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881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893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905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917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5929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5942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5954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5966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5978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5990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6003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6015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6027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6039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6051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6063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6076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6088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6100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6112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6124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6137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6149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6161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6173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6185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6198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6210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6222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6234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6246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6259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6271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6283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6295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6307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6320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6332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6344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6356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6368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6380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6393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6405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6417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6429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6441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6454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6466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6478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6490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6502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6515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6527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6539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6551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6563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6576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6588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66004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6612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6624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6637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6649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6661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6673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6685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6697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6710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6722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67345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6746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6758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6771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6783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6795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6807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6819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6832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6844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6856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6868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6880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6893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69052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6917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6929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6941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6954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6966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6978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6990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7002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7014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7027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70393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7051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7063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70759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7088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7100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7112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7124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7136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7149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7161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71734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7185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7197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72100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7222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7234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7246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r>
              <a:rPr spc="10"/>
              <a:t>6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84147" y="3009900"/>
            <a:ext cx="1804670" cy="173990"/>
          </a:xfrm>
          <a:custGeom>
            <a:avLst/>
            <a:gdLst/>
            <a:ahLst/>
            <a:cxnLst/>
            <a:rect l="l" t="t" r="r" b="b"/>
            <a:pathLst>
              <a:path w="1804670" h="173989">
                <a:moveTo>
                  <a:pt x="0" y="173735"/>
                </a:moveTo>
                <a:lnTo>
                  <a:pt x="1804415" y="173735"/>
                </a:lnTo>
                <a:lnTo>
                  <a:pt x="1804415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22092" y="3412236"/>
            <a:ext cx="1109980" cy="173990"/>
          </a:xfrm>
          <a:custGeom>
            <a:avLst/>
            <a:gdLst/>
            <a:ahLst/>
            <a:cxnLst/>
            <a:rect l="l" t="t" r="r" b="b"/>
            <a:pathLst>
              <a:path w="1109979" h="173989">
                <a:moveTo>
                  <a:pt x="0" y="173735"/>
                </a:moveTo>
                <a:lnTo>
                  <a:pt x="1109472" y="173735"/>
                </a:lnTo>
                <a:lnTo>
                  <a:pt x="1109472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71574" y="878840"/>
            <a:ext cx="6125210" cy="373252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2000" u="sng" spc="-5">
                <a:latin typeface="Trebuchet MS"/>
                <a:cs typeface="Trebuchet MS"/>
              </a:rPr>
              <a:t>Types of</a:t>
            </a:r>
            <a:r>
              <a:rPr sz="2000" u="sng" spc="-75">
                <a:latin typeface="Trebuchet MS"/>
                <a:cs typeface="Trebuchet MS"/>
              </a:rPr>
              <a:t> </a:t>
            </a:r>
            <a:r>
              <a:rPr sz="2000" u="sng" spc="-5">
                <a:latin typeface="Trebuchet MS"/>
                <a:cs typeface="Trebuchet MS"/>
              </a:rPr>
              <a:t>shock:</a:t>
            </a:r>
            <a:endParaRPr sz="2000">
              <a:latin typeface="Trebuchet MS"/>
              <a:cs typeface="Trebuchet MS"/>
            </a:endParaRPr>
          </a:p>
          <a:p>
            <a:pPr marL="283210" marR="3366135">
              <a:lnSpc>
                <a:spcPct val="116100"/>
              </a:lnSpc>
              <a:spcBef>
                <a:spcPts val="1085"/>
              </a:spcBef>
            </a:pPr>
            <a:r>
              <a:rPr sz="1550" spc="-20">
                <a:solidFill>
                  <a:srgbClr val="009592"/>
                </a:solidFill>
                <a:latin typeface="Cambria"/>
                <a:cs typeface="Cambria"/>
              </a:rPr>
              <a:t>2UCardiogenic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shock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(Cont.):  Clinical</a:t>
            </a:r>
            <a:r>
              <a:rPr sz="1550" spc="15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findings:</a:t>
            </a:r>
            <a:endParaRPr sz="1550">
              <a:latin typeface="Cambria"/>
              <a:cs typeface="Cambria"/>
            </a:endParaRPr>
          </a:p>
          <a:p>
            <a:pPr marL="452120" indent="-168910">
              <a:lnSpc>
                <a:spcPts val="1405"/>
              </a:lnSpc>
              <a:spcBef>
                <a:spcPts val="265"/>
              </a:spcBef>
              <a:buAutoNum type="arabicPeriod"/>
              <a:tabLst>
                <a:tab pos="452755" algn="l"/>
              </a:tabLst>
            </a:pPr>
            <a:r>
              <a:rPr sz="1200" spc="-5">
                <a:latin typeface="Arial"/>
                <a:cs typeface="Arial"/>
              </a:rPr>
              <a:t>Hypotension.</a:t>
            </a:r>
            <a:endParaRPr sz="1200">
              <a:latin typeface="Arial"/>
              <a:cs typeface="Arial"/>
            </a:endParaRPr>
          </a:p>
          <a:p>
            <a:pPr marL="494665" indent="-169545">
              <a:lnSpc>
                <a:spcPts val="1380"/>
              </a:lnSpc>
              <a:buAutoNum type="arabicPeriod"/>
              <a:tabLst>
                <a:tab pos="495300" algn="l"/>
              </a:tabLst>
            </a:pPr>
            <a:r>
              <a:rPr sz="1200" spc="-5">
                <a:latin typeface="Arial"/>
                <a:cs typeface="Arial"/>
              </a:rPr>
              <a:t>Tachycardia.</a:t>
            </a:r>
            <a:endParaRPr sz="1200">
              <a:latin typeface="Arial"/>
              <a:cs typeface="Arial"/>
            </a:endParaRPr>
          </a:p>
          <a:p>
            <a:pPr marL="494665" indent="-169545">
              <a:lnSpc>
                <a:spcPts val="1380"/>
              </a:lnSpc>
              <a:buAutoNum type="arabicPeriod"/>
              <a:tabLst>
                <a:tab pos="495300" algn="l"/>
              </a:tabLst>
            </a:pPr>
            <a:r>
              <a:rPr sz="1200" spc="-5">
                <a:latin typeface="Arial"/>
                <a:cs typeface="Arial"/>
              </a:rPr>
              <a:t>Tachypnea.</a:t>
            </a:r>
            <a:endParaRPr sz="1200">
              <a:latin typeface="Arial"/>
              <a:cs typeface="Arial"/>
            </a:endParaRPr>
          </a:p>
          <a:p>
            <a:pPr marL="494665" indent="-169545">
              <a:lnSpc>
                <a:spcPts val="1405"/>
              </a:lnSpc>
              <a:buAutoNum type="arabicPeriod"/>
              <a:tabLst>
                <a:tab pos="495300" algn="l"/>
              </a:tabLst>
            </a:pPr>
            <a:r>
              <a:rPr sz="1200" spc="-5">
                <a:latin typeface="Arial"/>
                <a:cs typeface="Arial"/>
              </a:rPr>
              <a:t>Oliguria.</a:t>
            </a:r>
            <a:endParaRPr sz="1200">
              <a:latin typeface="Arial"/>
              <a:cs typeface="Arial"/>
            </a:endParaRPr>
          </a:p>
          <a:p>
            <a:pPr marL="429259" indent="-107950">
              <a:lnSpc>
                <a:spcPct val="100000"/>
              </a:lnSpc>
              <a:spcBef>
                <a:spcPts val="1120"/>
              </a:spcBef>
              <a:buSzPct val="92307"/>
              <a:buFont typeface="Symbol"/>
              <a:buChar char=""/>
              <a:tabLst>
                <a:tab pos="429895" algn="l"/>
              </a:tabLst>
            </a:pPr>
            <a:r>
              <a:rPr sz="1300" b="1" spc="-5">
                <a:latin typeface="Times New Roman"/>
                <a:cs typeface="Times New Roman"/>
              </a:rPr>
              <a:t>To treat</a:t>
            </a:r>
            <a:r>
              <a:rPr sz="1300" b="1" spc="-65">
                <a:latin typeface="Times New Roman"/>
                <a:cs typeface="Times New Roman"/>
              </a:rPr>
              <a:t> </a:t>
            </a:r>
            <a:r>
              <a:rPr sz="1300" b="1" spc="-5">
                <a:latin typeface="Times New Roman"/>
                <a:cs typeface="Times New Roman"/>
              </a:rPr>
              <a:t>it</a:t>
            </a:r>
            <a:r>
              <a:rPr sz="1400" b="1" spc="-5">
                <a:latin typeface="Arial"/>
                <a:cs typeface="Arial"/>
              </a:rPr>
              <a:t>:</a:t>
            </a:r>
            <a:endParaRPr sz="1400">
              <a:latin typeface="Arial"/>
              <a:cs typeface="Arial"/>
            </a:endParaRPr>
          </a:p>
          <a:p>
            <a:pPr marL="511809" indent="-228600">
              <a:lnSpc>
                <a:spcPct val="100000"/>
              </a:lnSpc>
              <a:spcBef>
                <a:spcPts val="150"/>
              </a:spcBef>
              <a:buChar char="-"/>
              <a:tabLst>
                <a:tab pos="511175" algn="l"/>
                <a:tab pos="511809" algn="l"/>
              </a:tabLst>
            </a:pPr>
            <a:r>
              <a:rPr sz="1200" spc="-5">
                <a:latin typeface="Arial"/>
                <a:cs typeface="Arial"/>
              </a:rPr>
              <a:t>Treat the </a:t>
            </a:r>
            <a:r>
              <a:rPr sz="1200">
                <a:latin typeface="Arial"/>
                <a:cs typeface="Arial"/>
              </a:rPr>
              <a:t>underlying</a:t>
            </a:r>
            <a:r>
              <a:rPr sz="1200" spc="-40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cause.</a:t>
            </a:r>
            <a:endParaRPr sz="1200">
              <a:latin typeface="Arial"/>
              <a:cs typeface="Arial"/>
            </a:endParaRPr>
          </a:p>
          <a:p>
            <a:pPr marL="511809" indent="-228600">
              <a:lnSpc>
                <a:spcPct val="100000"/>
              </a:lnSpc>
              <a:spcBef>
                <a:spcPts val="140"/>
              </a:spcBef>
              <a:buChar char="-"/>
              <a:tabLst>
                <a:tab pos="511175" algn="l"/>
                <a:tab pos="511809" algn="l"/>
              </a:tabLst>
            </a:pPr>
            <a:r>
              <a:rPr sz="1200" spc="-5">
                <a:latin typeface="Arial"/>
                <a:cs typeface="Arial"/>
              </a:rPr>
              <a:t>In </a:t>
            </a:r>
            <a:r>
              <a:rPr sz="1200">
                <a:latin typeface="Arial"/>
                <a:cs typeface="Arial"/>
              </a:rPr>
              <a:t>cardiogenic shock </a:t>
            </a:r>
            <a:r>
              <a:rPr sz="1200" spc="-5">
                <a:solidFill>
                  <a:srgbClr val="FF0000"/>
                </a:solidFill>
                <a:latin typeface="Arial"/>
                <a:cs typeface="Arial"/>
              </a:rPr>
              <a:t>the </a:t>
            </a:r>
            <a:r>
              <a:rPr sz="1200">
                <a:solidFill>
                  <a:srgbClr val="FF0000"/>
                </a:solidFill>
                <a:latin typeface="Arial"/>
                <a:cs typeface="Arial"/>
              </a:rPr>
              <a:t>volume is not </a:t>
            </a:r>
            <a:r>
              <a:rPr sz="1200" spc="-5">
                <a:solidFill>
                  <a:srgbClr val="FF0000"/>
                </a:solidFill>
                <a:latin typeface="Arial"/>
                <a:cs typeface="Arial"/>
              </a:rPr>
              <a:t>the</a:t>
            </a:r>
            <a:r>
              <a:rPr sz="1200" spc="-8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FF0000"/>
                </a:solidFill>
                <a:latin typeface="Arial"/>
                <a:cs typeface="Arial"/>
              </a:rPr>
              <a:t>problem</a:t>
            </a:r>
            <a:r>
              <a:rPr sz="1200">
                <a:latin typeface="Arial"/>
                <a:cs typeface="Arial"/>
              </a:rPr>
              <a:t>.</a:t>
            </a:r>
          </a:p>
          <a:p>
            <a:pPr marL="511809" marR="5080" indent="-228600">
              <a:lnSpc>
                <a:spcPct val="110000"/>
              </a:lnSpc>
              <a:buChar char="-"/>
              <a:tabLst>
                <a:tab pos="511175" algn="l"/>
                <a:tab pos="511809" algn="l"/>
              </a:tabLst>
            </a:pPr>
            <a:r>
              <a:rPr sz="1200" spc="-5">
                <a:latin typeface="Arial"/>
                <a:cs typeface="Arial"/>
              </a:rPr>
              <a:t>It’s the </a:t>
            </a:r>
            <a:r>
              <a:rPr sz="1200">
                <a:latin typeface="Arial"/>
                <a:cs typeface="Arial"/>
              </a:rPr>
              <a:t>only shock </a:t>
            </a:r>
            <a:r>
              <a:rPr sz="1200" spc="-5">
                <a:latin typeface="Arial"/>
                <a:cs typeface="Arial"/>
              </a:rPr>
              <a:t>that </a:t>
            </a:r>
            <a:r>
              <a:rPr sz="1200">
                <a:latin typeface="Arial"/>
                <a:cs typeface="Arial"/>
              </a:rPr>
              <a:t>you </a:t>
            </a:r>
            <a:r>
              <a:rPr sz="1200" spc="-5">
                <a:latin typeface="Arial"/>
                <a:cs typeface="Arial"/>
              </a:rPr>
              <a:t>DON’T give </a:t>
            </a:r>
            <a:r>
              <a:rPr sz="1200">
                <a:latin typeface="Arial"/>
                <a:cs typeface="Arial"/>
              </a:rPr>
              <a:t>fluid because </a:t>
            </a:r>
            <a:r>
              <a:rPr sz="1200" spc="-5">
                <a:latin typeface="Arial"/>
                <a:cs typeface="Arial"/>
              </a:rPr>
              <a:t>the patient </a:t>
            </a:r>
            <a:r>
              <a:rPr sz="1200">
                <a:latin typeface="Arial"/>
                <a:cs typeface="Arial"/>
              </a:rPr>
              <a:t>might develop </a:t>
            </a:r>
            <a:r>
              <a:rPr sz="1200">
                <a:solidFill>
                  <a:srgbClr val="FF0000"/>
                </a:solidFill>
                <a:latin typeface="Arial"/>
                <a:cs typeface="Arial"/>
              </a:rPr>
              <a:t> pulmonary edema </a:t>
            </a:r>
            <a:r>
              <a:rPr sz="1200">
                <a:latin typeface="Arial"/>
                <a:cs typeface="Arial"/>
              </a:rPr>
              <a:t>(because </a:t>
            </a:r>
            <a:r>
              <a:rPr sz="1200" spc="-5">
                <a:latin typeface="Arial"/>
                <a:cs typeface="Arial"/>
              </a:rPr>
              <a:t>the ventricle </a:t>
            </a:r>
            <a:r>
              <a:rPr sz="1200">
                <a:latin typeface="Arial"/>
                <a:cs typeface="Arial"/>
              </a:rPr>
              <a:t>is not </a:t>
            </a:r>
            <a:r>
              <a:rPr sz="1200" spc="-5">
                <a:latin typeface="Arial"/>
                <a:cs typeface="Arial"/>
              </a:rPr>
              <a:t>functioning, </a:t>
            </a:r>
            <a:r>
              <a:rPr sz="1200">
                <a:latin typeface="Arial"/>
                <a:cs typeface="Arial"/>
              </a:rPr>
              <a:t>all volume will go </a:t>
            </a:r>
            <a:r>
              <a:rPr sz="1200" spc="-5">
                <a:latin typeface="Arial"/>
                <a:cs typeface="Arial"/>
              </a:rPr>
              <a:t>to the  </a:t>
            </a:r>
            <a:r>
              <a:rPr sz="1200">
                <a:latin typeface="Arial"/>
                <a:cs typeface="Arial"/>
              </a:rPr>
              <a:t>right </a:t>
            </a:r>
            <a:r>
              <a:rPr sz="1200" spc="-5">
                <a:latin typeface="Arial"/>
                <a:cs typeface="Arial"/>
              </a:rPr>
              <a:t>ventricle then to</a:t>
            </a:r>
            <a:r>
              <a:rPr sz="1200" spc="-10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lung).</a:t>
            </a:r>
            <a:endParaRPr sz="1200">
              <a:latin typeface="Arial"/>
              <a:cs typeface="Arial"/>
            </a:endParaRPr>
          </a:p>
          <a:p>
            <a:pPr marL="511809" marR="277495" indent="-228600">
              <a:lnSpc>
                <a:spcPts val="1370"/>
              </a:lnSpc>
              <a:spcBef>
                <a:spcPts val="275"/>
              </a:spcBef>
              <a:buFont typeface="Arial"/>
              <a:buChar char="-"/>
              <a:tabLst>
                <a:tab pos="511175" algn="l"/>
                <a:tab pos="511809" algn="l"/>
              </a:tabLst>
            </a:pPr>
            <a:r>
              <a:rPr sz="1200">
                <a:solidFill>
                  <a:srgbClr val="0070C0"/>
                </a:solidFill>
                <a:latin typeface="Times New Roman"/>
                <a:cs typeface="Times New Roman"/>
              </a:rPr>
              <a:t>It </a:t>
            </a:r>
            <a:r>
              <a:rPr sz="1200" spc="-5">
                <a:solidFill>
                  <a:srgbClr val="0070C0"/>
                </a:solidFill>
                <a:latin typeface="Times New Roman"/>
                <a:cs typeface="Times New Roman"/>
              </a:rPr>
              <a:t>is </a:t>
            </a:r>
            <a:r>
              <a:rPr sz="1200" spc="-5">
                <a:solidFill>
                  <a:srgbClr val="FF0000"/>
                </a:solidFill>
                <a:latin typeface="Times New Roman"/>
                <a:cs typeface="Times New Roman"/>
              </a:rPr>
              <a:t>very important </a:t>
            </a:r>
            <a:r>
              <a:rPr sz="1200" spc="-5">
                <a:solidFill>
                  <a:srgbClr val="0070C0"/>
                </a:solidFill>
                <a:latin typeface="Times New Roman"/>
                <a:cs typeface="Times New Roman"/>
              </a:rPr>
              <a:t>to differentiate between cardiogenic shock and other types, because  cardiogenic shock is the only type in which patient is !!never!! given more</a:t>
            </a:r>
            <a:r>
              <a:rPr sz="1200" spc="15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200" spc="-5">
                <a:solidFill>
                  <a:srgbClr val="0070C0"/>
                </a:solidFill>
                <a:latin typeface="Times New Roman"/>
                <a:cs typeface="Times New Roman"/>
              </a:rPr>
              <a:t>volume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810"/>
              </a:lnSpc>
            </a:pP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Events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in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cardiogenic</a:t>
            </a:r>
            <a:r>
              <a:rPr sz="1550" spc="50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shock:</a:t>
            </a:r>
            <a:endParaRPr sz="1550">
              <a:latin typeface="Cambria"/>
              <a:cs typeface="Cambri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14426" y="4776215"/>
            <a:ext cx="6259195" cy="48120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09663" y="4771453"/>
            <a:ext cx="6268720" cy="4822190"/>
          </a:xfrm>
          <a:custGeom>
            <a:avLst/>
            <a:gdLst/>
            <a:ahLst/>
            <a:cxnLst/>
            <a:rect l="l" t="t" r="r" b="b"/>
            <a:pathLst>
              <a:path w="6268720" h="4822190">
                <a:moveTo>
                  <a:pt x="0" y="0"/>
                </a:moveTo>
                <a:lnTo>
                  <a:pt x="6268640" y="0"/>
                </a:lnTo>
                <a:lnTo>
                  <a:pt x="6268640" y="4821634"/>
                </a:lnTo>
                <a:lnTo>
                  <a:pt x="0" y="4821634"/>
                </a:lnTo>
                <a:lnTo>
                  <a:pt x="0" y="0"/>
                </a:lnTo>
                <a:close/>
              </a:path>
            </a:pathLst>
          </a:custGeom>
          <a:ln w="9525">
            <a:solidFill>
              <a:srgbClr val="59BAD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09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215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337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45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8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03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25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4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06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19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1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43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5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67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0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92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4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166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8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1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5321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65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77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897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01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14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263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38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50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62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75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7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99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11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23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36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48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0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2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84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97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09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214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33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45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58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70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2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94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906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18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311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43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955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967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79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921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004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016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028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040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053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0652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77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89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101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114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1262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138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150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162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175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187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1993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2115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223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2359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248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260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272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284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2969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309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321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333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345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357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3700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382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394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406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418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4310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443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4554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467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479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491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504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5163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528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5407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552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565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577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589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6017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613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626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638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650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662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674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687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699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711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723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735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7480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760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772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7846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7967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808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821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833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845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857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8699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8821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894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906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9187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930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943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955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967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979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991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0040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016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028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040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052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065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077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89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101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113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125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138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150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162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174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1869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199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11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223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235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247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260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272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84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96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3088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321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333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345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357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369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82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94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406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418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430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42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55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67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795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491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503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516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28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40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552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64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77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89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601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613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625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638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650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662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674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686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6990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7111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723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735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47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59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772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7843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796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808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820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833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8453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857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8696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881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894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906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918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9306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942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955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967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979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991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0038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0159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028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040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052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064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076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0891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101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113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125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137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150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162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174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186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198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211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223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235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247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259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272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284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296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08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20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32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345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57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69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81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93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406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418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430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442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454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467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479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491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503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515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528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540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552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564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576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589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601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613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25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637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649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662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674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686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698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710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723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735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747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759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771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784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796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808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820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832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845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857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869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881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893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906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918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930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942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954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966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979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991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003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015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027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040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052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064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076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088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101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113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125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137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149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162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174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186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198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210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223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235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247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259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271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283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296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308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320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332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344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357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369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381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393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405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418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430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442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454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466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479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491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503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515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527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539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552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564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576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588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600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613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625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637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649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661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674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86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698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710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722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735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747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759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771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783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796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808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820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832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844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56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69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881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893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905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917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930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942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954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966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978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991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003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015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027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039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052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064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076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5088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5100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113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125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137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149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161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173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186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198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210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222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234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247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259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271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283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295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308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320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332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344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356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369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381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93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405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417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430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442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454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466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478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490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503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515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527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539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551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564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576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588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600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612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625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637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649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661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673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686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698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710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722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734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747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759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771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783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795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807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820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832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844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856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868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881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893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905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917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929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942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954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966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978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990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6003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6015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027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039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6051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6063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6076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6088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100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112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124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137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149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161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173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185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198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210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222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234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246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259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271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283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295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307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320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332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344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356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368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380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393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405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417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429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441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454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466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478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490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502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515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527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539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551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563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576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588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6004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612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624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637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49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61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673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685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97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710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722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7345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746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758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771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783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795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807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819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832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844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856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868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880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893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9052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917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929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941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954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966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978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990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02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14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027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0393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51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63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759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88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100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112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124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136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149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161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1734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185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197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2100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222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234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246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03275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03275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03275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03275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3275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3275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3275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3275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03275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3275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03275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3275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3275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3275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3275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3275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3275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3275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3275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3275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3275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3275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275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275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3275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3275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3275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3275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3275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3275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3275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3275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3275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3275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275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275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275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275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3275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3275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3275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275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275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275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275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3275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3275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3275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3275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3275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3275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275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3275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275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03275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3275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03275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03275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275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03275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3275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3275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3275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3275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275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03275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3275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3275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3275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3275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3275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3275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03275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3275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03275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3275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03275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275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03275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03275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03275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3275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03275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03275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275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03275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3275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03275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03275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03275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03275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03275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03275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03275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03275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03275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3275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3275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3275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3275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3275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03275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03275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3275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03275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03275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03275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275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275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3275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03275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03275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03275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03275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03275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275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03275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03275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03275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03275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03275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3275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03275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3275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3275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03275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3275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3275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03275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3275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3275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3275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3275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3275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03275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03275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3275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03275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3275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275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03275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3275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03275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275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03275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03275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275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03275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3275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03275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03275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03275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3275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3275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3275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3275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3275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3275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275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3275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3275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3275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275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3275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3275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3275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275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3275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3275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3275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3275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03275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275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3275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03275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275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275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3275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3275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3275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3275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275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03275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03275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03275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3275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03275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03275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03275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03275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03275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275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03275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275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3275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03275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03275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275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3275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3275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3275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03275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03275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3275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03275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03275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275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03275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03275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03275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03275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03275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275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03275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03275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3275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03275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03275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03275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03275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03275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03275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03275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3275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3275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275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03275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03275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03275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3275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03275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03275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275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3275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275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3275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3275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3275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3275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3275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3275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03275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03275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3275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03275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03275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03275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3275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03275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03275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03275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03275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03275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03275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03275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03275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03275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275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03275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03275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3275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03275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03275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3275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3275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3275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275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3275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3275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3275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3275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3275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275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275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3275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3275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3275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3275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3275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3275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3275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3275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3275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03275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3275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3275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3275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275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3275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03275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03275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3275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275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3275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3275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03275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275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3275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3275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03275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275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3275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3275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3275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3275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275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275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275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275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3275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3275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3275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275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3275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3275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3275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275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3275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3275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275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03275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03275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03275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3275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275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03275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3275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3275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275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03275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03275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03275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3275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03275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03275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03275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03275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03275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03275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03275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03275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3275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03275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03275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3275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3275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03275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3275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03275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275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275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275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275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275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275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275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275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275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275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275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275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275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275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275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275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275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275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275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275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275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275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275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275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275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275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275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275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275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275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275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275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275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275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275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275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275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275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275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275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275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275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275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275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275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275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275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275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275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275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275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275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275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275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75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275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275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275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275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275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275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275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275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275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275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275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275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3275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3275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3275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3275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275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3275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03275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3275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3275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3275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3275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3275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3275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3275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3275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3275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3275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03275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3275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3275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03275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03275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03275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275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03275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3275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275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3275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3275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3275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3275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3275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275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3275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3275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3275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3275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3275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3275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3275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3275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3275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3275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3275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3275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3275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275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3275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3275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3275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275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3275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275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3275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3275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3275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3275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3275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3275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3275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3275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275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3275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3275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3275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3275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3275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3275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3275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3275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3275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3275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3275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3275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3275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3275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3275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3275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3275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275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3275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3275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3275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3275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3275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3275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3275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3275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275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3275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3275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3275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3275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275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275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3275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3275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3275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3275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3275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03275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03275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03275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03275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275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03275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3275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3275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3275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3275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3275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03275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03275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275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03275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03275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3275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03275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03275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03275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03275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03275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03275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3275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03275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03275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03275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03275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275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03275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03275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03275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03275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3275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03275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3275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03275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275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03275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03275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3275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3275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3275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3275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3275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3275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3275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3275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3275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03275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03275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03275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3275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03275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275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3275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3275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275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3275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03275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03275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03275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03275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3275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275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03275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3275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03275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03275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03275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03275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03275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03275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03275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3275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03275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3275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03275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03275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03275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03275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275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03275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3275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03275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03275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03275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03275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03275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03275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03275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3275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275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3275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3275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3275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3275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3275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3275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3275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275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3275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3275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3275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275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03275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03275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03275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03275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3275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3275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3275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75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275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3275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3275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275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3275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3275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3275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3275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3275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3275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03275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03275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03275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03275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275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03275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03275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275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03275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3275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03275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03275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3275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275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3275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03275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03275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275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03275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03275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275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3275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3275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3275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3275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3275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275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3275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3275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3275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3275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275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3275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275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3275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3275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3275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3275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3275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275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3275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3275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3275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3275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3275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275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3275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3275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275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3275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3275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275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3275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3275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3275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275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3275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3275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3275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3275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3275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275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3275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3275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3275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3275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275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3275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275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275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275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275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3275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3275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275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3275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275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3275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3275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3275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3275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3275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3275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3275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275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3275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3275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3275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3275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3275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3275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3275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275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3275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3275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275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3275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3275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3275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275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3275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275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275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275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3275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3275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3275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3275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275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275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3275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3275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275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3275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3275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3275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275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3275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3275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275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3275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3275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3275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3275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3275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3275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3275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275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275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3275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3275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3275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3275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3275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3275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3275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3275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3275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3275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275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275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275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275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275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275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275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275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275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275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275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275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275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275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275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275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275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275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275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275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275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275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275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275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275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275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275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275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275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275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275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275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275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275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275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275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275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275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275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275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275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275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275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275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275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275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275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275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7249668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7249668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7249668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7249668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7249668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7249668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7249668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7249668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7249668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7249668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7249668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7249668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7249668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249668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7249668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7249668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7249668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7249668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7249668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7249668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7249668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7249668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7249668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7249668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7249668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7249668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7249668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7249668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249668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249668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249668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249668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7249668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7249668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249668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249668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249668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249668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249668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249668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249668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249668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249668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249668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249668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249668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249668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249668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249668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249668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7249668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249668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249668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249668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249668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249668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7249668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7249668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7249668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7249668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7249668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7249668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249668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7249668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7249668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7249668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7249668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7249668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7249668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249668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7249668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7249668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7249668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7249668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7249668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7249668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249668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249668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249668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249668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249668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249668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249668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249668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249668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249668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49668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249668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249668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7249668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249668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7249668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7249668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249668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7249668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7249668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7249668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7249668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249668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7249668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7249668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7249668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7249668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7249668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7249668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7249668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7249668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7249668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7249668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7249668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7249668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7249668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7249668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7249668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249668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249668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249668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249668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249668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249668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249668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249668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249668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7249668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249668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7249668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7249668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7249668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249668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7249668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249668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7249668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249668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7249668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249668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249668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249668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7249668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249668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7249668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249668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249668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49668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249668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249668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249668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249668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249668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249668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249668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249668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249668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249668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249668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249668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249668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249668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249668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249668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249668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249668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249668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249668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7249668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249668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249668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249668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249668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249668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249668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249668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249668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249668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249668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249668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249668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249668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249668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249668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249668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249668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49668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49668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49668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49668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49668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49668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49668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49668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49668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249668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249668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49668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49668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249668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249668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249668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249668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49668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249668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249668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249668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49668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49668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49668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49668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49668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49668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49668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249668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249668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249668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249668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9668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9668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49668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249668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249668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249668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249668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249668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249668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249668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49668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249668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249668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249668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249668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249668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249668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9668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249668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249668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249668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49668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249668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249668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249668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249668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249668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249668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249668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249668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249668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249668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9668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249668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249668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249668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249668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249668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249668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49668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249668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9668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49668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49668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7249668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249668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249668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49668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249668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249668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249668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249668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249668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249668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249668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249668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249668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249668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249668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49668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249668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249668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249668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249668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249668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249668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49668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249668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249668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249668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249668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249668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7249668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7249668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249668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49668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49668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249668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249668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249668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49668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249668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249668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249668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249668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249668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249668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7249668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7249668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7249668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249668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249668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249668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49668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249668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249668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49668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49668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249668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249668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249668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249668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249668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249668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249668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49668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49668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49668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249668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49668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49668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49668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49668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249668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249668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249668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249668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249668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249668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249668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249668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249668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249668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249668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249668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49668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249668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249668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249668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7249668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249668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7249668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7249668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7249668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7249668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249668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249668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49668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249668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249668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249668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249668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7249668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249668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7249668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7249668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7249668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249668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249668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249668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249668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7249668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249668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49668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249668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7249668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249668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7249668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7249668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7249668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7249668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7249668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7249668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7249668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249668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49668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249668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249668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249668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7249668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7249668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7249668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7249668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7249668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7249668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7249668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249668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249668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249668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249668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249668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7249668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7249668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249668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249668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249668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49668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249668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49668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249668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49668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249668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49668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249668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249668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49668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249668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249668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249668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249668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249668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49668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249668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49668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49668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249668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249668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249668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49668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49668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249668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249668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249668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249668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249668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249668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249668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49668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249668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249668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249668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249668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249668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49668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49668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49668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49668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249668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249668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249668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249668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249668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249668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249668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249668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249668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249668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249668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249668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249668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249668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249668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49668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249668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49668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249668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249668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249668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49668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249668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49668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249668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49668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249668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49668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249668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249668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49668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49668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49668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49668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49668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249668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9668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249668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249668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49668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49668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49668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49668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49668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9668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49668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49668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249668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49668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49668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249668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49668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249668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249668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249668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249668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249668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49668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49668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49668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49668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49668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49668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49668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9668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9668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49668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49668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49668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49668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9668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49668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49668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249668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49668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49668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249668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249668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249668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49668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249668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249668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249668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249668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249668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249668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249668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249668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249668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49668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49668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49668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49668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49668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49668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49668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49668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49668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49668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49668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49668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49668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49668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49668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49668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49668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49668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49668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49668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49668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49668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49668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49668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49668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49668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249668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49668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9668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49668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49668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49668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49668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49668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49668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49668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49668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49668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9668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49668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49668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9668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9668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49668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49668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49668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49668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249668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49668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249668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49668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49668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49668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49668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49668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49668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49668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249668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249668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249668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249668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249668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249668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49668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668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49668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49668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49668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9668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49668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249668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668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249668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249668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49668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249668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249668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249668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249668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249668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249668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49668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49668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49668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49668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49668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49668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49668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49668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9668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9668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49668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49668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49668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49668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49668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49668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49668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49668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249668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49668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668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49668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249668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249668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249668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49668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249668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249668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49668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49668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49668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49668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49668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49668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49668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49668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49668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9668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49668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9668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9668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49668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49668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49668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49668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49668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49668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49668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49668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49668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49668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49668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49668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49668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49668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49668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249668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249668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49668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49668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249668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49668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49668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49668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49668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49668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49668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49668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49668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49668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249668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249668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49668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49668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668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668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49668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49668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49668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49668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249668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49668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49668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49668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49668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49668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49668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49668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249668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249668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249668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249668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249668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249668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249668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249668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49668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49668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49668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9668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49668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49668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49668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249668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249668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249668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249668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249668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249668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249668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249668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249668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49668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49668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49668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49668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49668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49668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49668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49668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49668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49668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49668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49668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49668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49668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49668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49668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49668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49668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49668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49668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249668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49668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249668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49668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49668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49668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249668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49668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49668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49668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49668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49668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49668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49668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49668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49668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9668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9668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9668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49668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49668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49668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249668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9668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49668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49668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49668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9668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9668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49668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49668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49668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49668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49668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49668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249668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249668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49668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49668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49668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249668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49668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49668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49668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49668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9668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9668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49668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49668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49668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249668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49668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9668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9668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9668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9668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49668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49668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249668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249668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249668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249668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249668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249668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7249668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249668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249668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249668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249668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249668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249668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249668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249668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249668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249668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49668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249668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249668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249668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249668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249668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249668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249668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249668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309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3215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3337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345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358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3703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3825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394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406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419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431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443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455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467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480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492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504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5166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528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541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55321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565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577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5897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601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614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6263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638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650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662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675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687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699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711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723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736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748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760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772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784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797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809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8214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833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845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858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870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882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894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906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918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9311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943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955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967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979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9921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004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1016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1028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1040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053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0652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077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089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101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114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1262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138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150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162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175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187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1993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2115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223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2359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248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260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272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284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2969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309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321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333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345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357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3700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382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394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406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418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4310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443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4554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467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479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491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504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5163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528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5407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52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65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77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89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6017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613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626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638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650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662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674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687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699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711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723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735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7480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760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772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7846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7967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808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821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833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845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857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8699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8821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894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906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9187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930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943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955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967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979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991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20040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2016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2028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2040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2052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2065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2077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2089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2101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2113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2125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2138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2150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2162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2174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21869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2199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2211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2223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2235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2247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260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272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284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296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3088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321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333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345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357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369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382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394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406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418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430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442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455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467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4795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491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503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516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528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540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552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564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577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589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601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613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625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638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650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662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674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686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6990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7111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723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735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747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759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772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7843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796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808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820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833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8453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857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8696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881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894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906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918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9306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942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955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967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979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991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30038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30159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3028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3040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3052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3064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3076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30891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3101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3113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3125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3137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3150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3162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3174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3186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3198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3211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3223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3235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3247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259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272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284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296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308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320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332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345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3357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3369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3381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3393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3406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3418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3430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3442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3454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3467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3479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3491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3503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3515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3528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540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552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564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3576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589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3601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3613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3625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637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649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662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674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3686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698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3710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3723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3735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3747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3759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771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3784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3796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808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820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832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845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857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869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881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893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906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918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930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942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954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966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979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991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4003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4015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4027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4040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4052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4064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4076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4088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4101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4113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4125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4137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4149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4162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4174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4186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4198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4210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4223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4235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4247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4259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4271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4283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4296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4308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4320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4332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4344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4357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4369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4381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4393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4405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4418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4430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4442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4454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4466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4479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4491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4503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4515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527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539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552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4564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4576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4588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4600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613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625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4637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4649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4661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4674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4686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4698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4710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4722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4735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4747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4759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4771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4783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4796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4808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4820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4832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4844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4856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4869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4881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4893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4905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4917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4930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4942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4954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4966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4978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4991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5003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5015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5027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5039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5052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5064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5076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5088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5100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5113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5125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5137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5149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5161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5173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5186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5198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5210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5222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5234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5247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5259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5271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5283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5295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5308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5320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5332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344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5356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5369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5381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393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405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417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430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442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5454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5466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5478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5490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5503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5515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5527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5539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5551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5564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5576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5588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5600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5612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5625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5637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5649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5661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5673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5686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5698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5710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5722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5734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5747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5759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5771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5783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5795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5807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5820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5832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5844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856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868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881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893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905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917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929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942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954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966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978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990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6003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6015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6027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6039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6051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6063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6076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6088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6100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6112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6124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6137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6149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6161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6173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6185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6198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6210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6222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6234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6246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6259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6271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6283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6295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6307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6320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6332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6344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6356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6368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6380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6393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6405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6417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6429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6441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6454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6466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6478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6490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6502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6515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6527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6539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6551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6563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6576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6588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66004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6612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6624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6637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6649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6661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6673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6685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6697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6710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6722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67345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6746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6758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6771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6783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6795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6807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6819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6832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6844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6856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6868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6880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6893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69052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6917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6929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6941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6954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6966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6978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6990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7002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7014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7027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70393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7051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7063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70759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7088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7100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7112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7124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7136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7149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7161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71734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7185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7197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72100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7222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7234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7246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1574" y="878840"/>
            <a:ext cx="2350135" cy="10166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2000" u="sng" spc="-5">
                <a:latin typeface="Trebuchet MS"/>
                <a:cs typeface="Trebuchet MS"/>
              </a:rPr>
              <a:t>Types of</a:t>
            </a:r>
            <a:r>
              <a:rPr sz="2000" u="sng" spc="-75">
                <a:latin typeface="Trebuchet MS"/>
                <a:cs typeface="Trebuchet MS"/>
              </a:rPr>
              <a:t> </a:t>
            </a:r>
            <a:r>
              <a:rPr sz="2000" u="sng" spc="-5">
                <a:latin typeface="Trebuchet MS"/>
                <a:cs typeface="Trebuchet MS"/>
              </a:rPr>
              <a:t>shock:</a:t>
            </a:r>
            <a:endParaRPr sz="2000">
              <a:latin typeface="Trebuchet MS"/>
              <a:cs typeface="Trebuchet MS"/>
            </a:endParaRPr>
          </a:p>
          <a:p>
            <a:pPr marL="469900">
              <a:lnSpc>
                <a:spcPct val="100000"/>
              </a:lnSpc>
              <a:spcBef>
                <a:spcPts val="1385"/>
              </a:spcBef>
            </a:pPr>
            <a:r>
              <a:rPr sz="1550" spc="-229">
                <a:solidFill>
                  <a:srgbClr val="009592"/>
                </a:solidFill>
                <a:latin typeface="Cambria"/>
                <a:cs typeface="Cambria"/>
              </a:rPr>
              <a:t>3U   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Distributive</a:t>
            </a:r>
            <a:r>
              <a:rPr sz="1550" spc="-20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shock:</a:t>
            </a:r>
            <a:endParaRPr sz="1550">
              <a:latin typeface="Cambria"/>
              <a:cs typeface="Cambria"/>
            </a:endParaRPr>
          </a:p>
          <a:p>
            <a:pPr marL="698500">
              <a:lnSpc>
                <a:spcPct val="100000"/>
              </a:lnSpc>
              <a:spcBef>
                <a:spcPts val="300"/>
              </a:spcBef>
            </a:pP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A. Septic</a:t>
            </a:r>
            <a:r>
              <a:rPr sz="1550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shock:</a:t>
            </a:r>
            <a:endParaRPr sz="1550">
              <a:latin typeface="Cambria"/>
              <a:cs typeface="Cambria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823972" y="6420612"/>
            <a:ext cx="1000125" cy="204470"/>
          </a:xfrm>
          <a:custGeom>
            <a:avLst/>
            <a:gdLst/>
            <a:ahLst/>
            <a:cxnLst/>
            <a:rect l="l" t="t" r="r" b="b"/>
            <a:pathLst>
              <a:path w="1000125" h="204470">
                <a:moveTo>
                  <a:pt x="0" y="204215"/>
                </a:moveTo>
                <a:lnTo>
                  <a:pt x="999743" y="204215"/>
                </a:lnTo>
                <a:lnTo>
                  <a:pt x="999743" y="0"/>
                </a:lnTo>
                <a:lnTo>
                  <a:pt x="0" y="0"/>
                </a:lnTo>
                <a:lnTo>
                  <a:pt x="0" y="20421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71574" y="6395720"/>
            <a:ext cx="908050" cy="2381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0650" indent="-107950">
              <a:lnSpc>
                <a:spcPct val="100000"/>
              </a:lnSpc>
              <a:spcBef>
                <a:spcPts val="90"/>
              </a:spcBef>
              <a:buSzPct val="92307"/>
              <a:buFont typeface="Symbol"/>
              <a:buChar char=""/>
              <a:tabLst>
                <a:tab pos="121285" algn="l"/>
              </a:tabLst>
            </a:pPr>
            <a:r>
              <a:rPr sz="1300" b="1" spc="-5">
                <a:latin typeface="Times New Roman"/>
                <a:cs typeface="Times New Roman"/>
              </a:rPr>
              <a:t>To treat</a:t>
            </a:r>
            <a:r>
              <a:rPr sz="1300" b="1" spc="-65">
                <a:latin typeface="Times New Roman"/>
                <a:cs typeface="Times New Roman"/>
              </a:rPr>
              <a:t> </a:t>
            </a:r>
            <a:r>
              <a:rPr sz="1300" b="1" spc="-5">
                <a:latin typeface="Times New Roman"/>
                <a:cs typeface="Times New Roman"/>
              </a:rPr>
              <a:t>it</a:t>
            </a:r>
            <a:r>
              <a:rPr sz="1400" b="1" spc="-5">
                <a:latin typeface="Arial"/>
                <a:cs typeface="Arial"/>
              </a:rPr>
              <a:t>:</a:t>
            </a:r>
            <a:endParaRPr sz="14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16963" y="6420612"/>
            <a:ext cx="1033780" cy="20447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200">
                <a:latin typeface="Arial"/>
                <a:cs typeface="Arial"/>
              </a:rPr>
              <a:t>replace</a:t>
            </a:r>
            <a:r>
              <a:rPr sz="1200" spc="-100">
                <a:latin typeface="Arial"/>
                <a:cs typeface="Arial"/>
              </a:rPr>
              <a:t> </a:t>
            </a:r>
            <a:r>
              <a:rPr sz="1200">
                <a:latin typeface="Arial"/>
                <a:cs typeface="Arial"/>
              </a:rPr>
              <a:t>volume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679383" y="6420104"/>
            <a:ext cx="11988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>
                <a:latin typeface="Arial"/>
                <a:cs typeface="Arial"/>
              </a:rPr>
              <a:t>+ give</a:t>
            </a:r>
            <a:r>
              <a:rPr sz="1200" spc="-55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antibiotics.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302764" y="2305812"/>
            <a:ext cx="2941319" cy="80771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501628" y="2380743"/>
            <a:ext cx="2550795" cy="589280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12065" marR="5080" algn="ctr">
              <a:lnSpc>
                <a:spcPts val="1200"/>
              </a:lnSpc>
              <a:spcBef>
                <a:spcPts val="340"/>
              </a:spcBef>
            </a:pPr>
            <a:r>
              <a:rPr sz="1200" spc="-5">
                <a:latin typeface="Calibri"/>
                <a:cs typeface="Calibri"/>
              </a:rPr>
              <a:t>Severe infection </a:t>
            </a:r>
            <a:r>
              <a:rPr sz="1200">
                <a:latin typeface="Calibri"/>
                <a:cs typeface="Calibri"/>
              </a:rPr>
              <a:t>and </a:t>
            </a:r>
            <a:r>
              <a:rPr sz="1200" spc="-5">
                <a:latin typeface="Calibri"/>
                <a:cs typeface="Calibri"/>
              </a:rPr>
              <a:t>release of microbial  products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60"/>
              </a:spcBef>
            </a:pPr>
            <a:r>
              <a:rPr sz="1200" spc="-5">
                <a:latin typeface="Calibri"/>
                <a:cs typeface="Calibri"/>
              </a:rPr>
              <a:t>(release of vasoactive</a:t>
            </a:r>
            <a:r>
              <a:rPr sz="1200">
                <a:latin typeface="Calibri"/>
                <a:cs typeface="Calibri"/>
              </a:rPr>
              <a:t> </a:t>
            </a:r>
            <a:r>
              <a:rPr sz="1200" spc="-5">
                <a:latin typeface="Calibri"/>
                <a:cs typeface="Calibri"/>
              </a:rPr>
              <a:t>mediators)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67684" y="3064764"/>
            <a:ext cx="411479" cy="3566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13411" y="3089446"/>
            <a:ext cx="320276" cy="2668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04644" y="3372612"/>
            <a:ext cx="3337559" cy="11155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217812" y="3409934"/>
            <a:ext cx="311785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25000"/>
              </a:lnSpc>
              <a:spcBef>
                <a:spcPts val="100"/>
              </a:spcBef>
            </a:pPr>
            <a:r>
              <a:rPr sz="1200" b="1">
                <a:latin typeface="Calibri"/>
                <a:cs typeface="Calibri"/>
              </a:rPr>
              <a:t>Hyperdynamic </a:t>
            </a:r>
            <a:r>
              <a:rPr sz="1200" b="1" spc="-5">
                <a:latin typeface="Calibri"/>
                <a:cs typeface="Calibri"/>
              </a:rPr>
              <a:t>state </a:t>
            </a:r>
            <a:r>
              <a:rPr sz="1200" spc="-5">
                <a:latin typeface="Calibri"/>
                <a:cs typeface="Calibri"/>
              </a:rPr>
              <a:t>(</a:t>
            </a:r>
            <a:r>
              <a:rPr sz="1200" spc="-5">
                <a:solidFill>
                  <a:srgbClr val="008000"/>
                </a:solidFill>
                <a:latin typeface="Calibri"/>
                <a:cs typeface="Calibri"/>
              </a:rPr>
              <a:t>warm shock </a:t>
            </a:r>
            <a:r>
              <a:rPr sz="1200" spc="-145">
                <a:solidFill>
                  <a:srgbClr val="008000"/>
                </a:solidFill>
                <a:latin typeface="Calibri"/>
                <a:cs typeface="Calibri"/>
              </a:rPr>
              <a:t>YY&gt; </a:t>
            </a:r>
            <a:r>
              <a:rPr sz="1200" spc="-5">
                <a:solidFill>
                  <a:srgbClr val="008000"/>
                </a:solidFill>
                <a:latin typeface="Calibri"/>
                <a:cs typeface="Calibri"/>
              </a:rPr>
              <a:t>early stage</a:t>
            </a:r>
            <a:r>
              <a:rPr sz="1200" spc="-5">
                <a:latin typeface="Calibri"/>
                <a:cs typeface="Calibri"/>
              </a:rPr>
              <a:t>):  </a:t>
            </a:r>
            <a:r>
              <a:rPr sz="1200" spc="-114">
                <a:latin typeface="Calibri"/>
                <a:cs typeface="Calibri"/>
              </a:rPr>
              <a:t>1Y  </a:t>
            </a:r>
            <a:r>
              <a:rPr sz="1200" spc="-5">
                <a:latin typeface="Calibri"/>
                <a:cs typeface="Calibri"/>
              </a:rPr>
              <a:t>Peripheral</a:t>
            </a:r>
            <a:r>
              <a:rPr sz="1200" spc="-60">
                <a:latin typeface="Calibri"/>
                <a:cs typeface="Calibri"/>
              </a:rPr>
              <a:t> </a:t>
            </a:r>
            <a:r>
              <a:rPr sz="1200" spc="-5">
                <a:latin typeface="Calibri"/>
                <a:cs typeface="Calibri"/>
              </a:rPr>
              <a:t>vasodilation.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60"/>
              </a:spcBef>
            </a:pPr>
            <a:r>
              <a:rPr sz="1200" spc="-114">
                <a:latin typeface="Calibri"/>
                <a:cs typeface="Calibri"/>
              </a:rPr>
              <a:t>2Y  </a:t>
            </a:r>
            <a:r>
              <a:rPr sz="1200" spc="-5">
                <a:latin typeface="Calibri"/>
                <a:cs typeface="Calibri"/>
              </a:rPr>
              <a:t>Increased</a:t>
            </a:r>
            <a:r>
              <a:rPr sz="1200" spc="-90">
                <a:latin typeface="Calibri"/>
                <a:cs typeface="Calibri"/>
              </a:rPr>
              <a:t> </a:t>
            </a:r>
            <a:r>
              <a:rPr sz="1200" spc="-5">
                <a:latin typeface="Calibri"/>
                <a:cs typeface="Calibri"/>
              </a:rPr>
              <a:t>CO.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59"/>
              </a:spcBef>
            </a:pPr>
            <a:r>
              <a:rPr sz="1200" spc="-5">
                <a:solidFill>
                  <a:srgbClr val="0000FF"/>
                </a:solidFill>
                <a:latin typeface="Calibri"/>
                <a:cs typeface="Calibri"/>
              </a:rPr>
              <a:t>Fever, tachycardia, tachypnea, warm</a:t>
            </a:r>
            <a:r>
              <a:rPr sz="1200" spc="6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1200" spc="-5">
                <a:solidFill>
                  <a:srgbClr val="0000FF"/>
                </a:solidFill>
                <a:latin typeface="Calibri"/>
                <a:cs typeface="Calibri"/>
              </a:rPr>
              <a:t>skin.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475988" y="4357116"/>
            <a:ext cx="509015" cy="46024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22163" y="4382134"/>
            <a:ext cx="417663" cy="36996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78579" y="4725924"/>
            <a:ext cx="3279648" cy="8046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051347" y="4722003"/>
            <a:ext cx="2941955" cy="71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25000"/>
              </a:lnSpc>
              <a:spcBef>
                <a:spcPts val="100"/>
              </a:spcBef>
            </a:pPr>
            <a:r>
              <a:rPr sz="1200" spc="-5">
                <a:latin typeface="Calibri"/>
                <a:cs typeface="Calibri"/>
              </a:rPr>
              <a:t>Failure </a:t>
            </a:r>
            <a:r>
              <a:rPr sz="1200">
                <a:latin typeface="Calibri"/>
                <a:cs typeface="Calibri"/>
              </a:rPr>
              <a:t>to </a:t>
            </a:r>
            <a:r>
              <a:rPr sz="1200" spc="-5">
                <a:latin typeface="Calibri"/>
                <a:cs typeface="Calibri"/>
              </a:rPr>
              <a:t>maintain intravascular volume:  </a:t>
            </a:r>
            <a:r>
              <a:rPr sz="1200" b="1" spc="-5">
                <a:latin typeface="Calibri"/>
                <a:cs typeface="Calibri"/>
              </a:rPr>
              <a:t>Hypodynamic shock </a:t>
            </a:r>
            <a:r>
              <a:rPr sz="1200" spc="-5">
                <a:latin typeface="Calibri"/>
                <a:cs typeface="Calibri"/>
              </a:rPr>
              <a:t>(</a:t>
            </a:r>
            <a:r>
              <a:rPr sz="1200" spc="-5">
                <a:solidFill>
                  <a:srgbClr val="008000"/>
                </a:solidFill>
                <a:latin typeface="Calibri"/>
                <a:cs typeface="Calibri"/>
              </a:rPr>
              <a:t>cold shock </a:t>
            </a:r>
            <a:r>
              <a:rPr sz="1200" spc="-145">
                <a:solidFill>
                  <a:srgbClr val="008000"/>
                </a:solidFill>
                <a:latin typeface="Calibri"/>
                <a:cs typeface="Calibri"/>
              </a:rPr>
              <a:t>YY&gt; </a:t>
            </a:r>
            <a:r>
              <a:rPr sz="1200">
                <a:solidFill>
                  <a:srgbClr val="008000"/>
                </a:solidFill>
                <a:latin typeface="Calibri"/>
                <a:cs typeface="Calibri"/>
              </a:rPr>
              <a:t>late </a:t>
            </a:r>
            <a:r>
              <a:rPr sz="1200" spc="-5">
                <a:solidFill>
                  <a:srgbClr val="008000"/>
                </a:solidFill>
                <a:latin typeface="Calibri"/>
                <a:cs typeface="Calibri"/>
              </a:rPr>
              <a:t>stage</a:t>
            </a:r>
            <a:r>
              <a:rPr sz="1200" spc="-5">
                <a:latin typeface="Calibri"/>
                <a:cs typeface="Calibri"/>
              </a:rPr>
              <a:t>).  </a:t>
            </a:r>
            <a:r>
              <a:rPr sz="1200" spc="-5">
                <a:solidFill>
                  <a:srgbClr val="0000FF"/>
                </a:solidFill>
                <a:latin typeface="Calibri"/>
                <a:cs typeface="Calibri"/>
              </a:rPr>
              <a:t>Cool skin, tachycardia, hypotension,</a:t>
            </a:r>
            <a:r>
              <a:rPr sz="1200" spc="6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1200" spc="-5">
                <a:solidFill>
                  <a:srgbClr val="0000FF"/>
                </a:solidFill>
                <a:latin typeface="Calibri"/>
                <a:cs typeface="Calibri"/>
              </a:rPr>
              <a:t>oliguria</a:t>
            </a:r>
            <a:r>
              <a:rPr sz="1200" spc="-5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63595" y="4381500"/>
            <a:ext cx="463295" cy="43281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910391" y="4407586"/>
            <a:ext cx="370591" cy="34238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88620" y="4741164"/>
            <a:ext cx="2941320" cy="80772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659109" y="4852705"/>
            <a:ext cx="2408555" cy="48260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59"/>
              </a:spcBef>
            </a:pPr>
            <a:r>
              <a:rPr sz="1200" spc="-5">
                <a:latin typeface="Calibri"/>
                <a:cs typeface="Calibri"/>
              </a:rPr>
              <a:t>Maintainance of intravascular</a:t>
            </a:r>
            <a:r>
              <a:rPr sz="1200" spc="40">
                <a:latin typeface="Calibri"/>
                <a:cs typeface="Calibri"/>
              </a:rPr>
              <a:t> </a:t>
            </a:r>
            <a:r>
              <a:rPr sz="1200" spc="-5">
                <a:latin typeface="Calibri"/>
                <a:cs typeface="Calibri"/>
              </a:rPr>
              <a:t>volume: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60"/>
              </a:spcBef>
            </a:pPr>
            <a:r>
              <a:rPr sz="1200" b="1">
                <a:latin typeface="Calibri"/>
                <a:cs typeface="Calibri"/>
              </a:rPr>
              <a:t>Hyperdynamic</a:t>
            </a:r>
            <a:r>
              <a:rPr sz="1200" b="1" spc="-95">
                <a:latin typeface="Calibri"/>
                <a:cs typeface="Calibri"/>
              </a:rPr>
              <a:t> </a:t>
            </a:r>
            <a:r>
              <a:rPr sz="1200" b="1" spc="-5">
                <a:latin typeface="Calibri"/>
                <a:cs typeface="Calibri"/>
              </a:rPr>
              <a:t>shock</a:t>
            </a:r>
            <a:r>
              <a:rPr sz="1200" spc="-5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976376" y="7589266"/>
            <a:ext cx="5166995" cy="1945639"/>
          </a:xfrm>
          <a:custGeom>
            <a:avLst/>
            <a:gdLst/>
            <a:ahLst/>
            <a:cxnLst/>
            <a:rect l="l" t="t" r="r" b="b"/>
            <a:pathLst>
              <a:path w="5166995" h="1945640">
                <a:moveTo>
                  <a:pt x="0" y="0"/>
                </a:moveTo>
                <a:lnTo>
                  <a:pt x="4842715" y="0"/>
                </a:lnTo>
                <a:lnTo>
                  <a:pt x="5166995" y="324279"/>
                </a:lnTo>
                <a:lnTo>
                  <a:pt x="5166995" y="1945640"/>
                </a:lnTo>
                <a:lnTo>
                  <a:pt x="324279" y="1945640"/>
                </a:lnTo>
                <a:lnTo>
                  <a:pt x="0" y="1621360"/>
                </a:lnTo>
                <a:lnTo>
                  <a:pt x="0" y="0"/>
                </a:lnTo>
                <a:close/>
              </a:path>
            </a:pathLst>
          </a:custGeom>
          <a:ln w="9525">
            <a:solidFill>
              <a:srgbClr val="F9A35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64767" y="7802626"/>
            <a:ext cx="4989576" cy="1520952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801876" y="7750302"/>
            <a:ext cx="3520440" cy="205184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2152015">
              <a:lnSpc>
                <a:spcPct val="100000"/>
              </a:lnSpc>
              <a:spcBef>
                <a:spcPts val="245"/>
              </a:spcBef>
            </a:pPr>
            <a:r>
              <a:rPr sz="1050" spc="10" dirty="0" smtClean="0">
                <a:latin typeface="Cambria"/>
                <a:cs typeface="Cambria"/>
              </a:rPr>
              <a:t>Notes</a:t>
            </a:r>
            <a:endParaRPr sz="1050" dirty="0">
              <a:latin typeface="Cambria"/>
              <a:cs typeface="Cambri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169161" y="8168847"/>
            <a:ext cx="4657344" cy="8401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0640">
              <a:lnSpc>
                <a:spcPct val="102200"/>
              </a:lnSpc>
              <a:spcBef>
                <a:spcPts val="100"/>
              </a:spcBef>
            </a:pPr>
            <a:r>
              <a:rPr sz="1050" spc="-325">
                <a:solidFill>
                  <a:srgbClr val="632423"/>
                </a:solidFill>
                <a:latin typeface="Cambria"/>
                <a:cs typeface="Cambria"/>
              </a:rPr>
              <a:t>U</a:t>
            </a:r>
            <a:r>
              <a:rPr sz="1050" spc="10">
                <a:solidFill>
                  <a:srgbClr val="632423"/>
                </a:solidFill>
                <a:latin typeface="Cambria"/>
                <a:cs typeface="Cambria"/>
              </a:rPr>
              <a:t> Sepsis usually arises from </a:t>
            </a:r>
            <a:r>
              <a:rPr sz="1050" spc="5">
                <a:solidFill>
                  <a:srgbClr val="632423"/>
                </a:solidFill>
                <a:latin typeface="Cambria"/>
                <a:cs typeface="Cambria"/>
              </a:rPr>
              <a:t>a localized </a:t>
            </a:r>
            <a:r>
              <a:rPr sz="1050" spc="10">
                <a:solidFill>
                  <a:srgbClr val="632423"/>
                </a:solidFill>
                <a:latin typeface="Cambria"/>
                <a:cs typeface="Cambria"/>
              </a:rPr>
              <a:t>infection, with  </a:t>
            </a:r>
            <a:r>
              <a:rPr sz="1050" spc="-30">
                <a:solidFill>
                  <a:srgbClr val="632423"/>
                </a:solidFill>
                <a:latin typeface="Cambria"/>
                <a:cs typeface="Cambria"/>
              </a:rPr>
              <a:t>GramUve </a:t>
            </a:r>
            <a:r>
              <a:rPr sz="1050" spc="15">
                <a:solidFill>
                  <a:srgbClr val="632423"/>
                </a:solidFill>
                <a:latin typeface="Cambria"/>
                <a:cs typeface="Cambria"/>
              </a:rPr>
              <a:t>(38%) </a:t>
            </a:r>
            <a:r>
              <a:rPr sz="1050" spc="10">
                <a:solidFill>
                  <a:srgbClr val="632423"/>
                </a:solidFill>
                <a:latin typeface="Cambria"/>
                <a:cs typeface="Cambria"/>
              </a:rPr>
              <a:t>and increasingly </a:t>
            </a:r>
            <a:r>
              <a:rPr sz="1050" spc="15">
                <a:solidFill>
                  <a:srgbClr val="632423"/>
                </a:solidFill>
                <a:latin typeface="Cambria"/>
                <a:cs typeface="Cambria"/>
              </a:rPr>
              <a:t>Gram+ve (52%)  </a:t>
            </a:r>
            <a:r>
              <a:rPr sz="1050" spc="10">
                <a:solidFill>
                  <a:srgbClr val="632423"/>
                </a:solidFill>
                <a:latin typeface="Cambria"/>
                <a:cs typeface="Cambria"/>
              </a:rPr>
              <a:t>bacteria </a:t>
            </a:r>
            <a:r>
              <a:rPr sz="1050" spc="5">
                <a:solidFill>
                  <a:srgbClr val="632423"/>
                </a:solidFill>
                <a:latin typeface="Cambria"/>
                <a:cs typeface="Cambria"/>
              </a:rPr>
              <a:t>being </a:t>
            </a:r>
            <a:r>
              <a:rPr sz="1050" spc="10">
                <a:solidFill>
                  <a:srgbClr val="632423"/>
                </a:solidFill>
                <a:latin typeface="Cambria"/>
                <a:cs typeface="Cambria"/>
              </a:rPr>
              <a:t>the </a:t>
            </a:r>
            <a:r>
              <a:rPr sz="1050" spc="25">
                <a:solidFill>
                  <a:srgbClr val="632423"/>
                </a:solidFill>
                <a:latin typeface="Cambria"/>
                <a:cs typeface="Cambria"/>
              </a:rPr>
              <a:t>most </a:t>
            </a:r>
            <a:r>
              <a:rPr sz="1050" spc="10">
                <a:solidFill>
                  <a:srgbClr val="632423"/>
                </a:solidFill>
                <a:latin typeface="Cambria"/>
                <a:cs typeface="Cambria"/>
              </a:rPr>
              <a:t>frequently </a:t>
            </a:r>
            <a:r>
              <a:rPr sz="1050" spc="5">
                <a:solidFill>
                  <a:srgbClr val="632423"/>
                </a:solidFill>
                <a:latin typeface="Cambria"/>
                <a:cs typeface="Cambria"/>
              </a:rPr>
              <a:t>identified  </a:t>
            </a:r>
            <a:r>
              <a:rPr sz="1050" spc="10">
                <a:solidFill>
                  <a:srgbClr val="632423"/>
                </a:solidFill>
                <a:latin typeface="Cambria"/>
                <a:cs typeface="Cambria"/>
              </a:rPr>
              <a:t>pathogens.</a:t>
            </a:r>
            <a:endParaRPr sz="1050">
              <a:latin typeface="Cambria"/>
              <a:cs typeface="Cambria"/>
            </a:endParaRPr>
          </a:p>
          <a:p>
            <a:pPr marL="12700" marR="5080">
              <a:lnSpc>
                <a:spcPct val="102899"/>
              </a:lnSpc>
            </a:pPr>
            <a:r>
              <a:rPr sz="1050" spc="-325" dirty="0">
                <a:solidFill>
                  <a:srgbClr val="632423"/>
                </a:solidFill>
                <a:latin typeface="Cambria"/>
                <a:cs typeface="Cambria"/>
              </a:rPr>
              <a:t>U</a:t>
            </a:r>
            <a:r>
              <a:rPr sz="1050" spc="25" dirty="0">
                <a:solidFill>
                  <a:srgbClr val="632423"/>
                </a:solidFill>
                <a:latin typeface="Cambria"/>
                <a:cs typeface="Cambria"/>
              </a:rPr>
              <a:t> </a:t>
            </a:r>
            <a:r>
              <a:rPr sz="1050" spc="10" dirty="0">
                <a:solidFill>
                  <a:srgbClr val="632423"/>
                </a:solidFill>
                <a:latin typeface="Cambria"/>
                <a:cs typeface="Cambria"/>
              </a:rPr>
              <a:t>Cardiac output </a:t>
            </a:r>
            <a:r>
              <a:rPr sz="1050" spc="5" dirty="0">
                <a:solidFill>
                  <a:srgbClr val="632423"/>
                </a:solidFill>
                <a:latin typeface="Cambria"/>
                <a:cs typeface="Cambria"/>
              </a:rPr>
              <a:t>typically </a:t>
            </a:r>
            <a:r>
              <a:rPr sz="1050" spc="10" dirty="0">
                <a:solidFill>
                  <a:srgbClr val="632423"/>
                </a:solidFill>
                <a:latin typeface="Cambria"/>
                <a:cs typeface="Cambria"/>
              </a:rPr>
              <a:t>increases to </a:t>
            </a:r>
            <a:r>
              <a:rPr sz="1050" spc="15" dirty="0">
                <a:solidFill>
                  <a:srgbClr val="632423"/>
                </a:solidFill>
                <a:latin typeface="Cambria"/>
                <a:cs typeface="Cambria"/>
              </a:rPr>
              <a:t>compensate </a:t>
            </a:r>
            <a:r>
              <a:rPr sz="1050" spc="5" dirty="0">
                <a:solidFill>
                  <a:srgbClr val="632423"/>
                </a:solidFill>
                <a:latin typeface="Cambria"/>
                <a:cs typeface="Cambria"/>
              </a:rPr>
              <a:t>for  </a:t>
            </a:r>
            <a:r>
              <a:rPr sz="1050" spc="10" dirty="0">
                <a:solidFill>
                  <a:srgbClr val="632423"/>
                </a:solidFill>
                <a:latin typeface="Cambria"/>
                <a:cs typeface="Cambria"/>
              </a:rPr>
              <a:t>the peripheral</a:t>
            </a:r>
            <a:r>
              <a:rPr sz="1050" spc="30" dirty="0">
                <a:solidFill>
                  <a:srgbClr val="632423"/>
                </a:solidFill>
                <a:latin typeface="Cambria"/>
                <a:cs typeface="Cambria"/>
              </a:rPr>
              <a:t> </a:t>
            </a:r>
            <a:r>
              <a:rPr sz="1050" spc="10" dirty="0">
                <a:solidFill>
                  <a:srgbClr val="632423"/>
                </a:solidFill>
                <a:latin typeface="Cambria"/>
                <a:cs typeface="Cambria"/>
              </a:rPr>
              <a:t>vasodilation.</a:t>
            </a:r>
            <a:endParaRPr sz="1050" dirty="0">
              <a:latin typeface="Cambria"/>
              <a:cs typeface="Cambria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123243" y="6178613"/>
            <a:ext cx="1684654" cy="6578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5209794" y="6210300"/>
            <a:ext cx="1491615" cy="5588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ct val="95800"/>
              </a:lnSpc>
              <a:spcBef>
                <a:spcPts val="160"/>
              </a:spcBef>
            </a:pPr>
            <a:r>
              <a:rPr sz="1200">
                <a:solidFill>
                  <a:srgbClr val="0070C0"/>
                </a:solidFill>
                <a:latin typeface="Times New Roman"/>
                <a:cs typeface="Times New Roman"/>
              </a:rPr>
              <a:t>In septic shock,</a:t>
            </a:r>
            <a:r>
              <a:rPr sz="1200" spc="-8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200" spc="-5">
                <a:solidFill>
                  <a:srgbClr val="0070C0"/>
                </a:solidFill>
                <a:latin typeface="Times New Roman"/>
                <a:cs typeface="Times New Roman"/>
              </a:rPr>
              <a:t>initially  extremities are </a:t>
            </a:r>
            <a:r>
              <a:rPr sz="1200" spc="-10">
                <a:solidFill>
                  <a:srgbClr val="0070C0"/>
                </a:solidFill>
                <a:latin typeface="Times New Roman"/>
                <a:cs typeface="Times New Roman"/>
              </a:rPr>
              <a:t>warm  </a:t>
            </a:r>
            <a:r>
              <a:rPr sz="1200" spc="-5">
                <a:solidFill>
                  <a:srgbClr val="0070C0"/>
                </a:solidFill>
                <a:latin typeface="Times New Roman"/>
                <a:cs typeface="Times New Roman"/>
              </a:rPr>
              <a:t>(warm</a:t>
            </a:r>
            <a:r>
              <a:rPr sz="1200" spc="-55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200" spc="-5">
                <a:solidFill>
                  <a:srgbClr val="0070C0"/>
                </a:solidFill>
                <a:latin typeface="Times New Roman"/>
                <a:cs typeface="Times New Roman"/>
              </a:rPr>
              <a:t>shock)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09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15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337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5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8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703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825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94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06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19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1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3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5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0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92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04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166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28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41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5321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65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77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897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01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14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263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38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50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62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75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87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99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11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23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36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48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60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72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84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97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09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214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33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45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58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70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82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94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06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918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9311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943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955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67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79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921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004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016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028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040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53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652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77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089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101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114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1262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138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150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62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175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187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1993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115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23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359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48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60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72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84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969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309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21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33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45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357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3700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82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94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06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18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310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43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554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67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79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91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04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163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28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407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52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65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577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589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017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13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626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638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650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662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674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687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699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711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723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735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7480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760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772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7846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7967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808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821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833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845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857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8699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8821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894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906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9187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930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943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955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967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979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991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0040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016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028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040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052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065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077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089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101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113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125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138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150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162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174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1869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199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211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223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235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247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260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272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284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296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3088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321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333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345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357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369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382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394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406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418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430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442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455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467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795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491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503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516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528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540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552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564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577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589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601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613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625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638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650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662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674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686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6990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7111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723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735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747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759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772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7843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796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808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820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833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8453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857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8696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881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894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906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918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9306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942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955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967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979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991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0038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0159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028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040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052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064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076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0891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101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113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125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137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50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162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174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186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198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211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223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235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247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259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272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284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296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8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20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32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45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57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69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81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93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406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418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430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442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454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467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479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491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503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515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528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540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552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564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576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589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01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613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625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637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649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662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674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86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98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710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723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735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747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759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771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784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796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808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820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832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845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857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869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881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893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906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918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930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942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954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966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979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991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003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015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027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040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052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064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076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088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101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113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25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137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149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162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174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186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198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210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223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235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247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259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271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283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296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308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320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332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344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357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369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381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393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405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418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430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442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454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466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479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491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503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515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527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539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552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564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576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588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600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613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625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637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649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661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674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686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698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710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722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735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747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759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771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783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796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808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820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832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844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856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869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881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893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905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917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930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942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954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966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978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991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003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015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027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039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052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064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076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088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100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113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125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137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149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161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173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186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198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210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222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234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247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259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271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283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295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08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20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32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44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56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69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81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93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405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417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430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442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454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466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478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490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503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515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527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539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551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564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576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588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600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612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625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637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649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661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673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686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698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710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722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734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747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759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771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783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795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807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820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832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844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856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868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881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893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905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917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929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942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954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966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978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990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003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015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027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039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051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063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076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088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100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112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124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137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149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161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173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185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198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210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222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234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246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259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271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283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295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307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320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332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344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356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368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380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393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405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417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429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441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454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466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478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490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502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515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527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539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551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563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576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588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6004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612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624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637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649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661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73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85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697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710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722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7345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746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758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771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783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795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807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819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832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844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856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868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880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893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9052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6917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929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941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954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966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978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990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002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014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027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0393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051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63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0759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088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100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112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124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136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7149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161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1734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185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197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2100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222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234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246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3275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275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275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3275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3275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3275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3275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3275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3275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3275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3275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3275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3275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275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275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275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275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3275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3275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3275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275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275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275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275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3275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3275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3275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3275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3275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3275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275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3275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275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03275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3275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03275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03275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275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03275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3275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3275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3275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3275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275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03275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3275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3275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3275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3275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3275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3275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03275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3275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03275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3275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03275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275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03275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03275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03275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3275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03275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03275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275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03275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3275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03275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03275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03275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03275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03275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03275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03275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03275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03275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3275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3275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3275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3275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3275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03275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03275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3275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03275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03275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03275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275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275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3275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03275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03275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03275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03275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03275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275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03275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03275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03275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03275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03275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3275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03275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3275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3275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03275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3275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3275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03275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3275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3275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3275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3275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3275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03275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03275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3275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03275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3275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275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03275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3275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03275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275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03275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03275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275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03275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3275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03275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03275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03275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3275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3275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3275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3275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3275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3275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275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3275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3275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3275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275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3275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3275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3275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275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3275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3275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3275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3275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03275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275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3275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03275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275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275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3275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3275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3275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3275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275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03275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03275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03275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3275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03275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03275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03275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03275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03275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275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03275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275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3275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03275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03275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275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3275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3275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3275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03275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03275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3275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03275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03275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275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03275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03275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03275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03275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03275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275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03275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03275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3275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03275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03275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03275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03275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03275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03275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03275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3275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3275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275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03275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03275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03275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3275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03275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03275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275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3275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275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3275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3275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3275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3275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3275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3275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03275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03275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3275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03275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03275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03275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3275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03275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03275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03275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03275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03275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03275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03275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03275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03275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275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03275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03275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3275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03275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03275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3275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3275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3275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275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3275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3275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3275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3275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3275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275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275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3275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3275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3275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3275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3275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3275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3275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3275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3275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03275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3275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3275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3275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275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3275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03275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03275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3275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275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3275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3275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03275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275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3275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3275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03275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275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3275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3275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3275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3275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275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275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275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275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3275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3275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3275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275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3275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3275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3275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275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3275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3275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275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03275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03275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03275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3275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275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03275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3275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3275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275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03275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03275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03275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3275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03275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03275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03275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03275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03275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03275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03275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03275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3275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03275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03275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3275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3275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03275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3275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03275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275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275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275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275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275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275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275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275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275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275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275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275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275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275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275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275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275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275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275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275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275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275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275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275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275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275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275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275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275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275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275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275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275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275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275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275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275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275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275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275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275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275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275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275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275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275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275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275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275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275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275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275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275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275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75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275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275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275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275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275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275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275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275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275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275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275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275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3275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3275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3275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3275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275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3275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03275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3275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3275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3275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3275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3275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3275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3275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3275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3275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3275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03275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3275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3275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03275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03275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03275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275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03275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3275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275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3275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3275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3275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3275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3275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275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3275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3275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3275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3275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3275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3275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3275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3275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3275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3275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3275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3275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3275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275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3275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3275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3275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275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3275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275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3275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3275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3275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3275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3275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3275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3275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3275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275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3275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3275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3275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3275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3275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3275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3275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3275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3275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3275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3275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3275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3275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3275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3275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3275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3275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275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3275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3275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3275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3275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3275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3275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3275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3275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275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3275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3275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3275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3275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275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275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3275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3275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3275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3275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3275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03275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03275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03275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03275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275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03275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3275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3275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3275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3275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3275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03275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03275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275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03275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03275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3275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03275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03275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03275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03275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03275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03275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3275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03275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03275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03275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03275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275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03275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03275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03275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03275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3275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03275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3275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03275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275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03275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03275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3275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3275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3275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3275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3275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3275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3275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3275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3275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03275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03275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03275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3275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03275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275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3275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3275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275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3275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03275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03275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03275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03275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3275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275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03275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3275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03275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03275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03275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03275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03275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03275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03275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3275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03275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3275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03275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03275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03275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03275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275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03275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3275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03275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03275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03275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03275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03275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03275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03275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3275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275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3275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3275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3275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3275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3275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3275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3275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275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3275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3275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3275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275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03275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03275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03275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03275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3275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3275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3275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75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275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3275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3275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275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3275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3275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3275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3275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3275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3275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03275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03275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03275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03275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275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03275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03275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275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03275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3275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03275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03275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3275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275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3275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03275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03275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275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03275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03275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275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3275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3275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3275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3275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3275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275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3275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3275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3275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3275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275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3275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275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3275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3275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3275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3275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3275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275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3275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3275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3275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3275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3275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275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3275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3275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275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3275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3275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275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3275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3275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3275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275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3275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3275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3275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3275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3275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275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3275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3275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3275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3275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275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3275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275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275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275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275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3275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3275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275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3275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275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3275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3275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3275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3275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3275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3275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3275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275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3275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3275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3275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3275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3275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3275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3275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275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3275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3275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275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3275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3275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3275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275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3275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275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275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275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3275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3275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3275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3275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275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275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3275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3275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275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3275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3275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3275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275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3275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3275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275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3275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3275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3275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3275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3275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3275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3275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275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275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3275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3275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3275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3275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3275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3275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3275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3275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3275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3275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275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275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275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275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275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275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275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275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275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275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275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275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275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275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275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275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275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275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275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275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275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275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275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275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275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275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275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275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275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275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275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275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275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275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275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275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275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275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275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275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275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275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275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275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275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275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275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275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275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275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275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275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3275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275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3275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3275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3275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3275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3275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3275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3275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3275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03275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03275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03275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03275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3275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03275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03275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7249668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7249668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7249668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7249668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7249668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7249668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7249668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249668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249668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249668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249668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7249668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7249668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249668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249668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249668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249668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249668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249668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249668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249668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249668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249668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249668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249668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249668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249668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249668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249668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7249668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249668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249668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249668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249668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249668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7249668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7249668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7249668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7249668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7249668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7249668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249668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7249668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7249668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7249668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7249668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7249668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7249668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249668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7249668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7249668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7249668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7249668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7249668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7249668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249668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249668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249668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249668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249668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249668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249668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249668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249668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249668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49668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249668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249668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7249668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249668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7249668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7249668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249668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7249668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7249668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7249668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7249668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249668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7249668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7249668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7249668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7249668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7249668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7249668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7249668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7249668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7249668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7249668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7249668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7249668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7249668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7249668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7249668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249668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249668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249668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249668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249668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249668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249668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249668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249668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7249668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249668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7249668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7249668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7249668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249668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7249668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249668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7249668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249668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7249668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249668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249668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249668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7249668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249668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7249668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249668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249668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49668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249668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249668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249668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249668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249668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249668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249668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249668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249668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249668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249668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249668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249668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249668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249668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249668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249668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249668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249668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249668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7249668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249668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249668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249668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249668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249668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249668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249668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249668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249668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249668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249668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249668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249668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249668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249668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249668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249668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49668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49668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49668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49668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49668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49668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49668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49668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49668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249668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249668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49668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49668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249668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249668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249668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249668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49668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249668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249668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249668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49668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49668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49668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49668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49668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49668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49668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249668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249668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249668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249668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9668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9668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49668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249668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249668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249668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249668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249668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249668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249668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49668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249668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249668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249668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249668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249668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249668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9668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249668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249668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249668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49668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249668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249668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249668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249668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249668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249668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249668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249668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249668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249668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9668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249668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249668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249668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249668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249668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249668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49668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249668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9668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49668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49668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7249668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249668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249668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49668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249668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249668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249668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249668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249668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249668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249668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249668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249668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249668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249668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49668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249668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249668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249668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249668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249668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249668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49668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249668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249668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249668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249668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249668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7249668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7249668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249668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49668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49668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249668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249668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249668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49668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249668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249668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249668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249668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249668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249668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7249668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7249668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7249668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249668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249668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249668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49668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249668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249668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49668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49668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249668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249668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249668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249668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249668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249668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249668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49668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49668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49668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249668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49668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49668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49668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49668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249668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249668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249668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249668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249668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249668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249668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249668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249668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249668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249668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249668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49668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249668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249668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249668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7249668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249668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7249668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7249668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7249668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7249668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249668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249668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49668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249668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249668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249668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249668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7249668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249668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7249668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7249668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7249668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249668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249668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249668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249668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7249668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249668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49668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249668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7249668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249668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7249668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7249668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7249668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7249668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7249668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7249668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7249668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249668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49668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249668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249668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249668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7249668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7249668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7249668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7249668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7249668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7249668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7249668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249668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249668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249668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249668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249668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7249668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7249668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249668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249668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249668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49668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249668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49668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249668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49668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249668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49668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249668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249668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49668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249668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249668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249668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249668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249668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49668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249668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49668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49668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249668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249668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249668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49668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49668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249668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249668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249668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249668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249668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249668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249668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49668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249668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249668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249668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249668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249668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49668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49668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49668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49668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249668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249668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249668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249668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249668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249668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249668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249668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249668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249668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249668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249668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249668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249668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249668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49668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249668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49668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249668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249668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249668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49668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249668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49668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249668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49668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249668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49668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249668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249668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49668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49668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49668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49668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49668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249668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9668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249668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249668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49668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49668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49668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49668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49668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9668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49668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49668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249668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49668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49668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249668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49668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249668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249668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249668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249668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249668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49668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49668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49668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49668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49668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49668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49668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9668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9668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49668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49668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49668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49668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9668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49668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49668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249668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49668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49668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249668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249668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249668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49668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249668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249668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249668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249668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249668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249668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249668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249668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249668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49668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49668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49668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49668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49668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49668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49668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49668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49668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49668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49668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49668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49668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49668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49668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49668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49668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49668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49668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49668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49668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49668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49668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49668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49668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49668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249668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49668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9668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49668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49668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49668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49668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49668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49668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49668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49668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49668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9668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49668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49668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9668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9668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49668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49668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49668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49668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249668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49668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249668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49668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49668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49668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49668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49668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49668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49668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249668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249668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249668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249668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249668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249668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49668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668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49668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49668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49668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9668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49668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249668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668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249668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249668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49668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249668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249668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249668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249668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249668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249668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49668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49668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49668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49668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49668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49668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49668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49668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9668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9668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49668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49668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49668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49668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49668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49668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49668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49668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249668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49668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668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49668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249668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249668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249668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49668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249668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249668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49668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49668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49668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49668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49668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49668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49668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49668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49668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9668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49668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9668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9668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49668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49668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49668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49668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49668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49668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49668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49668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49668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49668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49668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49668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49668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49668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49668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249668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249668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49668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49668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249668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49668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49668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49668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49668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49668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49668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49668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49668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49668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249668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249668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49668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49668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668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668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49668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49668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49668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49668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249668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49668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49668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49668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49668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49668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49668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49668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249668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249668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249668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249668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249668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249668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249668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249668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49668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49668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49668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9668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49668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49668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49668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249668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249668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249668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249668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249668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249668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249668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249668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249668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49668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49668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49668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49668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49668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49668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49668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49668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49668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49668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49668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49668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49668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49668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49668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49668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49668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49668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49668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49668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249668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49668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249668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49668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49668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49668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249668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49668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49668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49668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49668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49668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49668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49668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49668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49668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9668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9668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9668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49668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49668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49668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249668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9668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49668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49668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49668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9668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9668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49668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49668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49668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49668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49668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49668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249668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249668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49668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49668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49668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249668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49668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49668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49668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49668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9668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9668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49668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49668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49668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249668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49668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9668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9668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9668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9668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49668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49668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249668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249668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249668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249668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249668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249668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7249668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249668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249668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249668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249668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249668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249668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249668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249668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249668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249668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49668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249668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249668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249668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249668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249668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249668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249668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249668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249668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249668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249668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249668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7249668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7249668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7249668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7249668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7249668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7249668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7249668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7249668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7249668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7249668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7249668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7249668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7249668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7249668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7249668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7249668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7249668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309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3215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3337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345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358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3703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3825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394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406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419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431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443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455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467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480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492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504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5166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528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541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55321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565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577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5897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601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614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6263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638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650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662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675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687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699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711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723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736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748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760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772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784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797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809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8214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833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845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858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870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882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894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906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918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9311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943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955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967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979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9921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004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016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028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040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053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0652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077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089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101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114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1262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138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150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162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175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187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1993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2115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223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2359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248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260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272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284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2969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309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321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333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345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357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3700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382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394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406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418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4310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443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4554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467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479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491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04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163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8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407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52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65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77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89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6017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613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626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638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650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662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674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687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699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711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723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735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7480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760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772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7846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7967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808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821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833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845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857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8699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8821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894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906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9187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930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943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955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967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979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991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0040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016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028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040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052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065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077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089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101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113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125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138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150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162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174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1869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199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211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223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235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247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260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272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284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296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3088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321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333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345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357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369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382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394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406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418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430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442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455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467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4795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491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503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516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528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540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552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564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577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589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601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613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625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638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650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662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674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686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6990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7111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723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735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747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2759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772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27843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2796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2808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2820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833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28453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2857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28696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2881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2894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2906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2918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29306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2942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2955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2967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2979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2991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0038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0159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028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040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052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064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076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0891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3101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3113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3125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3137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3150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3162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3174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3186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3198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3211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3223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3235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3247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3259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3272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284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296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308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3320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332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3345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3357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3369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381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393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406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418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3430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442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3454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3467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3479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3491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3503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515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3528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3540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552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564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576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589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601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613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625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637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649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662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674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686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698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710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723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735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747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3759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3771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784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796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3808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3820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3832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845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857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3869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3881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3893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3906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3918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3930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3942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3954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3966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3979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3991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4003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4015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4027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4040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4052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4064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4076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4088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4101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4113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4125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4137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4149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4162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4174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4186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4198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4210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4223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4235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4247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4259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271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283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296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4308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4320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4332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4344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357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369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4381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4393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4405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4418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4430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4442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4454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4466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4479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4491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4503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4515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4527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4539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4552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4564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4576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4588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4600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4613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4625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4637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4649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4661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4674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4686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4698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4710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4722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4735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4747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4759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4771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4783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4796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4808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4820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4832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4844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4856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4869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4881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4893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4905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4917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4930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4942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4954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4966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4978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4991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5003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5015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5027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5039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5052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5064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5076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088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5100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5113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5125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137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149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161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173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186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5198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5210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5222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5234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5247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5259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5271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5283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5295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5308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5320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5332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5344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5356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5369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5381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5393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5405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5417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5430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5442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5454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5466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5478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5490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5503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5515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5527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5539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5551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5564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5576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5588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600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612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625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637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649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661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673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686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698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710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722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734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5747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5759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5771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5783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5795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5807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5820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5832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5844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5856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5868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5881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5893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5905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5917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5929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5942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5954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5966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5978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5990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6003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6015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6027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6039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6051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6063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6076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6088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6100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6112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6124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6137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6149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6161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6173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6185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6198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6210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6222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6234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6246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6259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6271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6283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6295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6307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6320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6332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6344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6356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6368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6380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6393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6405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6417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6429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6441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6454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6466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6478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6490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6502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6515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6527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6539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6551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6563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6576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6588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66004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6612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6624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6637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6649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6661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6673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6685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6697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6710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6722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67345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6746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6758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6771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6783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6795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6807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6819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6832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6844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6856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6868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6880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6893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69052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6917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6929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6941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6954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6966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6978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6990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7002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7014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7027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70393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7051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7063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70759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7088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7100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7112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7124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7136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7149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7161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71734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7185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7197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72100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7222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7234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7246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243075" y="7615935"/>
            <a:ext cx="4819650" cy="2676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Times New Roman"/>
              <a:cs typeface="Times New Roman"/>
            </a:endParaRPr>
          </a:p>
          <a:p>
            <a:pPr marL="400685" algn="ctr">
              <a:lnSpc>
                <a:spcPct val="100000"/>
              </a:lnSpc>
              <a:spcBef>
                <a:spcPts val="5"/>
              </a:spcBef>
            </a:pPr>
            <a:r>
              <a:rPr sz="1050" spc="15">
                <a:latin typeface="Calibri"/>
                <a:cs typeface="Calibri"/>
              </a:rPr>
              <a:t>10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03350" y="10030206"/>
            <a:ext cx="5759449" cy="4508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71574" y="878840"/>
            <a:ext cx="2767965" cy="10166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2000" u="sng" spc="-5">
                <a:latin typeface="Trebuchet MS"/>
                <a:cs typeface="Trebuchet MS"/>
              </a:rPr>
              <a:t>Types of</a:t>
            </a:r>
            <a:r>
              <a:rPr sz="2000" u="sng" spc="-75">
                <a:latin typeface="Trebuchet MS"/>
                <a:cs typeface="Trebuchet MS"/>
              </a:rPr>
              <a:t> </a:t>
            </a:r>
            <a:r>
              <a:rPr sz="2000" u="sng" spc="-5">
                <a:latin typeface="Trebuchet MS"/>
                <a:cs typeface="Trebuchet MS"/>
              </a:rPr>
              <a:t>shock:</a:t>
            </a:r>
            <a:endParaRPr sz="2000">
              <a:latin typeface="Trebuchet MS"/>
              <a:cs typeface="Trebuchet MS"/>
            </a:endParaRPr>
          </a:p>
          <a:p>
            <a:pPr marL="241300">
              <a:lnSpc>
                <a:spcPct val="100000"/>
              </a:lnSpc>
              <a:spcBef>
                <a:spcPts val="1385"/>
              </a:spcBef>
            </a:pPr>
            <a:r>
              <a:rPr sz="1550" spc="-229">
                <a:solidFill>
                  <a:srgbClr val="009592"/>
                </a:solidFill>
                <a:latin typeface="Cambria"/>
                <a:cs typeface="Cambria"/>
              </a:rPr>
              <a:t>3U   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Distributive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shock</a:t>
            </a:r>
            <a:r>
              <a:rPr sz="1550" spc="40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(Cont.):</a:t>
            </a:r>
            <a:endParaRPr sz="1550">
              <a:latin typeface="Cambria"/>
              <a:cs typeface="Cambria"/>
            </a:endParaRPr>
          </a:p>
          <a:p>
            <a:pPr marL="698500">
              <a:lnSpc>
                <a:spcPct val="100000"/>
              </a:lnSpc>
              <a:spcBef>
                <a:spcPts val="300"/>
              </a:spcBef>
            </a:pP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B.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Neurogenic shock:</a:t>
            </a:r>
            <a:endParaRPr sz="1550">
              <a:latin typeface="Cambria"/>
              <a:cs typeface="Cambr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1574" y="1915160"/>
            <a:ext cx="21247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0" indent="-107950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>
                <a:latin typeface="Arial"/>
                <a:cs typeface="Arial"/>
              </a:rPr>
              <a:t>It </a:t>
            </a:r>
            <a:r>
              <a:rPr sz="1200">
                <a:latin typeface="Arial"/>
                <a:cs typeface="Arial"/>
              </a:rPr>
              <a:t>is a shock </a:t>
            </a:r>
            <a:r>
              <a:rPr sz="1200" spc="-5">
                <a:latin typeface="Arial"/>
                <a:cs typeface="Arial"/>
              </a:rPr>
              <a:t>that </a:t>
            </a:r>
            <a:r>
              <a:rPr sz="1200">
                <a:latin typeface="Arial"/>
                <a:cs typeface="Arial"/>
              </a:rPr>
              <a:t>result </a:t>
            </a:r>
            <a:r>
              <a:rPr sz="1200" spc="-5">
                <a:latin typeface="Arial"/>
                <a:cs typeface="Arial"/>
              </a:rPr>
              <a:t>from</a:t>
            </a:r>
            <a:r>
              <a:rPr sz="1200" spc="-80">
                <a:latin typeface="Arial"/>
                <a:cs typeface="Arial"/>
              </a:rPr>
              <a:t> </a:t>
            </a:r>
            <a:r>
              <a:rPr sz="1200">
                <a:latin typeface="Arial"/>
                <a:cs typeface="Arial"/>
              </a:rPr>
              <a:t>a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823972" y="1915160"/>
            <a:ext cx="3970020" cy="208279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12700" rIns="0" bIns="0" rtlCol="0">
            <a:spAutoFit/>
          </a:bodyPr>
          <a:lstStyle/>
          <a:p>
            <a:pPr marL="1270">
              <a:lnSpc>
                <a:spcPct val="100000"/>
              </a:lnSpc>
              <a:spcBef>
                <a:spcPts val="100"/>
              </a:spcBef>
            </a:pPr>
            <a:r>
              <a:rPr sz="1200">
                <a:latin typeface="Arial"/>
                <a:cs typeface="Arial"/>
              </a:rPr>
              <a:t>high spinal cord </a:t>
            </a:r>
            <a:r>
              <a:rPr sz="1200" spc="-5">
                <a:latin typeface="Arial"/>
                <a:cs typeface="Arial"/>
              </a:rPr>
              <a:t>injury </a:t>
            </a:r>
            <a:r>
              <a:rPr sz="1200">
                <a:latin typeface="Arial"/>
                <a:cs typeface="Arial"/>
              </a:rPr>
              <a:t>(e.g. </a:t>
            </a:r>
            <a:r>
              <a:rPr sz="1200">
                <a:solidFill>
                  <a:srgbClr val="FF0000"/>
                </a:solidFill>
                <a:latin typeface="Arial"/>
                <a:cs typeface="Arial"/>
              </a:rPr>
              <a:t>cervical </a:t>
            </a:r>
            <a:r>
              <a:rPr sz="1200">
                <a:latin typeface="Arial"/>
                <a:cs typeface="Arial"/>
              </a:rPr>
              <a:t>spine </a:t>
            </a:r>
            <a:r>
              <a:rPr sz="1200" spc="-5">
                <a:latin typeface="Arial"/>
                <a:cs typeface="Arial"/>
              </a:rPr>
              <a:t>traumatic</a:t>
            </a:r>
            <a:r>
              <a:rPr sz="1200" spc="-20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injury).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1574" y="2088896"/>
            <a:ext cx="6345555" cy="123571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5080">
              <a:lnSpc>
                <a:spcPts val="1370"/>
              </a:lnSpc>
              <a:spcBef>
                <a:spcPts val="204"/>
              </a:spcBef>
            </a:pPr>
            <a:r>
              <a:rPr sz="1200" spc="-5">
                <a:latin typeface="Arial"/>
                <a:cs typeface="Arial"/>
              </a:rPr>
              <a:t>The injury </a:t>
            </a:r>
            <a:r>
              <a:rPr sz="1200">
                <a:latin typeface="Arial"/>
                <a:cs typeface="Arial"/>
              </a:rPr>
              <a:t>is at level </a:t>
            </a:r>
            <a:r>
              <a:rPr sz="1200" spc="-5">
                <a:latin typeface="Arial"/>
                <a:cs typeface="Arial"/>
              </a:rPr>
              <a:t>T2 </a:t>
            </a:r>
            <a:r>
              <a:rPr sz="1200">
                <a:latin typeface="Arial"/>
                <a:cs typeface="Arial"/>
              </a:rPr>
              <a:t>or above. </a:t>
            </a:r>
            <a:r>
              <a:rPr sz="1200">
                <a:solidFill>
                  <a:srgbClr val="0070C0"/>
                </a:solidFill>
                <a:latin typeface="Arial"/>
                <a:cs typeface="Arial"/>
              </a:rPr>
              <a:t>Neurogenic shock is usually due </a:t>
            </a:r>
            <a:r>
              <a:rPr sz="1200" spc="-5">
                <a:solidFill>
                  <a:srgbClr val="0070C0"/>
                </a:solidFill>
                <a:latin typeface="Arial"/>
                <a:cs typeface="Arial"/>
              </a:rPr>
              <a:t>to </a:t>
            </a:r>
            <a:r>
              <a:rPr sz="1200">
                <a:solidFill>
                  <a:srgbClr val="0070C0"/>
                </a:solidFill>
                <a:latin typeface="Arial"/>
                <a:cs typeface="Arial"/>
              </a:rPr>
              <a:t>spinal cord </a:t>
            </a:r>
            <a:r>
              <a:rPr sz="1200" spc="-5">
                <a:solidFill>
                  <a:srgbClr val="0070C0"/>
                </a:solidFill>
                <a:latin typeface="Arial"/>
                <a:cs typeface="Arial"/>
              </a:rPr>
              <a:t>injury </a:t>
            </a:r>
            <a:r>
              <a:rPr sz="1200">
                <a:solidFill>
                  <a:srgbClr val="0070C0"/>
                </a:solidFill>
                <a:latin typeface="Arial"/>
                <a:cs typeface="Arial"/>
              </a:rPr>
              <a:t>above  </a:t>
            </a:r>
            <a:r>
              <a:rPr sz="1200" spc="-5">
                <a:solidFill>
                  <a:srgbClr val="0070C0"/>
                </a:solidFill>
                <a:latin typeface="Arial"/>
                <a:cs typeface="Arial"/>
              </a:rPr>
              <a:t>T2, mostly</a:t>
            </a:r>
            <a:r>
              <a:rPr sz="1200" spc="-65">
                <a:solidFill>
                  <a:srgbClr val="0070C0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0070C0"/>
                </a:solidFill>
                <a:latin typeface="Arial"/>
                <a:cs typeface="Arial"/>
              </a:rPr>
              <a:t>C3</a:t>
            </a:r>
            <a:endParaRPr sz="1200">
              <a:latin typeface="Arial"/>
              <a:cs typeface="Arial"/>
            </a:endParaRPr>
          </a:p>
          <a:p>
            <a:pPr marL="120650" indent="-107950">
              <a:lnSpc>
                <a:spcPct val="100000"/>
              </a:lnSpc>
              <a:spcBef>
                <a:spcPts val="1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>
                <a:latin typeface="Arial"/>
                <a:cs typeface="Arial"/>
              </a:rPr>
              <a:t>This </a:t>
            </a:r>
            <a:r>
              <a:rPr sz="1200">
                <a:latin typeface="Arial"/>
                <a:cs typeface="Arial"/>
              </a:rPr>
              <a:t>will result in </a:t>
            </a:r>
            <a:r>
              <a:rPr sz="1200">
                <a:solidFill>
                  <a:srgbClr val="FF0000"/>
                </a:solidFill>
                <a:latin typeface="Arial"/>
                <a:cs typeface="Arial"/>
              </a:rPr>
              <a:t>loss of </a:t>
            </a:r>
            <a:r>
              <a:rPr sz="1200" spc="-5">
                <a:solidFill>
                  <a:srgbClr val="FF0000"/>
                </a:solidFill>
                <a:latin typeface="Arial"/>
                <a:cs typeface="Arial"/>
              </a:rPr>
              <a:t>sympathetic tone </a:t>
            </a:r>
            <a:r>
              <a:rPr sz="1200">
                <a:solidFill>
                  <a:srgbClr val="008000"/>
                </a:solidFill>
                <a:latin typeface="Arial"/>
                <a:cs typeface="Arial"/>
              </a:rPr>
              <a:t>(unopposed </a:t>
            </a:r>
            <a:r>
              <a:rPr sz="1200" spc="-5">
                <a:solidFill>
                  <a:srgbClr val="008000"/>
                </a:solidFill>
                <a:latin typeface="Arial"/>
                <a:cs typeface="Arial"/>
              </a:rPr>
              <a:t>parasympathetic</a:t>
            </a:r>
            <a:r>
              <a:rPr sz="1200" spc="25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sz="1200" spc="-5">
                <a:solidFill>
                  <a:srgbClr val="008000"/>
                </a:solidFill>
                <a:latin typeface="Arial"/>
                <a:cs typeface="Arial"/>
              </a:rPr>
              <a:t>tone).</a:t>
            </a:r>
            <a:endParaRPr sz="1200">
              <a:latin typeface="Arial"/>
              <a:cs typeface="Arial"/>
            </a:endParaRPr>
          </a:p>
          <a:p>
            <a:pPr marL="120650" indent="-107950">
              <a:lnSpc>
                <a:spcPct val="100000"/>
              </a:lnSpc>
              <a:buFont typeface="Symbol"/>
              <a:buChar char=""/>
              <a:tabLst>
                <a:tab pos="121285" algn="l"/>
              </a:tabLst>
            </a:pPr>
            <a:r>
              <a:rPr sz="1200">
                <a:latin typeface="Arial"/>
                <a:cs typeface="Arial"/>
              </a:rPr>
              <a:t>Loss of </a:t>
            </a:r>
            <a:r>
              <a:rPr sz="1200" spc="-5">
                <a:latin typeface="Arial"/>
                <a:cs typeface="Arial"/>
              </a:rPr>
              <a:t>sympathetic tone </a:t>
            </a:r>
            <a:r>
              <a:rPr sz="1200">
                <a:latin typeface="Arial"/>
                <a:cs typeface="Arial"/>
              </a:rPr>
              <a:t>will result</a:t>
            </a:r>
            <a:r>
              <a:rPr sz="1200" spc="-50">
                <a:latin typeface="Arial"/>
                <a:cs typeface="Arial"/>
              </a:rPr>
              <a:t> </a:t>
            </a:r>
            <a:r>
              <a:rPr sz="1200">
                <a:latin typeface="Arial"/>
                <a:cs typeface="Arial"/>
              </a:rPr>
              <a:t>in:</a:t>
            </a:r>
          </a:p>
          <a:p>
            <a:pPr marL="495300" lvl="1" indent="-254000">
              <a:lnSpc>
                <a:spcPts val="1415"/>
              </a:lnSpc>
              <a:spcBef>
                <a:spcPts val="960"/>
              </a:spcBef>
              <a:buSzPct val="87500"/>
              <a:buFont typeface="Courier New"/>
              <a:buAutoNum type="arabicPlain"/>
              <a:tabLst>
                <a:tab pos="495300" algn="l"/>
              </a:tabLst>
            </a:pPr>
            <a:r>
              <a:rPr sz="1200" spc="-5">
                <a:latin typeface="Arial"/>
                <a:cs typeface="Arial"/>
              </a:rPr>
              <a:t>Arterial </a:t>
            </a:r>
            <a:r>
              <a:rPr sz="1200">
                <a:latin typeface="Arial"/>
                <a:cs typeface="Arial"/>
              </a:rPr>
              <a:t>and venous </a:t>
            </a:r>
            <a:r>
              <a:rPr sz="1200" spc="-5">
                <a:latin typeface="Arial"/>
                <a:cs typeface="Arial"/>
              </a:rPr>
              <a:t>dilatation </a:t>
            </a:r>
            <a:r>
              <a:rPr sz="1200">
                <a:latin typeface="Arial"/>
                <a:cs typeface="Arial"/>
              </a:rPr>
              <a:t>causing</a:t>
            </a:r>
            <a:r>
              <a:rPr sz="1200" spc="15">
                <a:latin typeface="Arial"/>
                <a:cs typeface="Arial"/>
              </a:rPr>
              <a:t> </a:t>
            </a:r>
            <a:r>
              <a:rPr sz="1200" b="1" spc="-5">
                <a:latin typeface="Times New Roman"/>
                <a:cs typeface="Times New Roman"/>
              </a:rPr>
              <a:t>hypotension</a:t>
            </a:r>
            <a:r>
              <a:rPr sz="1200" spc="-5"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495300" lvl="1" indent="-254000">
              <a:lnSpc>
                <a:spcPts val="1415"/>
              </a:lnSpc>
              <a:buSzPct val="87500"/>
              <a:buFont typeface="Courier New"/>
              <a:buAutoNum type="arabicPlain"/>
              <a:tabLst>
                <a:tab pos="495300" algn="l"/>
              </a:tabLst>
            </a:pPr>
            <a:r>
              <a:rPr sz="1200" b="1" spc="-5">
                <a:latin typeface="Times New Roman"/>
                <a:cs typeface="Times New Roman"/>
              </a:rPr>
              <a:t>Bradycardia </a:t>
            </a:r>
            <a:r>
              <a:rPr sz="1200">
                <a:latin typeface="Arial"/>
                <a:cs typeface="Arial"/>
              </a:rPr>
              <a:t>as a result of unopposed vagal</a:t>
            </a:r>
            <a:r>
              <a:rPr sz="1200" spc="-55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tone.</a:t>
            </a:r>
            <a:endParaRPr sz="12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332988" y="3491484"/>
            <a:ext cx="822960" cy="189230"/>
          </a:xfrm>
          <a:custGeom>
            <a:avLst/>
            <a:gdLst/>
            <a:ahLst/>
            <a:cxnLst/>
            <a:rect l="l" t="t" r="r" b="b"/>
            <a:pathLst>
              <a:path w="822960" h="189229">
                <a:moveTo>
                  <a:pt x="0" y="188975"/>
                </a:moveTo>
                <a:lnTo>
                  <a:pt x="822959" y="188975"/>
                </a:lnTo>
                <a:lnTo>
                  <a:pt x="822959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12564" y="3491484"/>
            <a:ext cx="795655" cy="189230"/>
          </a:xfrm>
          <a:custGeom>
            <a:avLst/>
            <a:gdLst/>
            <a:ahLst/>
            <a:cxnLst/>
            <a:rect l="l" t="t" r="r" b="b"/>
            <a:pathLst>
              <a:path w="795654" h="189229">
                <a:moveTo>
                  <a:pt x="0" y="188975"/>
                </a:moveTo>
                <a:lnTo>
                  <a:pt x="795527" y="188975"/>
                </a:lnTo>
                <a:lnTo>
                  <a:pt x="79552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671574" y="3478784"/>
            <a:ext cx="26333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0" indent="-107950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>
                <a:latin typeface="Arial"/>
                <a:cs typeface="Arial"/>
              </a:rPr>
              <a:t>The typical feature (</a:t>
            </a:r>
            <a:r>
              <a:rPr sz="1200" spc="-5">
                <a:solidFill>
                  <a:srgbClr val="008000"/>
                </a:solidFill>
                <a:latin typeface="Arial"/>
                <a:cs typeface="Arial"/>
              </a:rPr>
              <a:t>unique finding</a:t>
            </a:r>
            <a:r>
              <a:rPr sz="1200" spc="-5">
                <a:latin typeface="Arial"/>
                <a:cs typeface="Arial"/>
              </a:rPr>
              <a:t>)</a:t>
            </a:r>
            <a:r>
              <a:rPr sz="1200" spc="25">
                <a:latin typeface="Arial"/>
                <a:cs typeface="Arial"/>
              </a:rPr>
              <a:t> </a:t>
            </a:r>
            <a:r>
              <a:rPr sz="1200">
                <a:latin typeface="Arial"/>
                <a:cs typeface="Arial"/>
              </a:rPr>
              <a:t>is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332988" y="3478784"/>
            <a:ext cx="364045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>
              <a:lnSpc>
                <a:spcPct val="100000"/>
              </a:lnSpc>
              <a:spcBef>
                <a:spcPts val="100"/>
              </a:spcBef>
            </a:pPr>
            <a:r>
              <a:rPr sz="1200" spc="-5">
                <a:latin typeface="Arial"/>
                <a:cs typeface="Arial"/>
              </a:rPr>
              <a:t>hypotension with </a:t>
            </a:r>
            <a:r>
              <a:rPr sz="1200">
                <a:latin typeface="Arial"/>
                <a:cs typeface="Arial"/>
              </a:rPr>
              <a:t>bradycardia </a:t>
            </a:r>
            <a:r>
              <a:rPr sz="1200" spc="-5">
                <a:latin typeface="Arial"/>
                <a:cs typeface="Arial"/>
              </a:rPr>
              <a:t>(</a:t>
            </a:r>
            <a:r>
              <a:rPr sz="1200" spc="-5">
                <a:solidFill>
                  <a:srgbClr val="FF0000"/>
                </a:solidFill>
                <a:latin typeface="Arial"/>
                <a:cs typeface="Arial"/>
              </a:rPr>
              <a:t>non-neurogenic</a:t>
            </a:r>
            <a:r>
              <a:rPr sz="1200" spc="5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200" spc="-5">
                <a:solidFill>
                  <a:srgbClr val="FF0000"/>
                </a:solidFill>
                <a:latin typeface="Arial"/>
                <a:cs typeface="Arial"/>
              </a:rPr>
              <a:t>patient</a:t>
            </a:r>
            <a:endParaRPr sz="120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332988" y="3666744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12564" y="3666744"/>
            <a:ext cx="795655" cy="0"/>
          </a:xfrm>
          <a:custGeom>
            <a:avLst/>
            <a:gdLst/>
            <a:ahLst/>
            <a:cxnLst/>
            <a:rect l="l" t="t" r="r" b="b"/>
            <a:pathLst>
              <a:path w="795654">
                <a:moveTo>
                  <a:pt x="0" y="0"/>
                </a:moveTo>
                <a:lnTo>
                  <a:pt x="795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671574" y="3664712"/>
            <a:ext cx="4413250" cy="23971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FF0000"/>
                </a:solidFill>
                <a:latin typeface="Arial"/>
                <a:cs typeface="Arial"/>
              </a:rPr>
              <a:t>usually have   </a:t>
            </a:r>
            <a:r>
              <a:rPr sz="1200" b="1" spc="-5" dirty="0">
                <a:solidFill>
                  <a:srgbClr val="FF0000"/>
                </a:solidFill>
                <a:latin typeface="Arial"/>
                <a:cs typeface="Arial"/>
              </a:rPr>
              <a:t>tachycardia </a:t>
            </a:r>
            <a:r>
              <a:rPr sz="1200" dirty="0">
                <a:solidFill>
                  <a:srgbClr val="FF0000"/>
                </a:solidFill>
                <a:latin typeface="Arial"/>
                <a:cs typeface="Arial"/>
              </a:rPr>
              <a:t>as a result of</a:t>
            </a:r>
            <a:r>
              <a:rPr sz="1200" spc="-114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FF0000"/>
                </a:solidFill>
                <a:latin typeface="Arial"/>
                <a:cs typeface="Arial"/>
              </a:rPr>
              <a:t>shock</a:t>
            </a:r>
            <a:r>
              <a:rPr sz="1200" spc="-5" dirty="0">
                <a:latin typeface="Arial"/>
                <a:cs typeface="Arial"/>
              </a:rPr>
              <a:t>).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300" dirty="0">
              <a:latin typeface="Times New Roman"/>
              <a:cs typeface="Times New Roman"/>
            </a:endParaRPr>
          </a:p>
          <a:p>
            <a:pPr marL="120650" indent="-107950">
              <a:lnSpc>
                <a:spcPts val="1405"/>
              </a:lnSpc>
              <a:buFont typeface="Symbol"/>
              <a:buChar char=""/>
              <a:tabLst>
                <a:tab pos="121285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Management </a:t>
            </a:r>
            <a:r>
              <a:rPr sz="1200" b="1" spc="-5" dirty="0">
                <a:latin typeface="Arial"/>
                <a:cs typeface="Arial"/>
              </a:rPr>
              <a:t>of neurogenic</a:t>
            </a:r>
            <a:r>
              <a:rPr sz="1200" b="1" spc="-15" dirty="0">
                <a:latin typeface="Arial"/>
                <a:cs typeface="Arial"/>
              </a:rPr>
              <a:t> </a:t>
            </a:r>
            <a:r>
              <a:rPr sz="1200" b="1" spc="-5" dirty="0">
                <a:latin typeface="Arial"/>
                <a:cs typeface="Arial"/>
              </a:rPr>
              <a:t>shock</a:t>
            </a:r>
            <a:r>
              <a:rPr sz="1200" spc="-5" dirty="0">
                <a:latin typeface="Arial"/>
                <a:cs typeface="Arial"/>
              </a:rPr>
              <a:t>:</a:t>
            </a:r>
            <a:endParaRPr sz="1200" dirty="0">
              <a:latin typeface="Arial"/>
              <a:cs typeface="Arial"/>
            </a:endParaRPr>
          </a:p>
          <a:p>
            <a:pPr marL="469900" lvl="1" indent="-228600">
              <a:lnSpc>
                <a:spcPts val="1380"/>
              </a:lnSpc>
              <a:buFont typeface="Times New Roman"/>
              <a:buAutoNum type="arabicPeriod"/>
              <a:tabLst>
                <a:tab pos="469900" algn="l"/>
              </a:tabLst>
            </a:pPr>
            <a:r>
              <a:rPr sz="1200" dirty="0">
                <a:latin typeface="Arial"/>
                <a:cs typeface="Arial"/>
              </a:rPr>
              <a:t>Assessment of</a:t>
            </a:r>
            <a:r>
              <a:rPr sz="1200" spc="-110" dirty="0">
                <a:latin typeface="Arial"/>
                <a:cs typeface="Arial"/>
              </a:rPr>
              <a:t> </a:t>
            </a:r>
            <a:r>
              <a:rPr sz="1200" dirty="0">
                <a:latin typeface="Arial"/>
                <a:cs typeface="Arial"/>
              </a:rPr>
              <a:t>airway.</a:t>
            </a:r>
          </a:p>
          <a:p>
            <a:pPr marL="469900" lvl="1" indent="-228600">
              <a:lnSpc>
                <a:spcPts val="1380"/>
              </a:lnSpc>
              <a:buFont typeface="Times New Roman"/>
              <a:buAutoNum type="arabicPeriod"/>
              <a:tabLst>
                <a:tab pos="469900" algn="l"/>
              </a:tabLst>
            </a:pPr>
            <a:r>
              <a:rPr sz="1200" spc="-5" dirty="0">
                <a:latin typeface="Arial"/>
                <a:cs typeface="Arial"/>
              </a:rPr>
              <a:t>Stabilization </a:t>
            </a:r>
            <a:r>
              <a:rPr sz="1200" dirty="0">
                <a:latin typeface="Arial"/>
                <a:cs typeface="Arial"/>
              </a:rPr>
              <a:t>of </a:t>
            </a:r>
            <a:r>
              <a:rPr sz="1200" spc="-5" dirty="0">
                <a:latin typeface="Arial"/>
                <a:cs typeface="Arial"/>
              </a:rPr>
              <a:t>the entire</a:t>
            </a:r>
            <a:r>
              <a:rPr sz="1200" spc="15" dirty="0">
                <a:latin typeface="Arial"/>
                <a:cs typeface="Arial"/>
              </a:rPr>
              <a:t> </a:t>
            </a:r>
            <a:r>
              <a:rPr sz="1200" spc="-5" dirty="0">
                <a:latin typeface="Arial"/>
                <a:cs typeface="Arial"/>
              </a:rPr>
              <a:t>spine.</a:t>
            </a:r>
            <a:endParaRPr sz="1200" dirty="0">
              <a:latin typeface="Arial"/>
              <a:cs typeface="Arial"/>
            </a:endParaRPr>
          </a:p>
          <a:p>
            <a:pPr marL="469900" lvl="1" indent="-228600">
              <a:lnSpc>
                <a:spcPts val="1380"/>
              </a:lnSpc>
              <a:buFont typeface="Times New Roman"/>
              <a:buAutoNum type="arabicPeriod"/>
              <a:tabLst>
                <a:tab pos="469900" algn="l"/>
              </a:tabLst>
            </a:pPr>
            <a:r>
              <a:rPr sz="1200" dirty="0">
                <a:latin typeface="Arial"/>
                <a:cs typeface="Arial"/>
              </a:rPr>
              <a:t>Volume</a:t>
            </a:r>
            <a:r>
              <a:rPr sz="1200" spc="-45" dirty="0">
                <a:latin typeface="Arial"/>
                <a:cs typeface="Arial"/>
              </a:rPr>
              <a:t> </a:t>
            </a:r>
            <a:r>
              <a:rPr sz="1200" spc="-5" dirty="0">
                <a:latin typeface="Arial"/>
                <a:cs typeface="Arial"/>
              </a:rPr>
              <a:t>resuscitation.</a:t>
            </a:r>
            <a:endParaRPr sz="1200" dirty="0">
              <a:latin typeface="Arial"/>
              <a:cs typeface="Arial"/>
            </a:endParaRPr>
          </a:p>
          <a:p>
            <a:pPr marL="469900" lvl="1" indent="-228600">
              <a:lnSpc>
                <a:spcPts val="1380"/>
              </a:lnSpc>
              <a:buFont typeface="Times New Roman"/>
              <a:buAutoNum type="arabicPeriod"/>
              <a:tabLst>
                <a:tab pos="469900" algn="l"/>
              </a:tabLst>
            </a:pPr>
            <a:r>
              <a:rPr sz="1200" spc="-5" dirty="0">
                <a:latin typeface="Arial"/>
                <a:cs typeface="Arial"/>
              </a:rPr>
              <a:t>Rule out (R/O) other </a:t>
            </a:r>
            <a:r>
              <a:rPr sz="1200" dirty="0">
                <a:latin typeface="Arial"/>
                <a:cs typeface="Arial"/>
              </a:rPr>
              <a:t>causes of</a:t>
            </a:r>
            <a:r>
              <a:rPr sz="1200" spc="-25" dirty="0">
                <a:latin typeface="Arial"/>
                <a:cs typeface="Arial"/>
              </a:rPr>
              <a:t> </a:t>
            </a:r>
            <a:r>
              <a:rPr sz="1200" spc="-5" dirty="0">
                <a:latin typeface="Arial"/>
                <a:cs typeface="Arial"/>
              </a:rPr>
              <a:t>shock.</a:t>
            </a:r>
            <a:endParaRPr sz="1200" dirty="0">
              <a:latin typeface="Arial"/>
              <a:cs typeface="Arial"/>
            </a:endParaRPr>
          </a:p>
          <a:p>
            <a:pPr marL="469900" lvl="1" indent="-228600">
              <a:lnSpc>
                <a:spcPts val="1380"/>
              </a:lnSpc>
              <a:buFont typeface="Times New Roman"/>
              <a:buAutoNum type="arabicPeriod"/>
              <a:tabLst>
                <a:tab pos="469900" algn="l"/>
              </a:tabLst>
            </a:pPr>
            <a:r>
              <a:rPr sz="1200" dirty="0">
                <a:latin typeface="Arial"/>
                <a:cs typeface="Arial"/>
              </a:rPr>
              <a:t>High dose</a:t>
            </a:r>
            <a:r>
              <a:rPr sz="1200" spc="-35" dirty="0">
                <a:latin typeface="Arial"/>
                <a:cs typeface="Arial"/>
              </a:rPr>
              <a:t> </a:t>
            </a:r>
            <a:r>
              <a:rPr sz="1200" spc="-5" dirty="0">
                <a:latin typeface="Arial"/>
                <a:cs typeface="Arial"/>
              </a:rPr>
              <a:t>corticosteroids.</a:t>
            </a:r>
            <a:endParaRPr sz="1200" dirty="0">
              <a:latin typeface="Arial"/>
              <a:cs typeface="Arial"/>
            </a:endParaRPr>
          </a:p>
          <a:p>
            <a:pPr marL="469900" lvl="1" indent="-228600">
              <a:lnSpc>
                <a:spcPts val="1410"/>
              </a:lnSpc>
              <a:buAutoNum type="arabicPeriod"/>
              <a:tabLst>
                <a:tab pos="469900" algn="l"/>
              </a:tabLst>
            </a:pPr>
            <a:r>
              <a:rPr sz="1200" dirty="0">
                <a:solidFill>
                  <a:srgbClr val="E36C0A"/>
                </a:solidFill>
                <a:latin typeface="Arial"/>
                <a:cs typeface="Arial"/>
              </a:rPr>
              <a:t>In the </a:t>
            </a:r>
            <a:r>
              <a:rPr sz="1200" spc="-5" dirty="0">
                <a:solidFill>
                  <a:srgbClr val="E36C0A"/>
                </a:solidFill>
                <a:latin typeface="Arial"/>
                <a:cs typeface="Arial"/>
              </a:rPr>
              <a:t>non-trauma setting </a:t>
            </a:r>
            <a:r>
              <a:rPr sz="1200" dirty="0">
                <a:solidFill>
                  <a:srgbClr val="E36C0A"/>
                </a:solidFill>
                <a:latin typeface="Arial"/>
                <a:cs typeface="Arial"/>
              </a:rPr>
              <a:t>neurogenic shock is</a:t>
            </a:r>
            <a:r>
              <a:rPr sz="1200" spc="5" dirty="0">
                <a:solidFill>
                  <a:srgbClr val="E36C0A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E36C0A"/>
                </a:solidFill>
                <a:latin typeface="Arial"/>
                <a:cs typeface="Arial"/>
              </a:rPr>
              <a:t>self-limiting.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ts val="1830"/>
              </a:lnSpc>
            </a:pPr>
            <a:r>
              <a:rPr sz="1550" spc="5" dirty="0">
                <a:solidFill>
                  <a:srgbClr val="009592"/>
                </a:solidFill>
                <a:latin typeface="Cambria"/>
                <a:cs typeface="Cambria"/>
              </a:rPr>
              <a:t>Principles of</a:t>
            </a:r>
            <a:r>
              <a:rPr sz="1550" spc="125" dirty="0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5" dirty="0">
                <a:solidFill>
                  <a:srgbClr val="009592"/>
                </a:solidFill>
                <a:latin typeface="Cambria"/>
                <a:cs typeface="Cambria"/>
              </a:rPr>
              <a:t>resuscitation:</a:t>
            </a:r>
            <a:endParaRPr sz="1550" dirty="0">
              <a:latin typeface="Cambria"/>
              <a:cs typeface="Cambria"/>
            </a:endParaRPr>
          </a:p>
          <a:p>
            <a:pPr marL="495300" indent="-254000">
              <a:lnSpc>
                <a:spcPts val="1395"/>
              </a:lnSpc>
              <a:buSzPct val="87500"/>
              <a:buFont typeface="Courier New"/>
              <a:buAutoNum type="arabicPlain"/>
              <a:tabLst>
                <a:tab pos="495300" algn="l"/>
              </a:tabLst>
            </a:pPr>
            <a:r>
              <a:rPr sz="1200" spc="-5" dirty="0">
                <a:latin typeface="Arial"/>
                <a:cs typeface="Arial"/>
              </a:rPr>
              <a:t>Maintain ventilation: </a:t>
            </a:r>
            <a:r>
              <a:rPr sz="1200" dirty="0">
                <a:latin typeface="Arial"/>
                <a:cs typeface="Arial"/>
              </a:rPr>
              <a:t>ensure oxygen</a:t>
            </a:r>
            <a:r>
              <a:rPr sz="1200" spc="25" dirty="0">
                <a:latin typeface="Arial"/>
                <a:cs typeface="Arial"/>
              </a:rPr>
              <a:t> </a:t>
            </a:r>
            <a:r>
              <a:rPr sz="1200" spc="-5" dirty="0">
                <a:latin typeface="Arial"/>
                <a:cs typeface="Arial"/>
              </a:rPr>
              <a:t>delivery.</a:t>
            </a:r>
            <a:endParaRPr sz="1200" dirty="0">
              <a:latin typeface="Arial"/>
              <a:cs typeface="Arial"/>
            </a:endParaRPr>
          </a:p>
          <a:p>
            <a:pPr marL="495300" indent="-254000">
              <a:lnSpc>
                <a:spcPts val="1380"/>
              </a:lnSpc>
              <a:buSzPct val="87500"/>
              <a:buFont typeface="Courier New"/>
              <a:buAutoNum type="arabicPlain"/>
              <a:tabLst>
                <a:tab pos="495300" algn="l"/>
              </a:tabLst>
            </a:pPr>
            <a:r>
              <a:rPr sz="1200" dirty="0">
                <a:latin typeface="Arial"/>
                <a:cs typeface="Arial"/>
              </a:rPr>
              <a:t>Enhance</a:t>
            </a:r>
            <a:r>
              <a:rPr sz="1200" spc="-60" dirty="0">
                <a:latin typeface="Arial"/>
                <a:cs typeface="Arial"/>
              </a:rPr>
              <a:t> </a:t>
            </a:r>
            <a:r>
              <a:rPr sz="1200" spc="-5" dirty="0">
                <a:latin typeface="Arial"/>
                <a:cs typeface="Arial"/>
              </a:rPr>
              <a:t>perfusion.</a:t>
            </a:r>
            <a:endParaRPr sz="1200" dirty="0">
              <a:latin typeface="Arial"/>
              <a:cs typeface="Arial"/>
            </a:endParaRPr>
          </a:p>
          <a:p>
            <a:pPr marL="495300" indent="-254000">
              <a:lnSpc>
                <a:spcPts val="1405"/>
              </a:lnSpc>
              <a:buSzPct val="87500"/>
              <a:buFont typeface="Courier New"/>
              <a:buAutoNum type="arabicPlain"/>
              <a:tabLst>
                <a:tab pos="495300" algn="l"/>
              </a:tabLst>
            </a:pPr>
            <a:r>
              <a:rPr sz="1200" spc="-5" dirty="0">
                <a:latin typeface="Arial"/>
                <a:cs typeface="Arial"/>
              </a:rPr>
              <a:t>Treat </a:t>
            </a:r>
            <a:r>
              <a:rPr sz="1200" dirty="0">
                <a:latin typeface="Arial"/>
                <a:cs typeface="Arial"/>
              </a:rPr>
              <a:t>underlying</a:t>
            </a:r>
            <a:r>
              <a:rPr sz="1200" spc="-55" dirty="0">
                <a:latin typeface="Arial"/>
                <a:cs typeface="Arial"/>
              </a:rPr>
              <a:t> </a:t>
            </a:r>
            <a:r>
              <a:rPr sz="1200" spc="-5" dirty="0">
                <a:latin typeface="Arial"/>
                <a:cs typeface="Arial"/>
              </a:rPr>
              <a:t>cause.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71574" y="7112000"/>
            <a:ext cx="5049520" cy="2673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Treatment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of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shock enhancing perfusion/oxygen</a:t>
            </a:r>
            <a:r>
              <a:rPr sz="1550" spc="229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delivery.</a:t>
            </a:r>
            <a:endParaRPr sz="1550">
              <a:latin typeface="Cambria"/>
              <a:cs typeface="Cambria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88036" y="5658612"/>
            <a:ext cx="7050024" cy="26598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6010688" y="6367524"/>
            <a:ext cx="80454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spc="-5">
                <a:latin typeface="Calibri"/>
                <a:cs typeface="Calibri"/>
              </a:rPr>
              <a:t>D</a:t>
            </a:r>
            <a:r>
              <a:rPr sz="2500">
                <a:latin typeface="Calibri"/>
                <a:cs typeface="Calibri"/>
              </a:rPr>
              <a:t>eath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5114739" y="6228713"/>
            <a:ext cx="560070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114935" marR="5080" indent="-102870">
              <a:lnSpc>
                <a:spcPts val="900"/>
              </a:lnSpc>
              <a:spcBef>
                <a:spcPts val="280"/>
              </a:spcBef>
            </a:pPr>
            <a:r>
              <a:rPr sz="900">
                <a:latin typeface="Calibri"/>
                <a:cs typeface="Calibri"/>
              </a:rPr>
              <a:t>Re</a:t>
            </a:r>
            <a:r>
              <a:rPr sz="900" spc="-5">
                <a:latin typeface="Calibri"/>
                <a:cs typeface="Calibri"/>
              </a:rPr>
              <a:t>s</a:t>
            </a:r>
            <a:r>
              <a:rPr sz="900">
                <a:latin typeface="Calibri"/>
                <a:cs typeface="Calibri"/>
              </a:rPr>
              <a:t>pi</a:t>
            </a:r>
            <a:r>
              <a:rPr sz="900" spc="-5">
                <a:latin typeface="Calibri"/>
                <a:cs typeface="Calibri"/>
              </a:rPr>
              <a:t>r</a:t>
            </a:r>
            <a:r>
              <a:rPr sz="900">
                <a:latin typeface="Calibri"/>
                <a:cs typeface="Calibri"/>
              </a:rPr>
              <a:t>ato</a:t>
            </a:r>
            <a:r>
              <a:rPr sz="900" spc="-5">
                <a:latin typeface="Calibri"/>
                <a:cs typeface="Calibri"/>
              </a:rPr>
              <a:t>r</a:t>
            </a:r>
            <a:r>
              <a:rPr sz="900">
                <a:latin typeface="Calibri"/>
                <a:cs typeface="Calibri"/>
              </a:rPr>
              <a:t>y  </a:t>
            </a:r>
            <a:r>
              <a:rPr sz="900" spc="-5">
                <a:latin typeface="Calibri"/>
                <a:cs typeface="Calibri"/>
              </a:rPr>
              <a:t>failure: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963967" y="6520813"/>
            <a:ext cx="861694" cy="40386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 marR="5080" indent="-635" algn="ctr">
              <a:lnSpc>
                <a:spcPct val="88000"/>
              </a:lnSpc>
              <a:spcBef>
                <a:spcPts val="229"/>
              </a:spcBef>
            </a:pPr>
            <a:r>
              <a:rPr sz="900" spc="-5">
                <a:latin typeface="Calibri"/>
                <a:cs typeface="Calibri"/>
              </a:rPr>
              <a:t>Respiratory  acidosis,</a:t>
            </a:r>
            <a:r>
              <a:rPr sz="900" spc="-60">
                <a:latin typeface="Calibri"/>
                <a:cs typeface="Calibri"/>
              </a:rPr>
              <a:t> </a:t>
            </a:r>
            <a:r>
              <a:rPr sz="900" spc="-20">
                <a:latin typeface="Calibri"/>
                <a:cs typeface="Calibri"/>
              </a:rPr>
              <a:t>lethargyY  </a:t>
            </a:r>
            <a:r>
              <a:rPr sz="900" spc="-5">
                <a:latin typeface="Calibri"/>
                <a:cs typeface="Calibri"/>
              </a:rPr>
              <a:t>coma,</a:t>
            </a:r>
            <a:r>
              <a:rPr sz="900" spc="-60">
                <a:latin typeface="Calibri"/>
                <a:cs typeface="Calibri"/>
              </a:rPr>
              <a:t> </a:t>
            </a:r>
            <a:r>
              <a:rPr sz="900" spc="-5">
                <a:latin typeface="Calibri"/>
                <a:cs typeface="Calibri"/>
              </a:rPr>
              <a:t>hypoxia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037436" y="6407656"/>
            <a:ext cx="679450" cy="332740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L="140970" marR="5080" indent="-128905">
              <a:lnSpc>
                <a:spcPts val="1100"/>
              </a:lnSpc>
              <a:spcBef>
                <a:spcPts val="320"/>
              </a:spcBef>
            </a:pPr>
            <a:r>
              <a:rPr sz="1100">
                <a:latin typeface="Calibri"/>
                <a:cs typeface="Calibri"/>
              </a:rPr>
              <a:t>Re</a:t>
            </a:r>
            <a:r>
              <a:rPr sz="1100" spc="-5">
                <a:latin typeface="Calibri"/>
                <a:cs typeface="Calibri"/>
              </a:rPr>
              <a:t>s</a:t>
            </a:r>
            <a:r>
              <a:rPr sz="1100">
                <a:latin typeface="Calibri"/>
                <a:cs typeface="Calibri"/>
              </a:rPr>
              <a:t>pi</a:t>
            </a:r>
            <a:r>
              <a:rPr sz="1100" spc="-5">
                <a:latin typeface="Calibri"/>
                <a:cs typeface="Calibri"/>
              </a:rPr>
              <a:t>r</a:t>
            </a:r>
            <a:r>
              <a:rPr sz="1100">
                <a:latin typeface="Calibri"/>
                <a:cs typeface="Calibri"/>
              </a:rPr>
              <a:t>ato</a:t>
            </a:r>
            <a:r>
              <a:rPr sz="1100" spc="-5">
                <a:latin typeface="Calibri"/>
                <a:cs typeface="Calibri"/>
              </a:rPr>
              <a:t>r</a:t>
            </a:r>
            <a:r>
              <a:rPr sz="1100">
                <a:latin typeface="Calibri"/>
                <a:cs typeface="Calibri"/>
              </a:rPr>
              <a:t>y  </a:t>
            </a:r>
            <a:r>
              <a:rPr sz="1100" spc="-5">
                <a:latin typeface="Calibri"/>
                <a:cs typeface="Calibri"/>
              </a:rPr>
              <a:t>fatigue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070048" y="6357999"/>
            <a:ext cx="57848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0650">
              <a:lnSpc>
                <a:spcPct val="125000"/>
              </a:lnSpc>
              <a:spcBef>
                <a:spcPts val="100"/>
              </a:spcBef>
            </a:pPr>
            <a:r>
              <a:rPr sz="1000" spc="-5">
                <a:latin typeface="Calibri"/>
                <a:cs typeface="Calibri"/>
              </a:rPr>
              <a:t>Hyper  </a:t>
            </a:r>
            <a:r>
              <a:rPr sz="1000">
                <a:latin typeface="Calibri"/>
                <a:cs typeface="Calibri"/>
              </a:rPr>
              <a:t>ven</a:t>
            </a:r>
            <a:r>
              <a:rPr sz="1000" spc="-5">
                <a:latin typeface="Calibri"/>
                <a:cs typeface="Calibri"/>
              </a:rPr>
              <a:t>t</a:t>
            </a:r>
            <a:r>
              <a:rPr sz="1000" spc="-10">
                <a:latin typeface="Calibri"/>
                <a:cs typeface="Calibri"/>
              </a:rPr>
              <a:t>i</a:t>
            </a:r>
            <a:r>
              <a:rPr sz="1000">
                <a:latin typeface="Calibri"/>
                <a:cs typeface="Calibri"/>
              </a:rPr>
              <a:t>l</a:t>
            </a:r>
            <a:r>
              <a:rPr sz="1000" spc="-5">
                <a:latin typeface="Calibri"/>
                <a:cs typeface="Calibri"/>
              </a:rPr>
              <a:t>at</a:t>
            </a:r>
            <a:r>
              <a:rPr sz="1000" spc="-10">
                <a:latin typeface="Calibri"/>
                <a:cs typeface="Calibri"/>
              </a:rPr>
              <a:t>i</a:t>
            </a:r>
            <a:r>
              <a:rPr sz="1000" spc="-5">
                <a:latin typeface="Calibri"/>
                <a:cs typeface="Calibri"/>
              </a:rPr>
              <a:t>o</a:t>
            </a:r>
            <a:r>
              <a:rPr sz="1000">
                <a:latin typeface="Calibri"/>
                <a:cs typeface="Calibri"/>
              </a:rPr>
              <a:t>n</a:t>
            </a:r>
          </a:p>
        </p:txBody>
      </p:sp>
      <p:sp>
        <p:nvSpPr>
          <p:cNvPr id="23" name="object 23"/>
          <p:cNvSpPr/>
          <p:nvPr/>
        </p:nvSpPr>
        <p:spPr>
          <a:xfrm>
            <a:off x="2046732" y="6195060"/>
            <a:ext cx="594359" cy="25298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94332" y="6323076"/>
            <a:ext cx="911352" cy="2529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916627" y="6217029"/>
            <a:ext cx="848994" cy="3048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 marR="5080" indent="161290">
              <a:lnSpc>
                <a:spcPts val="1000"/>
              </a:lnSpc>
              <a:spcBef>
                <a:spcPts val="300"/>
              </a:spcBef>
            </a:pPr>
            <a:r>
              <a:rPr sz="1000" spc="-5">
                <a:latin typeface="Calibri"/>
                <a:cs typeface="Calibri"/>
              </a:rPr>
              <a:t>Increased  oxygen</a:t>
            </a:r>
            <a:r>
              <a:rPr sz="1000" spc="-70">
                <a:latin typeface="Calibri"/>
                <a:cs typeface="Calibri"/>
              </a:rPr>
              <a:t> </a:t>
            </a:r>
            <a:r>
              <a:rPr sz="1000" spc="-5">
                <a:latin typeface="Calibri"/>
                <a:cs typeface="Calibri"/>
              </a:rPr>
              <a:t>demand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939974" y="6483729"/>
            <a:ext cx="746760" cy="317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945">
              <a:lnSpc>
                <a:spcPts val="1150"/>
              </a:lnSpc>
              <a:spcBef>
                <a:spcPts val="100"/>
              </a:spcBef>
            </a:pPr>
            <a:r>
              <a:rPr sz="1000" spc="-5">
                <a:latin typeface="Calibri"/>
                <a:cs typeface="Calibri"/>
              </a:rPr>
              <a:t>(especially</a:t>
            </a:r>
            <a:r>
              <a:rPr sz="1000" spc="-55">
                <a:latin typeface="Calibri"/>
                <a:cs typeface="Calibri"/>
              </a:rPr>
              <a:t> </a:t>
            </a:r>
            <a:r>
              <a:rPr sz="1000">
                <a:latin typeface="Calibri"/>
                <a:cs typeface="Calibri"/>
              </a:rPr>
              <a:t>in</a:t>
            </a:r>
          </a:p>
          <a:p>
            <a:pPr marL="12700">
              <a:lnSpc>
                <a:spcPts val="1150"/>
              </a:lnSpc>
            </a:pPr>
            <a:r>
              <a:rPr sz="1000">
                <a:latin typeface="Calibri"/>
                <a:cs typeface="Calibri"/>
              </a:rPr>
              <a:t>s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989644" y="6623429"/>
            <a:ext cx="7531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>
                <a:latin typeface="Calibri"/>
                <a:cs typeface="Calibri"/>
              </a:rPr>
              <a:t>epsis,</a:t>
            </a:r>
            <a:r>
              <a:rPr sz="1000" spc="-55">
                <a:latin typeface="Calibri"/>
                <a:cs typeface="Calibri"/>
              </a:rPr>
              <a:t> </a:t>
            </a:r>
            <a:r>
              <a:rPr sz="1000" spc="-5">
                <a:latin typeface="Calibri"/>
                <a:cs typeface="Calibri"/>
              </a:rPr>
              <a:t>trauma,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976127" y="6763129"/>
            <a:ext cx="7302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>
                <a:latin typeface="Calibri"/>
                <a:cs typeface="Calibri"/>
              </a:rPr>
              <a:t>hypovolemia)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989075" y="6411468"/>
            <a:ext cx="685800" cy="23774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912875" y="6551676"/>
            <a:ext cx="838200" cy="2377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935441" y="6417753"/>
            <a:ext cx="775970" cy="325120"/>
          </a:xfrm>
          <a:prstGeom prst="rect">
            <a:avLst/>
          </a:prstGeom>
        </p:spPr>
        <p:txBody>
          <a:bodyPr vert="horz" wrap="square" lIns="0" tIns="34290" rIns="0" bIns="0" rtlCol="0">
            <a:spAutoFit/>
          </a:bodyPr>
          <a:lstStyle/>
          <a:p>
            <a:pPr marL="12700" marR="5080" indent="79375">
              <a:lnSpc>
                <a:spcPts val="1100"/>
              </a:lnSpc>
              <a:spcBef>
                <a:spcPts val="270"/>
              </a:spcBef>
            </a:pPr>
            <a:r>
              <a:rPr sz="1050" b="1" u="sng" spc="-5">
                <a:latin typeface="Calibri"/>
                <a:cs typeface="Calibri"/>
              </a:rPr>
              <a:t>MAINTAIN </a:t>
            </a:r>
            <a:r>
              <a:rPr sz="1050" b="1" spc="-5">
                <a:latin typeface="Calibri"/>
                <a:cs typeface="Calibri"/>
              </a:rPr>
              <a:t> </a:t>
            </a:r>
            <a:r>
              <a:rPr sz="1050" b="1" u="sng">
                <a:latin typeface="Calibri"/>
                <a:cs typeface="Calibri"/>
              </a:rPr>
              <a:t>VEN</a:t>
            </a:r>
            <a:r>
              <a:rPr sz="1050" b="1" u="sng" spc="-5">
                <a:latin typeface="Calibri"/>
                <a:cs typeface="Calibri"/>
              </a:rPr>
              <a:t>T</a:t>
            </a:r>
            <a:r>
              <a:rPr sz="1050" b="1" u="sng">
                <a:latin typeface="Calibri"/>
                <a:cs typeface="Calibri"/>
              </a:rPr>
              <a:t>ILA</a:t>
            </a:r>
            <a:r>
              <a:rPr sz="1050" b="1" u="sng" spc="-5">
                <a:latin typeface="Calibri"/>
                <a:cs typeface="Calibri"/>
              </a:rPr>
              <a:t>T</a:t>
            </a:r>
            <a:r>
              <a:rPr sz="1050" b="1" u="sng">
                <a:latin typeface="Calibri"/>
                <a:cs typeface="Calibri"/>
              </a:rPr>
              <a:t>ION</a:t>
            </a:r>
            <a:endParaRPr sz="1050">
              <a:latin typeface="Calibri"/>
              <a:cs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09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215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37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5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8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03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825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94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06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9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1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43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5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80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92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04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166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8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41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5321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65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77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897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1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14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263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38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50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62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75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87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99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11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23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36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48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60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72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84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97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09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214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33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45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58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70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82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94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906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18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311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43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955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67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79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921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04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16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28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040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053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0652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077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089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101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14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1262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138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150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162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175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187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1993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115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23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359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48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260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272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284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2969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309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321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33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45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357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3700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382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394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06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18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310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43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4554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467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479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491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04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163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528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5407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552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565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577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589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6017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613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626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638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650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662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674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687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699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711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723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735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7480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760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772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7846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7967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808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821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833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845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857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8699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8821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894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906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9187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930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943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955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967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979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991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0040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016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028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040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052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065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077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089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101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113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125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138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150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162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174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1869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199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211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223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235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247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260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272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284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296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3088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321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333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345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357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369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382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394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406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418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30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442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455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467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795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491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503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516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528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540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552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564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577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589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601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613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625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638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650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662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674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686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6990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7111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723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735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747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759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772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7843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796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808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820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833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8453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857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8696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881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894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906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918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9306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942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955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967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979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991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0038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0159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028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040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052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064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076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0891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01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113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125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137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150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162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174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186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198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211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223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235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247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259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272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284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296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08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20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32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45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357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369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381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93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406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418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430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442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454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467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479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491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503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515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528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540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552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564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576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589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601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613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625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37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49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62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674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86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98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710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723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735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747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759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771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784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796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808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820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832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845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857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869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881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893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906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918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930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942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954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966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979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991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003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015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027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040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052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064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076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088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101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113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125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137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149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162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174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186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198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210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223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235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247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259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271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283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296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308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320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332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344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357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369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381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393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405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418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430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442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454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466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479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491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503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515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527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539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552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564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576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588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600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613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625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637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649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661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674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686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698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710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722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735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747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759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771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783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796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808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820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832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844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856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869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881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893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905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917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930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942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954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966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978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991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003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015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027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039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052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064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076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088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100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113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125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137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149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161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173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186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198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210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222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234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247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259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271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283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295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08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20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32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44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356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369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381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393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405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417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430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442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454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466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478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490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503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515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527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539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551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564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576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588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600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612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625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637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649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661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673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686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698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710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722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734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747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759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771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783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795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807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820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832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844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856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868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881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893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905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917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929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942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954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966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978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990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003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015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027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039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051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063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076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088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100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112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124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137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149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161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173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185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198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210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222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234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246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259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271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283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295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307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320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332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344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356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368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380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393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405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417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429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441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454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466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478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490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502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515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527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539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551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563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576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588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6004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612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24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37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649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661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673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85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97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710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722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7345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746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758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771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783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795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807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819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832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844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856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6868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880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93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9052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917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929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941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954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966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978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90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002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14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027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0393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51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063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0759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088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7100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112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124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136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149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161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1734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185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197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72100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7222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7234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7246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3275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3275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3275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3275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3275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3275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3275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3275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3275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275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275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275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275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3275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3275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3275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275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275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275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275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3275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3275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3275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3275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3275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3275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275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3275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275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03275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3275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03275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03275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275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03275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3275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3275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3275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3275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275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03275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3275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3275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3275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3275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3275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3275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03275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3275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03275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3275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03275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275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03275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03275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03275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3275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03275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03275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275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03275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3275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03275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03275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03275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03275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03275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03275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03275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03275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03275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3275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3275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3275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3275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3275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03275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03275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3275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03275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03275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03275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275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275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3275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03275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03275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03275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03275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03275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275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03275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03275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03275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03275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03275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3275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03275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3275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3275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03275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3275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3275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03275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3275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3275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3275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3275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3275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03275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03275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3275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03275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3275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275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03275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3275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03275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275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03275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03275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275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03275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3275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03275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03275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03275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3275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3275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3275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3275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3275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3275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275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3275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3275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3275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275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3275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3275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3275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275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3275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3275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3275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3275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03275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275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3275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03275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275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275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3275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3275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3275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3275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275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03275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03275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03275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3275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03275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03275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03275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03275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03275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275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03275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275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3275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03275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03275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275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3275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3275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3275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03275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03275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3275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03275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03275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275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03275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03275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03275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03275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03275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275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03275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03275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3275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03275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03275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03275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03275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03275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03275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03275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3275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3275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275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03275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03275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03275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3275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03275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03275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275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3275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275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3275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3275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3275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3275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3275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3275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03275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03275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3275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03275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03275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03275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3275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03275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03275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03275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03275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03275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03275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03275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03275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03275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275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03275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03275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3275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03275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03275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3275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3275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3275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275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3275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3275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3275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3275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3275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275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275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3275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3275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3275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3275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3275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3275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3275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3275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3275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03275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3275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3275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3275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275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3275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03275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03275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3275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275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3275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3275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03275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275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3275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3275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03275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275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3275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3275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3275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3275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275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275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275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275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3275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3275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3275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275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3275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3275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3275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275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3275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3275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275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03275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03275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03275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3275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275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03275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3275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3275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275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03275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03275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03275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3275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03275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03275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03275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03275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03275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03275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03275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03275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3275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03275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03275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3275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3275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03275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3275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03275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275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275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275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275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275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275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275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275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275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275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275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275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275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275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275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275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275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275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275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275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275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275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275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275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275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275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275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275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275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275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275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275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275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275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275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275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275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275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275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275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275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275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275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275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275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275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275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275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275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275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275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275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275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275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75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275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275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275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275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275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275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275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275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275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275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275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275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3275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3275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3275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3275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275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3275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03275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3275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3275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3275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3275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3275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3275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3275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3275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3275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3275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03275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3275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3275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03275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03275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03275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275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03275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3275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275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3275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3275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3275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3275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3275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275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3275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3275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3275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3275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3275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3275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3275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3275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3275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3275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3275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3275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3275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275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3275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3275" y="565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3275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275" y="5670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3275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275" y="568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3275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3275" y="569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3275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3275" y="5707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3275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3275" y="571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3275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3275" y="573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275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3275" y="574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3275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3275" y="575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3275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3275" y="576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3275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3275" y="5780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3275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3275" y="579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3275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3275" y="580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3275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3275" y="581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3275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3275" y="582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3275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3275" y="5841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275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3275" y="585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3275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3275" y="586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3275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3275" y="587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3275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3275" y="589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3275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275" y="590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3275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3275" y="591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3275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3275" y="592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275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275" y="593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3275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3275" y="5951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3275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3275" y="596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3275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03275" y="5975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03275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03275" y="598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03275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275" y="599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03275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3275" y="6012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3275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3275" y="602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3275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3275" y="603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03275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03275" y="604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275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03275" y="606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03275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3275" y="607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03275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03275" y="6085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03275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03275" y="609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03275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03275" y="6109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3275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03275" y="612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03275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03275" y="613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03275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275" y="6146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03275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03275" y="615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03275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03275" y="617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3275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03275" y="618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3275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03275" y="619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275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03275" y="620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03275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3275" y="621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3275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3275" y="623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3275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3275" y="624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3275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3275" y="625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3275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3275" y="626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03275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03275" y="6280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03275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3275" y="629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03275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275" y="630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3275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3275" y="6316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275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3275" y="632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03275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03275" y="634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03275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03275" y="635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3275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275" y="636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03275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3275" y="637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03275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03275" y="6390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03275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03275" y="640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03275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03275" y="6414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03275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3275" y="642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03275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3275" y="643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03275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03275" y="6451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03275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03275" y="646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275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03275" y="647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3275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03275" y="648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03275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03275" y="649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03275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03275" y="651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03275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03275" y="652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3275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275" y="653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3275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3275" y="654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3275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3275" y="656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3275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3275" y="657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3275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275" y="6585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3275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3275" y="6597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3275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275" y="660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03275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03275" y="6621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03275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03275" y="663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3275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3275" y="664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3275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75" y="6658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275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3275" y="667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3275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275" y="668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3275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3275" y="6694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3275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3275" y="6707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3275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3275" y="6719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03275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03275" y="673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03275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03275" y="674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275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03275" y="6755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03275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275" y="676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03275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3275" y="678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03275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03275" y="6792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3275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275" y="680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3275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03275" y="681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03275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275" y="682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03275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03275" y="684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275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3275" y="685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3275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3275" y="686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3275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3275" y="6877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275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3275" y="6890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3275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3275" y="69021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3275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275" y="691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3275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275" y="6926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3275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3275" y="693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3275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3275" y="695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3275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275" y="6963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3275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3275" y="697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3275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3275" y="698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3275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275" y="6999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3275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3275" y="7011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275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3275" y="7024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3275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275" y="703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3275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3275" y="704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3275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275" y="7060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3275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3275" y="707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3275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3275" y="708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3275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275" y="7097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3275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3275" y="710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3275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3275" y="712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275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3275" y="713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275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275" y="714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275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275" y="715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3275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3275" y="717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275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3275" y="7182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275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3275" y="7194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3275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3275" y="7206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3275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3275" y="721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3275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3275" y="7231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275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3275" y="724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3275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3275" y="725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3275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3275" y="7267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3275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3275" y="728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275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3275" y="729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3275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275" y="730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3275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3275" y="7316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3275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275" y="7328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3275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275" y="734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275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275" y="735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3275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3275" y="7365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3275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3275" y="737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275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275" y="738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3275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3275" y="7402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275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3275" y="741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3275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3275" y="742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275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3275" y="743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3275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275" y="7450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3275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3275" y="7463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3275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3275" y="747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3275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3275" y="7487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3275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275" y="7499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275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3275" y="751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3275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3275" y="752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3275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3275" y="7536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3275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3275" y="7548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3275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3275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3275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275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275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275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275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275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275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275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275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275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275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275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275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275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275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275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275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275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275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275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275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275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275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275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275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275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275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275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275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275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275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275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275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275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275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275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275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275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275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275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275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275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275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275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275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275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275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275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275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275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275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275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275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3275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275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3275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3275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3275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3275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3275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3275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3275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3275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03275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03275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03275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03275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3275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03275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03275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03275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03275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03275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03275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03275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03275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03275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03275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03275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03275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03275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03275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03275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03275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03275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03275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03275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03275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03275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03275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03275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03275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03275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03275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03275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03275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03275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03275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03275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03275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03275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03275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03275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03275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03275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03275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03275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03275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03275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03275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03275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03275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03275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03275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03275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03275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03275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03275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03275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03275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03275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03275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03275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03275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03275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03275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03275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03275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03275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03275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03275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03275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03275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03275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03275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03275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03275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03275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03275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03275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03275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03275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03275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03275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03275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03275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03275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03275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03275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03275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03275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03275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03275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03275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03275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03275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03275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03275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03275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03275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03275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03275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03275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03275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03275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03275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03275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03275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03275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03275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03275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03275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03275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03275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03275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03275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03275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03275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03275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03275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03275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03275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03275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03275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03275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03275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03275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03275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03275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03275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03275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03275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03275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03275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03275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03275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03275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03275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03275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03275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03275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03275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03275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03275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03275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03275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303275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303275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303275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303275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303275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303275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303275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03275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303275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303275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303275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303275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303275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303275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303275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303275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303275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303275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303275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303275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303275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303275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303275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303275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49668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49668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49668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49668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49668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49668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49668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49668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49668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249668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249668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49668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49668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249668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249668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249668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249668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49668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249668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249668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249668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49668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49668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49668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49668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49668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49668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49668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249668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249668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249668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249668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9668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9668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49668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249668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249668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249668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249668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249668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249668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249668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49668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249668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249668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249668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249668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249668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249668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9668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249668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249668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249668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49668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249668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249668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249668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249668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249668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249668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249668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249668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249668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249668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9668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249668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249668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249668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249668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249668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249668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49668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249668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9668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49668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49668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7249668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249668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249668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49668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249668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249668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249668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249668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249668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249668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249668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249668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249668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249668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249668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49668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249668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249668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249668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249668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249668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249668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49668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249668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249668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249668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249668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249668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7249668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7249668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249668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49668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49668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249668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249668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249668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49668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249668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249668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249668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249668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249668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249668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7249668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7249668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7249668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249668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249668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249668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49668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249668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249668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49668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49668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249668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249668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249668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249668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249668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249668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249668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49668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49668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49668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249668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49668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49668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49668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49668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249668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249668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249668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249668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249668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249668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249668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249668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249668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249668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249668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249668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49668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249668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249668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249668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7249668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249668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7249668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7249668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7249668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7249668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249668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249668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49668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249668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249668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249668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249668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7249668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249668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7249668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7249668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7249668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249668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249668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249668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249668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7249668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249668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49668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249668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7249668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249668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7249668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7249668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7249668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7249668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7249668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7249668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7249668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249668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49668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249668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249668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249668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7249668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7249668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7249668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7249668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7249668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7249668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7249668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249668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249668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249668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249668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249668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7249668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7249668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249668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249668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249668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49668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249668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49668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249668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49668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249668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49668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249668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249668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49668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249668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249668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249668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249668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249668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49668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249668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49668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49668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249668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249668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249668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49668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49668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249668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249668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249668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249668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249668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249668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249668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49668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249668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249668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249668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249668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249668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49668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49668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49668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49668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249668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249668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249668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249668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249668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249668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249668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249668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249668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249668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249668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249668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249668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249668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249668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49668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249668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49668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249668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249668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249668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49668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249668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49668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249668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49668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249668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49668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249668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249668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49668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49668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49668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49668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49668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249668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9668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249668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249668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49668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49668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49668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49668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49668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9668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49668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49668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249668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49668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49668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249668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49668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249668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249668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249668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249668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249668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49668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49668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49668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49668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49668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49668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49668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9668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9668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49668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49668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49668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49668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9668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49668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49668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249668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49668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49668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249668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249668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249668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49668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249668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249668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249668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249668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249668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249668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249668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249668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249668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49668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49668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49668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49668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49668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49668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49668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49668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49668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49668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49668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49668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49668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49668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49668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49668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49668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49668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49668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49668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49668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49668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49668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49668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49668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49668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249668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49668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9668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49668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49668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49668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49668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49668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49668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49668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49668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49668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9668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49668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49668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9668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9668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49668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49668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49668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49668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249668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49668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249668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49668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49668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49668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49668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49668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49668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49668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249668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249668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249668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249668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249668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249668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49668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668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49668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49668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49668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9668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49668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249668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668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249668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249668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49668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249668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249668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249668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249668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249668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249668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49668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49668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49668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49668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49668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49668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49668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49668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9668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9668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49668" y="565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49668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49668" y="5670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49668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49668" y="568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49668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49668" y="569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49668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249668" y="5707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49668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668" y="571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49668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249668" y="573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249668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249668" y="574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49668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249668" y="575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249668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49668" y="576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49668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49668" y="5780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49668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49668" y="579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49668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49668" y="580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49668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49668" y="581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9668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49668" y="582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9668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9668" y="5841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49668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49668" y="585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49668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49668" y="586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49668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49668" y="587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49668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49668" y="589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49668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49668" y="590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49668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49668" y="591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49668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49668" y="592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49668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249668" y="593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249668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49668" y="5951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49668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249668" y="596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49668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49668" y="5975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49668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49668" y="598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49668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49668" y="599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49668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49668" y="6012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49668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249668" y="602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249668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49668" y="603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49668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668" y="604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668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49668" y="606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49668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49668" y="607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49668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249668" y="6085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49668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49668" y="609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49668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49668" y="6109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49668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49668" y="612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49668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249668" y="613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249668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249668" y="6146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249668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249668" y="615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249668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249668" y="617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249668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49668" y="618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49668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49668" y="619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9668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49668" y="620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49668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49668" y="621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249668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249668" y="623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249668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249668" y="624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249668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249668" y="625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249668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249668" y="626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249668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49668" y="6280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49668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49668" y="629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49668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49668" y="630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49668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49668" y="6316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49668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49668" y="632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49668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49668" y="634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49668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49668" y="635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49668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49668" y="636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49668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49668" y="637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49668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49668" y="6390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49668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249668" y="640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49668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249668" y="6414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49668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49668" y="642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49668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249668" y="643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49668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49668" y="6451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49668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49668" y="646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49668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49668" y="647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49668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49668" y="648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49668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9668" y="649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9668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9668" y="651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49668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49668" y="652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49668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249668" y="653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9668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49668" y="654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49668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49668" y="656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9668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9668" y="657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49668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49668" y="6585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49668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49668" y="6597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49668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49668" y="660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249668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249668" y="6621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49668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49668" y="663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49668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249668" y="664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49668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49668" y="6658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49668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49668" y="667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9668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9668" y="668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49668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49668" y="6694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49668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249668" y="6707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49668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9668" y="6719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9668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9668" y="673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9668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49668" y="674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49668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249668" y="6755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249668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249668" y="676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249668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249668" y="678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249668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7249668" y="6792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249668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249668" y="680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249668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249668" y="681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249668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249668" y="682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249668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249668" y="684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249668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249668" y="685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49668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249668" y="686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249668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249668" y="6877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249668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249668" y="6890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249668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249668" y="69021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249668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249668" y="691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249668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249668" y="6926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249668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7249668" y="693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7249668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7249668" y="695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7249668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7249668" y="6963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7249668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7249668" y="697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7249668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7249668" y="698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7249668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7249668" y="6999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7249668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7249668" y="7011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7249668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7249668" y="7024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7249668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7249668" y="703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7249668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7249668" y="704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7249668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7249668" y="7060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7249668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7249668" y="707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7249668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7249668" y="708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7249668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7249668" y="7097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7249668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7249668" y="710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7249668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7249668" y="712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7249668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7249668" y="713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7249668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7249668" y="714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7249668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7249668" y="715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7249668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7249668" y="717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7249668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7249668" y="7182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7249668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7249668" y="7194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7249668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7249668" y="7206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7249668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7249668" y="721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7249668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7249668" y="7231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7249668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7249668" y="724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7249668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7249668" y="725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7249668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7249668" y="7267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7249668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7249668" y="728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7249668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7249668" y="729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7249668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7249668" y="730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7249668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7249668" y="7316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7249668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7249668" y="7328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7249668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7249668" y="734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7249668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7249668" y="735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7249668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7249668" y="7365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7249668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7249668" y="737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7249668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7249668" y="738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7249668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7249668" y="7402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7249668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7249668" y="741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7249668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7249668" y="742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7249668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7249668" y="743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7249668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7249668" y="7450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7249668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7249668" y="7463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7249668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7249668" y="747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7249668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7249668" y="7487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7249668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7249668" y="7499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7249668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7249668" y="751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7249668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7249668" y="752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7249668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7249668" y="7536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7249668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7249668" y="7548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7249668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7249668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7249668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7249668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7249668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7249668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7249668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7249668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7249668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7249668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7249668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7249668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7249668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7249668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7249668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7249668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7249668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7249668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7249668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7249668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7249668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7249668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7249668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7249668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7249668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7249668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7249668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7249668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7249668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7249668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7249668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7249668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7249668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7249668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7249668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7249668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7249668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7249668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7249668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7249668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7249668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7249668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7249668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7249668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7249668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7249668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7249668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7249668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7249668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7249668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7249668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7249668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7249668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7249668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7249668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7249668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7249668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7249668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7249668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7249668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7249668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7249668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7249668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7249668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7249668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7249668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7249668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7249668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7249668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7249668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7249668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7249668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7249668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7249668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7249668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7249668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7249668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7249668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7249668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7249668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7249668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7249668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7249668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7249668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7249668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7249668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7249668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7249668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7249668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7249668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7249668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7249668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7249668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7249668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7249668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7249668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7249668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7249668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7249668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7249668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7249668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7249668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7249668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7249668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7249668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7249668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7249668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7249668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7249668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7249668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7249668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7249668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7249668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7249668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7249668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7249668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7249668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7249668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7249668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7249668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7249668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7249668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7249668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7249668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7249668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7249668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7249668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7249668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7249668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7249668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7249668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7249668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7249668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7249668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7249668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7249668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7249668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7249668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7249668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7249668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7249668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7249668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7249668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7249668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7249668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7249668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7249668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7249668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7249668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7249668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7249668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7249668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7249668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7249668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7249668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7249668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7249668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7249668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7249668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7249668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7249668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7249668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7249668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7249668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7249668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7249668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7249668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7249668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7249668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7249668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7249668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7249668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7249668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7249668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7249668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7249668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7249668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7249668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7249668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7249668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7249668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7249668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7249668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7249668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7249668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7249668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7249668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7249668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7249668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7249668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7249668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7249668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7249668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7249668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7249668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7249668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7249668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7249668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7249668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7249668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7249668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7249668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7249668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7249668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7249668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7249668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7249668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7249668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7249668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7249668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7249668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7249668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7249668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7249668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7249668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7249668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7249668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7249668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7249668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7249668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7249668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7249668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7249668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7249668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7249668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7249668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7249668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7249668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7249668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7249668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7249668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7249668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309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3215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3337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345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358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3703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3825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394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406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19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31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43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455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467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480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492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504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5166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528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541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55321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565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577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5897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601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614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6263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638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650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662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675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687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699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711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723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736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748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760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772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784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797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809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8214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833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845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858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870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882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894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906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918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9311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943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955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967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979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9921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1004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1016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1028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1040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1053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10652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1077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1089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1101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1114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11262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1138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1150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1162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1175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1187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11993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12115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1223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12359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1248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1260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1272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1284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12969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1309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1321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1333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1345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1357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13700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1382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1394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1406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1418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14310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1443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14554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1467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1479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1491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1504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15163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1528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15407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1552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1565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1577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1589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16017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1613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1626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1638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1650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1662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1674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1687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1699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1711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1723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1735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17480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1760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1772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17846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17967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1808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1821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1833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1845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1857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18699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18821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1894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1906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19187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1930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1943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1955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1967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1979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1991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20040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2016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2028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2040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2052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2065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2077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2089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2101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2113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2125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2138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2150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2162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2174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21869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2199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2211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2223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2235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2247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2260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2272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2284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2296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23088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2321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2333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2345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2357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2369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2382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2394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2406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2418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2430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2442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2455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2467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24795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2491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2503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2516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2528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2540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2552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2564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2577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2589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2601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2613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2625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2638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2650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2662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2674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2686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26990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27111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2723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2735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2747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2759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2772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27843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2796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2808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2820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2833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28453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2857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28696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2881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2894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2906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2918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29306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2942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2955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2967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2979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2991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30038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30159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3028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3040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3052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3064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3076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30891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3101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3113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3125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3137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3150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3162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3174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3186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3198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3211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3223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3235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3247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3259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3272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3284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3296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3308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3320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3332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3345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3357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3369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3381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3393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3406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3418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3430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3442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3454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3467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3479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3491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3503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3515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3528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3540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3552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3564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3576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3589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3601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3613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3625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3637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3649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3662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3674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3686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3698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3710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3723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3735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3747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3759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3771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3784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3796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3808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3820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3832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3845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3857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3869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3881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3893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3906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3918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3930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3942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3954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3966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3979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3991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4003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4015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4027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4040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4052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4064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4076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4088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4101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4113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4125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4137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4149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4162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4174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4186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4198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4210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4223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4235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4247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4259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4271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4283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4296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4308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4320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4332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4344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4357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4369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4381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4393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4405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4418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4430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4442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4454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4466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4479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4491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4503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4515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4527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4539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4552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4564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4576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4588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4600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4613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4625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4637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4649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4661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4674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4686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4698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4710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4722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4735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4747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4759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4771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4783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4796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4808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4820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4832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4844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4856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4869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4881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4893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4905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4917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4930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4942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4954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4966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4978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4991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5003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5015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5027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5039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5052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5064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5076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5088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5100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5113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5125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5137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5149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5161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5173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5186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5198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5210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5222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5234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5247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5259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5271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5283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5295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5308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5320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5332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5344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5356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/>
          <p:nvPr/>
        </p:nvSpPr>
        <p:spPr>
          <a:xfrm>
            <a:off x="5369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5381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5393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5405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5417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5430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5442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5454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5466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5478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5490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5503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5515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5527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5539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5551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5564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5576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5588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5600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5612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5625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5637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5649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5661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5673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5686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5698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5710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5722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5734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5747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5759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5771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5783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5795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5807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5820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5832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5844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5856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5868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5881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5893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5905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5917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5929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5942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5954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5966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5978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5990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6003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6015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6027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6039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6051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6063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6076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6088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6100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6112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6124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6137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6149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6161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6173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6185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6198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6210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6222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6234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6246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6259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6271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6283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6295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6307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6320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6332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6344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6356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6368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6380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6393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6405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6417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6429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6441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6454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6466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6478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6490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6502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6515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6527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6539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6551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6563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6576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6588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66004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6612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6624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6637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6649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6661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6673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6685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6697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6710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6722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67345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6746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6758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6771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6783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6795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6807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6819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6832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6844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6856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6868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6880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6893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69052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6917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6929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6941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6954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6966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6978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6990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7002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7014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7027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70393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7051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7063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70759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7088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7100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7112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7124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7136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7149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7161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71734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7185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7197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72100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7222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7234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7246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18058" y="2908300"/>
            <a:ext cx="4766181" cy="255198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550" b="1" spc="10">
                <a:latin typeface="Cambria"/>
                <a:cs typeface="Cambria"/>
              </a:rPr>
              <a:t>Systemic Inflammatory Response </a:t>
            </a:r>
            <a:r>
              <a:rPr sz="1550" b="1" spc="15">
                <a:latin typeface="Cambria"/>
                <a:cs typeface="Cambria"/>
              </a:rPr>
              <a:t>Syndrome</a:t>
            </a:r>
            <a:r>
              <a:rPr sz="1550" b="1" spc="215">
                <a:latin typeface="Cambria"/>
                <a:cs typeface="Cambria"/>
              </a:rPr>
              <a:t> </a:t>
            </a:r>
            <a:r>
              <a:rPr sz="1550" b="1" spc="10">
                <a:latin typeface="Cambria"/>
                <a:cs typeface="Cambria"/>
              </a:rPr>
              <a:t>(SIRS):</a:t>
            </a:r>
            <a:endParaRPr sz="1550">
              <a:latin typeface="Cambria"/>
              <a:cs typeface="Cambria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17219" y="5067300"/>
            <a:ext cx="2087880" cy="524510"/>
          </a:xfrm>
          <a:custGeom>
            <a:avLst/>
            <a:gdLst/>
            <a:ahLst/>
            <a:cxnLst/>
            <a:rect l="l" t="t" r="r" b="b"/>
            <a:pathLst>
              <a:path w="2087880" h="524510">
                <a:moveTo>
                  <a:pt x="0" y="524255"/>
                </a:moveTo>
                <a:lnTo>
                  <a:pt x="2087880" y="524255"/>
                </a:lnTo>
                <a:lnTo>
                  <a:pt x="2087880" y="0"/>
                </a:lnTo>
                <a:lnTo>
                  <a:pt x="0" y="0"/>
                </a:lnTo>
                <a:lnTo>
                  <a:pt x="0" y="524255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84276" y="5067300"/>
            <a:ext cx="1950720" cy="186055"/>
          </a:xfrm>
          <a:custGeom>
            <a:avLst/>
            <a:gdLst/>
            <a:ahLst/>
            <a:cxnLst/>
            <a:rect l="l" t="t" r="r" b="b"/>
            <a:pathLst>
              <a:path w="1950720" h="186054">
                <a:moveTo>
                  <a:pt x="0" y="185927"/>
                </a:moveTo>
                <a:lnTo>
                  <a:pt x="1950720" y="185927"/>
                </a:lnTo>
                <a:lnTo>
                  <a:pt x="1950720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84274" y="5048504"/>
            <a:ext cx="6864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Calibri"/>
                <a:cs typeface="Calibri"/>
              </a:rPr>
              <a:t>Definition:</a:t>
            </a:r>
            <a:endParaRPr sz="1200" dirty="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05100" y="5067300"/>
            <a:ext cx="4060190" cy="524510"/>
          </a:xfrm>
          <a:custGeom>
            <a:avLst/>
            <a:gdLst/>
            <a:ahLst/>
            <a:cxnLst/>
            <a:rect l="l" t="t" r="r" b="b"/>
            <a:pathLst>
              <a:path w="4060190" h="524510">
                <a:moveTo>
                  <a:pt x="0" y="524255"/>
                </a:moveTo>
                <a:lnTo>
                  <a:pt x="4059936" y="524255"/>
                </a:lnTo>
                <a:lnTo>
                  <a:pt x="4059936" y="0"/>
                </a:lnTo>
                <a:lnTo>
                  <a:pt x="0" y="0"/>
                </a:lnTo>
                <a:lnTo>
                  <a:pt x="0" y="524255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772155" y="5067300"/>
            <a:ext cx="3923029" cy="173990"/>
          </a:xfrm>
          <a:custGeom>
            <a:avLst/>
            <a:gdLst/>
            <a:ahLst/>
            <a:cxnLst/>
            <a:rect l="l" t="t" r="r" b="b"/>
            <a:pathLst>
              <a:path w="3923029" h="173989">
                <a:moveTo>
                  <a:pt x="0" y="173735"/>
                </a:moveTo>
                <a:lnTo>
                  <a:pt x="3922776" y="173735"/>
                </a:lnTo>
                <a:lnTo>
                  <a:pt x="3922776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772155" y="5241036"/>
            <a:ext cx="3923029" cy="177165"/>
          </a:xfrm>
          <a:custGeom>
            <a:avLst/>
            <a:gdLst/>
            <a:ahLst/>
            <a:cxnLst/>
            <a:rect l="l" t="t" r="r" b="b"/>
            <a:pathLst>
              <a:path w="3923029" h="177164">
                <a:moveTo>
                  <a:pt x="0" y="176783"/>
                </a:moveTo>
                <a:lnTo>
                  <a:pt x="3922776" y="176783"/>
                </a:lnTo>
                <a:lnTo>
                  <a:pt x="3922776" y="0"/>
                </a:lnTo>
                <a:lnTo>
                  <a:pt x="0" y="0"/>
                </a:lnTo>
                <a:lnTo>
                  <a:pt x="0" y="176783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772155" y="5417820"/>
            <a:ext cx="3923029" cy="173990"/>
          </a:xfrm>
          <a:custGeom>
            <a:avLst/>
            <a:gdLst/>
            <a:ahLst/>
            <a:cxnLst/>
            <a:rect l="l" t="t" r="r" b="b"/>
            <a:pathLst>
              <a:path w="3923029" h="173989">
                <a:moveTo>
                  <a:pt x="0" y="173736"/>
                </a:moveTo>
                <a:lnTo>
                  <a:pt x="3922776" y="173736"/>
                </a:lnTo>
                <a:lnTo>
                  <a:pt x="3922776" y="0"/>
                </a:lnTo>
                <a:lnTo>
                  <a:pt x="0" y="0"/>
                </a:lnTo>
                <a:lnTo>
                  <a:pt x="0" y="173736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772155" y="5042408"/>
            <a:ext cx="3698240" cy="5588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R="5080">
              <a:lnSpc>
                <a:spcPct val="95800"/>
              </a:lnSpc>
              <a:spcBef>
                <a:spcPts val="160"/>
              </a:spcBef>
            </a:pPr>
            <a:r>
              <a:rPr sz="1200" spc="-5">
                <a:latin typeface="Arial"/>
                <a:cs typeface="Arial"/>
              </a:rPr>
              <a:t>The patients demonstrate </a:t>
            </a:r>
            <a:r>
              <a:rPr sz="1200">
                <a:latin typeface="Arial"/>
                <a:cs typeface="Arial"/>
              </a:rPr>
              <a:t>a similar response as sepsis  </a:t>
            </a:r>
            <a:r>
              <a:rPr sz="1200" spc="-5">
                <a:latin typeface="Arial"/>
                <a:cs typeface="Arial"/>
              </a:rPr>
              <a:t>but </a:t>
            </a:r>
            <a:r>
              <a:rPr sz="1200" spc="-5">
                <a:solidFill>
                  <a:srgbClr val="FF0000"/>
                </a:solidFill>
                <a:latin typeface="Times New Roman"/>
                <a:cs typeface="Times New Roman"/>
              </a:rPr>
              <a:t>WITHOUT </a:t>
            </a:r>
            <a:r>
              <a:rPr sz="1200" spc="-5">
                <a:latin typeface="Times New Roman"/>
                <a:cs typeface="Times New Roman"/>
              </a:rPr>
              <a:t>INFECTIVE AGENTS</a:t>
            </a:r>
            <a:r>
              <a:rPr sz="1200" spc="-5">
                <a:latin typeface="Arial"/>
                <a:cs typeface="Arial"/>
              </a:rPr>
              <a:t>. </a:t>
            </a:r>
            <a:r>
              <a:rPr sz="1200" spc="-5" dirty="0">
                <a:latin typeface="Arial"/>
                <a:cs typeface="Arial"/>
              </a:rPr>
              <a:t>It’s just </a:t>
            </a:r>
            <a:r>
              <a:rPr sz="1200" dirty="0">
                <a:latin typeface="Arial"/>
                <a:cs typeface="Arial"/>
              </a:rPr>
              <a:t>an  </a:t>
            </a:r>
            <a:r>
              <a:rPr sz="1200" spc="-5" dirty="0">
                <a:latin typeface="Arial"/>
                <a:cs typeface="Arial"/>
              </a:rPr>
              <a:t>inflammatory</a:t>
            </a:r>
            <a:r>
              <a:rPr sz="1200" spc="-50" dirty="0">
                <a:latin typeface="Arial"/>
                <a:cs typeface="Arial"/>
              </a:rPr>
              <a:t> </a:t>
            </a:r>
            <a:r>
              <a:rPr sz="1200" dirty="0">
                <a:latin typeface="Arial"/>
                <a:cs typeface="Arial"/>
              </a:rPr>
              <a:t>process.</a:t>
            </a:r>
          </a:p>
        </p:txBody>
      </p:sp>
      <p:sp>
        <p:nvSpPr>
          <p:cNvPr id="11" name="object 11"/>
          <p:cNvSpPr/>
          <p:nvPr/>
        </p:nvSpPr>
        <p:spPr>
          <a:xfrm>
            <a:off x="614172" y="5052060"/>
            <a:ext cx="2091055" cy="12700"/>
          </a:xfrm>
          <a:custGeom>
            <a:avLst/>
            <a:gdLst/>
            <a:ahLst/>
            <a:cxnLst/>
            <a:rect l="l" t="t" r="r" b="b"/>
            <a:pathLst>
              <a:path w="2091055" h="12700">
                <a:moveTo>
                  <a:pt x="0" y="12191"/>
                </a:moveTo>
                <a:lnTo>
                  <a:pt x="2090927" y="12191"/>
                </a:lnTo>
                <a:lnTo>
                  <a:pt x="2090927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4BAC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705100" y="505815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12191">
            <a:solidFill>
              <a:srgbClr val="4BAC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717292" y="5058156"/>
            <a:ext cx="4048125" cy="0"/>
          </a:xfrm>
          <a:custGeom>
            <a:avLst/>
            <a:gdLst/>
            <a:ahLst/>
            <a:cxnLst/>
            <a:rect l="l" t="t" r="r" b="b"/>
            <a:pathLst>
              <a:path w="4048125">
                <a:moveTo>
                  <a:pt x="0" y="0"/>
                </a:moveTo>
                <a:lnTo>
                  <a:pt x="4047744" y="0"/>
                </a:lnTo>
              </a:path>
            </a:pathLst>
          </a:custGeom>
          <a:ln w="12191">
            <a:solidFill>
              <a:srgbClr val="4BACC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671574" y="5572760"/>
            <a:ext cx="25279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>
                <a:solidFill>
                  <a:srgbClr val="FF0000"/>
                </a:solidFill>
                <a:latin typeface="Calibri"/>
                <a:cs typeface="Calibri"/>
              </a:rPr>
              <a:t>The criteria </a:t>
            </a:r>
            <a:r>
              <a:rPr sz="1200" b="1">
                <a:solidFill>
                  <a:srgbClr val="FF0000"/>
                </a:solidFill>
                <a:latin typeface="Calibri"/>
                <a:cs typeface="Calibri"/>
              </a:rPr>
              <a:t>are 2 </a:t>
            </a:r>
            <a:r>
              <a:rPr sz="1200" b="1" spc="-5">
                <a:solidFill>
                  <a:srgbClr val="FF0000"/>
                </a:solidFill>
                <a:latin typeface="Calibri"/>
                <a:cs typeface="Calibri"/>
              </a:rPr>
              <a:t>or more </a:t>
            </a:r>
            <a:r>
              <a:rPr sz="1200" b="1">
                <a:solidFill>
                  <a:srgbClr val="FF0000"/>
                </a:solidFill>
                <a:latin typeface="Calibri"/>
                <a:cs typeface="Calibri"/>
              </a:rPr>
              <a:t>to call it</a:t>
            </a:r>
            <a:r>
              <a:rPr sz="1200" b="1" spc="-5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200" b="1">
                <a:solidFill>
                  <a:srgbClr val="FF0000"/>
                </a:solidFill>
                <a:latin typeface="Calibri"/>
                <a:cs typeface="Calibri"/>
              </a:rPr>
              <a:t>SIRS.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17219" y="5777484"/>
            <a:ext cx="2087880" cy="353695"/>
          </a:xfrm>
          <a:custGeom>
            <a:avLst/>
            <a:gdLst/>
            <a:ahLst/>
            <a:cxnLst/>
            <a:rect l="l" t="t" r="r" b="b"/>
            <a:pathLst>
              <a:path w="2087880" h="353695">
                <a:moveTo>
                  <a:pt x="0" y="353567"/>
                </a:moveTo>
                <a:lnTo>
                  <a:pt x="2087880" y="353567"/>
                </a:lnTo>
                <a:lnTo>
                  <a:pt x="2087880" y="0"/>
                </a:lnTo>
                <a:lnTo>
                  <a:pt x="0" y="0"/>
                </a:lnTo>
                <a:lnTo>
                  <a:pt x="0" y="353567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4276" y="5777484"/>
            <a:ext cx="1950720" cy="177165"/>
          </a:xfrm>
          <a:custGeom>
            <a:avLst/>
            <a:gdLst/>
            <a:ahLst/>
            <a:cxnLst/>
            <a:rect l="l" t="t" r="r" b="b"/>
            <a:pathLst>
              <a:path w="1950720" h="177164">
                <a:moveTo>
                  <a:pt x="0" y="176784"/>
                </a:moveTo>
                <a:lnTo>
                  <a:pt x="1950720" y="176784"/>
                </a:lnTo>
                <a:lnTo>
                  <a:pt x="1950720" y="0"/>
                </a:lnTo>
                <a:lnTo>
                  <a:pt x="0" y="0"/>
                </a:lnTo>
                <a:lnTo>
                  <a:pt x="0" y="176784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684274" y="5752592"/>
            <a:ext cx="1164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b="1">
                <a:latin typeface="Arial"/>
                <a:cs typeface="Arial"/>
              </a:rPr>
              <a:t>1)</a:t>
            </a:r>
            <a:r>
              <a:rPr sz="1200" b="1" spc="-55">
                <a:latin typeface="Arial"/>
                <a:cs typeface="Arial"/>
              </a:rPr>
              <a:t> </a:t>
            </a:r>
            <a:r>
              <a:rPr sz="1200" b="1" spc="-5">
                <a:latin typeface="Arial"/>
                <a:cs typeface="Arial"/>
              </a:rPr>
              <a:t>Temperature:</a:t>
            </a:r>
            <a:endParaRPr sz="1200">
              <a:latin typeface="Arial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84276" y="5954268"/>
            <a:ext cx="1950720" cy="177165"/>
          </a:xfrm>
          <a:custGeom>
            <a:avLst/>
            <a:gdLst/>
            <a:ahLst/>
            <a:cxnLst/>
            <a:rect l="l" t="t" r="r" b="b"/>
            <a:pathLst>
              <a:path w="1950720" h="177164">
                <a:moveTo>
                  <a:pt x="0" y="176783"/>
                </a:moveTo>
                <a:lnTo>
                  <a:pt x="1950720" y="176783"/>
                </a:lnTo>
                <a:lnTo>
                  <a:pt x="1950720" y="0"/>
                </a:lnTo>
                <a:lnTo>
                  <a:pt x="0" y="0"/>
                </a:lnTo>
                <a:lnTo>
                  <a:pt x="0" y="176783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705100" y="5777484"/>
            <a:ext cx="4060190" cy="353695"/>
          </a:xfrm>
          <a:custGeom>
            <a:avLst/>
            <a:gdLst/>
            <a:ahLst/>
            <a:cxnLst/>
            <a:rect l="l" t="t" r="r" b="b"/>
            <a:pathLst>
              <a:path w="4060190" h="353695">
                <a:moveTo>
                  <a:pt x="0" y="353567"/>
                </a:moveTo>
                <a:lnTo>
                  <a:pt x="4059936" y="353567"/>
                </a:lnTo>
                <a:lnTo>
                  <a:pt x="4059936" y="0"/>
                </a:lnTo>
                <a:lnTo>
                  <a:pt x="0" y="0"/>
                </a:lnTo>
                <a:lnTo>
                  <a:pt x="0" y="353567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772155" y="5777484"/>
            <a:ext cx="3923029" cy="177165"/>
          </a:xfrm>
          <a:custGeom>
            <a:avLst/>
            <a:gdLst/>
            <a:ahLst/>
            <a:cxnLst/>
            <a:rect l="l" t="t" r="r" b="b"/>
            <a:pathLst>
              <a:path w="3923029" h="177164">
                <a:moveTo>
                  <a:pt x="0" y="176784"/>
                </a:moveTo>
                <a:lnTo>
                  <a:pt x="3922776" y="176784"/>
                </a:lnTo>
                <a:lnTo>
                  <a:pt x="3922776" y="0"/>
                </a:lnTo>
                <a:lnTo>
                  <a:pt x="0" y="0"/>
                </a:lnTo>
                <a:lnTo>
                  <a:pt x="0" y="176784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772155" y="5954268"/>
            <a:ext cx="3923029" cy="173990"/>
          </a:xfrm>
          <a:custGeom>
            <a:avLst/>
            <a:gdLst/>
            <a:ahLst/>
            <a:cxnLst/>
            <a:rect l="l" t="t" r="r" b="b"/>
            <a:pathLst>
              <a:path w="3923029" h="173989">
                <a:moveTo>
                  <a:pt x="0" y="173735"/>
                </a:moveTo>
                <a:lnTo>
                  <a:pt x="3922776" y="173735"/>
                </a:lnTo>
                <a:lnTo>
                  <a:pt x="3922776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772155" y="5752592"/>
            <a:ext cx="3368040" cy="38544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R="5080">
              <a:lnSpc>
                <a:spcPts val="1390"/>
              </a:lnSpc>
              <a:spcBef>
                <a:spcPts val="185"/>
              </a:spcBef>
            </a:pPr>
            <a:r>
              <a:rPr sz="1200">
                <a:latin typeface="Arial"/>
                <a:cs typeface="Arial"/>
              </a:rPr>
              <a:t>&gt;38 or &lt; 36 (in sepsis it could be </a:t>
            </a:r>
            <a:r>
              <a:rPr sz="1200" spc="-5">
                <a:latin typeface="Arial"/>
                <a:cs typeface="Arial"/>
              </a:rPr>
              <a:t>hypothermia</a:t>
            </a:r>
            <a:r>
              <a:rPr sz="1200" spc="-60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OR  hyperthermia!).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71574" y="6106160"/>
            <a:ext cx="9658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latin typeface="Arial"/>
                <a:cs typeface="Arial"/>
              </a:rPr>
              <a:t>2) Heart</a:t>
            </a:r>
            <a:r>
              <a:rPr sz="1200" b="1" spc="-110">
                <a:latin typeface="Arial"/>
                <a:cs typeface="Arial"/>
              </a:rPr>
              <a:t> </a:t>
            </a:r>
            <a:r>
              <a:rPr sz="1200" b="1">
                <a:latin typeface="Arial"/>
                <a:cs typeface="Arial"/>
              </a:rPr>
              <a:t>rate:</a:t>
            </a:r>
            <a:endParaRPr sz="12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759455" y="6106160"/>
            <a:ext cx="2844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>
                <a:latin typeface="Arial"/>
                <a:cs typeface="Arial"/>
              </a:rPr>
              <a:t>&gt;90</a:t>
            </a:r>
          </a:p>
        </p:txBody>
      </p:sp>
      <p:sp>
        <p:nvSpPr>
          <p:cNvPr id="25" name="object 25"/>
          <p:cNvSpPr/>
          <p:nvPr/>
        </p:nvSpPr>
        <p:spPr>
          <a:xfrm>
            <a:off x="2634995" y="6304788"/>
            <a:ext cx="70485" cy="173990"/>
          </a:xfrm>
          <a:custGeom>
            <a:avLst/>
            <a:gdLst/>
            <a:ahLst/>
            <a:cxnLst/>
            <a:rect l="l" t="t" r="r" b="b"/>
            <a:pathLst>
              <a:path w="70485" h="173989">
                <a:moveTo>
                  <a:pt x="0" y="173735"/>
                </a:moveTo>
                <a:lnTo>
                  <a:pt x="70104" y="173735"/>
                </a:lnTo>
                <a:lnTo>
                  <a:pt x="70104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17219" y="6304788"/>
            <a:ext cx="67310" cy="173990"/>
          </a:xfrm>
          <a:custGeom>
            <a:avLst/>
            <a:gdLst/>
            <a:ahLst/>
            <a:cxnLst/>
            <a:rect l="l" t="t" r="r" b="b"/>
            <a:pathLst>
              <a:path w="67309" h="173989">
                <a:moveTo>
                  <a:pt x="0" y="173735"/>
                </a:moveTo>
                <a:lnTo>
                  <a:pt x="67056" y="173735"/>
                </a:lnTo>
                <a:lnTo>
                  <a:pt x="67056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4276" y="6304788"/>
            <a:ext cx="1950720" cy="173990"/>
          </a:xfrm>
          <a:custGeom>
            <a:avLst/>
            <a:gdLst/>
            <a:ahLst/>
            <a:cxnLst/>
            <a:rect l="l" t="t" r="r" b="b"/>
            <a:pathLst>
              <a:path w="1950720" h="173989">
                <a:moveTo>
                  <a:pt x="0" y="173735"/>
                </a:moveTo>
                <a:lnTo>
                  <a:pt x="1950720" y="173735"/>
                </a:lnTo>
                <a:lnTo>
                  <a:pt x="1950720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705100" y="6304788"/>
            <a:ext cx="67310" cy="173990"/>
          </a:xfrm>
          <a:custGeom>
            <a:avLst/>
            <a:gdLst/>
            <a:ahLst/>
            <a:cxnLst/>
            <a:rect l="l" t="t" r="r" b="b"/>
            <a:pathLst>
              <a:path w="67310" h="173989">
                <a:moveTo>
                  <a:pt x="0" y="173735"/>
                </a:moveTo>
                <a:lnTo>
                  <a:pt x="67056" y="173735"/>
                </a:lnTo>
                <a:lnTo>
                  <a:pt x="67056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772155" y="6304788"/>
            <a:ext cx="344805" cy="173990"/>
          </a:xfrm>
          <a:custGeom>
            <a:avLst/>
            <a:gdLst/>
            <a:ahLst/>
            <a:cxnLst/>
            <a:rect l="l" t="t" r="r" b="b"/>
            <a:pathLst>
              <a:path w="344805" h="173989">
                <a:moveTo>
                  <a:pt x="0" y="173735"/>
                </a:moveTo>
                <a:lnTo>
                  <a:pt x="344424" y="173735"/>
                </a:lnTo>
                <a:lnTo>
                  <a:pt x="344424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solidFill>
            <a:srgbClr val="D2EAF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0" name="object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2111201"/>
              </p:ext>
            </p:extLst>
          </p:nvPr>
        </p:nvGraphicFramePr>
        <p:xfrm>
          <a:off x="598931" y="6304788"/>
          <a:ext cx="6641846" cy="330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33361"/>
                <a:gridCol w="574647"/>
                <a:gridCol w="144602"/>
                <a:gridCol w="174179"/>
                <a:gridCol w="144602"/>
                <a:gridCol w="644137"/>
                <a:gridCol w="292490"/>
                <a:gridCol w="2533828"/>
              </a:tblGrid>
              <a:tr h="165100">
                <a:tc>
                  <a:txBody>
                    <a:bodyPr/>
                    <a:lstStyle/>
                    <a:p>
                      <a:pPr marL="78740">
                        <a:lnSpc>
                          <a:spcPts val="1345"/>
                        </a:lnSpc>
                      </a:pPr>
                      <a:r>
                        <a:rPr sz="1200" b="1">
                          <a:latin typeface="Arial"/>
                          <a:cs typeface="Arial"/>
                        </a:rPr>
                        <a:t>3) RR </a:t>
                      </a:r>
                      <a:r>
                        <a:rPr sz="1200" b="1" spc="-5">
                          <a:latin typeface="Arial"/>
                          <a:cs typeface="Arial"/>
                        </a:rPr>
                        <a:t>(respiratory</a:t>
                      </a:r>
                      <a:r>
                        <a:rPr sz="1200" b="1" spc="-6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>
                          <a:latin typeface="Arial"/>
                          <a:cs typeface="Arial"/>
                        </a:rPr>
                        <a:t>rate):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D2EAF1"/>
                    </a:solidFill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ts val="1345"/>
                        </a:lnSpc>
                      </a:pPr>
                      <a:r>
                        <a:rPr sz="1200">
                          <a:latin typeface="Arial"/>
                          <a:cs typeface="Arial"/>
                        </a:rPr>
                        <a:t>&gt;</a:t>
                      </a:r>
                      <a:r>
                        <a:rPr sz="1200" spc="-100">
                          <a:latin typeface="Arial"/>
                          <a:cs typeface="Arial"/>
                        </a:rPr>
                        <a:t> </a:t>
                      </a:r>
                      <a:r>
                        <a:rPr sz="12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0" marR="0" marT="0" marB="0">
                    <a:solidFill>
                      <a:srgbClr val="D2EA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345"/>
                        </a:lnSpc>
                      </a:pPr>
                      <a:r>
                        <a:rPr sz="1200">
                          <a:latin typeface="Arial"/>
                          <a:cs typeface="Arial"/>
                        </a:rPr>
                        <a:t>or</a:t>
                      </a:r>
                    </a:p>
                  </a:txBody>
                  <a:tcPr marL="0" marR="0" marT="0" marB="0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41910">
                        <a:lnSpc>
                          <a:spcPts val="1345"/>
                        </a:lnSpc>
                      </a:pPr>
                      <a:r>
                        <a:rPr sz="1200">
                          <a:latin typeface="Arial"/>
                          <a:cs typeface="Arial"/>
                        </a:rPr>
                        <a:t>a</a:t>
                      </a:r>
                    </a:p>
                  </a:txBody>
                  <a:tcPr marL="0" marR="0" marT="0" marB="0">
                    <a:solidFill>
                      <a:srgbClr val="D2EAF1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7620">
                        <a:lnSpc>
                          <a:spcPts val="1345"/>
                        </a:lnSpc>
                      </a:pPr>
                      <a:r>
                        <a:rPr sz="1200" spc="-5" dirty="0">
                          <a:latin typeface="Arial"/>
                          <a:cs typeface="Arial"/>
                        </a:rPr>
                        <a:t>pCO2 </a:t>
                      </a:r>
                      <a:r>
                        <a:rPr sz="1200" dirty="0">
                          <a:latin typeface="Arial"/>
                          <a:cs typeface="Arial"/>
                        </a:rPr>
                        <a:t>&lt; 34 mmHg </a:t>
                      </a:r>
                      <a:r>
                        <a:rPr sz="1200" spc="-5" dirty="0">
                          <a:latin typeface="Arial"/>
                          <a:cs typeface="Arial"/>
                        </a:rPr>
                        <a:t>(4.3</a:t>
                      </a:r>
                      <a:r>
                        <a:rPr sz="1200" spc="-6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dirty="0">
                          <a:latin typeface="Arial"/>
                          <a:cs typeface="Arial"/>
                        </a:rPr>
                        <a:t>kpa).</a:t>
                      </a:r>
                    </a:p>
                  </a:txBody>
                  <a:tcPr marL="0" marR="0" marT="0" marB="0">
                    <a:solidFill>
                      <a:srgbClr val="D2EA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65100">
                <a:tc>
                  <a:txBody>
                    <a:bodyPr/>
                    <a:lstStyle/>
                    <a:p>
                      <a:pPr marL="78740">
                        <a:lnSpc>
                          <a:spcPts val="1345"/>
                        </a:lnSpc>
                      </a:pPr>
                      <a:r>
                        <a:rPr sz="1200" b="1">
                          <a:latin typeface="Arial"/>
                          <a:cs typeface="Arial"/>
                        </a:rPr>
                        <a:t>4)</a:t>
                      </a:r>
                      <a:r>
                        <a:rPr sz="1200" b="1" spc="-105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>
                          <a:latin typeface="Arial"/>
                          <a:cs typeface="Arial"/>
                        </a:rPr>
                        <a:t>WBC: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12700">
                      <a:solidFill>
                        <a:srgbClr val="4BACC6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87960">
                        <a:lnSpc>
                          <a:spcPts val="1345"/>
                        </a:lnSpc>
                      </a:pPr>
                      <a:r>
                        <a:rPr sz="1200">
                          <a:latin typeface="Arial"/>
                          <a:cs typeface="Arial"/>
                        </a:rPr>
                        <a:t>&gt;</a:t>
                      </a:r>
                      <a:r>
                        <a:rPr sz="1200" spc="-75">
                          <a:latin typeface="Arial"/>
                          <a:cs typeface="Arial"/>
                        </a:rPr>
                        <a:t> </a:t>
                      </a:r>
                      <a:r>
                        <a:rPr sz="1200" spc="-5">
                          <a:latin typeface="Arial"/>
                          <a:cs typeface="Arial"/>
                        </a:rPr>
                        <a:t>12,000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12700">
                      <a:solidFill>
                        <a:srgbClr val="4BACC6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1345"/>
                        </a:lnSpc>
                      </a:pPr>
                      <a:r>
                        <a:rPr sz="1200">
                          <a:latin typeface="Arial"/>
                          <a:cs typeface="Arial"/>
                        </a:rPr>
                        <a:t>or</a:t>
                      </a:r>
                    </a:p>
                  </a:txBody>
                  <a:tcPr marL="0" marR="0" marT="0" marB="0">
                    <a:lnB w="12700">
                      <a:solidFill>
                        <a:srgbClr val="4BACC6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1345"/>
                        </a:lnSpc>
                      </a:pPr>
                      <a:r>
                        <a:rPr sz="1200">
                          <a:latin typeface="Arial"/>
                          <a:cs typeface="Arial"/>
                        </a:rPr>
                        <a:t>&lt;</a:t>
                      </a:r>
                      <a:r>
                        <a:rPr sz="1200" spc="-80">
                          <a:latin typeface="Arial"/>
                          <a:cs typeface="Arial"/>
                        </a:rPr>
                        <a:t> </a:t>
                      </a:r>
                      <a:r>
                        <a:rPr sz="1200" spc="-5">
                          <a:latin typeface="Arial"/>
                          <a:cs typeface="Arial"/>
                        </a:rPr>
                        <a:t>4,000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12700">
                      <a:solidFill>
                        <a:srgbClr val="4BACC6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1345"/>
                        </a:lnSpc>
                      </a:pPr>
                      <a:r>
                        <a:rPr sz="1200">
                          <a:latin typeface="Arial"/>
                          <a:cs typeface="Arial"/>
                        </a:rPr>
                        <a:t>with</a:t>
                      </a:r>
                    </a:p>
                  </a:txBody>
                  <a:tcPr marL="0" marR="0" marT="0" marB="0">
                    <a:lnB w="12700">
                      <a:solidFill>
                        <a:srgbClr val="4BACC6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1345"/>
                        </a:lnSpc>
                      </a:pPr>
                      <a:r>
                        <a:rPr sz="1200" dirty="0">
                          <a:latin typeface="Arial"/>
                          <a:cs typeface="Arial"/>
                        </a:rPr>
                        <a:t>more </a:t>
                      </a:r>
                      <a:r>
                        <a:rPr sz="1200" spc="-5" dirty="0">
                          <a:latin typeface="Arial"/>
                          <a:cs typeface="Arial"/>
                        </a:rPr>
                        <a:t>than </a:t>
                      </a:r>
                      <a:r>
                        <a:rPr sz="1200" dirty="0">
                          <a:latin typeface="Arial"/>
                          <a:cs typeface="Arial"/>
                        </a:rPr>
                        <a:t>10%</a:t>
                      </a:r>
                      <a:r>
                        <a:rPr sz="1200" spc="-8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dirty="0">
                          <a:latin typeface="Arial"/>
                          <a:cs typeface="Arial"/>
                        </a:rPr>
                        <a:t>bands.</a:t>
                      </a:r>
                    </a:p>
                  </a:txBody>
                  <a:tcPr marL="0" marR="0" marT="0" marB="0">
                    <a:lnB w="12700">
                      <a:solidFill>
                        <a:srgbClr val="4BACC6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39" name="object 39"/>
          <p:cNvSpPr/>
          <p:nvPr/>
        </p:nvSpPr>
        <p:spPr>
          <a:xfrm>
            <a:off x="309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15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337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5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8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703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825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94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06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19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1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43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5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7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0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92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04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66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8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1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5321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65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77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897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01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14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63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38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50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62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75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87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99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11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23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36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48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60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72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84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97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09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214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33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45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58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70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882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894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06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18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9311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943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955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967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979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9921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004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016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028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040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053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0652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077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089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101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114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1262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138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150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162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175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187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1993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2115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223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2359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248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260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272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284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2969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309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321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333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345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357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3700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382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394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406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418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4310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443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4554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467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479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91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504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5163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528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5407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552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565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577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589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6017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613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626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638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650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662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674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687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699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711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723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735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7480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760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772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7846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7967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808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821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833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845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857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8699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8821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894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906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9187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930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943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955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967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979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991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0040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016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028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040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052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065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077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089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101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113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125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138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150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162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174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1869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199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211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223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235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247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260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272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284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296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3088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321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333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345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357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369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382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394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406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418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430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442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455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467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4795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491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503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516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528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540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552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564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577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589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601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613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625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638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650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662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674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686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6990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7111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723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735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747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759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772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7843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796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808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820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833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8453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857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8696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881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894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906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918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9306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942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955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967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979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991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0038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0159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28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040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052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064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076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0891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101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113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125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137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150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162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174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186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198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211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223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235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247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259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272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284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296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08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20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332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45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357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369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381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393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406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418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430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442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454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467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479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491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503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515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528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540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552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564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576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589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601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613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625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37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649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662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674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686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698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710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723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735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747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759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771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784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796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808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820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832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845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857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869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881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893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906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918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930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942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954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966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979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991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003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015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027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040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052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064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076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088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101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113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125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137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149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162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174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186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198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210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223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235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247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259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271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283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296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308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320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332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344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357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369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381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393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405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418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430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442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454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466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479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491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503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515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527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539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552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564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576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588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600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613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625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637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649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661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674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686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698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710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722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735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747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759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771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783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796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808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820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832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844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856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869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881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893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905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917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930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942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4954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966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978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4991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003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015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027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039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052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064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076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088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100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113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125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137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149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161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173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186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198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210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222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234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247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259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271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283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295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308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320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332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344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356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369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381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393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405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417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430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442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454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466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478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490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503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515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527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539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551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564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576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588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600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612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625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637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649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661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673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686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698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710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722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734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747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759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771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783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795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807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820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832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844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856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868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881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893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905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917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929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942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954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966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978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990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003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015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027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039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051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063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076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088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100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112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124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137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149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161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173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185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198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210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222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234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246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259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271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283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295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307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320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332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344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356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368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380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393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405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417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429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441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454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466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478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490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502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515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527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539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551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563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576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588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6004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12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624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637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649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661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673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685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97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710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722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7345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746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758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771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6783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795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807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819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832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844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856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868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880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93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9052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917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929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941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954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966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978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990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002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7014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027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0393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051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063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0759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088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100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112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7124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7136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7149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7161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71734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185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7197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72100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7222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7234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7246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3275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3275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275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275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275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275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3275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3275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3275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275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275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275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275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3275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3275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3275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3275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3275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3275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275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3275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275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03275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3275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03275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03275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275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03275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3275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3275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3275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3275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275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03275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3275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3275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3275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3275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3275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3275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03275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3275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03275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3275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03275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275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03275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03275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03275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3275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03275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03275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275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03275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3275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03275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03275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03275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03275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03275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03275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03275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03275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03275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3275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3275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3275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3275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3275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03275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03275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3275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03275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03275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03275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275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275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3275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03275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03275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03275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03275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03275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275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03275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03275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03275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03275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03275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3275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03275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3275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3275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03275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3275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3275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03275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3275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3275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3275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3275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3275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03275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03275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3275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03275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3275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275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03275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3275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03275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275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03275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03275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275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03275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3275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03275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03275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03275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3275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3275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3275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3275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3275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3275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275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3275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3275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3275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275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3275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3275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3275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275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3275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3275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3275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3275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03275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275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3275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03275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275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275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3275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3275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3275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3275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275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03275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03275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03275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3275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03275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03275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03275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03275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03275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275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03275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275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3275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03275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03275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275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3275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3275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3275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03275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03275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3275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03275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03275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275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03275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03275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03275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03275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03275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275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03275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03275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3275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03275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03275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03275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03275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03275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03275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03275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3275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3275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275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03275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03275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03275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3275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03275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03275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275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3275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275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3275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3275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3275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3275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3275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3275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03275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03275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3275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03275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03275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03275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3275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03275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03275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03275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03275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03275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03275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03275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03275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03275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275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03275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03275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3275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03275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03275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3275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3275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3275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275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3275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3275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3275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3275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3275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275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275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3275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3275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3275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3275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3275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3275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3275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3275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3275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03275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3275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3275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3275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275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3275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03275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03275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3275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275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3275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3275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03275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275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3275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3275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03275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275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3275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3275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3275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3275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275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275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275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275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3275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3275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3275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275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3275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3275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3275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275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3275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3275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275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03275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03275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03275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3275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275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03275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3275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3275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275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03275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03275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03275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3275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03275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03275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03275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03275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03275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03275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03275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03275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3275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03275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03275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3275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3275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03275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3275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03275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275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275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275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275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275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275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275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275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275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275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275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275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275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275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275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275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275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275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275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275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275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275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275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275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275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275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275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275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275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275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275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275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275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275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275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275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275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275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275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275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275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275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275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275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275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275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275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275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275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275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275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275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275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275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75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275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275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275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275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275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275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275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275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275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275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275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275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3275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3275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3275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3275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275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3275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03275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3275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3275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3275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3275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3275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3275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3275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3275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3275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3275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03275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3275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3275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03275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03275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03275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275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03275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3275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275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3275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3275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3275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3275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3275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275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3275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3275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3275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3275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3275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3275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3275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3275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3275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3275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3275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3275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3275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275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3275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3275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3275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275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3275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275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3275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3275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3275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3275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3275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3275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3275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3275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275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3275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3275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3275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3275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3275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3275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3275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3275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3275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3275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3275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3275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3275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3275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3275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3275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3275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275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3275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3275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3275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3275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3275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3275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3275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3275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275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3275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3275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3275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3275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275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275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3275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3275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3275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3275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3275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03275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03275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03275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03275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275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03275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3275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3275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3275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3275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3275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03275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03275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275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03275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03275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3275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03275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03275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03275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03275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03275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03275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3275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03275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03275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03275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03275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275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03275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03275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03275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03275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3275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03275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3275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03275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275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03275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03275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3275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3275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3275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3275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3275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3275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3275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3275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3275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03275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03275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03275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3275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03275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275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3275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3275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275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3275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03275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03275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03275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03275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3275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275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03275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3275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03275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03275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03275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03275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03275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03275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03275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3275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03275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3275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03275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03275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03275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03275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275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03275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3275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03275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03275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03275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03275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03275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03275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03275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3275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275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3275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3275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3275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3275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3275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3275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3275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275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3275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3275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3275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275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03275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03275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03275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03275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3275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3275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3275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75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275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3275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3275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275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3275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3275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3275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3275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3275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3275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03275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03275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03275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03275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275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03275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03275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275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03275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3275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03275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03275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3275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275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3275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03275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03275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275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03275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03275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275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3275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3275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3275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3275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3275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275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3275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3275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3275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3275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275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3275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275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3275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3275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3275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3275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3275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275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3275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3275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3275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3275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3275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275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3275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3275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275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3275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3275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275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3275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3275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3275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275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3275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3275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3275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3275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3275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275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3275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3275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3275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3275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275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3275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275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275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275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275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3275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3275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275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3275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275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3275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3275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3275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3275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3275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3275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3275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275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3275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3275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3275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3275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3275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3275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3275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275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3275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3275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275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3275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3275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3275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275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3275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275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275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275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3275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3275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3275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3275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275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275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3275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3275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275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3275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3275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3275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275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3275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3275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275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3275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3275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3275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3275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3275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3275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3275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275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275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3275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3275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3275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3275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3275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3275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3275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3275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3275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3275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275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275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275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275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275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275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275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275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275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275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275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275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275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275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275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275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275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275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275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275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275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275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275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275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275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275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275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275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275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275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275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275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275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275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275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275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275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275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275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275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275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275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275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275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275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275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275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275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275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275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275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275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3275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275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3275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3275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3275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3275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3275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3275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3275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3275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03275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03275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03275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03275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3275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03275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03275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03275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03275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03275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03275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03275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03275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03275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03275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03275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03275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03275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7249668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7249668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249668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249668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249668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249668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249668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249668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249668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249668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249668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249668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249668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249668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249668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249668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249668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249668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7249668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249668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249668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249668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249668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249668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7249668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7249668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7249668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7249668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7249668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7249668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249668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7249668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7249668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7249668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7249668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7249668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7249668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249668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7249668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7249668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7249668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7249668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7249668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7249668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249668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249668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249668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249668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249668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249668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249668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249668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249668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249668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49668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249668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249668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7249668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249668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7249668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7249668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249668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7249668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7249668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7249668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7249668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249668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7249668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7249668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7249668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7249668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7249668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7249668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7249668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7249668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7249668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7249668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7249668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7249668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7249668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7249668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7249668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249668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249668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249668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249668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249668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249668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249668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249668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249668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7249668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249668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7249668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7249668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7249668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249668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7249668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249668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7249668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249668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7249668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249668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249668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249668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7249668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249668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7249668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249668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249668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49668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249668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249668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249668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249668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249668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249668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249668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249668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249668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249668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249668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249668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249668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249668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249668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249668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249668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249668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249668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249668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7249668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249668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249668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249668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249668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249668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249668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249668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249668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249668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249668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249668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249668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249668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249668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249668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249668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249668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49668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49668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49668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49668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49668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49668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49668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49668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49668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249668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249668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49668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49668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249668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249668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249668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249668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49668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249668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249668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249668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49668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49668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49668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49668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49668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49668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49668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249668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249668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249668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249668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9668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9668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49668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249668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249668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249668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249668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249668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249668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249668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49668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249668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249668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249668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249668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249668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249668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9668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249668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249668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249668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49668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249668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249668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249668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249668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249668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249668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249668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249668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249668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249668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9668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249668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249668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249668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249668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249668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249668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49668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249668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9668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49668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49668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7249668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249668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249668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49668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249668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249668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249668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249668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249668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249668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249668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249668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249668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249668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249668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49668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249668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249668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249668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249668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249668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249668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49668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249668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249668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249668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249668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249668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7249668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7249668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249668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49668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49668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249668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249668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249668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49668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249668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249668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249668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249668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249668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249668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7249668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7249668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7249668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249668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249668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249668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49668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249668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249668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49668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49668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249668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249668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249668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249668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249668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249668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249668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49668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49668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49668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249668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49668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49668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49668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49668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249668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249668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249668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249668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249668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249668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249668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249668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249668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249668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249668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249668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49668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249668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249668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249668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7249668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249668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7249668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7249668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7249668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7249668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249668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249668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49668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249668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249668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249668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249668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7249668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249668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7249668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7249668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7249668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249668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249668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249668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249668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7249668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249668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49668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249668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7249668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249668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7249668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7249668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7249668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7249668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7249668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7249668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7249668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249668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49668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249668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249668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249668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7249668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7249668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7249668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7249668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7249668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7249668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7249668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249668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249668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249668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249668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249668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7249668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7249668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249668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249668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249668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49668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249668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49668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249668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49668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249668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49668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249668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249668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49668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249668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249668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249668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249668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249668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49668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249668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49668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49668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249668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249668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249668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49668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49668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249668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249668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249668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249668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249668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249668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249668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49668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249668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249668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249668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249668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249668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49668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49668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49668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49668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249668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249668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249668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249668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249668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249668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249668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249668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249668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249668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249668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249668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249668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249668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249668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49668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249668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49668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249668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249668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249668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49668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249668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49668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249668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49668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249668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49668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249668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249668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49668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49668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49668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49668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49668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249668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9668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249668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249668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49668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49668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49668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49668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49668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9668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49668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49668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249668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49668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49668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249668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49668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249668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249668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249668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249668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249668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49668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49668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49668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49668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49668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49668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49668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9668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9668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49668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49668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49668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49668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9668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49668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49668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249668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49668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49668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249668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249668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249668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49668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249668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249668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249668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249668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249668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249668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249668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249668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249668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49668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49668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49668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49668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49668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49668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49668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49668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49668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49668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49668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49668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49668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49668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49668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49668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49668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49668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49668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49668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49668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49668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49668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49668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49668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49668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249668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49668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9668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49668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49668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49668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49668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49668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49668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49668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49668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49668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9668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49668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49668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9668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9668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49668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49668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49668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49668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249668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49668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249668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49668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49668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49668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49668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49668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49668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49668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249668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249668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249668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249668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249668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249668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49668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668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49668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49668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49668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9668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49668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249668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668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249668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249668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49668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249668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249668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249668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249668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249668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249668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49668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49668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49668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49668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49668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49668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49668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49668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9668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9668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49668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49668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49668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49668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49668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49668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49668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49668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249668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49668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668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49668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249668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249668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249668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49668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249668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249668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49668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49668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49668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49668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49668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49668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49668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49668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49668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9668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49668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9668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9668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49668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49668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49668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49668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49668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49668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49668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49668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49668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49668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49668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49668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49668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49668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49668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249668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249668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49668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49668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249668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49668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49668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49668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49668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49668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49668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49668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49668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49668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249668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249668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49668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49668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668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668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49668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49668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49668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49668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249668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49668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49668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49668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49668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49668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49668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49668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249668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249668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249668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249668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249668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249668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249668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249668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49668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49668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49668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9668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49668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49668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49668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249668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249668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249668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249668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249668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249668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249668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249668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249668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49668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49668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49668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49668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49668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49668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49668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49668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49668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49668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49668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49668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49668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49668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49668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49668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49668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49668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49668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49668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249668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49668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249668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49668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49668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49668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249668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49668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49668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49668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49668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49668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49668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49668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49668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49668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9668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9668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9668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49668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49668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49668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249668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9668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49668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49668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49668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9668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9668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49668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49668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49668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49668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49668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49668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249668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249668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49668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49668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49668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249668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49668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49668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49668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49668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9668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9668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49668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49668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49668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249668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49668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9668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9668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9668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9668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49668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49668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249668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249668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249668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249668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249668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249668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7249668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249668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249668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249668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249668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249668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249668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249668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249668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249668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249668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49668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249668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249668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249668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249668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249668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249668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249668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249668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249668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249668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249668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249668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7249668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7249668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7249668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7249668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7249668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7249668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7249668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7249668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7249668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7249668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7249668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7249668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7249668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7249668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7249668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7249668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7249668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7249668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7249668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7249668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7249668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7249668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7249668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7249668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7249668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7249668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7249668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7249668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309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3215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3337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345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358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3703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3825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394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406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419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431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443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455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467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480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492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504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5166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528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541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55321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565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577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5897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601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614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6263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638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650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662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675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687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699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711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723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736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748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760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772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784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797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809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8214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833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845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858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870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882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894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906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918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9311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943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955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967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979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9921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004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016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028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040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053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0652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077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089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101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114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1262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138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150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162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175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187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1993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2115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223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2359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248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260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272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284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2969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309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321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333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345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357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3700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382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394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406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418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4310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443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4554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467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479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491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504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5163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528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5407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552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565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577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589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6017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613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626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638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650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662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674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687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699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711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723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735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7480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760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772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7846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7967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808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821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833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845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857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8699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8821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894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906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9187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930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943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955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967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979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991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0040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016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028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040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052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065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077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089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101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113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125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138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150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162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174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1869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199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211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223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235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247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260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272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284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296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3088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321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333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345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357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369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382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394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406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418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430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442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455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467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4795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491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503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516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528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540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552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564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577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589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601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613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2625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638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2650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2662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2674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2686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6990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27111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2723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2735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2747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2759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2772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27843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2796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2808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2820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2833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28453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2857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28696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2881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2894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2906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2918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29306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2942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2955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2967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2979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2991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30038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30159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3028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3040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3052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3064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3076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30891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3101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3113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3125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3137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150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162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174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3186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198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3211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3223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3235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247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259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272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284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3296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308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3320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3332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3345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3357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3369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381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3393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3406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418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430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442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454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467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479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491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503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515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528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540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552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564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576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589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601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613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3625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3637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649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662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3674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3686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3698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710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723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3735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3747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3759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3771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3784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3796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3808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3820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3832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3845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3857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3869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3881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3893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3906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3918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3930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3942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3954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3966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3979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3991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4003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4015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4027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4040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4052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4064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4076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4088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4101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4113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4125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137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149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162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4174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4186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4198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4210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223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235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4247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4259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4271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4283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4296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4308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4320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4332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4344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4357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4369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4381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4393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4405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4418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4430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4442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4454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4466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4479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4491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4503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4515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4527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4539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4552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4564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4576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4588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4600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4613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4625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4637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4649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4661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4674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4686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4698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4710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4722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4735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4747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4759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4771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4783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4796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4808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4820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4832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4844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4856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4869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4881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4893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4905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4917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4930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4942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4954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4966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4978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4991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003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015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027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039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052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5064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5076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5088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5100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5113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5125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5137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5149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5161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5173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5186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5198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5210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5222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5234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5247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5259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5271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5283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5295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5308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5320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5332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5344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5356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5369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5381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5393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5405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5417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5430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5442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5454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466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478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490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503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515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527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539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551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564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576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588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600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5612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5625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5637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5649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5661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5673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5686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5698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5710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5722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5734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5747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5759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5771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5783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5795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5807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5820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5832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5844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5856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5868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5881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5893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5905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5917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5929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5942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5954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5966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5978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5990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6003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6015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6027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6039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6051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6063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6076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6088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6100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6112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6124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6137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6149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6161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6173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6185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6198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6210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6222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6234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6246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6259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6271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6283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6295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6307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6320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6332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6344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6356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6368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6380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6393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6405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6417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6429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6441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6454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6466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6478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6490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6502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6515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6527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6539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6551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6563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6576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6588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66004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6612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6624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6637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6649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6661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6673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6685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6697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6710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6722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67345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6746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6758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6771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6783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6795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6807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6819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6832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6844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6856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6868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6880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6893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69052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6917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6929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6941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6954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6966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6978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6990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7002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7014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7027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70393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7051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7063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70759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7088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7100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7112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7124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7136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7149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7161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71734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7185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7197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72100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7222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7234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7246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654050" y="2527300"/>
            <a:ext cx="662940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700" algn="ctr">
              <a:lnSpc>
                <a:spcPct val="200000"/>
              </a:lnSpc>
              <a:spcBef>
                <a:spcPts val="130"/>
              </a:spcBef>
            </a:pPr>
            <a:r>
              <a:rPr lang="en-US" b="1" i="1" u="sng" spc="10" dirty="0" smtClean="0">
                <a:latin typeface="Cambria"/>
                <a:cs typeface="Cambria"/>
              </a:rPr>
              <a:t>Adult </a:t>
            </a:r>
            <a:r>
              <a:rPr lang="en-US" b="1" i="1" u="sng" spc="10" dirty="0" smtClean="0">
                <a:latin typeface="Cambria"/>
                <a:cs typeface="Cambria"/>
              </a:rPr>
              <a:t>respiratory </a:t>
            </a:r>
            <a:r>
              <a:rPr lang="en-US" b="1" i="1" u="sng" spc="5" dirty="0" smtClean="0">
                <a:latin typeface="Cambria"/>
                <a:cs typeface="Cambria"/>
              </a:rPr>
              <a:t>distress </a:t>
            </a:r>
            <a:r>
              <a:rPr lang="en-US" b="1" i="1" u="sng" spc="15" dirty="0" smtClean="0">
                <a:latin typeface="Cambria"/>
                <a:cs typeface="Cambria"/>
              </a:rPr>
              <a:t>syndrome</a:t>
            </a:r>
            <a:r>
              <a:rPr lang="en-US" b="1" i="1" u="sng" spc="75" dirty="0" smtClean="0">
                <a:latin typeface="Cambria"/>
                <a:cs typeface="Cambria"/>
              </a:rPr>
              <a:t> </a:t>
            </a:r>
            <a:r>
              <a:rPr lang="en-US" b="1" i="1" u="sng" spc="10" dirty="0" smtClean="0">
                <a:latin typeface="Cambria"/>
                <a:cs typeface="Cambria"/>
              </a:rPr>
              <a:t>(ARDS).</a:t>
            </a:r>
            <a:endParaRPr lang="en-US" b="1" u="sng" dirty="0" smtClean="0">
              <a:latin typeface="Cambria"/>
              <a:cs typeface="Cambria"/>
            </a:endParaRPr>
          </a:p>
          <a:p>
            <a:pPr marL="12700">
              <a:lnSpc>
                <a:spcPct val="200000"/>
              </a:lnSpc>
              <a:spcBef>
                <a:spcPts val="10"/>
              </a:spcBef>
            </a:pPr>
            <a:r>
              <a:rPr lang="en-US" b="1" i="1" spc="15" dirty="0" smtClean="0">
                <a:latin typeface="Cambria"/>
                <a:cs typeface="Cambria"/>
              </a:rPr>
              <a:t>What </a:t>
            </a:r>
            <a:r>
              <a:rPr lang="en-US" b="1" i="1" spc="5" dirty="0" smtClean="0">
                <a:latin typeface="Cambria"/>
                <a:cs typeface="Cambria"/>
              </a:rPr>
              <a:t>is</a:t>
            </a:r>
            <a:r>
              <a:rPr lang="en-US" b="1" i="1" spc="-50" dirty="0" smtClean="0">
                <a:latin typeface="Cambria"/>
                <a:cs typeface="Cambria"/>
              </a:rPr>
              <a:t> </a:t>
            </a:r>
            <a:r>
              <a:rPr lang="en-US" b="1" i="1" spc="15" dirty="0" smtClean="0">
                <a:latin typeface="Cambria"/>
                <a:cs typeface="Cambria"/>
              </a:rPr>
              <a:t>ARDS?</a:t>
            </a:r>
            <a:endParaRPr lang="en-US" dirty="0" smtClean="0">
              <a:latin typeface="Cambria"/>
              <a:cs typeface="Cambria"/>
            </a:endParaRPr>
          </a:p>
          <a:p>
            <a:pPr marL="12700" marR="57150">
              <a:lnSpc>
                <a:spcPct val="200000"/>
              </a:lnSpc>
            </a:pPr>
            <a:r>
              <a:rPr lang="en-US" i="1" spc="15" dirty="0" smtClean="0">
                <a:latin typeface="Cambria"/>
                <a:cs typeface="Cambria"/>
              </a:rPr>
              <a:t> </a:t>
            </a:r>
            <a:r>
              <a:rPr lang="en-US" i="1" spc="5" dirty="0" smtClean="0">
                <a:latin typeface="Cambria"/>
                <a:cs typeface="Cambria"/>
              </a:rPr>
              <a:t>It </a:t>
            </a:r>
            <a:r>
              <a:rPr lang="en-US" i="1" dirty="0" smtClean="0">
                <a:latin typeface="Cambria"/>
                <a:cs typeface="Cambria"/>
              </a:rPr>
              <a:t>is </a:t>
            </a:r>
            <a:r>
              <a:rPr lang="en-US" i="1" spc="10" dirty="0" smtClean="0">
                <a:latin typeface="Cambria"/>
                <a:cs typeface="Cambria"/>
              </a:rPr>
              <a:t>a systemic </a:t>
            </a:r>
            <a:r>
              <a:rPr lang="en-US" i="1" spc="5" dirty="0" smtClean="0">
                <a:latin typeface="Cambria"/>
                <a:cs typeface="Cambria"/>
              </a:rPr>
              <a:t>release of </a:t>
            </a:r>
            <a:r>
              <a:rPr lang="en-US" i="1" spc="10" dirty="0" smtClean="0">
                <a:latin typeface="Cambria"/>
                <a:cs typeface="Cambria"/>
              </a:rPr>
              <a:t>inflammatory mediators, causing  inflammation, </a:t>
            </a:r>
            <a:r>
              <a:rPr lang="en-US" i="1" spc="15" dirty="0" smtClean="0">
                <a:latin typeface="Cambria"/>
                <a:cs typeface="Cambria"/>
              </a:rPr>
              <a:t>hypoxemia </a:t>
            </a:r>
            <a:r>
              <a:rPr lang="en-US" i="1" spc="5" dirty="0" smtClean="0">
                <a:latin typeface="Cambria"/>
                <a:cs typeface="Cambria"/>
              </a:rPr>
              <a:t>and </a:t>
            </a:r>
            <a:r>
              <a:rPr lang="en-US" i="1" spc="10" dirty="0" smtClean="0">
                <a:latin typeface="Cambria"/>
                <a:cs typeface="Cambria"/>
              </a:rPr>
              <a:t>frequently </a:t>
            </a:r>
            <a:r>
              <a:rPr lang="en-US" i="1" spc="10" dirty="0" smtClean="0">
                <a:solidFill>
                  <a:srgbClr val="FF0000"/>
                </a:solidFill>
                <a:latin typeface="Cambria"/>
                <a:cs typeface="Cambria"/>
              </a:rPr>
              <a:t>multiple organ </a:t>
            </a:r>
            <a:r>
              <a:rPr lang="en-US" i="1" spc="5" dirty="0" smtClean="0">
                <a:solidFill>
                  <a:srgbClr val="FF0000"/>
                </a:solidFill>
                <a:latin typeface="Cambria"/>
                <a:cs typeface="Cambria"/>
              </a:rPr>
              <a:t>failure </a:t>
            </a:r>
            <a:r>
              <a:rPr lang="en-US" i="1" spc="5" dirty="0" smtClean="0">
                <a:solidFill>
                  <a:srgbClr val="008000"/>
                </a:solidFill>
                <a:latin typeface="Cambria"/>
                <a:cs typeface="Cambria"/>
              </a:rPr>
              <a:t>(the </a:t>
            </a:r>
            <a:r>
              <a:rPr lang="en-US" i="1" spc="15" dirty="0" smtClean="0">
                <a:solidFill>
                  <a:srgbClr val="008000"/>
                </a:solidFill>
                <a:latin typeface="Cambria"/>
                <a:cs typeface="Cambria"/>
              </a:rPr>
              <a:t>end  </a:t>
            </a:r>
            <a:r>
              <a:rPr lang="en-US" i="1" spc="5" dirty="0" smtClean="0">
                <a:solidFill>
                  <a:srgbClr val="008000"/>
                </a:solidFill>
                <a:latin typeface="Cambria"/>
                <a:cs typeface="Cambria"/>
              </a:rPr>
              <a:t>result of untreated</a:t>
            </a:r>
            <a:r>
              <a:rPr lang="en-US" i="1" spc="80" dirty="0" smtClean="0">
                <a:solidFill>
                  <a:srgbClr val="008000"/>
                </a:solidFill>
                <a:latin typeface="Cambria"/>
                <a:cs typeface="Cambria"/>
              </a:rPr>
              <a:t> </a:t>
            </a:r>
            <a:r>
              <a:rPr lang="en-US" i="1" spc="10" dirty="0" smtClean="0">
                <a:solidFill>
                  <a:srgbClr val="008000"/>
                </a:solidFill>
                <a:latin typeface="Cambria"/>
                <a:cs typeface="Cambria"/>
              </a:rPr>
              <a:t>shock).</a:t>
            </a:r>
            <a:endParaRPr lang="en-US" dirty="0" smtClean="0">
              <a:latin typeface="Cambria"/>
              <a:cs typeface="Cambria"/>
            </a:endParaRPr>
          </a:p>
          <a:p>
            <a:pPr marL="12700" marR="388620">
              <a:lnSpc>
                <a:spcPct val="200000"/>
              </a:lnSpc>
              <a:spcBef>
                <a:spcPts val="5"/>
              </a:spcBef>
            </a:pPr>
            <a:r>
              <a:rPr lang="en-US" i="1" spc="-270" dirty="0" err="1" smtClean="0">
                <a:latin typeface="Cambria"/>
                <a:cs typeface="Cambria"/>
              </a:rPr>
              <a:t>G</a:t>
            </a:r>
            <a:r>
              <a:rPr lang="en-US" i="1" spc="5" dirty="0" err="1" smtClean="0">
                <a:latin typeface="Cambria"/>
                <a:cs typeface="Cambria"/>
              </a:rPr>
              <a:t>It</a:t>
            </a:r>
            <a:r>
              <a:rPr lang="en-US" i="1" spc="5" dirty="0" smtClean="0">
                <a:latin typeface="Cambria"/>
                <a:cs typeface="Cambria"/>
              </a:rPr>
              <a:t> </a:t>
            </a:r>
            <a:r>
              <a:rPr lang="en-US" i="1" spc="10" dirty="0" smtClean="0">
                <a:latin typeface="Cambria"/>
                <a:cs typeface="Cambria"/>
              </a:rPr>
              <a:t>may </a:t>
            </a:r>
            <a:r>
              <a:rPr lang="en-US" i="1" spc="15" dirty="0" smtClean="0">
                <a:latin typeface="Cambria"/>
                <a:cs typeface="Cambria"/>
              </a:rPr>
              <a:t>accompany many </a:t>
            </a:r>
            <a:r>
              <a:rPr lang="en-US" i="1" spc="5" dirty="0" smtClean="0">
                <a:latin typeface="Cambria"/>
                <a:cs typeface="Cambria"/>
              </a:rPr>
              <a:t>conditions, </a:t>
            </a:r>
            <a:r>
              <a:rPr lang="en-US" i="1" spc="15" dirty="0" smtClean="0">
                <a:latin typeface="Cambria"/>
                <a:cs typeface="Cambria"/>
              </a:rPr>
              <a:t>but </a:t>
            </a:r>
            <a:r>
              <a:rPr lang="en-US" i="1" spc="10" dirty="0" smtClean="0">
                <a:latin typeface="Cambria"/>
                <a:cs typeface="Cambria"/>
              </a:rPr>
              <a:t>most importantly: </a:t>
            </a:r>
            <a:r>
              <a:rPr lang="en-US" i="1" spc="5" dirty="0" smtClean="0">
                <a:latin typeface="Cambria"/>
                <a:cs typeface="Cambria"/>
              </a:rPr>
              <a:t>sepsis,  pancreatitis, and severe </a:t>
            </a:r>
            <a:r>
              <a:rPr lang="en-US" i="1" spc="10" dirty="0" smtClean="0">
                <a:latin typeface="Cambria"/>
                <a:cs typeface="Cambria"/>
              </a:rPr>
              <a:t>traumatic</a:t>
            </a:r>
            <a:r>
              <a:rPr lang="en-US" i="1" spc="175" dirty="0" smtClean="0">
                <a:latin typeface="Cambria"/>
                <a:cs typeface="Cambria"/>
              </a:rPr>
              <a:t> </a:t>
            </a:r>
            <a:r>
              <a:rPr lang="en-US" i="1" spc="10" dirty="0" smtClean="0">
                <a:latin typeface="Cambria"/>
                <a:cs typeface="Cambria"/>
              </a:rPr>
              <a:t>injury.</a:t>
            </a:r>
            <a:endParaRPr lang="en-US" dirty="0">
              <a:latin typeface="Cambria"/>
              <a:cs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1172128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550926" y="901446"/>
            <a:ext cx="6429375" cy="4240530"/>
          </a:xfrm>
          <a:custGeom>
            <a:avLst/>
            <a:gdLst/>
            <a:ahLst/>
            <a:cxnLst/>
            <a:rect l="l" t="t" r="r" b="b"/>
            <a:pathLst>
              <a:path w="6429375" h="4240530">
                <a:moveTo>
                  <a:pt x="5965816" y="0"/>
                </a:moveTo>
                <a:lnTo>
                  <a:pt x="463559" y="0"/>
                </a:lnTo>
                <a:lnTo>
                  <a:pt x="425539" y="2342"/>
                </a:lnTo>
                <a:lnTo>
                  <a:pt x="388367" y="9250"/>
                </a:lnTo>
                <a:lnTo>
                  <a:pt x="317038" y="36031"/>
                </a:lnTo>
                <a:lnTo>
                  <a:pt x="283120" y="55541"/>
                </a:lnTo>
                <a:lnTo>
                  <a:pt x="250526" y="78887"/>
                </a:lnTo>
                <a:lnTo>
                  <a:pt x="219375" y="105889"/>
                </a:lnTo>
                <a:lnTo>
                  <a:pt x="189786" y="136364"/>
                </a:lnTo>
                <a:lnTo>
                  <a:pt x="161879" y="170131"/>
                </a:lnTo>
                <a:lnTo>
                  <a:pt x="135773" y="207006"/>
                </a:lnTo>
                <a:lnTo>
                  <a:pt x="111586" y="246810"/>
                </a:lnTo>
                <a:lnTo>
                  <a:pt x="89439" y="289359"/>
                </a:lnTo>
                <a:lnTo>
                  <a:pt x="69451" y="334472"/>
                </a:lnTo>
                <a:lnTo>
                  <a:pt x="51741" y="381966"/>
                </a:lnTo>
                <a:lnTo>
                  <a:pt x="36428" y="431661"/>
                </a:lnTo>
                <a:lnTo>
                  <a:pt x="23632" y="483373"/>
                </a:lnTo>
                <a:lnTo>
                  <a:pt x="13472" y="536922"/>
                </a:lnTo>
                <a:lnTo>
                  <a:pt x="6067" y="592125"/>
                </a:lnTo>
                <a:lnTo>
                  <a:pt x="1536" y="648801"/>
                </a:lnTo>
                <a:lnTo>
                  <a:pt x="0" y="706767"/>
                </a:lnTo>
                <a:lnTo>
                  <a:pt x="0" y="4240530"/>
                </a:lnTo>
                <a:lnTo>
                  <a:pt x="6429375" y="4240530"/>
                </a:lnTo>
                <a:lnTo>
                  <a:pt x="6429375" y="706767"/>
                </a:lnTo>
                <a:lnTo>
                  <a:pt x="6427838" y="648801"/>
                </a:lnTo>
                <a:lnTo>
                  <a:pt x="6423307" y="592125"/>
                </a:lnTo>
                <a:lnTo>
                  <a:pt x="6415902" y="536922"/>
                </a:lnTo>
                <a:lnTo>
                  <a:pt x="6405742" y="483373"/>
                </a:lnTo>
                <a:lnTo>
                  <a:pt x="6392946" y="431661"/>
                </a:lnTo>
                <a:lnTo>
                  <a:pt x="6377633" y="381966"/>
                </a:lnTo>
                <a:lnTo>
                  <a:pt x="6359923" y="334472"/>
                </a:lnTo>
                <a:lnTo>
                  <a:pt x="6339935" y="289359"/>
                </a:lnTo>
                <a:lnTo>
                  <a:pt x="6317788" y="246810"/>
                </a:lnTo>
                <a:lnTo>
                  <a:pt x="6293601" y="207006"/>
                </a:lnTo>
                <a:lnTo>
                  <a:pt x="6267495" y="170131"/>
                </a:lnTo>
                <a:lnTo>
                  <a:pt x="6239588" y="136364"/>
                </a:lnTo>
                <a:lnTo>
                  <a:pt x="6209999" y="105889"/>
                </a:lnTo>
                <a:lnTo>
                  <a:pt x="6178848" y="78887"/>
                </a:lnTo>
                <a:lnTo>
                  <a:pt x="6146254" y="55541"/>
                </a:lnTo>
                <a:lnTo>
                  <a:pt x="6112336" y="36031"/>
                </a:lnTo>
                <a:lnTo>
                  <a:pt x="6077214" y="20540"/>
                </a:lnTo>
                <a:lnTo>
                  <a:pt x="6003835" y="2342"/>
                </a:lnTo>
                <a:lnTo>
                  <a:pt x="5965816" y="0"/>
                </a:lnTo>
                <a:close/>
              </a:path>
            </a:pathLst>
          </a:custGeom>
          <a:solidFill>
            <a:srgbClr val="F5E3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50926" y="901445"/>
            <a:ext cx="6429375" cy="4240530"/>
          </a:xfrm>
          <a:custGeom>
            <a:avLst/>
            <a:gdLst/>
            <a:ahLst/>
            <a:cxnLst/>
            <a:rect l="l" t="t" r="r" b="b"/>
            <a:pathLst>
              <a:path w="6429375" h="4240530">
                <a:moveTo>
                  <a:pt x="463558" y="0"/>
                </a:moveTo>
                <a:lnTo>
                  <a:pt x="5965816" y="0"/>
                </a:lnTo>
                <a:lnTo>
                  <a:pt x="6003835" y="2342"/>
                </a:lnTo>
                <a:lnTo>
                  <a:pt x="6077215" y="20540"/>
                </a:lnTo>
                <a:lnTo>
                  <a:pt x="6112337" y="36031"/>
                </a:lnTo>
                <a:lnTo>
                  <a:pt x="6146254" y="55541"/>
                </a:lnTo>
                <a:lnTo>
                  <a:pt x="6178848" y="78888"/>
                </a:lnTo>
                <a:lnTo>
                  <a:pt x="6209999" y="105889"/>
                </a:lnTo>
                <a:lnTo>
                  <a:pt x="6239588" y="136365"/>
                </a:lnTo>
                <a:lnTo>
                  <a:pt x="6267495" y="170131"/>
                </a:lnTo>
                <a:lnTo>
                  <a:pt x="6293602" y="207007"/>
                </a:lnTo>
                <a:lnTo>
                  <a:pt x="6317788" y="246810"/>
                </a:lnTo>
                <a:lnTo>
                  <a:pt x="6339935" y="289359"/>
                </a:lnTo>
                <a:lnTo>
                  <a:pt x="6359923" y="334472"/>
                </a:lnTo>
                <a:lnTo>
                  <a:pt x="6377633" y="381967"/>
                </a:lnTo>
                <a:lnTo>
                  <a:pt x="6392946" y="431662"/>
                </a:lnTo>
                <a:lnTo>
                  <a:pt x="6405742" y="483374"/>
                </a:lnTo>
                <a:lnTo>
                  <a:pt x="6415902" y="536923"/>
                </a:lnTo>
                <a:lnTo>
                  <a:pt x="6423307" y="592126"/>
                </a:lnTo>
                <a:lnTo>
                  <a:pt x="6427838" y="648802"/>
                </a:lnTo>
                <a:lnTo>
                  <a:pt x="6429375" y="706768"/>
                </a:lnTo>
                <a:lnTo>
                  <a:pt x="6429375" y="4240530"/>
                </a:lnTo>
                <a:lnTo>
                  <a:pt x="0" y="4240530"/>
                </a:lnTo>
                <a:lnTo>
                  <a:pt x="0" y="706768"/>
                </a:lnTo>
                <a:lnTo>
                  <a:pt x="1536" y="648802"/>
                </a:lnTo>
                <a:lnTo>
                  <a:pt x="6067" y="592126"/>
                </a:lnTo>
                <a:lnTo>
                  <a:pt x="13472" y="536923"/>
                </a:lnTo>
                <a:lnTo>
                  <a:pt x="23632" y="483374"/>
                </a:lnTo>
                <a:lnTo>
                  <a:pt x="36428" y="431662"/>
                </a:lnTo>
                <a:lnTo>
                  <a:pt x="51741" y="381967"/>
                </a:lnTo>
                <a:lnTo>
                  <a:pt x="69451" y="334472"/>
                </a:lnTo>
                <a:lnTo>
                  <a:pt x="89439" y="289359"/>
                </a:lnTo>
                <a:lnTo>
                  <a:pt x="111586" y="246810"/>
                </a:lnTo>
                <a:lnTo>
                  <a:pt x="135773" y="207007"/>
                </a:lnTo>
                <a:lnTo>
                  <a:pt x="161879" y="170131"/>
                </a:lnTo>
                <a:lnTo>
                  <a:pt x="189786" y="136365"/>
                </a:lnTo>
                <a:lnTo>
                  <a:pt x="219375" y="105889"/>
                </a:lnTo>
                <a:lnTo>
                  <a:pt x="250526" y="78888"/>
                </a:lnTo>
                <a:lnTo>
                  <a:pt x="283120" y="55541"/>
                </a:lnTo>
                <a:lnTo>
                  <a:pt x="317038" y="36031"/>
                </a:lnTo>
                <a:lnTo>
                  <a:pt x="352160" y="20540"/>
                </a:lnTo>
                <a:lnTo>
                  <a:pt x="425539" y="2342"/>
                </a:lnTo>
                <a:lnTo>
                  <a:pt x="463558" y="0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60069" y="956310"/>
            <a:ext cx="6412991" cy="413003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67410" y="879918"/>
            <a:ext cx="5885687" cy="4221669"/>
          </a:xfrm>
          <a:prstGeom prst="rect">
            <a:avLst/>
          </a:prstGeom>
        </p:spPr>
        <p:txBody>
          <a:bodyPr vert="horz" wrap="square" lIns="0" tIns="68580" rIns="0" bIns="0" rtlCol="0">
            <a:spAutoFit/>
          </a:bodyPr>
          <a:lstStyle/>
          <a:p>
            <a:pPr marR="104139" algn="ctr">
              <a:lnSpc>
                <a:spcPct val="100000"/>
              </a:lnSpc>
              <a:spcBef>
                <a:spcPts val="540"/>
              </a:spcBef>
            </a:pPr>
            <a:r>
              <a:rPr sz="1550" b="1" spc="25" dirty="0">
                <a:latin typeface="Cambria"/>
                <a:cs typeface="Cambria"/>
              </a:rPr>
              <a:t>SUMMARY</a:t>
            </a:r>
            <a:endParaRPr sz="1550" dirty="0">
              <a:latin typeface="Cambria"/>
              <a:cs typeface="Cambria"/>
            </a:endParaRPr>
          </a:p>
          <a:p>
            <a:pPr marL="241300" marR="328930" indent="-228600">
              <a:lnSpc>
                <a:spcPct val="116700"/>
              </a:lnSpc>
              <a:spcBef>
                <a:spcPts val="75"/>
              </a:spcBef>
              <a:buAutoNum type="arabicPeriod"/>
              <a:tabLst>
                <a:tab pos="241300" algn="l"/>
              </a:tabLst>
            </a:pPr>
            <a:r>
              <a:rPr sz="1200" spc="-5" dirty="0">
                <a:latin typeface="Calibri"/>
                <a:cs typeface="Calibri"/>
              </a:rPr>
              <a:t>Shock </a:t>
            </a:r>
            <a:r>
              <a:rPr sz="1200" spc="-10" dirty="0">
                <a:latin typeface="Calibri"/>
                <a:cs typeface="Calibri"/>
              </a:rPr>
              <a:t>is </a:t>
            </a:r>
            <a:r>
              <a:rPr sz="1200" dirty="0">
                <a:latin typeface="Calibri"/>
                <a:cs typeface="Calibri"/>
              </a:rPr>
              <a:t>an </a:t>
            </a:r>
            <a:r>
              <a:rPr sz="1200" spc="-5" dirty="0">
                <a:latin typeface="Calibri"/>
                <a:cs typeface="Calibri"/>
              </a:rPr>
              <a:t>altered state of tissue perfusion severe enough </a:t>
            </a:r>
            <a:r>
              <a:rPr sz="1200" dirty="0">
                <a:latin typeface="Calibri"/>
                <a:cs typeface="Calibri"/>
              </a:rPr>
              <a:t>to </a:t>
            </a:r>
            <a:r>
              <a:rPr sz="1200" spc="-5" dirty="0">
                <a:latin typeface="Calibri"/>
                <a:cs typeface="Calibri"/>
              </a:rPr>
              <a:t>induce derangements </a:t>
            </a:r>
            <a:r>
              <a:rPr sz="1200" dirty="0">
                <a:latin typeface="Calibri"/>
                <a:cs typeface="Calibri"/>
              </a:rPr>
              <a:t>in  </a:t>
            </a:r>
            <a:r>
              <a:rPr sz="1200" spc="-5" dirty="0">
                <a:latin typeface="Calibri"/>
                <a:cs typeface="Calibri"/>
              </a:rPr>
              <a:t>normal cellular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function.</a:t>
            </a:r>
            <a:endParaRPr sz="1200" dirty="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65"/>
              </a:spcBef>
              <a:buAutoNum type="arabicPeriod"/>
              <a:tabLst>
                <a:tab pos="241300" algn="l"/>
              </a:tabLst>
            </a:pPr>
            <a:r>
              <a:rPr sz="1200" spc="-5" dirty="0">
                <a:latin typeface="Calibri"/>
                <a:cs typeface="Calibri"/>
              </a:rPr>
              <a:t>Neuroendocrine, hemodynamic </a:t>
            </a:r>
            <a:r>
              <a:rPr sz="1200" dirty="0">
                <a:latin typeface="Calibri"/>
                <a:cs typeface="Calibri"/>
              </a:rPr>
              <a:t>and </a:t>
            </a:r>
            <a:r>
              <a:rPr sz="1200" spc="-5" dirty="0">
                <a:latin typeface="Calibri"/>
                <a:cs typeface="Calibri"/>
              </a:rPr>
              <a:t>metabolic changes </a:t>
            </a:r>
            <a:r>
              <a:rPr sz="1200" spc="-10" dirty="0">
                <a:latin typeface="Calibri"/>
                <a:cs typeface="Calibri"/>
              </a:rPr>
              <a:t>work </a:t>
            </a:r>
            <a:r>
              <a:rPr sz="1200" spc="-5" dirty="0">
                <a:latin typeface="Calibri"/>
                <a:cs typeface="Calibri"/>
              </a:rPr>
              <a:t>together </a:t>
            </a:r>
            <a:r>
              <a:rPr sz="1200" dirty="0">
                <a:latin typeface="Calibri"/>
                <a:cs typeface="Calibri"/>
              </a:rPr>
              <a:t>to </a:t>
            </a:r>
            <a:r>
              <a:rPr sz="1200" spc="-5" dirty="0">
                <a:latin typeface="Calibri"/>
                <a:cs typeface="Calibri"/>
              </a:rPr>
              <a:t>restore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perfusion.</a:t>
            </a:r>
            <a:endParaRPr sz="1200" dirty="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40"/>
              </a:spcBef>
              <a:buAutoNum type="arabicPeriod"/>
              <a:tabLst>
                <a:tab pos="241300" algn="l"/>
              </a:tabLst>
            </a:pPr>
            <a:r>
              <a:rPr sz="1200" spc="-5" dirty="0">
                <a:latin typeface="Calibri"/>
                <a:cs typeface="Calibri"/>
              </a:rPr>
              <a:t>Shock has many causes and </a:t>
            </a:r>
            <a:r>
              <a:rPr sz="1200" dirty="0">
                <a:latin typeface="Calibri"/>
                <a:cs typeface="Calibri"/>
              </a:rPr>
              <a:t>often may </a:t>
            </a:r>
            <a:r>
              <a:rPr sz="1200" spc="-5" dirty="0">
                <a:latin typeface="Calibri"/>
                <a:cs typeface="Calibri"/>
              </a:rPr>
              <a:t>be diagnosed using simple clinical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indicators.</a:t>
            </a:r>
            <a:endParaRPr sz="1200" dirty="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40"/>
              </a:spcBef>
              <a:buAutoNum type="arabicPeriod"/>
              <a:tabLst>
                <a:tab pos="241300" algn="l"/>
              </a:tabLst>
            </a:pPr>
            <a:r>
              <a:rPr sz="1200" spc="-5" dirty="0">
                <a:latin typeface="Calibri"/>
                <a:cs typeface="Calibri"/>
              </a:rPr>
              <a:t>Generic classification </a:t>
            </a:r>
            <a:r>
              <a:rPr sz="1200" spc="0" dirty="0">
                <a:latin typeface="Calibri"/>
                <a:cs typeface="Calibri"/>
              </a:rPr>
              <a:t>of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shock:</a:t>
            </a:r>
            <a:endParaRPr sz="1200" dirty="0">
              <a:latin typeface="Calibri"/>
              <a:cs typeface="Calibri"/>
            </a:endParaRPr>
          </a:p>
          <a:p>
            <a:pPr marL="469900" lvl="1" indent="-228600">
              <a:lnSpc>
                <a:spcPct val="100000"/>
              </a:lnSpc>
              <a:spcBef>
                <a:spcPts val="240"/>
              </a:spcBef>
              <a:buFont typeface="Calibri"/>
              <a:buAutoNum type="alphaLcPeriod"/>
              <a:tabLst>
                <a:tab pos="469900" algn="l"/>
              </a:tabLst>
            </a:pPr>
            <a:r>
              <a:rPr sz="1200" b="1" spc="-5" dirty="0">
                <a:latin typeface="Calibri"/>
                <a:cs typeface="Calibri"/>
              </a:rPr>
              <a:t>CIRCULATORY</a:t>
            </a:r>
            <a:r>
              <a:rPr sz="1200" b="1" spc="-8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shock</a:t>
            </a:r>
            <a:r>
              <a:rPr sz="1200" dirty="0">
                <a:latin typeface="Calibri"/>
                <a:cs typeface="Calibri"/>
              </a:rPr>
              <a:t>:</a:t>
            </a:r>
          </a:p>
          <a:p>
            <a:pPr marL="698500" marR="106045" indent="-228600">
              <a:lnSpc>
                <a:spcPts val="1700"/>
              </a:lnSpc>
              <a:spcBef>
                <a:spcPts val="80"/>
              </a:spcBef>
              <a:tabLst>
                <a:tab pos="697865" algn="l"/>
              </a:tabLst>
            </a:pPr>
            <a:r>
              <a:rPr sz="1200" spc="-220" dirty="0">
                <a:latin typeface="Calibri"/>
                <a:cs typeface="Calibri"/>
              </a:rPr>
              <a:t>Y	</a:t>
            </a:r>
            <a:r>
              <a:rPr sz="1200" spc="-5" dirty="0">
                <a:latin typeface="Calibri"/>
                <a:cs typeface="Calibri"/>
              </a:rPr>
              <a:t>Critical reduction </a:t>
            </a:r>
            <a:r>
              <a:rPr sz="1200" spc="-10" dirty="0">
                <a:latin typeface="Calibri"/>
                <a:cs typeface="Calibri"/>
              </a:rPr>
              <a:t>in tissue </a:t>
            </a:r>
            <a:r>
              <a:rPr sz="1200" spc="-5" dirty="0">
                <a:latin typeface="Calibri"/>
                <a:cs typeface="Calibri"/>
              </a:rPr>
              <a:t>perfusion results </a:t>
            </a:r>
            <a:r>
              <a:rPr sz="1200" spc="-10" dirty="0">
                <a:latin typeface="Calibri"/>
                <a:cs typeface="Calibri"/>
              </a:rPr>
              <a:t>in </a:t>
            </a:r>
            <a:r>
              <a:rPr sz="1200" spc="-5" dirty="0">
                <a:latin typeface="Calibri"/>
                <a:cs typeface="Calibri"/>
              </a:rPr>
              <a:t>organ dysfunction </a:t>
            </a:r>
            <a:r>
              <a:rPr sz="1200" dirty="0">
                <a:latin typeface="Calibri"/>
                <a:cs typeface="Calibri"/>
              </a:rPr>
              <a:t>and,</a:t>
            </a:r>
            <a:r>
              <a:rPr sz="1200" spc="1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if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untreated, 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death.</a:t>
            </a:r>
            <a:endParaRPr sz="1200" dirty="0">
              <a:latin typeface="Calibri"/>
              <a:cs typeface="Calibri"/>
            </a:endParaRPr>
          </a:p>
          <a:p>
            <a:pPr marL="469900">
              <a:lnSpc>
                <a:spcPct val="100000"/>
              </a:lnSpc>
              <a:spcBef>
                <a:spcPts val="140"/>
              </a:spcBef>
              <a:tabLst>
                <a:tab pos="697865" algn="l"/>
              </a:tabLst>
            </a:pPr>
            <a:r>
              <a:rPr sz="1200" spc="-220" dirty="0">
                <a:latin typeface="Calibri"/>
                <a:cs typeface="Calibri"/>
              </a:rPr>
              <a:t>Y	</a:t>
            </a:r>
            <a:r>
              <a:rPr sz="1200" spc="-5" dirty="0">
                <a:latin typeface="Calibri"/>
                <a:cs typeface="Calibri"/>
              </a:rPr>
              <a:t>Usually accompanied by signs and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symptoms:</a:t>
            </a:r>
            <a:endParaRPr sz="1200" dirty="0">
              <a:latin typeface="Calibri"/>
              <a:cs typeface="Calibri"/>
            </a:endParaRPr>
          </a:p>
          <a:p>
            <a:pPr marL="9271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926465" algn="l"/>
                <a:tab pos="927100" algn="l"/>
              </a:tabLst>
            </a:pPr>
            <a:r>
              <a:rPr sz="1200" spc="-5" dirty="0">
                <a:latin typeface="Calibri"/>
                <a:cs typeface="Calibri"/>
              </a:rPr>
              <a:t>Oliguria.</a:t>
            </a:r>
            <a:endParaRPr sz="1200" dirty="0">
              <a:latin typeface="Calibri"/>
              <a:cs typeface="Calibri"/>
            </a:endParaRPr>
          </a:p>
          <a:p>
            <a:pPr marL="927100" indent="-228600">
              <a:lnSpc>
                <a:spcPct val="100000"/>
              </a:lnSpc>
              <a:spcBef>
                <a:spcPts val="309"/>
              </a:spcBef>
              <a:buFont typeface="Symbol"/>
              <a:buChar char=""/>
              <a:tabLst>
                <a:tab pos="926465" algn="l"/>
                <a:tab pos="927100" algn="l"/>
              </a:tabLst>
            </a:pPr>
            <a:r>
              <a:rPr sz="1200" spc="-5" dirty="0">
                <a:latin typeface="Calibri"/>
                <a:cs typeface="Calibri"/>
              </a:rPr>
              <a:t>Mental status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changes.</a:t>
            </a:r>
            <a:endParaRPr sz="1200" dirty="0">
              <a:latin typeface="Calibri"/>
              <a:cs typeface="Calibri"/>
            </a:endParaRPr>
          </a:p>
          <a:p>
            <a:pPr marL="927100" indent="-228600">
              <a:lnSpc>
                <a:spcPct val="100000"/>
              </a:lnSpc>
              <a:spcBef>
                <a:spcPts val="310"/>
              </a:spcBef>
              <a:buFont typeface="Symbol"/>
              <a:buChar char=""/>
              <a:tabLst>
                <a:tab pos="926465" algn="l"/>
                <a:tab pos="927100" algn="l"/>
              </a:tabLst>
            </a:pPr>
            <a:r>
              <a:rPr sz="1200" spc="-5" dirty="0">
                <a:latin typeface="Calibri"/>
                <a:cs typeface="Calibri"/>
              </a:rPr>
              <a:t>Weak thread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pulse.</a:t>
            </a:r>
            <a:endParaRPr sz="1200" dirty="0">
              <a:latin typeface="Calibri"/>
              <a:cs typeface="Calibri"/>
            </a:endParaRPr>
          </a:p>
          <a:p>
            <a:pPr marL="927100" indent="-228600">
              <a:lnSpc>
                <a:spcPct val="100000"/>
              </a:lnSpc>
              <a:spcBef>
                <a:spcPts val="309"/>
              </a:spcBef>
              <a:buFont typeface="Symbol"/>
              <a:buChar char=""/>
              <a:tabLst>
                <a:tab pos="926465" algn="l"/>
                <a:tab pos="927100" algn="l"/>
              </a:tabLst>
            </a:pPr>
            <a:r>
              <a:rPr sz="1200" spc="-5" dirty="0">
                <a:latin typeface="Calibri"/>
                <a:cs typeface="Calibri"/>
              </a:rPr>
              <a:t>Cool </a:t>
            </a:r>
            <a:r>
              <a:rPr sz="1200" dirty="0">
                <a:latin typeface="Calibri"/>
                <a:cs typeface="Calibri"/>
              </a:rPr>
              <a:t>clammy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limbs.</a:t>
            </a:r>
            <a:endParaRPr sz="1200" dirty="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240"/>
              </a:spcBef>
            </a:pPr>
            <a:r>
              <a:rPr sz="1200" spc="-5" dirty="0">
                <a:latin typeface="Calibri"/>
                <a:cs typeface="Calibri"/>
              </a:rPr>
              <a:t>b.   </a:t>
            </a:r>
            <a:r>
              <a:rPr sz="1200" b="1" spc="-5" dirty="0">
                <a:latin typeface="Calibri"/>
                <a:cs typeface="Calibri"/>
              </a:rPr>
              <a:t>SEPTIC</a:t>
            </a:r>
            <a:r>
              <a:rPr sz="1200" b="1" spc="-2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shock</a:t>
            </a:r>
            <a:r>
              <a:rPr sz="1200" dirty="0">
                <a:latin typeface="Calibri"/>
                <a:cs typeface="Calibri"/>
              </a:rPr>
              <a:t>:</a:t>
            </a:r>
          </a:p>
          <a:p>
            <a:pPr marL="469900">
              <a:lnSpc>
                <a:spcPct val="100000"/>
              </a:lnSpc>
              <a:spcBef>
                <a:spcPts val="260"/>
              </a:spcBef>
              <a:tabLst>
                <a:tab pos="697865" algn="l"/>
              </a:tabLst>
            </a:pPr>
            <a:r>
              <a:rPr sz="1200" spc="-220" dirty="0">
                <a:latin typeface="Calibri"/>
                <a:cs typeface="Calibri"/>
              </a:rPr>
              <a:t>Y	</a:t>
            </a:r>
            <a:r>
              <a:rPr sz="1200" spc="-5" dirty="0">
                <a:latin typeface="Calibri"/>
                <a:cs typeface="Calibri"/>
              </a:rPr>
              <a:t>Hypotension.</a:t>
            </a:r>
            <a:endParaRPr sz="1200" dirty="0">
              <a:latin typeface="Calibri"/>
              <a:cs typeface="Calibri"/>
            </a:endParaRPr>
          </a:p>
          <a:p>
            <a:pPr marL="469900">
              <a:lnSpc>
                <a:spcPct val="100000"/>
              </a:lnSpc>
              <a:spcBef>
                <a:spcPts val="235"/>
              </a:spcBef>
              <a:tabLst>
                <a:tab pos="697865" algn="l"/>
              </a:tabLst>
            </a:pPr>
            <a:r>
              <a:rPr sz="1200" spc="-220" dirty="0">
                <a:latin typeface="Calibri"/>
                <a:cs typeface="Calibri"/>
              </a:rPr>
              <a:t>Y	</a:t>
            </a:r>
            <a:r>
              <a:rPr sz="1200" spc="-5" dirty="0">
                <a:latin typeface="Calibri"/>
                <a:cs typeface="Calibri"/>
              </a:rPr>
              <a:t>Vasodilation with warm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limbs.</a:t>
            </a:r>
            <a:endParaRPr sz="1200" dirty="0">
              <a:latin typeface="Calibri"/>
              <a:cs typeface="Calibri"/>
            </a:endParaRPr>
          </a:p>
          <a:p>
            <a:pPr marL="241300" marR="132715" indent="-228600">
              <a:lnSpc>
                <a:spcPct val="116700"/>
              </a:lnSpc>
            </a:pPr>
            <a:r>
              <a:rPr sz="1200" spc="-5" dirty="0">
                <a:latin typeface="Calibri"/>
                <a:cs typeface="Calibri"/>
              </a:rPr>
              <a:t>5. Treatment of </a:t>
            </a:r>
            <a:r>
              <a:rPr sz="1200" dirty="0">
                <a:latin typeface="Calibri"/>
                <a:cs typeface="Calibri"/>
              </a:rPr>
              <a:t>shock </a:t>
            </a:r>
            <a:r>
              <a:rPr sz="1200" spc="-10" dirty="0">
                <a:latin typeface="Calibri"/>
                <a:cs typeface="Calibri"/>
              </a:rPr>
              <a:t>is </a:t>
            </a:r>
            <a:r>
              <a:rPr sz="1200" spc="-5" dirty="0">
                <a:latin typeface="Calibri"/>
                <a:cs typeface="Calibri"/>
              </a:rPr>
              <a:t>primarily focused on restoring </a:t>
            </a:r>
            <a:r>
              <a:rPr sz="1200" spc="-10" dirty="0">
                <a:latin typeface="Calibri"/>
                <a:cs typeface="Calibri"/>
              </a:rPr>
              <a:t>tissue </a:t>
            </a:r>
            <a:r>
              <a:rPr sz="1200" spc="-5" dirty="0">
                <a:latin typeface="Calibri"/>
                <a:cs typeface="Calibri"/>
              </a:rPr>
              <a:t>perfusion </a:t>
            </a:r>
            <a:r>
              <a:rPr sz="1200" dirty="0">
                <a:latin typeface="Calibri"/>
                <a:cs typeface="Calibri"/>
              </a:rPr>
              <a:t>and </a:t>
            </a:r>
            <a:r>
              <a:rPr sz="1200" spc="-5" dirty="0">
                <a:latin typeface="Calibri"/>
                <a:cs typeface="Calibri"/>
              </a:rPr>
              <a:t>oxygen delivery  while eliminating the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cause.</a:t>
            </a:r>
            <a:endParaRPr sz="1200" dirty="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09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215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337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5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8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703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25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4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6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19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31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43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5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67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80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92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04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166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28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1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321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65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77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897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01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14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263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38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50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62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75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87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99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11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23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36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48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0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72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84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97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09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214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33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45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58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70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82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94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906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918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311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43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55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967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79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921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004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016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28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40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053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0652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077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089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101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114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1262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138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150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162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175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187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1993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2115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223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2359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248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260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272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84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2969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309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321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333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345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357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3700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382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394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406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418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4310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443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554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67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479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491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504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5163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528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5407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552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565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577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89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6017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613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626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638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650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662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674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687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699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711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723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735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7480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760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772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7846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7967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808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821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833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845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857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8699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8821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894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906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9187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930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943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955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967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79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91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0040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016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028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40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052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65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077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089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101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113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125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138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150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162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174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1869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99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211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223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35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47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60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72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84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96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3088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321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33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45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57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69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82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394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06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18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30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442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455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467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4795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491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503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16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28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40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552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564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577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589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601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613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625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638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650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62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674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686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6990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111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723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735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747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759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772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7843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796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808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820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833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8453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857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8696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881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894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906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918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9306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942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955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967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979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991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0038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0159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028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040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052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064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076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0891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101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113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125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137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150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162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174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186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198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211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223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235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247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259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272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284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296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08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20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332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345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357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369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81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93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406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418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430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442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454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467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479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491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503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515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528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540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552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564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576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589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601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613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625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637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649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662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674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686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698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710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723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735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747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759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771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784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796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808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820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832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845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857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869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881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893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906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918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930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942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954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966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979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991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003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015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027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040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052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064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076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088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101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113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125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137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149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162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174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186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198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210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223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235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247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259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271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283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296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308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320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332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344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357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369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381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393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405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418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430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442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454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466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479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491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503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515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527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539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552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564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576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588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600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613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625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37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649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661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674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686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698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710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722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735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747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759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771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783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796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808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820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832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844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856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869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881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893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905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917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930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942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954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966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978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991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003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015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027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5039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5052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064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076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088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100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113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125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137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149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161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173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186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198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210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222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234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247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259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271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283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295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308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320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332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44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356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369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381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93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405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417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430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442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454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466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478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490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503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515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527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539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551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564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576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588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600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612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625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637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649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661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673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686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698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710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722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734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747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759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771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783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795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807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820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832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844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856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868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881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893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905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917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929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942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954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966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978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990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6003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6015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6027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6039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051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063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076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088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100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112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124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137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149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161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173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185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198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210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222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234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246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259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271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283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295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307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320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332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344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356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368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380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393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405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417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429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441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454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466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478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490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502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515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527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539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551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563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576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588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6004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612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624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637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49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661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673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685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697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710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722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7345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746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758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771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783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795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807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819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832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844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856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868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880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893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9052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917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929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941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954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966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978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990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002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014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027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0393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51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063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759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88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100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112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124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136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149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161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1734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185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197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2100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222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234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246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3275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03275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03275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3275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03275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3275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03275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3275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3275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3275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3275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3275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3275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3275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3275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3275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3275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3275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275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275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3275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3275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3275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3275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3275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3275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3275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3275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3275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3275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275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275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275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275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3275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3275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3275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275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275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275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275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3275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3275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3275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3275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3275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3275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275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3275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275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03275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3275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03275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03275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275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03275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3275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3275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3275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3275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275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03275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3275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3275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3275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3275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3275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3275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03275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3275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03275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3275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03275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275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03275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03275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03275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3275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03275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03275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275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03275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3275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03275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03275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03275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03275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03275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03275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03275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03275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03275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3275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3275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3275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3275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3275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03275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03275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3275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03275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03275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03275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275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275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3275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03275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03275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03275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03275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03275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275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03275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03275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03275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03275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03275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3275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03275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3275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3275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03275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3275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3275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03275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3275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3275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3275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3275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3275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03275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03275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3275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03275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3275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275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03275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3275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03275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275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03275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03275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275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03275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3275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03275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03275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03275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3275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3275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3275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3275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3275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3275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275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3275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3275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3275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275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3275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3275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3275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275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3275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3275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3275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3275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03275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275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3275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03275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275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275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3275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3275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3275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3275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275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03275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03275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03275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3275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03275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03275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03275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03275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03275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275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03275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275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3275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03275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03275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275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3275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3275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3275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03275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03275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3275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03275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03275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275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03275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03275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03275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03275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03275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275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03275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03275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3275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03275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03275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03275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03275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03275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03275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03275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3275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3275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275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03275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03275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03275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3275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03275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03275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275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3275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275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3275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3275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3275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3275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3275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3275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03275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03275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3275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03275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03275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03275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3275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03275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03275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03275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03275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03275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03275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03275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03275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03275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275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03275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03275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3275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03275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03275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3275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3275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3275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275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3275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3275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3275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3275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3275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275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275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3275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3275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3275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3275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3275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3275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3275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3275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3275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03275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3275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3275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3275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275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3275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03275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03275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3275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275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3275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3275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03275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275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3275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3275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03275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275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3275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3275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3275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3275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275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275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275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275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3275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3275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3275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275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3275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3275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3275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275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3275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3275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275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03275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03275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03275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3275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275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03275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3275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3275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275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03275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03275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03275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3275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03275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03275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03275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03275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03275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03275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03275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03275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3275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03275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03275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3275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3275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03275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3275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03275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275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275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275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275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275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275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275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275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275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275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275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275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275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275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275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275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275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275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275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275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275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275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275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275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275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275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275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275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275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275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275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275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275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275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275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275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275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275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275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275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275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275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275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275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275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275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275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275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275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275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275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275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275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275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75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275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275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275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275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275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275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275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275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275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275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275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275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3275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3275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3275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3275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275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3275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03275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3275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3275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3275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3275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3275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3275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3275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3275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3275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3275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03275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3275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3275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03275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03275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03275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275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03275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3275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275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3275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3275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3275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3275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3275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275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3275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3275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3275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3275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3275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3275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3275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3275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3275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3275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3275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3275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3275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275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3275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3275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3275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275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3275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275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3275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3275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3275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3275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3275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3275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3275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3275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275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3275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3275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3275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3275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3275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3275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3275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3275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3275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3275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3275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3275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3275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3275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3275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3275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3275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275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3275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3275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3275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3275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3275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3275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3275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3275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275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3275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3275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3275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3275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275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275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3275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3275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3275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3275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3275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03275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03275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03275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03275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275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03275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3275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3275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3275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3275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3275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03275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03275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275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03275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03275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3275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03275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03275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03275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03275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03275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03275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3275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03275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03275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03275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03275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275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03275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03275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03275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03275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3275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03275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3275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03275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275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03275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03275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3275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3275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3275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3275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3275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3275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3275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3275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3275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03275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03275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03275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3275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03275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275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3275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3275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275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3275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03275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03275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03275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03275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3275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275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03275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3275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03275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03275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03275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03275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03275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03275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03275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3275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03275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3275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03275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03275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03275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03275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275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03275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3275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03275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03275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03275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03275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03275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03275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03275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3275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275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3275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3275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3275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3275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3275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3275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3275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275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3275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3275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3275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275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03275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03275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03275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03275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3275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3275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3275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75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275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3275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3275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275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3275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3275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3275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3275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3275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3275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03275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03275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03275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03275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275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03275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03275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275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03275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3275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03275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03275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3275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275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3275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03275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03275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275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03275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03275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275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3275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3275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3275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3275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3275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275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3275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3275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3275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3275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275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3275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275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3275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3275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3275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3275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3275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275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3275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3275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3275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3275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3275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275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3275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3275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275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3275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3275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275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3275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3275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3275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275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3275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3275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3275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3275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3275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275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3275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3275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3275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3275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275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3275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275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275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275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275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3275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3275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275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3275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275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3275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3275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3275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3275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3275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3275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3275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275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3275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3275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3275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3275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3275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3275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3275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275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3275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3275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275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3275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3275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3275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275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3275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275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275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275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3275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3275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3275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3275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275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275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3275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3275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275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3275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3275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3275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275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3275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3275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275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3275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3275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3275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3275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3275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3275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3275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275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275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3275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3275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3275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3275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3275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3275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3275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3275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3275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3275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275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275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275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275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275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275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275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275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275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275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275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275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275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275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275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275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275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275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275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275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275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275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275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275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275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275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275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275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275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275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275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275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275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275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275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275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275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275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275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275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275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275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275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275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275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275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275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275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275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275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275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275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7249668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7249668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7249668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7249668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7249668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7249668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7249668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7249668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7249668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249668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7249668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7249668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7249668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7249668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7249668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7249668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7249668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7249668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7249668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7249668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7249668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7249668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7249668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7249668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249668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249668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249668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249668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7249668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7249668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249668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249668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249668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249668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249668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249668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249668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249668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249668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249668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249668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249668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249668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249668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249668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249668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7249668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249668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249668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249668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249668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249668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7249668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7249668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7249668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7249668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7249668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7249668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249668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7249668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7249668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7249668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7249668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7249668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7249668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249668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7249668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7249668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7249668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7249668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7249668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7249668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249668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249668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249668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249668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249668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249668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249668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249668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249668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249668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49668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249668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249668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7249668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249668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7249668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7249668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249668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7249668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7249668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7249668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7249668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249668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7249668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7249668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7249668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7249668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7249668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7249668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7249668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7249668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7249668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7249668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7249668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7249668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7249668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7249668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7249668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249668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249668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249668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249668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249668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249668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249668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249668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249668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7249668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249668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7249668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7249668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7249668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249668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7249668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249668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7249668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249668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7249668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249668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249668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249668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7249668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249668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7249668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249668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249668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49668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249668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249668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249668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249668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249668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249668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249668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249668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249668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249668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249668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249668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249668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249668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249668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249668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249668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249668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249668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249668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7249668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249668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249668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249668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249668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249668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249668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249668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249668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249668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249668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249668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249668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249668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249668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249668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249668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249668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49668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49668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49668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49668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49668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49668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49668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49668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49668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249668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249668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49668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49668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249668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249668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249668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249668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49668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249668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249668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249668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49668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49668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49668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49668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49668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49668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49668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249668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249668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249668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249668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9668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9668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49668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249668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249668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249668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249668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249668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249668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249668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49668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249668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249668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249668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249668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249668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249668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9668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249668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249668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249668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49668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249668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249668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249668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249668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249668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249668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249668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249668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249668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249668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9668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249668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249668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249668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249668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249668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249668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49668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249668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9668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49668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49668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7249668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249668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249668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49668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249668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249668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249668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249668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249668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249668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249668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249668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249668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249668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249668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49668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249668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249668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249668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249668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249668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249668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49668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249668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249668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249668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249668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249668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7249668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7249668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249668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49668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49668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249668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249668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249668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49668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249668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249668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249668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249668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249668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249668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7249668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7249668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7249668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249668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249668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249668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49668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249668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249668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49668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49668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249668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249668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249668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249668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249668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249668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249668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49668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49668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49668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249668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49668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49668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49668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49668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249668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249668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249668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249668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249668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249668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249668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249668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249668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249668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249668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249668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49668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249668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249668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249668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7249668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249668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7249668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7249668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7249668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7249668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249668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249668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49668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249668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249668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249668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249668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7249668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249668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7249668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7249668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7249668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249668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249668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249668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249668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7249668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249668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49668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249668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7249668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249668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7249668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7249668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7249668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7249668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7249668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7249668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7249668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249668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49668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249668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249668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249668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7249668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7249668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7249668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7249668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7249668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7249668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7249668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249668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249668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249668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249668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249668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7249668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7249668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249668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249668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249668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49668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249668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49668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249668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49668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249668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49668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249668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249668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49668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249668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249668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249668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249668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249668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49668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249668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49668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49668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249668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249668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249668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49668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49668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249668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249668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249668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249668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249668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249668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249668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49668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249668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249668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249668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249668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249668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49668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49668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49668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49668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249668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249668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249668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249668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249668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249668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249668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249668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249668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249668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249668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249668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249668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249668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249668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49668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249668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49668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249668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249668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249668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49668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249668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49668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249668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49668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249668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49668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249668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249668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49668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49668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49668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49668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49668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249668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9668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249668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249668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49668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49668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49668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49668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49668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9668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49668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49668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249668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49668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49668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249668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49668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249668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249668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249668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249668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249668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49668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49668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49668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49668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49668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49668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49668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9668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9668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49668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49668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49668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49668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9668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49668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49668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249668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49668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49668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249668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249668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249668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49668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249668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249668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249668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249668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249668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249668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249668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249668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249668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49668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49668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49668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49668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49668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49668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49668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49668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49668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49668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49668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49668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49668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49668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49668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49668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49668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49668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49668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49668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49668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49668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49668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49668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49668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49668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249668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49668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9668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49668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49668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49668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49668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49668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49668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49668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49668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49668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9668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49668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49668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9668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9668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49668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49668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49668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49668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249668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49668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249668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49668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49668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49668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49668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49668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49668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49668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249668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249668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249668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249668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249668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249668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49668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668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49668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49668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49668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9668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49668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249668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668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249668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249668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49668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249668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249668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249668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249668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249668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249668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49668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49668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49668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49668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49668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49668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49668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49668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9668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9668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49668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49668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49668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49668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49668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49668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49668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49668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249668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49668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668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49668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249668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249668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249668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49668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249668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249668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49668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49668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49668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49668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49668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49668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49668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49668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49668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9668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49668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9668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9668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49668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49668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49668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49668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49668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49668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49668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49668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49668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49668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49668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49668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49668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49668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49668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249668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249668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49668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49668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249668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49668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49668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49668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49668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49668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49668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49668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49668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49668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249668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249668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49668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49668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668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668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49668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49668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49668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49668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249668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49668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49668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49668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49668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49668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49668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49668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249668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249668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249668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249668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249668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249668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249668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249668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49668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49668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49668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9668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49668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49668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49668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249668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249668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249668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249668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249668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249668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249668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249668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249668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49668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49668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49668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49668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49668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49668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49668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49668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49668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49668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49668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49668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49668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49668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49668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49668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49668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49668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49668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49668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249668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49668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249668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49668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49668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49668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249668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49668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49668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49668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49668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49668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49668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49668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49668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49668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9668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9668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9668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49668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49668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49668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249668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9668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49668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49668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49668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9668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9668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49668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49668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49668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49668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49668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49668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249668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249668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49668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49668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49668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249668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49668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49668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49668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49668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9668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9668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49668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49668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49668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249668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49668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9668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9668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9668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9668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49668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49668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249668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249668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249668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249668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249668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249668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7249668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249668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249668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249668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249668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249668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249668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249668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249668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249668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249668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49668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249668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249668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249668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249668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249668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249668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249668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249668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249668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249668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249668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249668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309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3215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3337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345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358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3703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3825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394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406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419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431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443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455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467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480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492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504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5166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528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541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55321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565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577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5897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601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614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6263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638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650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662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675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687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699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711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723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736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748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760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772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784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797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809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8214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833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845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858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870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882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894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906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918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9311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943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955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967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979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9921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1004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1016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1028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1040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1053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10652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1077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089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101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114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1262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138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150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162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175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187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1993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2115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223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2359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248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260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272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284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2969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309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321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333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345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357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3700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382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394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406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418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4310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443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4554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467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479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491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504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5163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528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5407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552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565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577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589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6017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613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626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638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650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662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674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687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699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711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723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735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7480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760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772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7846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7967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808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821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833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845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857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8699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8821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894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906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9187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930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943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955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967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979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991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20040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2016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2028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2040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2052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2065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2077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2089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2101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2113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2125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2138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2150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2162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2174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21869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2199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211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223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235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247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260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272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284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296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3088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321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333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345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357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369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382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394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406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418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430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442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455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467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4795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491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503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516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528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540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552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564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577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589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601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613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625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638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650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662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674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686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6990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7111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723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735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747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759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772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7843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796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808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820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833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8453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857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8696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881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894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906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918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9306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942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955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2967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979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2991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30038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30159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3028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3040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3052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3064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3076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30891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3101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3113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3125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3137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3150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3162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3174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3186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3198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211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223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235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247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259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272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284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296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3308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3320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3332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3345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3357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3369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3381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3393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3406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3418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3430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3442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3454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3467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3479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491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503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515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3528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540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3552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3564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3576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589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601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613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625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3637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649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3662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3674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3686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3698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3710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723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3735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3747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759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771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784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796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808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820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832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845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857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869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881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893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906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918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930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942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954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3966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3979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991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4003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4015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4027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4040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4052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4064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4076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4088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4101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4113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4125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4137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4149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4162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4174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4186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4198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4210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4223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4235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4247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4259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4271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4283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4296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4308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4320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4332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4344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4357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4369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4381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4393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4405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4418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4430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4442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4454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4466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479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491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503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4515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4527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4539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4552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564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576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4588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4600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4613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4625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4637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4649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4661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4674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4686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4698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4710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4722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4735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4747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4759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4771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4783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4796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4808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4820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4832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4844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4856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4869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4881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4893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4905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4917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4930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4942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4954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4966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4978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4991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5003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5015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5027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5039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5052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5064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5076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5088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5100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5113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5125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5137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5149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5161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5173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5186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5198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5210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5222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5234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5247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5259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5271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5283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295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5308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5320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5332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344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356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369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381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393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5405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5417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5430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5442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5454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5466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5478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5490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5503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5515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5527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5539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5551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5564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5576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5588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5600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5612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5625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5637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5649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5661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5673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5686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5698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5710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5722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5734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5747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5759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5771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5783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5795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807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820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832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844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856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868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881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893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905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917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929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942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5954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5966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5978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5990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6003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6015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6027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6039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6051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6063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6076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6088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6100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6112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6124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6137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6149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6161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6173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6185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6198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6210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6222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6234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6246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6259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6271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6283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6295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6307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6320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6332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6344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6356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6368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6380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6393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6405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6417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6429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6441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6454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6466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6478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6490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6502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6515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6527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6539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6551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6563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6576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6588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66004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6612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6624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6637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6649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6661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6673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6685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6697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6710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6722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67345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6746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6758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6771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6783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6795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6807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6819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6832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6844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6856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6868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6880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6893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69052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6917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6929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6941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6954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6966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6978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6990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7002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7014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7027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70393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7051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7063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70759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7088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7100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7112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7124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7136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7149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7161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71734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7185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7197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72100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7222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7234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7246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 txBox="1"/>
          <p:nvPr/>
        </p:nvSpPr>
        <p:spPr>
          <a:xfrm>
            <a:off x="3769869" y="10111699"/>
            <a:ext cx="167005" cy="19304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1050" spc="20">
                <a:latin typeface="Calibri"/>
                <a:cs typeface="Calibri"/>
              </a:rPr>
              <a:t>11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20067"/>
              </p:ext>
            </p:extLst>
          </p:nvPr>
        </p:nvGraphicFramePr>
        <p:xfrm>
          <a:off x="608076" y="2832100"/>
          <a:ext cx="6370318" cy="533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6097"/>
                <a:gridCol w="1842331"/>
                <a:gridCol w="1807973"/>
                <a:gridCol w="1753917"/>
              </a:tblGrid>
              <a:tr h="588000">
                <a:tc gridSpan="4">
                  <a:txBody>
                    <a:bodyPr/>
                    <a:lstStyle/>
                    <a:p>
                      <a:pPr marL="63500">
                        <a:lnSpc>
                          <a:spcPts val="1390"/>
                        </a:lnSpc>
                      </a:pPr>
                      <a:r>
                        <a:rPr sz="1200" b="1" spc="-5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Diagnosing shock state based </a:t>
                      </a:r>
                      <a:r>
                        <a:rPr sz="12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 </a:t>
                      </a:r>
                      <a:r>
                        <a:rPr sz="1200" b="1" spc="-5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hemodynamic</a:t>
                      </a:r>
                      <a:r>
                        <a:rPr sz="1200" b="1" spc="55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parameters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9B074"/>
                      </a:solidFill>
                      <a:prstDash val="solid"/>
                    </a:lnL>
                    <a:lnR w="12700">
                      <a:solidFill>
                        <a:srgbClr val="F9B074"/>
                      </a:solidFill>
                      <a:prstDash val="solid"/>
                    </a:lnR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796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8000">
                <a:tc>
                  <a:txBody>
                    <a:bodyPr/>
                    <a:lstStyle/>
                    <a:p>
                      <a:pPr marL="63500">
                        <a:lnSpc>
                          <a:spcPts val="1390"/>
                        </a:lnSpc>
                      </a:pPr>
                      <a:r>
                        <a:rPr sz="1200" b="1" spc="-5">
                          <a:latin typeface="Calibri"/>
                          <a:cs typeface="Calibri"/>
                        </a:rPr>
                        <a:t>Type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9B074"/>
                      </a:solidFill>
                      <a:prstDash val="solid"/>
                    </a:lnL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90"/>
                        </a:lnSpc>
                      </a:pPr>
                      <a:r>
                        <a:rPr sz="1200" b="1" spc="-5">
                          <a:latin typeface="Calibri"/>
                          <a:cs typeface="Calibri"/>
                        </a:rPr>
                        <a:t>Central venous</a:t>
                      </a:r>
                      <a:r>
                        <a:rPr sz="1200" b="1" spc="-65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>
                          <a:latin typeface="Calibri"/>
                          <a:cs typeface="Calibri"/>
                        </a:rPr>
                        <a:t>pressure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1390"/>
                        </a:lnSpc>
                      </a:pPr>
                      <a:r>
                        <a:rPr sz="1200" b="1" spc="-5">
                          <a:latin typeface="Calibri"/>
                          <a:cs typeface="Calibri"/>
                        </a:rPr>
                        <a:t>Cardiac</a:t>
                      </a:r>
                      <a:r>
                        <a:rPr sz="1200" b="1" spc="-85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>
                          <a:latin typeface="Calibri"/>
                          <a:cs typeface="Calibri"/>
                        </a:rPr>
                        <a:t>output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110489">
                        <a:lnSpc>
                          <a:spcPts val="1390"/>
                        </a:lnSpc>
                      </a:pPr>
                      <a:r>
                        <a:rPr sz="1200" b="1">
                          <a:latin typeface="Calibri"/>
                          <a:cs typeface="Calibri"/>
                        </a:rPr>
                        <a:t>Systemic</a:t>
                      </a:r>
                      <a:r>
                        <a:rPr sz="1200" b="1" spc="-8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>
                          <a:latin typeface="Calibri"/>
                          <a:cs typeface="Calibri"/>
                        </a:rPr>
                        <a:t>vascular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110489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200" b="1" spc="-5">
                          <a:latin typeface="Calibri"/>
                          <a:cs typeface="Calibri"/>
                        </a:rPr>
                        <a:t>resistance</a:t>
                      </a:r>
                      <a:r>
                        <a:rPr sz="1200" b="1" spc="-55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>
                          <a:latin typeface="Calibri"/>
                          <a:cs typeface="Calibri"/>
                        </a:rPr>
                        <a:t>(SVR)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9B074"/>
                      </a:solidFill>
                      <a:prstDash val="solid"/>
                    </a:lnR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</a:tr>
              <a:tr h="588000">
                <a:tc>
                  <a:txBody>
                    <a:bodyPr/>
                    <a:lstStyle/>
                    <a:p>
                      <a:pPr marL="63500">
                        <a:lnSpc>
                          <a:spcPts val="1390"/>
                        </a:lnSpc>
                      </a:pPr>
                      <a:r>
                        <a:rPr sz="1200" b="1">
                          <a:latin typeface="Calibri"/>
                          <a:cs typeface="Calibri"/>
                        </a:rPr>
                        <a:t>Hypovolemic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9B074"/>
                      </a:solidFill>
                      <a:prstDash val="solid"/>
                    </a:lnL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0489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Increased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9B074"/>
                      </a:solidFill>
                      <a:prstDash val="solid"/>
                    </a:lnR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</a:tr>
              <a:tr h="588000">
                <a:tc>
                  <a:txBody>
                    <a:bodyPr/>
                    <a:lstStyle/>
                    <a:p>
                      <a:pPr marL="63500">
                        <a:lnSpc>
                          <a:spcPts val="1390"/>
                        </a:lnSpc>
                      </a:pPr>
                      <a:r>
                        <a:rPr sz="1200" b="1" spc="-5">
                          <a:latin typeface="Calibri"/>
                          <a:cs typeface="Calibri"/>
                        </a:rPr>
                        <a:t>Cardiogenic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9B074"/>
                      </a:solidFill>
                      <a:prstDash val="solid"/>
                    </a:lnL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Increased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110489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Normal or</a:t>
                      </a:r>
                      <a:r>
                        <a:rPr sz="12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>
                          <a:latin typeface="Calibri"/>
                          <a:cs typeface="Calibri"/>
                        </a:rPr>
                        <a:t>Increased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9B074"/>
                      </a:solidFill>
                      <a:prstDash val="solid"/>
                    </a:lnR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</a:tr>
              <a:tr h="588000">
                <a:tc>
                  <a:txBody>
                    <a:bodyPr/>
                    <a:lstStyle/>
                    <a:p>
                      <a:pPr marL="63500">
                        <a:lnSpc>
                          <a:spcPts val="1415"/>
                        </a:lnSpc>
                      </a:pPr>
                      <a:r>
                        <a:rPr sz="1200" b="1">
                          <a:latin typeface="Calibri"/>
                          <a:cs typeface="Calibri"/>
                        </a:rPr>
                        <a:t>Septic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9B074"/>
                      </a:solidFill>
                      <a:prstDash val="solid"/>
                    </a:lnL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415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 or</a:t>
                      </a:r>
                      <a:r>
                        <a:rPr sz="12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>
                          <a:latin typeface="Calibri"/>
                          <a:cs typeface="Calibri"/>
                        </a:rPr>
                        <a:t>Increased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1415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Increased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0489">
                        <a:lnSpc>
                          <a:spcPts val="1415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9B074"/>
                      </a:solidFill>
                      <a:prstDash val="solid"/>
                    </a:lnR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</a:tr>
              <a:tr h="588000">
                <a:tc>
                  <a:txBody>
                    <a:bodyPr/>
                    <a:lstStyle/>
                    <a:p>
                      <a:pPr marL="63500">
                        <a:lnSpc>
                          <a:spcPts val="1390"/>
                        </a:lnSpc>
                      </a:pPr>
                      <a:r>
                        <a:rPr sz="1200" b="1" spc="-5">
                          <a:latin typeface="Calibri"/>
                          <a:cs typeface="Calibri"/>
                        </a:rPr>
                        <a:t>Traumatic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9B074"/>
                      </a:solidFill>
                      <a:prstDash val="solid"/>
                    </a:lnL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 or</a:t>
                      </a:r>
                      <a:r>
                        <a:rPr sz="12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>
                          <a:latin typeface="Calibri"/>
                          <a:cs typeface="Calibri"/>
                        </a:rPr>
                        <a:t>Increased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110489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 or</a:t>
                      </a:r>
                      <a:r>
                        <a:rPr sz="12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>
                          <a:latin typeface="Calibri"/>
                          <a:cs typeface="Calibri"/>
                        </a:rPr>
                        <a:t>Increased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9B074"/>
                      </a:solidFill>
                      <a:prstDash val="solid"/>
                    </a:lnR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</a:tr>
              <a:tr h="588000">
                <a:tc>
                  <a:txBody>
                    <a:bodyPr/>
                    <a:lstStyle/>
                    <a:p>
                      <a:pPr marL="63500">
                        <a:lnSpc>
                          <a:spcPts val="1390"/>
                        </a:lnSpc>
                      </a:pPr>
                      <a:r>
                        <a:rPr sz="1200" b="1" spc="-5">
                          <a:latin typeface="Calibri"/>
                          <a:cs typeface="Calibri"/>
                        </a:rPr>
                        <a:t>Neurogenic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9B074"/>
                      </a:solidFill>
                      <a:prstDash val="solid"/>
                    </a:lnL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0489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9B074"/>
                      </a:solidFill>
                      <a:prstDash val="solid"/>
                    </a:lnR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</a:tcPr>
                </a:tc>
              </a:tr>
              <a:tr h="588000">
                <a:tc>
                  <a:txBody>
                    <a:bodyPr/>
                    <a:lstStyle/>
                    <a:p>
                      <a:pPr marL="63500">
                        <a:lnSpc>
                          <a:spcPts val="1390"/>
                        </a:lnSpc>
                      </a:pPr>
                      <a:r>
                        <a:rPr sz="1200" b="1">
                          <a:latin typeface="Calibri"/>
                          <a:cs typeface="Calibri"/>
                        </a:rPr>
                        <a:t>Hypoadrenal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9B074"/>
                      </a:solidFill>
                      <a:prstDash val="solid"/>
                    </a:lnL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 or</a:t>
                      </a:r>
                      <a:r>
                        <a:rPr sz="12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>
                          <a:latin typeface="Calibri"/>
                          <a:cs typeface="Calibri"/>
                        </a:rPr>
                        <a:t>Increased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1390"/>
                        </a:lnSpc>
                      </a:pPr>
                      <a:r>
                        <a:rPr sz="1200" spc="-5">
                          <a:latin typeface="Calibri"/>
                          <a:cs typeface="Calibri"/>
                        </a:rPr>
                        <a:t>Decreased or</a:t>
                      </a:r>
                      <a:r>
                        <a:rPr sz="12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>
                          <a:latin typeface="Calibri"/>
                          <a:cs typeface="Calibri"/>
                        </a:rPr>
                        <a:t>Increased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  <a:tc>
                  <a:txBody>
                    <a:bodyPr/>
                    <a:lstStyle/>
                    <a:p>
                      <a:pPr marL="110489">
                        <a:lnSpc>
                          <a:spcPts val="1390"/>
                        </a:lnSpc>
                      </a:pPr>
                      <a:r>
                        <a:rPr sz="1200" spc="-5" dirty="0">
                          <a:latin typeface="Calibri"/>
                          <a:cs typeface="Calibri"/>
                        </a:rPr>
                        <a:t>Decreased or</a:t>
                      </a:r>
                      <a:r>
                        <a:rPr sz="12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 dirty="0">
                          <a:latin typeface="Calibri"/>
                          <a:cs typeface="Calibri"/>
                        </a:rPr>
                        <a:t>Increased</a:t>
                      </a:r>
                      <a:endParaRPr sz="12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9B074"/>
                      </a:solidFill>
                      <a:prstDash val="solid"/>
                    </a:lnR>
                    <a:lnT w="12700">
                      <a:solidFill>
                        <a:srgbClr val="F9B074"/>
                      </a:solidFill>
                      <a:prstDash val="solid"/>
                    </a:lnT>
                    <a:lnB w="12700">
                      <a:solidFill>
                        <a:srgbClr val="F9B074"/>
                      </a:solidFill>
                      <a:prstDash val="solid"/>
                    </a:lnB>
                    <a:solidFill>
                      <a:srgbClr val="FDE4D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5198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1" y="4051300"/>
            <a:ext cx="617220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600" dirty="0" smtClean="0"/>
              <a:t>THANK YOU</a:t>
            </a:r>
            <a:endParaRPr lang="en-US" sz="9600" dirty="0"/>
          </a:p>
        </p:txBody>
      </p:sp>
    </p:spTree>
    <p:extLst>
      <p:ext uri="{BB962C8B-B14F-4D97-AF65-F5344CB8AC3E}">
        <p14:creationId xmlns:p14="http://schemas.microsoft.com/office/powerpoint/2010/main" val="1910685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388361" y="1056131"/>
            <a:ext cx="2250545" cy="42357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pc="10"/>
              <a:t>Objectives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28700" y="1686562"/>
            <a:ext cx="5626861" cy="2167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2575" indent="-269875">
              <a:lnSpc>
                <a:spcPts val="2125"/>
              </a:lnSpc>
              <a:spcBef>
                <a:spcPts val="100"/>
              </a:spcBef>
              <a:buSzPct val="77777"/>
              <a:buAutoNum type="arabicPeriod"/>
              <a:tabLst>
                <a:tab pos="282575" algn="l"/>
              </a:tabLst>
            </a:pPr>
            <a:r>
              <a:rPr sz="1800" dirty="0">
                <a:latin typeface="Cambria"/>
                <a:cs typeface="Cambria"/>
              </a:rPr>
              <a:t>To </a:t>
            </a:r>
            <a:r>
              <a:rPr sz="1800" spc="-5" dirty="0">
                <a:latin typeface="Cambria"/>
                <a:cs typeface="Cambria"/>
              </a:rPr>
              <a:t>understand physiology </a:t>
            </a:r>
            <a:r>
              <a:rPr sz="1800" dirty="0">
                <a:latin typeface="Cambria"/>
                <a:cs typeface="Cambria"/>
              </a:rPr>
              <a:t>of </a:t>
            </a:r>
            <a:r>
              <a:rPr sz="1800" spc="-5" dirty="0">
                <a:latin typeface="Cambria"/>
                <a:cs typeface="Cambria"/>
              </a:rPr>
              <a:t>sustaining </a:t>
            </a:r>
            <a:r>
              <a:rPr sz="1800" dirty="0">
                <a:latin typeface="Cambria"/>
                <a:cs typeface="Cambria"/>
              </a:rPr>
              <a:t>blood</a:t>
            </a:r>
            <a:r>
              <a:rPr sz="1800" spc="-30" dirty="0">
                <a:latin typeface="Cambria"/>
                <a:cs typeface="Cambria"/>
              </a:rPr>
              <a:t> </a:t>
            </a:r>
            <a:r>
              <a:rPr sz="1800" spc="-5" dirty="0">
                <a:latin typeface="Cambria"/>
                <a:cs typeface="Cambria"/>
              </a:rPr>
              <a:t>pressure.</a:t>
            </a:r>
            <a:endParaRPr sz="1800" dirty="0">
              <a:latin typeface="Cambria"/>
              <a:cs typeface="Cambria"/>
            </a:endParaRPr>
          </a:p>
          <a:p>
            <a:pPr marL="282575" indent="-269875">
              <a:lnSpc>
                <a:spcPts val="2100"/>
              </a:lnSpc>
              <a:buSzPct val="77777"/>
              <a:buAutoNum type="arabicPeriod"/>
              <a:tabLst>
                <a:tab pos="282575" algn="l"/>
              </a:tabLst>
            </a:pPr>
            <a:r>
              <a:rPr sz="1800" dirty="0">
                <a:latin typeface="Cambria"/>
                <a:cs typeface="Cambria"/>
              </a:rPr>
              <a:t>To learn about the </a:t>
            </a:r>
            <a:r>
              <a:rPr sz="1800" spc="-5" dirty="0">
                <a:latin typeface="Cambria"/>
                <a:cs typeface="Cambria"/>
              </a:rPr>
              <a:t>classifications </a:t>
            </a:r>
            <a:r>
              <a:rPr sz="1800" dirty="0">
                <a:latin typeface="Cambria"/>
                <a:cs typeface="Cambria"/>
              </a:rPr>
              <a:t>of</a:t>
            </a:r>
            <a:r>
              <a:rPr sz="1800" spc="-60" dirty="0">
                <a:latin typeface="Cambria"/>
                <a:cs typeface="Cambria"/>
              </a:rPr>
              <a:t> </a:t>
            </a:r>
            <a:r>
              <a:rPr sz="1800" dirty="0">
                <a:latin typeface="Cambria"/>
                <a:cs typeface="Cambria"/>
              </a:rPr>
              <a:t>shock.</a:t>
            </a:r>
          </a:p>
          <a:p>
            <a:pPr marL="282575" marR="191770" indent="-269875">
              <a:lnSpc>
                <a:spcPts val="2110"/>
              </a:lnSpc>
              <a:spcBef>
                <a:spcPts val="85"/>
              </a:spcBef>
              <a:buSzPct val="77777"/>
              <a:buAutoNum type="arabicPeriod"/>
              <a:tabLst>
                <a:tab pos="282575" algn="l"/>
              </a:tabLst>
            </a:pPr>
            <a:r>
              <a:rPr sz="1800" dirty="0">
                <a:latin typeface="Cambria"/>
                <a:cs typeface="Cambria"/>
              </a:rPr>
              <a:t>To </a:t>
            </a:r>
            <a:r>
              <a:rPr sz="1800" spc="-5" dirty="0">
                <a:latin typeface="Cambria"/>
                <a:cs typeface="Cambria"/>
              </a:rPr>
              <a:t>understand </a:t>
            </a:r>
            <a:r>
              <a:rPr sz="1800" dirty="0">
                <a:latin typeface="Cambria"/>
                <a:cs typeface="Cambria"/>
              </a:rPr>
              <a:t>the </a:t>
            </a:r>
            <a:r>
              <a:rPr sz="1800" spc="-5" dirty="0">
                <a:latin typeface="Cambria"/>
                <a:cs typeface="Cambria"/>
              </a:rPr>
              <a:t>consequences </a:t>
            </a:r>
            <a:r>
              <a:rPr sz="1800" dirty="0">
                <a:latin typeface="Cambria"/>
                <a:cs typeface="Cambria"/>
              </a:rPr>
              <a:t>of the </a:t>
            </a:r>
            <a:r>
              <a:rPr sz="1800" spc="-5" dirty="0">
                <a:latin typeface="Cambria"/>
                <a:cs typeface="Cambria"/>
              </a:rPr>
              <a:t>natural </a:t>
            </a:r>
            <a:r>
              <a:rPr sz="1800" dirty="0">
                <a:latin typeface="Cambria"/>
                <a:cs typeface="Cambria"/>
              </a:rPr>
              <a:t>history of  </a:t>
            </a:r>
            <a:r>
              <a:rPr sz="1800" spc="-5" dirty="0">
                <a:latin typeface="Cambria"/>
                <a:cs typeface="Cambria"/>
              </a:rPr>
              <a:t>shock.</a:t>
            </a:r>
            <a:endParaRPr sz="1800" dirty="0">
              <a:latin typeface="Cambria"/>
              <a:cs typeface="Cambria"/>
            </a:endParaRPr>
          </a:p>
          <a:p>
            <a:pPr marL="282575" indent="-269875">
              <a:lnSpc>
                <a:spcPts val="2039"/>
              </a:lnSpc>
              <a:buSzPct val="77777"/>
              <a:buAutoNum type="arabicPeriod"/>
              <a:tabLst>
                <a:tab pos="282575" algn="l"/>
              </a:tabLst>
            </a:pPr>
            <a:r>
              <a:rPr sz="1800" dirty="0" smtClean="0">
                <a:latin typeface="Cambria"/>
                <a:cs typeface="Cambria"/>
              </a:rPr>
              <a:t>To be able to </a:t>
            </a:r>
            <a:r>
              <a:rPr sz="1800" spc="-5" dirty="0" smtClean="0">
                <a:latin typeface="Cambria"/>
                <a:cs typeface="Cambria"/>
              </a:rPr>
              <a:t>diagnose </a:t>
            </a:r>
            <a:r>
              <a:rPr sz="1800" dirty="0" smtClean="0">
                <a:latin typeface="Cambria"/>
                <a:cs typeface="Cambria"/>
              </a:rPr>
              <a:t>and plan </a:t>
            </a:r>
            <a:r>
              <a:rPr sz="1800" spc="-5" dirty="0" smtClean="0">
                <a:latin typeface="Cambria"/>
                <a:cs typeface="Cambria"/>
              </a:rPr>
              <a:t>appropriate treatments</a:t>
            </a:r>
            <a:r>
              <a:rPr sz="1800" spc="40" dirty="0" smtClean="0">
                <a:latin typeface="Cambria"/>
                <a:cs typeface="Cambria"/>
              </a:rPr>
              <a:t> </a:t>
            </a:r>
            <a:r>
              <a:rPr sz="1800" spc="-5" dirty="0" smtClean="0">
                <a:latin typeface="Cambria"/>
                <a:cs typeface="Cambria"/>
              </a:rPr>
              <a:t>for</a:t>
            </a:r>
            <a:endParaRPr sz="1800" dirty="0" smtClean="0">
              <a:latin typeface="Cambria"/>
              <a:cs typeface="Cambria"/>
            </a:endParaRPr>
          </a:p>
          <a:p>
            <a:pPr marL="282575">
              <a:lnSpc>
                <a:spcPts val="2150"/>
              </a:lnSpc>
            </a:pPr>
            <a:r>
              <a:rPr sz="1800" dirty="0" smtClean="0">
                <a:latin typeface="Cambria"/>
                <a:cs typeface="Cambria"/>
              </a:rPr>
              <a:t>different </a:t>
            </a:r>
            <a:r>
              <a:rPr sz="1800" spc="-5" dirty="0" smtClean="0">
                <a:latin typeface="Cambria"/>
                <a:cs typeface="Cambria"/>
              </a:rPr>
              <a:t>types </a:t>
            </a:r>
            <a:r>
              <a:rPr sz="1800" dirty="0" smtClean="0">
                <a:latin typeface="Cambria"/>
                <a:cs typeface="Cambria"/>
              </a:rPr>
              <a:t>of</a:t>
            </a:r>
            <a:r>
              <a:rPr sz="1800" spc="-50" dirty="0" smtClean="0">
                <a:latin typeface="Cambria"/>
                <a:cs typeface="Cambria"/>
              </a:rPr>
              <a:t> </a:t>
            </a:r>
            <a:r>
              <a:rPr sz="1800" spc="-5" dirty="0" smtClean="0">
                <a:latin typeface="Cambria"/>
                <a:cs typeface="Cambria"/>
              </a:rPr>
              <a:t>shock.</a:t>
            </a:r>
            <a:endParaRPr sz="1800" dirty="0">
              <a:latin typeface="Cambria"/>
              <a:cs typeface="Cambria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40308" y="5359906"/>
            <a:ext cx="1530096" cy="8138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18222" y="5449313"/>
            <a:ext cx="1383665" cy="579755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12065" marR="5080" indent="-635" algn="ctr">
              <a:lnSpc>
                <a:spcPts val="1400"/>
              </a:lnSpc>
              <a:spcBef>
                <a:spcPts val="280"/>
              </a:spcBef>
            </a:pPr>
            <a:r>
              <a:rPr sz="1300" spc="-5">
                <a:latin typeface="Calibri"/>
                <a:cs typeface="Calibri"/>
              </a:rPr>
              <a:t>Shock </a:t>
            </a:r>
            <a:r>
              <a:rPr sz="1300">
                <a:latin typeface="Calibri"/>
                <a:cs typeface="Calibri"/>
              </a:rPr>
              <a:t>and  </a:t>
            </a:r>
            <a:r>
              <a:rPr sz="1300" spc="-5">
                <a:latin typeface="Calibri"/>
                <a:cs typeface="Calibri"/>
              </a:rPr>
              <a:t>Metabolic</a:t>
            </a:r>
            <a:r>
              <a:rPr sz="1300" spc="-40">
                <a:latin typeface="Calibri"/>
                <a:cs typeface="Calibri"/>
              </a:rPr>
              <a:t> </a:t>
            </a:r>
            <a:r>
              <a:rPr sz="1300" spc="-5">
                <a:latin typeface="Calibri"/>
                <a:cs typeface="Calibri"/>
              </a:rPr>
              <a:t>Response  </a:t>
            </a:r>
            <a:r>
              <a:rPr sz="1300">
                <a:latin typeface="Calibri"/>
                <a:cs typeface="Calibri"/>
              </a:rPr>
              <a:t>to</a:t>
            </a:r>
            <a:r>
              <a:rPr sz="1300" spc="-75">
                <a:latin typeface="Calibri"/>
                <a:cs typeface="Calibri"/>
              </a:rPr>
              <a:t> </a:t>
            </a:r>
            <a:r>
              <a:rPr sz="1300" spc="-5">
                <a:latin typeface="Calibri"/>
                <a:cs typeface="Calibri"/>
              </a:rPr>
              <a:t>Surgery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424154" y="4510148"/>
            <a:ext cx="574040" cy="1237615"/>
          </a:xfrm>
          <a:custGeom>
            <a:avLst/>
            <a:gdLst/>
            <a:ahLst/>
            <a:cxnLst/>
            <a:rect l="l" t="t" r="r" b="b"/>
            <a:pathLst>
              <a:path w="574039" h="1237614">
                <a:moveTo>
                  <a:pt x="0" y="1237489"/>
                </a:moveTo>
                <a:lnTo>
                  <a:pt x="573907" y="0"/>
                </a:lnTo>
              </a:path>
            </a:pathLst>
          </a:custGeom>
          <a:ln w="25399">
            <a:solidFill>
              <a:srgbClr val="CD66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948939" y="4122418"/>
            <a:ext cx="1530096" cy="8138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201957" y="4300979"/>
            <a:ext cx="1033780" cy="40132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172720" marR="5080" indent="-160655">
              <a:lnSpc>
                <a:spcPts val="1400"/>
              </a:lnSpc>
              <a:spcBef>
                <a:spcPts val="280"/>
              </a:spcBef>
            </a:pPr>
            <a:r>
              <a:rPr sz="1300" spc="-5">
                <a:latin typeface="Calibri"/>
                <a:cs typeface="Calibri"/>
              </a:rPr>
              <a:t>Blood</a:t>
            </a:r>
            <a:r>
              <a:rPr sz="1300" spc="-50">
                <a:latin typeface="Calibri"/>
                <a:cs typeface="Calibri"/>
              </a:rPr>
              <a:t> </a:t>
            </a:r>
            <a:r>
              <a:rPr sz="1300" spc="-5">
                <a:latin typeface="Calibri"/>
                <a:cs typeface="Calibri"/>
              </a:rPr>
              <a:t>pressure  regulation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432833" y="4510147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3907" y="0"/>
                </a:lnTo>
              </a:path>
            </a:pathLst>
          </a:custGeom>
          <a:ln w="25400">
            <a:solidFill>
              <a:srgbClr val="AAC4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368076" y="4300979"/>
            <a:ext cx="718820" cy="40132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19050" marR="5080" indent="-6985">
              <a:lnSpc>
                <a:spcPts val="1400"/>
              </a:lnSpc>
              <a:spcBef>
                <a:spcPts val="280"/>
              </a:spcBef>
            </a:pPr>
            <a:r>
              <a:rPr sz="1300">
                <a:latin typeface="Calibri"/>
                <a:cs typeface="Calibri"/>
              </a:rPr>
              <a:t>Pe</a:t>
            </a:r>
            <a:r>
              <a:rPr sz="1300" spc="-5">
                <a:latin typeface="Calibri"/>
                <a:cs typeface="Calibri"/>
              </a:rPr>
              <a:t>r</a:t>
            </a:r>
            <a:r>
              <a:rPr sz="1300">
                <a:latin typeface="Calibri"/>
                <a:cs typeface="Calibri"/>
              </a:rPr>
              <a:t>iphe</a:t>
            </a:r>
            <a:r>
              <a:rPr sz="1300" spc="-5">
                <a:latin typeface="Calibri"/>
                <a:cs typeface="Calibri"/>
              </a:rPr>
              <a:t>r</a:t>
            </a:r>
            <a:r>
              <a:rPr sz="1300">
                <a:latin typeface="Calibri"/>
                <a:cs typeface="Calibri"/>
              </a:rPr>
              <a:t>al  </a:t>
            </a:r>
            <a:r>
              <a:rPr sz="1300" spc="-5">
                <a:latin typeface="Calibri"/>
                <a:cs typeface="Calibri"/>
              </a:rPr>
              <a:t>r</a:t>
            </a:r>
            <a:r>
              <a:rPr sz="1300">
                <a:latin typeface="Calibri"/>
                <a:cs typeface="Calibri"/>
              </a:rPr>
              <a:t>e</a:t>
            </a:r>
            <a:r>
              <a:rPr sz="1300" spc="-5">
                <a:latin typeface="Calibri"/>
                <a:cs typeface="Calibri"/>
              </a:rPr>
              <a:t>s</a:t>
            </a:r>
            <a:r>
              <a:rPr sz="1300">
                <a:latin typeface="Calibri"/>
                <a:cs typeface="Calibri"/>
              </a:rPr>
              <a:t>i</a:t>
            </a:r>
            <a:r>
              <a:rPr sz="1300" spc="-5">
                <a:latin typeface="Calibri"/>
                <a:cs typeface="Calibri"/>
              </a:rPr>
              <a:t>s</a:t>
            </a:r>
            <a:r>
              <a:rPr sz="1300">
                <a:latin typeface="Calibri"/>
                <a:cs typeface="Calibri"/>
              </a:rPr>
              <a:t>ta</a:t>
            </a:r>
            <a:r>
              <a:rPr sz="1300" spc="-5">
                <a:latin typeface="Calibri"/>
                <a:cs typeface="Calibri"/>
              </a:rPr>
              <a:t>n</a:t>
            </a:r>
            <a:r>
              <a:rPr sz="1300">
                <a:latin typeface="Calibri"/>
                <a:cs typeface="Calibri"/>
              </a:rPr>
              <a:t>ce</a:t>
            </a:r>
          </a:p>
        </p:txBody>
      </p:sp>
      <p:sp>
        <p:nvSpPr>
          <p:cNvPr id="11" name="object 11"/>
          <p:cNvSpPr/>
          <p:nvPr/>
        </p:nvSpPr>
        <p:spPr>
          <a:xfrm>
            <a:off x="2424154" y="5747636"/>
            <a:ext cx="574040" cy="1237615"/>
          </a:xfrm>
          <a:custGeom>
            <a:avLst/>
            <a:gdLst/>
            <a:ahLst/>
            <a:cxnLst/>
            <a:rect l="l" t="t" r="r" b="b"/>
            <a:pathLst>
              <a:path w="574039" h="1237615">
                <a:moveTo>
                  <a:pt x="0" y="0"/>
                </a:moveTo>
                <a:lnTo>
                  <a:pt x="573908" y="1237489"/>
                </a:lnTo>
              </a:path>
            </a:pathLst>
          </a:custGeom>
          <a:ln w="25399">
            <a:solidFill>
              <a:srgbClr val="CD66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48939" y="6597396"/>
            <a:ext cx="1530096" cy="8138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508657" y="6865111"/>
            <a:ext cx="42037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>
                <a:latin typeface="Calibri"/>
                <a:cs typeface="Calibri"/>
              </a:rPr>
              <a:t>Sho</a:t>
            </a:r>
            <a:r>
              <a:rPr sz="1300" spc="-5">
                <a:latin typeface="Calibri"/>
                <a:cs typeface="Calibri"/>
              </a:rPr>
              <a:t>c</a:t>
            </a:r>
            <a:r>
              <a:rPr sz="1300">
                <a:latin typeface="Calibri"/>
                <a:cs typeface="Calibri"/>
              </a:rPr>
              <a:t>k</a:t>
            </a:r>
          </a:p>
        </p:txBody>
      </p:sp>
      <p:sp>
        <p:nvSpPr>
          <p:cNvPr id="14" name="object 14"/>
          <p:cNvSpPr/>
          <p:nvPr/>
        </p:nvSpPr>
        <p:spPr>
          <a:xfrm>
            <a:off x="4432832" y="5335141"/>
            <a:ext cx="574040" cy="1650364"/>
          </a:xfrm>
          <a:custGeom>
            <a:avLst/>
            <a:gdLst/>
            <a:ahLst/>
            <a:cxnLst/>
            <a:rect l="l" t="t" r="r" b="b"/>
            <a:pathLst>
              <a:path w="574039" h="1650365">
                <a:moveTo>
                  <a:pt x="0" y="1649984"/>
                </a:moveTo>
                <a:lnTo>
                  <a:pt x="573907" y="0"/>
                </a:lnTo>
              </a:path>
            </a:pathLst>
          </a:custGeom>
          <a:ln w="25400">
            <a:solidFill>
              <a:srgbClr val="AAC4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383836" y="5215127"/>
            <a:ext cx="68707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spc="-10">
                <a:latin typeface="Calibri"/>
                <a:cs typeface="Calibri"/>
              </a:rPr>
              <a:t>Deﬁnition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432832" y="6160133"/>
            <a:ext cx="574040" cy="825500"/>
          </a:xfrm>
          <a:custGeom>
            <a:avLst/>
            <a:gdLst/>
            <a:ahLst/>
            <a:cxnLst/>
            <a:rect l="l" t="t" r="r" b="b"/>
            <a:pathLst>
              <a:path w="574039" h="825500">
                <a:moveTo>
                  <a:pt x="0" y="824992"/>
                </a:moveTo>
                <a:lnTo>
                  <a:pt x="573907" y="0"/>
                </a:lnTo>
              </a:path>
            </a:pathLst>
          </a:custGeom>
          <a:ln w="25400">
            <a:solidFill>
              <a:srgbClr val="AAC4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087978" y="5950966"/>
            <a:ext cx="1278890" cy="40132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250825" marR="5080" indent="-238760">
              <a:lnSpc>
                <a:spcPts val="1400"/>
              </a:lnSpc>
              <a:spcBef>
                <a:spcPts val="280"/>
              </a:spcBef>
            </a:pPr>
            <a:r>
              <a:rPr sz="1300" spc="-5">
                <a:latin typeface="Calibri"/>
                <a:cs typeface="Calibri"/>
              </a:rPr>
              <a:t>Sings/symptoms</a:t>
            </a:r>
            <a:r>
              <a:rPr sz="1300" spc="-60">
                <a:latin typeface="Calibri"/>
                <a:cs typeface="Calibri"/>
              </a:rPr>
              <a:t> </a:t>
            </a:r>
            <a:r>
              <a:rPr sz="1300">
                <a:latin typeface="Calibri"/>
                <a:cs typeface="Calibri"/>
              </a:rPr>
              <a:t>&amp;  </a:t>
            </a:r>
            <a:r>
              <a:rPr sz="1300" spc="-5">
                <a:latin typeface="Calibri"/>
                <a:cs typeface="Calibri"/>
              </a:rPr>
              <a:t>parameters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432833" y="6985126"/>
            <a:ext cx="574040" cy="0"/>
          </a:xfrm>
          <a:custGeom>
            <a:avLst/>
            <a:gdLst/>
            <a:ahLst/>
            <a:cxnLst/>
            <a:rect l="l" t="t" r="r" b="b"/>
            <a:pathLst>
              <a:path w="574039">
                <a:moveTo>
                  <a:pt x="0" y="0"/>
                </a:moveTo>
                <a:lnTo>
                  <a:pt x="573907" y="0"/>
                </a:lnTo>
              </a:path>
            </a:pathLst>
          </a:custGeom>
          <a:ln w="25400">
            <a:solidFill>
              <a:srgbClr val="AAC4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960620" y="4122418"/>
            <a:ext cx="1527048" cy="328879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r>
              <a:rPr lang="en-US" dirty="0" smtClean="0"/>
              <a:t>Peripheral resistant </a:t>
            </a:r>
          </a:p>
          <a:p>
            <a:endParaRPr lang="en-US" dirty="0"/>
          </a:p>
          <a:p>
            <a:r>
              <a:rPr lang="en-US" dirty="0" smtClean="0"/>
              <a:t>  </a:t>
            </a:r>
          </a:p>
          <a:p>
            <a:r>
              <a:rPr lang="en-US" dirty="0"/>
              <a:t> </a:t>
            </a:r>
            <a:r>
              <a:rPr lang="en-US" dirty="0" smtClean="0"/>
              <a:t>  Definition </a:t>
            </a:r>
          </a:p>
          <a:p>
            <a:endParaRPr lang="en-US" dirty="0"/>
          </a:p>
          <a:p>
            <a:r>
              <a:rPr lang="en-US" dirty="0" smtClean="0"/>
              <a:t>   Sign</a:t>
            </a:r>
          </a:p>
          <a:p>
            <a:r>
              <a:rPr lang="en-US" dirty="0" smtClean="0"/>
              <a:t>/symptoms</a:t>
            </a:r>
            <a:endParaRPr dirty="0"/>
          </a:p>
        </p:txBody>
      </p:sp>
      <p:sp>
        <p:nvSpPr>
          <p:cNvPr id="20" name="object 20"/>
          <p:cNvSpPr txBox="1"/>
          <p:nvPr/>
        </p:nvSpPr>
        <p:spPr>
          <a:xfrm>
            <a:off x="5138968" y="6775956"/>
            <a:ext cx="1177290" cy="40132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86995" marR="5080" indent="-74930">
              <a:lnSpc>
                <a:spcPts val="1400"/>
              </a:lnSpc>
              <a:spcBef>
                <a:spcPts val="280"/>
              </a:spcBef>
            </a:pPr>
            <a:r>
              <a:rPr sz="1300">
                <a:latin typeface="Calibri"/>
                <a:cs typeface="Calibri"/>
              </a:rPr>
              <a:t>Eﬀect </a:t>
            </a:r>
            <a:r>
              <a:rPr sz="1300" spc="-5">
                <a:latin typeface="Calibri"/>
                <a:cs typeface="Calibri"/>
              </a:rPr>
              <a:t>of shock</a:t>
            </a:r>
            <a:r>
              <a:rPr sz="1300" spc="-75">
                <a:latin typeface="Calibri"/>
                <a:cs typeface="Calibri"/>
              </a:rPr>
              <a:t> </a:t>
            </a:r>
            <a:r>
              <a:rPr sz="1300" spc="-5">
                <a:latin typeface="Calibri"/>
                <a:cs typeface="Calibri"/>
              </a:rPr>
              <a:t>at  </a:t>
            </a:r>
            <a:r>
              <a:rPr sz="1300">
                <a:latin typeface="Calibri"/>
                <a:cs typeface="Calibri"/>
              </a:rPr>
              <a:t>the </a:t>
            </a:r>
            <a:r>
              <a:rPr sz="1300" spc="-5">
                <a:latin typeface="Calibri"/>
                <a:cs typeface="Calibri"/>
              </a:rPr>
              <a:t>organ</a:t>
            </a:r>
            <a:r>
              <a:rPr sz="1300" spc="-85">
                <a:latin typeface="Calibri"/>
                <a:cs typeface="Calibri"/>
              </a:rPr>
              <a:t> </a:t>
            </a:r>
            <a:r>
              <a:rPr sz="1300">
                <a:latin typeface="Calibri"/>
                <a:cs typeface="Calibri"/>
              </a:rPr>
              <a:t>level</a:t>
            </a:r>
          </a:p>
        </p:txBody>
      </p:sp>
      <p:sp>
        <p:nvSpPr>
          <p:cNvPr id="21" name="object 21"/>
          <p:cNvSpPr/>
          <p:nvPr/>
        </p:nvSpPr>
        <p:spPr>
          <a:xfrm>
            <a:off x="4432832" y="6985126"/>
            <a:ext cx="574040" cy="825500"/>
          </a:xfrm>
          <a:custGeom>
            <a:avLst/>
            <a:gdLst/>
            <a:ahLst/>
            <a:cxnLst/>
            <a:rect l="l" t="t" r="r" b="b"/>
            <a:pathLst>
              <a:path w="574039" h="825500">
                <a:moveTo>
                  <a:pt x="0" y="0"/>
                </a:moveTo>
                <a:lnTo>
                  <a:pt x="573907" y="824992"/>
                </a:lnTo>
              </a:path>
            </a:pathLst>
          </a:custGeom>
          <a:ln w="25400">
            <a:solidFill>
              <a:srgbClr val="AAC4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960620" y="7423404"/>
            <a:ext cx="1527048" cy="8138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108697" y="7600950"/>
            <a:ext cx="1237615" cy="40132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12700" marR="5080" indent="120014">
              <a:lnSpc>
                <a:spcPts val="1400"/>
              </a:lnSpc>
              <a:spcBef>
                <a:spcPts val="280"/>
              </a:spcBef>
            </a:pPr>
            <a:r>
              <a:rPr sz="1300" spc="-5">
                <a:latin typeface="Calibri"/>
                <a:cs typeface="Calibri"/>
              </a:rPr>
              <a:t>Hemodynamic  response </a:t>
            </a:r>
            <a:r>
              <a:rPr sz="1300">
                <a:latin typeface="Calibri"/>
                <a:cs typeface="Calibri"/>
              </a:rPr>
              <a:t>to</a:t>
            </a:r>
            <a:r>
              <a:rPr sz="1300" spc="-60">
                <a:latin typeface="Calibri"/>
                <a:cs typeface="Calibri"/>
              </a:rPr>
              <a:t> </a:t>
            </a:r>
            <a:r>
              <a:rPr sz="1300" spc="-5">
                <a:latin typeface="Calibri"/>
                <a:cs typeface="Calibri"/>
              </a:rPr>
              <a:t>shock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432832" y="6985126"/>
            <a:ext cx="574040" cy="1650364"/>
          </a:xfrm>
          <a:custGeom>
            <a:avLst/>
            <a:gdLst/>
            <a:ahLst/>
            <a:cxnLst/>
            <a:rect l="l" t="t" r="r" b="b"/>
            <a:pathLst>
              <a:path w="574039" h="1650365">
                <a:moveTo>
                  <a:pt x="0" y="0"/>
                </a:moveTo>
                <a:lnTo>
                  <a:pt x="573907" y="1649984"/>
                </a:lnTo>
              </a:path>
            </a:pathLst>
          </a:custGeom>
          <a:ln w="25400">
            <a:solidFill>
              <a:srgbClr val="AAC46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960620" y="8249411"/>
            <a:ext cx="1527048" cy="8107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222606" y="8515097"/>
            <a:ext cx="10096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spc="-5">
                <a:latin typeface="Calibri"/>
                <a:cs typeface="Calibri"/>
              </a:rPr>
              <a:t>Types of</a:t>
            </a:r>
            <a:r>
              <a:rPr sz="1300" spc="-80">
                <a:latin typeface="Calibri"/>
                <a:cs typeface="Calibri"/>
              </a:rPr>
              <a:t> </a:t>
            </a:r>
            <a:r>
              <a:rPr sz="1300">
                <a:latin typeface="Calibri"/>
                <a:cs typeface="Calibri"/>
              </a:rPr>
              <a:t>shock</a:t>
            </a:r>
          </a:p>
        </p:txBody>
      </p:sp>
      <p:sp>
        <p:nvSpPr>
          <p:cNvPr id="27" name="object 27"/>
          <p:cNvSpPr/>
          <p:nvPr/>
        </p:nvSpPr>
        <p:spPr>
          <a:xfrm>
            <a:off x="309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215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337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5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8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703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825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94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06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19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1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3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5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67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80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92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04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166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28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41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5321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65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77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897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01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14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263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38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50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62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75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87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99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11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23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6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48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60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72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84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97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09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214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33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45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58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70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82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94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906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18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9311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943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955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967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79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921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004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016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028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040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053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652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77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89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101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114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1262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138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150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162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75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187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1993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2115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23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359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48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60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72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84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969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309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321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33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45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57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3700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382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94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06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18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310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43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554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67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79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91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04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163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28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407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52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65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77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589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017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13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26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638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650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662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674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687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699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711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723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735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7480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760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772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7846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7967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808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821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833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845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857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8699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8821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894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906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9187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930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943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955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967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979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991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0040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016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028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040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052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065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077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089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101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113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125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138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150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162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174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1869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199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211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223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235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247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260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272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284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296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3088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321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333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345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357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369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382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394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406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418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430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442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455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467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4795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91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503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516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528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540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552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564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577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589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601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613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625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638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650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662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674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686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6990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7111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723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735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747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759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772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7843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796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808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820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833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8453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857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8696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881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894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906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918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9306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942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955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967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979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991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0038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0159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028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040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052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064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076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0891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101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113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125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137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150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62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174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186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198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211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223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235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247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259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272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284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296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08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20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32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45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57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69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81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93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406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418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430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442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454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467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479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491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503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515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528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540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552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564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576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589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01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13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625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637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649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662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674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686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98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710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723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735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747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759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771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784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796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808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820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832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845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857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869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881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893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906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918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930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942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954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966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979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991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003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015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027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040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052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064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076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088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101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113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125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37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149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162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174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186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198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210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223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235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247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259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271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283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296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308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320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332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344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357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369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381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393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405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418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430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442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454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466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479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491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503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515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527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539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552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564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576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588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600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613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625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637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649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661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674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686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698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710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722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735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747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759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771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783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796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808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820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832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844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856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869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881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893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905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917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930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942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954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966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978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991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003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015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027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039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052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064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076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088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100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113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125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137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149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161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173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186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198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210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222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234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247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259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271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283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295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08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20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32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44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56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69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81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93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405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417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430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442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454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466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478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490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503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515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527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539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551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564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576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588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600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612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625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637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649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661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673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686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698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710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722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734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747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759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771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783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795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807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820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832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844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856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868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881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893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905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917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929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942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954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966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978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990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003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015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027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039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051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063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076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088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100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112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124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137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149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161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173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185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198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210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222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234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246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259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271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283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295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307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320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332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344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356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368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380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393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405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417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429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441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454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466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478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490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502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515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527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539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551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563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576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588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004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612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624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637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649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661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673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85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97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710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722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7345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746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758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771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783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795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807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819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832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844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856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868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880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893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9052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917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6929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941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954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966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978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990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002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014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027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0393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051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063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759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088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100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112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124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136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149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7161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1734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185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197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2100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222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234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246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3275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3275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275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275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3275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3275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3275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3275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3275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3275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3275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3275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3275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3275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275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275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275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275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3275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3275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3275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275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275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275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275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3275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3275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3275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3275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3275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3275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275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3275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275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03275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3275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03275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03275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275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03275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3275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3275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3275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3275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275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03275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3275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3275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3275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3275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3275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3275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03275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3275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03275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3275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03275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275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03275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03275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03275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3275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03275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03275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275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03275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3275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03275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03275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03275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03275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03275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03275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03275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03275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03275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3275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3275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3275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3275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3275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03275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03275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3275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03275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03275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03275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275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275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3275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03275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03275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03275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03275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03275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275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03275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03275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03275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03275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03275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3275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03275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3275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3275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03275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3275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3275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03275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3275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3275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3275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3275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3275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03275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03275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3275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03275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3275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275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03275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3275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03275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275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03275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03275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275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03275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3275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03275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03275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03275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3275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3275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3275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3275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3275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3275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275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3275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3275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3275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275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3275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3275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3275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275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3275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3275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3275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3275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03275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275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3275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03275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275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275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3275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3275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3275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3275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275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03275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03275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03275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3275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03275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03275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03275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03275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03275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275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03275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275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3275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03275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03275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275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3275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3275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3275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03275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03275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3275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03275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03275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275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03275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03275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03275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03275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03275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275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03275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03275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3275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03275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03275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03275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03275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03275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03275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03275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3275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3275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275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03275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03275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03275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3275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03275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03275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275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3275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275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3275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3275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3275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3275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3275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3275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03275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03275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3275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03275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03275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03275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3275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03275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03275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03275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03275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03275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03275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03275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03275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03275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275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03275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03275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3275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03275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03275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3275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3275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3275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275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3275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3275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3275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3275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3275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275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275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3275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3275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3275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3275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3275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3275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3275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3275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3275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03275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3275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3275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3275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275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3275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03275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03275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3275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275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3275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3275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03275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275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3275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3275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03275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275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3275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3275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3275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3275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275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275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275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275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3275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3275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3275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275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3275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3275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3275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275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3275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3275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275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03275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03275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03275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3275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275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03275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3275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3275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275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03275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03275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03275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3275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03275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03275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03275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03275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03275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03275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03275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03275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3275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03275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03275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3275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3275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03275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3275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03275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275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275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275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275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275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275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275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275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275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275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275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275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275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275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275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275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275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275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275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275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275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275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275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275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275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275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275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275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275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275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275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275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275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275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275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275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275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275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275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275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275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275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275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275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275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275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275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275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275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275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275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275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275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275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75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275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275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275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275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275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275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275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275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275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275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275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275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3275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3275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3275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3275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275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3275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03275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3275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3275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3275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3275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3275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3275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3275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3275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3275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3275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03275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3275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3275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03275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03275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03275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275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03275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3275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275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3275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3275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3275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3275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3275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275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3275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3275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3275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3275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3275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3275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3275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3275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3275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3275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3275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3275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3275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275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3275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3275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3275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275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3275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275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3275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3275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3275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3275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3275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3275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3275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3275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275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3275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3275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3275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3275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3275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3275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3275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3275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3275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3275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3275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3275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3275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3275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3275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3275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3275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275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3275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3275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3275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3275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3275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3275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3275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3275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275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3275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3275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3275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3275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275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275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3275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3275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3275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3275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3275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03275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03275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03275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03275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275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03275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3275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3275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3275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3275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3275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03275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03275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275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03275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03275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3275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03275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03275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03275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03275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03275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03275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3275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03275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03275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03275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03275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275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03275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03275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03275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03275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3275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03275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3275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03275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275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03275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03275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3275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3275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3275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3275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3275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3275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3275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3275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3275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03275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03275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03275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3275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03275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275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3275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3275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275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3275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03275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03275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03275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03275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3275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275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03275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3275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03275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03275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03275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03275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03275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03275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03275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3275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03275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3275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03275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03275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03275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03275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275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03275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3275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03275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03275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03275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03275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03275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03275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03275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3275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275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3275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3275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3275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3275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3275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3275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3275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275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3275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3275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3275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275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03275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03275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03275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03275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3275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3275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3275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75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275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3275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3275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275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3275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3275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3275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3275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3275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3275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03275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03275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03275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03275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275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03275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03275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275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03275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3275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03275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03275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3275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275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3275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03275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03275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275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03275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03275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275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3275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3275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3275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3275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3275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275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3275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3275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3275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3275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275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3275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275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3275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3275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3275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3275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3275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275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3275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3275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3275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3275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3275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275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3275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3275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275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3275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3275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275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3275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3275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3275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275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3275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3275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3275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3275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3275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275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3275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3275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3275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3275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275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3275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275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275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275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275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3275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3275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275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3275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275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3275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3275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3275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3275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3275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3275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3275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275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3275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3275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3275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3275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3275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3275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3275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275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3275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3275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275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3275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3275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3275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275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3275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275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275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275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3275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3275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3275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3275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275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275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3275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3275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275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3275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3275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3275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275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3275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3275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275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3275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3275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3275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3275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3275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3275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3275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275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275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3275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3275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3275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3275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3275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3275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3275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3275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3275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3275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275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275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275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275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275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275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275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275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275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275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275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275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275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275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275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275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275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275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275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275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275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275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275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275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275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275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275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275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275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275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275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275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275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275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275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275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275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275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275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275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275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275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275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275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275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275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275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275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275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275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275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275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3275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275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3275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3275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3275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3275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3275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3275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3275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3275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03275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03275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03275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03275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3275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03275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7249668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7249668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7249668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7249668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7249668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7249668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7249668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7249668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249668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249668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249668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249668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7249668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7249668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249668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249668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249668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249668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249668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249668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249668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249668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249668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249668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249668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249668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249668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249668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249668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249668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7249668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249668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249668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249668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249668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249668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7249668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7249668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7249668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7249668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7249668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7249668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249668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7249668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7249668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7249668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7249668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7249668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7249668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249668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7249668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7249668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7249668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7249668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7249668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7249668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249668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249668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249668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249668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249668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249668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249668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249668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249668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249668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49668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249668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249668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7249668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249668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7249668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7249668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249668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7249668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7249668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7249668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7249668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249668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7249668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7249668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7249668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7249668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7249668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7249668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7249668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7249668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7249668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7249668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7249668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7249668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7249668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7249668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7249668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249668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249668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249668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249668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249668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249668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249668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249668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249668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7249668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249668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7249668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7249668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7249668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249668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7249668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249668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7249668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249668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7249668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249668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249668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249668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7249668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249668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7249668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249668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249668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49668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249668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249668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249668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249668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249668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249668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249668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249668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249668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249668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249668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249668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249668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249668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249668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249668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249668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249668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249668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249668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7249668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249668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249668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249668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249668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249668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249668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249668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249668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249668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249668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249668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249668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249668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249668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249668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249668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249668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49668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49668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49668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49668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49668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49668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49668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49668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49668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249668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249668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49668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49668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249668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249668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249668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249668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49668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249668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249668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249668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49668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49668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49668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49668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49668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49668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49668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249668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249668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249668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249668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9668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9668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49668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249668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249668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249668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249668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249668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249668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249668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49668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249668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249668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249668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249668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249668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249668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9668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249668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249668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249668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49668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249668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249668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249668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249668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249668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249668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249668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249668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249668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249668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9668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249668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249668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249668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249668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249668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249668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49668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249668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9668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49668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49668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7249668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249668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249668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49668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249668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249668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249668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249668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249668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249668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249668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249668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249668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249668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249668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49668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249668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249668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249668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249668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249668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249668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49668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249668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249668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249668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249668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249668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7249668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7249668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249668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49668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49668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249668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249668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249668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49668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249668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249668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249668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249668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249668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249668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7249668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7249668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7249668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249668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249668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249668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49668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249668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249668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49668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49668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249668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249668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249668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249668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249668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249668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249668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49668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49668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49668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249668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49668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49668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49668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49668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249668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249668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249668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249668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249668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249668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249668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249668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249668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249668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249668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249668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49668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249668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249668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249668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7249668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249668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7249668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7249668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7249668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7249668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249668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249668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49668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249668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249668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249668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249668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7249668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249668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7249668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7249668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7249668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249668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249668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249668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249668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7249668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249668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49668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249668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7249668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249668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7249668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7249668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7249668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7249668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7249668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7249668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7249668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249668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49668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249668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249668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249668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7249668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7249668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7249668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7249668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7249668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7249668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7249668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249668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249668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249668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249668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249668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7249668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7249668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249668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249668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249668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49668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249668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49668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249668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49668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249668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49668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249668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249668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49668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249668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249668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249668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249668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249668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49668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249668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49668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49668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249668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249668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249668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49668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49668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249668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249668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249668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249668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249668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249668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249668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49668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249668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249668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249668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249668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249668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49668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49668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49668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49668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249668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249668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249668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249668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249668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249668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249668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249668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249668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249668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249668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249668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249668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249668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249668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49668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249668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49668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249668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249668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249668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49668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249668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49668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249668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49668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249668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49668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249668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249668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49668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49668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49668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49668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49668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249668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9668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249668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249668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49668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49668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49668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49668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49668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9668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49668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49668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249668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49668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49668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249668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49668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249668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249668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249668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249668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249668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49668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49668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49668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49668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49668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49668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49668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9668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9668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49668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49668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49668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49668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9668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49668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49668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249668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49668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49668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249668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249668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249668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49668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249668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249668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249668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249668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249668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249668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249668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249668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249668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49668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49668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49668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49668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49668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49668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49668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49668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49668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49668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49668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49668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49668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49668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49668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49668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49668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49668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49668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49668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49668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49668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49668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49668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49668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49668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249668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49668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9668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49668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49668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49668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49668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49668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49668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49668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49668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49668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9668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49668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49668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9668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9668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49668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49668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49668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49668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249668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49668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249668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49668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49668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49668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49668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49668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49668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49668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249668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249668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249668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249668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249668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249668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49668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668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49668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49668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49668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9668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49668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249668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668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249668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249668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49668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249668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249668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249668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249668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249668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249668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49668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49668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49668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49668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49668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49668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49668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49668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9668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9668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49668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49668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49668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49668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49668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49668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49668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49668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249668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49668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668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49668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249668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249668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249668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49668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249668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249668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49668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49668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49668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49668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49668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49668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49668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49668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49668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9668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49668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9668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9668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49668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49668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49668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49668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49668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49668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49668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49668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49668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49668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49668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49668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49668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49668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49668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249668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249668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49668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49668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249668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49668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49668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49668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49668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49668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49668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49668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49668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49668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249668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249668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49668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49668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668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668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49668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49668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49668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49668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249668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49668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49668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49668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49668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49668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49668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49668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249668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249668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249668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249668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249668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249668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249668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249668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49668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49668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49668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9668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49668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49668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49668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249668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249668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249668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249668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249668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249668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249668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249668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249668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49668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49668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49668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49668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49668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49668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49668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49668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49668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49668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49668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49668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49668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49668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49668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49668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49668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49668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49668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49668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249668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49668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249668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49668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49668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49668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249668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49668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49668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49668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49668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49668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49668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49668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49668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49668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9668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9668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9668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49668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49668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49668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249668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9668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49668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49668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49668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9668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9668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49668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49668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49668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49668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49668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49668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249668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249668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49668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49668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49668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249668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49668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49668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49668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49668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9668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9668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49668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49668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49668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249668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49668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9668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9668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9668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9668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49668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49668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249668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249668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249668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249668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249668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249668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7249668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249668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249668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249668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249668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249668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249668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249668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249668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249668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249668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49668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249668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249668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249668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249668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249668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249668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249668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249668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249668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249668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249668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249668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7249668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7249668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7249668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7249668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7249668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7249668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7249668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7249668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7249668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7249668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7249668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7249668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7249668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7249668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7249668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7249668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309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3215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3337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345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358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3703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3825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394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406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419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431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443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455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467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480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492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504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5166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528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541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55321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565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577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5897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601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614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6263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638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650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662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675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687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699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711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723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736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748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760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772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784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797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809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8214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833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845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858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870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882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894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906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918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9311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943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955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967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979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9921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004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016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028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040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053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0652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077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089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101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114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1262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138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150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162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175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187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1993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2115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223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2359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248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260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272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284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2969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309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321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333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345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357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3700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382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394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406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418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4310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443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4554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467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479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491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04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163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28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407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52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65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77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89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6017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613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626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638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650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662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674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687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699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711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723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735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7480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760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772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7846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7967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808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821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833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845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857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8699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8821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894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906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9187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930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943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955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967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979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991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20040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016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028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040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052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065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077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089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101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113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125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138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150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162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174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1869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199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211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223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235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247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260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272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284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296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3088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321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333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345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357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369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382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394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406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418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430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442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455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467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4795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491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503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516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528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540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552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564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577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589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601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613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625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638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650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662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674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686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6990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7111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723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735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747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759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2772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7843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2796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2808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2820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2833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8453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2857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28696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2881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2894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2906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2918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29306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2942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2955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2967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2979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2991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30038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0159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028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040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052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064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076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0891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101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3113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3125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3137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3150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3162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3174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3186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3198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3211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3223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3235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3247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3259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3272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3284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296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308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320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3332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345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3357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3369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3381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393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406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418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430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3442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454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3467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3479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3491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3503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3515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528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3540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3552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564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576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589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601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613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625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637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649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662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674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686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698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710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723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735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747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759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3771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3784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796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808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3820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3832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3845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857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869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3881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3893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3906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3918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3930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3942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3954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3966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3979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3991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4003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4015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4027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4040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4052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4064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4076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4088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4101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4113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4125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4137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4149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4162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4174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4186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4198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4210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4223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4235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4247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4259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4271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283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296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308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4320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4332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4344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4357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369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381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4393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4405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4418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4430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4442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4454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4466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4479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4491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4503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4515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4527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4539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4552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4564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4576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4588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4600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4613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4625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4637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4649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4661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4674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4686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4698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4710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4722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4735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4747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4759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4771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4783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4796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4808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4820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4832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4844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4856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4869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4881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4893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4905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4917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4930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4942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4954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4966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4978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4991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5003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5015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5027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5039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5052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5064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5076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5088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100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5113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5125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5137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149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161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173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186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198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5210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5222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5234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5247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5259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5271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5283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5295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5308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5320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5332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5344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5356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5369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5381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5393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5405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5417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5430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5442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5454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5466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5478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5490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5503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5515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5527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5539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5551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5564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5576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5588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5600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612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625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637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649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661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673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686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698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710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722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734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747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5759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5771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5783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5795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5807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5820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5832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5844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5856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5868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5881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5893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5905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5917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5929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5942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5954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5966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5978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5990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6003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6015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6027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6039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6051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6063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6076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6088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6100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6112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6124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6137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6149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6161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6173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6185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6198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6210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6222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6234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6246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6259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6271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6283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6295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6307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6320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6332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6344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6356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6368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6380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6393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6405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6417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6429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6441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6454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6466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6478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6490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6502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6515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6527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6539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6551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6563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6576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6588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66004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6612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6624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6637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6649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6661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6673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6685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6697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6710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6722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67345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6746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6758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6771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6783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6795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6807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6819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6832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6844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6856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6868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6880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6893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69052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6917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6929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6941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6954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6966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6978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6990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7002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7014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7027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70393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7051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7063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70759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7088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7100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7112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7124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7136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7149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7161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71734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7185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7197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72100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7222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7234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7246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 txBox="1"/>
          <p:nvPr/>
        </p:nvSpPr>
        <p:spPr>
          <a:xfrm>
            <a:off x="3719292" y="10111699"/>
            <a:ext cx="120650" cy="19304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r>
              <a:rPr sz="1050" spc="10">
                <a:latin typeface="Calibri"/>
                <a:cs typeface="Calibri"/>
              </a:rPr>
              <a:t>1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03350" y="10030206"/>
            <a:ext cx="5759449" cy="4508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225796" y="1184147"/>
            <a:ext cx="241300" cy="241300"/>
          </a:xfrm>
          <a:custGeom>
            <a:avLst/>
            <a:gdLst/>
            <a:ahLst/>
            <a:cxnLst/>
            <a:rect l="l" t="t" r="r" b="b"/>
            <a:pathLst>
              <a:path w="241300" h="241300">
                <a:moveTo>
                  <a:pt x="0" y="240792"/>
                </a:moveTo>
                <a:lnTo>
                  <a:pt x="240792" y="240792"/>
                </a:lnTo>
                <a:lnTo>
                  <a:pt x="240792" y="0"/>
                </a:lnTo>
                <a:lnTo>
                  <a:pt x="0" y="0"/>
                </a:lnTo>
                <a:lnTo>
                  <a:pt x="0" y="240792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957315" y="1184147"/>
            <a:ext cx="835660" cy="241300"/>
          </a:xfrm>
          <a:custGeom>
            <a:avLst/>
            <a:gdLst/>
            <a:ahLst/>
            <a:cxnLst/>
            <a:rect l="l" t="t" r="r" b="b"/>
            <a:pathLst>
              <a:path w="835659" h="241300">
                <a:moveTo>
                  <a:pt x="0" y="240792"/>
                </a:moveTo>
                <a:lnTo>
                  <a:pt x="835151" y="240792"/>
                </a:lnTo>
                <a:lnTo>
                  <a:pt x="835151" y="0"/>
                </a:lnTo>
                <a:lnTo>
                  <a:pt x="0" y="0"/>
                </a:lnTo>
                <a:lnTo>
                  <a:pt x="0" y="240792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1574" y="683768"/>
            <a:ext cx="6186170" cy="7454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2000" u="sng" spc="-5">
                <a:latin typeface="Trebuchet MS"/>
                <a:cs typeface="Trebuchet MS"/>
              </a:rPr>
              <a:t>Blood Pressure</a:t>
            </a:r>
            <a:r>
              <a:rPr sz="2000" u="sng" spc="-45">
                <a:latin typeface="Trebuchet MS"/>
                <a:cs typeface="Trebuchet MS"/>
              </a:rPr>
              <a:t> </a:t>
            </a:r>
            <a:r>
              <a:rPr sz="2000" u="sng" spc="-5">
                <a:latin typeface="Trebuchet MS"/>
                <a:cs typeface="Trebuchet MS"/>
              </a:rPr>
              <a:t>Regulation</a:t>
            </a:r>
            <a:endParaRPr sz="2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405"/>
              </a:spcBef>
            </a:pP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Changes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in </a:t>
            </a:r>
            <a:r>
              <a:rPr sz="1550" spc="15">
                <a:solidFill>
                  <a:srgbClr val="009592"/>
                </a:solidFill>
                <a:latin typeface="Cambria"/>
                <a:cs typeface="Cambria"/>
              </a:rPr>
              <a:t>many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elements regulate blood pressure (BP) and</a:t>
            </a:r>
            <a:r>
              <a:rPr sz="1550" spc="254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perfusion:</a:t>
            </a:r>
            <a:endParaRPr sz="1550">
              <a:latin typeface="Cambria"/>
              <a:cs typeface="Cambri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222494" y="1403096"/>
            <a:ext cx="2503805" cy="76073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30"/>
              </a:spcBef>
              <a:buAutoNum type="arabicPeriod" startAt="5"/>
              <a:tabLst>
                <a:tab pos="241300" algn="l"/>
              </a:tabLst>
            </a:pPr>
            <a:r>
              <a:rPr sz="1550" spc="5">
                <a:latin typeface="Calibri"/>
                <a:cs typeface="Calibri"/>
              </a:rPr>
              <a:t>Venules.</a:t>
            </a:r>
            <a:endParaRPr sz="15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0"/>
              </a:spcBef>
              <a:buAutoNum type="arabicPeriod" startAt="5"/>
              <a:tabLst>
                <a:tab pos="241300" algn="l"/>
              </a:tabLst>
            </a:pPr>
            <a:r>
              <a:rPr sz="1550" spc="10">
                <a:latin typeface="Calibri"/>
                <a:cs typeface="Calibri"/>
              </a:rPr>
              <a:t>Venous </a:t>
            </a:r>
            <a:r>
              <a:rPr sz="1550" spc="5">
                <a:latin typeface="Calibri"/>
                <a:cs typeface="Calibri"/>
              </a:rPr>
              <a:t>capacitance</a:t>
            </a:r>
            <a:r>
              <a:rPr sz="1550" spc="75">
                <a:latin typeface="Calibri"/>
                <a:cs typeface="Calibri"/>
              </a:rPr>
              <a:t> </a:t>
            </a:r>
            <a:r>
              <a:rPr sz="1550" spc="5">
                <a:latin typeface="Calibri"/>
                <a:cs typeface="Calibri"/>
              </a:rPr>
              <a:t>circuit.</a:t>
            </a:r>
            <a:endParaRPr sz="15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0"/>
              </a:spcBef>
              <a:buAutoNum type="arabicPeriod" startAt="5"/>
              <a:tabLst>
                <a:tab pos="241300" algn="l"/>
              </a:tabLst>
            </a:pPr>
            <a:r>
              <a:rPr sz="1550" spc="10">
                <a:latin typeface="Calibri"/>
                <a:cs typeface="Calibri"/>
              </a:rPr>
              <a:t>Large </a:t>
            </a:r>
            <a:r>
              <a:rPr sz="1550" spc="5">
                <a:latin typeface="Calibri"/>
                <a:cs typeface="Calibri"/>
              </a:rPr>
              <a:t>vessel</a:t>
            </a:r>
            <a:r>
              <a:rPr sz="1550" spc="50">
                <a:latin typeface="Calibri"/>
                <a:cs typeface="Calibri"/>
              </a:rPr>
              <a:t> </a:t>
            </a:r>
            <a:r>
              <a:rPr sz="1550" spc="5">
                <a:latin typeface="Calibri"/>
                <a:cs typeface="Calibri"/>
              </a:rPr>
              <a:t>patency.</a:t>
            </a:r>
            <a:endParaRPr sz="155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1574" y="1403096"/>
            <a:ext cx="2812415" cy="13798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469900" indent="-228600">
              <a:lnSpc>
                <a:spcPct val="100000"/>
              </a:lnSpc>
              <a:spcBef>
                <a:spcPts val="130"/>
              </a:spcBef>
              <a:buAutoNum type="arabicPeriod"/>
              <a:tabLst>
                <a:tab pos="469900" algn="l"/>
              </a:tabLst>
            </a:pPr>
            <a:r>
              <a:rPr sz="1550" spc="5" dirty="0">
                <a:latin typeface="Calibri"/>
                <a:cs typeface="Calibri"/>
              </a:rPr>
              <a:t>Intravascular</a:t>
            </a:r>
            <a:r>
              <a:rPr sz="1550" spc="50" dirty="0">
                <a:latin typeface="Calibri"/>
                <a:cs typeface="Calibri"/>
              </a:rPr>
              <a:t> </a:t>
            </a:r>
            <a:r>
              <a:rPr sz="1550" spc="10" dirty="0">
                <a:latin typeface="Calibri"/>
                <a:cs typeface="Calibri"/>
              </a:rPr>
              <a:t>volume.</a:t>
            </a:r>
            <a:endParaRPr sz="1550" dirty="0">
              <a:latin typeface="Calibri"/>
              <a:cs typeface="Calibri"/>
            </a:endParaRPr>
          </a:p>
          <a:p>
            <a:pPr marL="469900" indent="-228600">
              <a:lnSpc>
                <a:spcPct val="100000"/>
              </a:lnSpc>
              <a:spcBef>
                <a:spcPts val="80"/>
              </a:spcBef>
              <a:buAutoNum type="arabicPeriod"/>
              <a:tabLst>
                <a:tab pos="469900" algn="l"/>
              </a:tabLst>
            </a:pPr>
            <a:r>
              <a:rPr sz="1550" spc="5" dirty="0">
                <a:latin typeface="Calibri"/>
                <a:cs typeface="Calibri"/>
              </a:rPr>
              <a:t>Heart.</a:t>
            </a:r>
            <a:endParaRPr sz="1550" dirty="0">
              <a:latin typeface="Calibri"/>
              <a:cs typeface="Calibri"/>
            </a:endParaRPr>
          </a:p>
          <a:p>
            <a:pPr marL="469900" indent="-228600">
              <a:lnSpc>
                <a:spcPct val="100000"/>
              </a:lnSpc>
              <a:spcBef>
                <a:spcPts val="80"/>
              </a:spcBef>
              <a:buAutoNum type="arabicPeriod"/>
              <a:tabLst>
                <a:tab pos="469900" algn="l"/>
              </a:tabLst>
            </a:pPr>
            <a:r>
              <a:rPr sz="1550" spc="5" dirty="0">
                <a:latin typeface="Calibri"/>
                <a:cs typeface="Calibri"/>
              </a:rPr>
              <a:t>Arteriolar</a:t>
            </a:r>
            <a:r>
              <a:rPr sz="1550" spc="-5" dirty="0">
                <a:latin typeface="Calibri"/>
                <a:cs typeface="Calibri"/>
              </a:rPr>
              <a:t> </a:t>
            </a:r>
            <a:r>
              <a:rPr sz="1550" spc="10" dirty="0">
                <a:latin typeface="Calibri"/>
                <a:cs typeface="Calibri"/>
              </a:rPr>
              <a:t>bed.</a:t>
            </a:r>
            <a:endParaRPr sz="1550" dirty="0">
              <a:latin typeface="Calibri"/>
              <a:cs typeface="Calibri"/>
            </a:endParaRPr>
          </a:p>
          <a:p>
            <a:pPr marL="469900" indent="-228600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469900" algn="l"/>
              </a:tabLst>
            </a:pPr>
            <a:r>
              <a:rPr sz="1550" spc="5" dirty="0">
                <a:latin typeface="Calibri"/>
                <a:cs typeface="Calibri"/>
              </a:rPr>
              <a:t>Capillary </a:t>
            </a:r>
            <a:r>
              <a:rPr sz="1550" spc="10" dirty="0">
                <a:latin typeface="Calibri"/>
                <a:cs typeface="Calibri"/>
              </a:rPr>
              <a:t>exchange</a:t>
            </a:r>
            <a:r>
              <a:rPr sz="1550" spc="55" dirty="0">
                <a:latin typeface="Calibri"/>
                <a:cs typeface="Calibri"/>
              </a:rPr>
              <a:t> </a:t>
            </a:r>
            <a:r>
              <a:rPr sz="1550" spc="10" dirty="0">
                <a:latin typeface="Calibri"/>
                <a:cs typeface="Calibri"/>
              </a:rPr>
              <a:t>network</a:t>
            </a:r>
            <a:r>
              <a:rPr sz="1550" spc="10" dirty="0" smtClean="0">
                <a:latin typeface="Calibri"/>
                <a:cs typeface="Calibri"/>
              </a:rPr>
              <a:t>.</a:t>
            </a:r>
          </a:p>
          <a:p>
            <a:pPr marL="12700">
              <a:lnSpc>
                <a:spcPct val="100000"/>
              </a:lnSpc>
              <a:spcBef>
                <a:spcPts val="1040"/>
              </a:spcBef>
            </a:pPr>
            <a:endParaRPr sz="1550" dirty="0">
              <a:latin typeface="Cambria"/>
              <a:cs typeface="Cambri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04444" y="8532875"/>
            <a:ext cx="2368296" cy="10485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44576" y="8571610"/>
            <a:ext cx="2237232" cy="9144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623316" y="8677783"/>
            <a:ext cx="1678305" cy="68072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247015">
              <a:lnSpc>
                <a:spcPct val="101000"/>
              </a:lnSpc>
              <a:spcBef>
                <a:spcPts val="114"/>
              </a:spcBef>
            </a:pPr>
            <a:r>
              <a:rPr sz="1050" b="1" i="1" spc="10">
                <a:latin typeface="Cambria"/>
                <a:cs typeface="Cambria"/>
              </a:rPr>
              <a:t>Peripheral Resistance</a:t>
            </a:r>
            <a:r>
              <a:rPr sz="1050" i="1" spc="10">
                <a:latin typeface="Cambria"/>
                <a:cs typeface="Cambria"/>
              </a:rPr>
              <a:t>: 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PR = </a:t>
            </a: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(Pa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– </a:t>
            </a:r>
            <a:r>
              <a:rPr sz="1050" i="1" spc="15">
                <a:solidFill>
                  <a:srgbClr val="008000"/>
                </a:solidFill>
                <a:latin typeface="Cambria"/>
                <a:cs typeface="Cambria"/>
              </a:rPr>
              <a:t>Pv) </a:t>
            </a: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/</a:t>
            </a:r>
            <a:r>
              <a:rPr sz="1050" i="1">
                <a:solidFill>
                  <a:srgbClr val="008000"/>
                </a:solidFill>
                <a:latin typeface="Cambria"/>
                <a:cs typeface="Cambria"/>
              </a:rPr>
              <a:t> </a:t>
            </a:r>
            <a:r>
              <a:rPr sz="1050" i="1" spc="15">
                <a:solidFill>
                  <a:srgbClr val="008000"/>
                </a:solidFill>
                <a:latin typeface="Cambria"/>
                <a:cs typeface="Cambria"/>
              </a:rPr>
              <a:t>CO</a:t>
            </a:r>
            <a:endParaRPr sz="1050">
              <a:latin typeface="Cambria"/>
              <a:cs typeface="Cambria"/>
            </a:endParaRPr>
          </a:p>
          <a:p>
            <a:pPr marL="100965" indent="-88265">
              <a:lnSpc>
                <a:spcPct val="100000"/>
              </a:lnSpc>
              <a:spcBef>
                <a:spcPts val="30"/>
              </a:spcBef>
              <a:buChar char="*"/>
              <a:tabLst>
                <a:tab pos="101600" algn="l"/>
              </a:tabLst>
            </a:pP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Pa = pressure </a:t>
            </a:r>
            <a:r>
              <a:rPr sz="1050" i="1" spc="0">
                <a:solidFill>
                  <a:srgbClr val="008000"/>
                </a:solidFill>
                <a:latin typeface="Cambria"/>
                <a:cs typeface="Cambria"/>
              </a:rPr>
              <a:t>in </a:t>
            </a: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the</a:t>
            </a:r>
            <a:r>
              <a:rPr sz="1050" i="1" spc="75">
                <a:solidFill>
                  <a:srgbClr val="008000"/>
                </a:solidFill>
                <a:latin typeface="Cambria"/>
                <a:cs typeface="Cambria"/>
              </a:rPr>
              <a:t> </a:t>
            </a: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artery.</a:t>
            </a:r>
            <a:endParaRPr sz="1050">
              <a:latin typeface="Cambria"/>
              <a:cs typeface="Cambria"/>
            </a:endParaRPr>
          </a:p>
          <a:p>
            <a:pPr marL="100965" indent="-88265">
              <a:lnSpc>
                <a:spcPct val="100000"/>
              </a:lnSpc>
              <a:spcBef>
                <a:spcPts val="30"/>
              </a:spcBef>
              <a:buChar char="*"/>
              <a:tabLst>
                <a:tab pos="101600" algn="l"/>
              </a:tabLst>
            </a:pPr>
            <a:r>
              <a:rPr sz="1050" i="1" spc="15">
                <a:solidFill>
                  <a:srgbClr val="008000"/>
                </a:solidFill>
                <a:latin typeface="Cambria"/>
                <a:cs typeface="Cambria"/>
              </a:rPr>
              <a:t>Pv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= pressure </a:t>
            </a:r>
            <a:r>
              <a:rPr sz="1050" i="1" spc="0">
                <a:solidFill>
                  <a:srgbClr val="008000"/>
                </a:solidFill>
                <a:latin typeface="Cambria"/>
                <a:cs typeface="Cambria"/>
              </a:rPr>
              <a:t>in </a:t>
            </a: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the</a:t>
            </a:r>
            <a:r>
              <a:rPr sz="1050" i="1" spc="25">
                <a:solidFill>
                  <a:srgbClr val="008000"/>
                </a:solidFill>
                <a:latin typeface="Cambria"/>
                <a:cs typeface="Cambria"/>
              </a:rPr>
              <a:t> </a:t>
            </a: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vein.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907758" y="6607252"/>
            <a:ext cx="163195" cy="1270000"/>
          </a:xfrm>
          <a:custGeom>
            <a:avLst/>
            <a:gdLst/>
            <a:ahLst/>
            <a:cxnLst/>
            <a:rect l="l" t="t" r="r" b="b"/>
            <a:pathLst>
              <a:path w="163194" h="1270000">
                <a:moveTo>
                  <a:pt x="0" y="0"/>
                </a:moveTo>
                <a:lnTo>
                  <a:pt x="0" y="1269930"/>
                </a:lnTo>
                <a:lnTo>
                  <a:pt x="162811" y="1269930"/>
                </a:lnTo>
              </a:path>
            </a:pathLst>
          </a:custGeom>
          <a:ln w="25400">
            <a:solidFill>
              <a:srgbClr val="5888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907758" y="6607252"/>
            <a:ext cx="163195" cy="499745"/>
          </a:xfrm>
          <a:custGeom>
            <a:avLst/>
            <a:gdLst/>
            <a:ahLst/>
            <a:cxnLst/>
            <a:rect l="l" t="t" r="r" b="b"/>
            <a:pathLst>
              <a:path w="163194" h="499745">
                <a:moveTo>
                  <a:pt x="0" y="0"/>
                </a:moveTo>
                <a:lnTo>
                  <a:pt x="0" y="499288"/>
                </a:lnTo>
                <a:lnTo>
                  <a:pt x="162811" y="499288"/>
                </a:lnTo>
              </a:path>
            </a:pathLst>
          </a:custGeom>
          <a:ln w="25400">
            <a:solidFill>
              <a:srgbClr val="5888B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85249" y="5836611"/>
            <a:ext cx="657225" cy="227965"/>
          </a:xfrm>
          <a:custGeom>
            <a:avLst/>
            <a:gdLst/>
            <a:ahLst/>
            <a:cxnLst/>
            <a:rect l="l" t="t" r="r" b="b"/>
            <a:pathLst>
              <a:path w="657225" h="227964">
                <a:moveTo>
                  <a:pt x="0" y="0"/>
                </a:moveTo>
                <a:lnTo>
                  <a:pt x="0" y="113967"/>
                </a:lnTo>
                <a:lnTo>
                  <a:pt x="656673" y="113967"/>
                </a:lnTo>
                <a:lnTo>
                  <a:pt x="656673" y="227936"/>
                </a:lnTo>
              </a:path>
            </a:pathLst>
          </a:custGeom>
          <a:ln w="25400">
            <a:solidFill>
              <a:srgbClr val="4D7A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28575" y="5836611"/>
            <a:ext cx="657225" cy="227965"/>
          </a:xfrm>
          <a:custGeom>
            <a:avLst/>
            <a:gdLst/>
            <a:ahLst/>
            <a:cxnLst/>
            <a:rect l="l" t="t" r="r" b="b"/>
            <a:pathLst>
              <a:path w="657225" h="227964">
                <a:moveTo>
                  <a:pt x="656673" y="0"/>
                </a:moveTo>
                <a:lnTo>
                  <a:pt x="656673" y="113967"/>
                </a:lnTo>
                <a:lnTo>
                  <a:pt x="0" y="113967"/>
                </a:lnTo>
                <a:lnTo>
                  <a:pt x="0" y="227936"/>
                </a:lnTo>
              </a:path>
            </a:pathLst>
          </a:custGeom>
          <a:ln w="25400">
            <a:solidFill>
              <a:srgbClr val="4D7AA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95754" y="5262372"/>
            <a:ext cx="3011679" cy="6553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r>
              <a:rPr lang="en-US" dirty="0" smtClean="0"/>
              <a:t>Peripheral resistant</a:t>
            </a:r>
            <a:endParaRPr dirty="0"/>
          </a:p>
        </p:txBody>
      </p:sp>
      <p:sp>
        <p:nvSpPr>
          <p:cNvPr id="21" name="object 21"/>
          <p:cNvSpPr/>
          <p:nvPr/>
        </p:nvSpPr>
        <p:spPr>
          <a:xfrm>
            <a:off x="437387" y="6033516"/>
            <a:ext cx="1182624" cy="65532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539247" y="6051165"/>
            <a:ext cx="985519" cy="541020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21590" marR="5080" indent="-9525">
              <a:lnSpc>
                <a:spcPts val="1900"/>
              </a:lnSpc>
              <a:spcBef>
                <a:spcPts val="380"/>
              </a:spcBef>
            </a:pPr>
            <a:r>
              <a:rPr sz="1800">
                <a:latin typeface="Calibri"/>
                <a:cs typeface="Calibri"/>
              </a:rPr>
              <a:t>Pe</a:t>
            </a:r>
            <a:r>
              <a:rPr sz="1800" spc="-5">
                <a:latin typeface="Calibri"/>
                <a:cs typeface="Calibri"/>
              </a:rPr>
              <a:t>r</a:t>
            </a:r>
            <a:r>
              <a:rPr sz="1800">
                <a:latin typeface="Calibri"/>
                <a:cs typeface="Calibri"/>
              </a:rPr>
              <a:t>iphe</a:t>
            </a:r>
            <a:r>
              <a:rPr sz="1800" spc="-5">
                <a:latin typeface="Calibri"/>
                <a:cs typeface="Calibri"/>
              </a:rPr>
              <a:t>r</a:t>
            </a:r>
            <a:r>
              <a:rPr sz="1800">
                <a:latin typeface="Calibri"/>
                <a:cs typeface="Calibri"/>
              </a:rPr>
              <a:t>al  </a:t>
            </a:r>
            <a:r>
              <a:rPr sz="1800" spc="-5">
                <a:latin typeface="Calibri"/>
                <a:cs typeface="Calibri"/>
              </a:rPr>
              <a:t>resistance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51075" y="6033516"/>
            <a:ext cx="2466085" cy="52749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987487" y="5951629"/>
            <a:ext cx="2217483" cy="292388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40005" marR="5080" indent="-27940">
              <a:lnSpc>
                <a:spcPts val="1900"/>
              </a:lnSpc>
              <a:spcBef>
                <a:spcPts val="380"/>
              </a:spcBef>
            </a:pPr>
            <a:r>
              <a:rPr sz="1800" dirty="0">
                <a:latin typeface="Calibri"/>
                <a:cs typeface="Calibri"/>
              </a:rPr>
              <a:t>Ca</a:t>
            </a:r>
            <a:r>
              <a:rPr sz="1800" spc="-5" dirty="0">
                <a:latin typeface="Calibri"/>
                <a:cs typeface="Calibri"/>
              </a:rPr>
              <a:t>r</a:t>
            </a:r>
            <a:r>
              <a:rPr sz="1800" dirty="0">
                <a:latin typeface="Calibri"/>
                <a:cs typeface="Calibri"/>
              </a:rPr>
              <a:t>diac  </a:t>
            </a:r>
            <a:r>
              <a:rPr sz="1800" spc="-5" dirty="0">
                <a:latin typeface="Calibri"/>
                <a:cs typeface="Calibri"/>
              </a:rPr>
              <a:t>output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022347" y="6804660"/>
            <a:ext cx="2036317" cy="64668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022348" y="7578852"/>
            <a:ext cx="2182622" cy="55729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2127183" y="6720199"/>
            <a:ext cx="1919290" cy="1256754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12065" marR="5080" algn="ctr">
              <a:lnSpc>
                <a:spcPts val="1900"/>
              </a:lnSpc>
              <a:spcBef>
                <a:spcPts val="380"/>
              </a:spcBef>
            </a:pPr>
            <a:endParaRPr lang="en-US" sz="1800" spc="-5" dirty="0" smtClean="0">
              <a:latin typeface="Calibri"/>
              <a:cs typeface="Calibri"/>
            </a:endParaRPr>
          </a:p>
          <a:p>
            <a:pPr marL="12065" marR="5080" algn="ctr">
              <a:lnSpc>
                <a:spcPts val="1900"/>
              </a:lnSpc>
              <a:spcBef>
                <a:spcPts val="380"/>
              </a:spcBef>
            </a:pPr>
            <a:r>
              <a:rPr sz="1800" spc="-5" dirty="0" smtClean="0">
                <a:latin typeface="Calibri"/>
                <a:cs typeface="Calibri"/>
              </a:rPr>
              <a:t>Stroke  </a:t>
            </a:r>
            <a:r>
              <a:rPr sz="1800" dirty="0">
                <a:latin typeface="Calibri"/>
                <a:cs typeface="Calibri"/>
              </a:rPr>
              <a:t>volume</a:t>
            </a: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55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800" spc="-5" dirty="0" smtClean="0">
                <a:latin typeface="Calibri"/>
                <a:cs typeface="Calibri"/>
              </a:rPr>
              <a:t>Heart</a:t>
            </a:r>
            <a:r>
              <a:rPr sz="1800" spc="-70" dirty="0" smtClean="0">
                <a:latin typeface="Calibri"/>
                <a:cs typeface="Calibri"/>
              </a:rPr>
              <a:t> </a:t>
            </a:r>
            <a:r>
              <a:rPr sz="1800" spc="-5" dirty="0">
                <a:latin typeface="Calibri"/>
                <a:cs typeface="Calibri"/>
              </a:rPr>
              <a:t>rate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09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15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337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5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8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703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825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94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06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19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1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3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5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0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92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04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166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28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41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5321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65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77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897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01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14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263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38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50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62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75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87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99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11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23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36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48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60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72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84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97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09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214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33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45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58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70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82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94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06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918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9311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943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955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67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79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921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004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016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028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040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53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652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77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089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101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114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1262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138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150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62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175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187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1993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115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23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359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48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60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72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84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969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309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21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33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45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357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3700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82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94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06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18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310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43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554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67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79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91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04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163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28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407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52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65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577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589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017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13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626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638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650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662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674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687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699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711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723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735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7480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760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772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7846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7967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808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821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833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845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857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8699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8821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894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906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9187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930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943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955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967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979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991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0040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016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028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040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052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065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077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089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101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113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125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138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150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162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174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1869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199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211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223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235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247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260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272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284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296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3088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321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333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345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357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369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382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394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406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418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430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442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455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467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4795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491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503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516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528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540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552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564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577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589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601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613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625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638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650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662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674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686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6990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7111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723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735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747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759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772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7843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796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808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820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833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8453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857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8696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881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894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906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918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9306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942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955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967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979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991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0038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0159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028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040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052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064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076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0891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101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113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125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137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50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162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174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186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198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211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223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235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247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259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272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284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296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08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20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332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345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357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69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381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393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406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418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430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442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454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467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479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491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503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515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528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540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552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564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576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589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01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613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625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637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649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662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674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686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698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710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723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735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747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759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771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784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796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808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820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832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845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857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869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881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893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906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918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930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942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954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966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979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991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003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015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027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040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052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064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076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088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101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113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25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137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149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162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174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186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198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210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223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235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247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259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271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283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296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308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320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332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344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357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369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381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393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405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418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430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442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454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466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479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491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503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515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527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539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552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564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576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588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600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613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625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637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649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661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674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686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698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710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722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735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747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759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771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783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796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808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820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832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844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856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869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881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893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905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917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930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942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954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966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978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991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003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015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027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039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052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064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076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088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100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113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125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137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149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161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173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186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198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210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222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234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247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259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271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283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295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08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320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332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44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56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369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381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93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405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417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430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442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454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466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478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490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503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515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527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539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551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564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576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588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600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612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625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637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649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661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673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686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698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710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722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734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747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759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771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783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795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807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820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832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844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856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868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881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893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905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917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929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942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954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966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978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990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003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015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027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039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051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063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076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088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100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112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124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137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149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161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173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185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198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210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222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234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246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259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271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283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295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307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320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332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344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356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368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380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393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405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417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429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441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454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466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478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490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502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515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527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539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551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563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576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588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6004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612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624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637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649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661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673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685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697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710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722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7345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746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758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771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783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795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807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819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832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844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856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868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880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893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9052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6917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929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941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954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966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978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990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002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014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027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0393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051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063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0759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088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100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112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124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136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7149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161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1734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185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197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2100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222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234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246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3275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275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275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3275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3275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3275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3275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3275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3275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3275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3275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3275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3275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275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275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275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275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3275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3275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3275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275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275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275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275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3275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3275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3275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3275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3275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3275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275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3275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275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03275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3275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03275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03275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275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03275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3275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3275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3275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3275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275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03275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3275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3275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3275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3275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3275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3275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03275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3275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03275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3275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03275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275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03275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03275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03275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3275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03275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03275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275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03275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3275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03275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03275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03275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03275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03275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03275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03275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03275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03275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3275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3275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3275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3275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3275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03275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03275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3275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03275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03275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03275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275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275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3275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03275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03275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03275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03275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03275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275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03275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03275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03275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03275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03275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3275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03275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3275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3275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03275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3275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3275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03275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3275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3275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3275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3275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3275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03275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03275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3275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03275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3275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275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03275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3275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03275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275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03275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03275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275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03275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3275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03275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03275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03275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3275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3275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3275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3275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3275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3275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275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3275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3275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3275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275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3275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3275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3275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275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3275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3275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3275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3275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03275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275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3275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03275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275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275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3275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3275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3275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3275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275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03275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03275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03275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3275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03275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03275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03275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03275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03275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275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03275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275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3275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03275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03275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275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3275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3275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3275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03275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03275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3275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03275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03275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275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03275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03275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03275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03275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03275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275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03275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03275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3275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03275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03275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03275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03275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03275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03275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03275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3275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3275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275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03275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03275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03275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3275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03275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03275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275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3275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275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3275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3275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3275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3275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3275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3275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03275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03275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3275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03275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03275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03275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3275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03275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03275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03275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03275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03275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03275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03275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03275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03275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275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03275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03275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3275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03275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03275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3275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3275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3275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275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3275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3275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3275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3275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3275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275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275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3275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3275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3275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3275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3275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3275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3275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3275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3275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03275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3275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3275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3275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275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3275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03275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03275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3275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275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3275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3275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03275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275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3275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3275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03275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275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3275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3275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3275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3275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275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275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275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275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3275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3275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3275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275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3275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3275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3275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275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3275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3275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275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03275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03275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03275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3275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275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03275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3275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3275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275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03275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03275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03275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3275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03275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03275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03275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03275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03275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03275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03275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03275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3275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03275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03275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3275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3275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03275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3275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03275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275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275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275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275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275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275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275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275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275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275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275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275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275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275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275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275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275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275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275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275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275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275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275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275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275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275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275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275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275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275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275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275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275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275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275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275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275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275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275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275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275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275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275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275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275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275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275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275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275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275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275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275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275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275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75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275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275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275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275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275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275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275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275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275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275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275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275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3275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3275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3275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3275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275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3275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03275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3275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3275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3275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3275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3275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3275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3275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3275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3275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3275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03275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3275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3275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03275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03275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03275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275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03275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3275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275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3275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3275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3275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3275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3275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275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3275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3275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3275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3275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3275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3275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3275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3275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3275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3275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3275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3275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3275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275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3275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3275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3275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275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3275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275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3275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3275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3275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3275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3275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3275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3275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3275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275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3275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3275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3275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3275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3275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3275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3275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3275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3275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3275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3275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3275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3275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3275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3275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3275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3275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275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3275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3275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3275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3275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3275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3275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3275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3275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275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3275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3275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3275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3275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275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275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3275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3275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3275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3275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3275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03275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03275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03275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03275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275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03275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3275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3275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3275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3275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3275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03275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03275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275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03275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03275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3275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03275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03275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03275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03275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03275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03275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3275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03275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03275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03275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03275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275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03275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03275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03275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03275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3275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03275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3275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03275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275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03275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03275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3275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3275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3275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3275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3275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3275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3275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3275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3275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03275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03275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03275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3275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03275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275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3275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3275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275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3275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03275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03275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03275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03275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3275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275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03275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3275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03275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03275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03275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03275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03275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03275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03275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3275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03275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3275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03275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03275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03275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03275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275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03275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3275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03275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03275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03275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03275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03275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03275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03275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3275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275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3275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3275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3275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3275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3275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3275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3275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275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3275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3275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3275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275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03275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03275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03275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03275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3275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3275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3275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75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275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3275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3275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275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3275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3275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3275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3275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3275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3275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03275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03275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03275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03275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275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03275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03275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275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03275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3275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03275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03275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3275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275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3275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03275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03275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275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03275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03275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275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3275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3275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3275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3275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3275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275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3275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3275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3275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3275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275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3275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275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3275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3275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3275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3275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3275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275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3275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3275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3275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3275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3275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275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3275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3275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275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3275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3275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275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3275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3275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3275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275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3275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3275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3275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3275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3275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275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3275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3275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3275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3275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275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3275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275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275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275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275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3275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3275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275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3275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275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3275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3275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3275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3275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3275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3275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3275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275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3275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3275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3275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3275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3275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3275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3275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275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3275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3275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275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3275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3275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3275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275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3275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275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275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275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3275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3275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3275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3275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275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275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3275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3275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275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3275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3275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3275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275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3275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3275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275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3275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3275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3275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3275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3275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3275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3275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275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275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3275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3275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3275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3275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3275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3275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3275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3275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3275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3275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275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275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275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275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275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275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275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275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275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275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275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275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275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275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275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275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275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275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275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275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275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275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275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275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275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275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275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275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275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275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275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275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275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275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275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275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275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275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275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275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275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275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275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275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275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275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275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275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275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275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275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275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3275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275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3275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3275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3275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3275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3275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3275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3275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3275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03275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03275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03275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03275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3275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03275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03275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7249668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7249668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7249668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7249668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7249668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7249668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7249668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249668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249668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249668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249668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7249668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7249668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249668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249668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249668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249668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249668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249668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249668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249668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249668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249668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249668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249668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249668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249668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249668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249668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7249668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249668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249668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249668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249668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249668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7249668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7249668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7249668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7249668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7249668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7249668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249668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7249668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7249668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7249668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7249668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7249668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7249668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249668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7249668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7249668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7249668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7249668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7249668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7249668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249668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249668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249668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249668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249668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249668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249668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249668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249668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249668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49668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249668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249668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7249668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249668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7249668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7249668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249668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7249668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7249668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7249668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7249668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249668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7249668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7249668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7249668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7249668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7249668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7249668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7249668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7249668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7249668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7249668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7249668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7249668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7249668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7249668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7249668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249668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249668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249668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249668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249668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249668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249668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249668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249668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7249668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249668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7249668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7249668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7249668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249668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7249668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249668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7249668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249668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7249668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249668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249668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249668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7249668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249668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7249668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249668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249668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49668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249668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249668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249668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249668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249668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249668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249668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249668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249668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249668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249668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249668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249668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249668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249668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249668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249668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249668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249668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249668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7249668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249668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249668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249668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249668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249668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249668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249668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249668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249668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249668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249668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249668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249668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249668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249668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249668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249668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49668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49668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49668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49668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49668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49668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49668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49668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49668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249668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249668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49668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49668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249668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249668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249668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249668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49668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249668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249668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249668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49668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49668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49668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49668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49668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49668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49668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249668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249668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249668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249668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9668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9668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49668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249668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249668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249668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249668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249668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249668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249668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49668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249668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249668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249668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249668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249668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249668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9668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249668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249668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249668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49668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249668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249668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249668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249668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249668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249668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249668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249668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249668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249668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9668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249668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249668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249668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249668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249668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249668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49668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249668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9668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49668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49668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7249668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249668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249668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49668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249668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249668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249668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249668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249668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249668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249668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249668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249668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249668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249668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49668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249668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249668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249668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249668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249668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249668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49668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249668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249668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249668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249668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249668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7249668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7249668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249668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49668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49668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249668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249668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249668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49668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249668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249668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249668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249668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249668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249668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7249668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7249668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7249668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249668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249668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249668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49668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249668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249668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49668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49668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249668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249668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249668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249668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249668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249668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249668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49668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49668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49668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249668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49668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49668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49668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49668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249668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249668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249668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249668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249668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249668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249668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249668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249668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249668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249668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249668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49668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249668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249668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249668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7249668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249668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7249668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7249668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7249668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7249668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249668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249668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49668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249668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249668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249668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249668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7249668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249668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7249668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7249668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7249668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249668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249668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249668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249668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7249668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249668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49668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249668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7249668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249668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7249668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7249668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7249668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7249668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7249668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7249668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7249668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249668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49668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249668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249668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249668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7249668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7249668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7249668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7249668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7249668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7249668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7249668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249668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249668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249668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249668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249668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7249668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7249668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249668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249668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249668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49668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249668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49668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249668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49668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249668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49668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249668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249668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49668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249668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249668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249668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249668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249668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49668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249668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49668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49668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249668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249668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249668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49668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49668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249668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249668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249668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249668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249668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249668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249668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49668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249668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249668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249668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249668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249668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49668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49668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49668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49668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249668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249668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249668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249668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249668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249668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249668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249668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249668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249668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249668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249668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249668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249668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249668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49668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249668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49668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249668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249668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249668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49668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249668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49668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249668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49668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249668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49668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249668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249668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49668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49668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49668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49668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49668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249668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9668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249668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249668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49668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49668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49668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49668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49668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9668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49668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49668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249668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49668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49668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249668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49668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249668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249668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249668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249668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249668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49668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49668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49668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49668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49668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49668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49668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9668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9668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49668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49668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49668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49668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9668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49668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49668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249668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49668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49668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249668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249668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249668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49668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249668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249668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249668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249668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249668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249668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249668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249668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249668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49668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49668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49668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49668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49668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49668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49668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49668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49668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49668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49668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49668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49668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49668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49668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49668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49668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49668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49668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49668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49668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49668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49668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49668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49668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49668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249668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49668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9668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49668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49668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49668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49668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49668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49668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49668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49668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49668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9668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49668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49668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9668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9668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49668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49668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49668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49668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249668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49668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249668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49668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49668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49668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49668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49668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49668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49668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249668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249668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249668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249668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249668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249668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49668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668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49668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49668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49668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9668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49668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249668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668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249668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249668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49668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249668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249668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249668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249668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249668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249668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49668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49668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49668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49668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49668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49668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49668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49668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9668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9668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49668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49668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49668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49668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49668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49668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49668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49668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249668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49668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668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49668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249668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249668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249668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49668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249668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249668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49668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49668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49668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49668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49668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49668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49668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49668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49668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9668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49668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9668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9668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49668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49668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49668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49668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49668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49668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49668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49668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49668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49668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49668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49668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49668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49668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49668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249668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249668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49668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49668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249668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49668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49668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49668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49668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49668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49668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49668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49668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49668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249668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249668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49668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49668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668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668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49668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49668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49668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49668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249668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49668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49668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49668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49668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49668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49668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49668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249668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249668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249668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249668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249668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249668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249668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249668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49668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49668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49668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9668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49668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49668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49668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249668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249668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249668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249668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249668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249668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249668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249668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249668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49668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49668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49668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49668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49668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49668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49668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49668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49668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49668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49668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49668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49668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49668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49668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49668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49668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49668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49668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49668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249668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49668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249668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49668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49668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49668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249668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49668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49668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49668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49668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49668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49668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49668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49668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49668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9668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9668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9668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49668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49668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49668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249668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9668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49668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49668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49668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9668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9668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49668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49668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49668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49668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49668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49668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249668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249668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49668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49668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49668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249668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49668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49668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49668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49668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9668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9668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49668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49668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49668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249668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49668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9668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9668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9668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9668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49668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49668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249668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249668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249668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249668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249668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249668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7249668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249668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249668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249668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249668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249668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249668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249668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249668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249668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249668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49668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249668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249668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249668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249668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249668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249668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249668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249668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249668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249668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249668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249668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7249668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7249668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7249668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7249668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7249668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7249668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7249668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7249668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7249668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7249668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7249668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7249668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7249668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7249668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7249668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7249668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7249668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309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3215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3337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345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358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3703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3825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394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406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419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431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443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455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467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480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492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504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5166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528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541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55321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565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577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5897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601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614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6263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638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650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662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675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687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699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711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723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736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748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760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772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784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797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809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8214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833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845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858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870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882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894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906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918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9311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943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955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967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979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9921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004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016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028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040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053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0652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077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089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101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114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1262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138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150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162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175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187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1993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2115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223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2359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248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260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272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284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2969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309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321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333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345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357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3700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382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394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406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418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4310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443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4554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467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479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491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04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5163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528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5407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552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565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577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589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6017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613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626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638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650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662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674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687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699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711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723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735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7480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760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772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7846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7967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808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821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833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845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857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8699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8821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894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906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9187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930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943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955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967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979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991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0040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016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028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040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052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065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077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089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101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113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125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138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150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162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174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1869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199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211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223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235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247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260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272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284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296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3088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321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333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345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357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369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382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394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406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418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430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442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455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467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4795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491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503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516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528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540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552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564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577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589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601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613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625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638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650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662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674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686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6990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7111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723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735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747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2759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772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27843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2796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2808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2820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833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28453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2857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28696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2881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2894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2906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2918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29306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2942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2955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2967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2979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2991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0038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0159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028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040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052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064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076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0891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3101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3113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3125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3137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3150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3162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3174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3186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3198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3211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3223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3235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3247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3259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3272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284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296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308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3320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332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3345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3357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3369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381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393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406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418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3430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442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3454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3467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3479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3491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3503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515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3528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3540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552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564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576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589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601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613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625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637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649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662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674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686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698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710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723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735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747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3759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3771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784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796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3808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3820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3832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845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857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3869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3881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3893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3906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3918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3930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3942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3954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3966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3979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3991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4003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4015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4027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4040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4052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4064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4076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4088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4101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4113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4125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4137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4149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4162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4174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4186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4198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4210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4223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4235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4247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4259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271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283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296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4308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4320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4332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4344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357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369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4381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4393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4405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4418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4430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4442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4454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4466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4479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4491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4503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4515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4527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4539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4552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4564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4576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4588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4600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4613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4625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4637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4649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4661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4674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4686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4698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4710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4722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4735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4747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4759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4771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4783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4796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4808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4820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4832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4844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4856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4869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4881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4893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4905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4917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4930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4942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4954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4966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4978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4991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5003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5015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5027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5039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5052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5064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5076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088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5100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5113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5125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137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149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161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173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186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5198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5210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5222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5234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5247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5259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5271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5283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5295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5308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5320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5332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5344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5356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5369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5381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5393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5405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5417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5430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5442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5454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5466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5478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5490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5503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5515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5527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5539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5551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5564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5576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5588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600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612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625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637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649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661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673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686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698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710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722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734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5747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5759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5771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5783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5795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5807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5820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5832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5844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5856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5868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5881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5893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5905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5917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5929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5942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5954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5966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5978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5990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6003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6015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6027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6039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6051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6063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6076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6088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6100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6112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6124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6137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6149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6161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6173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6185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6198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6210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6222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6234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6246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6259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6271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6283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6295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6307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6320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6332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6344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6356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6368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6380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6393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6405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6417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6429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6441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6454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6466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6478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6490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6502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6515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6527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6539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6551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6563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6576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6588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66004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6612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6624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6637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6649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6661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6673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6685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6697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6710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6722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67345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6746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6758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6771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6783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6795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6807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6819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6832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6844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6856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6868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6880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6893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69052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6917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6929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6941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6954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6966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6978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6990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7002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7014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7027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70393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7051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7063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70759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7088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7100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7112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7124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7136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7149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7161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71734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7185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7197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72100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7222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7234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7246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 txBox="1"/>
          <p:nvPr/>
        </p:nvSpPr>
        <p:spPr>
          <a:xfrm>
            <a:off x="3719292" y="10111699"/>
            <a:ext cx="120650" cy="19304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r>
              <a:rPr sz="1050" spc="10">
                <a:latin typeface="Calibri"/>
                <a:cs typeface="Calibri"/>
              </a:rPr>
              <a:t>2</a:t>
            </a:r>
            <a:endParaRPr sz="105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1574" y="878840"/>
            <a:ext cx="676910" cy="3295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2000" u="sng" spc="-5" dirty="0">
                <a:latin typeface="Trebuchet MS"/>
                <a:cs typeface="Trebuchet MS"/>
              </a:rPr>
              <a:t>S</a:t>
            </a:r>
            <a:r>
              <a:rPr sz="2000" u="sng" dirty="0">
                <a:latin typeface="Trebuchet MS"/>
                <a:cs typeface="Trebuchet MS"/>
              </a:rPr>
              <a:t>h</a:t>
            </a:r>
            <a:r>
              <a:rPr sz="2000" u="sng" spc="-5" dirty="0">
                <a:latin typeface="Trebuchet MS"/>
                <a:cs typeface="Trebuchet MS"/>
              </a:rPr>
              <a:t>ock</a:t>
            </a:r>
            <a:endParaRPr sz="2000" dirty="0">
              <a:latin typeface="Trebuchet MS"/>
              <a:cs typeface="Trebuchet M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726435" y="1379219"/>
            <a:ext cx="1576070" cy="238125"/>
          </a:xfrm>
          <a:custGeom>
            <a:avLst/>
            <a:gdLst/>
            <a:ahLst/>
            <a:cxnLst/>
            <a:rect l="l" t="t" r="r" b="b"/>
            <a:pathLst>
              <a:path w="1576070" h="238125">
                <a:moveTo>
                  <a:pt x="0" y="237744"/>
                </a:moveTo>
                <a:lnTo>
                  <a:pt x="1575815" y="237744"/>
                </a:lnTo>
                <a:lnTo>
                  <a:pt x="1575815" y="0"/>
                </a:lnTo>
                <a:lnTo>
                  <a:pt x="0" y="0"/>
                </a:lnTo>
                <a:lnTo>
                  <a:pt x="0" y="23774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564123" y="1379219"/>
            <a:ext cx="448309" cy="238125"/>
          </a:xfrm>
          <a:custGeom>
            <a:avLst/>
            <a:gdLst/>
            <a:ahLst/>
            <a:cxnLst/>
            <a:rect l="l" t="t" r="r" b="b"/>
            <a:pathLst>
              <a:path w="448310" h="238125">
                <a:moveTo>
                  <a:pt x="0" y="237744"/>
                </a:moveTo>
                <a:lnTo>
                  <a:pt x="448055" y="237744"/>
                </a:lnTo>
                <a:lnTo>
                  <a:pt x="448055" y="0"/>
                </a:lnTo>
                <a:lnTo>
                  <a:pt x="0" y="0"/>
                </a:lnTo>
                <a:lnTo>
                  <a:pt x="0" y="23774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1574" y="1354328"/>
            <a:ext cx="4863465" cy="2673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550" spc="5" dirty="0">
                <a:solidFill>
                  <a:srgbClr val="009592"/>
                </a:solidFill>
                <a:latin typeface="Cambria"/>
                <a:cs typeface="Cambria"/>
              </a:rPr>
              <a:t>Definition: </a:t>
            </a:r>
            <a:r>
              <a:rPr sz="1200" spc="-5" dirty="0">
                <a:latin typeface="Arial"/>
                <a:cs typeface="Arial"/>
              </a:rPr>
              <a:t>It </a:t>
            </a:r>
            <a:r>
              <a:rPr sz="1200" dirty="0">
                <a:latin typeface="Arial"/>
                <a:cs typeface="Arial"/>
              </a:rPr>
              <a:t>is </a:t>
            </a:r>
            <a:r>
              <a:rPr sz="1200" spc="-5" dirty="0">
                <a:latin typeface="Arial"/>
                <a:cs typeface="Arial"/>
              </a:rPr>
              <a:t>the state </a:t>
            </a:r>
            <a:r>
              <a:rPr sz="1200" dirty="0">
                <a:latin typeface="Arial"/>
                <a:cs typeface="Arial"/>
              </a:rPr>
              <a:t>of </a:t>
            </a:r>
            <a:r>
              <a:rPr sz="1200" spc="-5" dirty="0">
                <a:latin typeface="Arial"/>
                <a:cs typeface="Arial"/>
              </a:rPr>
              <a:t>altered tissue perfusion </a:t>
            </a:r>
            <a:r>
              <a:rPr sz="1200" dirty="0">
                <a:latin typeface="Arial"/>
                <a:cs typeface="Arial"/>
              </a:rPr>
              <a:t>severe enough</a:t>
            </a:r>
            <a:r>
              <a:rPr sz="1200" spc="125" dirty="0">
                <a:latin typeface="Arial"/>
                <a:cs typeface="Arial"/>
              </a:rPr>
              <a:t> </a:t>
            </a:r>
            <a:r>
              <a:rPr sz="1200" spc="-5" dirty="0">
                <a:latin typeface="Arial"/>
                <a:cs typeface="Arial"/>
              </a:rPr>
              <a:t>to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564123" y="1379219"/>
            <a:ext cx="461009" cy="238125"/>
          </a:xfrm>
          <a:prstGeom prst="rect">
            <a:avLst/>
          </a:prstGeom>
        </p:spPr>
        <p:txBody>
          <a:bodyPr vert="horz" wrap="square" lIns="0" tIns="3619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285"/>
              </a:spcBef>
            </a:pPr>
            <a:r>
              <a:rPr sz="1200">
                <a:latin typeface="Arial"/>
                <a:cs typeface="Arial"/>
              </a:rPr>
              <a:t>induce</a:t>
            </a:r>
          </a:p>
        </p:txBody>
      </p:sp>
      <p:sp>
        <p:nvSpPr>
          <p:cNvPr id="7" name="object 7"/>
          <p:cNvSpPr/>
          <p:nvPr/>
        </p:nvSpPr>
        <p:spPr>
          <a:xfrm>
            <a:off x="684276" y="1653540"/>
            <a:ext cx="3438525" cy="173990"/>
          </a:xfrm>
          <a:custGeom>
            <a:avLst/>
            <a:gdLst/>
            <a:ahLst/>
            <a:cxnLst/>
            <a:rect l="l" t="t" r="r" b="b"/>
            <a:pathLst>
              <a:path w="3438525" h="173989">
                <a:moveTo>
                  <a:pt x="0" y="173735"/>
                </a:moveTo>
                <a:lnTo>
                  <a:pt x="3438144" y="173735"/>
                </a:lnTo>
                <a:lnTo>
                  <a:pt x="3438144" y="0"/>
                </a:lnTo>
                <a:lnTo>
                  <a:pt x="0" y="0"/>
                </a:lnTo>
                <a:lnTo>
                  <a:pt x="0" y="17373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671574" y="1610359"/>
            <a:ext cx="5803265" cy="873760"/>
          </a:xfrm>
          <a:prstGeom prst="rect">
            <a:avLst/>
          </a:prstGeom>
        </p:spPr>
        <p:txBody>
          <a:bodyPr vert="horz" wrap="square" lIns="0" tIns="3111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44"/>
              </a:spcBef>
            </a:pPr>
            <a:r>
              <a:rPr sz="1200" spc="-5" dirty="0">
                <a:latin typeface="Arial"/>
                <a:cs typeface="Arial"/>
              </a:rPr>
              <a:t>derangements </a:t>
            </a:r>
            <a:r>
              <a:rPr sz="1200" dirty="0">
                <a:latin typeface="Arial"/>
                <a:cs typeface="Arial"/>
              </a:rPr>
              <a:t>in normal cellular </a:t>
            </a:r>
            <a:r>
              <a:rPr sz="1200" spc="-5" dirty="0">
                <a:latin typeface="Arial"/>
                <a:cs typeface="Arial"/>
              </a:rPr>
              <a:t>metabolic </a:t>
            </a:r>
            <a:r>
              <a:rPr sz="1200" spc="-5" dirty="0" smtClean="0">
                <a:latin typeface="Arial"/>
                <a:cs typeface="Arial"/>
              </a:rPr>
              <a:t>function.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1200" dirty="0">
                <a:latin typeface="Arial"/>
                <a:cs typeface="Arial"/>
              </a:rPr>
              <a:t>- </a:t>
            </a:r>
            <a:r>
              <a:rPr sz="1200" spc="-5" dirty="0">
                <a:latin typeface="Arial"/>
                <a:cs typeface="Arial"/>
              </a:rPr>
              <a:t>In short:</a:t>
            </a:r>
            <a:r>
              <a:rPr sz="1200" spc="-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200" u="sng" dirty="0">
                <a:solidFill>
                  <a:srgbClr val="FF0000"/>
                </a:solidFill>
                <a:latin typeface="Arial"/>
                <a:cs typeface="Arial"/>
              </a:rPr>
              <a:t>low </a:t>
            </a:r>
            <a:r>
              <a:rPr sz="1200" u="sng" spc="-5" dirty="0">
                <a:solidFill>
                  <a:srgbClr val="FF0000"/>
                </a:solidFill>
                <a:latin typeface="Arial"/>
                <a:cs typeface="Arial"/>
              </a:rPr>
              <a:t>perfusion</a:t>
            </a:r>
            <a:r>
              <a:rPr sz="1200" spc="-5" dirty="0">
                <a:solidFill>
                  <a:srgbClr val="FF0000"/>
                </a:solidFill>
                <a:latin typeface="Arial"/>
                <a:cs typeface="Arial"/>
              </a:rPr>
              <a:t> that </a:t>
            </a:r>
            <a:r>
              <a:rPr sz="1200" dirty="0">
                <a:solidFill>
                  <a:srgbClr val="FF0000"/>
                </a:solidFill>
                <a:latin typeface="Arial"/>
                <a:cs typeface="Arial"/>
              </a:rPr>
              <a:t>causes </a:t>
            </a:r>
            <a:r>
              <a:rPr sz="1200" u="sng" spc="-5" dirty="0">
                <a:solidFill>
                  <a:srgbClr val="FF0000"/>
                </a:solidFill>
                <a:latin typeface="Arial"/>
                <a:cs typeface="Arial"/>
              </a:rPr>
              <a:t>tissue</a:t>
            </a:r>
            <a:r>
              <a:rPr sz="1200" u="sng" spc="4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200" u="sng" spc="-5" dirty="0">
                <a:solidFill>
                  <a:srgbClr val="FF0000"/>
                </a:solidFill>
                <a:latin typeface="Arial"/>
                <a:cs typeface="Arial"/>
              </a:rPr>
              <a:t>hypoxia</a:t>
            </a:r>
            <a:r>
              <a:rPr sz="1200" spc="-5" dirty="0">
                <a:latin typeface="Arial"/>
                <a:cs typeface="Arial"/>
              </a:rPr>
              <a:t>.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 dirty="0">
              <a:latin typeface="Times New Roman"/>
              <a:cs typeface="Times New Roman"/>
            </a:endParaRPr>
          </a:p>
          <a:p>
            <a:pPr marL="51435">
              <a:lnSpc>
                <a:spcPct val="100000"/>
              </a:lnSpc>
            </a:pPr>
            <a:r>
              <a:rPr sz="1550" spc="10" dirty="0">
                <a:solidFill>
                  <a:srgbClr val="009592"/>
                </a:solidFill>
                <a:latin typeface="Cambria"/>
                <a:cs typeface="Cambria"/>
              </a:rPr>
              <a:t>Types </a:t>
            </a:r>
            <a:r>
              <a:rPr sz="1550" spc="5" dirty="0">
                <a:solidFill>
                  <a:srgbClr val="009592"/>
                </a:solidFill>
                <a:latin typeface="Cambria"/>
                <a:cs typeface="Cambria"/>
              </a:rPr>
              <a:t>of </a:t>
            </a:r>
            <a:r>
              <a:rPr sz="1550" spc="10" dirty="0">
                <a:solidFill>
                  <a:srgbClr val="009592"/>
                </a:solidFill>
                <a:latin typeface="Cambria"/>
                <a:cs typeface="Cambria"/>
              </a:rPr>
              <a:t>shock: </a:t>
            </a:r>
            <a:r>
              <a:rPr sz="1550" spc="15" dirty="0">
                <a:solidFill>
                  <a:srgbClr val="FF0000"/>
                </a:solidFill>
                <a:latin typeface="Cambria"/>
                <a:cs typeface="Cambria"/>
              </a:rPr>
              <a:t>more </a:t>
            </a:r>
            <a:r>
              <a:rPr sz="1550" spc="10" dirty="0">
                <a:solidFill>
                  <a:srgbClr val="FF0000"/>
                </a:solidFill>
                <a:latin typeface="Cambria"/>
                <a:cs typeface="Cambria"/>
              </a:rPr>
              <a:t>than one type </a:t>
            </a:r>
            <a:r>
              <a:rPr sz="1550" spc="15" dirty="0">
                <a:solidFill>
                  <a:srgbClr val="FF0000"/>
                </a:solidFill>
                <a:latin typeface="Cambria"/>
                <a:cs typeface="Cambria"/>
              </a:rPr>
              <a:t>may </a:t>
            </a:r>
            <a:r>
              <a:rPr sz="1550" spc="10" dirty="0">
                <a:solidFill>
                  <a:srgbClr val="FF0000"/>
                </a:solidFill>
                <a:latin typeface="Cambria"/>
                <a:cs typeface="Cambria"/>
              </a:rPr>
              <a:t>be</a:t>
            </a:r>
            <a:r>
              <a:rPr sz="1550" spc="140" dirty="0">
                <a:solidFill>
                  <a:srgbClr val="FF0000"/>
                </a:solidFill>
                <a:latin typeface="Cambria"/>
                <a:cs typeface="Cambria"/>
              </a:rPr>
              <a:t> </a:t>
            </a:r>
            <a:r>
              <a:rPr sz="1550" spc="5" dirty="0">
                <a:solidFill>
                  <a:srgbClr val="FF0000"/>
                </a:solidFill>
                <a:latin typeface="Cambria"/>
                <a:cs typeface="Cambria"/>
              </a:rPr>
              <a:t>present</a:t>
            </a:r>
            <a:r>
              <a:rPr sz="1550" spc="5" dirty="0">
                <a:solidFill>
                  <a:srgbClr val="009592"/>
                </a:solidFill>
                <a:latin typeface="Cambria"/>
                <a:cs typeface="Cambria"/>
              </a:rPr>
              <a:t>.</a:t>
            </a:r>
            <a:endParaRPr sz="1550" dirty="0">
              <a:latin typeface="Cambria"/>
              <a:cs typeface="Cambri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338650" y="8376920"/>
            <a:ext cx="1512570" cy="1905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50" spc="5">
                <a:solidFill>
                  <a:srgbClr val="008000"/>
                </a:solidFill>
                <a:latin typeface="Arial"/>
                <a:cs typeface="Arial"/>
              </a:rPr>
              <a:t>* </a:t>
            </a:r>
            <a:r>
              <a:rPr sz="1050" spc="15">
                <a:solidFill>
                  <a:srgbClr val="008000"/>
                </a:solidFill>
                <a:latin typeface="Arial"/>
                <a:cs typeface="Arial"/>
              </a:rPr>
              <a:t>VC </a:t>
            </a:r>
            <a:r>
              <a:rPr sz="1050" spc="10">
                <a:solidFill>
                  <a:srgbClr val="008000"/>
                </a:solidFill>
                <a:latin typeface="Arial"/>
                <a:cs typeface="Arial"/>
              </a:rPr>
              <a:t>=</a:t>
            </a:r>
            <a:r>
              <a:rPr sz="1050" spc="4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sz="1050" spc="10">
                <a:solidFill>
                  <a:srgbClr val="008000"/>
                </a:solidFill>
                <a:latin typeface="Arial"/>
                <a:cs typeface="Arial"/>
              </a:rPr>
              <a:t>vasoconstriction.</a:t>
            </a:r>
            <a:endParaRPr sz="105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84276" y="2516123"/>
            <a:ext cx="6188844" cy="560463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35652" y="416052"/>
            <a:ext cx="2090927" cy="10485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75276" y="455676"/>
            <a:ext cx="1956816" cy="9144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954015" y="561848"/>
            <a:ext cx="1697355" cy="6807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50" b="1" i="1" spc="10">
                <a:latin typeface="Cambria"/>
                <a:cs typeface="Cambria"/>
              </a:rPr>
              <a:t>Shock</a:t>
            </a:r>
            <a:r>
              <a:rPr sz="1050" i="1" spc="10">
                <a:latin typeface="Cambria"/>
                <a:cs typeface="Cambria"/>
              </a:rPr>
              <a:t>:</a:t>
            </a:r>
            <a:endParaRPr sz="1050">
              <a:latin typeface="Cambria"/>
              <a:cs typeface="Cambria"/>
            </a:endParaRPr>
          </a:p>
          <a:p>
            <a:pPr marL="12700" marR="5080">
              <a:lnSpc>
                <a:spcPct val="101899"/>
              </a:lnSpc>
              <a:spcBef>
                <a:spcPts val="10"/>
              </a:spcBef>
            </a:pP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It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mostly affects </a:t>
            </a: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veins since 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veins maintain intravascular  </a:t>
            </a:r>
            <a:r>
              <a:rPr sz="1050" i="1" spc="15">
                <a:solidFill>
                  <a:srgbClr val="008000"/>
                </a:solidFill>
                <a:latin typeface="Cambria"/>
                <a:cs typeface="Cambria"/>
              </a:rPr>
              <a:t>volume </a:t>
            </a: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for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longer</a:t>
            </a:r>
            <a:r>
              <a:rPr sz="1050" i="1" spc="-10">
                <a:solidFill>
                  <a:srgbClr val="008000"/>
                </a:solidFill>
                <a:latin typeface="Cambria"/>
                <a:cs typeface="Cambria"/>
              </a:rPr>
              <a:t>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time.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964179" y="4128516"/>
            <a:ext cx="1688592" cy="6644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967227" y="4177284"/>
            <a:ext cx="1679448" cy="56388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11423" y="4200144"/>
            <a:ext cx="1591055" cy="47243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9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215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37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45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8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703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825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4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06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9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31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43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5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67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80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92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04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166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28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41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5321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65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77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897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01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4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63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38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50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62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75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87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99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11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23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36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48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60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72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84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97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09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214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33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45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58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70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82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94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06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18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9311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43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55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967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979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921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004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016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028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040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053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0652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077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089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101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114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1262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138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150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162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175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187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1993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2115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223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2359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248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260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272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284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969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309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321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333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345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357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3700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382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394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06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18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4310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43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554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67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79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91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504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5163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528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5407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552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565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77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89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6017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613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626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638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50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62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74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87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99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11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23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735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480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60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772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7846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7967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08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21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833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845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857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8699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8821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894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906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9187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930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943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955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967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979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991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0040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016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028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040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52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065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077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089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01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13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125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138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150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162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174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1869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199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211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223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235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247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260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272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284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296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3088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321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333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345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357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369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382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394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406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418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430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442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455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467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4795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491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503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516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528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540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552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564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577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589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01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613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625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638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650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662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674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686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6990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7111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723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735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747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759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772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7843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796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808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820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833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8453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857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8696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881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894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906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918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9306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942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955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967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979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991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0038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0159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028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040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052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064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076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0891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101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113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125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137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150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162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174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186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198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211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23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235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247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259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272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284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296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08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20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32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45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57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69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81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93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406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418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430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442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454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467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479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491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503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515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528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540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552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564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576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589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01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13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25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37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49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62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674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686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698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710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723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735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747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759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771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784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796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808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820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832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845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857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869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881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893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906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918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930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942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954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966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979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991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003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015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027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040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052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064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076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088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101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113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125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137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149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162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174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186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198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210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23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235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247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259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271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283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296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308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320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332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344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357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369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381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393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405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418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430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442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454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466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479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491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503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515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527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539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552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564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576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588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600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613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625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637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649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661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674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686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698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710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722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735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747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759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771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783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796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808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820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832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844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856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869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881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893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905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17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30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942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954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966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978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991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003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015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027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039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052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064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076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088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100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113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125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137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149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161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173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186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198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210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222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234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247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259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271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283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295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08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20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32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44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356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369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381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393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405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417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430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442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454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466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478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490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503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515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527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539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551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564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576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588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600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612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625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637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649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661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673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686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698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710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722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734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747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759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771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783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795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807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820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832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844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856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868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881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893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905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917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929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942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954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966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978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990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003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015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027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039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051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063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076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088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100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112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124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137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149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161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173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185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198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210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222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234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246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259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271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283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295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307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320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332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344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356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368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380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393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405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417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429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441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454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466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478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490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502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515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527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539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551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563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576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588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6004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612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624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637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649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661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673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685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697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710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722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7345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746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758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771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783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795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807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819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832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844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856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868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880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893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9052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917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929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941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954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966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978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990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02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14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027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0393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051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063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0759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088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100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112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124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136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149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161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1734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185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197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2100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222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7234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246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3275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3275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3275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3275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3275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3275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3275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3275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275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275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3275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3275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3275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3275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3275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3275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3275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3275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3275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3275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275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275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275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275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3275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3275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3275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275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275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275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275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3275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3275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3275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3275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3275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3275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275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3275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275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03275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3275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03275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03275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275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03275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3275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3275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3275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3275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275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03275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3275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3275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3275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3275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3275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3275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03275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3275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03275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3275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03275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275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03275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03275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03275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3275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03275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03275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275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03275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3275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03275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03275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03275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03275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03275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03275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03275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03275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03275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3275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3275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3275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3275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3275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03275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03275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3275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03275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03275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03275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275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275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3275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03275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03275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03275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03275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03275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275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03275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03275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03275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03275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03275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3275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03275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3275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3275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03275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3275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3275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03275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3275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3275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3275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3275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3275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03275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03275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3275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03275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3275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275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03275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3275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03275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275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03275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03275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275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03275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3275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03275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03275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03275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3275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3275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3275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3275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3275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3275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275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3275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3275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3275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275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3275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3275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3275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275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3275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3275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3275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3275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03275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275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3275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03275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275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275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3275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3275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3275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3275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275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03275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03275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03275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3275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03275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03275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03275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03275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03275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275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03275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275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3275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03275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03275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275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3275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3275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3275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03275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03275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3275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03275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03275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275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03275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03275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03275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03275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03275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275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03275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03275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3275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03275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03275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03275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03275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03275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03275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03275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3275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3275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275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03275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03275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03275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3275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03275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03275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275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3275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275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3275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3275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3275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3275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3275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3275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03275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03275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3275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03275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03275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03275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3275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03275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03275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03275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03275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03275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03275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03275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03275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03275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275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03275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03275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3275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03275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03275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3275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3275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3275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275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3275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3275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3275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3275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3275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275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275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3275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3275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3275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3275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3275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3275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3275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3275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3275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03275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3275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3275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3275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275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3275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03275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03275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3275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275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3275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3275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03275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275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3275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3275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03275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275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3275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3275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3275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3275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275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275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275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275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3275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3275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3275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275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3275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3275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3275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275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3275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3275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275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03275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03275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03275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3275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275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03275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3275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3275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275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03275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03275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03275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3275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03275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03275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03275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03275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03275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03275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03275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03275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3275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03275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03275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3275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3275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03275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3275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03275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275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275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275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275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275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275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275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275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275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275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275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275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275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275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275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275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275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275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275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275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275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275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275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275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275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275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275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275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275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275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275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275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275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275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275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275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275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275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275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275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275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275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275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275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275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275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275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275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275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275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275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275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275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275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75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275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275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275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275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275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275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275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275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275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275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275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275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3275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3275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3275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3275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275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3275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03275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3275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3275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3275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3275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3275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3275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3275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3275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3275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3275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03275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3275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3275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03275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03275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03275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275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03275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3275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275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3275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3275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3275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3275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3275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275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3275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3275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3275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3275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3275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3275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3275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3275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3275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3275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3275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3275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3275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275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3275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3275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3275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275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3275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275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3275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3275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3275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3275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3275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3275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3275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3275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275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3275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3275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3275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3275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3275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3275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3275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3275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3275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3275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3275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3275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3275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3275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3275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3275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3275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275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3275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3275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3275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3275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3275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3275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3275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3275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275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3275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3275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3275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3275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275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275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3275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3275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3275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3275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3275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03275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03275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03275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03275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275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03275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3275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3275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3275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3275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3275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03275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03275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275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03275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03275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3275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03275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03275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03275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03275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03275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03275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3275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03275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03275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03275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03275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275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03275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03275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03275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03275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3275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03275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3275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03275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275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03275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03275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3275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3275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3275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3275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3275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3275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3275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3275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3275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03275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03275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03275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3275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03275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275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3275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3275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275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3275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03275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03275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03275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03275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3275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275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03275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3275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03275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03275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03275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03275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03275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03275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03275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3275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03275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3275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03275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03275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03275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03275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275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03275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3275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03275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03275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03275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03275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03275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03275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03275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3275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275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3275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3275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3275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3275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3275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3275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3275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275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3275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3275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3275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275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03275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03275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03275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03275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3275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3275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3275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75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275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3275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3275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275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3275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3275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3275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3275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3275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3275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03275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03275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03275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03275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275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03275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03275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275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03275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3275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03275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03275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3275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275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3275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03275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03275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275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03275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03275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275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3275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3275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3275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3275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3275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275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3275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3275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3275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3275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275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3275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275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3275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3275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3275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3275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3275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275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3275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3275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3275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3275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3275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275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3275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3275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275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3275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3275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275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3275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3275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3275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275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3275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3275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3275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3275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3275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275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3275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3275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3275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3275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275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3275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275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275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275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275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3275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3275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275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3275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275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3275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3275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3275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3275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3275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3275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3275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275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3275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3275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3275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3275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3275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3275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3275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275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3275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3275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275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3275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3275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3275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275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3275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275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275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275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3275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3275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3275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3275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275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275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3275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3275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275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3275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3275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3275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275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3275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3275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275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3275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3275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3275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3275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3275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3275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3275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275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275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3275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3275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3275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3275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3275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3275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3275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3275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3275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3275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275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275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275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275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275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275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275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275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275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275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275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275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275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275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275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275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275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275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275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275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275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275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275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275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275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275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275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275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275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275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275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275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275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275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275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275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275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275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275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275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275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275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275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275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275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275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275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275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275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275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275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275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3275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275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3275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3275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3275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3275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3275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3275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3275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3275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7249668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7249668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7249668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7249668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7249668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7249668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7249668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7249668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7249668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7249668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7249668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7249668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7249668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7249668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249668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249668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249668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7249668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7249668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7249668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249668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249668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249668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249668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249668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249668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249668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249668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249668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249668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249668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249668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249668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249668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249668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249668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7249668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249668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249668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249668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249668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249668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7249668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7249668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7249668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7249668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7249668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7249668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249668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7249668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7249668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7249668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7249668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7249668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7249668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249668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7249668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7249668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7249668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7249668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7249668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7249668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249668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249668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249668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249668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249668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249668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249668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249668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249668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249668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49668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249668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249668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7249668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249668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7249668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7249668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249668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7249668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7249668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7249668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7249668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249668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7249668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7249668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7249668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7249668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7249668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7249668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7249668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7249668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7249668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7249668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7249668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7249668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7249668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7249668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7249668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249668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249668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249668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249668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249668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249668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249668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249668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249668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7249668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249668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7249668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7249668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7249668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249668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7249668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249668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7249668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249668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7249668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249668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249668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249668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7249668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249668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7249668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249668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249668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49668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249668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249668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249668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249668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249668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249668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249668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249668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249668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249668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249668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249668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249668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249668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249668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249668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249668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249668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249668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249668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7249668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249668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249668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249668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249668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249668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249668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249668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249668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249668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249668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249668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249668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249668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249668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249668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249668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249668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49668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49668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49668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49668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49668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49668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49668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49668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49668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249668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249668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49668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49668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249668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249668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249668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249668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49668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249668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249668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249668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49668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49668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49668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49668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49668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49668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49668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249668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249668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249668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249668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9668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9668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49668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249668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249668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249668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249668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249668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249668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249668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49668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249668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249668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249668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249668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249668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249668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9668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249668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249668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249668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49668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249668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249668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249668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249668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249668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249668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249668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249668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249668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249668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9668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249668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249668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249668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249668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249668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249668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49668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249668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9668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49668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49668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7249668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249668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249668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49668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249668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249668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249668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249668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249668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249668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249668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249668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249668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249668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249668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49668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249668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249668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249668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249668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249668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249668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49668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249668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249668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249668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249668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249668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7249668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7249668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249668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49668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49668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249668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249668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249668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49668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249668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249668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249668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249668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249668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249668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7249668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7249668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7249668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249668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249668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249668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49668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249668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249668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49668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49668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249668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249668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249668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249668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249668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249668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249668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49668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49668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49668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249668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49668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49668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49668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49668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249668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249668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249668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249668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249668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249668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249668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249668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249668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249668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249668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249668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49668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249668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249668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249668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7249668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249668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7249668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7249668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7249668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7249668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249668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249668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49668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249668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249668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249668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249668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7249668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249668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7249668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7249668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7249668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249668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249668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249668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249668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7249668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249668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49668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249668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7249668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249668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7249668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7249668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7249668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7249668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7249668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7249668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7249668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249668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49668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249668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249668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249668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7249668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7249668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7249668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7249668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7249668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7249668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7249668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249668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249668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249668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249668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249668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7249668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7249668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249668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249668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249668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49668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249668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49668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249668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49668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249668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49668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249668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249668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49668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249668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249668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249668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249668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249668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49668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249668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49668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49668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249668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249668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249668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49668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49668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249668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249668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249668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249668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249668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249668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249668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49668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249668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249668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249668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249668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249668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49668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49668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49668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49668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249668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249668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249668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249668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249668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249668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249668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249668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249668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249668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249668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249668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249668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249668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249668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49668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249668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49668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249668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249668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249668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49668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249668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49668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249668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49668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249668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49668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249668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249668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49668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49668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49668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49668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49668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249668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9668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249668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249668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49668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49668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49668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49668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49668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9668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49668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49668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249668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49668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49668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249668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49668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249668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249668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249668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249668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249668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49668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49668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49668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49668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49668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49668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49668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9668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9668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49668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49668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49668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49668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9668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49668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49668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249668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49668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49668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249668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249668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249668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49668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249668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249668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249668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249668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249668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249668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249668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249668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249668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49668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49668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49668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49668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49668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49668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49668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49668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49668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49668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49668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49668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49668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49668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49668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49668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49668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49668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49668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49668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49668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49668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49668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49668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49668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49668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249668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49668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9668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49668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49668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49668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49668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49668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49668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49668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49668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49668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9668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49668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49668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9668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9668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49668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49668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49668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49668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249668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49668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249668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49668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49668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49668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49668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49668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49668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49668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249668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249668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249668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249668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249668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249668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49668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668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49668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49668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49668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9668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49668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249668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668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249668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249668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49668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249668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249668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249668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249668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249668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249668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49668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49668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49668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49668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49668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49668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49668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49668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9668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9668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49668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49668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49668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49668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49668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49668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49668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49668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249668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49668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668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49668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249668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249668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249668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49668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249668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249668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49668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49668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49668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49668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49668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49668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49668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49668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49668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9668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49668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9668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9668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49668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49668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49668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49668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49668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49668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49668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49668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49668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49668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49668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49668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49668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49668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49668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249668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249668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49668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49668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249668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49668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49668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49668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49668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49668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49668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49668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49668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49668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249668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249668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49668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49668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668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668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49668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49668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49668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49668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249668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49668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49668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49668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49668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49668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49668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49668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249668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249668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249668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249668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249668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249668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249668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249668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49668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49668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49668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9668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49668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49668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49668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249668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249668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249668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249668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249668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249668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249668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249668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249668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49668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49668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49668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49668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49668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49668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49668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49668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49668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49668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49668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49668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49668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49668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49668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49668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49668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49668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49668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49668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249668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49668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249668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49668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49668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49668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249668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49668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49668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49668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49668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49668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49668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49668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49668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49668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9668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9668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9668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49668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49668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49668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249668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9668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49668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49668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49668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9668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9668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49668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49668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49668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49668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49668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49668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249668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249668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49668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49668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49668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249668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49668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49668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49668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49668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9668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9668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49668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49668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49668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249668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49668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9668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9668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9668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9668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49668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49668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249668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249668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249668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249668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249668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249668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7249668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249668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249668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249668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249668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249668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249668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249668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249668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249668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249668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49668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249668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249668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249668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249668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249668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249668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249668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249668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249668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249668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249668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249668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7249668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7249668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7249668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7249668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7249668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7249668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7249668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7249668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7249668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7249668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309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3215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3337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345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358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3703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3825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394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406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419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431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443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455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467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480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492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504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5166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528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541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55321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565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577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5897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601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614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6263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638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650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662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675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687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699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711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723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736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748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760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772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784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797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809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8214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833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845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858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870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882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894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906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918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9311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943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955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967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979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9921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004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016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1028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1040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1053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10652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077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1089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1101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1114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11262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1138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1150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1162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1175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1187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11993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12115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1223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12359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1248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1260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1272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1284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12969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1309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1321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1333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1345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357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3700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382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394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406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418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4310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443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4554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467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479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491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504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5163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528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5407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552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565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577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589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6017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613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626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638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650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662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674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687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699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711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723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735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7480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760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772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7846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7967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808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821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833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845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857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8699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8821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894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906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9187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930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943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955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967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979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991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20040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2016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2028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2040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2052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2065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2077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2089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2101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2113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2125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2138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150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2162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2174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21869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2199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2211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2223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2235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2247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2260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2272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2284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2296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23088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2321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333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2345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357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369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382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394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406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418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430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442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455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467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4795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491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503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516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528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540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552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564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577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589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601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613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625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638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650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662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674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686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6990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7111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723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735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747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759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772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7843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796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808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820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833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28453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857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28696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2881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2894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2906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918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29306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2942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2955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2967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2979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2991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30038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30159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3028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3040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3052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3064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3076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30891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3101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3113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3125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3137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3150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3162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3174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3186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3198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3211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3223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3235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3247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3259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3272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3284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3296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3308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3320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3332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3345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3357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369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381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393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3406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418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3430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3442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3454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467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479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491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503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3515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528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3540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3552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3564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3576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3589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601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3613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3625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637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649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662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674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686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698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710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723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735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747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759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771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784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796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808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820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832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3845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3857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869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881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3893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3906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3918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930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942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3954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3966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3979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3991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4003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4015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4027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4040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4052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4064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4076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4088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4101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4113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4125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4137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4149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4162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4174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4186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4198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4210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4223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4235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4247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4259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4271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4283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4296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4308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4320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4332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4344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357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369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381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4393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4405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4418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4430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442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454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4466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4479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4491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4503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4515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4527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4539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4552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4564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4576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4588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4600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4613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4625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4637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4649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4661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4674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4686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4698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4710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4722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4735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4747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4759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4771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4783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4796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4808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4820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4832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4844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4856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4869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4881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4893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4905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4917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4930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4942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4954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4966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4978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4991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5003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5015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5027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5039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5052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5064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5076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5088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5100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5113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5125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5137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5149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5161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5173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5186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5198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5210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5222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5234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5247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5259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5271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5283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5295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5308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5320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5332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5344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5356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5369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5381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5393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5405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5417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5430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5442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5454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5466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5478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5490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5503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5515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5527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5539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5551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5564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5576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5588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5600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5612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5625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5637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5649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5661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5673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686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698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710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722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734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747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759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771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783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795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807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820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5832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5844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5856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5868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5881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5893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5905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5917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5929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5942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5954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5966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5978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5990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6003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6015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6027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6039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6051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6063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6076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6088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6100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6112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6124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6137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6149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6161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6173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6185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6198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6210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6222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6234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6246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6259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6271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6283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6295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6307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6320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6332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6344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6356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6368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6380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6393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6405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6417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6429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6441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6454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6466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6478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6490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6502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6515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6527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6539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6551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6563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6576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6588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66004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6612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6624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6637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6649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6661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6673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6685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6697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6710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6722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67345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6746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6758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6771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6783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6795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6807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6819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6832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6844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6856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6868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6880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6893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69052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6917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6929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6941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6954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6966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6978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6990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7002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7014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7027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70393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7051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7063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70759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7088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7100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7112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7124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7136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7149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7161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71734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7185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7197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72100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7222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7234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7246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945" y="1993900"/>
            <a:ext cx="7131996" cy="41908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lang="en-US" sz="1550" spc="10" dirty="0" smtClean="0">
                <a:solidFill>
                  <a:srgbClr val="009592"/>
                </a:solidFill>
                <a:latin typeface="Cambria"/>
                <a:cs typeface="Cambria"/>
              </a:rPr>
              <a:t>Signs/symptoms:</a:t>
            </a:r>
            <a:endParaRPr lang="en-US" sz="1550" dirty="0" smtClean="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lang="en-US" dirty="0" smtClean="0">
                <a:latin typeface="Arial" charset="0"/>
                <a:ea typeface="Arial" charset="0"/>
                <a:cs typeface="Arial" charset="0"/>
              </a:rPr>
              <a:t>Clinical signs and </a:t>
            </a:r>
            <a:r>
              <a:rPr lang="en-US" spc="-5" dirty="0" smtClean="0">
                <a:latin typeface="Arial" charset="0"/>
                <a:ea typeface="Arial" charset="0"/>
                <a:cs typeface="Arial" charset="0"/>
              </a:rPr>
              <a:t>symptoms </a:t>
            </a:r>
            <a:r>
              <a:rPr lang="en-US" dirty="0" smtClean="0">
                <a:latin typeface="Arial" charset="0"/>
                <a:ea typeface="Arial" charset="0"/>
                <a:cs typeface="Arial" charset="0"/>
              </a:rPr>
              <a:t>of shock </a:t>
            </a:r>
            <a:r>
              <a:rPr lang="en-US" u="sng" spc="-5" dirty="0" smtClean="0">
                <a:latin typeface="Arial" charset="0"/>
                <a:ea typeface="Arial" charset="0"/>
                <a:cs typeface="Arial" charset="0"/>
              </a:rPr>
              <a:t>relate to </a:t>
            </a:r>
            <a:r>
              <a:rPr lang="en-US" u="sng" dirty="0" smtClean="0">
                <a:latin typeface="Arial" charset="0"/>
                <a:ea typeface="Arial" charset="0"/>
                <a:cs typeface="Arial" charset="0"/>
              </a:rPr>
              <a:t>decreased organ </a:t>
            </a:r>
            <a:r>
              <a:rPr lang="en-US" u="sng" spc="-5" dirty="0" smtClean="0">
                <a:latin typeface="Arial" charset="0"/>
                <a:ea typeface="Arial" charset="0"/>
                <a:cs typeface="Arial" charset="0"/>
              </a:rPr>
              <a:t>perfusion</a:t>
            </a:r>
            <a:r>
              <a:rPr lang="en-US" spc="-5" dirty="0" smtClean="0">
                <a:latin typeface="Arial" charset="0"/>
                <a:ea typeface="Arial" charset="0"/>
                <a:cs typeface="Arial" charset="0"/>
              </a:rPr>
              <a:t>:</a:t>
            </a:r>
            <a:endParaRPr lang="en-US" dirty="0" smtClean="0">
              <a:latin typeface="Arial" charset="0"/>
              <a:ea typeface="Arial" charset="0"/>
              <a:cs typeface="Arial" charset="0"/>
            </a:endParaRPr>
          </a:p>
          <a:p>
            <a:pPr marL="234315" indent="-221615">
              <a:lnSpc>
                <a:spcPts val="1405"/>
              </a:lnSpc>
              <a:spcBef>
                <a:spcPts val="165"/>
              </a:spcBef>
              <a:buFont typeface="Wingdings"/>
              <a:buChar char=""/>
              <a:tabLst>
                <a:tab pos="234315" algn="l"/>
                <a:tab pos="234950" algn="l"/>
              </a:tabLst>
            </a:pPr>
            <a:r>
              <a:rPr lang="en-US" b="1" spc="-5" dirty="0" smtClean="0">
                <a:latin typeface="Arial" charset="0"/>
                <a:ea typeface="Arial" charset="0"/>
                <a:cs typeface="Arial" charset="0"/>
              </a:rPr>
              <a:t>Mental </a:t>
            </a:r>
            <a:r>
              <a:rPr lang="en-US" b="1" dirty="0" smtClean="0">
                <a:latin typeface="Arial" charset="0"/>
                <a:ea typeface="Arial" charset="0"/>
                <a:cs typeface="Arial" charset="0"/>
              </a:rPr>
              <a:t>status </a:t>
            </a:r>
            <a:r>
              <a:rPr lang="en-US" b="1" spc="-5" dirty="0" smtClean="0">
                <a:latin typeface="Arial" charset="0"/>
                <a:ea typeface="Arial" charset="0"/>
                <a:cs typeface="Arial" charset="0"/>
              </a:rPr>
              <a:t>changes: </a:t>
            </a:r>
            <a:r>
              <a:rPr lang="en-US" dirty="0" smtClean="0">
                <a:latin typeface="Arial" charset="0"/>
                <a:ea typeface="Arial" charset="0"/>
                <a:cs typeface="Arial" charset="0"/>
              </a:rPr>
              <a:t>decreased cerebral </a:t>
            </a:r>
            <a:r>
              <a:rPr lang="en-US" spc="-5" dirty="0" smtClean="0">
                <a:latin typeface="Arial" charset="0"/>
                <a:ea typeface="Arial" charset="0"/>
                <a:cs typeface="Arial" charset="0"/>
              </a:rPr>
              <a:t>perfusion, </a:t>
            </a:r>
            <a:r>
              <a:rPr lang="en-US" spc="-5" dirty="0" smtClean="0">
                <a:solidFill>
                  <a:srgbClr val="008000"/>
                </a:solidFill>
                <a:latin typeface="Arial" charset="0"/>
                <a:ea typeface="Arial" charset="0"/>
                <a:cs typeface="Arial" charset="0"/>
              </a:rPr>
              <a:t>e.g. </a:t>
            </a:r>
            <a:r>
              <a:rPr lang="en-US" dirty="0" smtClean="0">
                <a:solidFill>
                  <a:srgbClr val="008000"/>
                </a:solidFill>
                <a:latin typeface="Arial" charset="0"/>
                <a:ea typeface="Arial" charset="0"/>
                <a:cs typeface="Arial" charset="0"/>
              </a:rPr>
              <a:t>delirium,</a:t>
            </a:r>
            <a:r>
              <a:rPr lang="en-US" spc="35" dirty="0" smtClean="0">
                <a:solidFill>
                  <a:srgbClr val="008000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pc="-5" dirty="0" smtClean="0">
                <a:solidFill>
                  <a:srgbClr val="008000"/>
                </a:solidFill>
                <a:latin typeface="Arial" charset="0"/>
                <a:ea typeface="Arial" charset="0"/>
                <a:cs typeface="Arial" charset="0"/>
              </a:rPr>
              <a:t>syncope</a:t>
            </a:r>
            <a:r>
              <a:rPr lang="en-US" spc="-5" dirty="0" smtClean="0">
                <a:latin typeface="Arial" charset="0"/>
                <a:ea typeface="Arial" charset="0"/>
                <a:cs typeface="Arial" charset="0"/>
              </a:rPr>
              <a:t>.</a:t>
            </a:r>
            <a:endParaRPr lang="en-US" dirty="0" smtClean="0">
              <a:latin typeface="Arial" charset="0"/>
              <a:ea typeface="Arial" charset="0"/>
              <a:cs typeface="Arial" charset="0"/>
            </a:endParaRPr>
          </a:p>
          <a:p>
            <a:pPr marL="234315" indent="-221615">
              <a:lnSpc>
                <a:spcPts val="1380"/>
              </a:lnSpc>
              <a:buFont typeface="Wingdings"/>
              <a:buChar char=""/>
              <a:tabLst>
                <a:tab pos="234315" algn="l"/>
                <a:tab pos="234950" algn="l"/>
              </a:tabLst>
            </a:pPr>
            <a:r>
              <a:rPr lang="en-US" b="1" spc="-5" dirty="0" smtClean="0">
                <a:latin typeface="Arial" charset="0"/>
                <a:ea typeface="Arial" charset="0"/>
                <a:cs typeface="Arial" charset="0"/>
              </a:rPr>
              <a:t>Decreased urine </a:t>
            </a:r>
            <a:r>
              <a:rPr lang="en-US" b="1" dirty="0" smtClean="0">
                <a:latin typeface="Arial" charset="0"/>
                <a:ea typeface="Arial" charset="0"/>
                <a:cs typeface="Arial" charset="0"/>
              </a:rPr>
              <a:t>output: </a:t>
            </a:r>
            <a:r>
              <a:rPr lang="en-US" dirty="0" smtClean="0">
                <a:latin typeface="Arial" charset="0"/>
                <a:ea typeface="Arial" charset="0"/>
                <a:cs typeface="Arial" charset="0"/>
              </a:rPr>
              <a:t>decreased renal</a:t>
            </a:r>
            <a:r>
              <a:rPr lang="en-US" spc="5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pc="-5" dirty="0" smtClean="0">
                <a:latin typeface="Arial" charset="0"/>
                <a:ea typeface="Arial" charset="0"/>
                <a:cs typeface="Arial" charset="0"/>
              </a:rPr>
              <a:t>perfusion.</a:t>
            </a:r>
            <a:endParaRPr lang="en-US" dirty="0" smtClean="0">
              <a:latin typeface="Arial" charset="0"/>
              <a:ea typeface="Arial" charset="0"/>
              <a:cs typeface="Arial" charset="0"/>
            </a:endParaRPr>
          </a:p>
          <a:p>
            <a:pPr marL="234315" indent="-221615">
              <a:lnSpc>
                <a:spcPts val="1390"/>
              </a:lnSpc>
              <a:buFont typeface="Wingdings"/>
              <a:buChar char=""/>
              <a:tabLst>
                <a:tab pos="234315" algn="l"/>
                <a:tab pos="234950" algn="l"/>
              </a:tabLst>
            </a:pPr>
            <a:r>
              <a:rPr lang="en-US" b="1" spc="-5" dirty="0" smtClean="0">
                <a:latin typeface="Arial" charset="0"/>
                <a:ea typeface="Arial" charset="0"/>
                <a:cs typeface="Arial" charset="0"/>
              </a:rPr>
              <a:t>Cold clammy</a:t>
            </a:r>
            <a:r>
              <a:rPr lang="en-US" b="1" spc="-35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b="1" spc="-5" dirty="0" smtClean="0">
                <a:latin typeface="Arial" charset="0"/>
                <a:ea typeface="Arial" charset="0"/>
                <a:cs typeface="Arial" charset="0"/>
              </a:rPr>
              <a:t>extremities:</a:t>
            </a:r>
            <a:endParaRPr lang="en-US" dirty="0" smtClean="0">
              <a:latin typeface="Arial" charset="0"/>
              <a:ea typeface="Arial" charset="0"/>
              <a:cs typeface="Arial" charset="0"/>
            </a:endParaRPr>
          </a:p>
          <a:p>
            <a:pPr marR="1550670" algn="ctr">
              <a:lnSpc>
                <a:spcPts val="1380"/>
              </a:lnSpc>
            </a:pPr>
            <a:r>
              <a:rPr lang="en-US" dirty="0" smtClean="0">
                <a:latin typeface="Arial" charset="0"/>
                <a:ea typeface="Arial" charset="0"/>
                <a:cs typeface="Arial" charset="0"/>
              </a:rPr>
              <a:t>Decreased </a:t>
            </a:r>
            <a:r>
              <a:rPr lang="en-US" spc="-5" dirty="0" smtClean="0">
                <a:latin typeface="Arial" charset="0"/>
                <a:ea typeface="Arial" charset="0"/>
                <a:cs typeface="Arial" charset="0"/>
              </a:rPr>
              <a:t>perfusion to the </a:t>
            </a:r>
            <a:r>
              <a:rPr lang="en-US" dirty="0" smtClean="0">
                <a:latin typeface="Arial" charset="0"/>
                <a:ea typeface="Arial" charset="0"/>
                <a:cs typeface="Arial" charset="0"/>
              </a:rPr>
              <a:t>skin due </a:t>
            </a:r>
            <a:r>
              <a:rPr lang="en-US" spc="-5" dirty="0" smtClean="0">
                <a:latin typeface="Arial" charset="0"/>
                <a:ea typeface="Arial" charset="0"/>
                <a:cs typeface="Arial" charset="0"/>
              </a:rPr>
              <a:t>to diverted </a:t>
            </a:r>
            <a:r>
              <a:rPr lang="en-US" dirty="0" smtClean="0">
                <a:latin typeface="Arial" charset="0"/>
                <a:ea typeface="Arial" charset="0"/>
                <a:cs typeface="Arial" charset="0"/>
              </a:rPr>
              <a:t>blood</a:t>
            </a:r>
            <a:r>
              <a:rPr lang="en-US" spc="3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pc="-5" dirty="0" smtClean="0">
                <a:latin typeface="Arial" charset="0"/>
                <a:ea typeface="Arial" charset="0"/>
                <a:cs typeface="Arial" charset="0"/>
              </a:rPr>
              <a:t>flow.</a:t>
            </a:r>
            <a:endParaRPr lang="en-US" dirty="0" smtClean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Hemodynamic parameters that may indicate shock: </a:t>
            </a:r>
          </a:p>
          <a:p>
            <a:pPr>
              <a:lnSpc>
                <a:spcPct val="100000"/>
              </a:lnSpc>
              <a:spcBef>
                <a:spcPts val="40"/>
              </a:spcBef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Heart rate: Initial tachycardia (attempt to increase CO).</a:t>
            </a:r>
          </a:p>
          <a:p>
            <a:pPr>
              <a:lnSpc>
                <a:spcPct val="100000"/>
              </a:lnSpc>
              <a:spcBef>
                <a:spcPts val="40"/>
              </a:spcBef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Rhythm: Regular and </a:t>
            </a:r>
            <a:r>
              <a:rPr lang="en-US" dirty="0" err="1">
                <a:latin typeface="Arial" charset="0"/>
                <a:ea typeface="Arial" charset="0"/>
                <a:cs typeface="Arial" charset="0"/>
              </a:rPr>
              <a:t>tachycardic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.</a:t>
            </a:r>
          </a:p>
          <a:p>
            <a:pPr>
              <a:lnSpc>
                <a:spcPct val="100000"/>
              </a:lnSpc>
              <a:spcBef>
                <a:spcPts val="40"/>
              </a:spcBef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Blood pressure: Low.</a:t>
            </a:r>
          </a:p>
          <a:p>
            <a:pPr>
              <a:lnSpc>
                <a:spcPct val="100000"/>
              </a:lnSpc>
              <a:spcBef>
                <a:spcPts val="40"/>
              </a:spcBef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Cardiac output: Usually low. </a:t>
            </a: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lang="en-US" dirty="0" smtClean="0">
              <a:latin typeface="Arial" charset="0"/>
              <a:ea typeface="Arial" charset="0"/>
              <a:cs typeface="Arial" charset="0"/>
            </a:endParaRPr>
          </a:p>
          <a:p>
            <a:pPr marL="12700">
              <a:lnSpc>
                <a:spcPct val="100000"/>
              </a:lnSpc>
            </a:pPr>
            <a:endParaRPr lang="en-US" sz="1550" dirty="0" smtClean="0">
              <a:latin typeface="Cambria"/>
              <a:cs typeface="Cambria"/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7478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77850" y="2908300"/>
            <a:ext cx="6172200" cy="3344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9395" algn="ctr">
              <a:lnSpc>
                <a:spcPct val="100000"/>
              </a:lnSpc>
              <a:spcBef>
                <a:spcPts val="265"/>
              </a:spcBef>
            </a:pPr>
            <a:r>
              <a:rPr lang="en-US" sz="3200" spc="5" dirty="0" smtClean="0">
                <a:solidFill>
                  <a:srgbClr val="009592"/>
                </a:solidFill>
                <a:latin typeface="Cambria"/>
                <a:cs typeface="Cambria"/>
              </a:rPr>
              <a:t>Effects of </a:t>
            </a:r>
            <a:r>
              <a:rPr lang="en-US" sz="3200" spc="10" dirty="0" smtClean="0">
                <a:solidFill>
                  <a:srgbClr val="009592"/>
                </a:solidFill>
                <a:latin typeface="Cambria"/>
                <a:cs typeface="Cambria"/>
              </a:rPr>
              <a:t>shock </a:t>
            </a:r>
            <a:r>
              <a:rPr lang="en-US" sz="3200" spc="5" dirty="0" smtClean="0">
                <a:solidFill>
                  <a:srgbClr val="009592"/>
                </a:solidFill>
                <a:latin typeface="Cambria"/>
                <a:cs typeface="Cambria"/>
              </a:rPr>
              <a:t>at </a:t>
            </a:r>
            <a:r>
              <a:rPr lang="en-US" sz="3200" spc="10" dirty="0" smtClean="0">
                <a:solidFill>
                  <a:srgbClr val="009592"/>
                </a:solidFill>
                <a:latin typeface="Cambria"/>
                <a:cs typeface="Cambria"/>
              </a:rPr>
              <a:t>the organ</a:t>
            </a:r>
            <a:r>
              <a:rPr lang="en-US" sz="3200" spc="110" dirty="0" smtClean="0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lang="en-US" sz="3200" spc="5" dirty="0" smtClean="0">
                <a:solidFill>
                  <a:srgbClr val="009592"/>
                </a:solidFill>
                <a:latin typeface="Cambria"/>
                <a:cs typeface="Cambria"/>
              </a:rPr>
              <a:t>level:</a:t>
            </a:r>
            <a:endParaRPr lang="en-US" sz="3200" dirty="0" smtClean="0">
              <a:latin typeface="Cambria"/>
              <a:cs typeface="Cambria"/>
            </a:endParaRPr>
          </a:p>
          <a:p>
            <a:pPr marL="146685" indent="-133985">
              <a:lnSpc>
                <a:spcPct val="100000"/>
              </a:lnSpc>
              <a:spcBef>
                <a:spcPts val="125"/>
              </a:spcBef>
              <a:buFont typeface="Symbol"/>
              <a:buChar char=""/>
              <a:tabLst>
                <a:tab pos="147320" algn="l"/>
              </a:tabLst>
            </a:pPr>
            <a:r>
              <a:rPr lang="en-US" b="1" spc="10" dirty="0" smtClean="0">
                <a:latin typeface="Times New Roman"/>
                <a:cs typeface="Times New Roman"/>
              </a:rPr>
              <a:t>Kidney</a:t>
            </a:r>
            <a:r>
              <a:rPr lang="en-US" spc="10" dirty="0" smtClean="0">
                <a:latin typeface="Arial"/>
                <a:cs typeface="Arial"/>
              </a:rPr>
              <a:t>:</a:t>
            </a:r>
            <a:r>
              <a:rPr lang="en-US" spc="40" dirty="0" smtClean="0">
                <a:latin typeface="Arial"/>
                <a:cs typeface="Arial"/>
              </a:rPr>
              <a:t> </a:t>
            </a:r>
            <a:r>
              <a:rPr lang="en-US" spc="10" dirty="0" smtClean="0">
                <a:latin typeface="Arial"/>
                <a:cs typeface="Arial"/>
              </a:rPr>
              <a:t>Oliguric</a:t>
            </a:r>
            <a:r>
              <a:rPr lang="en-US" spc="50" dirty="0" smtClean="0">
                <a:latin typeface="Arial"/>
                <a:cs typeface="Arial"/>
              </a:rPr>
              <a:t> </a:t>
            </a:r>
            <a:r>
              <a:rPr lang="en-US" spc="10" dirty="0" smtClean="0">
                <a:latin typeface="Arial"/>
                <a:cs typeface="Arial"/>
              </a:rPr>
              <a:t>renal</a:t>
            </a:r>
            <a:r>
              <a:rPr lang="en-US" spc="40" dirty="0" smtClean="0">
                <a:latin typeface="Arial"/>
                <a:cs typeface="Arial"/>
              </a:rPr>
              <a:t> </a:t>
            </a:r>
            <a:r>
              <a:rPr lang="en-US" spc="5" dirty="0" smtClean="0">
                <a:latin typeface="Arial"/>
                <a:cs typeface="Arial"/>
              </a:rPr>
              <a:t>failure</a:t>
            </a:r>
            <a:r>
              <a:rPr lang="en-US" spc="50" dirty="0" smtClean="0">
                <a:latin typeface="Arial"/>
                <a:cs typeface="Arial"/>
              </a:rPr>
              <a:t> </a:t>
            </a:r>
            <a:r>
              <a:rPr lang="en-US" spc="5" dirty="0" smtClean="0">
                <a:latin typeface="Arial"/>
                <a:cs typeface="Arial"/>
              </a:rPr>
              <a:t>(</a:t>
            </a:r>
            <a:r>
              <a:rPr lang="en-US" spc="5" dirty="0" smtClean="0">
                <a:solidFill>
                  <a:srgbClr val="008000"/>
                </a:solidFill>
                <a:latin typeface="Arial"/>
                <a:cs typeface="Arial"/>
              </a:rPr>
              <a:t>to</a:t>
            </a:r>
            <a:r>
              <a:rPr lang="en-US" spc="50" dirty="0" smtClean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lang="en-US" spc="10" dirty="0" smtClean="0">
                <a:solidFill>
                  <a:srgbClr val="008000"/>
                </a:solidFill>
                <a:latin typeface="Arial"/>
                <a:cs typeface="Arial"/>
              </a:rPr>
              <a:t>increase</a:t>
            </a:r>
            <a:r>
              <a:rPr lang="en-US" spc="50" dirty="0" smtClean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lang="en-US" spc="10" dirty="0" smtClean="0">
                <a:solidFill>
                  <a:srgbClr val="008000"/>
                </a:solidFill>
                <a:latin typeface="Arial"/>
                <a:cs typeface="Arial"/>
              </a:rPr>
              <a:t>tubular</a:t>
            </a:r>
            <a:r>
              <a:rPr lang="en-US" spc="50" dirty="0" smtClean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lang="en-US" spc="10" dirty="0" smtClean="0">
                <a:solidFill>
                  <a:srgbClr val="008000"/>
                </a:solidFill>
                <a:latin typeface="Arial"/>
                <a:cs typeface="Arial"/>
              </a:rPr>
              <a:t>reabsorption</a:t>
            </a:r>
            <a:r>
              <a:rPr lang="en-US" spc="50" dirty="0" smtClean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lang="en-US" spc="15" dirty="0" smtClean="0">
                <a:solidFill>
                  <a:srgbClr val="008000"/>
                </a:solidFill>
                <a:latin typeface="Arial"/>
                <a:cs typeface="Arial"/>
              </a:rPr>
              <a:t>&amp;</a:t>
            </a:r>
            <a:r>
              <a:rPr lang="en-US" spc="50" dirty="0" smtClean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lang="en-US" spc="10" dirty="0" smtClean="0">
                <a:solidFill>
                  <a:srgbClr val="008000"/>
                </a:solidFill>
                <a:latin typeface="Arial"/>
                <a:cs typeface="Arial"/>
              </a:rPr>
              <a:t>decrease</a:t>
            </a:r>
            <a:r>
              <a:rPr lang="en-US" spc="50" dirty="0" smtClean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lang="en-US" spc="5" dirty="0" smtClean="0">
                <a:solidFill>
                  <a:srgbClr val="008000"/>
                </a:solidFill>
                <a:latin typeface="Arial"/>
                <a:cs typeface="Arial"/>
              </a:rPr>
              <a:t>secretion</a:t>
            </a:r>
            <a:r>
              <a:rPr lang="en-US" spc="5" dirty="0" smtClean="0">
                <a:latin typeface="Arial"/>
                <a:cs typeface="Arial"/>
              </a:rPr>
              <a:t>).</a:t>
            </a:r>
            <a:endParaRPr lang="en-US" dirty="0" smtClean="0">
              <a:latin typeface="Arial"/>
              <a:cs typeface="Arial"/>
            </a:endParaRPr>
          </a:p>
          <a:p>
            <a:pPr marL="146685" indent="-133985">
              <a:lnSpc>
                <a:spcPct val="100000"/>
              </a:lnSpc>
              <a:spcBef>
                <a:spcPts val="105"/>
              </a:spcBef>
              <a:buFont typeface="Symbol"/>
              <a:buChar char=""/>
              <a:tabLst>
                <a:tab pos="147320" algn="l"/>
              </a:tabLst>
            </a:pPr>
            <a:r>
              <a:rPr lang="en-US" b="1" spc="10" dirty="0" smtClean="0">
                <a:latin typeface="Times New Roman"/>
                <a:cs typeface="Times New Roman"/>
              </a:rPr>
              <a:t>Lung</a:t>
            </a:r>
            <a:r>
              <a:rPr lang="en-US" spc="10" dirty="0" smtClean="0">
                <a:latin typeface="Arial"/>
                <a:cs typeface="Arial"/>
              </a:rPr>
              <a:t>: Capillary leak associated </a:t>
            </a:r>
            <a:r>
              <a:rPr lang="en-US" spc="5" dirty="0" smtClean="0">
                <a:latin typeface="Arial"/>
                <a:cs typeface="Arial"/>
              </a:rPr>
              <a:t>with </a:t>
            </a:r>
            <a:r>
              <a:rPr lang="en-US" spc="10" dirty="0" smtClean="0">
                <a:latin typeface="Arial"/>
                <a:cs typeface="Arial"/>
              </a:rPr>
              <a:t>or caused by sepsis </a:t>
            </a:r>
            <a:r>
              <a:rPr lang="en-US" spc="15" dirty="0" smtClean="0">
                <a:latin typeface="Arial"/>
                <a:cs typeface="Arial"/>
              </a:rPr>
              <a:t>and</a:t>
            </a:r>
            <a:r>
              <a:rPr lang="en-US" spc="310" dirty="0" smtClean="0">
                <a:latin typeface="Arial"/>
                <a:cs typeface="Arial"/>
              </a:rPr>
              <a:t> </a:t>
            </a:r>
            <a:r>
              <a:rPr lang="en-US" spc="5" dirty="0" smtClean="0">
                <a:latin typeface="Arial"/>
                <a:cs typeface="Arial"/>
              </a:rPr>
              <a:t>infection.</a:t>
            </a:r>
            <a:endParaRPr lang="en-US" dirty="0" smtClean="0">
              <a:latin typeface="Arial"/>
              <a:cs typeface="Arial"/>
            </a:endParaRPr>
          </a:p>
          <a:p>
            <a:pPr marL="146685" indent="-133985">
              <a:lnSpc>
                <a:spcPct val="100000"/>
              </a:lnSpc>
              <a:spcBef>
                <a:spcPts val="130"/>
              </a:spcBef>
              <a:buFont typeface="Symbol"/>
              <a:buChar char=""/>
              <a:tabLst>
                <a:tab pos="147320" algn="l"/>
              </a:tabLst>
            </a:pPr>
            <a:r>
              <a:rPr lang="en-US" b="1" spc="15" dirty="0" smtClean="0">
                <a:latin typeface="Times New Roman"/>
                <a:cs typeface="Times New Roman"/>
              </a:rPr>
              <a:t>GI</a:t>
            </a:r>
            <a:r>
              <a:rPr lang="en-US" b="1" spc="40" dirty="0" smtClean="0">
                <a:latin typeface="Times New Roman"/>
                <a:cs typeface="Times New Roman"/>
              </a:rPr>
              <a:t> </a:t>
            </a:r>
            <a:r>
              <a:rPr lang="en-US" b="1" spc="5" dirty="0" smtClean="0">
                <a:latin typeface="Times New Roman"/>
                <a:cs typeface="Times New Roman"/>
              </a:rPr>
              <a:t>tract</a:t>
            </a:r>
            <a:r>
              <a:rPr lang="en-US" spc="5" dirty="0" smtClean="0">
                <a:latin typeface="Arial"/>
                <a:cs typeface="Arial"/>
              </a:rPr>
              <a:t>:</a:t>
            </a:r>
            <a:r>
              <a:rPr lang="en-US" spc="50" dirty="0" smtClean="0">
                <a:latin typeface="Arial"/>
                <a:cs typeface="Arial"/>
              </a:rPr>
              <a:t> </a:t>
            </a:r>
            <a:r>
              <a:rPr lang="en-US" spc="10" dirty="0" smtClean="0">
                <a:latin typeface="Arial"/>
                <a:cs typeface="Arial"/>
              </a:rPr>
              <a:t>Failure</a:t>
            </a:r>
            <a:r>
              <a:rPr lang="en-US" spc="55" dirty="0" smtClean="0">
                <a:latin typeface="Arial"/>
                <a:cs typeface="Arial"/>
              </a:rPr>
              <a:t> </a:t>
            </a:r>
            <a:r>
              <a:rPr lang="en-US" spc="10" dirty="0" smtClean="0">
                <a:latin typeface="Arial"/>
                <a:cs typeface="Arial"/>
              </a:rPr>
              <a:t>of</a:t>
            </a:r>
            <a:r>
              <a:rPr lang="en-US" spc="50" dirty="0" smtClean="0">
                <a:latin typeface="Arial"/>
                <a:cs typeface="Arial"/>
              </a:rPr>
              <a:t> </a:t>
            </a:r>
            <a:r>
              <a:rPr lang="en-US" spc="5" dirty="0" smtClean="0">
                <a:latin typeface="Arial"/>
                <a:cs typeface="Arial"/>
              </a:rPr>
              <a:t>intestinal</a:t>
            </a:r>
            <a:r>
              <a:rPr lang="en-US" spc="50" dirty="0" smtClean="0">
                <a:latin typeface="Arial"/>
                <a:cs typeface="Arial"/>
              </a:rPr>
              <a:t> </a:t>
            </a:r>
            <a:r>
              <a:rPr lang="en-US" spc="5" dirty="0" smtClean="0">
                <a:latin typeface="Arial"/>
                <a:cs typeface="Arial"/>
              </a:rPr>
              <a:t>barrier</a:t>
            </a:r>
            <a:r>
              <a:rPr lang="en-US" spc="50" dirty="0" smtClean="0">
                <a:latin typeface="Arial"/>
                <a:cs typeface="Arial"/>
              </a:rPr>
              <a:t> </a:t>
            </a:r>
            <a:r>
              <a:rPr lang="en-US" spc="5" dirty="0" smtClean="0">
                <a:latin typeface="Arial"/>
                <a:cs typeface="Arial"/>
              </a:rPr>
              <a:t>(sepsis,</a:t>
            </a:r>
            <a:r>
              <a:rPr lang="en-US" spc="50" dirty="0" smtClean="0">
                <a:latin typeface="Arial"/>
                <a:cs typeface="Arial"/>
              </a:rPr>
              <a:t> </a:t>
            </a:r>
            <a:r>
              <a:rPr lang="en-US" spc="10" dirty="0" smtClean="0">
                <a:latin typeface="Arial"/>
                <a:cs typeface="Arial"/>
              </a:rPr>
              <a:t>bleeding);</a:t>
            </a:r>
            <a:r>
              <a:rPr lang="en-US" spc="50" dirty="0" smtClean="0">
                <a:latin typeface="Arial"/>
                <a:cs typeface="Arial"/>
              </a:rPr>
              <a:t> </a:t>
            </a:r>
            <a:r>
              <a:rPr lang="en-US" spc="15" dirty="0" smtClean="0">
                <a:solidFill>
                  <a:srgbClr val="008000"/>
                </a:solidFill>
                <a:latin typeface="Arial"/>
                <a:cs typeface="Arial"/>
              </a:rPr>
              <a:t>VC</a:t>
            </a:r>
            <a:r>
              <a:rPr lang="en-US" spc="55" dirty="0" smtClean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lang="en-US" spc="10" dirty="0" smtClean="0">
                <a:solidFill>
                  <a:srgbClr val="008000"/>
                </a:solidFill>
                <a:latin typeface="Arial"/>
                <a:cs typeface="Arial"/>
              </a:rPr>
              <a:t>of</a:t>
            </a:r>
            <a:r>
              <a:rPr lang="en-US" spc="50" dirty="0" smtClean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lang="en-US" spc="10" dirty="0" smtClean="0">
                <a:solidFill>
                  <a:srgbClr val="008000"/>
                </a:solidFill>
                <a:latin typeface="Arial"/>
                <a:cs typeface="Arial"/>
              </a:rPr>
              <a:t>splanchnic</a:t>
            </a:r>
            <a:r>
              <a:rPr lang="en-US" spc="50" dirty="0" smtClean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lang="en-US" spc="5" dirty="0" smtClean="0">
                <a:solidFill>
                  <a:srgbClr val="008000"/>
                </a:solidFill>
                <a:latin typeface="Arial"/>
                <a:cs typeface="Arial"/>
              </a:rPr>
              <a:t>circulation;</a:t>
            </a:r>
            <a:r>
              <a:rPr lang="en-US" spc="50" dirty="0" smtClean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lang="en-US" spc="10" dirty="0" err="1" smtClean="0">
                <a:solidFill>
                  <a:srgbClr val="008000"/>
                </a:solidFill>
                <a:latin typeface="Arial"/>
                <a:cs typeface="Arial"/>
              </a:rPr>
              <a:t>hypoperfusion</a:t>
            </a:r>
            <a:r>
              <a:rPr lang="en-US" spc="10" dirty="0" smtClean="0">
                <a:latin typeface="Arial"/>
                <a:cs typeface="Arial"/>
              </a:rPr>
              <a:t>.</a:t>
            </a:r>
            <a:endParaRPr lang="en-US" dirty="0" smtClean="0">
              <a:latin typeface="Arial"/>
              <a:cs typeface="Arial"/>
            </a:endParaRPr>
          </a:p>
          <a:p>
            <a:pPr marL="146685" indent="-133985">
              <a:lnSpc>
                <a:spcPct val="100000"/>
              </a:lnSpc>
              <a:spcBef>
                <a:spcPts val="105"/>
              </a:spcBef>
              <a:buFont typeface="Symbol"/>
              <a:buChar char=""/>
              <a:tabLst>
                <a:tab pos="147320" algn="l"/>
              </a:tabLst>
            </a:pPr>
            <a:r>
              <a:rPr lang="en-US" b="1" spc="5" dirty="0" smtClean="0">
                <a:latin typeface="Times New Roman"/>
                <a:cs typeface="Times New Roman"/>
              </a:rPr>
              <a:t>Liver</a:t>
            </a:r>
            <a:r>
              <a:rPr lang="en-US" spc="5" dirty="0" smtClean="0">
                <a:latin typeface="Arial"/>
                <a:cs typeface="Arial"/>
              </a:rPr>
              <a:t>: </a:t>
            </a:r>
            <a:r>
              <a:rPr lang="en-US" spc="10" dirty="0" smtClean="0">
                <a:latin typeface="Arial"/>
                <a:cs typeface="Arial"/>
              </a:rPr>
              <a:t>Liver </a:t>
            </a:r>
            <a:r>
              <a:rPr lang="en-US" spc="5" dirty="0" smtClean="0">
                <a:latin typeface="Arial"/>
                <a:cs typeface="Arial"/>
              </a:rPr>
              <a:t>failure, </a:t>
            </a:r>
            <a:r>
              <a:rPr lang="en-US" spc="10" dirty="0" smtClean="0">
                <a:latin typeface="Arial"/>
                <a:cs typeface="Arial"/>
              </a:rPr>
              <a:t>which </a:t>
            </a:r>
            <a:r>
              <a:rPr lang="en-US" spc="5" dirty="0" smtClean="0">
                <a:latin typeface="Arial"/>
                <a:cs typeface="Arial"/>
              </a:rPr>
              <a:t>is </a:t>
            </a:r>
            <a:r>
              <a:rPr lang="en-US" spc="10" dirty="0" smtClean="0">
                <a:latin typeface="Arial"/>
                <a:cs typeface="Arial"/>
              </a:rPr>
              <a:t>a </a:t>
            </a:r>
            <a:r>
              <a:rPr lang="en-US" spc="5" dirty="0" smtClean="0">
                <a:latin typeface="Arial"/>
                <a:cs typeface="Arial"/>
              </a:rPr>
              <a:t>rare</a:t>
            </a:r>
            <a:r>
              <a:rPr lang="en-US" spc="185" dirty="0" smtClean="0">
                <a:latin typeface="Arial"/>
                <a:cs typeface="Arial"/>
              </a:rPr>
              <a:t> </a:t>
            </a:r>
            <a:r>
              <a:rPr lang="en-US" spc="10" dirty="0" smtClean="0">
                <a:latin typeface="Arial"/>
                <a:cs typeface="Arial"/>
              </a:rPr>
              <a:t>cause.</a:t>
            </a:r>
            <a:endParaRPr lang="en-US" dirty="0" smtClean="0">
              <a:latin typeface="Arial"/>
              <a:cs typeface="Arial"/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032022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1574" y="981537"/>
            <a:ext cx="5194300" cy="100203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sz="1550" spc="15">
                <a:solidFill>
                  <a:srgbClr val="009592"/>
                </a:solidFill>
                <a:latin typeface="Cambria"/>
                <a:cs typeface="Cambria"/>
              </a:rPr>
              <a:t>Hemodynamic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response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to</a:t>
            </a:r>
            <a:r>
              <a:rPr sz="1550" spc="50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shock:</a:t>
            </a:r>
            <a:endParaRPr sz="1550">
              <a:latin typeface="Cambria"/>
              <a:cs typeface="Cambria"/>
            </a:endParaRPr>
          </a:p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sz="1050" spc="15">
                <a:latin typeface="Arial"/>
                <a:cs typeface="Arial"/>
              </a:rPr>
              <a:t>Mechanisms </a:t>
            </a:r>
            <a:r>
              <a:rPr sz="1050" spc="5">
                <a:latin typeface="Arial"/>
                <a:cs typeface="Arial"/>
              </a:rPr>
              <a:t>for restoring </a:t>
            </a:r>
            <a:r>
              <a:rPr sz="1050" spc="10">
                <a:latin typeface="Arial"/>
                <a:cs typeface="Arial"/>
              </a:rPr>
              <a:t>cardiovascular</a:t>
            </a:r>
            <a:r>
              <a:rPr sz="1050" spc="235">
                <a:latin typeface="Arial"/>
                <a:cs typeface="Arial"/>
              </a:rPr>
              <a:t> </a:t>
            </a:r>
            <a:r>
              <a:rPr sz="1050" spc="10">
                <a:latin typeface="Arial"/>
                <a:cs typeface="Arial"/>
              </a:rPr>
              <a:t>homeostasis:</a:t>
            </a:r>
            <a:endParaRPr sz="1050">
              <a:latin typeface="Arial"/>
              <a:cs typeface="Arial"/>
            </a:endParaRPr>
          </a:p>
          <a:p>
            <a:pPr marL="469900" indent="-228600">
              <a:lnSpc>
                <a:spcPts val="1255"/>
              </a:lnSpc>
              <a:spcBef>
                <a:spcPts val="10"/>
              </a:spcBef>
              <a:buSzPct val="90476"/>
              <a:buFont typeface="Times New Roman"/>
              <a:buAutoNum type="arabicPeriod"/>
              <a:tabLst>
                <a:tab pos="469900" algn="l"/>
              </a:tabLst>
            </a:pPr>
            <a:r>
              <a:rPr sz="1050" b="1" spc="10">
                <a:latin typeface="Arial"/>
                <a:cs typeface="Arial"/>
              </a:rPr>
              <a:t>Redistribution of blood flow</a:t>
            </a:r>
            <a:r>
              <a:rPr sz="1050" spc="10">
                <a:latin typeface="Arial"/>
                <a:cs typeface="Arial"/>
              </a:rPr>
              <a:t>: Attempt </a:t>
            </a:r>
            <a:r>
              <a:rPr sz="1050" spc="5">
                <a:latin typeface="Arial"/>
                <a:cs typeface="Arial"/>
              </a:rPr>
              <a:t>to </a:t>
            </a:r>
            <a:r>
              <a:rPr sz="1050" spc="10">
                <a:latin typeface="Arial"/>
                <a:cs typeface="Arial"/>
              </a:rPr>
              <a:t>preserve perfusion </a:t>
            </a:r>
            <a:r>
              <a:rPr sz="1050" spc="5">
                <a:latin typeface="Arial"/>
                <a:cs typeface="Arial"/>
              </a:rPr>
              <a:t>to </a:t>
            </a:r>
            <a:r>
              <a:rPr sz="1050" spc="80">
                <a:latin typeface="Arial"/>
                <a:cs typeface="Arial"/>
              </a:rPr>
              <a:t> </a:t>
            </a:r>
            <a:r>
              <a:rPr sz="1050" spc="5">
                <a:latin typeface="Arial"/>
                <a:cs typeface="Arial"/>
              </a:rPr>
              <a:t>vital </a:t>
            </a:r>
            <a:r>
              <a:rPr sz="1050" spc="10">
                <a:latin typeface="Arial"/>
                <a:cs typeface="Arial"/>
              </a:rPr>
              <a:t>organs.</a:t>
            </a:r>
            <a:endParaRPr sz="1050">
              <a:latin typeface="Arial"/>
              <a:cs typeface="Arial"/>
            </a:endParaRPr>
          </a:p>
          <a:p>
            <a:pPr marL="469900" indent="-228600">
              <a:lnSpc>
                <a:spcPts val="1255"/>
              </a:lnSpc>
              <a:buSzPct val="90476"/>
              <a:buFont typeface="Times New Roman"/>
              <a:buAutoNum type="arabicPeriod"/>
              <a:tabLst>
                <a:tab pos="469900" algn="l"/>
              </a:tabLst>
            </a:pPr>
            <a:r>
              <a:rPr sz="1050" b="1" spc="15">
                <a:latin typeface="Arial"/>
                <a:cs typeface="Arial"/>
              </a:rPr>
              <a:t>Augmentation </a:t>
            </a:r>
            <a:r>
              <a:rPr sz="1050" b="1" spc="10">
                <a:latin typeface="Arial"/>
                <a:cs typeface="Arial"/>
              </a:rPr>
              <a:t>of cardiac</a:t>
            </a:r>
            <a:r>
              <a:rPr sz="1050" b="1" spc="100">
                <a:latin typeface="Arial"/>
                <a:cs typeface="Arial"/>
              </a:rPr>
              <a:t> </a:t>
            </a:r>
            <a:r>
              <a:rPr sz="1050" b="1" spc="10">
                <a:latin typeface="Arial"/>
                <a:cs typeface="Arial"/>
              </a:rPr>
              <a:t>output</a:t>
            </a:r>
            <a:r>
              <a:rPr sz="1050" spc="10">
                <a:latin typeface="Arial"/>
                <a:cs typeface="Arial"/>
              </a:rPr>
              <a:t>:</a:t>
            </a:r>
            <a:endParaRPr sz="105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10"/>
              </a:spcBef>
            </a:pPr>
            <a:r>
              <a:rPr sz="1050" spc="0">
                <a:latin typeface="Arial"/>
                <a:cs typeface="Arial"/>
              </a:rPr>
              <a:t>- </a:t>
            </a:r>
            <a:r>
              <a:rPr sz="1050" spc="10">
                <a:latin typeface="Arial"/>
                <a:cs typeface="Arial"/>
              </a:rPr>
              <a:t>Increased heart</a:t>
            </a:r>
            <a:r>
              <a:rPr sz="1050" spc="60">
                <a:latin typeface="Arial"/>
                <a:cs typeface="Arial"/>
              </a:rPr>
              <a:t> </a:t>
            </a:r>
            <a:r>
              <a:rPr sz="1050" spc="5">
                <a:latin typeface="Arial"/>
                <a:cs typeface="Arial"/>
              </a:rPr>
              <a:t>rate.</a:t>
            </a:r>
            <a:endParaRPr sz="105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0174" y="1954784"/>
            <a:ext cx="2675890" cy="35179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130"/>
              </a:spcBef>
            </a:pPr>
            <a:r>
              <a:rPr sz="1050" spc="0">
                <a:latin typeface="Arial"/>
                <a:cs typeface="Arial"/>
              </a:rPr>
              <a:t>- </a:t>
            </a:r>
            <a:r>
              <a:rPr sz="1050" spc="10">
                <a:latin typeface="Arial"/>
                <a:cs typeface="Arial"/>
              </a:rPr>
              <a:t>Increased peripheral</a:t>
            </a:r>
            <a:r>
              <a:rPr sz="1050" spc="90">
                <a:latin typeface="Arial"/>
                <a:cs typeface="Arial"/>
              </a:rPr>
              <a:t> </a:t>
            </a:r>
            <a:r>
              <a:rPr sz="1050" spc="10">
                <a:latin typeface="Arial"/>
                <a:cs typeface="Arial"/>
              </a:rPr>
              <a:t>resistance.</a:t>
            </a: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950" spc="5">
                <a:latin typeface="Times New Roman"/>
                <a:cs typeface="Times New Roman"/>
              </a:rPr>
              <a:t>3.    </a:t>
            </a:r>
            <a:r>
              <a:rPr sz="1050" b="1" spc="10">
                <a:latin typeface="Arial"/>
                <a:cs typeface="Arial"/>
              </a:rPr>
              <a:t>Restoration of intravascular</a:t>
            </a:r>
            <a:r>
              <a:rPr sz="1050" b="1" spc="150">
                <a:latin typeface="Arial"/>
                <a:cs typeface="Arial"/>
              </a:rPr>
              <a:t> </a:t>
            </a:r>
            <a:r>
              <a:rPr sz="1050" b="1" spc="10">
                <a:latin typeface="Arial"/>
                <a:cs typeface="Arial"/>
              </a:rPr>
              <a:t>volume</a:t>
            </a:r>
            <a:r>
              <a:rPr sz="1050" spc="10">
                <a:latin typeface="Arial"/>
                <a:cs typeface="Arial"/>
              </a:rPr>
              <a:t>.</a:t>
            </a:r>
            <a:endParaRPr sz="105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7659" y="1565148"/>
            <a:ext cx="539496" cy="15727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17023" y="1577085"/>
            <a:ext cx="405047" cy="139319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570226" y="3168396"/>
            <a:ext cx="4330700" cy="26593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27347" y="1787652"/>
            <a:ext cx="3136392" cy="12771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67226" y="1827276"/>
            <a:ext cx="3005328" cy="11430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4045965" y="1933448"/>
            <a:ext cx="2816225" cy="101346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2899"/>
              </a:lnSpc>
              <a:spcBef>
                <a:spcPts val="90"/>
              </a:spcBef>
            </a:pPr>
            <a:r>
              <a:rPr sz="1050" b="1" i="1" spc="15">
                <a:latin typeface="Cambria"/>
                <a:cs typeface="Cambria"/>
              </a:rPr>
              <a:t>The organ </a:t>
            </a:r>
            <a:r>
              <a:rPr sz="1050" b="1" i="1" spc="10">
                <a:latin typeface="Cambria"/>
                <a:cs typeface="Cambria"/>
              </a:rPr>
              <a:t>that will contribute </a:t>
            </a:r>
            <a:r>
              <a:rPr sz="1050" b="1" i="1" spc="0">
                <a:latin typeface="Cambria"/>
                <a:cs typeface="Cambria"/>
              </a:rPr>
              <a:t>in </a:t>
            </a:r>
            <a:r>
              <a:rPr sz="1050" b="1" i="1" spc="10">
                <a:latin typeface="Cambria"/>
                <a:cs typeface="Cambria"/>
              </a:rPr>
              <a:t>responding  to shock </a:t>
            </a:r>
            <a:r>
              <a:rPr sz="1050" b="1" i="1">
                <a:latin typeface="Cambria"/>
                <a:cs typeface="Cambria"/>
              </a:rPr>
              <a:t>is </a:t>
            </a:r>
            <a:r>
              <a:rPr sz="1050" b="1" i="1" spc="10">
                <a:latin typeface="Cambria"/>
                <a:cs typeface="Cambria"/>
              </a:rPr>
              <a:t>the kidney,</a:t>
            </a:r>
            <a:r>
              <a:rPr sz="1050" b="1" i="1" spc="80">
                <a:latin typeface="Cambria"/>
                <a:cs typeface="Cambria"/>
              </a:rPr>
              <a:t> </a:t>
            </a:r>
            <a:r>
              <a:rPr sz="1050" b="1" i="1" spc="10">
                <a:latin typeface="Cambria"/>
                <a:cs typeface="Cambria"/>
              </a:rPr>
              <a:t>how?</a:t>
            </a:r>
            <a:endParaRPr sz="1050">
              <a:latin typeface="Cambria"/>
              <a:cs typeface="Cambria"/>
            </a:endParaRPr>
          </a:p>
          <a:p>
            <a:pPr marL="12700" marR="227329">
              <a:lnSpc>
                <a:spcPct val="101000"/>
              </a:lnSpc>
              <a:spcBef>
                <a:spcPts val="20"/>
              </a:spcBef>
            </a:pPr>
            <a:r>
              <a:rPr sz="1050" i="1" spc="-270">
                <a:latin typeface="Cambria"/>
                <a:cs typeface="Cambria"/>
              </a:rPr>
              <a:t>G</a:t>
            </a:r>
            <a:r>
              <a:rPr sz="1050" i="1" spc="25">
                <a:latin typeface="Cambria"/>
                <a:cs typeface="Cambria"/>
              </a:rPr>
              <a:t> </a:t>
            </a:r>
            <a:r>
              <a:rPr sz="1050" i="1" spc="15">
                <a:latin typeface="Cambria"/>
                <a:cs typeface="Cambria"/>
              </a:rPr>
              <a:t>The </a:t>
            </a:r>
            <a:r>
              <a:rPr sz="1050" i="1" spc="5">
                <a:latin typeface="Cambria"/>
                <a:cs typeface="Cambria"/>
              </a:rPr>
              <a:t>kidneys </a:t>
            </a:r>
            <a:r>
              <a:rPr sz="1050" i="1" spc="10">
                <a:latin typeface="Cambria"/>
                <a:cs typeface="Cambria"/>
              </a:rPr>
              <a:t>are part </a:t>
            </a:r>
            <a:r>
              <a:rPr sz="1050" i="1" spc="5">
                <a:latin typeface="Cambria"/>
                <a:cs typeface="Cambria"/>
              </a:rPr>
              <a:t>of </a:t>
            </a:r>
            <a:r>
              <a:rPr sz="1050" i="1" spc="15">
                <a:latin typeface="Cambria"/>
                <a:cs typeface="Cambria"/>
              </a:rPr>
              <a:t>the </a:t>
            </a:r>
            <a:r>
              <a:rPr sz="1050" i="1" spc="5">
                <a:latin typeface="Cambria"/>
                <a:cs typeface="Cambria"/>
              </a:rPr>
              <a:t>solution </a:t>
            </a:r>
            <a:r>
              <a:rPr sz="1050" i="1" spc="10">
                <a:latin typeface="Cambria"/>
                <a:cs typeface="Cambria"/>
              </a:rPr>
              <a:t>not </a:t>
            </a:r>
            <a:r>
              <a:rPr sz="1050" i="1" spc="5">
                <a:latin typeface="Cambria"/>
                <a:cs typeface="Cambria"/>
              </a:rPr>
              <a:t>the  </a:t>
            </a:r>
            <a:r>
              <a:rPr sz="1050" i="1" spc="10">
                <a:latin typeface="Cambria"/>
                <a:cs typeface="Cambria"/>
              </a:rPr>
              <a:t>problem when </a:t>
            </a:r>
            <a:r>
              <a:rPr sz="1050" i="1" spc="5">
                <a:latin typeface="Cambria"/>
                <a:cs typeface="Cambria"/>
              </a:rPr>
              <a:t>the </a:t>
            </a:r>
            <a:r>
              <a:rPr sz="1050" i="1" spc="10">
                <a:latin typeface="Cambria"/>
                <a:cs typeface="Cambria"/>
              </a:rPr>
              <a:t>body responds to</a:t>
            </a:r>
            <a:r>
              <a:rPr sz="1050" i="1" spc="114">
                <a:latin typeface="Cambria"/>
                <a:cs typeface="Cambria"/>
              </a:rPr>
              <a:t> </a:t>
            </a:r>
            <a:r>
              <a:rPr sz="1050" i="1" spc="10">
                <a:latin typeface="Cambria"/>
                <a:cs typeface="Cambria"/>
              </a:rPr>
              <a:t>shock.</a:t>
            </a:r>
            <a:endParaRPr sz="1050">
              <a:latin typeface="Cambria"/>
              <a:cs typeface="Cambria"/>
            </a:endParaRPr>
          </a:p>
          <a:p>
            <a:pPr marL="12700" marR="670560">
              <a:lnSpc>
                <a:spcPts val="1320"/>
              </a:lnSpc>
              <a:spcBef>
                <a:spcPts val="30"/>
              </a:spcBef>
            </a:pPr>
            <a:r>
              <a:rPr sz="1050" i="1" spc="-270">
                <a:latin typeface="Cambria"/>
                <a:cs typeface="Cambria"/>
              </a:rPr>
              <a:t>G</a:t>
            </a:r>
            <a:r>
              <a:rPr sz="1050" i="1" spc="25">
                <a:latin typeface="Cambria"/>
                <a:cs typeface="Cambria"/>
              </a:rPr>
              <a:t> </a:t>
            </a:r>
            <a:r>
              <a:rPr sz="1050" i="1" spc="5">
                <a:latin typeface="Cambria"/>
                <a:cs typeface="Cambria"/>
              </a:rPr>
              <a:t>It will retain salt that will </a:t>
            </a:r>
            <a:r>
              <a:rPr sz="1050" i="1" spc="10">
                <a:latin typeface="Cambria"/>
                <a:cs typeface="Cambria"/>
              </a:rPr>
              <a:t>maintain  intravascular</a:t>
            </a:r>
            <a:r>
              <a:rPr sz="1050" i="1">
                <a:latin typeface="Cambria"/>
                <a:cs typeface="Cambria"/>
              </a:rPr>
              <a:t> </a:t>
            </a:r>
            <a:r>
              <a:rPr sz="1050" i="1" spc="10">
                <a:latin typeface="Cambria"/>
                <a:cs typeface="Cambria"/>
              </a:rPr>
              <a:t>volume.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31291" y="3116580"/>
            <a:ext cx="2020824" cy="16184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1551" y="3155696"/>
            <a:ext cx="1886712" cy="14859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50291" y="2820416"/>
            <a:ext cx="2641600" cy="161290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33350">
              <a:lnSpc>
                <a:spcPct val="100000"/>
              </a:lnSpc>
              <a:spcBef>
                <a:spcPts val="135"/>
              </a:spcBef>
            </a:pP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Redistribution </a:t>
            </a:r>
            <a:r>
              <a:rPr sz="1550" spc="5">
                <a:solidFill>
                  <a:srgbClr val="009592"/>
                </a:solidFill>
                <a:latin typeface="Cambria"/>
                <a:cs typeface="Cambria"/>
              </a:rPr>
              <a:t>of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blood flow:</a:t>
            </a:r>
            <a:endParaRPr sz="1550">
              <a:latin typeface="Cambria"/>
              <a:cs typeface="Cambria"/>
            </a:endParaRPr>
          </a:p>
          <a:p>
            <a:pPr marL="12700" marR="1124585">
              <a:lnSpc>
                <a:spcPct val="101200"/>
              </a:lnSpc>
              <a:spcBef>
                <a:spcPts val="1595"/>
              </a:spcBef>
            </a:pPr>
            <a:r>
              <a:rPr sz="1050" i="1" spc="-270">
                <a:solidFill>
                  <a:srgbClr val="008000"/>
                </a:solidFill>
                <a:latin typeface="Cambria"/>
                <a:cs typeface="Cambria"/>
              </a:rPr>
              <a:t>G</a:t>
            </a:r>
            <a:r>
              <a:rPr sz="1050" i="1" spc="15">
                <a:solidFill>
                  <a:srgbClr val="008000"/>
                </a:solidFill>
                <a:latin typeface="Cambria"/>
                <a:cs typeface="Cambria"/>
              </a:rPr>
              <a:t> </a:t>
            </a:r>
            <a:r>
              <a:rPr sz="1050" b="1" i="1" spc="10">
                <a:solidFill>
                  <a:srgbClr val="008000"/>
                </a:solidFill>
                <a:latin typeface="Cambria"/>
                <a:cs typeface="Cambria"/>
              </a:rPr>
              <a:t>Norepinephrine </a:t>
            </a:r>
            <a:r>
              <a:rPr sz="1050" i="1">
                <a:solidFill>
                  <a:srgbClr val="008000"/>
                </a:solidFill>
                <a:latin typeface="Cambria"/>
                <a:cs typeface="Cambria"/>
              </a:rPr>
              <a:t>is  </a:t>
            </a: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released </a:t>
            </a:r>
            <a:r>
              <a:rPr sz="1050" i="1" spc="15">
                <a:solidFill>
                  <a:srgbClr val="008000"/>
                </a:solidFill>
                <a:latin typeface="Cambria"/>
                <a:cs typeface="Cambria"/>
              </a:rPr>
              <a:t>from the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adrenal  gland </a:t>
            </a:r>
            <a:r>
              <a:rPr sz="1100" i="1" spc="-80">
                <a:solidFill>
                  <a:srgbClr val="008000"/>
                </a:solidFill>
                <a:latin typeface="Wingdings"/>
                <a:cs typeface="Wingdings"/>
              </a:rPr>
              <a:t></a:t>
            </a:r>
            <a:r>
              <a:rPr sz="1100" i="1" spc="-8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050" i="1" spc="0">
                <a:solidFill>
                  <a:srgbClr val="008000"/>
                </a:solidFill>
                <a:latin typeface="Cambria"/>
                <a:cs typeface="Cambria"/>
              </a:rPr>
              <a:t>it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acts on </a:t>
            </a:r>
            <a:r>
              <a:rPr sz="1050" i="1" spc="-35">
                <a:solidFill>
                  <a:srgbClr val="008000"/>
                </a:solidFill>
                <a:latin typeface="Cambria"/>
                <a:cs typeface="Cambria"/>
              </a:rPr>
              <a:t>alphaG 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receptors which causes  vasoconstriction.</a:t>
            </a:r>
            <a:endParaRPr sz="1050">
              <a:latin typeface="Cambria"/>
              <a:cs typeface="Cambria"/>
            </a:endParaRPr>
          </a:p>
          <a:p>
            <a:pPr marL="12700" marR="1434465">
              <a:lnSpc>
                <a:spcPct val="101000"/>
              </a:lnSpc>
              <a:spcBef>
                <a:spcPts val="20"/>
              </a:spcBef>
            </a:pPr>
            <a:r>
              <a:rPr sz="1050" i="1" spc="-270">
                <a:solidFill>
                  <a:srgbClr val="008000"/>
                </a:solidFill>
                <a:latin typeface="Cambria"/>
                <a:cs typeface="Cambria"/>
              </a:rPr>
              <a:t>G</a:t>
            </a:r>
            <a:r>
              <a:rPr sz="1050" i="1" spc="15">
                <a:solidFill>
                  <a:srgbClr val="008000"/>
                </a:solidFill>
                <a:latin typeface="Cambria"/>
                <a:cs typeface="Cambria"/>
              </a:rPr>
              <a:t> </a:t>
            </a:r>
            <a:r>
              <a:rPr sz="1050" i="1" spc="0">
                <a:solidFill>
                  <a:srgbClr val="008000"/>
                </a:solidFill>
                <a:latin typeface="Cambria"/>
                <a:cs typeface="Cambria"/>
              </a:rPr>
              <a:t>It’s </a:t>
            </a: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usually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given in  </a:t>
            </a:r>
            <a:r>
              <a:rPr sz="1050" i="1" spc="5">
                <a:solidFill>
                  <a:srgbClr val="008000"/>
                </a:solidFill>
                <a:latin typeface="Cambria"/>
                <a:cs typeface="Cambria"/>
              </a:rPr>
              <a:t>distributive</a:t>
            </a:r>
            <a:r>
              <a:rPr sz="1050" i="1" spc="0">
                <a:solidFill>
                  <a:srgbClr val="008000"/>
                </a:solidFill>
                <a:latin typeface="Cambria"/>
                <a:cs typeface="Cambria"/>
              </a:rPr>
              <a:t> </a:t>
            </a:r>
            <a:r>
              <a:rPr sz="1050" i="1" spc="10">
                <a:solidFill>
                  <a:srgbClr val="008000"/>
                </a:solidFill>
                <a:latin typeface="Cambria"/>
                <a:cs typeface="Cambria"/>
              </a:rPr>
              <a:t>shock.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88036" y="4677156"/>
            <a:ext cx="2292096" cy="124053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8675" y="4717796"/>
            <a:ext cx="2157984" cy="110553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407416" y="4744720"/>
            <a:ext cx="1967230" cy="10102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474345">
              <a:lnSpc>
                <a:spcPct val="102899"/>
              </a:lnSpc>
              <a:spcBef>
                <a:spcPts val="90"/>
              </a:spcBef>
            </a:pPr>
            <a:r>
              <a:rPr sz="1050" spc="10">
                <a:solidFill>
                  <a:srgbClr val="0070C0"/>
                </a:solidFill>
                <a:latin typeface="Cambria"/>
                <a:cs typeface="Cambria"/>
              </a:rPr>
              <a:t>Epinephrine </a:t>
            </a:r>
            <a:r>
              <a:rPr sz="1050" spc="25">
                <a:solidFill>
                  <a:srgbClr val="0070C0"/>
                </a:solidFill>
                <a:latin typeface="Cambria"/>
                <a:cs typeface="Cambria"/>
              </a:rPr>
              <a:t>—&gt; 50% </a:t>
            </a:r>
            <a:r>
              <a:rPr sz="1050" spc="10">
                <a:solidFill>
                  <a:srgbClr val="0070C0"/>
                </a:solidFill>
                <a:latin typeface="Cambria"/>
                <a:cs typeface="Cambria"/>
              </a:rPr>
              <a:t>a1  </a:t>
            </a:r>
            <a:r>
              <a:rPr sz="1050" spc="15">
                <a:solidFill>
                  <a:srgbClr val="0070C0"/>
                </a:solidFill>
                <a:latin typeface="Cambria"/>
                <a:cs typeface="Cambria"/>
              </a:rPr>
              <a:t>and </a:t>
            </a:r>
            <a:r>
              <a:rPr sz="1050" spc="25">
                <a:solidFill>
                  <a:srgbClr val="0070C0"/>
                </a:solidFill>
                <a:latin typeface="Cambria"/>
                <a:cs typeface="Cambria"/>
              </a:rPr>
              <a:t>50%</a:t>
            </a:r>
            <a:r>
              <a:rPr sz="1050" spc="-60">
                <a:solidFill>
                  <a:srgbClr val="0070C0"/>
                </a:solidFill>
                <a:latin typeface="Cambria"/>
                <a:cs typeface="Cambria"/>
              </a:rPr>
              <a:t> </a:t>
            </a:r>
            <a:r>
              <a:rPr sz="1050" spc="10">
                <a:solidFill>
                  <a:srgbClr val="0070C0"/>
                </a:solidFill>
                <a:latin typeface="Cambria"/>
                <a:cs typeface="Cambria"/>
              </a:rPr>
              <a:t>b2</a:t>
            </a:r>
            <a:endParaRPr sz="1050">
              <a:latin typeface="Cambria"/>
              <a:cs typeface="Cambria"/>
            </a:endParaRPr>
          </a:p>
          <a:p>
            <a:pPr marL="12700" marR="5080">
              <a:lnSpc>
                <a:spcPct val="102899"/>
              </a:lnSpc>
            </a:pPr>
            <a:r>
              <a:rPr sz="1050" spc="10">
                <a:solidFill>
                  <a:srgbClr val="0070C0"/>
                </a:solidFill>
                <a:latin typeface="Cambria"/>
                <a:cs typeface="Cambria"/>
              </a:rPr>
              <a:t>Norepinephrine </a:t>
            </a:r>
            <a:r>
              <a:rPr sz="1050" spc="25">
                <a:solidFill>
                  <a:srgbClr val="0070C0"/>
                </a:solidFill>
                <a:latin typeface="Cambria"/>
                <a:cs typeface="Cambria"/>
              </a:rPr>
              <a:t>—&gt; 80% </a:t>
            </a:r>
            <a:r>
              <a:rPr sz="1050" spc="10">
                <a:solidFill>
                  <a:srgbClr val="0070C0"/>
                </a:solidFill>
                <a:latin typeface="Cambria"/>
                <a:cs typeface="Cambria"/>
              </a:rPr>
              <a:t>a1 </a:t>
            </a:r>
            <a:r>
              <a:rPr sz="1050" spc="15">
                <a:solidFill>
                  <a:srgbClr val="0070C0"/>
                </a:solidFill>
                <a:latin typeface="Cambria"/>
                <a:cs typeface="Cambria"/>
              </a:rPr>
              <a:t>and  </a:t>
            </a:r>
            <a:r>
              <a:rPr sz="1050" spc="25">
                <a:solidFill>
                  <a:srgbClr val="0070C0"/>
                </a:solidFill>
                <a:latin typeface="Cambria"/>
                <a:cs typeface="Cambria"/>
              </a:rPr>
              <a:t>20%</a:t>
            </a:r>
            <a:r>
              <a:rPr sz="1050" spc="-55">
                <a:solidFill>
                  <a:srgbClr val="0070C0"/>
                </a:solidFill>
                <a:latin typeface="Cambria"/>
                <a:cs typeface="Cambria"/>
              </a:rPr>
              <a:t> </a:t>
            </a:r>
            <a:r>
              <a:rPr sz="1050" spc="10">
                <a:solidFill>
                  <a:srgbClr val="0070C0"/>
                </a:solidFill>
                <a:latin typeface="Cambria"/>
                <a:cs typeface="Cambria"/>
              </a:rPr>
              <a:t>b2</a:t>
            </a:r>
            <a:endParaRPr sz="1050">
              <a:latin typeface="Cambria"/>
              <a:cs typeface="Cambria"/>
            </a:endParaRPr>
          </a:p>
          <a:p>
            <a:pPr marL="12700" marR="151130">
              <a:lnSpc>
                <a:spcPts val="1300"/>
              </a:lnSpc>
              <a:spcBef>
                <a:spcPts val="25"/>
              </a:spcBef>
            </a:pPr>
            <a:r>
              <a:rPr sz="1050" spc="10">
                <a:solidFill>
                  <a:srgbClr val="0070C0"/>
                </a:solidFill>
                <a:latin typeface="Cambria"/>
                <a:cs typeface="Cambria"/>
              </a:rPr>
              <a:t>Thus, </a:t>
            </a:r>
            <a:r>
              <a:rPr sz="1050" spc="25">
                <a:solidFill>
                  <a:srgbClr val="0070C0"/>
                </a:solidFill>
                <a:latin typeface="Cambria"/>
                <a:cs typeface="Cambria"/>
              </a:rPr>
              <a:t>NE </a:t>
            </a:r>
            <a:r>
              <a:rPr sz="1050" spc="10">
                <a:solidFill>
                  <a:srgbClr val="0070C0"/>
                </a:solidFill>
                <a:latin typeface="Cambria"/>
                <a:cs typeface="Cambria"/>
              </a:rPr>
              <a:t>has </a:t>
            </a:r>
            <a:r>
              <a:rPr sz="1050" spc="5">
                <a:solidFill>
                  <a:srgbClr val="0070C0"/>
                </a:solidFill>
                <a:latin typeface="Cambria"/>
                <a:cs typeface="Cambria"/>
              </a:rPr>
              <a:t>a </a:t>
            </a:r>
            <a:r>
              <a:rPr sz="1050" spc="15">
                <a:solidFill>
                  <a:srgbClr val="0070C0"/>
                </a:solidFill>
                <a:latin typeface="Cambria"/>
                <a:cs typeface="Cambria"/>
              </a:rPr>
              <a:t>more </a:t>
            </a:r>
            <a:r>
              <a:rPr sz="1050" spc="10">
                <a:solidFill>
                  <a:srgbClr val="0070C0"/>
                </a:solidFill>
                <a:latin typeface="Cambria"/>
                <a:cs typeface="Cambria"/>
              </a:rPr>
              <a:t>desirable  effect in </a:t>
            </a:r>
            <a:r>
              <a:rPr sz="1050" spc="15">
                <a:solidFill>
                  <a:srgbClr val="0070C0"/>
                </a:solidFill>
                <a:latin typeface="Cambria"/>
                <a:cs typeface="Cambria"/>
              </a:rPr>
              <a:t>shocked</a:t>
            </a:r>
            <a:r>
              <a:rPr sz="1050" spc="-25">
                <a:solidFill>
                  <a:srgbClr val="0070C0"/>
                </a:solidFill>
                <a:latin typeface="Cambria"/>
                <a:cs typeface="Cambria"/>
              </a:rPr>
              <a:t> </a:t>
            </a:r>
            <a:r>
              <a:rPr sz="1050" spc="10">
                <a:solidFill>
                  <a:srgbClr val="0070C0"/>
                </a:solidFill>
                <a:latin typeface="Cambria"/>
                <a:cs typeface="Cambria"/>
              </a:rPr>
              <a:t>patients</a:t>
            </a:r>
            <a:endParaRPr sz="1050">
              <a:latin typeface="Cambria"/>
              <a:cs typeface="Cambria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09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15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337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5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58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03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825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4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06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19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1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43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55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67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80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92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04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166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28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41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5321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65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7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97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01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14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263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38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50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62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75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87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99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11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23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36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48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60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72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84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97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09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214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33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45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58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70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82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94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06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18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311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43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55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67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979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921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004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016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028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040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053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0652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077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089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101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114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1262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138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150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162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175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187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1993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115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223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2359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248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260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272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284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2969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309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321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333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345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357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3700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382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394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406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418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4310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443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554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67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479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91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504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163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528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5407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552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565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577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589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6017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613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626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638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650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662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674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687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99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711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723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735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7480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60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72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7846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967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808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821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33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845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57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699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8821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894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06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187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930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943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955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967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979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991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0040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016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028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040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052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065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077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089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101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113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25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138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50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62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174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1869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199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11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23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35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47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260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272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284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296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088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321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333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345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357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369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382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394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406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418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430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442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455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467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4795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491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503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516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528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540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552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564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577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589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601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613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625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638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650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662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674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686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6990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7111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723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735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747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759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772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7843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796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808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820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833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8453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857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8696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881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894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906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918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9306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942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955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967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979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991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0038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0159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028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040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052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064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076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0891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101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113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125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137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150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162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174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186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198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211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223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235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247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259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272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284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296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308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20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32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45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57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369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81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93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406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418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430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442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454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467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479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491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503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515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528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540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552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564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576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589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601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613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625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637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49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62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74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86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98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710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723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735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747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759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771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784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796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808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820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832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845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857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869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881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893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906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918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930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942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954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966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979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991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003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015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027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040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052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064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076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088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101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113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125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137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149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162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174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186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198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210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223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235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247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259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71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283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296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308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320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332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344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357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369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381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393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405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418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430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442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454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466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479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491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503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515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527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539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552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564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576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588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600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613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625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637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649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661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674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686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698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710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722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735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747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759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771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783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796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808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820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832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844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856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869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881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893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905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917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930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942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954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66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978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991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003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015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027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039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052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064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076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088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100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113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125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137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149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161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173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186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198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210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222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234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247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259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271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283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295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308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320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32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44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56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69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81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393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405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417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430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442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454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466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478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490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503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515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527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539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551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564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576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588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600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612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625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637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649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661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673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686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698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710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722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734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747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759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771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783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795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807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820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832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844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856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868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881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893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905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917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929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942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954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966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978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990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003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015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027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039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051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063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076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088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100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112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124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137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149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161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173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185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198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210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222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234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246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259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271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283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295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307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320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332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344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356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368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380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393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405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417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429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441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454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466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478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490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502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515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527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539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551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563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576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588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6004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612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624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637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649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661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673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685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697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710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722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7345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746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758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771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783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795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807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819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832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844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856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868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880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893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9052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917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929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941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954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966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978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990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002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014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027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0393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051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063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0759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088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100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112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124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136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149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161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1734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185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197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2100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222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234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246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03275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03275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3275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03275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03275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03275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03275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03275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03275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03275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03275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03275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03275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03275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03275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03275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03275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03275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03275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03275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03275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03275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3275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03275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03275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3275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03275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3275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03275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03275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03275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03275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03275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275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275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3275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3275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3275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3275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3275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3275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275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3275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275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03275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3275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03275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03275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275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03275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3275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3275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3275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3275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275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03275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3275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3275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3275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3275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3275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3275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03275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3275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03275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3275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03275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275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03275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03275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03275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3275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03275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03275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275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03275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3275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03275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03275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03275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03275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03275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03275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03275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03275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03275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3275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3275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3275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3275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3275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03275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03275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3275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03275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03275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03275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275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275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3275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03275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03275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03275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03275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03275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275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03275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03275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03275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03275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03275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3275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03275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3275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3275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03275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3275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3275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03275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3275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3275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3275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3275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3275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03275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03275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3275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03275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3275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275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03275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3275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03275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275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03275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03275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275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03275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3275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03275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03275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03275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3275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3275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3275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3275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3275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3275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275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3275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3275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3275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275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3275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3275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3275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275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3275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3275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3275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3275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03275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275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3275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03275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275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275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3275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3275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3275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3275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275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03275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03275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03275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3275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03275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03275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03275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03275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03275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275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03275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275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3275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03275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03275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275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3275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3275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3275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03275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03275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3275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03275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03275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275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03275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03275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03275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03275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03275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275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03275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03275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3275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03275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03275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03275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03275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03275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03275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03275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3275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3275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275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03275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03275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03275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3275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03275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03275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275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3275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275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3275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3275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3275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3275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3275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3275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03275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03275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3275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03275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03275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03275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3275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03275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03275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03275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03275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03275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03275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03275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03275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03275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275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03275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03275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3275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03275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03275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3275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3275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3275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275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3275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3275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3275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3275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3275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275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275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3275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3275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3275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3275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3275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3275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3275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3275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3275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03275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3275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3275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3275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275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3275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03275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03275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3275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275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3275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3275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03275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275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3275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3275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03275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275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3275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3275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3275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3275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275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275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275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275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3275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3275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3275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275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3275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3275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3275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275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3275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3275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275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03275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03275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03275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3275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275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03275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3275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3275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275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03275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03275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03275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3275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03275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03275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03275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03275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03275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03275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03275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03275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3275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03275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03275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3275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3275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03275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3275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03275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275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275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275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275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275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275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275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275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275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275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275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275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275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275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275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275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275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275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275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275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275" y="468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275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275" y="469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275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275" y="470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275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275" y="471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275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275" y="473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275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275" y="474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275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275" y="475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275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275" y="476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275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275" y="478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275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275" y="479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275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275" y="480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275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275" y="481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275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275" y="482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275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275" y="484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275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275" y="485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275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275" y="486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275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275" y="487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275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75" y="489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275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275" y="490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275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275" y="491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275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275" y="492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275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275" y="493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275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275" y="495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275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275" y="496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3275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3275" y="497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3275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3275" y="498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275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3275" y="500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03275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3275" y="501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3275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3275" y="502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3275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3275" y="503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3275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3275" y="504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3275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3275" y="506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3275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03275" y="507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3275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3275" y="508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03275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03275" y="509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03275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275" y="510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03275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3275" y="512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275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3275" y="513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3275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3275" y="514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3275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3275" y="515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275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3275" y="517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3275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3275" y="518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3275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3275" y="519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3275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3275" y="520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3275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3275" y="521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3275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3275" y="523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3275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3275" y="524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275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3275" y="525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3275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3275" y="526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275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3275" y="528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275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3275" y="529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3275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3275" y="530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3275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3275" y="531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3275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3275" y="532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3275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275" y="534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3275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3275" y="535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3275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3275" y="536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3275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3275" y="537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3275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3275" y="539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3275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3275" y="540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3275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3275" y="541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3275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3275" y="542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3275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3275" y="543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3275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275" y="545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3275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3275" y="546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3275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3275" y="547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3275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3275" y="548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3275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3275" y="550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275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3275" y="551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3275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3275" y="552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3275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275" y="553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275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3275" y="554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3275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3275" y="556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3275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3275" y="557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03275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03275" y="558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03275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03275" y="559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275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03275" y="560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3275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3275" y="562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3275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3275" y="563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3275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03275" y="5646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03275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275" y="565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03275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03275" y="5670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3275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03275" y="568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03275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03275" y="569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03275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03275" y="5707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03275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3275" y="571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03275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03275" y="573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03275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03275" y="574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275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03275" y="575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03275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03275" y="576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03275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3275" y="5780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03275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3275" y="579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03275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275" y="580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03275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03275" y="581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3275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3275" y="582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3275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3275" y="5841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3275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3275" y="585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3275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3275" y="586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3275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03275" y="587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03275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03275" y="589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3275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03275" y="590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275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3275" y="591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3275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275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3275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03275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03275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03275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03275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3275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275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03275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3275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03275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03275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03275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03275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03275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03275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03275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3275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03275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3275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03275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03275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03275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03275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275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03275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3275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03275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03275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03275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03275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03275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03275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03275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3275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275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3275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3275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3275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3275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3275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3275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3275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275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3275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3275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3275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275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03275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03275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03275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03275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3275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3275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3275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75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275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3275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3275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275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3275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3275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3275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3275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3275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3275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03275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03275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03275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03275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275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03275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03275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275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03275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3275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03275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03275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3275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275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3275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03275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03275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275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03275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03275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275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3275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3275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3275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3275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3275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275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3275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3275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3275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3275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275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3275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275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3275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3275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3275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3275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3275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275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3275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3275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3275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3275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3275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275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3275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3275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275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3275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3275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275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3275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3275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3275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275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3275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3275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3275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3275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3275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275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3275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3275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3275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3275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275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3275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275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275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275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275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3275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3275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275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3275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275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3275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3275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3275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3275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3275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3275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3275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275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3275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3275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3275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3275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3275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3275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3275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275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3275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3275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275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3275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3275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3275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275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3275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275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275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275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3275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3275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3275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3275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275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275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3275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3275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275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3275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3275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3275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275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3275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3275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275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3275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3275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3275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3275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3275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3275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3275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275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275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3275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3275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3275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3275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3275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3275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3275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3275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3275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3275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275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275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275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275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275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275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275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275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275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275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275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275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275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275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275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275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275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275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275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275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275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275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275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275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275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275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275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275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275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275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275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275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275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275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275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275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275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275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275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275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275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275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275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275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275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275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275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275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275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275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275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275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3275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275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3275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3275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3275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3275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3275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3275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3275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3275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03275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03275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03275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03275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3275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03275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03275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03275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03275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03275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03275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03275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03275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03275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03275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03275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03275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03275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03275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03275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03275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03275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03275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03275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03275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03275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03275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03275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03275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03275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03275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03275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03275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03275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03275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03275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03275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303275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303275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303275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303275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303275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303275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303275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03275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03275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03275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03275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03275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03275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03275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03275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03275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03275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03275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03275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03275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03275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03275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03275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03275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303275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303275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303275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03275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03275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303275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03275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03275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03275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03275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03275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03275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03275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03275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03275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03275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03275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03275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03275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03275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03275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03275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03275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03275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03275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03275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03275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303275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303275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03275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03275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03275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03275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03275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03275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03275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03275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7249668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7249668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249668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249668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249668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249668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249668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249668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249668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249668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249668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7249668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249668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7249668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7249668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7249668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249668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7249668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249668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7249668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249668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7249668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249668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249668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249668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7249668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249668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7249668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249668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249668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49668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249668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249668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249668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249668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249668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249668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249668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249668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249668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249668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249668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249668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249668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249668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249668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249668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249668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249668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249668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249668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7249668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249668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249668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249668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249668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249668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249668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249668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249668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249668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249668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249668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249668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249668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249668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249668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249668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249668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49668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49668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49668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49668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49668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49668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49668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49668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49668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249668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249668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49668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49668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249668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249668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249668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249668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49668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249668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249668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249668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49668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49668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49668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49668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49668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49668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49668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249668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249668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249668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249668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9668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9668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49668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249668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249668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249668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249668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249668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249668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249668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49668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249668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249668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249668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249668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249668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249668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9668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249668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249668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249668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49668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249668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249668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249668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249668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249668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249668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249668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249668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249668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249668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9668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249668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249668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249668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249668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249668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249668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49668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249668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9668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49668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49668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7249668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249668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249668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49668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249668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249668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249668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249668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249668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249668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249668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249668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249668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249668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249668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49668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249668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249668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249668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249668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249668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249668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49668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249668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249668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249668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249668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249668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7249668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7249668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249668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49668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49668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249668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249668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249668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49668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249668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249668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249668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249668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249668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249668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7249668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7249668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7249668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249668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249668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249668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49668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249668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249668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49668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49668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249668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249668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249668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249668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249668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249668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249668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49668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49668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49668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249668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49668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49668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49668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49668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249668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249668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249668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249668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249668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249668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249668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249668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249668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249668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249668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249668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49668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249668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249668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249668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7249668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249668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7249668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7249668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7249668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7249668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249668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249668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49668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249668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249668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249668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249668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7249668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249668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7249668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7249668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7249668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249668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249668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249668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249668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7249668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249668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49668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249668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7249668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249668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7249668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7249668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7249668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7249668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7249668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7249668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7249668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249668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49668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249668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249668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249668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7249668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7249668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7249668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7249668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7249668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7249668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7249668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249668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249668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249668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249668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249668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7249668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7249668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249668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249668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249668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49668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249668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49668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249668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49668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249668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49668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249668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249668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49668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249668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249668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249668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249668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249668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49668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249668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49668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49668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249668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249668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249668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49668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49668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249668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249668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249668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249668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249668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249668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249668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49668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249668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249668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249668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249668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249668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49668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49668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49668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49668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249668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249668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249668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249668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249668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249668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249668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249668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249668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249668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249668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249668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249668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249668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249668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49668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249668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49668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249668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249668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249668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49668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249668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49668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249668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49668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249668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49668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249668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249668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49668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49668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49668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49668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49668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249668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9668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249668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249668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49668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49668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49668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49668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49668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9668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49668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49668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249668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49668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49668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249668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49668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249668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249668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249668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249668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249668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49668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49668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49668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49668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49668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49668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49668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9668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9668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49668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49668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49668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49668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9668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49668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49668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249668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49668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49668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249668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249668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249668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49668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249668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249668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249668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249668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249668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249668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249668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249668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249668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49668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49668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49668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49668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49668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49668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49668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49668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49668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49668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49668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49668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49668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49668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49668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49668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49668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49668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49668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49668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49668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49668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49668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49668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49668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49668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249668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49668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9668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49668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49668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49668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49668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49668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49668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49668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49668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49668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9668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49668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49668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9668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9668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49668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49668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49668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49668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249668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49668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249668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49668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49668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49668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49668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49668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49668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49668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249668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249668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249668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249668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249668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249668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49668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668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49668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49668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49668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9668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49668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249668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668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249668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249668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49668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249668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249668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249668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249668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249668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249668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49668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49668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49668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49668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49668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49668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49668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49668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9668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9668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49668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49668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49668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49668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49668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49668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49668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49668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249668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49668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668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49668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249668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249668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249668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49668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249668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249668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49668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49668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49668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49668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49668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49668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49668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49668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49668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9668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49668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9668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9668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49668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49668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49668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49668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49668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49668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49668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49668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49668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49668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49668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49668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49668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49668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49668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249668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249668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49668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49668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249668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49668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49668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49668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49668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49668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49668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49668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49668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49668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249668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249668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49668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49668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668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668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49668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49668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49668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49668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249668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49668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49668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49668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49668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49668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49668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49668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249668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249668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249668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249668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249668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249668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249668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249668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49668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49668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49668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9668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49668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49668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49668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249668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249668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249668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249668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249668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249668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249668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249668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249668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49668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49668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49668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49668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49668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49668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49668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49668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49668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49668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49668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49668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49668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49668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49668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49668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49668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49668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49668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49668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249668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49668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249668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49668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49668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49668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249668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49668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49668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49668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49668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49668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49668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49668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49668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49668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9668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9668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9668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49668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49668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49668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249668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9668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49668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49668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49668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9668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9668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49668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49668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49668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49668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49668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49668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249668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249668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49668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49668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49668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249668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49668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49668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49668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49668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9668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9668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49668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49668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49668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249668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49668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9668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9668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9668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9668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49668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49668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249668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249668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249668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249668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249668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249668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7249668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249668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249668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249668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249668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249668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249668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249668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249668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249668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249668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49668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249668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249668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249668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249668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249668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249668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249668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249668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249668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249668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249668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249668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7249668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7249668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7249668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7249668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7249668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7249668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7249668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7249668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7249668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7249668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7249668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7249668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7249668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7249668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7249668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7249668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7249668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7249668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7249668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7249668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7249668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7249668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7249668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7249668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7249668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7249668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7249668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7249668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7249668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7249668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7249668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7249668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7249668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7249668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7249668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7249668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7249668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7249668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7249668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7249668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7249668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7249668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7249668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7249668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7249668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7249668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7249668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7249668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7249668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7249668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7249668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7249668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7249668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7249668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7249668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7249668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7249668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7249668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7249668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7249668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7249668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7249668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7249668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7249668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7249668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7249668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7249668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7249668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7249668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7249668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7249668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7249668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7249668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7249668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7249668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7249668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7249668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7249668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7249668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7249668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7249668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7249668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7249668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7249668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7249668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7249668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7249668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7249668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7249668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7249668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7249668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7249668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7249668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7249668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7249668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7249668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7249668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7249668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7249668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7249668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7249668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7249668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7249668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7249668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7249668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7249668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7249668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7249668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309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3215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3337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345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358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3703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3825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394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406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419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431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443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455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467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480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492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504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5166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528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541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55321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565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577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5897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601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614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6263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638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650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662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675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687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699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711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723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736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748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760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772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784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797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809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8214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833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845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858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870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882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894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906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918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9311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943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955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967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979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9921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004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016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028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040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053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0652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077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089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101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114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1262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138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150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1162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1175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187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1993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2115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223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2359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248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260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272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284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2969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309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321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333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345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357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3700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382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394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406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418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4310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443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4554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467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479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491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504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5163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528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5407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552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565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577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589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16017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1613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1626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1638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1650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1662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1674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1687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1699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1711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1723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1735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17480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1760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1772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17846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17967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1808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1821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1833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1845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1857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18699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18821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1894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1906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19187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1930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1943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1955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1967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1979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1991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20040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2016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2028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2040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2052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2065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2077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2089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2101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2113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2125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2138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2150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2162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2174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21869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2199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2211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2223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2235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2247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2260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2272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2284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2296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23088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2321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2333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2345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2357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2369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2382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2394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2406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2418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2430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2442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2455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2467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24795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2491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2503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2516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2528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2540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2552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2564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2577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2589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2601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2613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2625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2638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2650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2662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2674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2686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26990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27111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2723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2735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2747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2759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2772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27843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2796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2808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2820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2833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28453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2857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28696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2881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2894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2906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2918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29306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2942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2955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2967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2979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2991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30038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30159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3028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3040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3052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3064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3076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30891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3101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3113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3125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3137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3150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3162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3174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3186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3198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3211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3223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3235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3247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3259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3272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3284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3296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3308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3320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3332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3345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3357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3369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3381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3393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3406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3418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3430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3442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3454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3467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3479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3491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3503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3515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3528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3540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3552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3564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3576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3589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3601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3613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3625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3637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3649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3662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3674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3686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3698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3710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3723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3735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3747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3759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3771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3784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3796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3808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3820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3832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3845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3857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3869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3881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3893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3906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3918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3930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3942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3954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3966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3979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3991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4003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4015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4027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4040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4052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4064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4076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4088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4101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4113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4125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4137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4149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4162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4174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4186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4198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4210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4223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4235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4247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4259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4271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4283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4296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4308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4320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4332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4344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4357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4369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4381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4393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4405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4418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4430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4442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4454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4466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4479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4491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4503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4515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4527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4539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4552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4564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4576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4588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4600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4613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4625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4637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4649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4661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4674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4686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4698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4710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4722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4735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4747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4759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4771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4783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4796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4808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4820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4832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4844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4856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4869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4881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4893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4905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4917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4930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4942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4954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4966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4978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4991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5003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5015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5027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5039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5052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5064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5076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5088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5100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5113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5125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5137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5149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5161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5173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5186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5198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5210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5222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5234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5247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5259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5271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5283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5295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5308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5320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5332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5344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5356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5369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5381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5393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5405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5417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5430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5442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5454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5466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5478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5490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5503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5515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5527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5539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5551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5564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5576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5588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5600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5612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5625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5637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5649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5661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5673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5686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5698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5710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5722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5734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5747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5759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5771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5783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5795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5807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5820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5832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5844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5856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5868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5881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5893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5905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5917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5929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5942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5954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5966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5978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5990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6003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6015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6027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6039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6051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6063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6076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6088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6100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6112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6124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6137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6149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6161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6173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6185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6198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6210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6222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6234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6246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6259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6271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6283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6295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6307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6320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6332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6344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6356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6368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6380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6393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6405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6417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6429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6441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6454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6466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6478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6490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6502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6515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6527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6539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6551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6563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6576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6588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66004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6612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6624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6637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6649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6661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6673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6685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6697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6710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6722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67345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6746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6758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6771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6783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6795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6807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6819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6832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6844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6856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6868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6880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6893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69052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6917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6929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6941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6954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6966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6978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6990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7002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7014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7027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70393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7051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7063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70759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7088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7100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7112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7124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7136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7149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7161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71734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7185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7197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72100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7222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7234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7246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7"/>
          <p:cNvSpPr/>
          <p:nvPr/>
        </p:nvSpPr>
        <p:spPr>
          <a:xfrm>
            <a:off x="349250" y="1155700"/>
            <a:ext cx="7010400" cy="882878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531440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03350" y="10030206"/>
            <a:ext cx="5759449" cy="4508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71574" y="878840"/>
            <a:ext cx="6117590" cy="11595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2000" u="sng" spc="-5">
                <a:latin typeface="Trebuchet MS"/>
                <a:cs typeface="Trebuchet MS"/>
              </a:rPr>
              <a:t>Types of</a:t>
            </a:r>
            <a:r>
              <a:rPr sz="2000" u="sng" spc="-75">
                <a:latin typeface="Trebuchet MS"/>
                <a:cs typeface="Trebuchet MS"/>
              </a:rPr>
              <a:t> </a:t>
            </a:r>
            <a:r>
              <a:rPr sz="2000" u="sng" spc="-5">
                <a:latin typeface="Trebuchet MS"/>
                <a:cs typeface="Trebuchet MS"/>
              </a:rPr>
              <a:t>shock:</a:t>
            </a:r>
            <a:endParaRPr sz="2000">
              <a:latin typeface="Trebuchet MS"/>
              <a:cs typeface="Trebuchet MS"/>
            </a:endParaRPr>
          </a:p>
          <a:p>
            <a:pPr marL="241300">
              <a:lnSpc>
                <a:spcPct val="100000"/>
              </a:lnSpc>
              <a:spcBef>
                <a:spcPts val="1385"/>
              </a:spcBef>
            </a:pPr>
            <a:r>
              <a:rPr sz="1550" spc="-229">
                <a:solidFill>
                  <a:srgbClr val="009592"/>
                </a:solidFill>
                <a:latin typeface="Cambria"/>
                <a:cs typeface="Cambria"/>
              </a:rPr>
              <a:t>1U   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Hypovolemic</a:t>
            </a:r>
            <a:r>
              <a:rPr sz="1550" spc="-35">
                <a:solidFill>
                  <a:srgbClr val="009592"/>
                </a:solidFill>
                <a:latin typeface="Cambria"/>
                <a:cs typeface="Cambria"/>
              </a:rPr>
              <a:t> </a:t>
            </a:r>
            <a:r>
              <a:rPr sz="1550" spc="10">
                <a:solidFill>
                  <a:srgbClr val="009592"/>
                </a:solidFill>
                <a:latin typeface="Cambria"/>
                <a:cs typeface="Cambria"/>
              </a:rPr>
              <a:t>shock:</a:t>
            </a:r>
            <a:endParaRPr sz="1550">
              <a:latin typeface="Cambria"/>
              <a:cs typeface="Cambria"/>
            </a:endParaRPr>
          </a:p>
          <a:p>
            <a:pPr marL="568960" indent="-99060">
              <a:lnSpc>
                <a:spcPct val="100000"/>
              </a:lnSpc>
              <a:spcBef>
                <a:spcPts val="265"/>
              </a:spcBef>
              <a:buClr>
                <a:srgbClr val="000000"/>
              </a:buClr>
              <a:buSzPct val="87500"/>
              <a:buFont typeface="Symbol"/>
              <a:buChar char=""/>
              <a:tabLst>
                <a:tab pos="569595" algn="l"/>
              </a:tabLst>
            </a:pPr>
            <a:r>
              <a:rPr sz="1200" spc="-5">
                <a:solidFill>
                  <a:srgbClr val="FF0000"/>
                </a:solidFill>
                <a:latin typeface="Times New Roman"/>
                <a:cs typeface="Times New Roman"/>
              </a:rPr>
              <a:t>Decrease </a:t>
            </a:r>
            <a:r>
              <a:rPr sz="1200" spc="-5">
                <a:latin typeface="Times New Roman"/>
                <a:cs typeface="Times New Roman"/>
              </a:rPr>
              <a:t>in intravascular blood volume </a:t>
            </a:r>
            <a:r>
              <a:rPr sz="1200">
                <a:latin typeface="Arial"/>
                <a:cs typeface="Arial"/>
              </a:rPr>
              <a:t>→ </a:t>
            </a:r>
            <a:r>
              <a:rPr sz="1200" spc="-5">
                <a:solidFill>
                  <a:srgbClr val="FF0000"/>
                </a:solidFill>
                <a:latin typeface="Times New Roman"/>
                <a:cs typeface="Times New Roman"/>
              </a:rPr>
              <a:t>decrease </a:t>
            </a:r>
            <a:r>
              <a:rPr sz="1200" spc="-5">
                <a:latin typeface="Times New Roman"/>
                <a:cs typeface="Times New Roman"/>
              </a:rPr>
              <a:t>in cardiac output and tissue</a:t>
            </a:r>
            <a:r>
              <a:rPr sz="1200" spc="160">
                <a:latin typeface="Times New Roman"/>
                <a:cs typeface="Times New Roman"/>
              </a:rPr>
              <a:t> </a:t>
            </a:r>
            <a:r>
              <a:rPr sz="1200" spc="-5">
                <a:latin typeface="Times New Roman"/>
                <a:cs typeface="Times New Roman"/>
              </a:rPr>
              <a:t>perfusion.</a:t>
            </a:r>
            <a:endParaRPr sz="1200">
              <a:latin typeface="Times New Roman"/>
              <a:cs typeface="Times New Roman"/>
            </a:endParaRPr>
          </a:p>
          <a:p>
            <a:pPr marL="568960" indent="-99060">
              <a:lnSpc>
                <a:spcPct val="100000"/>
              </a:lnSpc>
              <a:spcBef>
                <a:spcPts val="140"/>
              </a:spcBef>
              <a:buSzPct val="87500"/>
              <a:buFont typeface="Symbol"/>
              <a:buChar char=""/>
              <a:tabLst>
                <a:tab pos="569595" algn="l"/>
              </a:tabLst>
            </a:pPr>
            <a:r>
              <a:rPr sz="1200" b="1" spc="-5">
                <a:latin typeface="Times New Roman"/>
                <a:cs typeface="Times New Roman"/>
              </a:rPr>
              <a:t>Causes: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19374" y="2210816"/>
            <a:ext cx="661035" cy="434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700"/>
              </a:lnSpc>
              <a:spcBef>
                <a:spcPts val="100"/>
              </a:spcBef>
            </a:pPr>
            <a:r>
              <a:rPr sz="1200">
                <a:latin typeface="Arial"/>
                <a:cs typeface="Arial"/>
              </a:rPr>
              <a:t>Vomi</a:t>
            </a:r>
            <a:r>
              <a:rPr sz="1200" spc="-5">
                <a:latin typeface="Arial"/>
                <a:cs typeface="Arial"/>
              </a:rPr>
              <a:t>t</a:t>
            </a:r>
            <a:r>
              <a:rPr sz="1200">
                <a:latin typeface="Arial"/>
                <a:cs typeface="Arial"/>
              </a:rPr>
              <a:t>i</a:t>
            </a:r>
            <a:r>
              <a:rPr sz="1200" spc="-5">
                <a:latin typeface="Arial"/>
                <a:cs typeface="Arial"/>
              </a:rPr>
              <a:t>n</a:t>
            </a:r>
            <a:r>
              <a:rPr sz="1200">
                <a:latin typeface="Arial"/>
                <a:cs typeface="Arial"/>
              </a:rPr>
              <a:t>g.  Diarrhea.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90774" y="2012696"/>
            <a:ext cx="4812030" cy="8331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0000"/>
              </a:lnSpc>
              <a:spcBef>
                <a:spcPts val="100"/>
              </a:spcBef>
            </a:pPr>
            <a:r>
              <a:rPr sz="1200">
                <a:latin typeface="Arial"/>
                <a:cs typeface="Arial"/>
              </a:rPr>
              <a:t>a. </a:t>
            </a:r>
            <a:r>
              <a:rPr sz="1200" spc="-5">
                <a:solidFill>
                  <a:srgbClr val="FF0000"/>
                </a:solidFill>
                <a:latin typeface="Arial"/>
                <a:cs typeface="Arial"/>
              </a:rPr>
              <a:t>Hemorrhage</a:t>
            </a:r>
            <a:r>
              <a:rPr sz="1200" spc="-5">
                <a:latin typeface="Arial"/>
                <a:cs typeface="Arial"/>
              </a:rPr>
              <a:t>. </a:t>
            </a:r>
            <a:r>
              <a:rPr sz="1200" spc="-5">
                <a:solidFill>
                  <a:srgbClr val="E36C0A"/>
                </a:solidFill>
                <a:latin typeface="Arial"/>
                <a:cs typeface="Arial"/>
              </a:rPr>
              <a:t>e.g. trauma, haematemesis, ruptured aortic </a:t>
            </a:r>
            <a:r>
              <a:rPr sz="1200">
                <a:solidFill>
                  <a:srgbClr val="E36C0A"/>
                </a:solidFill>
                <a:latin typeface="Arial"/>
                <a:cs typeface="Arial"/>
              </a:rPr>
              <a:t>aneurysm </a:t>
            </a:r>
            <a:r>
              <a:rPr sz="1200">
                <a:latin typeface="Arial"/>
                <a:cs typeface="Arial"/>
              </a:rPr>
              <a:t> b.</a:t>
            </a:r>
          </a:p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200">
                <a:latin typeface="Arial"/>
                <a:cs typeface="Arial"/>
              </a:rPr>
              <a:t>c.</a:t>
            </a:r>
          </a:p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200">
                <a:latin typeface="Arial"/>
                <a:cs typeface="Arial"/>
              </a:rPr>
              <a:t>d.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119374" y="2637536"/>
            <a:ext cx="13557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>
                <a:latin typeface="Arial"/>
                <a:cs typeface="Arial"/>
              </a:rPr>
              <a:t>Fluid</a:t>
            </a:r>
            <a:r>
              <a:rPr sz="1200" spc="-45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sequestration: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994916" y="3448811"/>
            <a:ext cx="1033780" cy="186055"/>
          </a:xfrm>
          <a:custGeom>
            <a:avLst/>
            <a:gdLst/>
            <a:ahLst/>
            <a:cxnLst/>
            <a:rect l="l" t="t" r="r" b="b"/>
            <a:pathLst>
              <a:path w="1033780" h="186054">
                <a:moveTo>
                  <a:pt x="0" y="185928"/>
                </a:moveTo>
                <a:lnTo>
                  <a:pt x="1033271" y="185928"/>
                </a:lnTo>
                <a:lnTo>
                  <a:pt x="1033271" y="0"/>
                </a:lnTo>
                <a:lnTo>
                  <a:pt x="0" y="0"/>
                </a:lnTo>
                <a:lnTo>
                  <a:pt x="0" y="18592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263396" y="3680460"/>
            <a:ext cx="4639056" cy="56692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272539" y="3735324"/>
            <a:ext cx="4620768" cy="4541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08163" y="3704653"/>
            <a:ext cx="4549775" cy="4742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263396" y="4360164"/>
            <a:ext cx="4639056" cy="85039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72539" y="4415028"/>
            <a:ext cx="4620768" cy="73761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308163" y="4383201"/>
            <a:ext cx="4549775" cy="75741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63396" y="5344668"/>
            <a:ext cx="4639056" cy="6979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272539" y="5399532"/>
            <a:ext cx="4620768" cy="58521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308163" y="5368828"/>
            <a:ext cx="4549775" cy="60515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63396" y="6152388"/>
            <a:ext cx="4639056" cy="94488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272539" y="6207252"/>
            <a:ext cx="4620768" cy="83515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08163" y="6176412"/>
            <a:ext cx="4549775" cy="85246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63396" y="7225284"/>
            <a:ext cx="4639056" cy="106984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72539" y="7277100"/>
            <a:ext cx="4620768" cy="96011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308163" y="7247953"/>
            <a:ext cx="4549775" cy="9772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125599" y="2891155"/>
            <a:ext cx="4404995" cy="5351145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013460">
              <a:lnSpc>
                <a:spcPct val="100000"/>
              </a:lnSpc>
              <a:spcBef>
                <a:spcPts val="265"/>
              </a:spcBef>
              <a:tabLst>
                <a:tab pos="1241425" algn="l"/>
              </a:tabLst>
            </a:pPr>
            <a:r>
              <a:rPr sz="1200" spc="-220">
                <a:latin typeface="Calibri"/>
                <a:cs typeface="Calibri"/>
              </a:rPr>
              <a:t>Y	</a:t>
            </a:r>
            <a:r>
              <a:rPr sz="1200" spc="-5">
                <a:latin typeface="Arial"/>
                <a:cs typeface="Arial"/>
              </a:rPr>
              <a:t>Intraluminal </a:t>
            </a:r>
            <a:r>
              <a:rPr sz="1200">
                <a:latin typeface="Arial"/>
                <a:cs typeface="Arial"/>
              </a:rPr>
              <a:t>– bowel </a:t>
            </a:r>
            <a:r>
              <a:rPr sz="1200" spc="-5">
                <a:latin typeface="Arial"/>
                <a:cs typeface="Arial"/>
              </a:rPr>
              <a:t>obstruction.</a:t>
            </a:r>
            <a:endParaRPr sz="1200">
              <a:latin typeface="Arial"/>
              <a:cs typeface="Arial"/>
            </a:endParaRPr>
          </a:p>
          <a:p>
            <a:pPr marL="1013460">
              <a:lnSpc>
                <a:spcPct val="100000"/>
              </a:lnSpc>
              <a:spcBef>
                <a:spcPts val="165"/>
              </a:spcBef>
              <a:tabLst>
                <a:tab pos="1241425" algn="l"/>
              </a:tabLst>
            </a:pPr>
            <a:r>
              <a:rPr sz="1200" spc="-220">
                <a:latin typeface="Calibri"/>
                <a:cs typeface="Calibri"/>
              </a:rPr>
              <a:t>Y	</a:t>
            </a:r>
            <a:r>
              <a:rPr sz="1200" spc="-5">
                <a:latin typeface="Arial"/>
                <a:cs typeface="Arial"/>
              </a:rPr>
              <a:t>Intraperitoneal </a:t>
            </a:r>
            <a:r>
              <a:rPr sz="1200">
                <a:latin typeface="Arial"/>
                <a:cs typeface="Arial"/>
              </a:rPr>
              <a:t>–</a:t>
            </a:r>
            <a:r>
              <a:rPr sz="1200" spc="15">
                <a:latin typeface="Arial"/>
                <a:cs typeface="Arial"/>
              </a:rPr>
              <a:t> </a:t>
            </a:r>
            <a:r>
              <a:rPr sz="1200" spc="-5">
                <a:latin typeface="Arial"/>
                <a:cs typeface="Arial"/>
              </a:rPr>
              <a:t>pancreatitis.</a:t>
            </a:r>
            <a:endParaRPr sz="1200">
              <a:latin typeface="Arial"/>
              <a:cs typeface="Arial"/>
            </a:endParaRPr>
          </a:p>
          <a:p>
            <a:pPr marL="1013460">
              <a:lnSpc>
                <a:spcPct val="100000"/>
              </a:lnSpc>
              <a:spcBef>
                <a:spcPts val="165"/>
              </a:spcBef>
              <a:tabLst>
                <a:tab pos="1241425" algn="l"/>
              </a:tabLst>
            </a:pPr>
            <a:r>
              <a:rPr sz="1200" spc="-220">
                <a:latin typeface="Calibri"/>
                <a:cs typeface="Calibri"/>
              </a:rPr>
              <a:t>Y	</a:t>
            </a:r>
            <a:r>
              <a:rPr sz="1200" spc="-5">
                <a:latin typeface="Arial"/>
                <a:cs typeface="Arial"/>
              </a:rPr>
              <a:t>Interstitial </a:t>
            </a:r>
            <a:r>
              <a:rPr sz="1200">
                <a:latin typeface="Arial"/>
                <a:cs typeface="Arial"/>
              </a:rPr>
              <a:t>–</a:t>
            </a:r>
            <a:r>
              <a:rPr sz="1200" spc="-60">
                <a:latin typeface="Arial"/>
                <a:cs typeface="Arial"/>
              </a:rPr>
              <a:t> </a:t>
            </a:r>
            <a:r>
              <a:rPr sz="1200">
                <a:latin typeface="Arial"/>
                <a:cs typeface="Arial"/>
              </a:rPr>
              <a:t>burns.</a:t>
            </a:r>
          </a:p>
          <a:p>
            <a:pPr marL="114935" indent="-102235">
              <a:lnSpc>
                <a:spcPct val="100000"/>
              </a:lnSpc>
              <a:spcBef>
                <a:spcPts val="45"/>
              </a:spcBef>
              <a:buSzPct val="87500"/>
              <a:buFont typeface="Symbol"/>
              <a:buChar char=""/>
              <a:tabLst>
                <a:tab pos="115570" algn="l"/>
              </a:tabLst>
            </a:pPr>
            <a:r>
              <a:rPr sz="1200" b="1">
                <a:latin typeface="Times New Roman"/>
                <a:cs typeface="Times New Roman"/>
              </a:rPr>
              <a:t>To </a:t>
            </a:r>
            <a:r>
              <a:rPr sz="1200" b="1" spc="-5">
                <a:latin typeface="Times New Roman"/>
                <a:cs typeface="Times New Roman"/>
              </a:rPr>
              <a:t>treat it</a:t>
            </a:r>
            <a:r>
              <a:rPr sz="1200" b="1" spc="-5">
                <a:latin typeface="Arial"/>
                <a:cs typeface="Arial"/>
              </a:rPr>
              <a:t>: </a:t>
            </a:r>
            <a:r>
              <a:rPr sz="1200">
                <a:latin typeface="Arial"/>
                <a:cs typeface="Arial"/>
              </a:rPr>
              <a:t>replace volume + </a:t>
            </a:r>
            <a:r>
              <a:rPr sz="1200" spc="-5">
                <a:latin typeface="Arial"/>
                <a:cs typeface="Arial"/>
              </a:rPr>
              <a:t>treat the </a:t>
            </a:r>
            <a:r>
              <a:rPr sz="1200">
                <a:latin typeface="Arial"/>
                <a:cs typeface="Arial"/>
              </a:rPr>
              <a:t>underlying</a:t>
            </a:r>
            <a:r>
              <a:rPr sz="1200" spc="-40">
                <a:latin typeface="Arial"/>
                <a:cs typeface="Arial"/>
              </a:rPr>
              <a:t> </a:t>
            </a:r>
            <a:r>
              <a:rPr sz="1200">
                <a:latin typeface="Arial"/>
                <a:cs typeface="Arial"/>
              </a:rPr>
              <a:t>cause.</a:t>
            </a: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300">
              <a:latin typeface="Times New Roman"/>
              <a:cs typeface="Times New Roman"/>
            </a:endParaRPr>
          </a:p>
          <a:p>
            <a:pPr marL="512445" algn="ctr">
              <a:lnSpc>
                <a:spcPct val="100000"/>
              </a:lnSpc>
            </a:pPr>
            <a:r>
              <a:rPr sz="1400" spc="-10">
                <a:latin typeface="Calibri"/>
                <a:cs typeface="Calibri"/>
              </a:rPr>
              <a:t>Decrease </a:t>
            </a:r>
            <a:r>
              <a:rPr sz="1400">
                <a:latin typeface="Calibri"/>
                <a:cs typeface="Calibri"/>
              </a:rPr>
              <a:t>in </a:t>
            </a:r>
            <a:r>
              <a:rPr sz="1400" spc="-15">
                <a:latin typeface="Calibri"/>
                <a:cs typeface="Calibri"/>
              </a:rPr>
              <a:t>intravascular </a:t>
            </a:r>
            <a:r>
              <a:rPr sz="1400" spc="-10">
                <a:latin typeface="Calibri"/>
                <a:cs typeface="Calibri"/>
              </a:rPr>
              <a:t>blood</a:t>
            </a:r>
            <a:r>
              <a:rPr sz="1400" spc="100">
                <a:latin typeface="Calibri"/>
                <a:cs typeface="Calibri"/>
              </a:rPr>
              <a:t> </a:t>
            </a:r>
            <a:r>
              <a:rPr sz="1400" spc="-5">
                <a:latin typeface="Calibri"/>
                <a:cs typeface="Calibri"/>
              </a:rPr>
              <a:t>volume.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 marL="509905" algn="ctr">
              <a:lnSpc>
                <a:spcPct val="100000"/>
              </a:lnSpc>
              <a:spcBef>
                <a:spcPts val="1115"/>
              </a:spcBef>
            </a:pPr>
            <a:r>
              <a:rPr sz="1400" spc="-5">
                <a:latin typeface="Calibri"/>
                <a:cs typeface="Calibri"/>
              </a:rPr>
              <a:t>Blood </a:t>
            </a:r>
            <a:r>
              <a:rPr sz="1400" spc="-10">
                <a:latin typeface="Calibri"/>
                <a:cs typeface="Calibri"/>
              </a:rPr>
              <a:t>diverted </a:t>
            </a:r>
            <a:r>
              <a:rPr sz="1400" spc="-15">
                <a:latin typeface="Calibri"/>
                <a:cs typeface="Calibri"/>
              </a:rPr>
              <a:t>from </a:t>
            </a:r>
            <a:r>
              <a:rPr sz="1400" spc="-5">
                <a:latin typeface="Calibri"/>
                <a:cs typeface="Calibri"/>
              </a:rPr>
              <a:t>skin </a:t>
            </a:r>
            <a:r>
              <a:rPr sz="1400" spc="-15">
                <a:latin typeface="Calibri"/>
                <a:cs typeface="Calibri"/>
              </a:rPr>
              <a:t>to </a:t>
            </a:r>
            <a:r>
              <a:rPr sz="1400" spc="-10">
                <a:latin typeface="Calibri"/>
                <a:cs typeface="Calibri"/>
              </a:rPr>
              <a:t>maintain </a:t>
            </a:r>
            <a:r>
              <a:rPr sz="1400" spc="-20">
                <a:latin typeface="Calibri"/>
                <a:cs typeface="Calibri"/>
              </a:rPr>
              <a:t>organ</a:t>
            </a:r>
            <a:r>
              <a:rPr sz="1400" spc="190">
                <a:latin typeface="Calibri"/>
                <a:cs typeface="Calibri"/>
              </a:rPr>
              <a:t> </a:t>
            </a:r>
            <a:r>
              <a:rPr sz="1400" spc="-10">
                <a:latin typeface="Calibri"/>
                <a:cs typeface="Calibri"/>
              </a:rPr>
              <a:t>perfusion.</a:t>
            </a:r>
            <a:endParaRPr sz="1400">
              <a:latin typeface="Calibri"/>
              <a:cs typeface="Calibri"/>
            </a:endParaRPr>
          </a:p>
          <a:p>
            <a:pPr marL="513715" algn="ctr">
              <a:lnSpc>
                <a:spcPct val="100000"/>
              </a:lnSpc>
              <a:spcBef>
                <a:spcPts val="20"/>
              </a:spcBef>
            </a:pPr>
            <a:r>
              <a:rPr sz="1400" spc="-15">
                <a:solidFill>
                  <a:srgbClr val="0000FF"/>
                </a:solidFill>
                <a:latin typeface="Calibri"/>
                <a:cs typeface="Calibri"/>
              </a:rPr>
              <a:t>Pale </a:t>
            </a:r>
            <a:r>
              <a:rPr sz="1400" spc="-5">
                <a:solidFill>
                  <a:srgbClr val="0000FF"/>
                </a:solidFill>
                <a:latin typeface="Calibri"/>
                <a:cs typeface="Calibri"/>
              </a:rPr>
              <a:t>and cool</a:t>
            </a:r>
            <a:r>
              <a:rPr sz="1400" spc="-2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1400" spc="-10">
                <a:solidFill>
                  <a:srgbClr val="0000FF"/>
                </a:solidFill>
                <a:latin typeface="Calibri"/>
                <a:cs typeface="Calibri"/>
              </a:rPr>
              <a:t>skin.</a:t>
            </a:r>
            <a:endParaRPr sz="1400">
              <a:latin typeface="Calibri"/>
              <a:cs typeface="Calibri"/>
            </a:endParaRPr>
          </a:p>
          <a:p>
            <a:pPr marL="511175" algn="ctr">
              <a:lnSpc>
                <a:spcPct val="100000"/>
              </a:lnSpc>
              <a:spcBef>
                <a:spcPts val="20"/>
              </a:spcBef>
            </a:pPr>
            <a:r>
              <a:rPr sz="1400" spc="-15">
                <a:solidFill>
                  <a:srgbClr val="0000FF"/>
                </a:solidFill>
                <a:latin typeface="Calibri"/>
                <a:cs typeface="Calibri"/>
              </a:rPr>
              <a:t>Postural </a:t>
            </a:r>
            <a:r>
              <a:rPr sz="1400" spc="-10">
                <a:solidFill>
                  <a:srgbClr val="0000FF"/>
                </a:solidFill>
                <a:latin typeface="Calibri"/>
                <a:cs typeface="Calibri"/>
              </a:rPr>
              <a:t>hypotension </a:t>
            </a:r>
            <a:r>
              <a:rPr sz="1400" spc="-5">
                <a:solidFill>
                  <a:srgbClr val="0000FF"/>
                </a:solidFill>
                <a:latin typeface="Calibri"/>
                <a:cs typeface="Calibri"/>
              </a:rPr>
              <a:t>and</a:t>
            </a:r>
            <a:r>
              <a:rPr sz="1400" spc="75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1400" spc="-15">
                <a:solidFill>
                  <a:srgbClr val="0000FF"/>
                </a:solidFill>
                <a:latin typeface="Calibri"/>
                <a:cs typeface="Calibri"/>
              </a:rPr>
              <a:t>tachycardia.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500">
              <a:latin typeface="Times New Roman"/>
              <a:cs typeface="Times New Roman"/>
            </a:endParaRPr>
          </a:p>
          <a:p>
            <a:pPr marL="509270" algn="ctr">
              <a:lnSpc>
                <a:spcPct val="100000"/>
              </a:lnSpc>
            </a:pPr>
            <a:r>
              <a:rPr sz="1400" spc="-5">
                <a:latin typeface="Calibri"/>
                <a:cs typeface="Calibri"/>
              </a:rPr>
              <a:t>Blood </a:t>
            </a:r>
            <a:r>
              <a:rPr sz="1400" spc="-10">
                <a:latin typeface="Calibri"/>
                <a:cs typeface="Calibri"/>
              </a:rPr>
              <a:t>diverted </a:t>
            </a:r>
            <a:r>
              <a:rPr sz="1400" spc="-15">
                <a:latin typeface="Calibri"/>
                <a:cs typeface="Calibri"/>
              </a:rPr>
              <a:t>preferentially to </a:t>
            </a:r>
            <a:r>
              <a:rPr sz="1400" spc="-5">
                <a:latin typeface="Calibri"/>
                <a:cs typeface="Calibri"/>
              </a:rPr>
              <a:t>heart and</a:t>
            </a:r>
            <a:r>
              <a:rPr sz="1400" spc="100">
                <a:latin typeface="Calibri"/>
                <a:cs typeface="Calibri"/>
              </a:rPr>
              <a:t> </a:t>
            </a:r>
            <a:r>
              <a:rPr sz="1400" spc="-10">
                <a:latin typeface="Calibri"/>
                <a:cs typeface="Calibri"/>
              </a:rPr>
              <a:t>brain.</a:t>
            </a:r>
            <a:endParaRPr sz="1400">
              <a:latin typeface="Calibri"/>
              <a:cs typeface="Calibri"/>
            </a:endParaRPr>
          </a:p>
          <a:p>
            <a:pPr marL="513080" algn="ctr">
              <a:lnSpc>
                <a:spcPct val="100000"/>
              </a:lnSpc>
              <a:spcBef>
                <a:spcPts val="20"/>
              </a:spcBef>
            </a:pPr>
            <a:r>
              <a:rPr sz="1400" spc="-10">
                <a:solidFill>
                  <a:srgbClr val="0000FF"/>
                </a:solidFill>
                <a:latin typeface="Calibri"/>
                <a:cs typeface="Calibri"/>
              </a:rPr>
              <a:t>Oliguria, </a:t>
            </a:r>
            <a:r>
              <a:rPr sz="1400" spc="-15">
                <a:solidFill>
                  <a:srgbClr val="0000FF"/>
                </a:solidFill>
                <a:latin typeface="Calibri"/>
                <a:cs typeface="Calibri"/>
              </a:rPr>
              <a:t>tachycardia,</a:t>
            </a:r>
            <a:r>
              <a:rPr sz="1400" spc="65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1400" spc="-10">
                <a:solidFill>
                  <a:srgbClr val="0000FF"/>
                </a:solidFill>
                <a:latin typeface="Calibri"/>
                <a:cs typeface="Calibri"/>
              </a:rPr>
              <a:t>hypotension.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 marL="512445" algn="ctr">
              <a:lnSpc>
                <a:spcPct val="100000"/>
              </a:lnSpc>
              <a:spcBef>
                <a:spcPts val="1140"/>
              </a:spcBef>
            </a:pPr>
            <a:r>
              <a:rPr sz="1400" spc="-10">
                <a:latin typeface="Calibri"/>
                <a:cs typeface="Calibri"/>
              </a:rPr>
              <a:t>Decreased blood </a:t>
            </a:r>
            <a:r>
              <a:rPr sz="1400" spc="-5">
                <a:latin typeface="Calibri"/>
                <a:cs typeface="Calibri"/>
              </a:rPr>
              <a:t>flow </a:t>
            </a:r>
            <a:r>
              <a:rPr sz="1400" spc="-15">
                <a:latin typeface="Calibri"/>
                <a:cs typeface="Calibri"/>
              </a:rPr>
              <a:t>to brain </a:t>
            </a:r>
            <a:r>
              <a:rPr sz="1400" spc="-10">
                <a:latin typeface="Calibri"/>
                <a:cs typeface="Calibri"/>
              </a:rPr>
              <a:t>and</a:t>
            </a:r>
            <a:r>
              <a:rPr sz="1400" spc="140">
                <a:latin typeface="Calibri"/>
                <a:cs typeface="Calibri"/>
              </a:rPr>
              <a:t> </a:t>
            </a:r>
            <a:r>
              <a:rPr sz="1400" spc="-5">
                <a:latin typeface="Calibri"/>
                <a:cs typeface="Calibri"/>
              </a:rPr>
              <a:t>heart.</a:t>
            </a:r>
            <a:endParaRPr sz="1400">
              <a:latin typeface="Calibri"/>
              <a:cs typeface="Calibri"/>
            </a:endParaRPr>
          </a:p>
          <a:p>
            <a:pPr marL="516890" algn="ctr">
              <a:lnSpc>
                <a:spcPct val="100000"/>
              </a:lnSpc>
              <a:spcBef>
                <a:spcPts val="20"/>
              </a:spcBef>
            </a:pPr>
            <a:r>
              <a:rPr sz="1400" spc="-10">
                <a:solidFill>
                  <a:srgbClr val="0000FF"/>
                </a:solidFill>
                <a:latin typeface="Calibri"/>
                <a:cs typeface="Calibri"/>
              </a:rPr>
              <a:t>Restless, agitated,</a:t>
            </a:r>
            <a:r>
              <a:rPr sz="140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1400" spc="-10">
                <a:solidFill>
                  <a:srgbClr val="0000FF"/>
                </a:solidFill>
                <a:latin typeface="Calibri"/>
                <a:cs typeface="Calibri"/>
              </a:rPr>
              <a:t>confused.</a:t>
            </a:r>
            <a:endParaRPr sz="1400">
              <a:latin typeface="Calibri"/>
              <a:cs typeface="Calibri"/>
            </a:endParaRPr>
          </a:p>
          <a:p>
            <a:pPr marL="513715" algn="ctr">
              <a:lnSpc>
                <a:spcPct val="100000"/>
              </a:lnSpc>
              <a:spcBef>
                <a:spcPts val="20"/>
              </a:spcBef>
            </a:pPr>
            <a:r>
              <a:rPr sz="1400" spc="-10">
                <a:solidFill>
                  <a:srgbClr val="0000FF"/>
                </a:solidFill>
                <a:latin typeface="Calibri"/>
                <a:cs typeface="Calibri"/>
              </a:rPr>
              <a:t>Hypotension, </a:t>
            </a:r>
            <a:r>
              <a:rPr sz="1400" spc="-15">
                <a:solidFill>
                  <a:srgbClr val="0000FF"/>
                </a:solidFill>
                <a:latin typeface="Calibri"/>
                <a:cs typeface="Calibri"/>
              </a:rPr>
              <a:t>tachycardia,</a:t>
            </a:r>
            <a:r>
              <a:rPr sz="1400" spc="85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1400" spc="-10">
                <a:solidFill>
                  <a:srgbClr val="0000FF"/>
                </a:solidFill>
                <a:latin typeface="Calibri"/>
                <a:cs typeface="Calibri"/>
              </a:rPr>
              <a:t>tachypnea.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 marL="512445" algn="ctr">
              <a:lnSpc>
                <a:spcPct val="100000"/>
              </a:lnSpc>
              <a:spcBef>
                <a:spcPts val="1019"/>
              </a:spcBef>
            </a:pPr>
            <a:r>
              <a:rPr sz="1400" spc="-40">
                <a:latin typeface="Calibri"/>
                <a:cs typeface="Calibri"/>
              </a:rPr>
              <a:t>EndYstage</a:t>
            </a:r>
            <a:r>
              <a:rPr sz="1400" spc="-65">
                <a:latin typeface="Calibri"/>
                <a:cs typeface="Calibri"/>
              </a:rPr>
              <a:t> </a:t>
            </a:r>
            <a:r>
              <a:rPr sz="1400" spc="-5">
                <a:latin typeface="Calibri"/>
                <a:cs typeface="Calibri"/>
              </a:rPr>
              <a:t>shock</a:t>
            </a:r>
            <a:endParaRPr sz="1400">
              <a:latin typeface="Calibri"/>
              <a:cs typeface="Calibri"/>
            </a:endParaRPr>
          </a:p>
          <a:p>
            <a:pPr marL="516255" algn="ctr">
              <a:lnSpc>
                <a:spcPct val="100000"/>
              </a:lnSpc>
              <a:spcBef>
                <a:spcPts val="45"/>
              </a:spcBef>
            </a:pPr>
            <a:r>
              <a:rPr sz="1400" spc="-15">
                <a:solidFill>
                  <a:srgbClr val="0000FF"/>
                </a:solidFill>
                <a:latin typeface="Calibri"/>
                <a:cs typeface="Calibri"/>
              </a:rPr>
              <a:t>Bradycardia.</a:t>
            </a:r>
            <a:endParaRPr sz="1400">
              <a:latin typeface="Calibri"/>
              <a:cs typeface="Calibri"/>
            </a:endParaRPr>
          </a:p>
          <a:p>
            <a:pPr marL="513080" algn="ctr">
              <a:lnSpc>
                <a:spcPct val="100000"/>
              </a:lnSpc>
              <a:spcBef>
                <a:spcPts val="20"/>
              </a:spcBef>
            </a:pPr>
            <a:r>
              <a:rPr sz="1400" spc="-10">
                <a:solidFill>
                  <a:srgbClr val="0000FF"/>
                </a:solidFill>
                <a:latin typeface="Calibri"/>
                <a:cs typeface="Calibri"/>
              </a:rPr>
              <a:t>Arrhythmias.</a:t>
            </a:r>
            <a:endParaRPr sz="1400">
              <a:latin typeface="Calibri"/>
              <a:cs typeface="Calibri"/>
            </a:endParaRPr>
          </a:p>
          <a:p>
            <a:pPr marL="516255" algn="ctr">
              <a:lnSpc>
                <a:spcPct val="100000"/>
              </a:lnSpc>
              <a:spcBef>
                <a:spcPts val="20"/>
              </a:spcBef>
            </a:pPr>
            <a:r>
              <a:rPr sz="1400" spc="-10">
                <a:solidFill>
                  <a:srgbClr val="0000FF"/>
                </a:solidFill>
                <a:latin typeface="Calibri"/>
                <a:cs typeface="Calibri"/>
              </a:rPr>
              <a:t>Death.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381755" y="4152900"/>
            <a:ext cx="384048" cy="30480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88435" y="4152900"/>
            <a:ext cx="176784" cy="27431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26877" y="4174164"/>
            <a:ext cx="294640" cy="213995"/>
          </a:xfrm>
          <a:custGeom>
            <a:avLst/>
            <a:gdLst/>
            <a:ahLst/>
            <a:cxnLst/>
            <a:rect l="l" t="t" r="r" b="b"/>
            <a:pathLst>
              <a:path w="294639" h="213995">
                <a:moveTo>
                  <a:pt x="294438" y="106899"/>
                </a:moveTo>
                <a:lnTo>
                  <a:pt x="0" y="106899"/>
                </a:lnTo>
                <a:lnTo>
                  <a:pt x="147218" y="213798"/>
                </a:lnTo>
                <a:lnTo>
                  <a:pt x="294438" y="106899"/>
                </a:lnTo>
                <a:close/>
              </a:path>
              <a:path w="294639" h="213995">
                <a:moveTo>
                  <a:pt x="235550" y="0"/>
                </a:moveTo>
                <a:lnTo>
                  <a:pt x="58887" y="0"/>
                </a:lnTo>
                <a:lnTo>
                  <a:pt x="58887" y="106899"/>
                </a:lnTo>
                <a:lnTo>
                  <a:pt x="235550" y="106899"/>
                </a:lnTo>
                <a:lnTo>
                  <a:pt x="235550" y="0"/>
                </a:lnTo>
                <a:close/>
              </a:path>
            </a:pathLst>
          </a:custGeom>
          <a:solidFill>
            <a:srgbClr val="6095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33096" y="4174829"/>
            <a:ext cx="85343" cy="1828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85766" y="4172712"/>
            <a:ext cx="177167" cy="15111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381755" y="5113020"/>
            <a:ext cx="387096" cy="30480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88435" y="5113020"/>
            <a:ext cx="176784" cy="27432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27975" y="5135853"/>
            <a:ext cx="294640" cy="213995"/>
          </a:xfrm>
          <a:custGeom>
            <a:avLst/>
            <a:gdLst/>
            <a:ahLst/>
            <a:cxnLst/>
            <a:rect l="l" t="t" r="r" b="b"/>
            <a:pathLst>
              <a:path w="294639" h="213995">
                <a:moveTo>
                  <a:pt x="294436" y="106898"/>
                </a:moveTo>
                <a:lnTo>
                  <a:pt x="0" y="106898"/>
                </a:lnTo>
                <a:lnTo>
                  <a:pt x="147218" y="213798"/>
                </a:lnTo>
                <a:lnTo>
                  <a:pt x="294436" y="106898"/>
                </a:lnTo>
                <a:close/>
              </a:path>
              <a:path w="294639" h="213995">
                <a:moveTo>
                  <a:pt x="235550" y="0"/>
                </a:moveTo>
                <a:lnTo>
                  <a:pt x="58887" y="0"/>
                </a:lnTo>
                <a:lnTo>
                  <a:pt x="58887" y="106898"/>
                </a:lnTo>
                <a:lnTo>
                  <a:pt x="235550" y="106898"/>
                </a:lnTo>
                <a:lnTo>
                  <a:pt x="235550" y="0"/>
                </a:lnTo>
                <a:close/>
              </a:path>
            </a:pathLst>
          </a:custGeom>
          <a:solidFill>
            <a:srgbClr val="6095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32713" y="5135420"/>
            <a:ext cx="85343" cy="18287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86862" y="5132832"/>
            <a:ext cx="179119" cy="15267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60420" y="5945124"/>
            <a:ext cx="387096" cy="30480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07472" y="5967939"/>
            <a:ext cx="294640" cy="213995"/>
          </a:xfrm>
          <a:custGeom>
            <a:avLst/>
            <a:gdLst/>
            <a:ahLst/>
            <a:cxnLst/>
            <a:rect l="l" t="t" r="r" b="b"/>
            <a:pathLst>
              <a:path w="294639" h="213995">
                <a:moveTo>
                  <a:pt x="294438" y="106899"/>
                </a:moveTo>
                <a:lnTo>
                  <a:pt x="0" y="106899"/>
                </a:lnTo>
                <a:lnTo>
                  <a:pt x="147218" y="213799"/>
                </a:lnTo>
                <a:lnTo>
                  <a:pt x="294438" y="106899"/>
                </a:lnTo>
                <a:close/>
              </a:path>
              <a:path w="294639" h="213995">
                <a:moveTo>
                  <a:pt x="235550" y="0"/>
                </a:moveTo>
                <a:lnTo>
                  <a:pt x="58887" y="0"/>
                </a:lnTo>
                <a:lnTo>
                  <a:pt x="58887" y="106899"/>
                </a:lnTo>
                <a:lnTo>
                  <a:pt x="235550" y="106899"/>
                </a:lnTo>
                <a:lnTo>
                  <a:pt x="235550" y="0"/>
                </a:lnTo>
                <a:close/>
              </a:path>
            </a:pathLst>
          </a:custGeom>
          <a:solidFill>
            <a:srgbClr val="6095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12193" y="5969721"/>
            <a:ext cx="85343" cy="1828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424428" y="7014971"/>
            <a:ext cx="384048" cy="30480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469083" y="7037767"/>
            <a:ext cx="294640" cy="213995"/>
          </a:xfrm>
          <a:custGeom>
            <a:avLst/>
            <a:gdLst/>
            <a:ahLst/>
            <a:cxnLst/>
            <a:rect l="l" t="t" r="r" b="b"/>
            <a:pathLst>
              <a:path w="294639" h="213995">
                <a:moveTo>
                  <a:pt x="294436" y="106899"/>
                </a:moveTo>
                <a:lnTo>
                  <a:pt x="0" y="106899"/>
                </a:lnTo>
                <a:lnTo>
                  <a:pt x="147218" y="213798"/>
                </a:lnTo>
                <a:lnTo>
                  <a:pt x="294436" y="106899"/>
                </a:lnTo>
                <a:close/>
              </a:path>
              <a:path w="294639" h="213995">
                <a:moveTo>
                  <a:pt x="235550" y="0"/>
                </a:moveTo>
                <a:lnTo>
                  <a:pt x="58887" y="0"/>
                </a:lnTo>
                <a:lnTo>
                  <a:pt x="58887" y="106899"/>
                </a:lnTo>
                <a:lnTo>
                  <a:pt x="235550" y="106899"/>
                </a:lnTo>
                <a:lnTo>
                  <a:pt x="235550" y="0"/>
                </a:lnTo>
                <a:close/>
              </a:path>
            </a:pathLst>
          </a:custGeom>
          <a:solidFill>
            <a:srgbClr val="6095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73783" y="7038897"/>
            <a:ext cx="85343" cy="1828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741676" y="2347976"/>
            <a:ext cx="177800" cy="56515"/>
          </a:xfrm>
          <a:custGeom>
            <a:avLst/>
            <a:gdLst/>
            <a:ahLst/>
            <a:cxnLst/>
            <a:rect l="l" t="t" r="r" b="b"/>
            <a:pathLst>
              <a:path w="177800" h="56514">
                <a:moveTo>
                  <a:pt x="0" y="0"/>
                </a:moveTo>
                <a:lnTo>
                  <a:pt x="177571" y="55928"/>
                </a:lnTo>
              </a:path>
            </a:pathLst>
          </a:custGeom>
          <a:ln w="12700">
            <a:solidFill>
              <a:srgbClr val="5B92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819278" y="2324500"/>
            <a:ext cx="124460" cy="113030"/>
          </a:xfrm>
          <a:custGeom>
            <a:avLst/>
            <a:gdLst/>
            <a:ahLst/>
            <a:cxnLst/>
            <a:rect l="l" t="t" r="r" b="b"/>
            <a:pathLst>
              <a:path w="124460" h="113030">
                <a:moveTo>
                  <a:pt x="37292" y="0"/>
                </a:moveTo>
                <a:lnTo>
                  <a:pt x="26911" y="9433"/>
                </a:lnTo>
                <a:lnTo>
                  <a:pt x="26526" y="17466"/>
                </a:lnTo>
                <a:lnTo>
                  <a:pt x="75929" y="71832"/>
                </a:lnTo>
                <a:lnTo>
                  <a:pt x="4287" y="88074"/>
                </a:lnTo>
                <a:lnTo>
                  <a:pt x="0" y="94876"/>
                </a:lnTo>
                <a:lnTo>
                  <a:pt x="3101" y="108558"/>
                </a:lnTo>
                <a:lnTo>
                  <a:pt x="9903" y="112845"/>
                </a:lnTo>
                <a:lnTo>
                  <a:pt x="124010" y="86975"/>
                </a:lnTo>
                <a:lnTo>
                  <a:pt x="45325" y="384"/>
                </a:lnTo>
                <a:lnTo>
                  <a:pt x="37292" y="0"/>
                </a:lnTo>
                <a:close/>
              </a:path>
            </a:pathLst>
          </a:custGeom>
          <a:solidFill>
            <a:srgbClr val="5B92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741676" y="2501529"/>
            <a:ext cx="107314" cy="80645"/>
          </a:xfrm>
          <a:custGeom>
            <a:avLst/>
            <a:gdLst/>
            <a:ahLst/>
            <a:cxnLst/>
            <a:rect l="l" t="t" r="r" b="b"/>
            <a:pathLst>
              <a:path w="107314" h="80644">
                <a:moveTo>
                  <a:pt x="0" y="80126"/>
                </a:moveTo>
                <a:lnTo>
                  <a:pt x="106836" y="0"/>
                </a:lnTo>
              </a:path>
            </a:pathLst>
          </a:custGeom>
          <a:ln w="12700">
            <a:solidFill>
              <a:srgbClr val="5B92C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747458" y="2486406"/>
            <a:ext cx="121285" cy="111125"/>
          </a:xfrm>
          <a:custGeom>
            <a:avLst/>
            <a:gdLst/>
            <a:ahLst/>
            <a:cxnLst/>
            <a:rect l="l" t="t" r="r" b="b"/>
            <a:pathLst>
              <a:path w="121285" h="111125">
                <a:moveTo>
                  <a:pt x="108458" y="30245"/>
                </a:moveTo>
                <a:lnTo>
                  <a:pt x="80890" y="30245"/>
                </a:lnTo>
                <a:lnTo>
                  <a:pt x="52335" y="97928"/>
                </a:lnTo>
                <a:lnTo>
                  <a:pt x="55364" y="105376"/>
                </a:lnTo>
                <a:lnTo>
                  <a:pt x="68289" y="110830"/>
                </a:lnTo>
                <a:lnTo>
                  <a:pt x="75738" y="107801"/>
                </a:lnTo>
                <a:lnTo>
                  <a:pt x="108458" y="30245"/>
                </a:lnTo>
                <a:close/>
              </a:path>
              <a:path w="121285" h="111125">
                <a:moveTo>
                  <a:pt x="121217" y="0"/>
                </a:moveTo>
                <a:lnTo>
                  <a:pt x="4993" y="13474"/>
                </a:lnTo>
                <a:lnTo>
                  <a:pt x="0" y="19777"/>
                </a:lnTo>
                <a:lnTo>
                  <a:pt x="1615" y="33713"/>
                </a:lnTo>
                <a:lnTo>
                  <a:pt x="7918" y="38705"/>
                </a:lnTo>
                <a:lnTo>
                  <a:pt x="80890" y="30245"/>
                </a:lnTo>
                <a:lnTo>
                  <a:pt x="108458" y="30245"/>
                </a:lnTo>
                <a:lnTo>
                  <a:pt x="121217" y="0"/>
                </a:lnTo>
                <a:close/>
              </a:path>
            </a:pathLst>
          </a:custGeom>
          <a:solidFill>
            <a:srgbClr val="5B92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876042" y="2340102"/>
            <a:ext cx="2523744" cy="3261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2951733" y="2312162"/>
            <a:ext cx="8483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>
                <a:solidFill>
                  <a:srgbClr val="E36C0A"/>
                </a:solidFill>
                <a:latin typeface="Arial"/>
                <a:cs typeface="Arial"/>
              </a:rPr>
              <a:t>Dehydration</a:t>
            </a:r>
            <a:endParaRPr sz="1200">
              <a:latin typeface="Arial"/>
              <a:cs typeface="Aria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09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215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337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45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58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703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825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4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06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19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31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43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55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7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80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92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04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166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28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41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5321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65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77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897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01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14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263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38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50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62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75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87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99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11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23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36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48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60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72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84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97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809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8214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833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45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858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870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82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894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06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18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9311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43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955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967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979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9921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004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016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028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040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053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0652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077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089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101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114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1262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138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150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162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175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187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19938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2115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223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2359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248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260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272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284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2969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309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321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333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345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357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37007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382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394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406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418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43103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443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4554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467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479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491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504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5163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528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4076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552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565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577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589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60172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613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626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638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650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662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674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687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699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711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723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735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7480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760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772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7846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7967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808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821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8333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845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857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8699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8821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894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906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9187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930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943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955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967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979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991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0040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0162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028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040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0528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065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077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089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101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113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125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1381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150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162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1747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1869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199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211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223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235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247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260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272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284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296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3088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3210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333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345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3576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369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382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394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406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418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430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4429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455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467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4795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4917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503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516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528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540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552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564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577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589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601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6136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6258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638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650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6624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674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686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6990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7111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723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735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7477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759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772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7843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7965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808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820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8331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8453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857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8696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8818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894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906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9184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9306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942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955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96722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979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991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0038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0159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028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040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05257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064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076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08914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10133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113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125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1379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1501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162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1744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1866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198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211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22326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23545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247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259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272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284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296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308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320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332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345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357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369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381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393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406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418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430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442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454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467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479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491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503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515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528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540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552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564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576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589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601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613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25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637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649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662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674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686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98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710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723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735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747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759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771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784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796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808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820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832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845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857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869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881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893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906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918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930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942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954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966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979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991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003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015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027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040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052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064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076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088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101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113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125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137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149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162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174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186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198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210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223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235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247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259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271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283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296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308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320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332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344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357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369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381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393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405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418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430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442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454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466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479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491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503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515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527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539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552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564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576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588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600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613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625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637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649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661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674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686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698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710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722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735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747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759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771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783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796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808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4820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832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844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4856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869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881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4893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4905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917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930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942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4954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4966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49789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991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0032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0154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027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0398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052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064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0764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088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100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1130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125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1374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1495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161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1739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186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198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2105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222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234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2471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259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2715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2837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295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3080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3202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332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3446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356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369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3812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393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405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4178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430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4422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4543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466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4787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490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503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5153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527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539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5519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564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5763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5885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600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6128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6250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637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6494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661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673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6860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698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710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7226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7348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7470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7591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7713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7835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7957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8079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8201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8323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8445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8567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8689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8811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8933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9055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9176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9298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9420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9542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9664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9786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9908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0030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0152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0274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0396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0518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0639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0761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0883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1005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1127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1249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1371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1493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1615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1737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1859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19810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2103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22249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23468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2468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25906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2712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2834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29564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3078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3200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33222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3444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35660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36879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3809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39317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4053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4175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42975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4419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4541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46633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4785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49071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5029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5151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5272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5394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5516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5638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5760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5882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004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126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6248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6370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66492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614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6735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6857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6979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7101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7223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7345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7467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7589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7711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7833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7955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8077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8199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8320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442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8564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868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8808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930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9052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9174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9296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9418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95401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96620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97839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99058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700278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701497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7027164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703935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05154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706374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7075931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708812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710031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7112507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7124700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713689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714908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7161276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1734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718565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197852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7210043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222235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723442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246619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249668" y="30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3275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03275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03275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03275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03275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3275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03275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03275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03275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03275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275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03275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03275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03275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03275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275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03275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03275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03275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03275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3275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275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03275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03275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03275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3275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03275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03275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3275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03275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3275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03275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03275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03275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03275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03275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03275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03275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3275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03275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03275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03275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03275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3275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03275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03275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03275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03275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03275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03275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03275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03275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03275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03275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03275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3275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03275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03275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03275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03275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03275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03275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03275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03275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275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3275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3275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03275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03275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303275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03275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03275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03275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03275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03275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03275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03275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03275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03275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03275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3275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03275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03275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3275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3275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03275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03275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03275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03275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03275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03275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03275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03275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3275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03275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3275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03275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03275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3275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03275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03275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303275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03275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03275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03275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03275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03275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03275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03275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03275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03275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03275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03275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03275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03275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03275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03275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03275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03275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03275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03275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03275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03275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3275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03275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03275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3275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3275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03275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03275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03275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03275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275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03275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03275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03275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03275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03275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03275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03275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03275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03275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03275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303275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303275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303275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303275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303275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275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03275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03275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3275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03275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03275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03275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3275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03275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03275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303275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03275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303275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303275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303275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03275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303275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303275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303275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303275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03275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03275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03275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03275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303275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303275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303275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303275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303275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303275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303275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303275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03275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03275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03275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303275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303275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303275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303275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303275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303275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275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3275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03275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03275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03275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03275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03275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3275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03275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03275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303275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303275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303275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03275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03275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03275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303275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303275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303275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303275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303275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303275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03275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03275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03275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03275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03275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03275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3275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03275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03275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03275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03275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03275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03275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03275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03275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03275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03275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03275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03275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03275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03275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3275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3275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303275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303275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03275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03275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03275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03275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03275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03275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03275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03275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03275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3275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03275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03275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03275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03275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03275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03275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03275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3275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03275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03275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03275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275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3275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03275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03275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3275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03275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03275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3275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03275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03275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03275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03275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03275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03275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03275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03275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03275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03275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03275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03275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03275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03275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03275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03275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03275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03275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03275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03275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03275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03275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03275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03275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03275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03275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03275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03275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303275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03275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03275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03275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03275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303275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303275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303275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03275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03275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03275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03275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03275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275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275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275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275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275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275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275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275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275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275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275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275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275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275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275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275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275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275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275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275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275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275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275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275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275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275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275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275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275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275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275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275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275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275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275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275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275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275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275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275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275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275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275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275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275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275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275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275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275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275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275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275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275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275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275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275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275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275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275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275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275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275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275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275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275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275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275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3275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3275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03275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03275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03275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03275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03275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3275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03275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03275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03275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03275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03275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03275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3275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03275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03275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03275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3275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3275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03275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03275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03275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03275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03275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3275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275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3275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3275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3275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3275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3275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3275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3275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3275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3275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3275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3275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3275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3275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3275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3275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3275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3275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3275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3275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3275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3275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3275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3275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3275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3275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3275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3275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3275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3275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3275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3275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3275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3275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3275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3275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3275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3275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3275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3275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3275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3275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3275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3275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3275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3275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3275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3275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3275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3275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3275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3275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3275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3275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3275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3275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303275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303275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303275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303275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303275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303275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303275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303275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303275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303275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03275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303275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303275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303275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303275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303275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303275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303275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303275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303275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303275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303275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303275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03275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03275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03275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03275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03275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03275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03275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03275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03275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03275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303275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303275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303275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303275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303275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303275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303275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303275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303275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303275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303275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303275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303275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303275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303275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303275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303275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303275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3275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03275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303275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03275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03275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303275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303275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03275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03275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03275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03275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03275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03275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03275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03275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03275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03275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03275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03275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03275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03275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03275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03275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03275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275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303275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303275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03275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03275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03275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03275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03275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03275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03275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03275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03275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03275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03275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03275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03275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03275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03275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03275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03275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03275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03275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03275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03275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03275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03275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03275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03275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03275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03275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03275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03275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03275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03275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03275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03275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03275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03275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03275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03275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03275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03275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03275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03275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03275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03275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03275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03275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03275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03275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03275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03275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03275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03275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03275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03275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03275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03275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03275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03275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03275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03275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03275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03275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03275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03275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03275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03275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03275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03275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03275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03275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03275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303275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303275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3275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303275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03275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3275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3275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3275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03275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03275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03275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03275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03275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03275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03275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03275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03275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03275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03275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03275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03275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03275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03275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03275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03275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03275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03275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03275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03275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03275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03275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03275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03275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03275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03275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03275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03275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03275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03275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03275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03275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03275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03275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03275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03275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03275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03275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03275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03275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03275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03275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03275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03275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03275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03275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03275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03275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03275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03275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03275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03275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03275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03275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03275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03275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03275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03275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03275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03275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03275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03275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03275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03275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03275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03275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03275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03275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03275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03275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03275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03275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03275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03275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03275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03275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03275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03275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03275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03275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03275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03275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03275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03275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03275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03275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03275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03275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03275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03275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03275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03275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03275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03275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03275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03275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03275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03275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03275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03275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03275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03275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03275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03275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03275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3275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3275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303275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03275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303275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03275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303275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03275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303275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303275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303275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303275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303275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303275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303275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303275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303275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303275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275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275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275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275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275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275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275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275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275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275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275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275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275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275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275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275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275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275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275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275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275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275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275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275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275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275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275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275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275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275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275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275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275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275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275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275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275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275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275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275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275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275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275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275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275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275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275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275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275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275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275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275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3275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275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3275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3275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3275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3275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3275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3275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3275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3275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03275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03275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03275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03275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3275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03275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03275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03275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03275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03275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03275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03275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03275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03275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03275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03275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03275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03275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03275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03275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03275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03275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03275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03275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03275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03275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03275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03275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03275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249668" y="312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249668" y="324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7249668" y="33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7249668" y="34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7249668" y="36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7249668" y="373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7249668" y="385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7249668" y="39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7249668" y="409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249668" y="422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249668" y="43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249668" y="446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249668" y="458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7249668" y="47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7249668" y="483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7249668" y="49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7249668" y="507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7249668" y="51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7249668" y="53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249668" y="544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7249668" y="556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7249668" y="56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7249668" y="580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7249668" y="592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7249668" y="60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7249668" y="617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7249668" y="629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7249668" y="64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7249668" y="65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7249668" y="66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7249668" y="678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7249668" y="690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7249668" y="70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7249668" y="714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249668" y="726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249668" y="73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249668" y="751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249668" y="763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249668" y="77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249668" y="787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249668" y="80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249668" y="812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249668" y="82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249668" y="83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249668" y="848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249668" y="861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7249668" y="87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249668" y="885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7249668" y="897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7249668" y="90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249668" y="922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7249668" y="934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7249668" y="946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7249668" y="95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7249668" y="97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249668" y="982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7249668" y="995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7249668" y="100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7249668" y="1019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7249668" y="1031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7249668" y="104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7249668" y="1056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7249668" y="1068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7249668" y="108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7249668" y="109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7249668" y="110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7249668" y="1117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7249668" y="1129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7249668" y="114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7249668" y="1153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7249668" y="1165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249668" y="117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249668" y="1190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249668" y="1202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249668" y="121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249668" y="1226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249668" y="1239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249668" y="1251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7249668" y="126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249668" y="127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7249668" y="1287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249668" y="1299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7249668" y="131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7249668" y="1324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7249668" y="1336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249668" y="134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7249668" y="1360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249668" y="1373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7249668" y="138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249668" y="139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7249668" y="140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249668" y="1421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7249668" y="1434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249668" y="144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7249668" y="1458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249668" y="1470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7249668" y="148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249668" y="14950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7249668" y="1507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249668" y="151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7249668" y="15316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249668" y="1543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7249668" y="1556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249668" y="156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7249668" y="158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249668" y="1592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7249668" y="160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249668" y="161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7249668" y="1629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249668" y="1641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7249668" y="165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249668" y="1665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7249668" y="1677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249668" y="169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249668" y="170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249668" y="171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249668" y="1726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7249668" y="173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7249668" y="175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7249668" y="1763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7249668" y="1775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249668" y="178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249668" y="1799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249668" y="1812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249668" y="182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249668" y="183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249668" y="1848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249668" y="186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249668" y="1872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249668" y="188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249668" y="189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249668" y="1909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249668" y="192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249668" y="193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249668" y="1946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249668" y="1958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249668" y="197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249668" y="1982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49668" y="1994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49668" y="2007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49668" y="201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49668" y="203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49668" y="2043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49668" y="205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49668" y="206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49668" y="2080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49668" y="209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249668" y="2104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249668" y="2116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49668" y="212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49668" y="214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249668" y="2153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249668" y="216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249668" y="2177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249668" y="218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249668" y="220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249668" y="2214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249668" y="222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249668" y="223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49668" y="2250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49668" y="226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49668" y="227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49668" y="2287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49668" y="229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49668" y="2311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49668" y="232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249668" y="233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249668" y="2348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249668" y="236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249668" y="237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9668" y="2385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9668" y="239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249668" y="2409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249668" y="2421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249668" y="243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249668" y="2446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249668" y="2458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249668" y="247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249668" y="2482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249668" y="249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249668" y="250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249668" y="2519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249668" y="253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249668" y="254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249668" y="2555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249668" y="256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249668" y="258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9668" y="2592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249668" y="260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249668" y="2616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249668" y="262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249668" y="264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249668" y="2653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249668" y="266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249668" y="267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249668" y="2689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249668" y="270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249668" y="2714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249668" y="2726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249668" y="273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249668" y="2750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249668" y="2763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249668" y="27752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249668" y="2787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249668" y="2799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249668" y="28117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249668" y="2823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249668" y="2836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249668" y="2848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49668" y="2860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249668" y="2872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9668" y="28849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49668" y="2897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7249668" y="29093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7249668" y="2921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7249668" y="2933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7249668" y="29458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7249668" y="2958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7249668" y="2970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7249668" y="2982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7249668" y="2994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7249668" y="3006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7249668" y="3019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7249668" y="3031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249668" y="3043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7249668" y="3055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7249668" y="3067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249668" y="30800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7249668" y="3092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7249668" y="3104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249668" y="31165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249668" y="3128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249668" y="3140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249668" y="3153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7249668" y="3165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249668" y="3177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7249668" y="31897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7249668" y="3201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249668" y="32141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249668" y="3226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7249668" y="3238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7249668" y="32506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7249668" y="3262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7249668" y="3275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7249668" y="3287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7249668" y="3299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249668" y="3311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7249668" y="3323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7249668" y="3336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7249668" y="3348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7249668" y="3360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7249668" y="33726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7249668" y="3384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7249668" y="3396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7249668" y="3409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7249668" y="3421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7249668" y="3433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7249668" y="3445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7249668" y="3457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7249668" y="3470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7249668" y="3482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249668" y="3494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249668" y="3506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49668" y="3518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249668" y="3531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249668" y="3543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249668" y="3555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249668" y="3567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249668" y="3579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249668" y="3592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249668" y="3604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249668" y="3616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249668" y="3628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249668" y="3640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249668" y="36530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49668" y="3665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49668" y="36774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49668" y="3689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249668" y="3701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249668" y="3713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49668" y="3726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49668" y="3738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49668" y="3750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249668" y="3762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249668" y="3774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249668" y="3787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249668" y="37993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249668" y="3811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249668" y="3823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249668" y="3835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249668" y="3848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7249668" y="3860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7249668" y="3872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7249668" y="3884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7249668" y="3896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7249668" y="3909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7249668" y="3921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7249668" y="3933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7249668" y="3945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7249668" y="395782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7249668" y="3970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7249668" y="39822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7249668" y="3994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7249668" y="4006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7249668" y="4018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249668" y="4030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7249668" y="4043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7249668" y="4055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7249668" y="4067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7249668" y="4079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7249668" y="4091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7249668" y="410413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7249668" y="4116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7249668" y="4128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7249668" y="4140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7249668" y="4152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7249668" y="4165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7249668" y="4177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7249668" y="4189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7249668" y="4201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7249668" y="4213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7249668" y="4226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7249668" y="4238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7249668" y="4250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7249668" y="4262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7249668" y="4274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7249668" y="42870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7249668" y="4299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7249668" y="4311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7249668" y="4323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7249668" y="4335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7249668" y="4347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7249668" y="4360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7249668" y="4372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7249668" y="4384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7249668" y="4396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7249668" y="4408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7249668" y="4421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7249668" y="4433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7249668" y="4445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7249668" y="4457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7249668" y="4469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7249668" y="4482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7249668" y="4494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7249668" y="4506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7249668" y="4518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7249668" y="4530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7249668" y="4543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7249668" y="4555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7249668" y="4567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7249668" y="4579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7249668" y="459181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7249668" y="4604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7249668" y="4616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7249668" y="4628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7249668" y="4640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7249668" y="4652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7249668" y="4664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7249668" y="4677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7249668" y="4689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7249668" y="4701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7249668" y="4713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7249668" y="47259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7249668" y="4738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7249668" y="4750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7249668" y="4762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7249668" y="4774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7249668" y="4786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7249668" y="4799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7249668" y="4811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7249668" y="4823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7249668" y="4835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7249668" y="4847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7249668" y="4860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7249668" y="4872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7249668" y="4884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7249668" y="4896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7249668" y="4908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7249668" y="4920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249668" y="4933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249668" y="4945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249668" y="4957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249668" y="4969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249668" y="4981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249668" y="4994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249668" y="5006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249668" y="5018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249668" y="50307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249668" y="5042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249668" y="5055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7249668" y="5067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7249668" y="5079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7249668" y="5091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7249668" y="5103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7249668" y="5116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7249668" y="5128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7249668" y="5140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7249668" y="5152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249668" y="5164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7249668" y="5177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7249668" y="5189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249668" y="520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7249668" y="5213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7249668" y="5225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7249668" y="5237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7249668" y="5250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7249668" y="5262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7249668" y="5274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7249668" y="5286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7249668" y="5298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7249668" y="5311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7249668" y="5323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7249668" y="53355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7249668" y="5347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7249668" y="5359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7249668" y="5372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7249668" y="5384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7249668" y="5396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7249668" y="5408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7249668" y="5420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7249668" y="5433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249668" y="5445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49668" y="5457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249668" y="5469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49668" y="5481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249668" y="5494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249668" y="5506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49668" y="5518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49668" y="5530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49668" y="5542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49668" y="5554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49668" y="5567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249668" y="5579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249668" y="5591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249668" y="5603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249668" y="5615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49668" y="5628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49668" y="56403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49668" y="5652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49668" y="5664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49668" y="5676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9668" y="5689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49668" y="5701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49668" y="5713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249668" y="5725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49668" y="5737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49668" y="5750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249668" y="5762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249668" y="5774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249668" y="5786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249668" y="5798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249668" y="5811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249668" y="582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249668" y="5835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49668" y="5847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49668" y="5859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49668" y="5871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49668" y="5884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49668" y="58963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49668" y="5908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49668" y="5920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9668" y="5932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9668" y="594512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49668" y="5957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49668" y="5969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49668" y="5981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49668" y="5993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9668" y="6006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49668" y="6018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49668" y="60304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249668" y="60426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249668" y="6054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49668" y="6067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249668" y="60792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249668" y="6091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249668" y="6103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49668" y="6115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249668" y="6128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249668" y="6140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249668" y="6152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249668" y="6164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249668" y="6176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249668" y="6188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249668" y="62011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249668" y="62133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249668" y="6225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49668" y="6237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49668" y="6249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49668" y="6262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49668" y="6274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49668" y="6286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49668" y="6298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49668" y="6310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49668" y="6323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49668" y="63352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49668" y="63474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49668" y="6359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49668" y="6371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49668" y="63840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49668" y="6396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49668" y="6408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49668" y="6420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49668" y="6432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49668" y="6444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49668" y="6457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49668" y="6469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49668" y="64815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49668" y="6493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49668" y="6505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49668" y="65181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49668" y="6530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249668" y="6542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249668" y="6554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49668" y="6566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9668" y="6579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49668" y="6591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49668" y="6603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49668" y="6615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49668" y="6627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49668" y="6640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49668" y="66522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49668" y="6664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49668" y="6676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49668" y="66888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49668" y="6701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249668" y="6713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49668" y="6725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9668" y="6737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9668" y="6749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49668" y="6761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49668" y="6774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49668" y="67863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49668" y="6798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249668" y="6810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49668" y="68229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249668" y="6835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49668" y="6847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49668" y="6859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49668" y="6871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49668" y="6883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49668" y="6896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49668" y="6908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49668" y="6920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249668" y="6932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249668" y="6944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249668" y="695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249668" y="6969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249668" y="6981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249668" y="69936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249668" y="7005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249668" y="7018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49668" y="7030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49668" y="7042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49668" y="7054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9668" y="7066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49668" y="7078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249668" y="70911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249668" y="7103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249668" y="7115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249668" y="71277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249668" y="7139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249668" y="7152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249668" y="7164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249668" y="7176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249668" y="7188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249668" y="7200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249668" y="7213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49668" y="72252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49668" y="7237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49668" y="7249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49668" y="72618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49668" y="7274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49668" y="7286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49668" y="729843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49668" y="7310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9668" y="7322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9668" y="7335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49668" y="7347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49668" y="73593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49668" y="7371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49668" y="7383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49668" y="73959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49668" y="7408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49668" y="7420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49668" y="743254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249668" y="7444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49668" y="7456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249668" y="7469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49668" y="7481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249668" y="7493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249668" y="7505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249668" y="7517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49668" y="75300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249668" y="7542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249668" y="7554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249668" y="7566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49668" y="7578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49668" y="7591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49668" y="7603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49668" y="7615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49668" y="7627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49668" y="7639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49668" y="7652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49668" y="7664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9668" y="7676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49668" y="7688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9668" y="77007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9668" y="7712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49668" y="7725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49668" y="7737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49668" y="7749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49668" y="7761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49668" y="7773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49668" y="7786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49668" y="7798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49668" y="7810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49668" y="7822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49668" y="7834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49668" y="7847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49668" y="7859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49668" y="7871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49668" y="7883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49668" y="78958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249668" y="7908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249668" y="7920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49668" y="79324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49668" y="7944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249668" y="79568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249668" y="79689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49668" y="7981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49668" y="79933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49668" y="8005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49668" y="8017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49668" y="80299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49668" y="8042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49668" y="80543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49668" y="80665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249668" y="8078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249668" y="80909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49668" y="81031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49668" y="8115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668" y="81274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668" y="81396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49668" y="8151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49668" y="81640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49668" y="8176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49668" y="8188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249668" y="82006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49668" y="8212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49668" y="8225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49668" y="82372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49668" y="8249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49668" y="82616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49668" y="82737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49668" y="8285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249668" y="82981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249668" y="8310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249668" y="8322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249668" y="83347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249668" y="8346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249668" y="8359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249668" y="83713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249668" y="8383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49668" y="83957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49668" y="84079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49668" y="8420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9668" y="84322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49668" y="84444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249668" y="8456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249668" y="84688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249668" y="8481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249668" y="8493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249668" y="85054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249668" y="8517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249668" y="8529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249668" y="85420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249668" y="8554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249668" y="85664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249668" y="85785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49668" y="8590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49668" y="86029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49668" y="8615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49668" y="8627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49668" y="86395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49668" y="8651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49668" y="8663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49668" y="86761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49668" y="8688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49668" y="87005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49668" y="87127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49668" y="8724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49668" y="87370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49668" y="8749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49668" y="8761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49668" y="87736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49668" y="8785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49668" y="8798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49668" y="88102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49668" y="8822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249668" y="8834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49668" y="88468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249668" y="8859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249668" y="8871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249668" y="88833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49668" y="88955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249668" y="89077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49668" y="89199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49668" y="89321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49668" y="89443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49668" y="89565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49668" y="89687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49668" y="89809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49668" y="89931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49668" y="90053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49668" y="90175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9668" y="90297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9668" y="90418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9668" y="90540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49668" y="90662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49668" y="90784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49668" y="90906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249668" y="91028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9668" y="911504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49668" y="91272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49668" y="91394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49668" y="915162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9668" y="91638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9668" y="91760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49668" y="918819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49668" y="92003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49668" y="921258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49668" y="92247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49668" y="92369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49668" y="92491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249668" y="92613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249668" y="92735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49668" y="92857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49668" y="92979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249668" y="931011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249668" y="932230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49668" y="93345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49668" y="934669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49668" y="935888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49668" y="93710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9668" y="938326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9668" y="93954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49668" y="94076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49668" y="94198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49668" y="94320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249668" y="94442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49668" y="94564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9668" y="94686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9668" y="94808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9668" y="94929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9668" y="95051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49668" y="95173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249668" y="95295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249668" y="95417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249668" y="95539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249668" y="95661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249668" y="957833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249668" y="95905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249668" y="96027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7249668" y="96149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7249668" y="96271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7249668" y="96393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7249668" y="96514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7249668" y="96636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7249668" y="96758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7249668" y="96880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7249668" y="97002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7249668" y="97124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249668" y="97246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249668" y="97368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249668" y="97490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249668" y="97612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249668" y="9773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249668" y="97856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249668" y="97977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249668" y="98099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249668" y="98221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249668" y="98343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249668" y="98465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249668" y="98587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249668" y="98709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249668" y="98831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249668" y="98953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7249668" y="99075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7249668" y="99197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7249668" y="99319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7249668" y="99441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7249668" y="99562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7249668" y="99684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7249668" y="99806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7249668" y="99928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7249668" y="100050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7249668" y="100172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7249668" y="100294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7249668" y="100416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7249668" y="100538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7249668" y="100660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7249668" y="100782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7249668" y="1009040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7249668" y="1010259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7249668" y="1011478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7249668" y="101269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7249668" y="101391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7249668" y="10151364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7249668" y="1016355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7249668" y="1017574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7249668" y="101879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7249668" y="1020013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7249668" y="1021232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7249668" y="1022451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7249668" y="102367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7249668" y="102489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7249668" y="1026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7249668" y="1027328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7249668" y="10285476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7249668" y="10297667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7249668" y="1030985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7249668" y="103220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7249668" y="1033424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7249668" y="10346435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6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7249668" y="103586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7249668" y="10370819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309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3215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3337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345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358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3703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3825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394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406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419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431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443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455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467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480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492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504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5166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528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541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55321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565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577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5897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601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614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6263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638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650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662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675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687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699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711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723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736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748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760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772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784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797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809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8214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833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845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858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870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882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894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906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918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9311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943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955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967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979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9921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1004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1016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1028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1040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1053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10652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1077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1089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1101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1114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11262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1138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1150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1162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1175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1187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119938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12115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1223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12359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1248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1260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1272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1284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12969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1309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1321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1333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1345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1357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37007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1382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1394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1406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1418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143103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1443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14554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1467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1479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1491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1504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15163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1528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154076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1552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1565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1577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1589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160172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1613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1626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1638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1650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1662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1674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1687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1699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1711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1723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1735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17480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1760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1772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17846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17967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1808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1821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18333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1845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1857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18699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18821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1894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1906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19187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1930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1943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1955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1967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1979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1991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20040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20162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2028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2040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20528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2065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2077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2089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2101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2113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2125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21381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2150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2162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21747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21869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2199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2211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2223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2235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2247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2260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2272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2284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2296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23088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23210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2333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2345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23576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2369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2382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2394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2406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2418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2430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24429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2455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2467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24795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24917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2503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2516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2528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2540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2552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2564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2577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2589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2601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26136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26258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2638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2650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26624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2674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2686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26990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27111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2723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2735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27477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2759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2772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27843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27965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2808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2820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28331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28453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2857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28696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28818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2894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2906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29184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29306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2942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2955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296722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2979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2991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30038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30159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3028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3040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305257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3064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3076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308914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310133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3113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3125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31379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31501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3162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31744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31866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3198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3211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322326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323545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3247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3259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3272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3284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3296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3308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3320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3332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3345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3357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3369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3381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3393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3406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3418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3430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3442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3454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3467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3479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3491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3503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3515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3528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3540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3552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3564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3576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3589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3601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3613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3625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3637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3649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3662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3674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3686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3698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3710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3723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3735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3747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3759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3771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3784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3796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3808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3820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3832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3845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3857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3869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3881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3893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3906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3918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3930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3942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3954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3966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3979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3991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003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015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027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4040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4052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4064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4076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088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101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4113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4125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4137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4149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4162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4174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4186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4198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4210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4223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4235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4247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4259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4271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4283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4296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4308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4320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4332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4344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4357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4369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4381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4393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4405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4418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4430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4442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4454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4466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4479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4491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4503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4515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4527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4539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4552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4564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4576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4588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4600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4613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4625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4637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4649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4661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4674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4686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4698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4710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4722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4735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4747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4759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4771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4783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4796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4808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4820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4832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4844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4856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4869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4881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4893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4905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4917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4930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4942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4954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4966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49789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4991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50032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50154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5027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50398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5052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5064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50764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5088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5100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51130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5125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51374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51495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5161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51739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5186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5198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52105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5222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5234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52471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5259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52715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52837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5295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53080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53202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5332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53446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5356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5369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53812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5393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5405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54178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5430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54422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54543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5466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54787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5490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5503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55153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5527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5539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55519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5564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55763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55885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5600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56128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56250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5637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56494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5661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5673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56860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5698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5710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57226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57348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57470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57591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57713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57835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57957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58079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58201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58323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58445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58567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58689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58811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58933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59055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59176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59298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59420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59542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59664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59786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59908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60030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60152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60274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60396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60518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60639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60761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60883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61005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61127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61249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61371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61493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61615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61737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61859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619810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62103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622249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623468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62468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625906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62712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62834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629564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63078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63200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633222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63444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635660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636879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63809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639317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64053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64175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642975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64419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64541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646633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64785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649071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65029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65151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65272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65394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65516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65638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65760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65882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66004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66126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66248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66370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66492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66614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66735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66857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66979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67101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67223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67345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67467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67589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67711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67833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67955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68077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68199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68320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68442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68564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68686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68808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68930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69052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69174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69296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69418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695401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696620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697839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699058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700278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701497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7027164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703935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705154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706374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7075931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708812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710031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7112507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7124700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713689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714908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7161276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717346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718565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7197852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7210043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7222235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7234428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5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7246619" y="103830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7249668" y="103830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6095">
            <a:solidFill>
              <a:srgbClr val="319F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 txBox="1">
            <a:spLocks noGrp="1"/>
          </p:cNvSpPr>
          <p:nvPr>
            <p:ph type="sldNum" sz="quarter" idx="12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75"/>
              </a:spcBef>
            </a:pPr>
            <a:r>
              <a:rPr spc="10" dirty="0"/>
              <a:t>5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Gallery">
  <a:themeElements>
    <a:clrScheme name="Gallery">
      <a:dk1>
        <a:sysClr val="windowText" lastClr="000000"/>
      </a:dk1>
      <a:lt1>
        <a:sysClr val="window" lastClr="FFFFFF"/>
      </a:lt1>
      <a:dk2>
        <a:srgbClr val="454545"/>
      </a:dk2>
      <a:lt2>
        <a:srgbClr val="DFDBD5"/>
      </a:lt2>
      <a:accent1>
        <a:srgbClr val="B71E42"/>
      </a:accent1>
      <a:accent2>
        <a:srgbClr val="DE478E"/>
      </a:accent2>
      <a:accent3>
        <a:srgbClr val="BC72F0"/>
      </a:accent3>
      <a:accent4>
        <a:srgbClr val="795FAF"/>
      </a:accent4>
      <a:accent5>
        <a:srgbClr val="586EA6"/>
      </a:accent5>
      <a:accent6>
        <a:srgbClr val="6892A0"/>
      </a:accent6>
      <a:hlink>
        <a:srgbClr val="FA2B5C"/>
      </a:hlink>
      <a:folHlink>
        <a:srgbClr val="BC658E"/>
      </a:folHlink>
    </a:clrScheme>
    <a:fontScheme name="Gallery">
      <a:majorFont>
        <a:latin typeface="Gill Sans MT" panose="020B0502020104020203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Gallery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F5E91637-A7B6-4E27-B710-77DA7014EE1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Gallery</Template>
  <TotalTime>111</TotalTime>
  <Words>1597</Words>
  <Application>Microsoft Macintosh PowerPoint</Application>
  <PresentationFormat>Custom</PresentationFormat>
  <Paragraphs>303</Paragraphs>
  <Slides>19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30" baseType="lpstr">
      <vt:lpstr>Calibri</vt:lpstr>
      <vt:lpstr>Cambria</vt:lpstr>
      <vt:lpstr>Courier New</vt:lpstr>
      <vt:lpstr>Gill Sans MT</vt:lpstr>
      <vt:lpstr>MS Mincho</vt:lpstr>
      <vt:lpstr>Symbol</vt:lpstr>
      <vt:lpstr>Times New Roman</vt:lpstr>
      <vt:lpstr>Trebuchet MS</vt:lpstr>
      <vt:lpstr>Wingdings</vt:lpstr>
      <vt:lpstr>Arial</vt:lpstr>
      <vt:lpstr>Gallery</vt:lpstr>
      <vt:lpstr>11 Shock and Metabolic Response to Surgery</vt:lpstr>
      <vt:lpstr>Objectives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15.0033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11 Shock and Metabolic Response to Surgery</dc:title>
  <cp:lastModifiedBy>nuha alsaleh</cp:lastModifiedBy>
  <cp:revision>10</cp:revision>
  <dcterms:created xsi:type="dcterms:W3CDTF">2017-10-15T04:38:16Z</dcterms:created>
  <dcterms:modified xsi:type="dcterms:W3CDTF">2017-10-15T19:11:42Z</dcterms:modified>
</cp:coreProperties>
</file>