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86" r:id="rId3"/>
  </p:sldMasterIdLst>
  <p:notesMasterIdLst>
    <p:notesMasterId r:id="rId69"/>
  </p:notesMasterIdLst>
  <p:sldIdLst>
    <p:sldId id="358" r:id="rId4"/>
    <p:sldId id="339" r:id="rId5"/>
    <p:sldId id="311" r:id="rId6"/>
    <p:sldId id="261" r:id="rId7"/>
    <p:sldId id="262" r:id="rId8"/>
    <p:sldId id="382" r:id="rId9"/>
    <p:sldId id="383" r:id="rId10"/>
    <p:sldId id="386" r:id="rId11"/>
    <p:sldId id="389" r:id="rId12"/>
    <p:sldId id="375" r:id="rId13"/>
    <p:sldId id="378" r:id="rId14"/>
    <p:sldId id="379" r:id="rId15"/>
    <p:sldId id="373" r:id="rId16"/>
    <p:sldId id="374" r:id="rId17"/>
    <p:sldId id="371" r:id="rId18"/>
    <p:sldId id="372" r:id="rId19"/>
    <p:sldId id="385" r:id="rId20"/>
    <p:sldId id="387" r:id="rId21"/>
    <p:sldId id="390" r:id="rId22"/>
    <p:sldId id="391" r:id="rId23"/>
    <p:sldId id="392" r:id="rId24"/>
    <p:sldId id="393" r:id="rId25"/>
    <p:sldId id="394" r:id="rId26"/>
    <p:sldId id="300" r:id="rId27"/>
    <p:sldId id="328" r:id="rId28"/>
    <p:sldId id="350" r:id="rId29"/>
    <p:sldId id="343" r:id="rId30"/>
    <p:sldId id="351" r:id="rId31"/>
    <p:sldId id="352" r:id="rId32"/>
    <p:sldId id="333" r:id="rId33"/>
    <p:sldId id="340" r:id="rId34"/>
    <p:sldId id="349" r:id="rId35"/>
    <p:sldId id="353" r:id="rId36"/>
    <p:sldId id="341" r:id="rId37"/>
    <p:sldId id="342" r:id="rId38"/>
    <p:sldId id="344" r:id="rId39"/>
    <p:sldId id="356" r:id="rId40"/>
    <p:sldId id="409" r:id="rId41"/>
    <p:sldId id="395" r:id="rId42"/>
    <p:sldId id="396" r:id="rId43"/>
    <p:sldId id="398" r:id="rId44"/>
    <p:sldId id="397" r:id="rId45"/>
    <p:sldId id="399" r:id="rId46"/>
    <p:sldId id="400" r:id="rId47"/>
    <p:sldId id="402" r:id="rId48"/>
    <p:sldId id="403" r:id="rId49"/>
    <p:sldId id="401" r:id="rId50"/>
    <p:sldId id="404" r:id="rId51"/>
    <p:sldId id="405" r:id="rId52"/>
    <p:sldId id="406" r:id="rId53"/>
    <p:sldId id="407" r:id="rId54"/>
    <p:sldId id="408" r:id="rId55"/>
    <p:sldId id="359" r:id="rId56"/>
    <p:sldId id="360" r:id="rId57"/>
    <p:sldId id="361" r:id="rId58"/>
    <p:sldId id="362" r:id="rId59"/>
    <p:sldId id="364" r:id="rId60"/>
    <p:sldId id="365" r:id="rId61"/>
    <p:sldId id="366" r:id="rId62"/>
    <p:sldId id="367" r:id="rId63"/>
    <p:sldId id="368" r:id="rId64"/>
    <p:sldId id="369" r:id="rId65"/>
    <p:sldId id="334" r:id="rId66"/>
    <p:sldId id="355" r:id="rId67"/>
    <p:sldId id="329"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ah Hassounah" initials="M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21"/>
  </p:normalViewPr>
  <p:slideViewPr>
    <p:cSldViewPr>
      <p:cViewPr>
        <p:scale>
          <a:sx n="76" d="100"/>
          <a:sy n="76" d="100"/>
        </p:scale>
        <p:origin x="-33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8BE1B-0963-4EA9-B85E-F394796CFEB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DD9D52BB-1C96-4E71-9622-CFE719FACF4B}">
      <dgm:prSet phldrT="[Text]" custT="1"/>
      <dgm:spPr/>
      <dgm:t>
        <a:bodyPr/>
        <a:lstStyle/>
        <a:p>
          <a:r>
            <a:rPr lang="en-US" sz="1800" dirty="0" smtClean="0"/>
            <a:t>Saudi Ministry of Health </a:t>
          </a:r>
          <a:endParaRPr lang="en-US" sz="1800" dirty="0"/>
        </a:p>
      </dgm:t>
    </dgm:pt>
    <dgm:pt modelId="{77B4EF27-0DBF-4B89-839F-D132D5750B29}" type="parTrans" cxnId="{24C35A44-FF9F-4CF5-A0D0-1363328392AE}">
      <dgm:prSet/>
      <dgm:spPr/>
      <dgm:t>
        <a:bodyPr/>
        <a:lstStyle/>
        <a:p>
          <a:endParaRPr lang="en-US"/>
        </a:p>
      </dgm:t>
    </dgm:pt>
    <dgm:pt modelId="{5B1938EB-EC40-44E7-A9D9-98379EE6E5EF}" type="sibTrans" cxnId="{24C35A44-FF9F-4CF5-A0D0-1363328392AE}">
      <dgm:prSet/>
      <dgm:spPr/>
      <dgm:t>
        <a:bodyPr/>
        <a:lstStyle/>
        <a:p>
          <a:endParaRPr lang="en-US"/>
        </a:p>
      </dgm:t>
    </dgm:pt>
    <dgm:pt modelId="{669D8788-6796-41BD-9298-228172E137D8}" type="asst">
      <dgm:prSet phldrT="[Text]"/>
      <dgm:spPr/>
      <dgm:t>
        <a:bodyPr/>
        <a:lstStyle/>
        <a:p>
          <a:r>
            <a:rPr lang="en-US" dirty="0" smtClean="0"/>
            <a:t>Health Programs General Department </a:t>
          </a:r>
          <a:endParaRPr lang="en-US" dirty="0"/>
        </a:p>
      </dgm:t>
    </dgm:pt>
    <dgm:pt modelId="{24E29F85-0CB2-4686-B2E9-E03DB5711FBC}" type="parTrans" cxnId="{6F1CDDFD-0394-4450-B875-3F0B2F80BDCD}">
      <dgm:prSet/>
      <dgm:spPr/>
      <dgm:t>
        <a:bodyPr/>
        <a:lstStyle/>
        <a:p>
          <a:endParaRPr lang="en-US"/>
        </a:p>
      </dgm:t>
    </dgm:pt>
    <dgm:pt modelId="{16F65D9F-C8E8-4A53-BFF5-B941340A4AF8}" type="sibTrans" cxnId="{6F1CDDFD-0394-4450-B875-3F0B2F80BDCD}">
      <dgm:prSet/>
      <dgm:spPr/>
      <dgm:t>
        <a:bodyPr/>
        <a:lstStyle/>
        <a:p>
          <a:endParaRPr lang="en-US"/>
        </a:p>
      </dgm:t>
    </dgm:pt>
    <dgm:pt modelId="{AA2A6020-3D69-48F1-8537-7161060A9DBE}">
      <dgm:prSet phldrT="[Text]"/>
      <dgm:spPr/>
      <dgm:t>
        <a:bodyPr/>
        <a:lstStyle/>
        <a:p>
          <a:r>
            <a:rPr lang="en-US" dirty="0" smtClean="0"/>
            <a:t>Support and development unit</a:t>
          </a:r>
          <a:endParaRPr lang="en-US" dirty="0"/>
        </a:p>
      </dgm:t>
    </dgm:pt>
    <dgm:pt modelId="{306A7434-4191-4ED5-A6FD-ADC65071A122}" type="parTrans" cxnId="{806EB194-A952-41B6-B27A-525FE049CC41}">
      <dgm:prSet/>
      <dgm:spPr/>
      <dgm:t>
        <a:bodyPr/>
        <a:lstStyle/>
        <a:p>
          <a:endParaRPr lang="en-US"/>
        </a:p>
      </dgm:t>
    </dgm:pt>
    <dgm:pt modelId="{217D0B7C-E747-404C-A359-EB907816BA47}" type="sibTrans" cxnId="{806EB194-A952-41B6-B27A-525FE049CC41}">
      <dgm:prSet/>
      <dgm:spPr/>
      <dgm:t>
        <a:bodyPr/>
        <a:lstStyle/>
        <a:p>
          <a:endParaRPr lang="en-US"/>
        </a:p>
      </dgm:t>
    </dgm:pt>
    <dgm:pt modelId="{A7367153-417B-452D-95CB-350EF9859E7F}">
      <dgm:prSet phldrT="[Text]"/>
      <dgm:spPr/>
      <dgm:t>
        <a:bodyPr/>
        <a:lstStyle/>
        <a:p>
          <a:r>
            <a:rPr lang="en-US" dirty="0" smtClean="0"/>
            <a:t> Age groups unit</a:t>
          </a:r>
          <a:endParaRPr lang="en-US" dirty="0"/>
        </a:p>
      </dgm:t>
    </dgm:pt>
    <dgm:pt modelId="{2BC8D480-74E1-4D70-BBCC-3C14D3845B8F}" type="parTrans" cxnId="{34EA0896-5035-4E70-8ADC-49977B1A89D2}">
      <dgm:prSet/>
      <dgm:spPr/>
      <dgm:t>
        <a:bodyPr/>
        <a:lstStyle/>
        <a:p>
          <a:endParaRPr lang="en-US"/>
        </a:p>
      </dgm:t>
    </dgm:pt>
    <dgm:pt modelId="{84EAE8D6-18C3-48BA-9574-26BE29158B20}" type="sibTrans" cxnId="{34EA0896-5035-4E70-8ADC-49977B1A89D2}">
      <dgm:prSet/>
      <dgm:spPr/>
      <dgm:t>
        <a:bodyPr/>
        <a:lstStyle/>
        <a:p>
          <a:endParaRPr lang="en-US"/>
        </a:p>
      </dgm:t>
    </dgm:pt>
    <dgm:pt modelId="{BA239408-8B21-4347-B666-70DDCBBBA784}">
      <dgm:prSet phldrT="[Text]"/>
      <dgm:spPr/>
      <dgm:t>
        <a:bodyPr/>
        <a:lstStyle/>
        <a:p>
          <a:r>
            <a:rPr lang="en-US" dirty="0" smtClean="0"/>
            <a:t>Screening unit</a:t>
          </a:r>
          <a:endParaRPr lang="en-US" dirty="0"/>
        </a:p>
      </dgm:t>
    </dgm:pt>
    <dgm:pt modelId="{531B8F51-88F5-4C15-9350-4EDE2DE2835F}" type="parTrans" cxnId="{24790B01-5D14-4879-87EB-5C57AEA31CAD}">
      <dgm:prSet/>
      <dgm:spPr/>
      <dgm:t>
        <a:bodyPr/>
        <a:lstStyle/>
        <a:p>
          <a:endParaRPr lang="en-US"/>
        </a:p>
      </dgm:t>
    </dgm:pt>
    <dgm:pt modelId="{EC698D34-A802-4B55-B2F0-BB19D076160C}" type="sibTrans" cxnId="{24790B01-5D14-4879-87EB-5C57AEA31CAD}">
      <dgm:prSet/>
      <dgm:spPr/>
      <dgm:t>
        <a:bodyPr/>
        <a:lstStyle/>
        <a:p>
          <a:endParaRPr lang="en-US"/>
        </a:p>
      </dgm:t>
    </dgm:pt>
    <dgm:pt modelId="{02706D66-3AD6-47EA-90C7-8616DE70BEC2}">
      <dgm:prSet/>
      <dgm:spPr/>
      <dgm:t>
        <a:bodyPr/>
        <a:lstStyle/>
        <a:p>
          <a:r>
            <a:rPr lang="en-US" dirty="0" smtClean="0"/>
            <a:t>Chronic Illnesses unit</a:t>
          </a:r>
          <a:endParaRPr lang="en-US" dirty="0"/>
        </a:p>
      </dgm:t>
    </dgm:pt>
    <dgm:pt modelId="{5D0414B8-F000-461F-8A9F-6B986083E882}" type="parTrans" cxnId="{38BCB95E-903E-48A0-A7D4-84BF531A148A}">
      <dgm:prSet/>
      <dgm:spPr/>
      <dgm:t>
        <a:bodyPr/>
        <a:lstStyle/>
        <a:p>
          <a:endParaRPr lang="en-US"/>
        </a:p>
      </dgm:t>
    </dgm:pt>
    <dgm:pt modelId="{5AFC4223-80B5-41C6-A3E8-11F14D5B5318}" type="sibTrans" cxnId="{38BCB95E-903E-48A0-A7D4-84BF531A148A}">
      <dgm:prSet/>
      <dgm:spPr/>
      <dgm:t>
        <a:bodyPr/>
        <a:lstStyle/>
        <a:p>
          <a:endParaRPr lang="en-US"/>
        </a:p>
      </dgm:t>
    </dgm:pt>
    <dgm:pt modelId="{CE947AAF-31B2-442E-B795-BBE2ED150E1E}">
      <dgm:prSet/>
      <dgm:spPr/>
      <dgm:t>
        <a:bodyPr/>
        <a:lstStyle/>
        <a:p>
          <a:r>
            <a:rPr lang="en-US" dirty="0" smtClean="0"/>
            <a:t>Diabetes Program</a:t>
          </a:r>
          <a:endParaRPr lang="en-US" dirty="0"/>
        </a:p>
      </dgm:t>
    </dgm:pt>
    <dgm:pt modelId="{59A44196-A16E-40B5-9C8B-B323F895C67D}" type="parTrans" cxnId="{0441A2D2-DFC0-479D-A93F-D2CC2AD2C834}">
      <dgm:prSet/>
      <dgm:spPr/>
      <dgm:t>
        <a:bodyPr/>
        <a:lstStyle/>
        <a:p>
          <a:endParaRPr lang="en-US"/>
        </a:p>
      </dgm:t>
    </dgm:pt>
    <dgm:pt modelId="{8A3C2B87-5FC2-4B51-9CEB-6322C32C50A0}" type="sibTrans" cxnId="{0441A2D2-DFC0-479D-A93F-D2CC2AD2C834}">
      <dgm:prSet/>
      <dgm:spPr/>
      <dgm:t>
        <a:bodyPr/>
        <a:lstStyle/>
        <a:p>
          <a:endParaRPr lang="en-US"/>
        </a:p>
      </dgm:t>
    </dgm:pt>
    <dgm:pt modelId="{125B6567-04F8-4205-8507-BEC80CB6BF0E}" type="pres">
      <dgm:prSet presAssocID="{9A48BE1B-0963-4EA9-B85E-F394796CFEBF}" presName="Name0" presStyleCnt="0">
        <dgm:presLayoutVars>
          <dgm:orgChart val="1"/>
          <dgm:chPref val="1"/>
          <dgm:dir/>
          <dgm:animOne val="branch"/>
          <dgm:animLvl val="lvl"/>
          <dgm:resizeHandles/>
        </dgm:presLayoutVars>
      </dgm:prSet>
      <dgm:spPr/>
      <dgm:t>
        <a:bodyPr/>
        <a:lstStyle/>
        <a:p>
          <a:pPr rtl="1"/>
          <a:endParaRPr lang="ar-SA"/>
        </a:p>
      </dgm:t>
    </dgm:pt>
    <dgm:pt modelId="{17B82F53-2E56-4840-8EAA-4D4D371ADEEE}" type="pres">
      <dgm:prSet presAssocID="{DD9D52BB-1C96-4E71-9622-CFE719FACF4B}" presName="hierRoot1" presStyleCnt="0">
        <dgm:presLayoutVars>
          <dgm:hierBranch val="init"/>
        </dgm:presLayoutVars>
      </dgm:prSet>
      <dgm:spPr/>
    </dgm:pt>
    <dgm:pt modelId="{29D4BE0A-CC6F-45B6-891C-E52CAF21446F}" type="pres">
      <dgm:prSet presAssocID="{DD9D52BB-1C96-4E71-9622-CFE719FACF4B}" presName="rootComposite1" presStyleCnt="0"/>
      <dgm:spPr/>
    </dgm:pt>
    <dgm:pt modelId="{24889720-9B15-4A6F-B335-7DEB14361950}" type="pres">
      <dgm:prSet presAssocID="{DD9D52BB-1C96-4E71-9622-CFE719FACF4B}" presName="rootText1" presStyleLbl="alignAcc1" presStyleIdx="0" presStyleCnt="0">
        <dgm:presLayoutVars>
          <dgm:chPref val="3"/>
        </dgm:presLayoutVars>
      </dgm:prSet>
      <dgm:spPr/>
      <dgm:t>
        <a:bodyPr/>
        <a:lstStyle/>
        <a:p>
          <a:pPr rtl="1"/>
          <a:endParaRPr lang="ar-SA"/>
        </a:p>
      </dgm:t>
    </dgm:pt>
    <dgm:pt modelId="{3B7710F6-69FA-40E1-B0F5-BDD3900E3664}" type="pres">
      <dgm:prSet presAssocID="{DD9D52BB-1C96-4E71-9622-CFE719FACF4B}" presName="topArc1" presStyleLbl="parChTrans1D1" presStyleIdx="0" presStyleCnt="14"/>
      <dgm:spPr/>
    </dgm:pt>
    <dgm:pt modelId="{A76A3BE3-700E-49EF-AB47-FD28154F98BD}" type="pres">
      <dgm:prSet presAssocID="{DD9D52BB-1C96-4E71-9622-CFE719FACF4B}" presName="bottomArc1" presStyleLbl="parChTrans1D1" presStyleIdx="1" presStyleCnt="14"/>
      <dgm:spPr/>
    </dgm:pt>
    <dgm:pt modelId="{EE1C06B9-6F8C-4390-89E5-9C9AF22B204F}" type="pres">
      <dgm:prSet presAssocID="{DD9D52BB-1C96-4E71-9622-CFE719FACF4B}" presName="topConnNode1" presStyleLbl="node1" presStyleIdx="0" presStyleCnt="0"/>
      <dgm:spPr/>
      <dgm:t>
        <a:bodyPr/>
        <a:lstStyle/>
        <a:p>
          <a:pPr rtl="1"/>
          <a:endParaRPr lang="ar-SA"/>
        </a:p>
      </dgm:t>
    </dgm:pt>
    <dgm:pt modelId="{B96E1DBA-3FCE-4EBD-A692-9A47E4A5DA06}" type="pres">
      <dgm:prSet presAssocID="{DD9D52BB-1C96-4E71-9622-CFE719FACF4B}" presName="hierChild2" presStyleCnt="0"/>
      <dgm:spPr/>
    </dgm:pt>
    <dgm:pt modelId="{A22D9FE6-9C4F-43A4-81E7-104B9D886713}" type="pres">
      <dgm:prSet presAssocID="{306A7434-4191-4ED5-A6FD-ADC65071A122}" presName="Name28" presStyleLbl="parChTrans1D2" presStyleIdx="0" presStyleCnt="5"/>
      <dgm:spPr/>
      <dgm:t>
        <a:bodyPr/>
        <a:lstStyle/>
        <a:p>
          <a:pPr rtl="1"/>
          <a:endParaRPr lang="ar-SA"/>
        </a:p>
      </dgm:t>
    </dgm:pt>
    <dgm:pt modelId="{D863FD64-C398-47F0-B71D-EF6350BE8851}" type="pres">
      <dgm:prSet presAssocID="{AA2A6020-3D69-48F1-8537-7161060A9DBE}" presName="hierRoot2" presStyleCnt="0">
        <dgm:presLayoutVars>
          <dgm:hierBranch val="init"/>
        </dgm:presLayoutVars>
      </dgm:prSet>
      <dgm:spPr/>
    </dgm:pt>
    <dgm:pt modelId="{1707269A-3ADD-419E-890A-4B90B34A5DD4}" type="pres">
      <dgm:prSet presAssocID="{AA2A6020-3D69-48F1-8537-7161060A9DBE}" presName="rootComposite2" presStyleCnt="0"/>
      <dgm:spPr/>
    </dgm:pt>
    <dgm:pt modelId="{A7B03DB4-FFB9-4E2D-947E-3F4F13E1214D}" type="pres">
      <dgm:prSet presAssocID="{AA2A6020-3D69-48F1-8537-7161060A9DBE}" presName="rootText2" presStyleLbl="alignAcc1" presStyleIdx="0" presStyleCnt="0">
        <dgm:presLayoutVars>
          <dgm:chPref val="3"/>
        </dgm:presLayoutVars>
      </dgm:prSet>
      <dgm:spPr/>
      <dgm:t>
        <a:bodyPr/>
        <a:lstStyle/>
        <a:p>
          <a:pPr rtl="1"/>
          <a:endParaRPr lang="ar-SA"/>
        </a:p>
      </dgm:t>
    </dgm:pt>
    <dgm:pt modelId="{9DFB0B39-5247-47AC-8672-5366474B6991}" type="pres">
      <dgm:prSet presAssocID="{AA2A6020-3D69-48F1-8537-7161060A9DBE}" presName="topArc2" presStyleLbl="parChTrans1D1" presStyleIdx="2" presStyleCnt="14"/>
      <dgm:spPr/>
    </dgm:pt>
    <dgm:pt modelId="{93567857-4A8A-4984-9458-6930943507BA}" type="pres">
      <dgm:prSet presAssocID="{AA2A6020-3D69-48F1-8537-7161060A9DBE}" presName="bottomArc2" presStyleLbl="parChTrans1D1" presStyleIdx="3" presStyleCnt="14"/>
      <dgm:spPr/>
    </dgm:pt>
    <dgm:pt modelId="{6C0FB928-05E0-473F-B2B8-6B80820DAF65}" type="pres">
      <dgm:prSet presAssocID="{AA2A6020-3D69-48F1-8537-7161060A9DBE}" presName="topConnNode2" presStyleLbl="node2" presStyleIdx="0" presStyleCnt="0"/>
      <dgm:spPr/>
      <dgm:t>
        <a:bodyPr/>
        <a:lstStyle/>
        <a:p>
          <a:pPr rtl="1"/>
          <a:endParaRPr lang="ar-SA"/>
        </a:p>
      </dgm:t>
    </dgm:pt>
    <dgm:pt modelId="{9E5CFEAB-6EEA-4AC4-BD49-AE8F14136278}" type="pres">
      <dgm:prSet presAssocID="{AA2A6020-3D69-48F1-8537-7161060A9DBE}" presName="hierChild4" presStyleCnt="0"/>
      <dgm:spPr/>
    </dgm:pt>
    <dgm:pt modelId="{BC5B0797-7791-4FE3-A0E0-0004F749098B}" type="pres">
      <dgm:prSet presAssocID="{AA2A6020-3D69-48F1-8537-7161060A9DBE}" presName="hierChild5" presStyleCnt="0"/>
      <dgm:spPr/>
    </dgm:pt>
    <dgm:pt modelId="{C2E58806-C5FD-4088-91DE-E22229D9F5D9}" type="pres">
      <dgm:prSet presAssocID="{2BC8D480-74E1-4D70-BBCC-3C14D3845B8F}" presName="Name28" presStyleLbl="parChTrans1D2" presStyleIdx="1" presStyleCnt="5"/>
      <dgm:spPr/>
      <dgm:t>
        <a:bodyPr/>
        <a:lstStyle/>
        <a:p>
          <a:pPr rtl="1"/>
          <a:endParaRPr lang="ar-SA"/>
        </a:p>
      </dgm:t>
    </dgm:pt>
    <dgm:pt modelId="{C9ECF516-F23E-4B6D-AB2E-6C7C2D3AF15D}" type="pres">
      <dgm:prSet presAssocID="{A7367153-417B-452D-95CB-350EF9859E7F}" presName="hierRoot2" presStyleCnt="0">
        <dgm:presLayoutVars>
          <dgm:hierBranch val="init"/>
        </dgm:presLayoutVars>
      </dgm:prSet>
      <dgm:spPr/>
    </dgm:pt>
    <dgm:pt modelId="{970C0884-839D-494D-BDDA-D2DE38B132E2}" type="pres">
      <dgm:prSet presAssocID="{A7367153-417B-452D-95CB-350EF9859E7F}" presName="rootComposite2" presStyleCnt="0"/>
      <dgm:spPr/>
    </dgm:pt>
    <dgm:pt modelId="{66D5FC0B-28C2-4577-8CB7-C43C0C730C2D}" type="pres">
      <dgm:prSet presAssocID="{A7367153-417B-452D-95CB-350EF9859E7F}" presName="rootText2" presStyleLbl="alignAcc1" presStyleIdx="0" presStyleCnt="0">
        <dgm:presLayoutVars>
          <dgm:chPref val="3"/>
        </dgm:presLayoutVars>
      </dgm:prSet>
      <dgm:spPr/>
      <dgm:t>
        <a:bodyPr/>
        <a:lstStyle/>
        <a:p>
          <a:pPr rtl="1"/>
          <a:endParaRPr lang="ar-SA"/>
        </a:p>
      </dgm:t>
    </dgm:pt>
    <dgm:pt modelId="{6643CABC-FD79-4D28-AEF9-4B98921E71D1}" type="pres">
      <dgm:prSet presAssocID="{A7367153-417B-452D-95CB-350EF9859E7F}" presName="topArc2" presStyleLbl="parChTrans1D1" presStyleIdx="4" presStyleCnt="14"/>
      <dgm:spPr/>
    </dgm:pt>
    <dgm:pt modelId="{F7B2DABF-C74D-4576-8846-147A12F6E264}" type="pres">
      <dgm:prSet presAssocID="{A7367153-417B-452D-95CB-350EF9859E7F}" presName="bottomArc2" presStyleLbl="parChTrans1D1" presStyleIdx="5" presStyleCnt="14"/>
      <dgm:spPr/>
    </dgm:pt>
    <dgm:pt modelId="{32AE8D3F-3B97-4264-8853-EB5A9F828EA4}" type="pres">
      <dgm:prSet presAssocID="{A7367153-417B-452D-95CB-350EF9859E7F}" presName="topConnNode2" presStyleLbl="node2" presStyleIdx="0" presStyleCnt="0"/>
      <dgm:spPr/>
      <dgm:t>
        <a:bodyPr/>
        <a:lstStyle/>
        <a:p>
          <a:pPr rtl="1"/>
          <a:endParaRPr lang="ar-SA"/>
        </a:p>
      </dgm:t>
    </dgm:pt>
    <dgm:pt modelId="{A0F80B59-8A6A-446F-9B5C-3B6B8304E611}" type="pres">
      <dgm:prSet presAssocID="{A7367153-417B-452D-95CB-350EF9859E7F}" presName="hierChild4" presStyleCnt="0"/>
      <dgm:spPr/>
    </dgm:pt>
    <dgm:pt modelId="{8DD5AF40-656F-4442-96F9-4680F6E6FD5B}" type="pres">
      <dgm:prSet presAssocID="{A7367153-417B-452D-95CB-350EF9859E7F}" presName="hierChild5" presStyleCnt="0"/>
      <dgm:spPr/>
    </dgm:pt>
    <dgm:pt modelId="{240B216A-F885-493E-8C54-6881DC2648A5}" type="pres">
      <dgm:prSet presAssocID="{531B8F51-88F5-4C15-9350-4EDE2DE2835F}" presName="Name28" presStyleLbl="parChTrans1D2" presStyleIdx="2" presStyleCnt="5"/>
      <dgm:spPr/>
      <dgm:t>
        <a:bodyPr/>
        <a:lstStyle/>
        <a:p>
          <a:pPr rtl="1"/>
          <a:endParaRPr lang="ar-SA"/>
        </a:p>
      </dgm:t>
    </dgm:pt>
    <dgm:pt modelId="{A65801D4-0B45-41F2-88E8-4594CBA49745}" type="pres">
      <dgm:prSet presAssocID="{BA239408-8B21-4347-B666-70DDCBBBA784}" presName="hierRoot2" presStyleCnt="0">
        <dgm:presLayoutVars>
          <dgm:hierBranch val="init"/>
        </dgm:presLayoutVars>
      </dgm:prSet>
      <dgm:spPr/>
    </dgm:pt>
    <dgm:pt modelId="{334534CE-EEFA-441E-A0BC-614865CBCABD}" type="pres">
      <dgm:prSet presAssocID="{BA239408-8B21-4347-B666-70DDCBBBA784}" presName="rootComposite2" presStyleCnt="0"/>
      <dgm:spPr/>
    </dgm:pt>
    <dgm:pt modelId="{F90A4272-96C0-4A8C-9164-CE434D1CA745}" type="pres">
      <dgm:prSet presAssocID="{BA239408-8B21-4347-B666-70DDCBBBA784}" presName="rootText2" presStyleLbl="alignAcc1" presStyleIdx="0" presStyleCnt="0">
        <dgm:presLayoutVars>
          <dgm:chPref val="3"/>
        </dgm:presLayoutVars>
      </dgm:prSet>
      <dgm:spPr/>
      <dgm:t>
        <a:bodyPr/>
        <a:lstStyle/>
        <a:p>
          <a:endParaRPr lang="en-US"/>
        </a:p>
      </dgm:t>
    </dgm:pt>
    <dgm:pt modelId="{D27AEB21-EF11-4633-9024-AE11FEF1DF98}" type="pres">
      <dgm:prSet presAssocID="{BA239408-8B21-4347-B666-70DDCBBBA784}" presName="topArc2" presStyleLbl="parChTrans1D1" presStyleIdx="6" presStyleCnt="14"/>
      <dgm:spPr/>
    </dgm:pt>
    <dgm:pt modelId="{FCD37238-34E3-4F24-B81A-B0E3E8A3F36B}" type="pres">
      <dgm:prSet presAssocID="{BA239408-8B21-4347-B666-70DDCBBBA784}" presName="bottomArc2" presStyleLbl="parChTrans1D1" presStyleIdx="7" presStyleCnt="14"/>
      <dgm:spPr/>
    </dgm:pt>
    <dgm:pt modelId="{A3EDFC8C-32B8-4991-A4C4-DD228FBFB0E9}" type="pres">
      <dgm:prSet presAssocID="{BA239408-8B21-4347-B666-70DDCBBBA784}" presName="topConnNode2" presStyleLbl="node2" presStyleIdx="0" presStyleCnt="0"/>
      <dgm:spPr/>
      <dgm:t>
        <a:bodyPr/>
        <a:lstStyle/>
        <a:p>
          <a:pPr rtl="1"/>
          <a:endParaRPr lang="ar-SA"/>
        </a:p>
      </dgm:t>
    </dgm:pt>
    <dgm:pt modelId="{AD80EAA4-1112-40BC-8E16-177C1C98AA90}" type="pres">
      <dgm:prSet presAssocID="{BA239408-8B21-4347-B666-70DDCBBBA784}" presName="hierChild4" presStyleCnt="0"/>
      <dgm:spPr/>
    </dgm:pt>
    <dgm:pt modelId="{F694AC10-9FFA-433A-B106-11CAF57F4940}" type="pres">
      <dgm:prSet presAssocID="{BA239408-8B21-4347-B666-70DDCBBBA784}" presName="hierChild5" presStyleCnt="0"/>
      <dgm:spPr/>
    </dgm:pt>
    <dgm:pt modelId="{63C8CDF5-310E-4AB8-8F49-A955054807EE}" type="pres">
      <dgm:prSet presAssocID="{5D0414B8-F000-461F-8A9F-6B986083E882}" presName="Name28" presStyleLbl="parChTrans1D2" presStyleIdx="3" presStyleCnt="5"/>
      <dgm:spPr/>
      <dgm:t>
        <a:bodyPr/>
        <a:lstStyle/>
        <a:p>
          <a:pPr rtl="1"/>
          <a:endParaRPr lang="ar-SA"/>
        </a:p>
      </dgm:t>
    </dgm:pt>
    <dgm:pt modelId="{C73D56C7-65E1-490A-B4DC-4EEA7AAE1F49}" type="pres">
      <dgm:prSet presAssocID="{02706D66-3AD6-47EA-90C7-8616DE70BEC2}" presName="hierRoot2" presStyleCnt="0">
        <dgm:presLayoutVars>
          <dgm:hierBranch val="init"/>
        </dgm:presLayoutVars>
      </dgm:prSet>
      <dgm:spPr/>
    </dgm:pt>
    <dgm:pt modelId="{227D8BC5-2545-4825-A985-3FD4D033D99F}" type="pres">
      <dgm:prSet presAssocID="{02706D66-3AD6-47EA-90C7-8616DE70BEC2}" presName="rootComposite2" presStyleCnt="0"/>
      <dgm:spPr/>
    </dgm:pt>
    <dgm:pt modelId="{31E90FC5-1C73-42CC-9EDC-332F12249DD2}" type="pres">
      <dgm:prSet presAssocID="{02706D66-3AD6-47EA-90C7-8616DE70BEC2}" presName="rootText2" presStyleLbl="alignAcc1" presStyleIdx="0" presStyleCnt="0">
        <dgm:presLayoutVars>
          <dgm:chPref val="3"/>
        </dgm:presLayoutVars>
      </dgm:prSet>
      <dgm:spPr/>
      <dgm:t>
        <a:bodyPr/>
        <a:lstStyle/>
        <a:p>
          <a:pPr rtl="1"/>
          <a:endParaRPr lang="ar-SA"/>
        </a:p>
      </dgm:t>
    </dgm:pt>
    <dgm:pt modelId="{BB52B87B-E1F5-4AD5-97B5-789E514D33B8}" type="pres">
      <dgm:prSet presAssocID="{02706D66-3AD6-47EA-90C7-8616DE70BEC2}" presName="topArc2" presStyleLbl="parChTrans1D1" presStyleIdx="8" presStyleCnt="14"/>
      <dgm:spPr/>
    </dgm:pt>
    <dgm:pt modelId="{E6CAF311-AA7F-4930-BA88-39BFFD29D03A}" type="pres">
      <dgm:prSet presAssocID="{02706D66-3AD6-47EA-90C7-8616DE70BEC2}" presName="bottomArc2" presStyleLbl="parChTrans1D1" presStyleIdx="9" presStyleCnt="14"/>
      <dgm:spPr/>
    </dgm:pt>
    <dgm:pt modelId="{4724234E-DEA4-414C-B725-74FCF04D012F}" type="pres">
      <dgm:prSet presAssocID="{02706D66-3AD6-47EA-90C7-8616DE70BEC2}" presName="topConnNode2" presStyleLbl="node2" presStyleIdx="0" presStyleCnt="0"/>
      <dgm:spPr/>
      <dgm:t>
        <a:bodyPr/>
        <a:lstStyle/>
        <a:p>
          <a:pPr rtl="1"/>
          <a:endParaRPr lang="ar-SA"/>
        </a:p>
      </dgm:t>
    </dgm:pt>
    <dgm:pt modelId="{A3DE88BE-E9B0-4928-8E9E-CFC8EC86E717}" type="pres">
      <dgm:prSet presAssocID="{02706D66-3AD6-47EA-90C7-8616DE70BEC2}" presName="hierChild4" presStyleCnt="0"/>
      <dgm:spPr/>
    </dgm:pt>
    <dgm:pt modelId="{526B8D66-7047-4BED-BC2E-667D4625B5EE}" type="pres">
      <dgm:prSet presAssocID="{59A44196-A16E-40B5-9C8B-B323F895C67D}" presName="Name28" presStyleLbl="parChTrans1D3" presStyleIdx="0" presStyleCnt="1"/>
      <dgm:spPr/>
      <dgm:t>
        <a:bodyPr/>
        <a:lstStyle/>
        <a:p>
          <a:pPr rtl="1"/>
          <a:endParaRPr lang="ar-SA"/>
        </a:p>
      </dgm:t>
    </dgm:pt>
    <dgm:pt modelId="{709F3BD2-9A99-413F-8A32-CAC38AF4DD5C}" type="pres">
      <dgm:prSet presAssocID="{CE947AAF-31B2-442E-B795-BBE2ED150E1E}" presName="hierRoot2" presStyleCnt="0">
        <dgm:presLayoutVars>
          <dgm:hierBranch val="init"/>
        </dgm:presLayoutVars>
      </dgm:prSet>
      <dgm:spPr/>
    </dgm:pt>
    <dgm:pt modelId="{EEF17383-5082-4823-9C07-A83FC839618B}" type="pres">
      <dgm:prSet presAssocID="{CE947AAF-31B2-442E-B795-BBE2ED150E1E}" presName="rootComposite2" presStyleCnt="0"/>
      <dgm:spPr/>
    </dgm:pt>
    <dgm:pt modelId="{BC404024-FB66-446E-B846-5E2E801C8168}" type="pres">
      <dgm:prSet presAssocID="{CE947AAF-31B2-442E-B795-BBE2ED150E1E}" presName="rootText2" presStyleLbl="alignAcc1" presStyleIdx="0" presStyleCnt="0">
        <dgm:presLayoutVars>
          <dgm:chPref val="3"/>
        </dgm:presLayoutVars>
      </dgm:prSet>
      <dgm:spPr/>
      <dgm:t>
        <a:bodyPr/>
        <a:lstStyle/>
        <a:p>
          <a:pPr rtl="1"/>
          <a:endParaRPr lang="ar-SA"/>
        </a:p>
      </dgm:t>
    </dgm:pt>
    <dgm:pt modelId="{7CB91DE8-F9A9-40BB-8B7A-F242EB08A703}" type="pres">
      <dgm:prSet presAssocID="{CE947AAF-31B2-442E-B795-BBE2ED150E1E}" presName="topArc2" presStyleLbl="parChTrans1D1" presStyleIdx="10" presStyleCnt="14"/>
      <dgm:spPr/>
    </dgm:pt>
    <dgm:pt modelId="{5742CD44-5090-4F08-A43D-3BC1327D9A29}" type="pres">
      <dgm:prSet presAssocID="{CE947AAF-31B2-442E-B795-BBE2ED150E1E}" presName="bottomArc2" presStyleLbl="parChTrans1D1" presStyleIdx="11" presStyleCnt="14"/>
      <dgm:spPr/>
    </dgm:pt>
    <dgm:pt modelId="{3A2514B5-C526-4078-9853-94BB7D220A36}" type="pres">
      <dgm:prSet presAssocID="{CE947AAF-31B2-442E-B795-BBE2ED150E1E}" presName="topConnNode2" presStyleLbl="node3" presStyleIdx="0" presStyleCnt="0"/>
      <dgm:spPr/>
      <dgm:t>
        <a:bodyPr/>
        <a:lstStyle/>
        <a:p>
          <a:pPr rtl="1"/>
          <a:endParaRPr lang="ar-SA"/>
        </a:p>
      </dgm:t>
    </dgm:pt>
    <dgm:pt modelId="{DA41CF3B-D705-410C-8D2D-0749048C4A2A}" type="pres">
      <dgm:prSet presAssocID="{CE947AAF-31B2-442E-B795-BBE2ED150E1E}" presName="hierChild4" presStyleCnt="0"/>
      <dgm:spPr/>
    </dgm:pt>
    <dgm:pt modelId="{D368BD7E-77DA-416B-8036-283F7179AC5E}" type="pres">
      <dgm:prSet presAssocID="{CE947AAF-31B2-442E-B795-BBE2ED150E1E}" presName="hierChild5" presStyleCnt="0"/>
      <dgm:spPr/>
    </dgm:pt>
    <dgm:pt modelId="{CE0F5DBA-283D-4EDB-A115-7FAF8852325A}" type="pres">
      <dgm:prSet presAssocID="{02706D66-3AD6-47EA-90C7-8616DE70BEC2}" presName="hierChild5" presStyleCnt="0"/>
      <dgm:spPr/>
    </dgm:pt>
    <dgm:pt modelId="{C40E7027-00D0-4730-81AF-6328D1AC343F}" type="pres">
      <dgm:prSet presAssocID="{DD9D52BB-1C96-4E71-9622-CFE719FACF4B}" presName="hierChild3" presStyleCnt="0"/>
      <dgm:spPr/>
    </dgm:pt>
    <dgm:pt modelId="{78A7193F-9348-46CC-9F93-E7B4DFA2F2D2}" type="pres">
      <dgm:prSet presAssocID="{24E29F85-0CB2-4686-B2E9-E03DB5711FBC}" presName="Name101" presStyleLbl="parChTrans1D2" presStyleIdx="4" presStyleCnt="5"/>
      <dgm:spPr/>
      <dgm:t>
        <a:bodyPr/>
        <a:lstStyle/>
        <a:p>
          <a:pPr rtl="1"/>
          <a:endParaRPr lang="ar-SA"/>
        </a:p>
      </dgm:t>
    </dgm:pt>
    <dgm:pt modelId="{DB2CDD53-F890-4AFD-BCDF-AD57A9D2D5E9}" type="pres">
      <dgm:prSet presAssocID="{669D8788-6796-41BD-9298-228172E137D8}" presName="hierRoot3" presStyleCnt="0">
        <dgm:presLayoutVars>
          <dgm:hierBranch val="init"/>
        </dgm:presLayoutVars>
      </dgm:prSet>
      <dgm:spPr/>
    </dgm:pt>
    <dgm:pt modelId="{2BD3BDDE-A00B-4A7D-ABA5-3E48855DC637}" type="pres">
      <dgm:prSet presAssocID="{669D8788-6796-41BD-9298-228172E137D8}" presName="rootComposite3" presStyleCnt="0"/>
      <dgm:spPr/>
    </dgm:pt>
    <dgm:pt modelId="{4A4786BB-B8FF-4479-98C5-C993C8523FC0}" type="pres">
      <dgm:prSet presAssocID="{669D8788-6796-41BD-9298-228172E137D8}" presName="rootText3" presStyleLbl="alignAcc1" presStyleIdx="0" presStyleCnt="0" custLinFactNeighborX="57312" custLinFactNeighborY="-3035">
        <dgm:presLayoutVars>
          <dgm:chPref val="3"/>
        </dgm:presLayoutVars>
      </dgm:prSet>
      <dgm:spPr/>
      <dgm:t>
        <a:bodyPr/>
        <a:lstStyle/>
        <a:p>
          <a:endParaRPr lang="en-US"/>
        </a:p>
      </dgm:t>
    </dgm:pt>
    <dgm:pt modelId="{4C267C07-D397-4C88-BBF3-19865F07E3B5}" type="pres">
      <dgm:prSet presAssocID="{669D8788-6796-41BD-9298-228172E137D8}" presName="topArc3" presStyleLbl="parChTrans1D1" presStyleIdx="12" presStyleCnt="14"/>
      <dgm:spPr/>
    </dgm:pt>
    <dgm:pt modelId="{5EF7208B-260B-458F-A31D-07D843D780C3}" type="pres">
      <dgm:prSet presAssocID="{669D8788-6796-41BD-9298-228172E137D8}" presName="bottomArc3" presStyleLbl="parChTrans1D1" presStyleIdx="13" presStyleCnt="14"/>
      <dgm:spPr/>
    </dgm:pt>
    <dgm:pt modelId="{7E7759C1-753B-4515-945C-CCC494DEA605}" type="pres">
      <dgm:prSet presAssocID="{669D8788-6796-41BD-9298-228172E137D8}" presName="topConnNode3" presStyleLbl="asst1" presStyleIdx="0" presStyleCnt="0"/>
      <dgm:spPr/>
      <dgm:t>
        <a:bodyPr/>
        <a:lstStyle/>
        <a:p>
          <a:pPr rtl="1"/>
          <a:endParaRPr lang="ar-SA"/>
        </a:p>
      </dgm:t>
    </dgm:pt>
    <dgm:pt modelId="{18824453-6CF2-4F03-9E82-5EFE1AFD99F8}" type="pres">
      <dgm:prSet presAssocID="{669D8788-6796-41BD-9298-228172E137D8}" presName="hierChild6" presStyleCnt="0"/>
      <dgm:spPr/>
    </dgm:pt>
    <dgm:pt modelId="{B3B0F3D0-6E4F-4F4B-93C2-A23E4CB88D33}" type="pres">
      <dgm:prSet presAssocID="{669D8788-6796-41BD-9298-228172E137D8}" presName="hierChild7" presStyleCnt="0"/>
      <dgm:spPr/>
    </dgm:pt>
  </dgm:ptLst>
  <dgm:cxnLst>
    <dgm:cxn modelId="{6F1CDDFD-0394-4450-B875-3F0B2F80BDCD}" srcId="{DD9D52BB-1C96-4E71-9622-CFE719FACF4B}" destId="{669D8788-6796-41BD-9298-228172E137D8}" srcOrd="0" destOrd="0" parTransId="{24E29F85-0CB2-4686-B2E9-E03DB5711FBC}" sibTransId="{16F65D9F-C8E8-4A53-BFF5-B941340A4AF8}"/>
    <dgm:cxn modelId="{8CD70573-57D0-4DF0-91F1-516AAE7ECCC9}" type="presOf" srcId="{CE947AAF-31B2-442E-B795-BBE2ED150E1E}" destId="{3A2514B5-C526-4078-9853-94BB7D220A36}" srcOrd="1" destOrd="0" presId="urn:microsoft.com/office/officeart/2008/layout/HalfCircleOrganizationChart"/>
    <dgm:cxn modelId="{D28B976B-B374-463C-A58E-274FE9D1A79C}" type="presOf" srcId="{DD9D52BB-1C96-4E71-9622-CFE719FACF4B}" destId="{24889720-9B15-4A6F-B335-7DEB14361950}" srcOrd="0" destOrd="0" presId="urn:microsoft.com/office/officeart/2008/layout/HalfCircleOrganizationChart"/>
    <dgm:cxn modelId="{040F3015-345E-4ED8-A5A2-99A663024D39}" type="presOf" srcId="{A7367153-417B-452D-95CB-350EF9859E7F}" destId="{66D5FC0B-28C2-4577-8CB7-C43C0C730C2D}" srcOrd="0" destOrd="0" presId="urn:microsoft.com/office/officeart/2008/layout/HalfCircleOrganizationChart"/>
    <dgm:cxn modelId="{3CB435F9-2F0D-4DD7-85DF-53AC36A2CCEF}" type="presOf" srcId="{306A7434-4191-4ED5-A6FD-ADC65071A122}" destId="{A22D9FE6-9C4F-43A4-81E7-104B9D886713}" srcOrd="0" destOrd="0" presId="urn:microsoft.com/office/officeart/2008/layout/HalfCircleOrganizationChart"/>
    <dgm:cxn modelId="{7B2D719F-B8DA-42C7-9C04-B3E29B131368}" type="presOf" srcId="{669D8788-6796-41BD-9298-228172E137D8}" destId="{4A4786BB-B8FF-4479-98C5-C993C8523FC0}" srcOrd="0" destOrd="0" presId="urn:microsoft.com/office/officeart/2008/layout/HalfCircleOrganizationChart"/>
    <dgm:cxn modelId="{894F6786-F8FE-45B9-AF97-5918AC734A23}" type="presOf" srcId="{A7367153-417B-452D-95CB-350EF9859E7F}" destId="{32AE8D3F-3B97-4264-8853-EB5A9F828EA4}" srcOrd="1" destOrd="0" presId="urn:microsoft.com/office/officeart/2008/layout/HalfCircleOrganizationChart"/>
    <dgm:cxn modelId="{2B6A8996-D76E-45B0-BBD5-A8A89C3792F6}" type="presOf" srcId="{59A44196-A16E-40B5-9C8B-B323F895C67D}" destId="{526B8D66-7047-4BED-BC2E-667D4625B5EE}" srcOrd="0" destOrd="0" presId="urn:microsoft.com/office/officeart/2008/layout/HalfCircleOrganizationChart"/>
    <dgm:cxn modelId="{0441A2D2-DFC0-479D-A93F-D2CC2AD2C834}" srcId="{02706D66-3AD6-47EA-90C7-8616DE70BEC2}" destId="{CE947AAF-31B2-442E-B795-BBE2ED150E1E}" srcOrd="0" destOrd="0" parTransId="{59A44196-A16E-40B5-9C8B-B323F895C67D}" sibTransId="{8A3C2B87-5FC2-4B51-9CEB-6322C32C50A0}"/>
    <dgm:cxn modelId="{24C35A44-FF9F-4CF5-A0D0-1363328392AE}" srcId="{9A48BE1B-0963-4EA9-B85E-F394796CFEBF}" destId="{DD9D52BB-1C96-4E71-9622-CFE719FACF4B}" srcOrd="0" destOrd="0" parTransId="{77B4EF27-0DBF-4B89-839F-D132D5750B29}" sibTransId="{5B1938EB-EC40-44E7-A9D9-98379EE6E5EF}"/>
    <dgm:cxn modelId="{922EBC0F-EEB4-46F6-8308-46119FFC111B}" type="presOf" srcId="{CE947AAF-31B2-442E-B795-BBE2ED150E1E}" destId="{BC404024-FB66-446E-B846-5E2E801C8168}" srcOrd="0" destOrd="0" presId="urn:microsoft.com/office/officeart/2008/layout/HalfCircleOrganizationChart"/>
    <dgm:cxn modelId="{2E2CB0E9-9D9C-41E5-9E8C-E37EAD77347F}" type="presOf" srcId="{2BC8D480-74E1-4D70-BBCC-3C14D3845B8F}" destId="{C2E58806-C5FD-4088-91DE-E22229D9F5D9}" srcOrd="0" destOrd="0" presId="urn:microsoft.com/office/officeart/2008/layout/HalfCircleOrganizationChart"/>
    <dgm:cxn modelId="{0B4D3F78-F04C-4879-AD09-11D18C981B93}" type="presOf" srcId="{531B8F51-88F5-4C15-9350-4EDE2DE2835F}" destId="{240B216A-F885-493E-8C54-6881DC2648A5}" srcOrd="0" destOrd="0" presId="urn:microsoft.com/office/officeart/2008/layout/HalfCircleOrganizationChart"/>
    <dgm:cxn modelId="{24790B01-5D14-4879-87EB-5C57AEA31CAD}" srcId="{DD9D52BB-1C96-4E71-9622-CFE719FACF4B}" destId="{BA239408-8B21-4347-B666-70DDCBBBA784}" srcOrd="3" destOrd="0" parTransId="{531B8F51-88F5-4C15-9350-4EDE2DE2835F}" sibTransId="{EC698D34-A802-4B55-B2F0-BB19D076160C}"/>
    <dgm:cxn modelId="{806EB194-A952-41B6-B27A-525FE049CC41}" srcId="{DD9D52BB-1C96-4E71-9622-CFE719FACF4B}" destId="{AA2A6020-3D69-48F1-8537-7161060A9DBE}" srcOrd="1" destOrd="0" parTransId="{306A7434-4191-4ED5-A6FD-ADC65071A122}" sibTransId="{217D0B7C-E747-404C-A359-EB907816BA47}"/>
    <dgm:cxn modelId="{E866AF72-7CF9-48F9-9448-B3C43C8F6A95}" type="presOf" srcId="{02706D66-3AD6-47EA-90C7-8616DE70BEC2}" destId="{4724234E-DEA4-414C-B725-74FCF04D012F}" srcOrd="1" destOrd="0" presId="urn:microsoft.com/office/officeart/2008/layout/HalfCircleOrganizationChart"/>
    <dgm:cxn modelId="{6E056A98-7113-4856-96C8-93F0C8663332}" type="presOf" srcId="{AA2A6020-3D69-48F1-8537-7161060A9DBE}" destId="{6C0FB928-05E0-473F-B2B8-6B80820DAF65}" srcOrd="1" destOrd="0" presId="urn:microsoft.com/office/officeart/2008/layout/HalfCircleOrganizationChart"/>
    <dgm:cxn modelId="{F2767714-317D-4850-BB0F-B2E4C952F615}" type="presOf" srcId="{AA2A6020-3D69-48F1-8537-7161060A9DBE}" destId="{A7B03DB4-FFB9-4E2D-947E-3F4F13E1214D}" srcOrd="0" destOrd="0" presId="urn:microsoft.com/office/officeart/2008/layout/HalfCircleOrganizationChart"/>
    <dgm:cxn modelId="{738B15ED-CD43-4681-B86B-352086890B1E}" type="presOf" srcId="{BA239408-8B21-4347-B666-70DDCBBBA784}" destId="{A3EDFC8C-32B8-4991-A4C4-DD228FBFB0E9}" srcOrd="1" destOrd="0" presId="urn:microsoft.com/office/officeart/2008/layout/HalfCircleOrganizationChart"/>
    <dgm:cxn modelId="{7744DEA9-47D3-4E07-A304-6EFFD0BAA6B8}" type="presOf" srcId="{9A48BE1B-0963-4EA9-B85E-F394796CFEBF}" destId="{125B6567-04F8-4205-8507-BEC80CB6BF0E}" srcOrd="0" destOrd="0" presId="urn:microsoft.com/office/officeart/2008/layout/HalfCircleOrganizationChart"/>
    <dgm:cxn modelId="{1D9345AA-61DA-4F2E-A18F-B5D0D975F6A1}" type="presOf" srcId="{02706D66-3AD6-47EA-90C7-8616DE70BEC2}" destId="{31E90FC5-1C73-42CC-9EDC-332F12249DD2}" srcOrd="0" destOrd="0" presId="urn:microsoft.com/office/officeart/2008/layout/HalfCircleOrganizationChart"/>
    <dgm:cxn modelId="{38BCB95E-903E-48A0-A7D4-84BF531A148A}" srcId="{DD9D52BB-1C96-4E71-9622-CFE719FACF4B}" destId="{02706D66-3AD6-47EA-90C7-8616DE70BEC2}" srcOrd="4" destOrd="0" parTransId="{5D0414B8-F000-461F-8A9F-6B986083E882}" sibTransId="{5AFC4223-80B5-41C6-A3E8-11F14D5B5318}"/>
    <dgm:cxn modelId="{03F90CC2-22D3-4974-B7ED-3EBB6D1FE2E9}" type="presOf" srcId="{5D0414B8-F000-461F-8A9F-6B986083E882}" destId="{63C8CDF5-310E-4AB8-8F49-A955054807EE}" srcOrd="0" destOrd="0" presId="urn:microsoft.com/office/officeart/2008/layout/HalfCircleOrganizationChart"/>
    <dgm:cxn modelId="{20E7007C-ED4D-4FB5-BF75-61DC692579BD}" type="presOf" srcId="{BA239408-8B21-4347-B666-70DDCBBBA784}" destId="{F90A4272-96C0-4A8C-9164-CE434D1CA745}" srcOrd="0" destOrd="0" presId="urn:microsoft.com/office/officeart/2008/layout/HalfCircleOrganizationChart"/>
    <dgm:cxn modelId="{34EA0896-5035-4E70-8ADC-49977B1A89D2}" srcId="{DD9D52BB-1C96-4E71-9622-CFE719FACF4B}" destId="{A7367153-417B-452D-95CB-350EF9859E7F}" srcOrd="2" destOrd="0" parTransId="{2BC8D480-74E1-4D70-BBCC-3C14D3845B8F}" sibTransId="{84EAE8D6-18C3-48BA-9574-26BE29158B20}"/>
    <dgm:cxn modelId="{303B7730-14C8-4B6B-9DCC-68EF3C00F779}" type="presOf" srcId="{24E29F85-0CB2-4686-B2E9-E03DB5711FBC}" destId="{78A7193F-9348-46CC-9F93-E7B4DFA2F2D2}" srcOrd="0" destOrd="0" presId="urn:microsoft.com/office/officeart/2008/layout/HalfCircleOrganizationChart"/>
    <dgm:cxn modelId="{18229975-3211-4363-8BA7-990004232E3F}" type="presOf" srcId="{DD9D52BB-1C96-4E71-9622-CFE719FACF4B}" destId="{EE1C06B9-6F8C-4390-89E5-9C9AF22B204F}" srcOrd="1" destOrd="0" presId="urn:microsoft.com/office/officeart/2008/layout/HalfCircleOrganizationChart"/>
    <dgm:cxn modelId="{92B5C2DA-62F0-41BC-BFDD-5752D8C955D4}" type="presOf" srcId="{669D8788-6796-41BD-9298-228172E137D8}" destId="{7E7759C1-753B-4515-945C-CCC494DEA605}" srcOrd="1" destOrd="0" presId="urn:microsoft.com/office/officeart/2008/layout/HalfCircleOrganizationChart"/>
    <dgm:cxn modelId="{24DB79B7-84A0-45AE-837D-C63A85B45596}" type="presParOf" srcId="{125B6567-04F8-4205-8507-BEC80CB6BF0E}" destId="{17B82F53-2E56-4840-8EAA-4D4D371ADEEE}" srcOrd="0" destOrd="0" presId="urn:microsoft.com/office/officeart/2008/layout/HalfCircleOrganizationChart"/>
    <dgm:cxn modelId="{66DF9E0C-5865-49E8-9591-2F06BA08D895}" type="presParOf" srcId="{17B82F53-2E56-4840-8EAA-4D4D371ADEEE}" destId="{29D4BE0A-CC6F-45B6-891C-E52CAF21446F}" srcOrd="0" destOrd="0" presId="urn:microsoft.com/office/officeart/2008/layout/HalfCircleOrganizationChart"/>
    <dgm:cxn modelId="{EA1DDDF1-3F51-4ABA-B1DD-F811B9743C77}" type="presParOf" srcId="{29D4BE0A-CC6F-45B6-891C-E52CAF21446F}" destId="{24889720-9B15-4A6F-B335-7DEB14361950}" srcOrd="0" destOrd="0" presId="urn:microsoft.com/office/officeart/2008/layout/HalfCircleOrganizationChart"/>
    <dgm:cxn modelId="{EA4AE369-C530-42F1-BA4B-08D1717B7889}" type="presParOf" srcId="{29D4BE0A-CC6F-45B6-891C-E52CAF21446F}" destId="{3B7710F6-69FA-40E1-B0F5-BDD3900E3664}" srcOrd="1" destOrd="0" presId="urn:microsoft.com/office/officeart/2008/layout/HalfCircleOrganizationChart"/>
    <dgm:cxn modelId="{3C4BD07C-8A3F-44C4-920C-9DD55EEA81A3}" type="presParOf" srcId="{29D4BE0A-CC6F-45B6-891C-E52CAF21446F}" destId="{A76A3BE3-700E-49EF-AB47-FD28154F98BD}" srcOrd="2" destOrd="0" presId="urn:microsoft.com/office/officeart/2008/layout/HalfCircleOrganizationChart"/>
    <dgm:cxn modelId="{D18168CF-3A97-4AA5-8F91-799D5007946B}" type="presParOf" srcId="{29D4BE0A-CC6F-45B6-891C-E52CAF21446F}" destId="{EE1C06B9-6F8C-4390-89E5-9C9AF22B204F}" srcOrd="3" destOrd="0" presId="urn:microsoft.com/office/officeart/2008/layout/HalfCircleOrganizationChart"/>
    <dgm:cxn modelId="{D49A21B0-62EC-4817-8DB0-7427AAA0C492}" type="presParOf" srcId="{17B82F53-2E56-4840-8EAA-4D4D371ADEEE}" destId="{B96E1DBA-3FCE-4EBD-A692-9A47E4A5DA06}" srcOrd="1" destOrd="0" presId="urn:microsoft.com/office/officeart/2008/layout/HalfCircleOrganizationChart"/>
    <dgm:cxn modelId="{D4065B53-42FB-4D30-A309-CAAB6EC56E59}" type="presParOf" srcId="{B96E1DBA-3FCE-4EBD-A692-9A47E4A5DA06}" destId="{A22D9FE6-9C4F-43A4-81E7-104B9D886713}" srcOrd="0" destOrd="0" presId="urn:microsoft.com/office/officeart/2008/layout/HalfCircleOrganizationChart"/>
    <dgm:cxn modelId="{213DF6A6-6979-4B3A-B41C-0905B758D2E5}" type="presParOf" srcId="{B96E1DBA-3FCE-4EBD-A692-9A47E4A5DA06}" destId="{D863FD64-C398-47F0-B71D-EF6350BE8851}" srcOrd="1" destOrd="0" presId="urn:microsoft.com/office/officeart/2008/layout/HalfCircleOrganizationChart"/>
    <dgm:cxn modelId="{064A5093-05C2-4D11-88D3-3A8F113B13CA}" type="presParOf" srcId="{D863FD64-C398-47F0-B71D-EF6350BE8851}" destId="{1707269A-3ADD-419E-890A-4B90B34A5DD4}" srcOrd="0" destOrd="0" presId="urn:microsoft.com/office/officeart/2008/layout/HalfCircleOrganizationChart"/>
    <dgm:cxn modelId="{BD2E3368-A3F1-4190-8B92-0E50EBD39008}" type="presParOf" srcId="{1707269A-3ADD-419E-890A-4B90B34A5DD4}" destId="{A7B03DB4-FFB9-4E2D-947E-3F4F13E1214D}" srcOrd="0" destOrd="0" presId="urn:microsoft.com/office/officeart/2008/layout/HalfCircleOrganizationChart"/>
    <dgm:cxn modelId="{CEC6A322-530A-4BB2-9AEE-85772EE39120}" type="presParOf" srcId="{1707269A-3ADD-419E-890A-4B90B34A5DD4}" destId="{9DFB0B39-5247-47AC-8672-5366474B6991}" srcOrd="1" destOrd="0" presId="urn:microsoft.com/office/officeart/2008/layout/HalfCircleOrganizationChart"/>
    <dgm:cxn modelId="{90337405-1C25-41D1-BCF0-552CA3643128}" type="presParOf" srcId="{1707269A-3ADD-419E-890A-4B90B34A5DD4}" destId="{93567857-4A8A-4984-9458-6930943507BA}" srcOrd="2" destOrd="0" presId="urn:microsoft.com/office/officeart/2008/layout/HalfCircleOrganizationChart"/>
    <dgm:cxn modelId="{5F554868-300D-4976-AB00-AD27FF47DE22}" type="presParOf" srcId="{1707269A-3ADD-419E-890A-4B90B34A5DD4}" destId="{6C0FB928-05E0-473F-B2B8-6B80820DAF65}" srcOrd="3" destOrd="0" presId="urn:microsoft.com/office/officeart/2008/layout/HalfCircleOrganizationChart"/>
    <dgm:cxn modelId="{C13F5555-E5D6-4A48-8C1C-290492ADD40C}" type="presParOf" srcId="{D863FD64-C398-47F0-B71D-EF6350BE8851}" destId="{9E5CFEAB-6EEA-4AC4-BD49-AE8F14136278}" srcOrd="1" destOrd="0" presId="urn:microsoft.com/office/officeart/2008/layout/HalfCircleOrganizationChart"/>
    <dgm:cxn modelId="{1E3600A7-3204-443A-8C19-31AF49631D9D}" type="presParOf" srcId="{D863FD64-C398-47F0-B71D-EF6350BE8851}" destId="{BC5B0797-7791-4FE3-A0E0-0004F749098B}" srcOrd="2" destOrd="0" presId="urn:microsoft.com/office/officeart/2008/layout/HalfCircleOrganizationChart"/>
    <dgm:cxn modelId="{08643141-48A9-4C55-8D24-5B0922FD80B4}" type="presParOf" srcId="{B96E1DBA-3FCE-4EBD-A692-9A47E4A5DA06}" destId="{C2E58806-C5FD-4088-91DE-E22229D9F5D9}" srcOrd="2" destOrd="0" presId="urn:microsoft.com/office/officeart/2008/layout/HalfCircleOrganizationChart"/>
    <dgm:cxn modelId="{5321A4AD-4095-4974-B697-34FA624E88BA}" type="presParOf" srcId="{B96E1DBA-3FCE-4EBD-A692-9A47E4A5DA06}" destId="{C9ECF516-F23E-4B6D-AB2E-6C7C2D3AF15D}" srcOrd="3" destOrd="0" presId="urn:microsoft.com/office/officeart/2008/layout/HalfCircleOrganizationChart"/>
    <dgm:cxn modelId="{C7D265FC-DB66-49C4-A695-A47C83947C23}" type="presParOf" srcId="{C9ECF516-F23E-4B6D-AB2E-6C7C2D3AF15D}" destId="{970C0884-839D-494D-BDDA-D2DE38B132E2}" srcOrd="0" destOrd="0" presId="urn:microsoft.com/office/officeart/2008/layout/HalfCircleOrganizationChart"/>
    <dgm:cxn modelId="{BD7FBACB-643B-495D-9A1B-A9CDF86588AB}" type="presParOf" srcId="{970C0884-839D-494D-BDDA-D2DE38B132E2}" destId="{66D5FC0B-28C2-4577-8CB7-C43C0C730C2D}" srcOrd="0" destOrd="0" presId="urn:microsoft.com/office/officeart/2008/layout/HalfCircleOrganizationChart"/>
    <dgm:cxn modelId="{221E655A-7613-4A37-B610-1624B679BA36}" type="presParOf" srcId="{970C0884-839D-494D-BDDA-D2DE38B132E2}" destId="{6643CABC-FD79-4D28-AEF9-4B98921E71D1}" srcOrd="1" destOrd="0" presId="urn:microsoft.com/office/officeart/2008/layout/HalfCircleOrganizationChart"/>
    <dgm:cxn modelId="{B0FFFEC4-9F4D-43A7-94F0-5854096FF337}" type="presParOf" srcId="{970C0884-839D-494D-BDDA-D2DE38B132E2}" destId="{F7B2DABF-C74D-4576-8846-147A12F6E264}" srcOrd="2" destOrd="0" presId="urn:microsoft.com/office/officeart/2008/layout/HalfCircleOrganizationChart"/>
    <dgm:cxn modelId="{FE781D4E-9D83-4723-A1BA-9404535848A9}" type="presParOf" srcId="{970C0884-839D-494D-BDDA-D2DE38B132E2}" destId="{32AE8D3F-3B97-4264-8853-EB5A9F828EA4}" srcOrd="3" destOrd="0" presId="urn:microsoft.com/office/officeart/2008/layout/HalfCircleOrganizationChart"/>
    <dgm:cxn modelId="{34E59DB1-D656-412D-BA3D-90AC686EEB07}" type="presParOf" srcId="{C9ECF516-F23E-4B6D-AB2E-6C7C2D3AF15D}" destId="{A0F80B59-8A6A-446F-9B5C-3B6B8304E611}" srcOrd="1" destOrd="0" presId="urn:microsoft.com/office/officeart/2008/layout/HalfCircleOrganizationChart"/>
    <dgm:cxn modelId="{6041D41F-5EFA-455D-B12F-D53C6B2955C5}" type="presParOf" srcId="{C9ECF516-F23E-4B6D-AB2E-6C7C2D3AF15D}" destId="{8DD5AF40-656F-4442-96F9-4680F6E6FD5B}" srcOrd="2" destOrd="0" presId="urn:microsoft.com/office/officeart/2008/layout/HalfCircleOrganizationChart"/>
    <dgm:cxn modelId="{28B23017-4254-4AFD-95F0-1AE98E9037F0}" type="presParOf" srcId="{B96E1DBA-3FCE-4EBD-A692-9A47E4A5DA06}" destId="{240B216A-F885-493E-8C54-6881DC2648A5}" srcOrd="4" destOrd="0" presId="urn:microsoft.com/office/officeart/2008/layout/HalfCircleOrganizationChart"/>
    <dgm:cxn modelId="{9F3C7B45-98FA-4147-AEE5-82DF47E24952}" type="presParOf" srcId="{B96E1DBA-3FCE-4EBD-A692-9A47E4A5DA06}" destId="{A65801D4-0B45-41F2-88E8-4594CBA49745}" srcOrd="5" destOrd="0" presId="urn:microsoft.com/office/officeart/2008/layout/HalfCircleOrganizationChart"/>
    <dgm:cxn modelId="{86941E59-C945-4E53-B2A3-DBE010310DD7}" type="presParOf" srcId="{A65801D4-0B45-41F2-88E8-4594CBA49745}" destId="{334534CE-EEFA-441E-A0BC-614865CBCABD}" srcOrd="0" destOrd="0" presId="urn:microsoft.com/office/officeart/2008/layout/HalfCircleOrganizationChart"/>
    <dgm:cxn modelId="{CFB8A969-3BF6-4DF0-875F-9156F7BE7756}" type="presParOf" srcId="{334534CE-EEFA-441E-A0BC-614865CBCABD}" destId="{F90A4272-96C0-4A8C-9164-CE434D1CA745}" srcOrd="0" destOrd="0" presId="urn:microsoft.com/office/officeart/2008/layout/HalfCircleOrganizationChart"/>
    <dgm:cxn modelId="{F0A50B5D-A284-4EB2-92FB-7492C5CB9D1E}" type="presParOf" srcId="{334534CE-EEFA-441E-A0BC-614865CBCABD}" destId="{D27AEB21-EF11-4633-9024-AE11FEF1DF98}" srcOrd="1" destOrd="0" presId="urn:microsoft.com/office/officeart/2008/layout/HalfCircleOrganizationChart"/>
    <dgm:cxn modelId="{239F3F2E-716F-45DD-8CCC-774056DA1F40}" type="presParOf" srcId="{334534CE-EEFA-441E-A0BC-614865CBCABD}" destId="{FCD37238-34E3-4F24-B81A-B0E3E8A3F36B}" srcOrd="2" destOrd="0" presId="urn:microsoft.com/office/officeart/2008/layout/HalfCircleOrganizationChart"/>
    <dgm:cxn modelId="{B9B622F7-B901-4E86-9302-F5EA57825350}" type="presParOf" srcId="{334534CE-EEFA-441E-A0BC-614865CBCABD}" destId="{A3EDFC8C-32B8-4991-A4C4-DD228FBFB0E9}" srcOrd="3" destOrd="0" presId="urn:microsoft.com/office/officeart/2008/layout/HalfCircleOrganizationChart"/>
    <dgm:cxn modelId="{25452408-38A8-4C37-BD2A-0393172EBD7F}" type="presParOf" srcId="{A65801D4-0B45-41F2-88E8-4594CBA49745}" destId="{AD80EAA4-1112-40BC-8E16-177C1C98AA90}" srcOrd="1" destOrd="0" presId="urn:microsoft.com/office/officeart/2008/layout/HalfCircleOrganizationChart"/>
    <dgm:cxn modelId="{BC0F18DC-D4DD-4041-A6FB-A7BCEE351808}" type="presParOf" srcId="{A65801D4-0B45-41F2-88E8-4594CBA49745}" destId="{F694AC10-9FFA-433A-B106-11CAF57F4940}" srcOrd="2" destOrd="0" presId="urn:microsoft.com/office/officeart/2008/layout/HalfCircleOrganizationChart"/>
    <dgm:cxn modelId="{14A60537-1669-46F0-AB43-33F69F26F8FB}" type="presParOf" srcId="{B96E1DBA-3FCE-4EBD-A692-9A47E4A5DA06}" destId="{63C8CDF5-310E-4AB8-8F49-A955054807EE}" srcOrd="6" destOrd="0" presId="urn:microsoft.com/office/officeart/2008/layout/HalfCircleOrganizationChart"/>
    <dgm:cxn modelId="{7BCBE5B2-C01F-4420-B35D-6DACE4ABCD5A}" type="presParOf" srcId="{B96E1DBA-3FCE-4EBD-A692-9A47E4A5DA06}" destId="{C73D56C7-65E1-490A-B4DC-4EEA7AAE1F49}" srcOrd="7" destOrd="0" presId="urn:microsoft.com/office/officeart/2008/layout/HalfCircleOrganizationChart"/>
    <dgm:cxn modelId="{9352A817-625B-4F6F-B6DE-6B084B42B816}" type="presParOf" srcId="{C73D56C7-65E1-490A-B4DC-4EEA7AAE1F49}" destId="{227D8BC5-2545-4825-A985-3FD4D033D99F}" srcOrd="0" destOrd="0" presId="urn:microsoft.com/office/officeart/2008/layout/HalfCircleOrganizationChart"/>
    <dgm:cxn modelId="{6CBDC7F8-1614-4B26-998D-97831D5214A9}" type="presParOf" srcId="{227D8BC5-2545-4825-A985-3FD4D033D99F}" destId="{31E90FC5-1C73-42CC-9EDC-332F12249DD2}" srcOrd="0" destOrd="0" presId="urn:microsoft.com/office/officeart/2008/layout/HalfCircleOrganizationChart"/>
    <dgm:cxn modelId="{36A07210-9A6E-41BD-8D9A-AF60D9DB9E70}" type="presParOf" srcId="{227D8BC5-2545-4825-A985-3FD4D033D99F}" destId="{BB52B87B-E1F5-4AD5-97B5-789E514D33B8}" srcOrd="1" destOrd="0" presId="urn:microsoft.com/office/officeart/2008/layout/HalfCircleOrganizationChart"/>
    <dgm:cxn modelId="{725804D8-AF32-42EA-BBC7-11646A845AA1}" type="presParOf" srcId="{227D8BC5-2545-4825-A985-3FD4D033D99F}" destId="{E6CAF311-AA7F-4930-BA88-39BFFD29D03A}" srcOrd="2" destOrd="0" presId="urn:microsoft.com/office/officeart/2008/layout/HalfCircleOrganizationChart"/>
    <dgm:cxn modelId="{53FE9A9E-53CD-4C21-BEF5-F5AF58594CC3}" type="presParOf" srcId="{227D8BC5-2545-4825-A985-3FD4D033D99F}" destId="{4724234E-DEA4-414C-B725-74FCF04D012F}" srcOrd="3" destOrd="0" presId="urn:microsoft.com/office/officeart/2008/layout/HalfCircleOrganizationChart"/>
    <dgm:cxn modelId="{DCE716B2-B8C8-422A-BD94-85CC60BCBE86}" type="presParOf" srcId="{C73D56C7-65E1-490A-B4DC-4EEA7AAE1F49}" destId="{A3DE88BE-E9B0-4928-8E9E-CFC8EC86E717}" srcOrd="1" destOrd="0" presId="urn:microsoft.com/office/officeart/2008/layout/HalfCircleOrganizationChart"/>
    <dgm:cxn modelId="{682BCA0B-3204-458B-8893-3ABC4880317C}" type="presParOf" srcId="{A3DE88BE-E9B0-4928-8E9E-CFC8EC86E717}" destId="{526B8D66-7047-4BED-BC2E-667D4625B5EE}" srcOrd="0" destOrd="0" presId="urn:microsoft.com/office/officeart/2008/layout/HalfCircleOrganizationChart"/>
    <dgm:cxn modelId="{D3C55482-99CF-4935-9D63-94FAF389C89A}" type="presParOf" srcId="{A3DE88BE-E9B0-4928-8E9E-CFC8EC86E717}" destId="{709F3BD2-9A99-413F-8A32-CAC38AF4DD5C}" srcOrd="1" destOrd="0" presId="urn:microsoft.com/office/officeart/2008/layout/HalfCircleOrganizationChart"/>
    <dgm:cxn modelId="{316B46E1-51C2-45E7-A419-5F6D79EF9E82}" type="presParOf" srcId="{709F3BD2-9A99-413F-8A32-CAC38AF4DD5C}" destId="{EEF17383-5082-4823-9C07-A83FC839618B}" srcOrd="0" destOrd="0" presId="urn:microsoft.com/office/officeart/2008/layout/HalfCircleOrganizationChart"/>
    <dgm:cxn modelId="{951768C8-C78F-45A3-87E2-12DA45E99591}" type="presParOf" srcId="{EEF17383-5082-4823-9C07-A83FC839618B}" destId="{BC404024-FB66-446E-B846-5E2E801C8168}" srcOrd="0" destOrd="0" presId="urn:microsoft.com/office/officeart/2008/layout/HalfCircleOrganizationChart"/>
    <dgm:cxn modelId="{02363587-4656-4E35-A674-B207EB6169CD}" type="presParOf" srcId="{EEF17383-5082-4823-9C07-A83FC839618B}" destId="{7CB91DE8-F9A9-40BB-8B7A-F242EB08A703}" srcOrd="1" destOrd="0" presId="urn:microsoft.com/office/officeart/2008/layout/HalfCircleOrganizationChart"/>
    <dgm:cxn modelId="{6316B948-0C95-4422-A9DD-A07A342FA4C7}" type="presParOf" srcId="{EEF17383-5082-4823-9C07-A83FC839618B}" destId="{5742CD44-5090-4F08-A43D-3BC1327D9A29}" srcOrd="2" destOrd="0" presId="urn:microsoft.com/office/officeart/2008/layout/HalfCircleOrganizationChart"/>
    <dgm:cxn modelId="{720BDB2F-FB8A-478F-942D-CDC9BA77AAEC}" type="presParOf" srcId="{EEF17383-5082-4823-9C07-A83FC839618B}" destId="{3A2514B5-C526-4078-9853-94BB7D220A36}" srcOrd="3" destOrd="0" presId="urn:microsoft.com/office/officeart/2008/layout/HalfCircleOrganizationChart"/>
    <dgm:cxn modelId="{DAED8A74-4C74-4F04-AD36-2F0F317C6482}" type="presParOf" srcId="{709F3BD2-9A99-413F-8A32-CAC38AF4DD5C}" destId="{DA41CF3B-D705-410C-8D2D-0749048C4A2A}" srcOrd="1" destOrd="0" presId="urn:microsoft.com/office/officeart/2008/layout/HalfCircleOrganizationChart"/>
    <dgm:cxn modelId="{54626079-E0C0-4BFD-993A-2DD829BEC989}" type="presParOf" srcId="{709F3BD2-9A99-413F-8A32-CAC38AF4DD5C}" destId="{D368BD7E-77DA-416B-8036-283F7179AC5E}" srcOrd="2" destOrd="0" presId="urn:microsoft.com/office/officeart/2008/layout/HalfCircleOrganizationChart"/>
    <dgm:cxn modelId="{2EE68425-A4D6-4231-9DA3-F40347937BD0}" type="presParOf" srcId="{C73D56C7-65E1-490A-B4DC-4EEA7AAE1F49}" destId="{CE0F5DBA-283D-4EDB-A115-7FAF8852325A}" srcOrd="2" destOrd="0" presId="urn:microsoft.com/office/officeart/2008/layout/HalfCircleOrganizationChart"/>
    <dgm:cxn modelId="{38E3A076-04D9-4AC4-A1EE-0500900F644C}" type="presParOf" srcId="{17B82F53-2E56-4840-8EAA-4D4D371ADEEE}" destId="{C40E7027-00D0-4730-81AF-6328D1AC343F}" srcOrd="2" destOrd="0" presId="urn:microsoft.com/office/officeart/2008/layout/HalfCircleOrganizationChart"/>
    <dgm:cxn modelId="{083A59FE-8670-4156-AB0E-C9EA465D4C03}" type="presParOf" srcId="{C40E7027-00D0-4730-81AF-6328D1AC343F}" destId="{78A7193F-9348-46CC-9F93-E7B4DFA2F2D2}" srcOrd="0" destOrd="0" presId="urn:microsoft.com/office/officeart/2008/layout/HalfCircleOrganizationChart"/>
    <dgm:cxn modelId="{A674D3A3-0D08-4E95-B2DB-C23AA4B2FA23}" type="presParOf" srcId="{C40E7027-00D0-4730-81AF-6328D1AC343F}" destId="{DB2CDD53-F890-4AFD-BCDF-AD57A9D2D5E9}" srcOrd="1" destOrd="0" presId="urn:microsoft.com/office/officeart/2008/layout/HalfCircleOrganizationChart"/>
    <dgm:cxn modelId="{F8E9093A-6575-40F5-9F40-F178528641D9}" type="presParOf" srcId="{DB2CDD53-F890-4AFD-BCDF-AD57A9D2D5E9}" destId="{2BD3BDDE-A00B-4A7D-ABA5-3E48855DC637}" srcOrd="0" destOrd="0" presId="urn:microsoft.com/office/officeart/2008/layout/HalfCircleOrganizationChart"/>
    <dgm:cxn modelId="{7F7E8994-4C22-4044-AACF-7E9098C7CC3D}" type="presParOf" srcId="{2BD3BDDE-A00B-4A7D-ABA5-3E48855DC637}" destId="{4A4786BB-B8FF-4479-98C5-C993C8523FC0}" srcOrd="0" destOrd="0" presId="urn:microsoft.com/office/officeart/2008/layout/HalfCircleOrganizationChart"/>
    <dgm:cxn modelId="{3B3E141D-EB30-4856-81BC-7B388E6CED3F}" type="presParOf" srcId="{2BD3BDDE-A00B-4A7D-ABA5-3E48855DC637}" destId="{4C267C07-D397-4C88-BBF3-19865F07E3B5}" srcOrd="1" destOrd="0" presId="urn:microsoft.com/office/officeart/2008/layout/HalfCircleOrganizationChart"/>
    <dgm:cxn modelId="{643DFFEC-A8FC-402A-907D-4CE0DFB3334A}" type="presParOf" srcId="{2BD3BDDE-A00B-4A7D-ABA5-3E48855DC637}" destId="{5EF7208B-260B-458F-A31D-07D843D780C3}" srcOrd="2" destOrd="0" presId="urn:microsoft.com/office/officeart/2008/layout/HalfCircleOrganizationChart"/>
    <dgm:cxn modelId="{4BABAAB2-B29B-42A9-B296-FD055A6A0A38}" type="presParOf" srcId="{2BD3BDDE-A00B-4A7D-ABA5-3E48855DC637}" destId="{7E7759C1-753B-4515-945C-CCC494DEA605}" srcOrd="3" destOrd="0" presId="urn:microsoft.com/office/officeart/2008/layout/HalfCircleOrganizationChart"/>
    <dgm:cxn modelId="{093F524B-4A5D-4150-A085-0553154A2063}" type="presParOf" srcId="{DB2CDD53-F890-4AFD-BCDF-AD57A9D2D5E9}" destId="{18824453-6CF2-4F03-9E82-5EFE1AFD99F8}" srcOrd="1" destOrd="0" presId="urn:microsoft.com/office/officeart/2008/layout/HalfCircleOrganizationChart"/>
    <dgm:cxn modelId="{07E3DA5B-5652-4CA4-B8A8-FBA084A15306}" type="presParOf" srcId="{DB2CDD53-F890-4AFD-BCDF-AD57A9D2D5E9}" destId="{B3B0F3D0-6E4F-4F4B-93C2-A23E4CB88D3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2421C8-94AD-49CD-AD2D-D9DB2F8A7731}" type="datetimeFigureOut">
              <a:rPr lang="en-US"/>
              <a:pPr>
                <a:defRPr/>
              </a:pPr>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04C69F-8577-4CCE-80D1-4EC27F0D0CD9}" type="slidenum">
              <a:rPr lang="en-US"/>
              <a:pPr>
                <a:defRPr/>
              </a:pPr>
              <a:t>‹#›</a:t>
            </a:fld>
            <a:endParaRPr lang="en-US"/>
          </a:p>
        </p:txBody>
      </p:sp>
    </p:spTree>
    <p:extLst>
      <p:ext uri="{BB962C8B-B14F-4D97-AF65-F5344CB8AC3E}">
        <p14:creationId xmlns:p14="http://schemas.microsoft.com/office/powerpoint/2010/main" val="581602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Contact Info: Dee Terrell, OSDH Chronic           Telephone 405-271-4072 ext. 57110</a:t>
            </a:r>
          </a:p>
        </p:txBody>
      </p:sp>
      <p:sp>
        <p:nvSpPr>
          <p:cNvPr id="5529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E3292-1FD1-4889-8881-9468631A152C}" type="slidenum">
              <a:rPr lang="en-US"/>
              <a:pPr fontAlgn="base">
                <a:spcBef>
                  <a:spcPct val="0"/>
                </a:spcBef>
                <a:spcAft>
                  <a:spcPct val="0"/>
                </a:spcAft>
              </a:pPr>
              <a:t>2</a:t>
            </a:fld>
            <a:endParaRPr lang="en-US"/>
          </a:p>
        </p:txBody>
      </p:sp>
      <p:sp>
        <p:nvSpPr>
          <p:cNvPr id="5530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553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Tree>
    <p:extLst>
      <p:ext uri="{BB962C8B-B14F-4D97-AF65-F5344CB8AC3E}">
        <p14:creationId xmlns:p14="http://schemas.microsoft.com/office/powerpoint/2010/main" val="178688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You can click on this link and go to the website.</a:t>
            </a:r>
            <a:r>
              <a:rPr lang="en-US" baseline="0" dirty="0" smtClean="0"/>
              <a:t> </a:t>
            </a:r>
          </a:p>
          <a:p>
            <a:endParaRPr lang="en-US" baseline="0" dirty="0" smtClean="0"/>
          </a:p>
          <a:p>
            <a:r>
              <a:rPr lang="en-US" baseline="0" dirty="0" smtClean="0"/>
              <a:t>The library tab has very nice infographic sheets for providers and patients for various diabetes health education material</a:t>
            </a:r>
          </a:p>
          <a:p>
            <a:endParaRPr lang="en-US" baseline="0" dirty="0" smtClean="0"/>
          </a:p>
          <a:p>
            <a:r>
              <a:rPr lang="en-US" baseline="0" dirty="0" smtClean="0"/>
              <a:t>Also the centers tab has a search tool to find specialized diabetes clinics in the kingdom’s regions.</a:t>
            </a:r>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62</a:t>
            </a:fld>
            <a:endParaRPr lang="en-US"/>
          </a:p>
        </p:txBody>
      </p:sp>
    </p:spTree>
    <p:extLst>
      <p:ext uri="{BB962C8B-B14F-4D97-AF65-F5344CB8AC3E}">
        <p14:creationId xmlns:p14="http://schemas.microsoft.com/office/powerpoint/2010/main" val="101923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a:spcBef>
                <a:spcPct val="0"/>
              </a:spcBef>
            </a:pPr>
            <a:endParaRPr lang="da-DK" smtClean="0"/>
          </a:p>
        </p:txBody>
      </p:sp>
    </p:spTree>
    <p:extLst>
      <p:ext uri="{BB962C8B-B14F-4D97-AF65-F5344CB8AC3E}">
        <p14:creationId xmlns:p14="http://schemas.microsoft.com/office/powerpoint/2010/main" val="181136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04C69F-8577-4CCE-80D1-4EC27F0D0CD9}" type="slidenum">
              <a:rPr lang="en-US" smtClean="0"/>
              <a:pPr>
                <a:defRPr/>
              </a:pPr>
              <a:t>44</a:t>
            </a:fld>
            <a:endParaRPr lang="en-US"/>
          </a:p>
        </p:txBody>
      </p:sp>
    </p:spTree>
    <p:extLst>
      <p:ext uri="{BB962C8B-B14F-4D97-AF65-F5344CB8AC3E}">
        <p14:creationId xmlns:p14="http://schemas.microsoft.com/office/powerpoint/2010/main" val="20015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 more information the link</a:t>
            </a:r>
            <a:r>
              <a:rPr lang="en-US" baseline="0" dirty="0" smtClean="0"/>
              <a:t> is the source:</a:t>
            </a:r>
            <a:endParaRPr lang="en-US" dirty="0" smtClean="0"/>
          </a:p>
          <a:p>
            <a:endParaRPr lang="en-US" dirty="0" smtClean="0"/>
          </a:p>
          <a:p>
            <a:r>
              <a:rPr lang="en-US" dirty="0" smtClean="0"/>
              <a:t>http://apps.who.int/iris/bitstream/10665/94384/1/9789241506236_eng.pdf?ua=1&amp;ua=1</a:t>
            </a:r>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54</a:t>
            </a:fld>
            <a:endParaRPr lang="en-US"/>
          </a:p>
        </p:txBody>
      </p:sp>
    </p:spTree>
    <p:extLst>
      <p:ext uri="{BB962C8B-B14F-4D97-AF65-F5344CB8AC3E}">
        <p14:creationId xmlns:p14="http://schemas.microsoft.com/office/powerpoint/2010/main" val="389970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https://en.wikipedia.org/wiki/Sustainable_Development_Goals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55</a:t>
            </a:fld>
            <a:endParaRPr lang="en-US"/>
          </a:p>
        </p:txBody>
      </p:sp>
    </p:spTree>
    <p:extLst>
      <p:ext uri="{BB962C8B-B14F-4D97-AF65-F5344CB8AC3E}">
        <p14:creationId xmlns:p14="http://schemas.microsoft.com/office/powerpoint/2010/main" val="330551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Source: Accessed 7 Feb. 2018 by Marwah Hassounah</a:t>
            </a:r>
          </a:p>
          <a:p>
            <a:r>
              <a:rPr lang="en-US" dirty="0" smtClean="0"/>
              <a:t>Saudi</a:t>
            </a:r>
            <a:r>
              <a:rPr lang="en-US" baseline="0" dirty="0" smtClean="0"/>
              <a:t> </a:t>
            </a:r>
            <a:r>
              <a:rPr lang="en-US" dirty="0" smtClean="0"/>
              <a:t>Ministry of Health</a:t>
            </a:r>
            <a:r>
              <a:rPr lang="en-US" baseline="0" dirty="0" smtClean="0"/>
              <a:t> website [ Arabic version]</a:t>
            </a:r>
          </a:p>
          <a:p>
            <a:r>
              <a:rPr lang="en-US" dirty="0" smtClean="0"/>
              <a:t>Health</a:t>
            </a:r>
            <a:r>
              <a:rPr lang="en-US" baseline="0" dirty="0" smtClean="0"/>
              <a:t> Programs General Department- Organizational Chart</a:t>
            </a:r>
          </a:p>
          <a:p>
            <a:r>
              <a:rPr lang="en-US" baseline="0" dirty="0" smtClean="0"/>
              <a:t>Page was last updated: 20 December 2017</a:t>
            </a:r>
            <a:endParaRPr lang="en-US" dirty="0" smtClean="0"/>
          </a:p>
          <a:p>
            <a:r>
              <a:rPr lang="en-US" dirty="0" smtClean="0"/>
              <a:t>URL </a:t>
            </a:r>
          </a:p>
          <a:p>
            <a:r>
              <a:rPr lang="en-US" dirty="0" smtClean="0"/>
              <a:t>https://www.moh.gov.sa/depts/Non-Communicable/Pages/organization.aspx</a:t>
            </a:r>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58</a:t>
            </a:fld>
            <a:endParaRPr lang="en-US"/>
          </a:p>
        </p:txBody>
      </p:sp>
    </p:spTree>
    <p:extLst>
      <p:ext uri="{BB962C8B-B14F-4D97-AF65-F5344CB8AC3E}">
        <p14:creationId xmlns:p14="http://schemas.microsoft.com/office/powerpoint/2010/main" val="347299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actual organizational chart</a:t>
            </a:r>
            <a:r>
              <a:rPr lang="en-US" baseline="0" dirty="0" smtClean="0"/>
              <a:t> from the source</a:t>
            </a:r>
          </a:p>
          <a:p>
            <a:endParaRPr lang="en-US" baseline="0" dirty="0" smtClean="0"/>
          </a:p>
          <a:p>
            <a:r>
              <a:rPr lang="en-US" dirty="0" smtClean="0"/>
              <a:t>https://www.moh.gov.sa/depts/Non-Communicable/Pages/organization.aspx</a:t>
            </a:r>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59</a:t>
            </a:fld>
            <a:endParaRPr lang="en-US"/>
          </a:p>
        </p:txBody>
      </p:sp>
    </p:spTree>
    <p:extLst>
      <p:ext uri="{BB962C8B-B14F-4D97-AF65-F5344CB8AC3E}">
        <p14:creationId xmlns:p14="http://schemas.microsoft.com/office/powerpoint/2010/main" val="74982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URL:</a:t>
            </a:r>
          </a:p>
          <a:p>
            <a:r>
              <a:rPr lang="en-US" dirty="0" smtClean="0"/>
              <a:t>http://www.ndpcp-moh.com/AboutProgram/whatIsProgram</a:t>
            </a:r>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60</a:t>
            </a:fld>
            <a:endParaRPr lang="en-US"/>
          </a:p>
        </p:txBody>
      </p:sp>
    </p:spTree>
    <p:extLst>
      <p:ext uri="{BB962C8B-B14F-4D97-AF65-F5344CB8AC3E}">
        <p14:creationId xmlns:p14="http://schemas.microsoft.com/office/powerpoint/2010/main" val="356159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Source:</a:t>
            </a:r>
          </a:p>
          <a:p>
            <a:r>
              <a:rPr lang="en-US" dirty="0" smtClean="0"/>
              <a:t>National Diabetes Prevention and Control Program Website</a:t>
            </a:r>
          </a:p>
          <a:p>
            <a:r>
              <a:rPr lang="en-US" dirty="0" smtClean="0"/>
              <a:t>Page title: Program goals]</a:t>
            </a:r>
          </a:p>
          <a:p>
            <a:r>
              <a:rPr lang="en-US" dirty="0" smtClean="0"/>
              <a:t>Accessed 7 Feb 2018</a:t>
            </a:r>
          </a:p>
          <a:p>
            <a:r>
              <a:rPr lang="en-US" dirty="0" smtClean="0"/>
              <a:t>[Arabic]</a:t>
            </a:r>
          </a:p>
          <a:p>
            <a:r>
              <a:rPr lang="en-US" dirty="0" smtClean="0"/>
              <a:t>http://www.ndpcp-moh.com/AboutProgram/Goals</a:t>
            </a:r>
          </a:p>
          <a:p>
            <a:endParaRPr lang="en-US" dirty="0"/>
          </a:p>
        </p:txBody>
      </p:sp>
      <p:sp>
        <p:nvSpPr>
          <p:cNvPr id="4" name="Slide Number Placeholder 3"/>
          <p:cNvSpPr>
            <a:spLocks noGrp="1"/>
          </p:cNvSpPr>
          <p:nvPr>
            <p:ph type="sldNum" sz="quarter" idx="10"/>
          </p:nvPr>
        </p:nvSpPr>
        <p:spPr/>
        <p:txBody>
          <a:bodyPr/>
          <a:lstStyle/>
          <a:p>
            <a:fld id="{FF96BBB9-9023-4CAD-BF47-93A99635219D}" type="slidenum">
              <a:rPr lang="en-US" smtClean="0"/>
              <a:t>61</a:t>
            </a:fld>
            <a:endParaRPr lang="en-US"/>
          </a:p>
        </p:txBody>
      </p:sp>
    </p:spTree>
    <p:extLst>
      <p:ext uri="{BB962C8B-B14F-4D97-AF65-F5344CB8AC3E}">
        <p14:creationId xmlns:p14="http://schemas.microsoft.com/office/powerpoint/2010/main" val="246291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B99E6D-8CAD-A045-BFB8-8F59CA166B4F}" type="datetime1">
              <a:rPr lang="en-HK" smtClean="0"/>
              <a:t>19/3/2018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3871EA-8694-4625-90F1-3EC90CC92D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1BA0E-BB1F-7744-B1C0-27F644A37ACB}" type="datetime1">
              <a:rPr lang="en-HK" smtClean="0"/>
              <a:t>19/3/2018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A7ED6-1292-41FC-BA53-2C44FD5242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78E548-6600-5B42-930C-4CF7A4D25271}" type="datetime1">
              <a:rPr lang="en-HK" smtClean="0"/>
              <a:t>19/3/2018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E9246-79B6-4EB3-965D-560C2BF26C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981200"/>
            <a:ext cx="3581400" cy="4114800"/>
          </a:xfrm>
        </p:spPr>
        <p:txBody>
          <a:bodyPr rtlCol="0">
            <a:normAutofit/>
          </a:bodyPr>
          <a:lstStyle/>
          <a:p>
            <a:pPr lvl="0"/>
            <a:endParaRPr lang="en-US" noProof="0"/>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391400" cy="8382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1143000" y="1981200"/>
            <a:ext cx="35814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4876800" y="198120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1333500" y="206375"/>
            <a:ext cx="6477000" cy="523863"/>
          </a:xfrm>
        </p:spPr>
        <p:txBody>
          <a:bodyPr/>
          <a:lstStyle/>
          <a:p>
            <a:r>
              <a:rPr lang="en-US" smtClean="0"/>
              <a:t>Click to edit Master title style</a:t>
            </a:r>
            <a:endParaRPr lang="en-US"/>
          </a:p>
        </p:txBody>
      </p:sp>
      <p:sp>
        <p:nvSpPr>
          <p:cNvPr id="31" name="Text Placeholder 6"/>
          <p:cNvSpPr>
            <a:spLocks noGrp="1"/>
          </p:cNvSpPr>
          <p:nvPr>
            <p:ph type="body" sz="quarter" idx="36"/>
          </p:nvPr>
        </p:nvSpPr>
        <p:spPr bwMode="auto">
          <a:xfrm>
            <a:off x="1333500" y="747626"/>
            <a:ext cx="6477000" cy="173124"/>
          </a:xfrm>
        </p:spPr>
        <p:txBody>
          <a:bodyPr>
            <a:noAutofit/>
          </a:bodyPr>
          <a:lstStyle>
            <a:lvl1pPr marL="0" indent="0">
              <a:spcBef>
                <a:spcPts val="0"/>
              </a:spcBef>
              <a:buNone/>
              <a:defRPr sz="500">
                <a:solidFill>
                  <a:schemeClr val="bg1"/>
                </a:solidFill>
              </a:defRPr>
            </a:lvl1pPr>
            <a:lvl2pPr marL="0" indent="0">
              <a:spcBef>
                <a:spcPts val="0"/>
              </a:spcBef>
              <a:buNone/>
              <a:defRPr sz="500">
                <a:solidFill>
                  <a:schemeClr val="bg1"/>
                </a:solidFill>
              </a:defRPr>
            </a:lvl2pPr>
            <a:lvl3pPr marL="0" indent="0">
              <a:spcBef>
                <a:spcPts val="0"/>
              </a:spcBef>
              <a:buNone/>
              <a:defRPr sz="500">
                <a:solidFill>
                  <a:schemeClr val="bg1"/>
                </a:solidFill>
              </a:defRPr>
            </a:lvl3pPr>
            <a:lvl4pPr marL="0" indent="0">
              <a:spcBef>
                <a:spcPts val="0"/>
              </a:spcBef>
              <a:buNone/>
              <a:defRPr sz="500">
                <a:solidFill>
                  <a:schemeClr val="bg1"/>
                </a:solidFill>
              </a:defRPr>
            </a:lvl4pPr>
            <a:lvl5pPr marL="0" indent="0">
              <a:spcBef>
                <a:spcPts val="0"/>
              </a:spcBef>
              <a:buNone/>
              <a:defRPr sz="500">
                <a:solidFill>
                  <a:schemeClr val="bg1"/>
                </a:solidFill>
              </a:defRPr>
            </a:lvl5pPr>
            <a:lvl6pPr marL="0" indent="0">
              <a:spcBef>
                <a:spcPts val="0"/>
              </a:spcBef>
              <a:buNone/>
              <a:defRPr sz="500">
                <a:solidFill>
                  <a:schemeClr val="bg1"/>
                </a:solidFill>
              </a:defRPr>
            </a:lvl6pPr>
            <a:lvl7pPr marL="0" indent="0">
              <a:spcBef>
                <a:spcPts val="0"/>
              </a:spcBef>
              <a:buNone/>
              <a:defRPr sz="500">
                <a:solidFill>
                  <a:schemeClr val="bg1"/>
                </a:solidFill>
              </a:defRPr>
            </a:lvl7pPr>
            <a:lvl8pPr marL="0" indent="0">
              <a:spcBef>
                <a:spcPts val="0"/>
              </a:spcBef>
              <a:buNone/>
              <a:defRPr sz="500">
                <a:solidFill>
                  <a:schemeClr val="bg1"/>
                </a:solidFill>
              </a:defRPr>
            </a:lvl8pPr>
            <a:lvl9pPr marL="0" indent="0">
              <a:spcBef>
                <a:spcPts val="0"/>
              </a:spcBef>
              <a:buNone/>
              <a:defRPr sz="500">
                <a:solidFill>
                  <a:schemeClr val="bg1"/>
                </a:solidFill>
              </a:defRPr>
            </a:lvl9pPr>
          </a:lstStyle>
          <a:p>
            <a:pPr lvl="0"/>
            <a:r>
              <a:rPr lang="en-US" smtClean="0"/>
              <a:t>Edit Master text styles</a:t>
            </a:r>
          </a:p>
        </p:txBody>
      </p:sp>
      <p:sp>
        <p:nvSpPr>
          <p:cNvPr id="3" name="Date Placeholder 2"/>
          <p:cNvSpPr>
            <a:spLocks noGrp="1"/>
          </p:cNvSpPr>
          <p:nvPr>
            <p:ph type="dt" sz="half" idx="10"/>
          </p:nvPr>
        </p:nvSpPr>
        <p:spPr/>
        <p:txBody>
          <a:bodyPr/>
          <a:lstStyle/>
          <a:p>
            <a:pPr>
              <a:defRPr/>
            </a:pPr>
            <a:fld id="{A8DB5D28-A465-B142-801E-BCD701DEC706}" type="datetime1">
              <a:rPr lang="en-HK" smtClean="0"/>
              <a:t>19/3/2018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F45348A-5635-4B6E-B08E-99A709CB6B40}" type="slidenum">
              <a:rPr lang="en-US" smtClean="0"/>
              <a:pPr>
                <a:defRPr/>
              </a:pPr>
              <a:t>‹#›</a:t>
            </a:fld>
            <a:endParaRPr lang="en-US"/>
          </a:p>
        </p:txBody>
      </p:sp>
      <p:sp>
        <p:nvSpPr>
          <p:cNvPr id="7" name="Text Placeholder 6"/>
          <p:cNvSpPr>
            <a:spLocks noGrp="1"/>
          </p:cNvSpPr>
          <p:nvPr>
            <p:ph type="body" sz="quarter" idx="13" hasCustomPrompt="1"/>
          </p:nvPr>
        </p:nvSpPr>
        <p:spPr>
          <a:xfrm>
            <a:off x="238125" y="1219200"/>
            <a:ext cx="2667000" cy="254000"/>
          </a:xfrm>
          <a:prstGeom prst="round1Rect">
            <a:avLst/>
          </a:prstGeom>
          <a:solidFill>
            <a:schemeClr val="accent2"/>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19" name="Content Placeholder 17"/>
          <p:cNvSpPr>
            <a:spLocks noGrp="1"/>
          </p:cNvSpPr>
          <p:nvPr>
            <p:ph sz="quarter" idx="24" hasCustomPrompt="1"/>
          </p:nvPr>
        </p:nvSpPr>
        <p:spPr>
          <a:xfrm>
            <a:off x="238125" y="1473200"/>
            <a:ext cx="2667000" cy="142875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1" name="Text Placeholder 6"/>
          <p:cNvSpPr>
            <a:spLocks noGrp="1"/>
          </p:cNvSpPr>
          <p:nvPr>
            <p:ph type="body" sz="quarter" idx="17" hasCustomPrompt="1"/>
          </p:nvPr>
        </p:nvSpPr>
        <p:spPr>
          <a:xfrm>
            <a:off x="238125" y="3131820"/>
            <a:ext cx="2667000" cy="254000"/>
          </a:xfrm>
          <a:prstGeom prst="round1Rect">
            <a:avLst/>
          </a:prstGeom>
          <a:solidFill>
            <a:schemeClr val="accent3"/>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0" name="Content Placeholder 17"/>
          <p:cNvSpPr>
            <a:spLocks noGrp="1"/>
          </p:cNvSpPr>
          <p:nvPr>
            <p:ph sz="quarter" idx="25" hasCustomPrompt="1"/>
          </p:nvPr>
        </p:nvSpPr>
        <p:spPr>
          <a:xfrm>
            <a:off x="238125" y="3385820"/>
            <a:ext cx="2667000" cy="1893368"/>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3" name="Text Placeholder 6"/>
          <p:cNvSpPr>
            <a:spLocks noGrp="1"/>
          </p:cNvSpPr>
          <p:nvPr>
            <p:ph type="body" sz="quarter" idx="19" hasCustomPrompt="1"/>
          </p:nvPr>
        </p:nvSpPr>
        <p:spPr>
          <a:xfrm>
            <a:off x="238125" y="5381625"/>
            <a:ext cx="2667000" cy="254000"/>
          </a:xfrm>
          <a:prstGeom prst="round1Rect">
            <a:avLst/>
          </a:prstGeom>
          <a:solidFill>
            <a:schemeClr val="accent4"/>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1" name="Content Placeholder 17"/>
          <p:cNvSpPr>
            <a:spLocks noGrp="1"/>
          </p:cNvSpPr>
          <p:nvPr>
            <p:ph sz="quarter" idx="26" hasCustomPrompt="1"/>
          </p:nvPr>
        </p:nvSpPr>
        <p:spPr>
          <a:xfrm>
            <a:off x="238125" y="5636895"/>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5" name="Text Placeholder 6"/>
          <p:cNvSpPr>
            <a:spLocks noGrp="1"/>
          </p:cNvSpPr>
          <p:nvPr>
            <p:ph type="body" sz="quarter" idx="21" hasCustomPrompt="1"/>
          </p:nvPr>
        </p:nvSpPr>
        <p:spPr>
          <a:xfrm>
            <a:off x="3238500" y="1219200"/>
            <a:ext cx="2667000" cy="254000"/>
          </a:xfrm>
          <a:prstGeom prst="round1Rect">
            <a:avLst/>
          </a:prstGeom>
          <a:solidFill>
            <a:schemeClr val="accent5"/>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2" name="Content Placeholder 17"/>
          <p:cNvSpPr>
            <a:spLocks noGrp="1"/>
          </p:cNvSpPr>
          <p:nvPr>
            <p:ph sz="quarter" idx="27" hasCustomPrompt="1"/>
          </p:nvPr>
        </p:nvSpPr>
        <p:spPr>
          <a:xfrm>
            <a:off x="3238500" y="1473200"/>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18" name="Content Placeholder 17"/>
          <p:cNvSpPr>
            <a:spLocks noGrp="1"/>
          </p:cNvSpPr>
          <p:nvPr>
            <p:ph sz="quarter" idx="23" hasCustomPrompt="1"/>
          </p:nvPr>
        </p:nvSpPr>
        <p:spPr>
          <a:xfrm>
            <a:off x="3238500" y="2489200"/>
            <a:ext cx="2667000" cy="1285875"/>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3" name="Content Placeholder 17"/>
          <p:cNvSpPr>
            <a:spLocks noGrp="1"/>
          </p:cNvSpPr>
          <p:nvPr>
            <p:ph sz="quarter" idx="28" hasCustomPrompt="1"/>
          </p:nvPr>
        </p:nvSpPr>
        <p:spPr>
          <a:xfrm>
            <a:off x="3238500" y="4889500"/>
            <a:ext cx="2667000" cy="365125"/>
          </a:xfrm>
        </p:spPr>
        <p:txBody>
          <a:bodyPr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p:txBody>
      </p:sp>
      <p:sp>
        <p:nvSpPr>
          <p:cNvPr id="24" name="Text Placeholder 6"/>
          <p:cNvSpPr>
            <a:spLocks noGrp="1"/>
          </p:cNvSpPr>
          <p:nvPr>
            <p:ph type="body" sz="quarter" idx="29" hasCustomPrompt="1"/>
          </p:nvPr>
        </p:nvSpPr>
        <p:spPr>
          <a:xfrm>
            <a:off x="3238500" y="5381625"/>
            <a:ext cx="2667000" cy="254000"/>
          </a:xfrm>
          <a:prstGeom prst="round1Rect">
            <a:avLst/>
          </a:prstGeom>
          <a:solidFill>
            <a:schemeClr val="accent6"/>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5" name="Content Placeholder 17"/>
          <p:cNvSpPr>
            <a:spLocks noGrp="1"/>
          </p:cNvSpPr>
          <p:nvPr>
            <p:ph sz="quarter" idx="30" hasCustomPrompt="1"/>
          </p:nvPr>
        </p:nvSpPr>
        <p:spPr>
          <a:xfrm>
            <a:off x="3238500" y="5636895"/>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6" name="Text Placeholder 6"/>
          <p:cNvSpPr>
            <a:spLocks noGrp="1"/>
          </p:cNvSpPr>
          <p:nvPr>
            <p:ph type="body" sz="quarter" idx="31" hasCustomPrompt="1"/>
          </p:nvPr>
        </p:nvSpPr>
        <p:spPr>
          <a:xfrm>
            <a:off x="6229350" y="1219200"/>
            <a:ext cx="2667000" cy="254000"/>
          </a:xfrm>
          <a:prstGeom prst="round1Rect">
            <a:avLst/>
          </a:prstGeom>
          <a:solidFill>
            <a:schemeClr val="accent6"/>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27" name="Content Placeholder 17"/>
          <p:cNvSpPr>
            <a:spLocks noGrp="1"/>
          </p:cNvSpPr>
          <p:nvPr>
            <p:ph sz="quarter" idx="32" hasCustomPrompt="1"/>
          </p:nvPr>
        </p:nvSpPr>
        <p:spPr>
          <a:xfrm>
            <a:off x="6229350" y="1473200"/>
            <a:ext cx="2667000" cy="1524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8" name="Content Placeholder 17"/>
          <p:cNvSpPr>
            <a:spLocks noGrp="1"/>
          </p:cNvSpPr>
          <p:nvPr>
            <p:ph sz="quarter" idx="33" hasCustomPrompt="1"/>
          </p:nvPr>
        </p:nvSpPr>
        <p:spPr>
          <a:xfrm>
            <a:off x="6229350" y="3299460"/>
            <a:ext cx="2667000" cy="15240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29" name="Text Placeholder 6"/>
          <p:cNvSpPr>
            <a:spLocks noGrp="1"/>
          </p:cNvSpPr>
          <p:nvPr>
            <p:ph type="body" sz="quarter" idx="34" hasCustomPrompt="1"/>
          </p:nvPr>
        </p:nvSpPr>
        <p:spPr>
          <a:xfrm>
            <a:off x="6229350" y="5381625"/>
            <a:ext cx="2667000" cy="254000"/>
          </a:xfrm>
          <a:prstGeom prst="round1Rect">
            <a:avLst/>
          </a:prstGeom>
          <a:solidFill>
            <a:schemeClr val="accent1"/>
          </a:solidFill>
        </p:spPr>
        <p:txBody>
          <a:bodyPr lIns="365760" anchor="ctr">
            <a:noAutofit/>
          </a:bodyPr>
          <a:lstStyle>
            <a:lvl1pPr marL="0" indent="0">
              <a:spcBef>
                <a:spcPts val="0"/>
              </a:spcBef>
              <a:buNone/>
              <a:defRPr sz="1250" cap="all"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smtClean="0"/>
              <a:t>Heading</a:t>
            </a:r>
            <a:endParaRPr lang="en-US" dirty="0"/>
          </a:p>
        </p:txBody>
      </p:sp>
      <p:sp>
        <p:nvSpPr>
          <p:cNvPr id="30" name="Content Placeholder 17"/>
          <p:cNvSpPr>
            <a:spLocks noGrp="1"/>
          </p:cNvSpPr>
          <p:nvPr>
            <p:ph sz="quarter" idx="35" hasCustomPrompt="1"/>
          </p:nvPr>
        </p:nvSpPr>
        <p:spPr>
          <a:xfrm>
            <a:off x="6229350" y="5636895"/>
            <a:ext cx="2667000" cy="952500"/>
          </a:xfrm>
        </p:spPr>
        <p:txBody>
          <a:bodyPr lIns="365760" tIns="182880"/>
          <a:lstStyle>
            <a:lvl1pPr>
              <a:defRPr baseline="0"/>
            </a:lvl1pPr>
            <a:lvl5pPr>
              <a:defRPr/>
            </a:lvl5pPr>
            <a:lvl6pPr>
              <a:defRPr/>
            </a:lvl6pPr>
            <a:lvl7pPr>
              <a:defRPr/>
            </a:lvl7pPr>
            <a:lvl8pPr>
              <a:defRPr/>
            </a:lvl8pPr>
            <a:lvl9pPr>
              <a:defRPr/>
            </a:lvl9pPr>
          </a:lstStyle>
          <a:p>
            <a:pPr lvl="0"/>
            <a:r>
              <a:rPr lang="en-US" dirty="0" smtClean="0"/>
              <a:t>Use this placeholder to add text or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a:t>
            </a:r>
          </a:p>
          <a:p>
            <a:pPr lvl="6"/>
            <a:r>
              <a:rPr lang="en-US" dirty="0" smtClean="0"/>
              <a:t>Seven</a:t>
            </a:r>
          </a:p>
          <a:p>
            <a:pPr lvl="7"/>
            <a:r>
              <a:rPr lang="en-US" dirty="0" smtClean="0"/>
              <a:t>Eight</a:t>
            </a:r>
          </a:p>
          <a:p>
            <a:pPr lvl="8"/>
            <a:r>
              <a:rPr lang="en-US" dirty="0" smtClean="0"/>
              <a:t>Nine</a:t>
            </a:r>
            <a:endParaRPr lang="en-US" dirty="0"/>
          </a:p>
        </p:txBody>
      </p:sp>
      <p:sp>
        <p:nvSpPr>
          <p:cNvPr id="32" name="Instructions"/>
          <p:cNvSpPr/>
          <p:nvPr/>
        </p:nvSpPr>
        <p:spPr>
          <a:xfrm>
            <a:off x="9144001" y="531812"/>
            <a:ext cx="259318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rIns="57150" rtlCol="0" anchor="t"/>
          <a:lstStyle/>
          <a:p>
            <a:pPr lvl="0">
              <a:spcBef>
                <a:spcPts val="250"/>
              </a:spcBef>
            </a:pPr>
            <a:r>
              <a:rPr sz="20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250"/>
              </a:spcBef>
            </a:pPr>
            <a:r>
              <a:rPr lang="en-US" sz="1375" dirty="0" smtClean="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62"/>
              </a:spcBef>
            </a:pPr>
            <a:endParaRPr sz="1250" dirty="0">
              <a:solidFill>
                <a:prstClr val="white">
                  <a:lumMod val="50000"/>
                </a:prstClr>
              </a:solidFill>
              <a:latin typeface="Calibri Light" panose="020F0302020204030204" pitchFamily="34" charset="0"/>
              <a:cs typeface="Calibri" panose="020F0502020204030204" pitchFamily="34" charset="0"/>
            </a:endParaRPr>
          </a:p>
          <a:p>
            <a:pPr lvl="0">
              <a:spcBef>
                <a:spcPts val="250"/>
              </a:spcBef>
            </a:pPr>
            <a:r>
              <a:rPr sz="1833"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250"/>
              </a:spcBef>
            </a:pPr>
            <a:r>
              <a:rPr sz="1375"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1375" dirty="0" smtClean="0">
                <a:solidFill>
                  <a:prstClr val="white">
                    <a:lumMod val="50000"/>
                  </a:prstClr>
                </a:solidFill>
                <a:latin typeface="Calibri Light" panose="020F0302020204030204" pitchFamily="34" charset="0"/>
                <a:cs typeface="Calibri" panose="020F0502020204030204" pitchFamily="34" charset="0"/>
              </a:rPr>
              <a:t>poster </a:t>
            </a:r>
            <a:r>
              <a:rPr sz="1375" dirty="0" smtClean="0">
                <a:solidFill>
                  <a:prstClr val="white">
                    <a:lumMod val="50000"/>
                  </a:prstClr>
                </a:solidFill>
                <a:latin typeface="Calibri Light" panose="020F0302020204030204" pitchFamily="34" charset="0"/>
                <a:cs typeface="Calibri" panose="020F0502020204030204" pitchFamily="34" charset="0"/>
              </a:rPr>
              <a:t>are </a:t>
            </a:r>
            <a:r>
              <a:rPr sz="1375" dirty="0">
                <a:solidFill>
                  <a:prstClr val="white">
                    <a:lumMod val="50000"/>
                  </a:prstClr>
                </a:solidFill>
                <a:latin typeface="Calibri Light" panose="020F0302020204030204" pitchFamily="34" charset="0"/>
                <a:cs typeface="Calibri" panose="020F0502020204030204" pitchFamily="34" charset="0"/>
              </a:rPr>
              <a:t>formatted for you. </a:t>
            </a:r>
            <a:r>
              <a:rPr lang="en-US" sz="1375" dirty="0" smtClean="0">
                <a:solidFill>
                  <a:prstClr val="white">
                    <a:lumMod val="50000"/>
                  </a:prstClr>
                </a:solidFill>
                <a:latin typeface="Calibri Light" panose="020F0302020204030204" pitchFamily="34" charset="0"/>
                <a:cs typeface="Calibri" panose="020F0502020204030204" pitchFamily="34" charset="0"/>
              </a:rPr>
              <a:t>Type</a:t>
            </a:r>
            <a:r>
              <a:rPr lang="en-US" sz="1375" baseline="0" dirty="0" smtClean="0">
                <a:solidFill>
                  <a:prstClr val="white">
                    <a:lumMod val="50000"/>
                  </a:prstClr>
                </a:solidFill>
                <a:latin typeface="Calibri Light" panose="020F0302020204030204" pitchFamily="34" charset="0"/>
                <a:cs typeface="Calibri" panose="020F0502020204030204" pitchFamily="34" charset="0"/>
              </a:rPr>
              <a:t> in the placeholders </a:t>
            </a:r>
            <a:r>
              <a:rPr lang="en-US" sz="1375" dirty="0" smtClean="0">
                <a:solidFill>
                  <a:prstClr val="white">
                    <a:lumMod val="50000"/>
                  </a:prstClr>
                </a:solidFill>
                <a:latin typeface="Calibri Light" panose="020F0302020204030204" pitchFamily="34" charset="0"/>
                <a:cs typeface="Calibri" panose="020F0502020204030204" pitchFamily="34" charset="0"/>
              </a:rPr>
              <a:t>to add text, or c</a:t>
            </a:r>
            <a:r>
              <a:rPr lang="en-US" sz="1375" baseline="0" dirty="0" smtClean="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500"/>
              </a:spcBef>
            </a:pPr>
            <a:r>
              <a:rPr lang="en-US" sz="1375" dirty="0" smtClean="0">
                <a:solidFill>
                  <a:prstClr val="white">
                    <a:lumMod val="50000"/>
                  </a:prstClr>
                </a:solidFill>
                <a:latin typeface="Calibri Light" panose="020F0302020204030204" pitchFamily="34" charset="0"/>
                <a:cs typeface="Calibri" panose="020F0502020204030204" pitchFamily="34" charset="0"/>
              </a:rPr>
              <a:t>T</a:t>
            </a:r>
            <a:r>
              <a:rPr sz="1375" dirty="0" smtClean="0">
                <a:solidFill>
                  <a:prstClr val="white">
                    <a:lumMod val="50000"/>
                  </a:prstClr>
                </a:solidFill>
                <a:latin typeface="Calibri Light" panose="020F0302020204030204" pitchFamily="34" charset="0"/>
                <a:cs typeface="Calibri" panose="020F0502020204030204" pitchFamily="34" charset="0"/>
              </a:rPr>
              <a:t>o </a:t>
            </a:r>
            <a:r>
              <a:rPr sz="1375" dirty="0">
                <a:solidFill>
                  <a:prstClr val="white">
                    <a:lumMod val="50000"/>
                  </a:prstClr>
                </a:solidFill>
                <a:latin typeface="Calibri Light" panose="020F0302020204030204" pitchFamily="34" charset="0"/>
                <a:cs typeface="Calibri" panose="020F0502020204030204" pitchFamily="34" charset="0"/>
              </a:rPr>
              <a:t>add or remove bullet points from text, just click the Bullets button on the Home tab.</a:t>
            </a:r>
          </a:p>
          <a:p>
            <a:pPr lvl="0">
              <a:spcBef>
                <a:spcPts val="500"/>
              </a:spcBef>
            </a:pPr>
            <a:r>
              <a:rPr sz="1375"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1375" dirty="0" smtClean="0">
                <a:solidFill>
                  <a:prstClr val="white">
                    <a:lumMod val="50000"/>
                  </a:prstClr>
                </a:solidFill>
                <a:latin typeface="Calibri Light" panose="020F0302020204030204" pitchFamily="34" charset="0"/>
                <a:cs typeface="Calibri" panose="020F0502020204030204" pitchFamily="34" charset="0"/>
              </a:rPr>
              <a:t>content</a:t>
            </a:r>
            <a:r>
              <a:rPr sz="1375" dirty="0" smtClean="0">
                <a:solidFill>
                  <a:prstClr val="white">
                    <a:lumMod val="50000"/>
                  </a:prstClr>
                </a:solidFill>
                <a:latin typeface="Calibri Light" panose="020F0302020204030204" pitchFamily="34" charset="0"/>
                <a:cs typeface="Calibri" panose="020F0502020204030204" pitchFamily="34" charset="0"/>
              </a:rPr>
              <a:t> </a:t>
            </a:r>
            <a:r>
              <a:rPr sz="1375" dirty="0">
                <a:solidFill>
                  <a:prstClr val="white">
                    <a:lumMod val="50000"/>
                  </a:prstClr>
                </a:solidFill>
                <a:latin typeface="Calibri Light" panose="020F0302020204030204" pitchFamily="34" charset="0"/>
                <a:cs typeface="Calibri" panose="020F0502020204030204" pitchFamily="34" charset="0"/>
              </a:rPr>
              <a:t>or body text, just make a copy of what you need and drag it into place. PowerPoint’s Smart Guides will help you align it with everything else.</a:t>
            </a:r>
          </a:p>
          <a:p>
            <a:pPr lvl="0">
              <a:spcBef>
                <a:spcPts val="500"/>
              </a:spcBef>
            </a:pPr>
            <a:r>
              <a:rPr sz="1375"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1375" dirty="0" smtClean="0">
                <a:solidFill>
                  <a:prstClr val="white">
                    <a:lumMod val="50000"/>
                  </a:prstClr>
                </a:solidFill>
                <a:latin typeface="Calibri Light" panose="020F0302020204030204" pitchFamily="34" charset="0"/>
                <a:cs typeface="Calibri" panose="020F0502020204030204" pitchFamily="34" charset="0"/>
              </a:rPr>
              <a:t>right-</a:t>
            </a:r>
            <a:r>
              <a:rPr sz="1375" dirty="0" smtClean="0">
                <a:solidFill>
                  <a:prstClr val="white">
                    <a:lumMod val="50000"/>
                  </a:prstClr>
                </a:solidFill>
                <a:latin typeface="Calibri Light" panose="020F0302020204030204" pitchFamily="34" charset="0"/>
                <a:cs typeface="Calibri" panose="020F0502020204030204" pitchFamily="34" charset="0"/>
              </a:rPr>
              <a:t>click </a:t>
            </a:r>
            <a:r>
              <a:rPr sz="1375" dirty="0">
                <a:solidFill>
                  <a:prstClr val="white">
                    <a:lumMod val="50000"/>
                  </a:prstClr>
                </a:solidFill>
                <a:latin typeface="Calibri Light" panose="020F0302020204030204" pitchFamily="34" charset="0"/>
                <a:cs typeface="Calibri" panose="020F0502020204030204" pitchFamily="34" charset="0"/>
              </a:rPr>
              <a:t>a </a:t>
            </a:r>
            <a:r>
              <a:rPr sz="1375" dirty="0" smtClean="0">
                <a:solidFill>
                  <a:prstClr val="white">
                    <a:lumMod val="50000"/>
                  </a:prstClr>
                </a:solidFill>
                <a:latin typeface="Calibri Light" panose="020F0302020204030204" pitchFamily="34" charset="0"/>
                <a:cs typeface="Calibri" panose="020F0502020204030204" pitchFamily="34" charset="0"/>
              </a:rPr>
              <a:t>picture</a:t>
            </a:r>
            <a:r>
              <a:rPr lang="en-US" sz="1375" dirty="0" smtClean="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1375" baseline="0" dirty="0" smtClean="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1375" dirty="0" smtClean="0">
                <a:solidFill>
                  <a:prstClr val="white">
                    <a:lumMod val="50000"/>
                  </a:prstClr>
                </a:solidFill>
                <a:latin typeface="Calibri Light" panose="020F0302020204030204" pitchFamily="34" charset="0"/>
                <a:cs typeface="Calibri" panose="020F0502020204030204" pitchFamily="34" charset="0"/>
              </a:rPr>
              <a:t>esize</a:t>
            </a:r>
            <a:r>
              <a:rPr lang="en-US" sz="1375" baseline="0" dirty="0" smtClean="0">
                <a:solidFill>
                  <a:prstClr val="white">
                    <a:lumMod val="50000"/>
                  </a:prstClr>
                </a:solidFill>
                <a:latin typeface="Calibri Light" panose="020F0302020204030204" pitchFamily="34" charset="0"/>
                <a:cs typeface="Calibri" panose="020F0502020204030204" pitchFamily="34" charset="0"/>
              </a:rPr>
              <a:t> by dragging a corner.</a:t>
            </a:r>
            <a:endParaRPr sz="1375"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258983075"/>
      </p:ext>
    </p:extLst>
  </p:cSld>
  <p:clrMapOvr>
    <a:masterClrMapping/>
  </p:clrMapOvr>
  <p:extLst mod="1">
    <p:ext uri="{DCECCB84-F9BA-43D5-87BE-67443E8EF086}">
      <p15:sldGuideLst xmlns:p15="http://schemas.microsoft.com/office/powerpoint/2012/main" xmlns="">
        <p15:guide id="1" pos="9168">
          <p15:clr>
            <a:srgbClr val="A4A3A4"/>
          </p15:clr>
        </p15:guide>
        <p15:guide id="2" pos="1848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E8FDE-D812-CC4D-B870-4880B7726C0B}" type="datetime1">
              <a:rPr lang="en-HK" smtClean="0"/>
              <a:t>19/3/2018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extLst>
      <p:ext uri="{BB962C8B-B14F-4D97-AF65-F5344CB8AC3E}">
        <p14:creationId xmlns:p14="http://schemas.microsoft.com/office/powerpoint/2010/main" val="375045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990E9804-E002-9141-BDBC-0BE0A07CA61C}" type="datetime1">
              <a:rPr lang="en-HK" smtClean="0"/>
              <a:t>19/3/2018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B3871EA-8694-4625-90F1-3EC90CC92D2C}" type="slidenum">
              <a:rPr lang="en-US" smtClean="0"/>
              <a:pPr>
                <a:defRPr/>
              </a:pPr>
              <a:t>‹#›</a:t>
            </a:fld>
            <a:endParaRPr lang="en-US"/>
          </a:p>
        </p:txBody>
      </p:sp>
    </p:spTree>
    <p:extLst>
      <p:ext uri="{BB962C8B-B14F-4D97-AF65-F5344CB8AC3E}">
        <p14:creationId xmlns:p14="http://schemas.microsoft.com/office/powerpoint/2010/main" val="325454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C1C273B-AC6C-9C4A-AB85-65E7E8272360}" type="datetime1">
              <a:rPr lang="en-HK" smtClean="0"/>
              <a:t>19/3/2018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8A538C-D61F-4933-B973-D808E23F6756}" type="slidenum">
              <a:rPr lang="en-US" smtClean="0"/>
              <a:pPr>
                <a:defRPr/>
              </a:pPr>
              <a:t>‹#›</a:t>
            </a:fld>
            <a:endParaRPr lang="en-US"/>
          </a:p>
        </p:txBody>
      </p:sp>
    </p:spTree>
    <p:extLst>
      <p:ext uri="{BB962C8B-B14F-4D97-AF65-F5344CB8AC3E}">
        <p14:creationId xmlns:p14="http://schemas.microsoft.com/office/powerpoint/2010/main" val="289377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902E19E8-019C-D645-BB7F-A57AB6021F5E}" type="datetime1">
              <a:rPr lang="en-HK" smtClean="0"/>
              <a:t>19/3/2018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E0BEB8-8C3B-4FAD-9DA8-D1299B2BCF84}" type="slidenum">
              <a:rPr lang="en-US" smtClean="0"/>
              <a:pPr>
                <a:defRPr/>
              </a:pPr>
              <a:t>‹#›</a:t>
            </a:fld>
            <a:endParaRPr lang="en-US"/>
          </a:p>
        </p:txBody>
      </p:sp>
    </p:spTree>
    <p:extLst>
      <p:ext uri="{BB962C8B-B14F-4D97-AF65-F5344CB8AC3E}">
        <p14:creationId xmlns:p14="http://schemas.microsoft.com/office/powerpoint/2010/main" val="3044401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139E45D-11EE-8449-AF55-2A3E72AC261A}" type="datetime1">
              <a:rPr lang="en-HK" smtClean="0"/>
              <a:t>19/3/2018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B5B53A-FD05-433A-BB6F-AF6D2302F382}" type="slidenum">
              <a:rPr lang="en-US" smtClean="0"/>
              <a:pPr>
                <a:defRPr/>
              </a:pPr>
              <a:t>‹#›</a:t>
            </a:fld>
            <a:endParaRPr lang="en-US"/>
          </a:p>
        </p:txBody>
      </p:sp>
    </p:spTree>
    <p:extLst>
      <p:ext uri="{BB962C8B-B14F-4D97-AF65-F5344CB8AC3E}">
        <p14:creationId xmlns:p14="http://schemas.microsoft.com/office/powerpoint/2010/main" val="378357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FBD1FD-7328-5346-83C7-2E42041FFFEB}" type="datetime1">
              <a:rPr lang="en-HK" smtClean="0"/>
              <a:t>19/3/2018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A538C-D61F-4933-B973-D808E23F675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3AA3458-43BA-7C4D-94A5-BF055993E5CB}" type="datetime1">
              <a:rPr lang="en-HK" smtClean="0"/>
              <a:t>19/3/2018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B40A209-EAB7-448A-B424-FDBAAFCD62BE}" type="slidenum">
              <a:rPr lang="en-US" smtClean="0"/>
              <a:pPr>
                <a:defRPr/>
              </a:pPr>
              <a:t>‹#›</a:t>
            </a:fld>
            <a:endParaRPr lang="en-US"/>
          </a:p>
        </p:txBody>
      </p:sp>
    </p:spTree>
    <p:extLst>
      <p:ext uri="{BB962C8B-B14F-4D97-AF65-F5344CB8AC3E}">
        <p14:creationId xmlns:p14="http://schemas.microsoft.com/office/powerpoint/2010/main" val="3341793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F60AA4C-E438-4840-9B08-BEF1B5B0D3F8}" type="datetime1">
              <a:rPr lang="en-HK" smtClean="0"/>
              <a:t>19/3/2018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0098676-507D-4EE7-8E9A-511C77C6B213}" type="slidenum">
              <a:rPr lang="en-US" smtClean="0"/>
              <a:pPr>
                <a:defRPr/>
              </a:pPr>
              <a:t>‹#›</a:t>
            </a:fld>
            <a:endParaRPr lang="en-US"/>
          </a:p>
        </p:txBody>
      </p:sp>
    </p:spTree>
    <p:extLst>
      <p:ext uri="{BB962C8B-B14F-4D97-AF65-F5344CB8AC3E}">
        <p14:creationId xmlns:p14="http://schemas.microsoft.com/office/powerpoint/2010/main" val="65622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B1D224-3769-AC47-ACDB-9FCF62A2A3DA}" type="datetime1">
              <a:rPr lang="en-HK" smtClean="0"/>
              <a:t>19/3/2018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36E165-5500-4A70-A5CE-2446CF6CAB30}" type="slidenum">
              <a:rPr lang="en-US" smtClean="0"/>
              <a:pPr>
                <a:defRPr/>
              </a:pPr>
              <a:t>‹#›</a:t>
            </a:fld>
            <a:endParaRPr lang="en-US"/>
          </a:p>
        </p:txBody>
      </p:sp>
    </p:spTree>
    <p:extLst>
      <p:ext uri="{BB962C8B-B14F-4D97-AF65-F5344CB8AC3E}">
        <p14:creationId xmlns:p14="http://schemas.microsoft.com/office/powerpoint/2010/main" val="3305749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4A4BC5D8-13E5-554A-BB55-B26DF5E1EF1E}" type="datetime1">
              <a:rPr lang="en-HK" smtClean="0"/>
              <a:t>19/3/2018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1B2047-68E6-41F0-9E4D-25C8B6FD76EF}" type="slidenum">
              <a:rPr lang="en-US" smtClean="0"/>
              <a:pPr>
                <a:defRPr/>
              </a:pPr>
              <a:t>‹#›</a:t>
            </a:fld>
            <a:endParaRPr lang="en-US"/>
          </a:p>
        </p:txBody>
      </p:sp>
    </p:spTree>
    <p:extLst>
      <p:ext uri="{BB962C8B-B14F-4D97-AF65-F5344CB8AC3E}">
        <p14:creationId xmlns:p14="http://schemas.microsoft.com/office/powerpoint/2010/main" val="2929451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C4BC9B3-562D-C142-9890-472CB7484DB9}" type="datetime1">
              <a:rPr lang="en-HK" smtClean="0"/>
              <a:t>19/3/2018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CCE4A2-58D8-467F-8349-4B828A076BC2}" type="slidenum">
              <a:rPr lang="en-US" smtClean="0"/>
              <a:pPr>
                <a:defRPr/>
              </a:pPr>
              <a:t>‹#›</a:t>
            </a:fld>
            <a:endParaRPr lang="en-US"/>
          </a:p>
        </p:txBody>
      </p:sp>
    </p:spTree>
    <p:extLst>
      <p:ext uri="{BB962C8B-B14F-4D97-AF65-F5344CB8AC3E}">
        <p14:creationId xmlns:p14="http://schemas.microsoft.com/office/powerpoint/2010/main" val="121288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0B29CD-32D9-8B4C-B1FB-01F284EE10A1}" type="datetime1">
              <a:rPr lang="en-HK" smtClean="0"/>
              <a:t>19/3/2018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4A7ED6-1292-41FC-BA53-2C44FD5242DE}" type="slidenum">
              <a:rPr lang="en-US" smtClean="0"/>
              <a:pPr>
                <a:defRPr/>
              </a:pPr>
              <a:t>‹#›</a:t>
            </a:fld>
            <a:endParaRPr lang="en-US"/>
          </a:p>
        </p:txBody>
      </p:sp>
    </p:spTree>
    <p:extLst>
      <p:ext uri="{BB962C8B-B14F-4D97-AF65-F5344CB8AC3E}">
        <p14:creationId xmlns:p14="http://schemas.microsoft.com/office/powerpoint/2010/main" val="3320551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485EFD3-A99D-B244-9F4C-50BF3606EA0D}" type="datetime1">
              <a:rPr lang="en-HK" smtClean="0"/>
              <a:t>19/3/2018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7E9246-79B6-4EB3-965D-560C2BF26CAC}" type="slidenum">
              <a:rPr lang="en-US" smtClean="0"/>
              <a:pPr>
                <a:defRPr/>
              </a:pPr>
              <a:t>‹#›</a:t>
            </a:fld>
            <a:endParaRPr lang="en-US"/>
          </a:p>
        </p:txBody>
      </p:sp>
    </p:spTree>
    <p:extLst>
      <p:ext uri="{BB962C8B-B14F-4D97-AF65-F5344CB8AC3E}">
        <p14:creationId xmlns:p14="http://schemas.microsoft.com/office/powerpoint/2010/main" val="9936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5E9217-43ED-114B-BDC2-64565F4A83DA}" type="datetime1">
              <a:rPr lang="en-HK" smtClean="0"/>
              <a:t>19/3/2018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E0BEB8-8C3B-4FAD-9DA8-D1299B2BCF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7E9332-E5BF-4A46-B99E-5439C1B84A24}" type="datetime1">
              <a:rPr lang="en-HK" smtClean="0"/>
              <a:t>19/3/2018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5B53A-FD05-433A-BB6F-AF6D2302F38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20EB195-C68E-D446-80AA-E32A7750839A}" type="datetime1">
              <a:rPr lang="en-HK" smtClean="0"/>
              <a:t>19/3/2018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40A209-EAB7-448A-B424-FDBAAFCD62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F6D3DB-530C-2C46-BCAD-12A7DE86986B}" type="datetime1">
              <a:rPr lang="en-HK" smtClean="0"/>
              <a:t>19/3/2018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098676-507D-4EE7-8E9A-511C77C6B2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3B266-05F3-1C4C-99E2-5D7CD2821B1C}" type="datetime1">
              <a:rPr lang="en-HK" smtClean="0"/>
              <a:t>19/3/2018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6E165-5500-4A70-A5CE-2446CF6CAB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DEE451-7DF2-6C4A-BA44-97A842E3AC8E}" type="datetime1">
              <a:rPr lang="en-HK" smtClean="0"/>
              <a:t>19/3/2018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1B2047-68E6-41F0-9E4D-25C8B6FD76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145C59-3C5C-B541-924F-64B14AA81C9B}" type="datetime1">
              <a:rPr lang="en-HK" smtClean="0"/>
              <a:t>19/3/2018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CCE4A2-58D8-467F-8349-4B828A076B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2007D37-9BCA-9343-9E75-0FC540DCA1CC}" type="datetime1">
              <a:rPr lang="en-HK" smtClean="0"/>
              <a:t>19/3/2018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F45348A-5635-4B6E-B08E-99A709CB6B4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invGray">
          <a:xfrm>
            <a:off x="0" y="0"/>
            <a:ext cx="9144000" cy="1047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2"/>
          </a:p>
        </p:txBody>
      </p:sp>
      <p:sp>
        <p:nvSpPr>
          <p:cNvPr id="2" name="Title Placeholder 1"/>
          <p:cNvSpPr>
            <a:spLocks noGrp="1"/>
          </p:cNvSpPr>
          <p:nvPr>
            <p:ph type="title"/>
          </p:nvPr>
        </p:nvSpPr>
        <p:spPr bwMode="auto">
          <a:xfrm>
            <a:off x="1333500" y="206375"/>
            <a:ext cx="6477000" cy="523863"/>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33500" y="1254125"/>
            <a:ext cx="6477000" cy="49228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8125" y="6690562"/>
            <a:ext cx="2057400" cy="95250"/>
          </a:xfrm>
          <a:prstGeom prst="rect">
            <a:avLst/>
          </a:prstGeom>
        </p:spPr>
        <p:txBody>
          <a:bodyPr vert="horz" lIns="91440" tIns="45720" rIns="91440" bIns="45720" rtlCol="0" anchor="ctr"/>
          <a:lstStyle>
            <a:lvl1pPr algn="l">
              <a:defRPr sz="333">
                <a:solidFill>
                  <a:schemeClr val="tx1">
                    <a:tint val="75000"/>
                  </a:schemeClr>
                </a:solidFill>
              </a:defRPr>
            </a:lvl1pPr>
          </a:lstStyle>
          <a:p>
            <a:pPr>
              <a:defRPr/>
            </a:pPr>
            <a:fld id="{92FF11B8-D33F-C544-BB0D-F2C8093DDFAF}" type="datetime1">
              <a:rPr lang="en-HK" smtClean="0"/>
              <a:t>19/3/2018</a:t>
            </a:fld>
            <a:endParaRPr lang="en-US"/>
          </a:p>
        </p:txBody>
      </p:sp>
      <p:sp>
        <p:nvSpPr>
          <p:cNvPr id="5" name="Footer Placeholder 4"/>
          <p:cNvSpPr>
            <a:spLocks noGrp="1"/>
          </p:cNvSpPr>
          <p:nvPr>
            <p:ph type="ftr" sz="quarter" idx="3"/>
          </p:nvPr>
        </p:nvSpPr>
        <p:spPr>
          <a:xfrm>
            <a:off x="2295525" y="6690562"/>
            <a:ext cx="4552950" cy="95250"/>
          </a:xfrm>
          <a:prstGeom prst="rect">
            <a:avLst/>
          </a:prstGeom>
        </p:spPr>
        <p:txBody>
          <a:bodyPr vert="horz" lIns="91440" tIns="45720" rIns="91440" bIns="45720" rtlCol="0" anchor="ctr"/>
          <a:lstStyle>
            <a:lvl1pPr algn="ctr">
              <a:defRPr sz="333">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48475" y="6690562"/>
            <a:ext cx="2057400" cy="95250"/>
          </a:xfrm>
          <a:prstGeom prst="rect">
            <a:avLst/>
          </a:prstGeom>
        </p:spPr>
        <p:txBody>
          <a:bodyPr vert="horz" lIns="91440" tIns="45720" rIns="91440" bIns="45720" rtlCol="0" anchor="ctr"/>
          <a:lstStyle>
            <a:lvl1pPr algn="r">
              <a:defRPr sz="333">
                <a:solidFill>
                  <a:schemeClr val="tx1">
                    <a:tint val="75000"/>
                  </a:schemeClr>
                </a:solidFill>
              </a:defRPr>
            </a:lvl1pPr>
          </a:lstStyle>
          <a:p>
            <a:pPr>
              <a:defRPr/>
            </a:pPr>
            <a:fld id="{9F45348A-5635-4B6E-B08E-99A709CB6B40}" type="slidenum">
              <a:rPr lang="en-US" smtClean="0"/>
              <a:pPr>
                <a:defRPr/>
              </a:pPr>
              <a:t>‹#›</a:t>
            </a:fld>
            <a:endParaRPr lang="en-US"/>
          </a:p>
        </p:txBody>
      </p:sp>
    </p:spTree>
    <p:extLst>
      <p:ext uri="{BB962C8B-B14F-4D97-AF65-F5344CB8AC3E}">
        <p14:creationId xmlns:p14="http://schemas.microsoft.com/office/powerpoint/2010/main" val="324982155"/>
      </p:ext>
    </p:extLst>
  </p:cSld>
  <p:clrMap bg1="lt1" tx1="dk1" bg2="lt2" tx2="dk2" accent1="accent1" accent2="accent2" accent3="accent3" accent4="accent4" accent5="accent5" accent6="accent6" hlink="hlink" folHlink="folHlink"/>
  <p:sldLayoutIdLst>
    <p:sldLayoutId id="2147483684" r:id="rId1"/>
    <p:sldLayoutId id="2147483685" r:id="rId2"/>
  </p:sldLayoutIdLst>
  <p:hf sldNum="0" hdr="0" ftr="0" dt="0"/>
  <p:txStyles>
    <p:titleStyle>
      <a:lvl1pPr algn="l" defTabSz="914330" rtl="0" eaLnBrk="1" latinLnBrk="0" hangingPunct="1">
        <a:lnSpc>
          <a:spcPct val="90000"/>
        </a:lnSpc>
        <a:spcBef>
          <a:spcPct val="0"/>
        </a:spcBef>
        <a:buNone/>
        <a:defRPr sz="1833" b="1" kern="1200">
          <a:solidFill>
            <a:schemeClr val="bg1"/>
          </a:solidFill>
          <a:latin typeface="+mj-lt"/>
          <a:ea typeface="+mj-ea"/>
          <a:cs typeface="+mj-cs"/>
        </a:defRPr>
      </a:lvl1pPr>
    </p:titleStyle>
    <p:bodyStyle>
      <a:lvl1pPr marL="95243" indent="-95243" algn="l" defTabSz="914330" rtl="0" eaLnBrk="1" latinLnBrk="0" hangingPunct="1">
        <a:lnSpc>
          <a:spcPct val="100000"/>
        </a:lnSpc>
        <a:spcBef>
          <a:spcPts val="250"/>
        </a:spcBef>
        <a:buClr>
          <a:schemeClr val="accent2"/>
        </a:buClr>
        <a:buFont typeface="Arial" panose="020B0604020202020204" pitchFamily="34" charset="0"/>
        <a:buChar char="•"/>
        <a:defRPr sz="583" kern="1200">
          <a:solidFill>
            <a:schemeClr val="tx1"/>
          </a:solidFill>
          <a:latin typeface="+mn-lt"/>
          <a:ea typeface="+mn-ea"/>
          <a:cs typeface="+mn-cs"/>
        </a:defRPr>
      </a:lvl1pPr>
      <a:lvl2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2pPr>
      <a:lvl3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3pPr>
      <a:lvl4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4pPr>
      <a:lvl5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5pPr>
      <a:lvl6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6pPr>
      <a:lvl7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7pPr>
      <a:lvl8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8pPr>
      <a:lvl9pPr marL="228582" indent="-95243" algn="l" defTabSz="914330" rtl="0" eaLnBrk="1" latinLnBrk="0" hangingPunct="1">
        <a:lnSpc>
          <a:spcPct val="100000"/>
        </a:lnSpc>
        <a:spcBef>
          <a:spcPts val="250"/>
        </a:spcBef>
        <a:buClr>
          <a:schemeClr val="accent2"/>
        </a:buClr>
        <a:buFont typeface="Arial" panose="020B0604020202020204" pitchFamily="34" charset="0"/>
        <a:buChar char="•"/>
        <a:defRPr sz="500" kern="1200">
          <a:solidFill>
            <a:schemeClr val="tx1"/>
          </a:solidFill>
          <a:latin typeface="+mn-lt"/>
          <a:ea typeface="+mn-ea"/>
          <a:cs typeface="+mn-cs"/>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59" algn="l" defTabSz="914330" rtl="0" eaLnBrk="1" latinLnBrk="0" hangingPunct="1">
        <a:defRPr sz="1800" kern="1200">
          <a:solidFill>
            <a:schemeClr val="tx1"/>
          </a:solidFill>
          <a:latin typeface="+mn-lt"/>
          <a:ea typeface="+mn-ea"/>
          <a:cs typeface="+mn-cs"/>
        </a:defRPr>
      </a:lvl5pPr>
      <a:lvl6pPr marL="2285824" algn="l" defTabSz="914330" rtl="0" eaLnBrk="1" latinLnBrk="0" hangingPunct="1">
        <a:defRPr sz="1800" kern="1200">
          <a:solidFill>
            <a:schemeClr val="tx1"/>
          </a:solidFill>
          <a:latin typeface="+mn-lt"/>
          <a:ea typeface="+mn-ea"/>
          <a:cs typeface="+mn-cs"/>
        </a:defRPr>
      </a:lvl6pPr>
      <a:lvl7pPr marL="2742989" algn="l" defTabSz="914330" rtl="0" eaLnBrk="1" latinLnBrk="0" hangingPunct="1">
        <a:defRPr sz="1800" kern="1200">
          <a:solidFill>
            <a:schemeClr val="tx1"/>
          </a:solidFill>
          <a:latin typeface="+mn-lt"/>
          <a:ea typeface="+mn-ea"/>
          <a:cs typeface="+mn-cs"/>
        </a:defRPr>
      </a:lvl7pPr>
      <a:lvl8pPr marL="3200154" algn="l" defTabSz="914330" rtl="0" eaLnBrk="1" latinLnBrk="0" hangingPunct="1">
        <a:defRPr sz="1800" kern="1200">
          <a:solidFill>
            <a:schemeClr val="tx1"/>
          </a:solidFill>
          <a:latin typeface="+mn-lt"/>
          <a:ea typeface="+mn-ea"/>
          <a:cs typeface="+mn-cs"/>
        </a:defRPr>
      </a:lvl8pPr>
      <a:lvl9pPr marL="3657319" algn="l" defTabSz="91433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368">
          <p15:clr>
            <a:srgbClr val="A4A3A4"/>
          </p15:clr>
        </p15:guide>
        <p15:guide id="2" pos="720">
          <p15:clr>
            <a:srgbClr val="A4A3A4"/>
          </p15:clr>
        </p15:guide>
        <p15:guide id="3" pos="26928">
          <p15:clr>
            <a:srgbClr val="A4A3A4"/>
          </p15:clr>
        </p15:guide>
        <p15:guide id="4" pos="13824">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515D32B-EF90-964A-B5C7-F9D955E3F4D3}" type="datetime1">
              <a:rPr lang="en-HK" smtClean="0"/>
              <a:t>19/3/2018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F45348A-5635-4B6E-B08E-99A709CB6B40}" type="slidenum">
              <a:rPr lang="en-US" smtClean="0"/>
              <a:pPr>
                <a:defRPr/>
              </a:pPr>
              <a:t>‹#›</a:t>
            </a:fld>
            <a:endParaRPr lang="en-US"/>
          </a:p>
        </p:txBody>
      </p:sp>
    </p:spTree>
    <p:extLst>
      <p:ext uri="{BB962C8B-B14F-4D97-AF65-F5344CB8AC3E}">
        <p14:creationId xmlns:p14="http://schemas.microsoft.com/office/powerpoint/2010/main" val="3771811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indexmundi.com/facts/saudi-arabia/indicator/SH.STA.DIAB.ZS" TargetMode="External"/><Relationship Id="rId3" Type="http://schemas.openxmlformats.org/officeDocument/2006/relationships/hyperlink" Target="https://www.indexmundi.com/facts/nauru/indicator/SH.STA.DIAB.ZS" TargetMode="External"/><Relationship Id="rId7" Type="http://schemas.openxmlformats.org/officeDocument/2006/relationships/hyperlink" Target="https://www.indexmundi.com/facts/solomon-islands/indicator/SH.STA.DIAB.ZS" TargetMode="External"/><Relationship Id="rId12" Type="http://schemas.openxmlformats.org/officeDocument/2006/relationships/image" Target="../media/image14.gif"/><Relationship Id="rId2" Type="http://schemas.openxmlformats.org/officeDocument/2006/relationships/hyperlink" Target="https://www.indexmundi.com/facts/tuvalu/indicator/SH.STA.DIAB.ZS" TargetMode="External"/><Relationship Id="rId1" Type="http://schemas.openxmlformats.org/officeDocument/2006/relationships/slideLayout" Target="../slideLayouts/slideLayout2.xml"/><Relationship Id="rId6" Type="http://schemas.openxmlformats.org/officeDocument/2006/relationships/hyperlink" Target="https://www.indexmundi.com/facts/mauritius/indicator/SH.STA.DIAB.ZS" TargetMode="External"/><Relationship Id="rId11" Type="http://schemas.openxmlformats.org/officeDocument/2006/relationships/hyperlink" Target="https://www.indexmundi.com/facts/united-arab-emirates/indicator/SH.STA.DIAB.ZS" TargetMode="External"/><Relationship Id="rId5" Type="http://schemas.openxmlformats.org/officeDocument/2006/relationships/hyperlink" Target="https://www.indexmundi.com/facts/kiribati/indicator/SH.STA.DIAB.ZS" TargetMode="External"/><Relationship Id="rId10" Type="http://schemas.openxmlformats.org/officeDocument/2006/relationships/hyperlink" Target="https://www.indexmundi.com/facts/egypt/indicator/SH.STA.DIAB.ZS" TargetMode="External"/><Relationship Id="rId4" Type="http://schemas.openxmlformats.org/officeDocument/2006/relationships/hyperlink" Target="https://www.indexmundi.com/facts/new-caledonia/indicator/SH.STA.DIAB.ZS" TargetMode="External"/><Relationship Id="rId9" Type="http://schemas.openxmlformats.org/officeDocument/2006/relationships/hyperlink" Target="https://www.indexmundi.com/facts/papua-new-guinea/indicator/SH.STA.DIAB.Z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diabetesatlas.org/content/global-burden" TargetMode="Externa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8" Type="http://schemas.openxmlformats.org/officeDocument/2006/relationships/hyperlink" Target="http://www.uptodate.com/contents/risk-factors-for-type-2-diabetes-mellitus/abstract/23" TargetMode="External"/><Relationship Id="rId3" Type="http://schemas.openxmlformats.org/officeDocument/2006/relationships/hyperlink" Target="http://www.uptodate.com/contents/risk-factors-for-type-2-diabetes-mellitus/abstract/25" TargetMode="External"/><Relationship Id="rId7" Type="http://schemas.openxmlformats.org/officeDocument/2006/relationships/hyperlink" Target="http://www.uptodate.com/contents/risk-factors-for-type-2-diabetes-mellitus/abstract/22" TargetMode="External"/><Relationship Id="rId2" Type="http://schemas.openxmlformats.org/officeDocument/2006/relationships/hyperlink" Target="http://www.uptodate.com/contents/risk-factors-for-type-2-diabetes-mellitus/abstract/24" TargetMode="External"/><Relationship Id="rId1" Type="http://schemas.openxmlformats.org/officeDocument/2006/relationships/slideLayout" Target="../slideLayouts/slideLayout2.xml"/><Relationship Id="rId6" Type="http://schemas.openxmlformats.org/officeDocument/2006/relationships/hyperlink" Target="http://www.uptodate.com/contents/risk-factors-for-type-2-diabetes-mellitus/abstract/28" TargetMode="External"/><Relationship Id="rId5" Type="http://schemas.openxmlformats.org/officeDocument/2006/relationships/hyperlink" Target="http://www.uptodate.com/contents/risk-factors-for-type-2-diabetes-mellitus/abstract/27" TargetMode="External"/><Relationship Id="rId4" Type="http://schemas.openxmlformats.org/officeDocument/2006/relationships/hyperlink" Target="http://www.uptodate.com/contents/risk-factors-for-type-2-diabetes-mellitus/abstract/26" TargetMode="External"/><Relationship Id="rId9" Type="http://schemas.openxmlformats.org/officeDocument/2006/relationships/hyperlink" Target="http://www.uptodate.com/contents/risk-factors-for-type-2-diabetes-mellitus/abstract/2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04800" y="2130427"/>
            <a:ext cx="8534400" cy="1470025"/>
          </a:xfrm>
        </p:spPr>
        <p:txBody>
          <a:bodyPr/>
          <a:lstStyle/>
          <a:p>
            <a:r>
              <a:rPr lang="en-US" b="1" dirty="0" smtClean="0">
                <a:solidFill>
                  <a:srgbClr val="FFFF00"/>
                </a:solidFill>
                <a:cs typeface="Aharoni" pitchFamily="2" charset="-79"/>
              </a:rPr>
              <a:t>Epidemiology of  Diabetes mellitus</a:t>
            </a:r>
            <a:endParaRPr lang="ar-SA" dirty="0" smtClean="0">
              <a:solidFill>
                <a:srgbClr val="FFFF00"/>
              </a:solidFill>
            </a:endParaRPr>
          </a:p>
        </p:txBody>
      </p:sp>
      <p:sp>
        <p:nvSpPr>
          <p:cNvPr id="3" name="Subtitle 2"/>
          <p:cNvSpPr>
            <a:spLocks noGrp="1"/>
          </p:cNvSpPr>
          <p:nvPr>
            <p:ph type="subTitle" idx="1"/>
          </p:nvPr>
        </p:nvSpPr>
        <p:spPr>
          <a:xfrm>
            <a:off x="1371600" y="3600450"/>
            <a:ext cx="6400800" cy="2495550"/>
          </a:xfrm>
        </p:spPr>
        <p:txBody>
          <a:bodyPr rtlCol="0">
            <a:normAutofit lnSpcReduction="10000"/>
          </a:bodyPr>
          <a:lstStyle/>
          <a:p>
            <a:pPr fontAlgn="auto">
              <a:spcAft>
                <a:spcPts val="0"/>
              </a:spcAft>
              <a:defRPr/>
            </a:pPr>
            <a:endParaRPr lang="en-US" sz="2600" b="1" dirty="0">
              <a:solidFill>
                <a:schemeClr val="tx1"/>
              </a:solidFill>
            </a:endParaRPr>
          </a:p>
          <a:p>
            <a:pPr fontAlgn="auto">
              <a:spcAft>
                <a:spcPts val="0"/>
              </a:spcAft>
              <a:defRPr/>
            </a:pPr>
            <a:r>
              <a:rPr lang="en-US" sz="2600" b="1" dirty="0" smtClean="0">
                <a:solidFill>
                  <a:schemeClr val="tx1"/>
                </a:solidFill>
              </a:rPr>
              <a:t>Dr </a:t>
            </a:r>
            <a:r>
              <a:rPr lang="en-US" sz="2600" b="1" dirty="0">
                <a:solidFill>
                  <a:schemeClr val="tx1"/>
                </a:solidFill>
              </a:rPr>
              <a:t>Armen </a:t>
            </a:r>
            <a:r>
              <a:rPr lang="en-US" sz="2600" b="1" dirty="0" smtClean="0">
                <a:solidFill>
                  <a:schemeClr val="tx1"/>
                </a:solidFill>
              </a:rPr>
              <a:t>Torchyan, Dr</a:t>
            </a:r>
            <a:r>
              <a:rPr lang="en-US" sz="2600" b="1" dirty="0">
                <a:solidFill>
                  <a:schemeClr val="tx1"/>
                </a:solidFill>
              </a:rPr>
              <a:t>. </a:t>
            </a:r>
            <a:r>
              <a:rPr lang="en-US" sz="2600" b="1" dirty="0" err="1">
                <a:solidFill>
                  <a:schemeClr val="tx1"/>
                </a:solidFill>
              </a:rPr>
              <a:t>Hafsa</a:t>
            </a:r>
            <a:r>
              <a:rPr lang="en-US" sz="2600" b="1" dirty="0">
                <a:solidFill>
                  <a:schemeClr val="tx1"/>
                </a:solidFill>
              </a:rPr>
              <a:t> </a:t>
            </a:r>
            <a:r>
              <a:rPr lang="en-US" sz="2600" b="1" dirty="0" err="1">
                <a:solidFill>
                  <a:schemeClr val="tx1"/>
                </a:solidFill>
              </a:rPr>
              <a:t>Raheel</a:t>
            </a:r>
            <a:endParaRPr lang="en-US" sz="2600" b="1" dirty="0">
              <a:solidFill>
                <a:schemeClr val="tx1"/>
              </a:solidFill>
            </a:endParaRPr>
          </a:p>
          <a:p>
            <a:pPr fontAlgn="auto">
              <a:spcAft>
                <a:spcPts val="0"/>
              </a:spcAft>
              <a:defRPr/>
            </a:pPr>
            <a:r>
              <a:rPr lang="en-US" sz="2600" b="1" dirty="0">
                <a:solidFill>
                  <a:schemeClr val="tx1"/>
                </a:solidFill>
              </a:rPr>
              <a:t>Prof Ashry </a:t>
            </a:r>
            <a:r>
              <a:rPr lang="en-US" sz="2600" b="1" dirty="0" smtClean="0">
                <a:solidFill>
                  <a:schemeClr val="tx1"/>
                </a:solidFill>
              </a:rPr>
              <a:t>Gad </a:t>
            </a:r>
          </a:p>
          <a:p>
            <a:pPr fontAlgn="auto">
              <a:spcAft>
                <a:spcPts val="0"/>
              </a:spcAft>
              <a:defRPr/>
            </a:pPr>
            <a:endParaRPr lang="en-US" sz="2600" b="1" dirty="0">
              <a:solidFill>
                <a:schemeClr val="tx1"/>
              </a:solidFill>
            </a:endParaRPr>
          </a:p>
          <a:p>
            <a:pPr fontAlgn="auto">
              <a:spcAft>
                <a:spcPts val="0"/>
              </a:spcAft>
              <a:defRPr/>
            </a:pPr>
            <a:r>
              <a:rPr lang="en-US" sz="2000" b="1" dirty="0">
                <a:solidFill>
                  <a:schemeClr val="tx1"/>
                </a:solidFill>
              </a:rPr>
              <a:t>Department of Family &amp; Community Medicine</a:t>
            </a:r>
          </a:p>
          <a:p>
            <a:pPr fontAlgn="auto">
              <a:spcAft>
                <a:spcPts val="0"/>
              </a:spcAft>
              <a:defRPr/>
            </a:pPr>
            <a:r>
              <a:rPr lang="en-US" sz="2000" b="1" dirty="0">
                <a:solidFill>
                  <a:schemeClr val="tx1"/>
                </a:solidFill>
              </a:rPr>
              <a:t>King Saud University</a:t>
            </a:r>
          </a:p>
          <a:p>
            <a:pPr fontAlgn="auto">
              <a:spcAft>
                <a:spcPts val="0"/>
              </a:spcAft>
              <a:defRPr/>
            </a:pPr>
            <a:endParaRPr lang="ar-S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500" y="457200"/>
            <a:ext cx="1905000" cy="7635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Estimated prevalence and number of people with diabetes (adults 18+ years)</a:t>
            </a:r>
            <a:endParaRPr lang="en-US" sz="2400" dirty="0"/>
          </a:p>
        </p:txBody>
      </p:sp>
      <p:pic>
        <p:nvPicPr>
          <p:cNvPr id="4" name="Picture 3"/>
          <p:cNvPicPr>
            <a:picLocks noChangeAspect="1"/>
          </p:cNvPicPr>
          <p:nvPr/>
        </p:nvPicPr>
        <p:blipFill>
          <a:blip r:embed="rId2"/>
          <a:stretch>
            <a:fillRect/>
          </a:stretch>
        </p:blipFill>
        <p:spPr>
          <a:xfrm>
            <a:off x="657225" y="1621255"/>
            <a:ext cx="7829550" cy="46577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4284158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prevalence of diabetes, 1980–2014,</a:t>
            </a:r>
            <a:br>
              <a:rPr lang="en-US" sz="2400" dirty="0" smtClean="0"/>
            </a:br>
            <a:r>
              <a:rPr lang="en-US" sz="2400" dirty="0" smtClean="0"/>
              <a:t>by country income group</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6" name="Picture 5"/>
          <p:cNvPicPr>
            <a:picLocks noChangeAspect="1"/>
          </p:cNvPicPr>
          <p:nvPr/>
        </p:nvPicPr>
        <p:blipFill>
          <a:blip r:embed="rId2"/>
          <a:stretch>
            <a:fillRect/>
          </a:stretch>
        </p:blipFill>
        <p:spPr>
          <a:xfrm>
            <a:off x="568569" y="1715772"/>
            <a:ext cx="7848600" cy="4410075"/>
          </a:xfrm>
          <a:prstGeom prst="rect">
            <a:avLst/>
          </a:prstGeom>
        </p:spPr>
      </p:pic>
    </p:spTree>
    <p:extLst>
      <p:ext uri="{BB962C8B-B14F-4D97-AF65-F5344CB8AC3E}">
        <p14:creationId xmlns:p14="http://schemas.microsoft.com/office/powerpoint/2010/main" val="69321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Trends in prevalence of diabetes, 1980–2014,</a:t>
            </a:r>
            <a:br>
              <a:rPr lang="en-US" sz="2400" dirty="0" smtClean="0"/>
            </a:br>
            <a:r>
              <a:rPr lang="en-US" sz="2400" dirty="0" smtClean="0"/>
              <a:t>by WHO region</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4" name="Picture 3"/>
          <p:cNvPicPr>
            <a:picLocks noChangeAspect="1"/>
          </p:cNvPicPr>
          <p:nvPr/>
        </p:nvPicPr>
        <p:blipFill>
          <a:blip r:embed="rId2"/>
          <a:stretch>
            <a:fillRect/>
          </a:stretch>
        </p:blipFill>
        <p:spPr>
          <a:xfrm>
            <a:off x="603738" y="1502925"/>
            <a:ext cx="7772400" cy="4876800"/>
          </a:xfrm>
          <a:prstGeom prst="rect">
            <a:avLst/>
          </a:prstGeom>
        </p:spPr>
      </p:pic>
    </p:spTree>
    <p:extLst>
      <p:ext uri="{BB962C8B-B14F-4D97-AF65-F5344CB8AC3E}">
        <p14:creationId xmlns:p14="http://schemas.microsoft.com/office/powerpoint/2010/main" val="803382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High blood glucose age-standardized mortality rates per 100000 by WHO region, age 20+, 2012</a:t>
            </a:r>
            <a:endParaRPr lang="en-US" sz="2400" dirty="0"/>
          </a:p>
        </p:txBody>
      </p:sp>
      <p:pic>
        <p:nvPicPr>
          <p:cNvPr id="4" name="Picture 3"/>
          <p:cNvPicPr>
            <a:picLocks noChangeAspect="1"/>
          </p:cNvPicPr>
          <p:nvPr/>
        </p:nvPicPr>
        <p:blipFill>
          <a:blip r:embed="rId2"/>
          <a:stretch>
            <a:fillRect/>
          </a:stretch>
        </p:blipFill>
        <p:spPr>
          <a:xfrm>
            <a:off x="652462" y="2362200"/>
            <a:ext cx="7839075" cy="30099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1670932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 deaths attributable to high blood glucose for adults aged 20–69 years, </a:t>
            </a:r>
            <a:r>
              <a:rPr lang="en-US" sz="2400" dirty="0"/>
              <a:t>b</a:t>
            </a:r>
            <a:r>
              <a:rPr lang="en-US" sz="2400" dirty="0" smtClean="0"/>
              <a:t>y WHO region and sex, 2000 and 2012</a:t>
            </a:r>
            <a:endParaRPr lang="en-US" sz="2400" dirty="0"/>
          </a:p>
        </p:txBody>
      </p:sp>
      <p:pic>
        <p:nvPicPr>
          <p:cNvPr id="4" name="Picture 3"/>
          <p:cNvPicPr>
            <a:picLocks noChangeAspect="1"/>
          </p:cNvPicPr>
          <p:nvPr/>
        </p:nvPicPr>
        <p:blipFill>
          <a:blip r:embed="rId2"/>
          <a:stretch>
            <a:fillRect/>
          </a:stretch>
        </p:blipFill>
        <p:spPr>
          <a:xfrm>
            <a:off x="604837" y="1676400"/>
            <a:ext cx="7934325" cy="463867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3686125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all-cause deaths globally attributed to high blood glucose in men, 2012</a:t>
            </a:r>
            <a:endParaRPr lang="en-US" sz="2400" dirty="0"/>
          </a:p>
        </p:txBody>
      </p:sp>
      <p:pic>
        <p:nvPicPr>
          <p:cNvPr id="4" name="Picture 3"/>
          <p:cNvPicPr>
            <a:picLocks noChangeAspect="1"/>
          </p:cNvPicPr>
          <p:nvPr/>
        </p:nvPicPr>
        <p:blipFill>
          <a:blip r:embed="rId2"/>
          <a:stretch>
            <a:fillRect/>
          </a:stretch>
        </p:blipFill>
        <p:spPr>
          <a:xfrm>
            <a:off x="585787" y="1676400"/>
            <a:ext cx="7972425" cy="4619625"/>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326871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t>Percentage of all-cause deaths globally attributed to high blood glucose in women, 2012</a:t>
            </a:r>
            <a:endParaRPr lang="en-US" sz="2400" dirty="0"/>
          </a:p>
        </p:txBody>
      </p:sp>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3" name="Picture 2"/>
          <p:cNvPicPr>
            <a:picLocks noChangeAspect="1"/>
          </p:cNvPicPr>
          <p:nvPr/>
        </p:nvPicPr>
        <p:blipFill>
          <a:blip r:embed="rId2"/>
          <a:stretch>
            <a:fillRect/>
          </a:stretch>
        </p:blipFill>
        <p:spPr>
          <a:xfrm>
            <a:off x="492369" y="1506222"/>
            <a:ext cx="7953375" cy="4829175"/>
          </a:xfrm>
          <a:prstGeom prst="rect">
            <a:avLst/>
          </a:prstGeom>
        </p:spPr>
      </p:pic>
    </p:spTree>
    <p:extLst>
      <p:ext uri="{BB962C8B-B14F-4D97-AF65-F5344CB8AC3E}">
        <p14:creationId xmlns:p14="http://schemas.microsoft.com/office/powerpoint/2010/main" val="13881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Diabetes prevalence (% of population ages 20 to 79</a:t>
            </a:r>
            <a:r>
              <a:rPr lang="en-US" sz="2400" dirty="0" smtClean="0"/>
              <a:t>)</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927098131"/>
              </p:ext>
            </p:extLst>
          </p:nvPr>
        </p:nvGraphicFramePr>
        <p:xfrm>
          <a:off x="1632438" y="1375753"/>
          <a:ext cx="5791200" cy="4670903"/>
        </p:xfrm>
        <a:graphic>
          <a:graphicData uri="http://schemas.openxmlformats.org/drawingml/2006/table">
            <a:tbl>
              <a:tblPr/>
              <a:tblGrid>
                <a:gridCol w="772160">
                  <a:extLst>
                    <a:ext uri="{9D8B030D-6E8A-4147-A177-3AD203B41FA5}">
                      <a16:colId xmlns:a16="http://schemas.microsoft.com/office/drawing/2014/main" xmlns="" val="3708287992"/>
                    </a:ext>
                  </a:extLst>
                </a:gridCol>
                <a:gridCol w="2992120">
                  <a:extLst>
                    <a:ext uri="{9D8B030D-6E8A-4147-A177-3AD203B41FA5}">
                      <a16:colId xmlns:a16="http://schemas.microsoft.com/office/drawing/2014/main" xmlns="" val="1055353319"/>
                    </a:ext>
                  </a:extLst>
                </a:gridCol>
                <a:gridCol w="965200">
                  <a:extLst>
                    <a:ext uri="{9D8B030D-6E8A-4147-A177-3AD203B41FA5}">
                      <a16:colId xmlns:a16="http://schemas.microsoft.com/office/drawing/2014/main" xmlns="" val="239559067"/>
                    </a:ext>
                  </a:extLst>
                </a:gridCol>
                <a:gridCol w="1061720">
                  <a:extLst>
                    <a:ext uri="{9D8B030D-6E8A-4147-A177-3AD203B41FA5}">
                      <a16:colId xmlns:a16="http://schemas.microsoft.com/office/drawing/2014/main" xmlns="" val="1208002562"/>
                    </a:ext>
                  </a:extLst>
                </a:gridCol>
              </a:tblGrid>
              <a:tr h="444433">
                <a:tc>
                  <a:txBody>
                    <a:bodyPr/>
                    <a:lstStyle/>
                    <a:p>
                      <a:pPr algn="ctr"/>
                      <a:r>
                        <a:rPr lang="en-US" dirty="0">
                          <a:solidFill>
                            <a:schemeClr val="bg1"/>
                          </a:solidFill>
                          <a:effectLst/>
                        </a:rPr>
                        <a:t>Rank</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Country</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smtClean="0">
                          <a:solidFill>
                            <a:schemeClr val="bg1"/>
                          </a:solidFill>
                          <a:effectLst/>
                        </a:rPr>
                        <a:t>%</a:t>
                      </a:r>
                      <a:endParaRPr lang="en-US" dirty="0">
                        <a:solidFill>
                          <a:schemeClr val="bg1"/>
                        </a:solidFill>
                        <a:effectLst/>
                      </a:endParaRP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tc>
                  <a:txBody>
                    <a:bodyPr/>
                    <a:lstStyle/>
                    <a:p>
                      <a:pPr algn="ctr"/>
                      <a:r>
                        <a:rPr lang="en-US" dirty="0">
                          <a:solidFill>
                            <a:schemeClr val="bg1"/>
                          </a:solidFill>
                          <a:effectLst/>
                        </a:rPr>
                        <a:t>Year</a:t>
                      </a:r>
                    </a:p>
                  </a:txBody>
                  <a:tcPr marL="47625" marR="47625" marT="57150" marB="57150"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E8EEF4"/>
                    </a:solidFill>
                  </a:tcPr>
                </a:tc>
                <a:extLst>
                  <a:ext uri="{0D108BD9-81ED-4DB2-BD59-A6C34878D82A}">
                    <a16:rowId xmlns:a16="http://schemas.microsoft.com/office/drawing/2014/main" xmlns="" val="1476798260"/>
                  </a:ext>
                </a:extLst>
              </a:tr>
              <a:tr h="422647">
                <a:tc>
                  <a:txBody>
                    <a:bodyPr/>
                    <a:lstStyle/>
                    <a:p>
                      <a:pPr algn="ctr"/>
                      <a:r>
                        <a:rPr lang="en-US" dirty="0">
                          <a:solidFill>
                            <a:schemeClr val="bg1"/>
                          </a:solidFill>
                          <a:effectLst/>
                        </a:rPr>
                        <a:t>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2"/>
                        </a:rPr>
                        <a:t>Tuvalu</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27.25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296582320"/>
                  </a:ext>
                </a:extLst>
              </a:tr>
              <a:tr h="422647">
                <a:tc>
                  <a:txBody>
                    <a:bodyPr/>
                    <a:lstStyle/>
                    <a:p>
                      <a:pPr algn="ctr"/>
                      <a:r>
                        <a:rPr lang="en-US" dirty="0">
                          <a:solidFill>
                            <a:schemeClr val="bg1"/>
                          </a:solidFill>
                          <a:effectLst/>
                        </a:rPr>
                        <a:t>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3"/>
                        </a:rPr>
                        <a:t>Nauru</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24.07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2724519438"/>
                  </a:ext>
                </a:extLst>
              </a:tr>
              <a:tr h="422647">
                <a:tc>
                  <a:txBody>
                    <a:bodyPr/>
                    <a:lstStyle/>
                    <a:p>
                      <a:pPr algn="ctr"/>
                      <a:r>
                        <a:rPr lang="en-US" dirty="0">
                          <a:solidFill>
                            <a:schemeClr val="bg1"/>
                          </a:solidFill>
                          <a:effectLst/>
                        </a:rPr>
                        <a:t>3</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4"/>
                        </a:rPr>
                        <a:t>New Caledonia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23.36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571042338"/>
                  </a:ext>
                </a:extLst>
              </a:tr>
              <a:tr h="422647">
                <a:tc>
                  <a:txBody>
                    <a:bodyPr/>
                    <a:lstStyle/>
                    <a:p>
                      <a:pPr algn="ctr"/>
                      <a:r>
                        <a:rPr lang="en-US" dirty="0">
                          <a:solidFill>
                            <a:schemeClr val="bg1"/>
                          </a:solidFill>
                          <a:effectLst/>
                        </a:rPr>
                        <a:t>4</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5"/>
                        </a:rPr>
                        <a:t>Kiribati</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22.66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3800249848"/>
                  </a:ext>
                </a:extLst>
              </a:tr>
              <a:tr h="422647">
                <a:tc>
                  <a:txBody>
                    <a:bodyPr/>
                    <a:lstStyle/>
                    <a:p>
                      <a:pPr algn="ctr"/>
                      <a:r>
                        <a:rPr lang="en-US" dirty="0">
                          <a:solidFill>
                            <a:schemeClr val="bg1"/>
                          </a:solidFill>
                          <a:effectLst/>
                        </a:rPr>
                        <a:t>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6"/>
                        </a:rPr>
                        <a:t>Mauritius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22.02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839682420"/>
                  </a:ext>
                </a:extLst>
              </a:tr>
              <a:tr h="422647">
                <a:tc>
                  <a:txBody>
                    <a:bodyPr/>
                    <a:lstStyle/>
                    <a:p>
                      <a:pPr algn="ctr"/>
                      <a:r>
                        <a:rPr lang="en-US" dirty="0">
                          <a:solidFill>
                            <a:schemeClr val="bg1"/>
                          </a:solidFill>
                          <a:effectLst/>
                        </a:rPr>
                        <a:t>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7"/>
                        </a:rPr>
                        <a:t>Solomon Islands</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18.68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3348104491"/>
                  </a:ext>
                </a:extLst>
              </a:tr>
              <a:tr h="422647">
                <a:tc>
                  <a:txBody>
                    <a:bodyPr/>
                    <a:lstStyle/>
                    <a:p>
                      <a:pPr algn="ctr"/>
                      <a:r>
                        <a:rPr lang="en-US" dirty="0">
                          <a:solidFill>
                            <a:schemeClr val="bg1"/>
                          </a:solidFill>
                          <a:effectLst/>
                        </a:rPr>
                        <a:t>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dirty="0">
                          <a:hlinkClick r:id="rId8"/>
                        </a:rPr>
                        <a:t>Saudi Arabia</a:t>
                      </a:r>
                      <a:endParaRPr lang="en-US" dirty="0"/>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17.72</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tc>
                  <a:txBody>
                    <a:bodyPr/>
                    <a:lstStyle/>
                    <a:p>
                      <a:pPr algn="ctr"/>
                      <a:r>
                        <a:rPr lang="en-US" dirty="0">
                          <a:solidFill>
                            <a:schemeClr val="bg1"/>
                          </a:solidFill>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92D050"/>
                    </a:solidFill>
                  </a:tcPr>
                </a:tc>
                <a:extLst>
                  <a:ext uri="{0D108BD9-81ED-4DB2-BD59-A6C34878D82A}">
                    <a16:rowId xmlns:a16="http://schemas.microsoft.com/office/drawing/2014/main" xmlns="" val="2557064550"/>
                  </a:ext>
                </a:extLst>
              </a:tr>
              <a:tr h="422647">
                <a:tc>
                  <a:txBody>
                    <a:bodyPr/>
                    <a:lstStyle/>
                    <a:p>
                      <a:pPr algn="ctr"/>
                      <a:r>
                        <a:rPr lang="en-US" dirty="0">
                          <a:solidFill>
                            <a:schemeClr val="bg1"/>
                          </a:solidFill>
                          <a:effectLst/>
                        </a:rPr>
                        <a:t>8</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9"/>
                        </a:rPr>
                        <a:t>Papua New Guinea</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17.65</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3668045942"/>
                  </a:ext>
                </a:extLst>
              </a:tr>
              <a:tr h="422647">
                <a:tc>
                  <a:txBody>
                    <a:bodyPr/>
                    <a:lstStyle/>
                    <a:p>
                      <a:pPr algn="ctr"/>
                      <a:r>
                        <a:rPr lang="en-US" dirty="0">
                          <a:solidFill>
                            <a:schemeClr val="bg1"/>
                          </a:solidFill>
                          <a:effectLst/>
                        </a:rPr>
                        <a:t>9</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a:solidFill>
                            <a:schemeClr val="bg1"/>
                          </a:solidFill>
                          <a:effectLst/>
                          <a:hlinkClick r:id="rId10"/>
                        </a:rPr>
                        <a:t>Egypt</a:t>
                      </a:r>
                      <a:endParaRPr lang="en-US">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17.31</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051437501"/>
                  </a:ext>
                </a:extLst>
              </a:tr>
              <a:tr h="422647">
                <a:tc>
                  <a:txBody>
                    <a:bodyPr/>
                    <a:lstStyle/>
                    <a:p>
                      <a:pPr algn="ctr"/>
                      <a:r>
                        <a:rPr lang="en-US" dirty="0">
                          <a:solidFill>
                            <a:schemeClr val="bg1"/>
                          </a:solidFill>
                          <a:effectLst/>
                        </a:rPr>
                        <a:t>10</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r>
                        <a:rPr lang="en-US" u="sng" dirty="0">
                          <a:solidFill>
                            <a:schemeClr val="bg1"/>
                          </a:solidFill>
                          <a:effectLst/>
                          <a:hlinkClick r:id="rId11"/>
                        </a:rPr>
                        <a:t>United Arab Emirates</a:t>
                      </a:r>
                      <a:endParaRPr lang="en-US" dirty="0">
                        <a:solidFill>
                          <a:schemeClr val="bg1"/>
                        </a:solidFill>
                        <a:effectLst/>
                      </a:endParaRP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17.26</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tc>
                  <a:txBody>
                    <a:bodyPr/>
                    <a:lstStyle/>
                    <a:p>
                      <a:pPr algn="ctr"/>
                      <a:r>
                        <a:rPr lang="en-US" dirty="0">
                          <a:solidFill>
                            <a:schemeClr val="bg1"/>
                          </a:solidFill>
                          <a:effectLst/>
                        </a:rPr>
                        <a:t>2017</a:t>
                      </a:r>
                    </a:p>
                  </a:txBody>
                  <a:tcPr marL="47625" marR="47625" marT="47625" marB="47625" anchor="ctr">
                    <a:lnL w="9525" cap="flat" cmpd="sng" algn="ctr">
                      <a:solidFill>
                        <a:srgbClr val="E8EEF4"/>
                      </a:solidFill>
                      <a:prstDash val="solid"/>
                      <a:round/>
                      <a:headEnd type="none" w="med" len="med"/>
                      <a:tailEnd type="none" w="med" len="med"/>
                    </a:lnL>
                    <a:lnR w="9525" cap="flat" cmpd="sng" algn="ctr">
                      <a:solidFill>
                        <a:srgbClr val="E8EEF4"/>
                      </a:solidFill>
                      <a:prstDash val="solid"/>
                      <a:round/>
                      <a:headEnd type="none" w="med" len="med"/>
                      <a:tailEnd type="none" w="med" len="med"/>
                    </a:lnR>
                    <a:lnT w="9525" cap="flat" cmpd="sng" algn="ctr">
                      <a:solidFill>
                        <a:srgbClr val="E8EEF4"/>
                      </a:solidFill>
                      <a:prstDash val="solid"/>
                      <a:round/>
                      <a:headEnd type="none" w="med" len="med"/>
                      <a:tailEnd type="none" w="med" len="med"/>
                    </a:lnT>
                    <a:lnB w="9525" cap="flat" cmpd="sng" algn="ctr">
                      <a:solidFill>
                        <a:srgbClr val="E8EEF4"/>
                      </a:solidFill>
                      <a:prstDash val="solid"/>
                      <a:round/>
                      <a:headEnd type="none" w="med" len="med"/>
                      <a:tailEnd type="none" w="med" len="med"/>
                    </a:lnB>
                    <a:solidFill>
                      <a:srgbClr val="FFFFFF"/>
                    </a:solidFill>
                  </a:tcPr>
                </a:tc>
                <a:extLst>
                  <a:ext uri="{0D108BD9-81ED-4DB2-BD59-A6C34878D82A}">
                    <a16:rowId xmlns:a16="http://schemas.microsoft.com/office/drawing/2014/main" xmlns="" val="1867011077"/>
                  </a:ext>
                </a:extLst>
              </a:tr>
            </a:tbl>
          </a:graphicData>
        </a:graphic>
      </p:graphicFrame>
      <p:pic>
        <p:nvPicPr>
          <p:cNvPr id="32772" name="Picture 4" descr="IndexMundi Ho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4298" y="6248401"/>
            <a:ext cx="1211577"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66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Trends in age-standardized prevalence of </a:t>
            </a:r>
            <a:r>
              <a:rPr lang="en-US" sz="2400" dirty="0" smtClean="0"/>
              <a:t>diabetes</a:t>
            </a:r>
            <a:br>
              <a:rPr lang="en-US" sz="2400" dirty="0" smtClean="0"/>
            </a:br>
            <a:r>
              <a:rPr lang="en-US" sz="2400" dirty="0" smtClean="0"/>
              <a:t>in Saudi Arabia</a:t>
            </a:r>
            <a:endParaRPr lang="en-US" sz="2400" dirty="0"/>
          </a:p>
        </p:txBody>
      </p:sp>
      <p:pic>
        <p:nvPicPr>
          <p:cNvPr id="4" name="Picture 3"/>
          <p:cNvPicPr>
            <a:picLocks noChangeAspect="1"/>
          </p:cNvPicPr>
          <p:nvPr/>
        </p:nvPicPr>
        <p:blipFill>
          <a:blip r:embed="rId2"/>
          <a:stretch>
            <a:fillRect/>
          </a:stretch>
        </p:blipFill>
        <p:spPr>
          <a:xfrm>
            <a:off x="1021393" y="1828800"/>
            <a:ext cx="7101214" cy="4491038"/>
          </a:xfrm>
          <a:prstGeom prst="rect">
            <a:avLst/>
          </a:prstGeom>
        </p:spPr>
      </p:pic>
      <p:sp>
        <p:nvSpPr>
          <p:cNvPr id="5" name="TextBox 4"/>
          <p:cNvSpPr txBox="1"/>
          <p:nvPr/>
        </p:nvSpPr>
        <p:spPr>
          <a:xfrm>
            <a:off x="6629400" y="6477000"/>
            <a:ext cx="2514600" cy="253916"/>
          </a:xfrm>
          <a:prstGeom prst="rect">
            <a:avLst/>
          </a:prstGeom>
          <a:noFill/>
        </p:spPr>
        <p:txBody>
          <a:bodyPr wrap="square" rtlCol="0">
            <a:spAutoFit/>
          </a:bodyPr>
          <a:lstStyle/>
          <a:p>
            <a:r>
              <a:rPr lang="en-US" sz="1050" dirty="0"/>
              <a:t> </a:t>
            </a:r>
            <a:r>
              <a:rPr lang="en-US" sz="1050" dirty="0" smtClean="0"/>
              <a:t>WHO Diabetes </a:t>
            </a:r>
            <a:r>
              <a:rPr lang="en-US" sz="1050" dirty="0"/>
              <a:t>country profiles, 2016.</a:t>
            </a:r>
          </a:p>
        </p:txBody>
      </p:sp>
    </p:spTree>
    <p:extLst>
      <p:ext uri="{BB962C8B-B14F-4D97-AF65-F5344CB8AC3E}">
        <p14:creationId xmlns:p14="http://schemas.microsoft.com/office/powerpoint/2010/main" val="503205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Common </a:t>
            </a:r>
            <a:r>
              <a:rPr lang="en-US" sz="2800" b="1" dirty="0" smtClean="0"/>
              <a:t>diabetes complications</a:t>
            </a:r>
            <a:endParaRPr lang="en-US" sz="2800" b="1" dirty="0"/>
          </a:p>
        </p:txBody>
      </p:sp>
      <p:sp>
        <p:nvSpPr>
          <p:cNvPr id="3" name="Content Placeholder 2"/>
          <p:cNvSpPr>
            <a:spLocks noGrp="1"/>
          </p:cNvSpPr>
          <p:nvPr>
            <p:ph idx="1"/>
          </p:nvPr>
        </p:nvSpPr>
        <p:spPr/>
        <p:txBody>
          <a:bodyPr/>
          <a:lstStyle/>
          <a:p>
            <a:pPr>
              <a:lnSpc>
                <a:spcPct val="150000"/>
              </a:lnSpc>
            </a:pPr>
            <a:endParaRPr lang="en-US" sz="2400" dirty="0" smtClean="0"/>
          </a:p>
          <a:p>
            <a:pPr>
              <a:lnSpc>
                <a:spcPct val="150000"/>
              </a:lnSpc>
            </a:pPr>
            <a:r>
              <a:rPr lang="en-US" sz="2400" dirty="0" smtClean="0"/>
              <a:t>Loss of vision </a:t>
            </a:r>
          </a:p>
          <a:p>
            <a:pPr>
              <a:lnSpc>
                <a:spcPct val="150000"/>
              </a:lnSpc>
            </a:pPr>
            <a:r>
              <a:rPr lang="en-US" sz="2400" dirty="0" smtClean="0"/>
              <a:t>End-stage renal disease </a:t>
            </a:r>
          </a:p>
          <a:p>
            <a:pPr>
              <a:lnSpc>
                <a:spcPct val="150000"/>
              </a:lnSpc>
            </a:pPr>
            <a:r>
              <a:rPr lang="en-US" sz="2400" dirty="0" smtClean="0"/>
              <a:t>Cardiovascular events </a:t>
            </a:r>
          </a:p>
          <a:p>
            <a:pPr>
              <a:lnSpc>
                <a:spcPct val="150000"/>
              </a:lnSpc>
            </a:pPr>
            <a:r>
              <a:rPr lang="en-US" sz="2400" dirty="0" smtClean="0"/>
              <a:t>Lower extremity amputations</a:t>
            </a:r>
            <a:endParaRPr lang="en-US" sz="2400" dirty="0"/>
          </a:p>
        </p:txBody>
      </p:sp>
      <p:pic>
        <p:nvPicPr>
          <p:cNvPr id="4" name="Picture 3"/>
          <p:cNvPicPr>
            <a:picLocks noChangeAspect="1"/>
          </p:cNvPicPr>
          <p:nvPr/>
        </p:nvPicPr>
        <p:blipFill>
          <a:blip r:embed="rId2"/>
          <a:stretch>
            <a:fillRect/>
          </a:stretch>
        </p:blipFill>
        <p:spPr>
          <a:xfrm>
            <a:off x="5199917" y="1700703"/>
            <a:ext cx="3495675" cy="4457700"/>
          </a:xfrm>
          <a:prstGeom prst="rect">
            <a:avLst/>
          </a:prstGeom>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Source, WHO 2016</a:t>
            </a:r>
            <a:endParaRPr lang="en-US" sz="1050" dirty="0"/>
          </a:p>
        </p:txBody>
      </p:sp>
    </p:spTree>
    <p:extLst>
      <p:ext uri="{BB962C8B-B14F-4D97-AF65-F5344CB8AC3E}">
        <p14:creationId xmlns:p14="http://schemas.microsoft.com/office/powerpoint/2010/main" val="196574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b="1" dirty="0">
                <a:solidFill>
                  <a:srgbClr val="FFFF00"/>
                </a:solidFill>
              </a:rPr>
              <a:t>Learning Objectives</a:t>
            </a:r>
          </a:p>
        </p:txBody>
      </p:sp>
      <p:sp>
        <p:nvSpPr>
          <p:cNvPr id="4099" name="Rectangle 3"/>
          <p:cNvSpPr>
            <a:spLocks noGrp="1" noChangeArrowheads="1"/>
          </p:cNvSpPr>
          <p:nvPr>
            <p:ph type="body" idx="1"/>
          </p:nvPr>
        </p:nvSpPr>
        <p:spPr>
          <a:xfrm>
            <a:off x="457200" y="1828800"/>
            <a:ext cx="8382000" cy="4297365"/>
          </a:xfrm>
        </p:spPr>
        <p:txBody>
          <a:bodyPr rtlCol="0">
            <a:normAutofit/>
          </a:bodyPr>
          <a:lstStyle/>
          <a:p>
            <a:pPr fontAlgn="auto">
              <a:spcAft>
                <a:spcPts val="1200"/>
              </a:spcAft>
              <a:defRPr/>
            </a:pPr>
            <a:r>
              <a:rPr lang="en-US" sz="2400" dirty="0"/>
              <a:t>At the end of the presentation the students should be </a:t>
            </a:r>
            <a:r>
              <a:rPr lang="en-US" sz="2400"/>
              <a:t>able </a:t>
            </a:r>
            <a:r>
              <a:rPr lang="en-US" sz="2400" smtClean="0"/>
              <a:t>to </a:t>
            </a:r>
            <a:r>
              <a:rPr lang="en-US" sz="2400" dirty="0"/>
              <a:t>; </a:t>
            </a:r>
          </a:p>
          <a:p>
            <a:pPr lvl="1" fontAlgn="auto">
              <a:spcAft>
                <a:spcPts val="600"/>
              </a:spcAft>
              <a:defRPr/>
            </a:pPr>
            <a:r>
              <a:rPr lang="en-US" sz="2000" dirty="0"/>
              <a:t>Understand Global prevalence of diabetes</a:t>
            </a:r>
          </a:p>
          <a:p>
            <a:pPr lvl="1" fontAlgn="auto">
              <a:spcAft>
                <a:spcPts val="600"/>
              </a:spcAft>
              <a:defRPr/>
            </a:pPr>
            <a:r>
              <a:rPr lang="en-US" sz="2000" dirty="0"/>
              <a:t>Understand the Epidemiology of diabetes in KSA</a:t>
            </a:r>
          </a:p>
          <a:p>
            <a:pPr lvl="1" fontAlgn="auto">
              <a:spcAft>
                <a:spcPts val="600"/>
              </a:spcAft>
              <a:defRPr/>
            </a:pPr>
            <a:r>
              <a:rPr lang="en-US" sz="2000" dirty="0"/>
              <a:t>List the risk factors of diabetes</a:t>
            </a:r>
          </a:p>
          <a:p>
            <a:pPr lvl="1" fontAlgn="auto">
              <a:spcAft>
                <a:spcPts val="600"/>
              </a:spcAft>
              <a:defRPr/>
            </a:pPr>
            <a:r>
              <a:rPr lang="en-US" sz="2000" dirty="0"/>
              <a:t>List complications of diabetes </a:t>
            </a:r>
          </a:p>
          <a:p>
            <a:pPr lvl="1" fontAlgn="auto">
              <a:spcAft>
                <a:spcPts val="600"/>
              </a:spcAft>
              <a:defRPr/>
            </a:pPr>
            <a:r>
              <a:rPr lang="en-US" sz="2000" dirty="0"/>
              <a:t>Discuss preventive measures within the framework of NCDs</a:t>
            </a:r>
          </a:p>
          <a:p>
            <a:pPr lvl="1" fontAlgn="auto">
              <a:spcAft>
                <a:spcPts val="600"/>
              </a:spcAft>
              <a:defRPr/>
            </a:pPr>
            <a:r>
              <a:rPr lang="en-US" sz="2000" dirty="0"/>
              <a:t>Know preventive programs in KSA towards DM</a:t>
            </a:r>
          </a:p>
          <a:p>
            <a:pPr fontAlgn="auto">
              <a:spcAft>
                <a:spcPts val="1200"/>
              </a:spcAft>
              <a:defRPr/>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Loss </a:t>
            </a:r>
            <a:r>
              <a:rPr lang="en-US" sz="2800" b="1" dirty="0"/>
              <a:t>of vision </a:t>
            </a:r>
          </a:p>
        </p:txBody>
      </p:sp>
      <p:sp>
        <p:nvSpPr>
          <p:cNvPr id="3" name="Content Placeholder 2"/>
          <p:cNvSpPr>
            <a:spLocks noGrp="1"/>
          </p:cNvSpPr>
          <p:nvPr>
            <p:ph idx="1"/>
          </p:nvPr>
        </p:nvSpPr>
        <p:spPr>
          <a:xfrm>
            <a:off x="457200" y="1371600"/>
            <a:ext cx="4495800" cy="4525963"/>
          </a:xfrm>
        </p:spPr>
        <p:txBody>
          <a:bodyPr/>
          <a:lstStyle/>
          <a:p>
            <a:pPr>
              <a:spcAft>
                <a:spcPts val="600"/>
              </a:spcAft>
            </a:pPr>
            <a:r>
              <a:rPr lang="en-US" sz="2000" dirty="0"/>
              <a:t>Diabetic retinopathy caused 1.9% of moderate or severe visual impairment globally and 2.6% of blindness in </a:t>
            </a:r>
            <a:r>
              <a:rPr lang="en-US" sz="2000" dirty="0" smtClean="0"/>
              <a:t>2010.</a:t>
            </a:r>
          </a:p>
          <a:p>
            <a:pPr>
              <a:spcAft>
                <a:spcPts val="600"/>
              </a:spcAft>
            </a:pPr>
            <a:r>
              <a:rPr lang="en-US" sz="2000" dirty="0" smtClean="0"/>
              <a:t>Studies </a:t>
            </a:r>
            <a:r>
              <a:rPr lang="en-US" sz="2000" dirty="0"/>
              <a:t>suggest that prevalence of any retinopathy in persons with diabetes is 35% while proliferative (vision-threatening) retinopathy is 7</a:t>
            </a:r>
            <a:r>
              <a:rPr lang="en-US" sz="2000" dirty="0" smtClean="0"/>
              <a:t>%.</a:t>
            </a:r>
          </a:p>
          <a:p>
            <a:pPr>
              <a:spcAft>
                <a:spcPts val="600"/>
              </a:spcAft>
            </a:pPr>
            <a:r>
              <a:rPr lang="en-US" sz="2000" dirty="0" smtClean="0"/>
              <a:t>However</a:t>
            </a:r>
            <a:r>
              <a:rPr lang="en-US" sz="2000" dirty="0"/>
              <a:t>, retinopathy rates are higher among: people with type 1 diabetes; people with longer duration of diabetes; Caucasian populations; and possibly among people of lower socioeconomic status </a:t>
            </a:r>
          </a:p>
        </p:txBody>
      </p:sp>
      <p:sp>
        <p:nvSpPr>
          <p:cNvPr id="5" name="TextBox 4"/>
          <p:cNvSpPr txBox="1"/>
          <p:nvPr/>
        </p:nvSpPr>
        <p:spPr>
          <a:xfrm>
            <a:off x="3810000" y="6248400"/>
            <a:ext cx="1371600" cy="261610"/>
          </a:xfrm>
          <a:prstGeom prst="rect">
            <a:avLst/>
          </a:prstGeom>
          <a:noFill/>
        </p:spPr>
        <p:txBody>
          <a:bodyPr wrap="square" rtlCol="0">
            <a:spAutoFit/>
          </a:bodyPr>
          <a:lstStyle/>
          <a:p>
            <a:r>
              <a:rPr lang="en-US" sz="1050" dirty="0" smtClean="0"/>
              <a:t>Source, WHO 2016</a:t>
            </a:r>
            <a:endParaRPr lang="en-US" sz="1050" dirty="0"/>
          </a:p>
        </p:txBody>
      </p:sp>
      <p:pic>
        <p:nvPicPr>
          <p:cNvPr id="6" name="Picture 5"/>
          <p:cNvPicPr>
            <a:picLocks noChangeAspect="1"/>
          </p:cNvPicPr>
          <p:nvPr/>
        </p:nvPicPr>
        <p:blipFill>
          <a:blip r:embed="rId2"/>
          <a:stretch>
            <a:fillRect/>
          </a:stretch>
        </p:blipFill>
        <p:spPr>
          <a:xfrm>
            <a:off x="6217627" y="1294346"/>
            <a:ext cx="2438400" cy="1919334"/>
          </a:xfrm>
          <a:prstGeom prst="rect">
            <a:avLst/>
          </a:prstGeom>
        </p:spPr>
      </p:pic>
      <p:pic>
        <p:nvPicPr>
          <p:cNvPr id="7" name="Picture 6"/>
          <p:cNvPicPr>
            <a:picLocks noChangeAspect="1"/>
          </p:cNvPicPr>
          <p:nvPr/>
        </p:nvPicPr>
        <p:blipFill>
          <a:blip r:embed="rId3"/>
          <a:stretch>
            <a:fillRect/>
          </a:stretch>
        </p:blipFill>
        <p:spPr>
          <a:xfrm>
            <a:off x="6217627" y="3678237"/>
            <a:ext cx="2438400" cy="2266854"/>
          </a:xfrm>
          <a:prstGeom prst="rect">
            <a:avLst/>
          </a:prstGeom>
        </p:spPr>
      </p:pic>
      <p:sp>
        <p:nvSpPr>
          <p:cNvPr id="9" name="TextBox 8"/>
          <p:cNvSpPr txBox="1"/>
          <p:nvPr/>
        </p:nvSpPr>
        <p:spPr>
          <a:xfrm>
            <a:off x="7620000" y="6278843"/>
            <a:ext cx="1371600" cy="261610"/>
          </a:xfrm>
          <a:prstGeom prst="rect">
            <a:avLst/>
          </a:prstGeom>
          <a:noFill/>
        </p:spPr>
        <p:txBody>
          <a:bodyPr wrap="square" rtlCol="0">
            <a:spAutoFit/>
          </a:bodyPr>
          <a:lstStyle/>
          <a:p>
            <a:r>
              <a:rPr lang="en-US" sz="1050" dirty="0" smtClean="0"/>
              <a:t>Source, AAO 2018</a:t>
            </a:r>
            <a:endParaRPr lang="en-US" sz="1050" dirty="0"/>
          </a:p>
        </p:txBody>
      </p:sp>
    </p:spTree>
    <p:extLst>
      <p:ext uri="{BB962C8B-B14F-4D97-AF65-F5344CB8AC3E}">
        <p14:creationId xmlns:p14="http://schemas.microsoft.com/office/powerpoint/2010/main" val="101360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End-stage renal disease </a:t>
            </a:r>
          </a:p>
        </p:txBody>
      </p:sp>
      <p:sp>
        <p:nvSpPr>
          <p:cNvPr id="3" name="Content Placeholder 2"/>
          <p:cNvSpPr>
            <a:spLocks noGrp="1"/>
          </p:cNvSpPr>
          <p:nvPr>
            <p:ph idx="1"/>
          </p:nvPr>
        </p:nvSpPr>
        <p:spPr>
          <a:xfrm>
            <a:off x="457200" y="1600202"/>
            <a:ext cx="4114800" cy="4525963"/>
          </a:xfrm>
        </p:spPr>
        <p:txBody>
          <a:bodyPr/>
          <a:lstStyle/>
          <a:p>
            <a:pPr>
              <a:spcAft>
                <a:spcPts val="1200"/>
              </a:spcAft>
            </a:pPr>
            <a:r>
              <a:rPr lang="en-US" sz="2000" dirty="0"/>
              <a:t>Pooled data from 54 countries show that at least 80% of cases of end-stage renal disease (ESRD) are caused by diabetes, hypertension or a combination of the </a:t>
            </a:r>
            <a:r>
              <a:rPr lang="en-US" sz="2000" dirty="0" smtClean="0"/>
              <a:t>two.</a:t>
            </a:r>
          </a:p>
          <a:p>
            <a:pPr>
              <a:spcAft>
                <a:spcPts val="1200"/>
              </a:spcAft>
            </a:pPr>
            <a:r>
              <a:rPr lang="en-US" sz="2000" dirty="0" smtClean="0"/>
              <a:t>The </a:t>
            </a:r>
            <a:r>
              <a:rPr lang="en-US" sz="2000" dirty="0"/>
              <a:t>proportion of ESRD attributable to diabetes alone ranges from 12–55</a:t>
            </a:r>
            <a:r>
              <a:rPr lang="en-US" sz="2000" dirty="0" smtClean="0"/>
              <a:t>%.</a:t>
            </a:r>
          </a:p>
          <a:p>
            <a:pPr>
              <a:spcAft>
                <a:spcPts val="1200"/>
              </a:spcAft>
            </a:pPr>
            <a:r>
              <a:rPr lang="en-US" sz="2000" dirty="0" smtClean="0"/>
              <a:t>The </a:t>
            </a:r>
            <a:r>
              <a:rPr lang="en-US" sz="2000" dirty="0"/>
              <a:t>incidence of ESRD is up to 10 times as high in adults with diabetes as those without</a:t>
            </a:r>
            <a:r>
              <a:rPr lang="en-US" sz="2000" dirty="0" smtClean="0"/>
              <a:t>.</a:t>
            </a:r>
          </a:p>
        </p:txBody>
      </p:sp>
      <p:pic>
        <p:nvPicPr>
          <p:cNvPr id="33794" name="Picture 2" descr="Image result for diabetes kidne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327" y="1981200"/>
            <a:ext cx="3665473" cy="31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5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Cardiovascular events </a:t>
            </a:r>
          </a:p>
        </p:txBody>
      </p:sp>
      <p:sp>
        <p:nvSpPr>
          <p:cNvPr id="3" name="Content Placeholder 2"/>
          <p:cNvSpPr>
            <a:spLocks noGrp="1"/>
          </p:cNvSpPr>
          <p:nvPr>
            <p:ph idx="1"/>
          </p:nvPr>
        </p:nvSpPr>
        <p:spPr>
          <a:xfrm>
            <a:off x="457200" y="1600202"/>
            <a:ext cx="4038600" cy="4525963"/>
          </a:xfrm>
        </p:spPr>
        <p:txBody>
          <a:bodyPr/>
          <a:lstStyle/>
          <a:p>
            <a:pPr>
              <a:spcAft>
                <a:spcPts val="600"/>
              </a:spcAft>
            </a:pPr>
            <a:r>
              <a:rPr lang="en-US" sz="2000" dirty="0"/>
              <a:t>Adults with diabetes historically have </a:t>
            </a:r>
            <a:r>
              <a:rPr lang="en-US" sz="2000" dirty="0" smtClean="0"/>
              <a:t>2-3 </a:t>
            </a:r>
            <a:r>
              <a:rPr lang="en-US" sz="2000" dirty="0"/>
              <a:t>times higher rate of cardiovascular disease (CVD) than adults without </a:t>
            </a:r>
            <a:r>
              <a:rPr lang="en-US" sz="2000" dirty="0" smtClean="0"/>
              <a:t>diabetes.</a:t>
            </a:r>
          </a:p>
          <a:p>
            <a:pPr>
              <a:spcAft>
                <a:spcPts val="600"/>
              </a:spcAft>
            </a:pPr>
            <a:r>
              <a:rPr lang="en-US" sz="2000" dirty="0" smtClean="0"/>
              <a:t>The </a:t>
            </a:r>
            <a:r>
              <a:rPr lang="en-US" sz="2000" dirty="0"/>
              <a:t>risk of cardiovascular disease increases continuously with rising fasting plasma glucose levels, even before reaching levels sufficient for a diabetes </a:t>
            </a:r>
            <a:r>
              <a:rPr lang="en-US" sz="2000" dirty="0" smtClean="0"/>
              <a:t>diagnosis.</a:t>
            </a:r>
          </a:p>
          <a:p>
            <a:pPr>
              <a:spcAft>
                <a:spcPts val="600"/>
              </a:spcAft>
            </a:pPr>
            <a:r>
              <a:rPr lang="en-US" sz="2000" dirty="0"/>
              <a:t>Almost 7 in 10 people with diabetes over age 65 will die of some type of heart disease. About 1 in 6 will die of stroke.</a:t>
            </a:r>
            <a:endParaRPr lang="en-US" sz="2000" dirty="0" smtClean="0"/>
          </a:p>
        </p:txBody>
      </p:sp>
      <p:pic>
        <p:nvPicPr>
          <p:cNvPr id="34818" name="Picture 2" descr="Image result for diabetes cardiovas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321057"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73857" y="5712152"/>
            <a:ext cx="1371600" cy="261610"/>
          </a:xfrm>
          <a:prstGeom prst="rect">
            <a:avLst/>
          </a:prstGeom>
          <a:noFill/>
        </p:spPr>
        <p:txBody>
          <a:bodyPr wrap="square" rtlCol="0">
            <a:spAutoFit/>
          </a:bodyPr>
          <a:lstStyle/>
          <a:p>
            <a:r>
              <a:rPr lang="en-US" sz="1050" dirty="0"/>
              <a:t>Source, </a:t>
            </a:r>
            <a:r>
              <a:rPr lang="en-US" sz="1050" dirty="0" err="1"/>
              <a:t>iMedpub</a:t>
            </a:r>
            <a:endParaRPr lang="en-US" sz="1050" dirty="0"/>
          </a:p>
        </p:txBody>
      </p:sp>
    </p:spTree>
    <p:extLst>
      <p:ext uri="{BB962C8B-B14F-4D97-AF65-F5344CB8AC3E}">
        <p14:creationId xmlns:p14="http://schemas.microsoft.com/office/powerpoint/2010/main" val="28650827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Lower extremity amputations</a:t>
            </a:r>
          </a:p>
        </p:txBody>
      </p:sp>
      <p:sp>
        <p:nvSpPr>
          <p:cNvPr id="3" name="Content Placeholder 2"/>
          <p:cNvSpPr>
            <a:spLocks noGrp="1"/>
          </p:cNvSpPr>
          <p:nvPr>
            <p:ph idx="1"/>
          </p:nvPr>
        </p:nvSpPr>
        <p:spPr>
          <a:xfrm>
            <a:off x="457200" y="1600202"/>
            <a:ext cx="4343400" cy="4525963"/>
          </a:xfrm>
        </p:spPr>
        <p:txBody>
          <a:bodyPr/>
          <a:lstStyle/>
          <a:p>
            <a:pPr>
              <a:spcAft>
                <a:spcPts val="600"/>
              </a:spcAft>
            </a:pPr>
            <a:r>
              <a:rPr lang="en-US" sz="2000" dirty="0" smtClean="0"/>
              <a:t>Diabetes appears to dramatically increase the risk of lower extremity amputation because of infected, non-healing foot ulcers.</a:t>
            </a:r>
          </a:p>
          <a:p>
            <a:pPr>
              <a:spcAft>
                <a:spcPts val="600"/>
              </a:spcAft>
            </a:pPr>
            <a:r>
              <a:rPr lang="en-US" sz="2000" dirty="0" smtClean="0"/>
              <a:t>Rates </a:t>
            </a:r>
            <a:r>
              <a:rPr lang="en-US" sz="2000" dirty="0"/>
              <a:t>of amputation in populations with diagnosed diabetes are typically 10 to 20 times those of nondiabetic </a:t>
            </a:r>
            <a:r>
              <a:rPr lang="en-US" sz="2000" dirty="0" smtClean="0"/>
              <a:t>populations.</a:t>
            </a:r>
          </a:p>
          <a:p>
            <a:pPr>
              <a:spcAft>
                <a:spcPts val="600"/>
              </a:spcAft>
            </a:pPr>
            <a:r>
              <a:rPr lang="en-US" sz="2000" dirty="0" smtClean="0"/>
              <a:t>Encouragingly </a:t>
            </a:r>
            <a:r>
              <a:rPr lang="en-US" sz="2000" dirty="0"/>
              <a:t>several studies show a 40% to 60% reduction in rates of amputations among adults with diabetes during the past 10–15 years in </a:t>
            </a:r>
            <a:r>
              <a:rPr lang="en-US" sz="2000" dirty="0" smtClean="0"/>
              <a:t>western countries. </a:t>
            </a:r>
            <a:endParaRPr lang="en-US" sz="2000" dirty="0"/>
          </a:p>
        </p:txBody>
      </p:sp>
      <p:pic>
        <p:nvPicPr>
          <p:cNvPr id="35844" name="Picture 4" descr="Image result for diabetic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0"/>
            <a:ext cx="3733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67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body" idx="1"/>
          </p:nvPr>
        </p:nvSpPr>
        <p:spPr>
          <a:xfrm>
            <a:off x="0" y="0"/>
            <a:ext cx="9144000" cy="6858000"/>
          </a:xfrm>
          <a:solidFill>
            <a:schemeClr val="bg2"/>
          </a:solidFill>
        </p:spPr>
        <p:txBody>
          <a:bodyPr/>
          <a:lstStyle/>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endParaRPr lang="en-US" b="1" smtClean="0">
              <a:solidFill>
                <a:schemeClr val="bg1"/>
              </a:solidFill>
            </a:endParaRPr>
          </a:p>
          <a:p>
            <a:pPr algn="ctr">
              <a:buFont typeface="Arial" pitchFamily="34" charset="0"/>
              <a:buNone/>
            </a:pPr>
            <a:r>
              <a:rPr lang="en-US" sz="4000" b="1">
                <a:solidFill>
                  <a:srgbClr val="FFFF00"/>
                </a:solidFill>
              </a:rPr>
              <a:t>Risk factors</a:t>
            </a:r>
          </a:p>
          <a:p>
            <a:pPr algn="ctr">
              <a:buFont typeface="Arial" pitchFamily="34" charset="0"/>
              <a:buNone/>
            </a:pPr>
            <a:endParaRPr lang="en-US" smtClean="0">
              <a:solidFill>
                <a:schemeClr val="bg1"/>
              </a:solidFill>
            </a:endParaRP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533403"/>
            <a:ext cx="8229600" cy="3962398"/>
          </a:xfrm>
        </p:spPr>
        <p:txBody>
          <a:bodyPr/>
          <a:lstStyle/>
          <a:p>
            <a:pPr algn="ctr">
              <a:buFont typeface="Arial" pitchFamily="34" charset="0"/>
              <a:buNone/>
            </a:pPr>
            <a:r>
              <a:rPr lang="en-US" b="1" dirty="0" smtClean="0">
                <a:solidFill>
                  <a:srgbClr val="FFFF00"/>
                </a:solidFill>
              </a:rPr>
              <a:t>Genetic factors</a:t>
            </a:r>
          </a:p>
          <a:p>
            <a:pPr algn="ctr">
              <a:buFont typeface="Arial" pitchFamily="34" charset="0"/>
              <a:buNone/>
            </a:pPr>
            <a:r>
              <a:rPr lang="en-US" b="1" dirty="0" smtClean="0">
                <a:solidFill>
                  <a:srgbClr val="FFFF00"/>
                </a:solidFill>
              </a:rPr>
              <a:t> </a:t>
            </a:r>
          </a:p>
          <a:p>
            <a:r>
              <a:rPr lang="en-US" sz="2800" dirty="0" smtClean="0"/>
              <a:t>May play a part in development of all types; autoimmune disease and viral infections may be risk factors in Type I DM. </a:t>
            </a:r>
          </a:p>
          <a:p>
            <a:endParaRPr lang="en-US" sz="2800" dirty="0" smtClean="0"/>
          </a:p>
          <a:p>
            <a:r>
              <a:rPr lang="en-US" sz="2800" dirty="0" smtClean="0"/>
              <a:t>Twin studies</a:t>
            </a:r>
          </a:p>
          <a:p>
            <a:pPr>
              <a:buFont typeface="Arial" pitchFamily="34" charset="0"/>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b="1" dirty="0">
                <a:solidFill>
                  <a:srgbClr val="FFFF00"/>
                </a:solidFill>
                <a:latin typeface="+mn-lt"/>
                <a:ea typeface="+mn-ea"/>
                <a:cs typeface="+mn-cs"/>
              </a:rPr>
              <a:t>Family history</a:t>
            </a:r>
            <a:endParaRPr lang="ar-SA" sz="3200" b="1" dirty="0">
              <a:solidFill>
                <a:srgbClr val="FFFF00"/>
              </a:solidFill>
              <a:latin typeface="+mn-lt"/>
              <a:ea typeface="+mn-ea"/>
              <a:cs typeface="+mn-cs"/>
            </a:endParaRPr>
          </a:p>
        </p:txBody>
      </p:sp>
      <p:sp>
        <p:nvSpPr>
          <p:cNvPr id="3" name="Content Placeholder 2"/>
          <p:cNvSpPr>
            <a:spLocks noGrp="1"/>
          </p:cNvSpPr>
          <p:nvPr>
            <p:ph idx="1"/>
          </p:nvPr>
        </p:nvSpPr>
        <p:spPr>
          <a:xfrm>
            <a:off x="457200" y="1600200"/>
            <a:ext cx="8229600" cy="3886200"/>
          </a:xfrm>
        </p:spPr>
        <p:txBody>
          <a:bodyPr rtlCol="0">
            <a:normAutofit/>
          </a:bodyPr>
          <a:lstStyle/>
          <a:p>
            <a:pPr>
              <a:spcAft>
                <a:spcPts val="1200"/>
              </a:spcAft>
              <a:defRPr/>
            </a:pPr>
            <a:r>
              <a:rPr lang="en-US" sz="2400" dirty="0" smtClean="0"/>
              <a:t>Compared </a:t>
            </a:r>
            <a:r>
              <a:rPr lang="en-US" sz="2400" dirty="0"/>
              <a:t>with individuals without a family history of type 2 diabetes, individuals with a family history in any first degree relative have a two to three-fold increased risk of developing diabetes.</a:t>
            </a:r>
          </a:p>
          <a:p>
            <a:pPr>
              <a:spcAft>
                <a:spcPts val="1200"/>
              </a:spcAft>
              <a:defRPr/>
            </a:pPr>
            <a:r>
              <a:rPr lang="en-US" sz="2400" dirty="0"/>
              <a:t> The risk of type 2 diabetes is higher (five- to six fold) in those with both a maternal and paternal history of type 2 diabetes . </a:t>
            </a:r>
          </a:p>
          <a:p>
            <a:pPr>
              <a:spcAft>
                <a:spcPts val="1200"/>
              </a:spcAft>
              <a:defRPr/>
            </a:pPr>
            <a:r>
              <a:rPr lang="en-US" sz="2400" dirty="0"/>
              <a:t>The risk is likely mediated through genetic, anthropometric (body mass index, waist circumference), and lifestyle (diet, physical activity, smoking) factors. </a:t>
            </a:r>
            <a:endParaRPr lang="ar-SA"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6"/>
          <p:cNvSpPr>
            <a:spLocks noGrp="1" noChangeArrowheads="1"/>
          </p:cNvSpPr>
          <p:nvPr>
            <p:ph type="title"/>
          </p:nvPr>
        </p:nvSpPr>
        <p:spPr>
          <a:xfrm>
            <a:off x="0" y="2"/>
            <a:ext cx="9144000" cy="1376363"/>
          </a:xfrm>
          <a:solidFill>
            <a:srgbClr val="002060"/>
          </a:solidFill>
        </p:spPr>
        <p:txBody>
          <a:bodyPr/>
          <a:lstStyle/>
          <a:p>
            <a:r>
              <a:rPr lang="en-US" b="1" smtClean="0">
                <a:solidFill>
                  <a:srgbClr val="FFFF00"/>
                </a:solidFill>
              </a:rPr>
              <a:t>Obesity</a:t>
            </a:r>
          </a:p>
        </p:txBody>
      </p:sp>
      <p:sp>
        <p:nvSpPr>
          <p:cNvPr id="9223" name="Rectangle 7"/>
          <p:cNvSpPr>
            <a:spLocks noGrp="1" noChangeArrowheads="1"/>
          </p:cNvSpPr>
          <p:nvPr>
            <p:ph type="body" idx="1"/>
          </p:nvPr>
        </p:nvSpPr>
        <p:spPr>
          <a:xfrm>
            <a:off x="228600" y="1371600"/>
            <a:ext cx="8699500" cy="5181600"/>
          </a:xfrm>
          <a:solidFill>
            <a:schemeClr val="tx2">
              <a:lumMod val="40000"/>
              <a:lumOff val="60000"/>
            </a:schemeClr>
          </a:solidFill>
        </p:spPr>
        <p:txBody>
          <a:bodyPr rtlCol="0">
            <a:normAutofit/>
          </a:bodyPr>
          <a:lstStyle/>
          <a:p>
            <a:pPr fontAlgn="auto">
              <a:lnSpc>
                <a:spcPct val="80000"/>
              </a:lnSpc>
              <a:spcAft>
                <a:spcPts val="0"/>
              </a:spcAft>
              <a:defRPr/>
            </a:pPr>
            <a:r>
              <a:rPr lang="en-US" sz="2400" b="1" dirty="0">
                <a:solidFill>
                  <a:schemeClr val="bg1"/>
                </a:solidFill>
              </a:rPr>
              <a:t>Contributes to the resistance to endogenous insulin.</a:t>
            </a:r>
          </a:p>
          <a:p>
            <a:pPr lvl="1" fontAlgn="auto">
              <a:spcAft>
                <a:spcPts val="0"/>
              </a:spcAft>
              <a:defRPr/>
            </a:pPr>
            <a:r>
              <a:rPr lang="en-GB" sz="2400" b="1" dirty="0" smtClean="0">
                <a:solidFill>
                  <a:schemeClr val="bg1"/>
                </a:solidFill>
              </a:rPr>
              <a:t>RR risk of DM in females (ref. BMI &lt; 22)</a:t>
            </a:r>
          </a:p>
          <a:p>
            <a:pPr lvl="2" fontAlgn="auto">
              <a:spcAft>
                <a:spcPts val="0"/>
              </a:spcAft>
              <a:defRPr/>
            </a:pPr>
            <a:r>
              <a:rPr lang="en-GB" b="1" dirty="0">
                <a:solidFill>
                  <a:schemeClr val="bg1"/>
                </a:solidFill>
              </a:rPr>
              <a:t>22-23   	              </a:t>
            </a:r>
            <a:r>
              <a:rPr lang="en-GB" b="1" dirty="0" smtClean="0">
                <a:solidFill>
                  <a:schemeClr val="bg1"/>
                </a:solidFill>
              </a:rPr>
              <a:t> 3.0</a:t>
            </a:r>
            <a:endParaRPr lang="en-GB" b="1" dirty="0">
              <a:solidFill>
                <a:schemeClr val="bg1"/>
              </a:solidFill>
            </a:endParaRPr>
          </a:p>
          <a:p>
            <a:pPr lvl="2" fontAlgn="auto">
              <a:spcAft>
                <a:spcPts val="0"/>
              </a:spcAft>
              <a:defRPr/>
            </a:pPr>
            <a:r>
              <a:rPr lang="en-GB" b="1" dirty="0">
                <a:solidFill>
                  <a:schemeClr val="bg1"/>
                </a:solidFill>
              </a:rPr>
              <a:t>24-25	               5.0</a:t>
            </a:r>
          </a:p>
          <a:p>
            <a:pPr lvl="2" fontAlgn="auto">
              <a:spcAft>
                <a:spcPts val="0"/>
              </a:spcAft>
              <a:defRPr/>
            </a:pPr>
            <a:r>
              <a:rPr lang="en-GB" b="1" dirty="0">
                <a:solidFill>
                  <a:schemeClr val="bg1"/>
                </a:solidFill>
              </a:rPr>
              <a:t>&gt; 31		             </a:t>
            </a:r>
            <a:r>
              <a:rPr lang="en-GB" b="1" dirty="0" smtClean="0">
                <a:solidFill>
                  <a:schemeClr val="bg1"/>
                </a:solidFill>
              </a:rPr>
              <a:t>40.0</a:t>
            </a:r>
            <a:endParaRPr lang="en-GB" b="1" dirty="0">
              <a:solidFill>
                <a:schemeClr val="bg1"/>
              </a:solidFill>
            </a:endParaRPr>
          </a:p>
          <a:p>
            <a:pPr lvl="2" fontAlgn="auto">
              <a:spcAft>
                <a:spcPts val="0"/>
              </a:spcAft>
              <a:buNone/>
              <a:defRPr/>
            </a:pPr>
            <a:r>
              <a:rPr lang="en-GB" b="1" dirty="0">
                <a:solidFill>
                  <a:schemeClr val="bg1"/>
                </a:solidFill>
              </a:rPr>
              <a:t>(</a:t>
            </a:r>
            <a:r>
              <a:rPr lang="en-GB" b="1" dirty="0" err="1">
                <a:solidFill>
                  <a:schemeClr val="bg1"/>
                </a:solidFill>
              </a:rPr>
              <a:t>Colditz</a:t>
            </a:r>
            <a:r>
              <a:rPr lang="en-GB" b="1" dirty="0">
                <a:solidFill>
                  <a:schemeClr val="bg1"/>
                </a:solidFill>
              </a:rPr>
              <a:t> &amp; al, Ann </a:t>
            </a:r>
            <a:r>
              <a:rPr lang="en-GB" b="1" dirty="0" err="1">
                <a:solidFill>
                  <a:schemeClr val="bg1"/>
                </a:solidFill>
              </a:rPr>
              <a:t>Int</a:t>
            </a:r>
            <a:r>
              <a:rPr lang="en-GB" b="1" dirty="0">
                <a:solidFill>
                  <a:schemeClr val="bg1"/>
                </a:solidFill>
              </a:rPr>
              <a:t> Med, 1995, 122; 481-6)</a:t>
            </a:r>
          </a:p>
          <a:p>
            <a:pPr fontAlgn="auto">
              <a:lnSpc>
                <a:spcPct val="80000"/>
              </a:lnSpc>
              <a:spcAft>
                <a:spcPts val="0"/>
              </a:spcAft>
              <a:defRPr/>
            </a:pPr>
            <a:endParaRPr lang="en-US" sz="2800" b="1" dirty="0">
              <a:solidFill>
                <a:schemeClr val="bg1"/>
              </a:solidFill>
            </a:endParaRPr>
          </a:p>
        </p:txBody>
      </p:sp>
      <p:pic>
        <p:nvPicPr>
          <p:cNvPr id="38918" name="Picture 9" descr="obesity 2"/>
          <p:cNvPicPr>
            <a:picLocks noChangeAspect="1" noChangeArrowheads="1"/>
          </p:cNvPicPr>
          <p:nvPr/>
        </p:nvPicPr>
        <p:blipFill>
          <a:blip r:embed="rId2"/>
          <a:srcRect/>
          <a:stretch>
            <a:fillRect/>
          </a:stretch>
        </p:blipFill>
        <p:spPr bwMode="auto">
          <a:xfrm>
            <a:off x="6553200" y="4068067"/>
            <a:ext cx="1981200" cy="2288286"/>
          </a:xfrm>
          <a:prstGeom prst="rect">
            <a:avLst/>
          </a:prstGeom>
          <a:noFill/>
          <a:ln w="9525">
            <a:noFill/>
            <a:miter lim="800000"/>
            <a:headEnd/>
            <a:tailEnd/>
          </a:ln>
        </p:spPr>
      </p:pic>
      <p:pic>
        <p:nvPicPr>
          <p:cNvPr id="38919" name="Picture 10" descr="obesity 3"/>
          <p:cNvPicPr>
            <a:picLocks noChangeAspect="1" noChangeArrowheads="1"/>
          </p:cNvPicPr>
          <p:nvPr/>
        </p:nvPicPr>
        <p:blipFill>
          <a:blip r:embed="rId3"/>
          <a:srcRect/>
          <a:stretch>
            <a:fillRect/>
          </a:stretch>
        </p:blipFill>
        <p:spPr bwMode="auto">
          <a:xfrm>
            <a:off x="609600" y="4318869"/>
            <a:ext cx="2209800" cy="1964267"/>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5"/>
          </a:xfrm>
          <a:solidFill>
            <a:schemeClr val="bg2"/>
          </a:solidFill>
        </p:spPr>
        <p:txBody>
          <a:bodyPr rtlCol="0">
            <a:noAutofit/>
          </a:bodyPr>
          <a:lstStyle/>
          <a:p>
            <a:pPr>
              <a:spcAft>
                <a:spcPts val="1200"/>
              </a:spcAft>
              <a:defRPr/>
            </a:pPr>
            <a:r>
              <a:rPr lang="en-US" sz="2400" dirty="0"/>
              <a:t>The risk of impaired glucose tolerance (IGT) or type 2 diabetes rises with increasing body weight. </a:t>
            </a:r>
          </a:p>
          <a:p>
            <a:pPr>
              <a:spcAft>
                <a:spcPts val="1200"/>
              </a:spcAft>
              <a:defRPr/>
            </a:pPr>
            <a:r>
              <a:rPr lang="en-US" sz="2400" dirty="0"/>
              <a:t>The Nurses’ Health Study demonstrated an approximately 100-fold increased risk of incident diabetes over 14 years in nurses whose baseline body mass index was &gt;35 kg/m2 compared with those with BMI &lt;22 .</a:t>
            </a:r>
          </a:p>
          <a:p>
            <a:pPr>
              <a:spcAft>
                <a:spcPts val="1200"/>
              </a:spcAft>
              <a:defRPr/>
            </a:pPr>
            <a:r>
              <a:rPr lang="en-US" sz="2400" dirty="0"/>
              <a:t>The risk of diabetes associated with body weight appears to be modified by age. </a:t>
            </a:r>
          </a:p>
          <a:p>
            <a:pPr>
              <a:spcAft>
                <a:spcPts val="1200"/>
              </a:spcAft>
              <a:defRPr/>
            </a:pPr>
            <a:r>
              <a:rPr lang="en-US" sz="2400" dirty="0"/>
              <a:t>Obesity acts at least in part by inducing resistance to insulin-mediated peripheral glucose uptake, which is an important component of type 2 diabetes</a:t>
            </a:r>
            <a:endParaRPr lang="ar-SA"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52402"/>
            <a:ext cx="8229600" cy="5973763"/>
          </a:xfrm>
        </p:spPr>
        <p:txBody>
          <a:bodyPr/>
          <a:lstStyle/>
          <a:p>
            <a:pPr algn="ctr">
              <a:buFont typeface="Arial" pitchFamily="34" charset="0"/>
              <a:buNone/>
            </a:pPr>
            <a:r>
              <a:rPr lang="en-US" b="1" dirty="0" smtClean="0">
                <a:solidFill>
                  <a:srgbClr val="FFFF00"/>
                </a:solidFill>
              </a:rPr>
              <a:t>Fat distribution </a:t>
            </a:r>
          </a:p>
          <a:p>
            <a:pPr algn="ctr">
              <a:buFont typeface="Arial" pitchFamily="34" charset="0"/>
              <a:buNone/>
            </a:pPr>
            <a:endParaRPr lang="en-US" b="1" dirty="0" smtClean="0">
              <a:solidFill>
                <a:srgbClr val="FFFF00"/>
              </a:solidFill>
            </a:endParaRPr>
          </a:p>
          <a:p>
            <a:pPr>
              <a:spcAft>
                <a:spcPts val="1200"/>
              </a:spcAft>
              <a:defRPr/>
            </a:pPr>
            <a:r>
              <a:rPr lang="en-US" sz="2600" dirty="0"/>
              <a:t>The distribution of excess adipose tissue is another important determinant of the risk of insulin resistance and type 2 diabetes. </a:t>
            </a:r>
          </a:p>
          <a:p>
            <a:pPr>
              <a:spcAft>
                <a:spcPts val="1200"/>
              </a:spcAft>
              <a:defRPr/>
            </a:pPr>
            <a:r>
              <a:rPr lang="en-US" sz="2600" dirty="0"/>
              <a:t>The incidence of type 2 diabetes are highest in those subjects with central or abdominal obesity, as measured by waist circumference or waist-to-hip circumference ratio. </a:t>
            </a:r>
          </a:p>
          <a:p>
            <a:pPr>
              <a:spcAft>
                <a:spcPts val="1200"/>
              </a:spcAft>
              <a:defRPr/>
            </a:pPr>
            <a:r>
              <a:rPr lang="en-US" sz="2600" dirty="0"/>
              <a:t>Intra-abdominal (visceral) fat rather than subcutaneous or retroperitoneal fat appears to be of primary importance. </a:t>
            </a:r>
            <a:endParaRPr lang="ar-SA"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0"/>
            <a:ext cx="9144000" cy="1417638"/>
          </a:xfrm>
          <a:solidFill>
            <a:srgbClr val="002060"/>
          </a:solidFill>
        </p:spPr>
        <p:txBody>
          <a:bodyPr/>
          <a:lstStyle/>
          <a:p>
            <a:pPr defTabSz="762000"/>
            <a:r>
              <a:rPr lang="en-GB" sz="3600" b="1" dirty="0" smtClean="0">
                <a:solidFill>
                  <a:srgbClr val="FFFF00"/>
                </a:solidFill>
              </a:rPr>
              <a:t>Diabetes Mellitus</a:t>
            </a:r>
          </a:p>
        </p:txBody>
      </p:sp>
      <p:sp>
        <p:nvSpPr>
          <p:cNvPr id="18436" name="Rectangle 3"/>
          <p:cNvSpPr>
            <a:spLocks noGrp="1" noChangeArrowheads="1"/>
          </p:cNvSpPr>
          <p:nvPr>
            <p:ph type="body" idx="1"/>
          </p:nvPr>
        </p:nvSpPr>
        <p:spPr>
          <a:xfrm>
            <a:off x="495300" y="1828800"/>
            <a:ext cx="8115300" cy="3962400"/>
          </a:xfrm>
          <a:solidFill>
            <a:schemeClr val="tx2">
              <a:lumMod val="40000"/>
              <a:lumOff val="60000"/>
            </a:schemeClr>
          </a:solidFill>
        </p:spPr>
        <p:txBody>
          <a:bodyPr rtlCol="0">
            <a:normAutofit/>
          </a:bodyPr>
          <a:lstStyle/>
          <a:p>
            <a:pPr defTabSz="762000" fontAlgn="auto">
              <a:lnSpc>
                <a:spcPct val="90000"/>
              </a:lnSpc>
              <a:spcAft>
                <a:spcPts val="0"/>
              </a:spcAft>
              <a:buNone/>
              <a:defRPr/>
            </a:pPr>
            <a:endParaRPr lang="en-GB" sz="2800" b="1" dirty="0" smtClean="0">
              <a:solidFill>
                <a:schemeClr val="bg1"/>
              </a:solidFill>
            </a:endParaRPr>
          </a:p>
          <a:p>
            <a:pPr algn="ctr" defTabSz="762000" fontAlgn="auto">
              <a:lnSpc>
                <a:spcPct val="90000"/>
              </a:lnSpc>
              <a:spcAft>
                <a:spcPts val="0"/>
              </a:spcAft>
              <a:buNone/>
              <a:defRPr/>
            </a:pPr>
            <a:r>
              <a:rPr lang="en-GB" sz="2800" b="1" dirty="0" smtClean="0">
                <a:solidFill>
                  <a:schemeClr val="bg1"/>
                </a:solidFill>
              </a:rPr>
              <a:t>Definition</a:t>
            </a:r>
            <a:endParaRPr lang="en-GB" sz="2800" b="1" dirty="0">
              <a:solidFill>
                <a:schemeClr val="bg1"/>
              </a:solidFill>
            </a:endParaRPr>
          </a:p>
          <a:p>
            <a:pPr lvl="1" algn="just" defTabSz="762000" fontAlgn="auto">
              <a:spcBef>
                <a:spcPts val="1200"/>
              </a:spcBef>
              <a:spcAft>
                <a:spcPts val="0"/>
              </a:spcAft>
              <a:buNone/>
              <a:defRPr/>
            </a:pPr>
            <a:r>
              <a:rPr lang="en-GB" sz="3200" b="1" dirty="0">
                <a:solidFill>
                  <a:schemeClr val="bg1"/>
                </a:solidFill>
              </a:rPr>
              <a:t>   </a:t>
            </a:r>
            <a:r>
              <a:rPr lang="en-GB" sz="3200" b="1" dirty="0" smtClean="0">
                <a:solidFill>
                  <a:schemeClr val="bg1"/>
                </a:solidFill>
              </a:rPr>
              <a:t>		</a:t>
            </a:r>
            <a:r>
              <a:rPr lang="en-GB" b="1" dirty="0" smtClean="0">
                <a:solidFill>
                  <a:schemeClr val="bg1"/>
                </a:solidFill>
              </a:rPr>
              <a:t>A </a:t>
            </a:r>
            <a:r>
              <a:rPr lang="en-GB" b="1" dirty="0">
                <a:solidFill>
                  <a:schemeClr val="bg1"/>
                </a:solidFill>
              </a:rPr>
              <a:t>metabolic disorder of </a:t>
            </a:r>
            <a:r>
              <a:rPr lang="en-GB" b="1" u="sng" dirty="0">
                <a:solidFill>
                  <a:schemeClr val="bg1"/>
                </a:solidFill>
              </a:rPr>
              <a:t>multiple aetiology</a:t>
            </a:r>
            <a:r>
              <a:rPr lang="en-GB" b="1" dirty="0">
                <a:solidFill>
                  <a:schemeClr val="bg1"/>
                </a:solidFill>
              </a:rPr>
              <a:t> </a:t>
            </a:r>
            <a:r>
              <a:rPr lang="en-GB" b="1" dirty="0" smtClean="0">
                <a:solidFill>
                  <a:schemeClr val="bg1"/>
                </a:solidFill>
              </a:rPr>
              <a:t>characterized </a:t>
            </a:r>
            <a:r>
              <a:rPr lang="en-GB" b="1" dirty="0">
                <a:solidFill>
                  <a:schemeClr val="bg1"/>
                </a:solidFill>
              </a:rPr>
              <a:t>by chronic hyperglycaemia with disturbances of </a:t>
            </a:r>
            <a:r>
              <a:rPr lang="en-GB" b="1" u="sng" dirty="0">
                <a:solidFill>
                  <a:schemeClr val="bg1"/>
                </a:solidFill>
              </a:rPr>
              <a:t>carbohydrate, fat and protein metabolism</a:t>
            </a:r>
            <a:r>
              <a:rPr lang="en-GB" b="1" dirty="0">
                <a:solidFill>
                  <a:schemeClr val="bg1"/>
                </a:solidFill>
              </a:rPr>
              <a:t> resulting from </a:t>
            </a:r>
            <a:r>
              <a:rPr lang="en-GB" b="1" u="sng" dirty="0">
                <a:solidFill>
                  <a:schemeClr val="bg1"/>
                </a:solidFill>
              </a:rPr>
              <a:t>defects in insulin secretion, insulin action or </a:t>
            </a:r>
            <a:r>
              <a:rPr lang="en-GB" b="1" u="sng" dirty="0" smtClean="0">
                <a:solidFill>
                  <a:schemeClr val="bg1"/>
                </a:solidFill>
              </a:rPr>
              <a:t>both.</a:t>
            </a:r>
          </a:p>
          <a:p>
            <a:pPr lvl="1" defTabSz="762000" fontAlgn="auto">
              <a:spcBef>
                <a:spcPts val="1200"/>
              </a:spcBef>
              <a:spcAft>
                <a:spcPts val="0"/>
              </a:spcAft>
              <a:buNone/>
              <a:defRPr/>
            </a:pPr>
            <a:r>
              <a:rPr lang="en-GB" b="1" dirty="0" smtClean="0">
                <a:solidFill>
                  <a:schemeClr val="bg1"/>
                </a:solidFill>
              </a:rPr>
              <a:t> </a:t>
            </a:r>
            <a:endParaRPr lang="en-GB" sz="3200" b="1" dirty="0">
              <a:solidFill>
                <a:schemeClr val="bg1"/>
              </a:solidFill>
            </a:endParaRPr>
          </a:p>
        </p:txBody>
      </p:sp>
      <p:sp>
        <p:nvSpPr>
          <p:cNvPr id="17413" name="Line 4"/>
          <p:cNvSpPr>
            <a:spLocks noChangeShapeType="1"/>
          </p:cNvSpPr>
          <p:nvPr/>
        </p:nvSpPr>
        <p:spPr bwMode="auto">
          <a:xfrm>
            <a:off x="755652" y="1412875"/>
            <a:ext cx="7777163" cy="0"/>
          </a:xfrm>
          <a:prstGeom prst="line">
            <a:avLst/>
          </a:prstGeom>
          <a:noFill/>
          <a:ln w="25400">
            <a:solidFill>
              <a:srgbClr val="FF0000"/>
            </a:solidFill>
            <a:round/>
            <a:headEnd type="none" w="sm" len="sm"/>
            <a:tailEnd type="none" w="sm" len="sm"/>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8229600" cy="5668963"/>
          </a:xfrm>
        </p:spPr>
        <p:txBody>
          <a:bodyPr rtlCol="0">
            <a:normAutofit/>
          </a:bodyPr>
          <a:lstStyle/>
          <a:p>
            <a:pPr marL="0" indent="0" algn="ctr" fontAlgn="auto">
              <a:spcAft>
                <a:spcPts val="0"/>
              </a:spcAft>
              <a:buNone/>
              <a:defRPr/>
            </a:pPr>
            <a:r>
              <a:rPr lang="en-US" b="1" dirty="0" smtClean="0"/>
              <a:t>Physical inactivity.</a:t>
            </a:r>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b="1" dirty="0" smtClean="0"/>
          </a:p>
          <a:p>
            <a:pPr fontAlgn="auto">
              <a:spcAft>
                <a:spcPts val="0"/>
              </a:spcAft>
              <a:defRPr/>
            </a:pPr>
            <a:endParaRPr lang="en-US" dirty="0" smtClean="0"/>
          </a:p>
          <a:p>
            <a:pPr>
              <a:defRPr/>
            </a:pPr>
            <a:r>
              <a:rPr lang="en-US" sz="2600" dirty="0" smtClean="0"/>
              <a:t>Prolonged </a:t>
            </a:r>
            <a:r>
              <a:rPr lang="en-US" sz="2600" dirty="0"/>
              <a:t>TV watching is associated with a significantly increased risk of type 2 diabetes. Men who watched TV more than 40 h per week had a nearly threefold increase in the risk of type 2 diabetes compared with those who spent less than 1 h per week watching TV. </a:t>
            </a:r>
          </a:p>
          <a:p>
            <a:pPr fontAlgn="auto">
              <a:spcAft>
                <a:spcPts val="0"/>
              </a:spcAft>
              <a:buNone/>
              <a:defRPr/>
            </a:pPr>
            <a:endParaRPr lang="en-US" b="1" dirty="0" smtClean="0"/>
          </a:p>
        </p:txBody>
      </p:sp>
      <p:pic>
        <p:nvPicPr>
          <p:cNvPr id="37890" name="Picture 2" descr="obese-watching-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295400"/>
            <a:ext cx="2857500" cy="2219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Diet</a:t>
            </a:r>
            <a:br>
              <a:rPr lang="en-US" b="1" dirty="0" smtClean="0"/>
            </a:br>
            <a:endParaRPr lang="ar-SA" dirty="0"/>
          </a:p>
        </p:txBody>
      </p:sp>
      <p:pic>
        <p:nvPicPr>
          <p:cNvPr id="36866" name="Picture 2" descr="Fruit Free, Vegetables, Healthy, Fruits,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8" y="1388330"/>
            <a:ext cx="8087924" cy="4953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914400"/>
            <a:ext cx="8229600" cy="5211765"/>
          </a:xfrm>
        </p:spPr>
        <p:txBody>
          <a:bodyPr/>
          <a:lstStyle/>
          <a:p>
            <a:pPr>
              <a:spcAft>
                <a:spcPts val="1200"/>
              </a:spcAft>
            </a:pPr>
            <a:r>
              <a:rPr lang="en-US" sz="2000" dirty="0"/>
              <a:t>A number of dietary factors have been linked to an increased risk of type 1 diabetes, such as low vitamin D consumption; early exposure to cow's milk or cow's milk formula; or exposure to cereals before 4 months of age. However, none of these factors has been shown to cause type 1 diabetes.</a:t>
            </a:r>
          </a:p>
          <a:p>
            <a:pPr>
              <a:spcAft>
                <a:spcPts val="1200"/>
              </a:spcAft>
            </a:pPr>
            <a:r>
              <a:rPr lang="en-US" sz="2000" dirty="0"/>
              <a:t>Consumption of red meat, processed meat, and sugar sweetened beverages is associated with an increased risk of </a:t>
            </a:r>
            <a:r>
              <a:rPr lang="en-US" sz="2000" dirty="0" smtClean="0"/>
              <a:t>diabetes</a:t>
            </a:r>
          </a:p>
          <a:p>
            <a:pPr>
              <a:spcAft>
                <a:spcPts val="1200"/>
              </a:spcAft>
            </a:pPr>
            <a:r>
              <a:rPr lang="en-US" sz="2000" dirty="0"/>
              <a:t>Fruits, vegetables, nuts, whole grains, and olive oil is associated with a reduced risk. </a:t>
            </a:r>
          </a:p>
          <a:p>
            <a:r>
              <a:rPr lang="en-US" sz="2000" dirty="0"/>
              <a:t>It is important to recognize that most studies have used food frequency questionnaires to capture dietary patterns and that none of the food stuffs examined can be considered in isolation. For example, higher meat intake always means more saturated fat intake, relatively lower fruit and vegetable intake, and frequently, higher BMI (body mass index). </a:t>
            </a:r>
            <a:endParaRPr lang="ar-SA" sz="2000" dirty="0"/>
          </a:p>
          <a:p>
            <a:pPr>
              <a:spcAft>
                <a:spcPts val="1200"/>
              </a:spcAft>
            </a:pPr>
            <a:endParaRPr lang="en-US" sz="2400" dirty="0"/>
          </a:p>
          <a:p>
            <a:endParaRPr lang="en-US" dirty="0" smtClean="0"/>
          </a:p>
          <a:p>
            <a:endParaRPr lang="en-US" dirty="0" smtClean="0"/>
          </a:p>
          <a:p>
            <a:endParaRPr lang="ar-SA"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p:spPr>
        <p:txBody>
          <a:bodyPr rtlCol="0">
            <a:normAutofit/>
          </a:bodyPr>
          <a:lstStyle/>
          <a:p>
            <a:pPr algn="ctr" fontAlgn="auto">
              <a:spcAft>
                <a:spcPts val="0"/>
              </a:spcAft>
              <a:buNone/>
              <a:defRPr/>
            </a:pPr>
            <a:r>
              <a:rPr lang="en-US" sz="3800" b="1" dirty="0" smtClean="0">
                <a:solidFill>
                  <a:srgbClr val="FFFF00"/>
                </a:solidFill>
              </a:rPr>
              <a:t>Smoking</a:t>
            </a:r>
            <a:endParaRPr lang="en-US" sz="3800" b="1" dirty="0">
              <a:solidFill>
                <a:srgbClr val="FFFF00"/>
              </a:solidFill>
            </a:endParaRPr>
          </a:p>
          <a:p>
            <a:pPr fontAlgn="auto">
              <a:spcAft>
                <a:spcPts val="1200"/>
              </a:spcAft>
              <a:buNone/>
              <a:defRPr/>
            </a:pPr>
            <a:r>
              <a:rPr lang="en-US" sz="2000" dirty="0" smtClean="0"/>
              <a:t> Several large prospective studies have raised the possibility that cigarette smoking increases the risk of type 2 diabetes. In a meta-analysis of 25 prospective cohort studies, current smokers had an increased risk of developing type 2 diabetes compared with nonsmokers (pooled adjusted RR 1.4, 95% CI 1.3-1.6). </a:t>
            </a:r>
          </a:p>
          <a:p>
            <a:pPr fontAlgn="auto">
              <a:spcAft>
                <a:spcPts val="1200"/>
              </a:spcAft>
              <a:buNone/>
              <a:defRPr/>
            </a:pPr>
            <a:r>
              <a:rPr lang="en-US" sz="2000" dirty="0" smtClean="0"/>
              <a:t>A definitive causal association has not been established, a relationship between cigarette smoking and diabetes mellitus is biologically possible based upon a number of observations:</a:t>
            </a:r>
          </a:p>
          <a:p>
            <a:pPr fontAlgn="auto">
              <a:spcAft>
                <a:spcPts val="1200"/>
              </a:spcAft>
              <a:buNone/>
              <a:defRPr/>
            </a:pPr>
            <a:r>
              <a:rPr lang="en-US" sz="2000" dirty="0" smtClean="0"/>
              <a:t>Smoking increases the blood glucose concentration after an oral glucose challenge.</a:t>
            </a:r>
          </a:p>
          <a:p>
            <a:pPr fontAlgn="auto">
              <a:spcAft>
                <a:spcPts val="1200"/>
              </a:spcAft>
              <a:buNone/>
              <a:defRPr/>
            </a:pPr>
            <a:r>
              <a:rPr lang="en-US" sz="2000" dirty="0" smtClean="0"/>
              <a:t>Smoking may impair insulin sensitivity.</a:t>
            </a:r>
          </a:p>
          <a:p>
            <a:pPr fontAlgn="auto">
              <a:spcAft>
                <a:spcPts val="1200"/>
              </a:spcAft>
              <a:buNone/>
              <a:defRPr/>
            </a:pPr>
            <a:r>
              <a:rPr lang="en-US" sz="2000" dirty="0" smtClean="0"/>
              <a:t>Cigarette smoking has been linked to increased abdominal fat distribution and greater waist-to-hip ratio that may have an impact upon glucose tolerance.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FFFF00"/>
                </a:solidFill>
              </a:rPr>
              <a:t>Infections</a:t>
            </a:r>
            <a:br>
              <a:rPr lang="en-US" b="1" dirty="0" smtClean="0">
                <a:solidFill>
                  <a:srgbClr val="FFFF00"/>
                </a:solidFill>
              </a:rPr>
            </a:br>
            <a:endParaRPr lang="ar-SA" dirty="0">
              <a:solidFill>
                <a:srgbClr val="FFFF00"/>
              </a:solidFill>
            </a:endParaRPr>
          </a:p>
        </p:txBody>
      </p:sp>
      <p:sp>
        <p:nvSpPr>
          <p:cNvPr id="47107" name="Content Placeholder 2"/>
          <p:cNvSpPr>
            <a:spLocks noGrp="1"/>
          </p:cNvSpPr>
          <p:nvPr>
            <p:ph idx="1"/>
          </p:nvPr>
        </p:nvSpPr>
        <p:spPr/>
        <p:txBody>
          <a:bodyPr/>
          <a:lstStyle/>
          <a:p>
            <a:r>
              <a:rPr lang="en-US" dirty="0" smtClean="0"/>
              <a:t>A range of relatively rare infections and illnesses can damage the pancreas and cause type 1 diabetes.</a:t>
            </a:r>
          </a:p>
          <a:p>
            <a:endParaRPr lang="ar-SA"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solidFill>
                  <a:srgbClr val="FFFF00"/>
                </a:solidFill>
              </a:rPr>
              <a:t>Pregnancy</a:t>
            </a:r>
            <a:endParaRPr lang="ar-SA" b="1" smtClean="0">
              <a:solidFill>
                <a:srgbClr val="FFFF00"/>
              </a:solidFill>
            </a:endParaRPr>
          </a:p>
        </p:txBody>
      </p:sp>
      <p:sp>
        <p:nvSpPr>
          <p:cNvPr id="48131" name="Content Placeholder 2"/>
          <p:cNvSpPr>
            <a:spLocks noGrp="1"/>
          </p:cNvSpPr>
          <p:nvPr>
            <p:ph idx="1"/>
          </p:nvPr>
        </p:nvSpPr>
        <p:spPr/>
        <p:txBody>
          <a:bodyPr/>
          <a:lstStyle/>
          <a:p>
            <a:pPr>
              <a:buFont typeface="Arial" pitchFamily="34" charset="0"/>
              <a:buNone/>
            </a:pPr>
            <a:r>
              <a:rPr lang="en-US" b="1" dirty="0" smtClean="0"/>
              <a:t>    </a:t>
            </a:r>
            <a:r>
              <a:rPr lang="en-US" dirty="0"/>
              <a:t>Pregnancy causes weight gain and increases levels of estrogen and placental hormones, which antagonize </a:t>
            </a:r>
            <a:r>
              <a:rPr lang="en-US" dirty="0" smtClean="0"/>
              <a:t>insulin.</a:t>
            </a:r>
            <a:endParaRPr lang="en-US" dirty="0"/>
          </a:p>
          <a:p>
            <a:endParaRPr lang="ar-SA"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81000" y="457200"/>
            <a:ext cx="8305800" cy="5638800"/>
          </a:xfrm>
        </p:spPr>
        <p:txBody>
          <a:bodyPr rtlCol="0">
            <a:normAutofit/>
          </a:bodyPr>
          <a:lstStyle/>
          <a:p>
            <a:pPr algn="ctr" fontAlgn="auto">
              <a:spcAft>
                <a:spcPts val="1200"/>
              </a:spcAft>
              <a:buNone/>
              <a:defRPr/>
            </a:pPr>
            <a:r>
              <a:rPr lang="en-US" sz="4400" b="1" dirty="0">
                <a:solidFill>
                  <a:srgbClr val="FFFF00"/>
                </a:solidFill>
                <a:latin typeface="+mj-lt"/>
                <a:ea typeface="+mj-ea"/>
                <a:cs typeface="+mj-cs"/>
              </a:rPr>
              <a:t>Medications </a:t>
            </a:r>
          </a:p>
          <a:p>
            <a:pPr fontAlgn="auto">
              <a:spcAft>
                <a:spcPts val="0"/>
              </a:spcAft>
              <a:defRPr/>
            </a:pPr>
            <a:r>
              <a:rPr lang="en-US" dirty="0"/>
              <a:t>Drugs that are known to antagonize the effects of insulin:</a:t>
            </a:r>
          </a:p>
          <a:p>
            <a:pPr fontAlgn="auto">
              <a:spcAft>
                <a:spcPts val="0"/>
              </a:spcAft>
              <a:defRPr/>
            </a:pPr>
            <a:r>
              <a:rPr lang="en-US" dirty="0" err="1"/>
              <a:t>Thiazide</a:t>
            </a:r>
            <a:r>
              <a:rPr lang="en-US" dirty="0"/>
              <a:t> diuretics, </a:t>
            </a:r>
          </a:p>
          <a:p>
            <a:pPr fontAlgn="auto">
              <a:spcAft>
                <a:spcPts val="0"/>
              </a:spcAft>
              <a:defRPr/>
            </a:pPr>
            <a:r>
              <a:rPr lang="en-US" dirty="0"/>
              <a:t>Adrenal corticosteroids, </a:t>
            </a:r>
          </a:p>
          <a:p>
            <a:pPr fontAlgn="auto">
              <a:spcAft>
                <a:spcPts val="0"/>
              </a:spcAft>
              <a:defRPr/>
            </a:pPr>
            <a:r>
              <a:rPr lang="en-US" dirty="0"/>
              <a:t>Oral contraceptives.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solidFill>
                  <a:srgbClr val="FFFF00"/>
                </a:solidFill>
              </a:rPr>
              <a:t>Physiologic or emotional stress</a:t>
            </a:r>
            <a:endParaRPr lang="ar-SA" smtClean="0">
              <a:solidFill>
                <a:srgbClr val="FFFF00"/>
              </a:solidFill>
            </a:endParaRPr>
          </a:p>
        </p:txBody>
      </p:sp>
      <p:sp>
        <p:nvSpPr>
          <p:cNvPr id="50179" name="Content Placeholder 2"/>
          <p:cNvSpPr>
            <a:spLocks noGrp="1"/>
          </p:cNvSpPr>
          <p:nvPr>
            <p:ph idx="1"/>
          </p:nvPr>
        </p:nvSpPr>
        <p:spPr/>
        <p:txBody>
          <a:bodyPr/>
          <a:lstStyle/>
          <a:p>
            <a:r>
              <a:rPr lang="en-US" smtClean="0"/>
              <a:t>Causes prolonged elevation of stress hormone levels (cortisol, epinephrine, glucagon and growth hormone), which raises blood glucose levels, placing increased demands on the pancreas.</a:t>
            </a:r>
            <a:r>
              <a:rPr lang="en-US" sz="3600"/>
              <a:t> </a:t>
            </a:r>
          </a:p>
          <a:p>
            <a:endParaRPr lang="ar-SA"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lstStyle/>
          <a:p>
            <a:r>
              <a:rPr lang="en-US" sz="5400" b="1" dirty="0" smtClean="0">
                <a:solidFill>
                  <a:srgbClr val="FFFF00"/>
                </a:solidFill>
              </a:rPr>
              <a:t>Prevention </a:t>
            </a:r>
            <a:endParaRPr lang="en-US" sz="5400" b="1" dirty="0">
              <a:solidFill>
                <a:srgbClr val="FFFF00"/>
              </a:solidFill>
            </a:endParaRPr>
          </a:p>
        </p:txBody>
      </p:sp>
    </p:spTree>
    <p:extLst>
      <p:ext uri="{BB962C8B-B14F-4D97-AF65-F5344CB8AC3E}">
        <p14:creationId xmlns:p14="http://schemas.microsoft.com/office/powerpoint/2010/main" val="1435777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Prevention</a:t>
            </a:r>
            <a:endParaRPr lang="en-US" sz="4000" dirty="0"/>
          </a:p>
        </p:txBody>
      </p:sp>
      <p:sp>
        <p:nvSpPr>
          <p:cNvPr id="3" name="Content Placeholder 2"/>
          <p:cNvSpPr>
            <a:spLocks noGrp="1"/>
          </p:cNvSpPr>
          <p:nvPr>
            <p:ph idx="1"/>
          </p:nvPr>
        </p:nvSpPr>
        <p:spPr/>
        <p:txBody>
          <a:bodyPr/>
          <a:lstStyle/>
          <a:p>
            <a:pPr>
              <a:spcAft>
                <a:spcPts val="1200"/>
              </a:spcAft>
            </a:pPr>
            <a:r>
              <a:rPr lang="en-US" sz="2000" dirty="0"/>
              <a:t>Type 2 diabetes is largely preventable</a:t>
            </a:r>
            <a:r>
              <a:rPr lang="en-US" sz="2000" dirty="0" smtClean="0"/>
              <a:t>.</a:t>
            </a:r>
          </a:p>
          <a:p>
            <a:pPr>
              <a:spcAft>
                <a:spcPts val="1200"/>
              </a:spcAft>
            </a:pPr>
            <a:r>
              <a:rPr lang="en-US" sz="2400" b="1" dirty="0" err="1" smtClean="0"/>
              <a:t>Multisectoral</a:t>
            </a:r>
            <a:r>
              <a:rPr lang="en-US" sz="2400" b="1" dirty="0"/>
              <a:t>, population-based approaches </a:t>
            </a:r>
            <a:r>
              <a:rPr lang="en-US" sz="2000" dirty="0"/>
              <a:t>are needed to reduce the prevalence of modifiable diabetes risk factors – such as overweight, obesity, physical inactivity and unhealthy diet – in the general population</a:t>
            </a:r>
            <a:r>
              <a:rPr lang="en-US" sz="2000" dirty="0" smtClean="0"/>
              <a:t>.</a:t>
            </a:r>
          </a:p>
          <a:p>
            <a:pPr>
              <a:spcAft>
                <a:spcPts val="1200"/>
              </a:spcAft>
            </a:pPr>
            <a:r>
              <a:rPr lang="en-US" sz="2000" dirty="0" smtClean="0"/>
              <a:t> </a:t>
            </a:r>
            <a:r>
              <a:rPr lang="en-US" sz="2000" dirty="0"/>
              <a:t>A combination of </a:t>
            </a:r>
            <a:r>
              <a:rPr lang="en-US" sz="2400" b="1" dirty="0"/>
              <a:t>fiscal policies, legislation, changes to the environment and raising awareness of health risks </a:t>
            </a:r>
            <a:r>
              <a:rPr lang="en-US" sz="2000" dirty="0"/>
              <a:t>works best for promoting healthier diets and physical activity</a:t>
            </a:r>
            <a:r>
              <a:rPr lang="en-US" sz="2000" dirty="0" smtClean="0"/>
              <a:t>.</a:t>
            </a:r>
          </a:p>
          <a:p>
            <a:pPr>
              <a:spcAft>
                <a:spcPts val="1200"/>
              </a:spcAft>
            </a:pPr>
            <a:r>
              <a:rPr lang="en-US" sz="2000" dirty="0" smtClean="0"/>
              <a:t>Diabetes </a:t>
            </a:r>
            <a:r>
              <a:rPr lang="en-US" sz="2000" dirty="0"/>
              <a:t>can be delayed or prevented in people who are overweight and have impaired glucose tolerance (IGT). Diet and physical activity interventions are more effective than medication.</a:t>
            </a:r>
          </a:p>
        </p:txBody>
      </p:sp>
    </p:spTree>
    <p:extLst>
      <p:ext uri="{BB962C8B-B14F-4D97-AF65-F5344CB8AC3E}">
        <p14:creationId xmlns:p14="http://schemas.microsoft.com/office/powerpoint/2010/main" val="313734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295400"/>
          </a:xfrm>
          <a:solidFill>
            <a:srgbClr val="002060"/>
          </a:solidFill>
        </p:spPr>
        <p:txBody>
          <a:bodyPr/>
          <a:lstStyle/>
          <a:p>
            <a:r>
              <a:rPr lang="en-GB" sz="3600" b="1" dirty="0" smtClean="0">
                <a:solidFill>
                  <a:srgbClr val="FFFF00"/>
                </a:solidFill>
              </a:rPr>
              <a:t>Main types of diabetes</a:t>
            </a:r>
          </a:p>
        </p:txBody>
      </p:sp>
      <p:sp>
        <p:nvSpPr>
          <p:cNvPr id="1029" name="Rectangle 3"/>
          <p:cNvSpPr>
            <a:spLocks noGrp="1" noChangeArrowheads="1"/>
          </p:cNvSpPr>
          <p:nvPr>
            <p:ph type="body" sz="half" idx="1"/>
          </p:nvPr>
        </p:nvSpPr>
        <p:spPr>
          <a:xfrm>
            <a:off x="2" y="1295400"/>
            <a:ext cx="6781798" cy="5562600"/>
          </a:xfrm>
          <a:solidFill>
            <a:schemeClr val="bg2"/>
          </a:solidFill>
        </p:spPr>
        <p:txBody>
          <a:bodyPr/>
          <a:lstStyle/>
          <a:p>
            <a:pPr>
              <a:lnSpc>
                <a:spcPct val="90000"/>
              </a:lnSpc>
            </a:pPr>
            <a:r>
              <a:rPr lang="en-GB" sz="1800" b="1" dirty="0">
                <a:solidFill>
                  <a:srgbClr val="FFFF00"/>
                </a:solidFill>
              </a:rPr>
              <a:t>Type 1 </a:t>
            </a:r>
            <a:r>
              <a:rPr lang="en-GB" sz="1800" dirty="0"/>
              <a:t>(5-10%) – </a:t>
            </a:r>
            <a:r>
              <a:rPr lang="en-US" sz="1800" dirty="0" smtClean="0"/>
              <a:t>due </a:t>
            </a:r>
            <a:r>
              <a:rPr lang="en-US" sz="1800" dirty="0"/>
              <a:t>to autoimmune b-cell destruction, usually leading to absolute insulin </a:t>
            </a:r>
            <a:r>
              <a:rPr lang="en-US" sz="1800" dirty="0" smtClean="0"/>
              <a:t>deficiency. </a:t>
            </a:r>
            <a:r>
              <a:rPr lang="en-GB" sz="1800" dirty="0"/>
              <a:t>Usually affects younger age group (not always)</a:t>
            </a:r>
          </a:p>
          <a:p>
            <a:pPr>
              <a:lnSpc>
                <a:spcPct val="90000"/>
              </a:lnSpc>
            </a:pPr>
            <a:endParaRPr lang="en-GB" sz="1800" b="1" dirty="0"/>
          </a:p>
          <a:p>
            <a:pPr>
              <a:lnSpc>
                <a:spcPct val="90000"/>
              </a:lnSpc>
            </a:pPr>
            <a:r>
              <a:rPr lang="en-GB" sz="1800" b="1" dirty="0">
                <a:solidFill>
                  <a:srgbClr val="FFFF00"/>
                </a:solidFill>
              </a:rPr>
              <a:t>Type 2</a:t>
            </a:r>
            <a:r>
              <a:rPr lang="en-GB" sz="1800" b="1" dirty="0"/>
              <a:t>  </a:t>
            </a:r>
            <a:r>
              <a:rPr lang="en-GB" sz="1800" dirty="0"/>
              <a:t>(90 - 95%) – </a:t>
            </a:r>
            <a:r>
              <a:rPr lang="en-US" sz="1800" dirty="0"/>
              <a:t>due to a progressive loss of β-cell insulin secretion frequently on the background of insulin </a:t>
            </a:r>
            <a:r>
              <a:rPr lang="en-US" sz="1800" dirty="0" smtClean="0"/>
              <a:t>resistance. </a:t>
            </a:r>
            <a:r>
              <a:rPr lang="en-GB" sz="1800" dirty="0" smtClean="0"/>
              <a:t>Usually </a:t>
            </a:r>
            <a:r>
              <a:rPr lang="en-GB" sz="1800" dirty="0"/>
              <a:t>older age group (not always</a:t>
            </a:r>
            <a:r>
              <a:rPr lang="en-GB" sz="1800" dirty="0" smtClean="0"/>
              <a:t>).</a:t>
            </a:r>
            <a:endParaRPr lang="en-GB" sz="1800" dirty="0"/>
          </a:p>
          <a:p>
            <a:pPr>
              <a:lnSpc>
                <a:spcPct val="90000"/>
              </a:lnSpc>
              <a:buFont typeface="Arial" pitchFamily="34" charset="0"/>
              <a:buNone/>
            </a:pPr>
            <a:endParaRPr lang="en-GB" sz="1800" b="1" dirty="0"/>
          </a:p>
          <a:p>
            <a:pPr>
              <a:lnSpc>
                <a:spcPct val="90000"/>
              </a:lnSpc>
            </a:pPr>
            <a:r>
              <a:rPr lang="en-GB" sz="1800" b="1" dirty="0">
                <a:solidFill>
                  <a:srgbClr val="FFFF00"/>
                </a:solidFill>
              </a:rPr>
              <a:t>Gestational </a:t>
            </a:r>
            <a:r>
              <a:rPr lang="en-GB" sz="1800" b="1" dirty="0" smtClean="0">
                <a:solidFill>
                  <a:srgbClr val="FFFF00"/>
                </a:solidFill>
              </a:rPr>
              <a:t>diabetes </a:t>
            </a:r>
            <a:r>
              <a:rPr lang="en-GB" sz="1800" dirty="0"/>
              <a:t>- </a:t>
            </a:r>
            <a:r>
              <a:rPr lang="en-US" sz="1800" dirty="0"/>
              <a:t>diabetes diagnosed in the second or third trimester of pregnancy that was not clearly overt diabetes prior to gestation</a:t>
            </a:r>
            <a:endParaRPr lang="en-GB" sz="1800" dirty="0"/>
          </a:p>
          <a:p>
            <a:pPr>
              <a:lnSpc>
                <a:spcPct val="90000"/>
              </a:lnSpc>
              <a:buFont typeface="Arial" pitchFamily="34" charset="0"/>
              <a:buNone/>
            </a:pPr>
            <a:endParaRPr lang="en-GB" sz="1800" b="1" dirty="0">
              <a:solidFill>
                <a:srgbClr val="FF0000"/>
              </a:solidFill>
            </a:endParaRPr>
          </a:p>
          <a:p>
            <a:pPr>
              <a:lnSpc>
                <a:spcPct val="90000"/>
              </a:lnSpc>
            </a:pPr>
            <a:r>
              <a:rPr lang="en-US" sz="1800" b="1" dirty="0">
                <a:solidFill>
                  <a:srgbClr val="FFFF00"/>
                </a:solidFill>
              </a:rPr>
              <a:t>Specific types of diabetes due to other </a:t>
            </a:r>
            <a:r>
              <a:rPr lang="en-US" sz="1800" b="1" dirty="0" smtClean="0">
                <a:solidFill>
                  <a:srgbClr val="FFFF00"/>
                </a:solidFill>
              </a:rPr>
              <a:t>causes</a:t>
            </a:r>
            <a:r>
              <a:rPr lang="en-US" sz="1800" dirty="0" smtClean="0"/>
              <a:t> - e.g., neonatal, </a:t>
            </a:r>
            <a:r>
              <a:rPr lang="en-US" sz="1800" dirty="0"/>
              <a:t>maturity-onset diabetes of the </a:t>
            </a:r>
            <a:r>
              <a:rPr lang="en-US" sz="1800" dirty="0" smtClean="0"/>
              <a:t>young, </a:t>
            </a:r>
            <a:r>
              <a:rPr lang="en-US" sz="1800" dirty="0"/>
              <a:t>diseases of the exocrine </a:t>
            </a:r>
            <a:r>
              <a:rPr lang="en-US" sz="1800" dirty="0" smtClean="0"/>
              <a:t>pancreas, drug- </a:t>
            </a:r>
            <a:r>
              <a:rPr lang="en-US" sz="1800" dirty="0"/>
              <a:t>or chemical-induced </a:t>
            </a:r>
            <a:r>
              <a:rPr lang="en-US" sz="1800" dirty="0" smtClean="0"/>
              <a:t>diabetes.</a:t>
            </a:r>
            <a:endParaRPr lang="en-GB" sz="1800" dirty="0"/>
          </a:p>
          <a:p>
            <a:pPr>
              <a:lnSpc>
                <a:spcPct val="90000"/>
              </a:lnSpc>
            </a:pPr>
            <a:endParaRPr lang="en-GB" sz="1800" b="1" dirty="0"/>
          </a:p>
          <a:p>
            <a:pPr>
              <a:lnSpc>
                <a:spcPct val="90000"/>
              </a:lnSpc>
            </a:pPr>
            <a:r>
              <a:rPr lang="en-US" sz="1800" b="1" dirty="0">
                <a:solidFill>
                  <a:srgbClr val="FFFF00"/>
                </a:solidFill>
              </a:rPr>
              <a:t>Impaired glucose tolerance (IGT</a:t>
            </a:r>
            <a:r>
              <a:rPr lang="en-US" sz="1800" b="1" dirty="0" smtClean="0">
                <a:solidFill>
                  <a:srgbClr val="FFFF00"/>
                </a:solidFill>
              </a:rPr>
              <a:t>) and </a:t>
            </a:r>
            <a:r>
              <a:rPr lang="en-US" sz="1800" b="1" dirty="0">
                <a:solidFill>
                  <a:srgbClr val="FFFF00"/>
                </a:solidFill>
              </a:rPr>
              <a:t>impaired fasting </a:t>
            </a:r>
            <a:r>
              <a:rPr lang="en-US" sz="1800" b="1" dirty="0" smtClean="0">
                <a:solidFill>
                  <a:srgbClr val="FFFF00"/>
                </a:solidFill>
              </a:rPr>
              <a:t>glycaemia (IFG</a:t>
            </a:r>
            <a:r>
              <a:rPr lang="en-US" sz="1800" b="1" dirty="0">
                <a:solidFill>
                  <a:srgbClr val="FFFF00"/>
                </a:solidFill>
              </a:rPr>
              <a:t>) </a:t>
            </a:r>
            <a:r>
              <a:rPr lang="en-US" sz="1800" dirty="0"/>
              <a:t>- </a:t>
            </a:r>
            <a:r>
              <a:rPr lang="en-US" sz="1800" dirty="0" smtClean="0"/>
              <a:t>intermediate conditions in </a:t>
            </a:r>
            <a:r>
              <a:rPr lang="en-US" sz="1800" dirty="0"/>
              <a:t>the transition between </a:t>
            </a:r>
            <a:r>
              <a:rPr lang="en-US" sz="1800" dirty="0" smtClean="0"/>
              <a:t>normal blood </a:t>
            </a:r>
            <a:r>
              <a:rPr lang="en-US" sz="1800" dirty="0"/>
              <a:t>glucose levels and </a:t>
            </a:r>
            <a:r>
              <a:rPr lang="en-US" sz="1800" dirty="0" smtClean="0"/>
              <a:t>diabetes (</a:t>
            </a:r>
            <a:r>
              <a:rPr lang="en-US" sz="1800" dirty="0"/>
              <a:t>especially type </a:t>
            </a:r>
            <a:r>
              <a:rPr lang="en-US" sz="1800" dirty="0" smtClean="0"/>
              <a:t>2).</a:t>
            </a:r>
            <a:endParaRPr lang="en-GB" sz="1800" dirty="0"/>
          </a:p>
          <a:p>
            <a:pPr>
              <a:lnSpc>
                <a:spcPct val="90000"/>
              </a:lnSpc>
              <a:buFontTx/>
              <a:buNone/>
            </a:pPr>
            <a:endParaRPr lang="en-GB" sz="1600" dirty="0"/>
          </a:p>
          <a:p>
            <a:pPr>
              <a:lnSpc>
                <a:spcPct val="90000"/>
              </a:lnSpc>
            </a:pPr>
            <a:endParaRPr lang="en-GB" sz="1600" dirty="0"/>
          </a:p>
          <a:p>
            <a:pPr>
              <a:lnSpc>
                <a:spcPct val="90000"/>
              </a:lnSpc>
            </a:pPr>
            <a:endParaRPr lang="en-GB" sz="1600" dirty="0"/>
          </a:p>
          <a:p>
            <a:pPr>
              <a:lnSpc>
                <a:spcPct val="90000"/>
              </a:lnSpc>
            </a:pPr>
            <a:endParaRPr lang="en-GB" sz="1600" dirty="0"/>
          </a:p>
        </p:txBody>
      </p:sp>
      <p:pic>
        <p:nvPicPr>
          <p:cNvPr id="1049" name="Picture 25" descr="Hands, Insulin, Diabetes, Meter, Glucose,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514600"/>
            <a:ext cx="1919883" cy="25598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Prevention – type 2 diabetes</a:t>
            </a:r>
            <a:endParaRPr lang="en-US" sz="2800" b="1" dirty="0"/>
          </a:p>
        </p:txBody>
      </p:sp>
      <p:sp>
        <p:nvSpPr>
          <p:cNvPr id="3" name="Content Placeholder 2"/>
          <p:cNvSpPr>
            <a:spLocks noGrp="1"/>
          </p:cNvSpPr>
          <p:nvPr>
            <p:ph idx="1"/>
          </p:nvPr>
        </p:nvSpPr>
        <p:spPr/>
        <p:txBody>
          <a:bodyPr/>
          <a:lstStyle/>
          <a:p>
            <a:r>
              <a:rPr lang="en-US" sz="2400" dirty="0" smtClean="0"/>
              <a:t>Not modifiable factors</a:t>
            </a:r>
          </a:p>
          <a:p>
            <a:pPr lvl="1"/>
            <a:r>
              <a:rPr lang="en-US" sz="2000" dirty="0" smtClean="0"/>
              <a:t>Genetics</a:t>
            </a:r>
          </a:p>
          <a:p>
            <a:pPr lvl="1"/>
            <a:r>
              <a:rPr lang="en-US" sz="2000" dirty="0" smtClean="0"/>
              <a:t>Ethnicity</a:t>
            </a:r>
          </a:p>
          <a:p>
            <a:pPr lvl="1">
              <a:spcAft>
                <a:spcPts val="1200"/>
              </a:spcAft>
            </a:pPr>
            <a:r>
              <a:rPr lang="en-US" sz="2000" dirty="0" smtClean="0"/>
              <a:t>Age</a:t>
            </a:r>
          </a:p>
          <a:p>
            <a:r>
              <a:rPr lang="en-US" sz="2800" dirty="0" smtClean="0"/>
              <a:t>Modifiable factors</a:t>
            </a:r>
          </a:p>
          <a:p>
            <a:pPr lvl="1"/>
            <a:r>
              <a:rPr lang="en-US" sz="2000" dirty="0"/>
              <a:t>being overweight </a:t>
            </a:r>
            <a:r>
              <a:rPr lang="en-US" sz="2000" dirty="0" smtClean="0"/>
              <a:t>or obese</a:t>
            </a:r>
          </a:p>
          <a:p>
            <a:pPr lvl="1"/>
            <a:r>
              <a:rPr lang="en-US" sz="2000" dirty="0"/>
              <a:t>unhealthy </a:t>
            </a:r>
            <a:r>
              <a:rPr lang="en-US" sz="2000" dirty="0" smtClean="0"/>
              <a:t>diet</a:t>
            </a:r>
          </a:p>
          <a:p>
            <a:pPr lvl="1"/>
            <a:r>
              <a:rPr lang="en-US" sz="2000" dirty="0"/>
              <a:t>insufficient physical </a:t>
            </a:r>
            <a:r>
              <a:rPr lang="en-US" sz="2000" dirty="0" smtClean="0"/>
              <a:t>activity</a:t>
            </a:r>
          </a:p>
          <a:p>
            <a:pPr lvl="1"/>
            <a:r>
              <a:rPr lang="en-US" sz="2000" dirty="0"/>
              <a:t>smoking</a:t>
            </a:r>
          </a:p>
        </p:txBody>
      </p:sp>
    </p:spTree>
    <p:extLst>
      <p:ext uri="{BB962C8B-B14F-4D97-AF65-F5344CB8AC3E}">
        <p14:creationId xmlns:p14="http://schemas.microsoft.com/office/powerpoint/2010/main" val="928992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HEALTHY DIET AND PHYSICAL ACTIVITY</a:t>
            </a:r>
            <a:endParaRPr lang="en-US" sz="2800" b="1" dirty="0">
              <a:solidFill>
                <a:srgbClr val="FFFF00"/>
              </a:solidFill>
            </a:endParaRPr>
          </a:p>
        </p:txBody>
      </p:sp>
      <p:sp>
        <p:nvSpPr>
          <p:cNvPr id="3" name="Content Placeholder 2"/>
          <p:cNvSpPr>
            <a:spLocks noGrp="1"/>
          </p:cNvSpPr>
          <p:nvPr>
            <p:ph idx="1"/>
          </p:nvPr>
        </p:nvSpPr>
        <p:spPr>
          <a:xfrm>
            <a:off x="457200" y="1417638"/>
            <a:ext cx="8458200" cy="4708527"/>
          </a:xfrm>
        </p:spPr>
        <p:txBody>
          <a:bodyPr/>
          <a:lstStyle/>
          <a:p>
            <a:pPr>
              <a:spcAft>
                <a:spcPts val="600"/>
              </a:spcAft>
            </a:pPr>
            <a:r>
              <a:rPr lang="en-US" sz="1800" b="1" dirty="0" smtClean="0"/>
              <a:t>Saturated </a:t>
            </a:r>
            <a:r>
              <a:rPr lang="en-US" sz="1800" b="1" dirty="0"/>
              <a:t>fatty acid intake </a:t>
            </a:r>
            <a:r>
              <a:rPr lang="en-US" sz="1800" b="1" dirty="0" smtClean="0"/>
              <a:t> </a:t>
            </a:r>
            <a:r>
              <a:rPr lang="en-US" sz="1800" dirty="0" smtClean="0"/>
              <a:t>- </a:t>
            </a:r>
            <a:r>
              <a:rPr lang="en-US" sz="1800" dirty="0"/>
              <a:t>less than 10% of total energy intake (and for high risk groups, less than 7</a:t>
            </a:r>
            <a:r>
              <a:rPr lang="en-US" sz="1800" dirty="0" smtClean="0"/>
              <a:t>%);</a:t>
            </a:r>
          </a:p>
          <a:p>
            <a:pPr>
              <a:spcAft>
                <a:spcPts val="600"/>
              </a:spcAft>
            </a:pPr>
            <a:r>
              <a:rPr lang="en-US" sz="1800" b="1" dirty="0" smtClean="0"/>
              <a:t>Dietary </a:t>
            </a:r>
            <a:r>
              <a:rPr lang="en-US" sz="1800" b="1" dirty="0" err="1" smtClean="0"/>
              <a:t>fibre</a:t>
            </a:r>
            <a:r>
              <a:rPr lang="en-US" sz="1800" b="1" dirty="0" smtClean="0"/>
              <a:t> </a:t>
            </a:r>
            <a:r>
              <a:rPr lang="en-US" sz="1800" dirty="0" smtClean="0"/>
              <a:t>-  minimum </a:t>
            </a:r>
            <a:r>
              <a:rPr lang="en-US" sz="1800" dirty="0"/>
              <a:t>daily intake of 20 </a:t>
            </a:r>
            <a:r>
              <a:rPr lang="en-US" sz="1800" dirty="0" smtClean="0"/>
              <a:t>g </a:t>
            </a:r>
            <a:r>
              <a:rPr lang="en-US" sz="1800" dirty="0"/>
              <a:t>through regular consumption of wholegrain cereals, legumes, fruits and </a:t>
            </a:r>
            <a:r>
              <a:rPr lang="en-US" sz="1800" dirty="0" smtClean="0"/>
              <a:t>vegetables.</a:t>
            </a:r>
          </a:p>
          <a:p>
            <a:pPr>
              <a:spcAft>
                <a:spcPts val="600"/>
              </a:spcAft>
            </a:pPr>
            <a:r>
              <a:rPr lang="en-US" sz="1800" b="1" dirty="0"/>
              <a:t>F</a:t>
            </a:r>
            <a:r>
              <a:rPr lang="en-US" sz="1800" b="1" dirty="0" smtClean="0"/>
              <a:t>ree </a:t>
            </a:r>
            <a:r>
              <a:rPr lang="en-US" sz="1800" b="1" dirty="0"/>
              <a:t>sugars </a:t>
            </a:r>
            <a:r>
              <a:rPr lang="en-US" sz="1800" dirty="0" smtClean="0"/>
              <a:t>- </a:t>
            </a:r>
            <a:r>
              <a:rPr lang="en-US" sz="1800" dirty="0"/>
              <a:t>less than 10% of total </a:t>
            </a:r>
            <a:r>
              <a:rPr lang="en-US" sz="1800" dirty="0" smtClean="0"/>
              <a:t>energy intake</a:t>
            </a:r>
          </a:p>
          <a:p>
            <a:pPr>
              <a:spcAft>
                <a:spcPts val="600"/>
              </a:spcAft>
            </a:pPr>
            <a:r>
              <a:rPr lang="en-US" sz="1800" b="1" dirty="0" smtClean="0"/>
              <a:t>Further </a:t>
            </a:r>
            <a:r>
              <a:rPr lang="en-US" sz="1800" b="1" dirty="0"/>
              <a:t>reduction </a:t>
            </a:r>
            <a:r>
              <a:rPr lang="en-US" sz="1800" dirty="0"/>
              <a:t>to </a:t>
            </a:r>
            <a:r>
              <a:rPr lang="en-US" sz="1800" dirty="0" smtClean="0"/>
              <a:t>5</a:t>
            </a:r>
            <a:r>
              <a:rPr lang="en-US" sz="1800" dirty="0"/>
              <a:t>% could have additional health </a:t>
            </a:r>
            <a:r>
              <a:rPr lang="en-US" sz="1800" dirty="0" smtClean="0"/>
              <a:t>benefits</a:t>
            </a:r>
          </a:p>
          <a:p>
            <a:pPr>
              <a:spcAft>
                <a:spcPts val="600"/>
              </a:spcAft>
            </a:pPr>
            <a:r>
              <a:rPr lang="en-US" sz="1800" b="1" dirty="0" smtClean="0"/>
              <a:t>Children </a:t>
            </a:r>
            <a:r>
              <a:rPr lang="en-US" sz="1800" b="1" dirty="0"/>
              <a:t>and youth aged 5–17 </a:t>
            </a:r>
            <a:r>
              <a:rPr lang="en-US" sz="1800" dirty="0" smtClean="0"/>
              <a:t>- at </a:t>
            </a:r>
            <a:r>
              <a:rPr lang="en-US" sz="1800" dirty="0"/>
              <a:t>least 60 minutes of moderate- to vigorous-intensity physical activity daily</a:t>
            </a:r>
            <a:r>
              <a:rPr lang="en-US" sz="1800" dirty="0" smtClean="0"/>
              <a:t>.</a:t>
            </a:r>
          </a:p>
          <a:p>
            <a:pPr>
              <a:spcAft>
                <a:spcPts val="600"/>
              </a:spcAft>
            </a:pPr>
            <a:r>
              <a:rPr lang="en-US" sz="1800" b="1" dirty="0" smtClean="0"/>
              <a:t>Adults </a:t>
            </a:r>
            <a:r>
              <a:rPr lang="en-US" sz="1800" b="1" dirty="0"/>
              <a:t>aged 18–64 </a:t>
            </a:r>
            <a:r>
              <a:rPr lang="en-US" sz="1800" b="1" dirty="0" smtClean="0"/>
              <a:t> </a:t>
            </a:r>
            <a:r>
              <a:rPr lang="en-US" sz="1800" dirty="0" smtClean="0"/>
              <a:t>- at </a:t>
            </a:r>
            <a:r>
              <a:rPr lang="en-US" sz="1800" dirty="0"/>
              <a:t>least 150 minutes of moderate-intensity aerobic physical activity (for example brisk walking, jogging, gardening) spread throughout the week, or at least 75 minutes of vigorous-intensity aerobic physical activity throughout the week, or an equivalent combination of moderate- and vigorous-intensity activity</a:t>
            </a:r>
            <a:r>
              <a:rPr lang="en-US" sz="1800" dirty="0" smtClean="0"/>
              <a:t>.</a:t>
            </a:r>
          </a:p>
          <a:p>
            <a:pPr>
              <a:spcAft>
                <a:spcPts val="600"/>
              </a:spcAft>
            </a:pPr>
            <a:r>
              <a:rPr lang="en-US" sz="1800" b="1" dirty="0" smtClean="0"/>
              <a:t>Older </a:t>
            </a:r>
            <a:r>
              <a:rPr lang="en-US" sz="1800" b="1" dirty="0"/>
              <a:t>adults </a:t>
            </a:r>
            <a:r>
              <a:rPr lang="en-US" sz="1800" b="1" dirty="0" smtClean="0"/>
              <a:t> </a:t>
            </a:r>
            <a:r>
              <a:rPr lang="en-US" sz="1800" dirty="0" smtClean="0"/>
              <a:t>- the </a:t>
            </a:r>
            <a:r>
              <a:rPr lang="en-US" sz="1800" dirty="0"/>
              <a:t>same amount of physical </a:t>
            </a:r>
            <a:r>
              <a:rPr lang="en-US" sz="1800" dirty="0" smtClean="0"/>
              <a:t>activity, </a:t>
            </a:r>
            <a:r>
              <a:rPr lang="en-US" sz="1800" dirty="0"/>
              <a:t>but should also include balance and muscle strengthening activity tailored to their ability and circumstances</a:t>
            </a:r>
            <a:r>
              <a:rPr lang="en-US" sz="2000" dirty="0"/>
              <a:t>.</a:t>
            </a:r>
          </a:p>
        </p:txBody>
      </p:sp>
    </p:spTree>
    <p:extLst>
      <p:ext uri="{BB962C8B-B14F-4D97-AF65-F5344CB8AC3E}">
        <p14:creationId xmlns:p14="http://schemas.microsoft.com/office/powerpoint/2010/main" val="195017671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Prevention – type 2 diabetes</a:t>
            </a:r>
            <a:endParaRPr lang="en-US" sz="2800" b="1" dirty="0"/>
          </a:p>
        </p:txBody>
      </p:sp>
      <p:sp>
        <p:nvSpPr>
          <p:cNvPr id="3" name="Content Placeholder 2"/>
          <p:cNvSpPr>
            <a:spLocks noGrp="1"/>
          </p:cNvSpPr>
          <p:nvPr>
            <p:ph idx="1"/>
          </p:nvPr>
        </p:nvSpPr>
        <p:spPr/>
        <p:txBody>
          <a:bodyPr/>
          <a:lstStyle/>
          <a:p>
            <a:pPr>
              <a:spcAft>
                <a:spcPts val="600"/>
              </a:spcAft>
            </a:pPr>
            <a:r>
              <a:rPr lang="en-US" sz="2000" dirty="0" smtClean="0"/>
              <a:t>Population-based prevention</a:t>
            </a:r>
          </a:p>
          <a:p>
            <a:pPr lvl="1"/>
            <a:r>
              <a:rPr lang="en-US" sz="1800" dirty="0" smtClean="0"/>
              <a:t>A life-course approach to preventing diabetes</a:t>
            </a:r>
          </a:p>
          <a:p>
            <a:pPr lvl="1"/>
            <a:r>
              <a:rPr lang="en-US" sz="1800" dirty="0" smtClean="0"/>
              <a:t>Improving early childhood nutrition</a:t>
            </a:r>
          </a:p>
          <a:p>
            <a:pPr lvl="1"/>
            <a:r>
              <a:rPr lang="en-US" sz="1800" dirty="0" smtClean="0"/>
              <a:t>Supportive environments for physical activity</a:t>
            </a:r>
          </a:p>
          <a:p>
            <a:pPr lvl="1"/>
            <a:r>
              <a:rPr lang="en-US" sz="1800" dirty="0" smtClean="0"/>
              <a:t>Settings-based interventions </a:t>
            </a:r>
          </a:p>
          <a:p>
            <a:pPr lvl="1"/>
            <a:r>
              <a:rPr lang="en-US" sz="1800" dirty="0" smtClean="0"/>
              <a:t>Fiscal, legislative and regulatory measures for healthy diet</a:t>
            </a:r>
          </a:p>
          <a:p>
            <a:pPr lvl="1">
              <a:spcAft>
                <a:spcPts val="1200"/>
              </a:spcAft>
            </a:pPr>
            <a:r>
              <a:rPr lang="en-US" sz="1800" dirty="0" smtClean="0"/>
              <a:t>Education, social marketing and mobilization</a:t>
            </a:r>
          </a:p>
          <a:p>
            <a:pPr>
              <a:spcAft>
                <a:spcPts val="600"/>
              </a:spcAft>
            </a:pPr>
            <a:r>
              <a:rPr lang="en-US" sz="2000" dirty="0" smtClean="0"/>
              <a:t>Preventing diabetes in people at high risk</a:t>
            </a:r>
          </a:p>
          <a:p>
            <a:pPr lvl="1"/>
            <a:r>
              <a:rPr lang="en-US" sz="1800" dirty="0" smtClean="0"/>
              <a:t>Intensive behavioral interventions for people with IGT</a:t>
            </a:r>
          </a:p>
          <a:p>
            <a:pPr lvl="1"/>
            <a:r>
              <a:rPr lang="en-US" sz="1800" dirty="0" smtClean="0"/>
              <a:t>Pharmacological interventions for people with IGT</a:t>
            </a:r>
          </a:p>
          <a:p>
            <a:endParaRPr lang="en-US" sz="2400" dirty="0" smtClean="0"/>
          </a:p>
        </p:txBody>
      </p:sp>
    </p:spTree>
    <p:extLst>
      <p:ext uri="{BB962C8B-B14F-4D97-AF65-F5344CB8AC3E}">
        <p14:creationId xmlns:p14="http://schemas.microsoft.com/office/powerpoint/2010/main" val="2743325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A life-course approach</a:t>
            </a:r>
          </a:p>
        </p:txBody>
      </p:sp>
      <p:sp>
        <p:nvSpPr>
          <p:cNvPr id="3" name="Content Placeholder 2"/>
          <p:cNvSpPr>
            <a:spLocks noGrp="1"/>
          </p:cNvSpPr>
          <p:nvPr>
            <p:ph idx="1"/>
          </p:nvPr>
        </p:nvSpPr>
        <p:spPr>
          <a:xfrm>
            <a:off x="457200" y="1676400"/>
            <a:ext cx="7696200" cy="4906965"/>
          </a:xfrm>
        </p:spPr>
        <p:txBody>
          <a:bodyPr/>
          <a:lstStyle/>
          <a:p>
            <a:pPr>
              <a:spcAft>
                <a:spcPts val="1200"/>
              </a:spcAft>
            </a:pPr>
            <a:r>
              <a:rPr lang="en-US" sz="2000" dirty="0"/>
              <a:t>Taking a life-course perspective is essential for type 2 diabetes prevention.</a:t>
            </a:r>
            <a:endParaRPr lang="en-US" sz="2000" dirty="0" smtClean="0"/>
          </a:p>
          <a:p>
            <a:pPr>
              <a:spcAft>
                <a:spcPts val="1200"/>
              </a:spcAft>
            </a:pPr>
            <a:r>
              <a:rPr lang="en-US" sz="2000" dirty="0" smtClean="0"/>
              <a:t>Early </a:t>
            </a:r>
            <a:r>
              <a:rPr lang="en-US" sz="2000" dirty="0"/>
              <a:t>in life, when eating and physical activity habits are formed and when the long-term regulation of energy balance may be </a:t>
            </a:r>
            <a:r>
              <a:rPr lang="en-US" sz="2000" dirty="0" smtClean="0"/>
              <a:t>programmed, </a:t>
            </a:r>
            <a:r>
              <a:rPr lang="en-US" sz="2000" dirty="0"/>
              <a:t>there is a critical window for intervention to mitigate the risk of obesity and type 2 diabetes later in </a:t>
            </a:r>
            <a:r>
              <a:rPr lang="en-US" sz="2000" dirty="0" smtClean="0"/>
              <a:t>life.</a:t>
            </a:r>
          </a:p>
          <a:p>
            <a:pPr>
              <a:spcAft>
                <a:spcPts val="1200"/>
              </a:spcAft>
            </a:pPr>
            <a:r>
              <a:rPr lang="en-US" sz="2000" dirty="0" smtClean="0"/>
              <a:t>Recognize </a:t>
            </a:r>
            <a:r>
              <a:rPr lang="en-US" sz="2000" dirty="0"/>
              <a:t>the increasing risk that comes with advancing age, and the need to identify the unique needs for risk reduction in older adults.</a:t>
            </a:r>
          </a:p>
        </p:txBody>
      </p:sp>
    </p:spTree>
    <p:extLst>
      <p:ext uri="{BB962C8B-B14F-4D97-AF65-F5344CB8AC3E}">
        <p14:creationId xmlns:p14="http://schemas.microsoft.com/office/powerpoint/2010/main" val="773001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dpi.com/healthcare/healthcare-05-00014/article_deploy/html/images/healthcare-05-00014-g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0"/>
            <a:ext cx="8001000" cy="53594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6423982"/>
            <a:ext cx="1371600" cy="261610"/>
          </a:xfrm>
          <a:prstGeom prst="rect">
            <a:avLst/>
          </a:prstGeom>
          <a:noFill/>
        </p:spPr>
        <p:txBody>
          <a:bodyPr wrap="square" rtlCol="0">
            <a:spAutoFit/>
          </a:bodyPr>
          <a:lstStyle/>
          <a:p>
            <a:r>
              <a:rPr lang="en-US" sz="1050" dirty="0" smtClean="0"/>
              <a:t>Baird et al, 2017</a:t>
            </a:r>
            <a:endParaRPr lang="en-US" sz="1050" dirty="0"/>
          </a:p>
        </p:txBody>
      </p:sp>
    </p:spTree>
    <p:extLst>
      <p:ext uri="{BB962C8B-B14F-4D97-AF65-F5344CB8AC3E}">
        <p14:creationId xmlns:p14="http://schemas.microsoft.com/office/powerpoint/2010/main" val="2003067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Improving early childhood nutrition</a:t>
            </a:r>
            <a:endParaRPr lang="en-US" sz="2800" b="1" dirty="0">
              <a:solidFill>
                <a:srgbClr val="FFFF00"/>
              </a:solidFill>
            </a:endParaRPr>
          </a:p>
        </p:txBody>
      </p:sp>
      <p:sp>
        <p:nvSpPr>
          <p:cNvPr id="3" name="Content Placeholder 2"/>
          <p:cNvSpPr>
            <a:spLocks noGrp="1"/>
          </p:cNvSpPr>
          <p:nvPr>
            <p:ph idx="1"/>
          </p:nvPr>
        </p:nvSpPr>
        <p:spPr/>
        <p:txBody>
          <a:bodyPr/>
          <a:lstStyle/>
          <a:p>
            <a:pPr marL="0" indent="0">
              <a:spcAft>
                <a:spcPts val="1200"/>
              </a:spcAft>
              <a:buNone/>
            </a:pPr>
            <a:r>
              <a:rPr lang="en-US" sz="1800" dirty="0"/>
              <a:t>Strategies to improve early childhood nutrition aimed at </a:t>
            </a:r>
            <a:r>
              <a:rPr lang="en-US" sz="1800" dirty="0" smtClean="0"/>
              <a:t>improving </a:t>
            </a:r>
            <a:r>
              <a:rPr lang="en-US" sz="1800" dirty="0"/>
              <a:t>maternal health and nutritional </a:t>
            </a:r>
            <a:r>
              <a:rPr lang="en-US" sz="1800" dirty="0" smtClean="0"/>
              <a:t>status and infant </a:t>
            </a:r>
            <a:r>
              <a:rPr lang="en-US" sz="1800" dirty="0"/>
              <a:t>and young </a:t>
            </a:r>
            <a:r>
              <a:rPr lang="en-US" sz="1800" dirty="0" err="1"/>
              <a:t>childfeeding</a:t>
            </a:r>
            <a:r>
              <a:rPr lang="en-US" sz="1800" dirty="0"/>
              <a:t> practices, focusing on the first 1000 days from a woman’s pregnancy to her child’s second </a:t>
            </a:r>
            <a:r>
              <a:rPr lang="en-US" sz="1800" dirty="0" smtClean="0"/>
              <a:t>birthday.</a:t>
            </a:r>
          </a:p>
          <a:p>
            <a:pPr>
              <a:spcAft>
                <a:spcPts val="600"/>
              </a:spcAft>
            </a:pPr>
            <a:r>
              <a:rPr lang="en-US" sz="1800" dirty="0" smtClean="0"/>
              <a:t>promoting </a:t>
            </a:r>
            <a:r>
              <a:rPr lang="en-US" sz="1800" dirty="0"/>
              <a:t>the nutritional well-being of pregnant women; </a:t>
            </a:r>
            <a:endParaRPr lang="en-US" sz="1800" dirty="0" smtClean="0"/>
          </a:p>
          <a:p>
            <a:pPr>
              <a:spcAft>
                <a:spcPts val="600"/>
              </a:spcAft>
            </a:pPr>
            <a:r>
              <a:rPr lang="en-US" sz="1800" dirty="0" smtClean="0"/>
              <a:t>promotion </a:t>
            </a:r>
            <a:r>
              <a:rPr lang="en-US" sz="1800" dirty="0"/>
              <a:t>of breastfeeding, including the implementation of the Code of Marketing of Breast Milk </a:t>
            </a:r>
            <a:r>
              <a:rPr lang="en-US" sz="1800" dirty="0" smtClean="0"/>
              <a:t>Substitutes</a:t>
            </a:r>
          </a:p>
          <a:p>
            <a:pPr>
              <a:spcAft>
                <a:spcPts val="600"/>
              </a:spcAft>
            </a:pPr>
            <a:r>
              <a:rPr lang="en-US" sz="1800" dirty="0" smtClean="0"/>
              <a:t>exclusive </a:t>
            </a:r>
            <a:r>
              <a:rPr lang="en-US" sz="1800" dirty="0"/>
              <a:t>breastfeeding up to 6 months of </a:t>
            </a:r>
            <a:r>
              <a:rPr lang="en-US" sz="1800" dirty="0" smtClean="0"/>
              <a:t>age</a:t>
            </a:r>
          </a:p>
          <a:p>
            <a:pPr>
              <a:spcAft>
                <a:spcPts val="600"/>
              </a:spcAft>
            </a:pPr>
            <a:r>
              <a:rPr lang="en-US" sz="1800" dirty="0" smtClean="0"/>
              <a:t>breastfeeding until </a:t>
            </a:r>
            <a:r>
              <a:rPr lang="en-US" sz="1800" dirty="0"/>
              <a:t>babies are 2 years of age or more</a:t>
            </a:r>
            <a:endParaRPr lang="en-US" sz="1800" dirty="0" smtClean="0"/>
          </a:p>
          <a:p>
            <a:pPr>
              <a:spcAft>
                <a:spcPts val="600"/>
              </a:spcAft>
            </a:pPr>
            <a:r>
              <a:rPr lang="en-US" sz="1800" dirty="0" smtClean="0"/>
              <a:t>a </a:t>
            </a:r>
            <a:r>
              <a:rPr lang="en-US" sz="1800" dirty="0"/>
              <a:t>variety of safe, nutritious and adequate foods at 6 months of age to complement </a:t>
            </a:r>
            <a:r>
              <a:rPr lang="en-US" sz="1800" dirty="0" smtClean="0"/>
              <a:t>breastfeeding</a:t>
            </a:r>
          </a:p>
          <a:p>
            <a:pPr>
              <a:spcAft>
                <a:spcPts val="600"/>
              </a:spcAft>
            </a:pPr>
            <a:r>
              <a:rPr lang="en-US" sz="1800" dirty="0" smtClean="0"/>
              <a:t>preventing </a:t>
            </a:r>
            <a:r>
              <a:rPr lang="en-US" sz="1800" dirty="0"/>
              <a:t>the consumption of foods that are high in energy, fats, sugars and </a:t>
            </a:r>
            <a:r>
              <a:rPr lang="en-US" sz="1800" dirty="0" smtClean="0"/>
              <a:t>sodium</a:t>
            </a:r>
          </a:p>
          <a:p>
            <a:pPr>
              <a:spcAft>
                <a:spcPts val="600"/>
              </a:spcAft>
            </a:pPr>
            <a:r>
              <a:rPr lang="en-US" sz="1800" dirty="0" smtClean="0"/>
              <a:t>facilitating </a:t>
            </a:r>
            <a:r>
              <a:rPr lang="en-US" sz="1800" dirty="0"/>
              <a:t>physical activity </a:t>
            </a:r>
          </a:p>
        </p:txBody>
      </p:sp>
    </p:spTree>
    <p:extLst>
      <p:ext uri="{BB962C8B-B14F-4D97-AF65-F5344CB8AC3E}">
        <p14:creationId xmlns:p14="http://schemas.microsoft.com/office/powerpoint/2010/main" val="237701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irst 1000 days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1055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91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Supportive environments for physical activity</a:t>
            </a:r>
            <a:endParaRPr lang="en-US" sz="2800" b="1" dirty="0">
              <a:solidFill>
                <a:srgbClr val="FFFF00"/>
              </a:solidFill>
            </a:endParaRPr>
          </a:p>
        </p:txBody>
      </p:sp>
      <p:sp>
        <p:nvSpPr>
          <p:cNvPr id="3" name="Content Placeholder 2"/>
          <p:cNvSpPr>
            <a:spLocks noGrp="1"/>
          </p:cNvSpPr>
          <p:nvPr>
            <p:ph idx="1"/>
          </p:nvPr>
        </p:nvSpPr>
        <p:spPr>
          <a:xfrm>
            <a:off x="152400" y="1295400"/>
            <a:ext cx="8839200" cy="4830765"/>
          </a:xfrm>
        </p:spPr>
        <p:txBody>
          <a:bodyPr/>
          <a:lstStyle/>
          <a:p>
            <a:pPr>
              <a:spcAft>
                <a:spcPts val="600"/>
              </a:spcAft>
            </a:pPr>
            <a:r>
              <a:rPr lang="en-US" sz="1800" dirty="0"/>
              <a:t>The physical or built environment plays an important role in facilitating physical activity for many people. </a:t>
            </a:r>
            <a:endParaRPr lang="en-US" sz="1800" dirty="0" smtClean="0"/>
          </a:p>
          <a:p>
            <a:pPr>
              <a:spcAft>
                <a:spcPts val="600"/>
              </a:spcAft>
            </a:pPr>
            <a:r>
              <a:rPr lang="en-US" sz="1800" dirty="0" smtClean="0"/>
              <a:t>Urban </a:t>
            </a:r>
            <a:r>
              <a:rPr lang="en-US" sz="1800" dirty="0"/>
              <a:t>planning and active transport policies can ensure that walking, cycling and other forms of non-motorized transport are accessible and safe for all. </a:t>
            </a:r>
            <a:endParaRPr lang="en-US" sz="1800" dirty="0" smtClean="0"/>
          </a:p>
          <a:p>
            <a:pPr>
              <a:spcAft>
                <a:spcPts val="600"/>
              </a:spcAft>
            </a:pPr>
            <a:r>
              <a:rPr lang="en-US" sz="1800" dirty="0" smtClean="0"/>
              <a:t>The </a:t>
            </a:r>
            <a:r>
              <a:rPr lang="en-US" sz="1800" dirty="0"/>
              <a:t>physical environment can also provide sports, recreation and leisure facilities, and ensure there are adequate safe spaces for active living for both children and </a:t>
            </a:r>
            <a:r>
              <a:rPr lang="en-US" sz="1800" dirty="0" smtClean="0"/>
              <a:t>adults. </a:t>
            </a:r>
          </a:p>
          <a:p>
            <a:pPr>
              <a:spcAft>
                <a:spcPts val="600"/>
              </a:spcAft>
            </a:pPr>
            <a:r>
              <a:rPr lang="en-US" sz="1800" dirty="0" smtClean="0"/>
              <a:t>The </a:t>
            </a:r>
            <a:r>
              <a:rPr lang="en-US" sz="1800" dirty="0"/>
              <a:t>poorest groups in society, especially women, may have less time and fewer resources to participate in leisure-time activity, making policy interventions that target active transport and incidental physical activity throughout the day much more important</a:t>
            </a:r>
            <a:r>
              <a:rPr lang="en-US" sz="1800" dirty="0" smtClean="0"/>
              <a:t>.</a:t>
            </a:r>
          </a:p>
          <a:p>
            <a:pPr>
              <a:spcAft>
                <a:spcPts val="600"/>
              </a:spcAft>
            </a:pPr>
            <a:r>
              <a:rPr lang="en-US" sz="1800" dirty="0" smtClean="0"/>
              <a:t>Promotion </a:t>
            </a:r>
            <a:r>
              <a:rPr lang="en-US" sz="1800" dirty="0"/>
              <a:t>of stair use – including placement of physical activity promotion messages on stairs – as part of a workplace </a:t>
            </a:r>
            <a:r>
              <a:rPr lang="en-US" sz="1800" dirty="0" err="1"/>
              <a:t>programme</a:t>
            </a:r>
            <a:r>
              <a:rPr lang="en-US" sz="1800" dirty="0"/>
              <a:t> has been shown to increase awareness and use of </a:t>
            </a:r>
            <a:r>
              <a:rPr lang="en-US" sz="1800" dirty="0" smtClean="0"/>
              <a:t>stairs.</a:t>
            </a:r>
          </a:p>
          <a:p>
            <a:pPr>
              <a:spcAft>
                <a:spcPts val="600"/>
              </a:spcAft>
            </a:pPr>
            <a:r>
              <a:rPr lang="en-US" sz="1800" dirty="0" smtClean="0"/>
              <a:t>The </a:t>
            </a:r>
            <a:r>
              <a:rPr lang="en-US" sz="1800" dirty="0"/>
              <a:t>sports sector can encourage regular structured activities, especially among children and adolescents, and can strengthen the link between physical activity, sports and health</a:t>
            </a:r>
            <a:r>
              <a:rPr lang="en-US" sz="1800" dirty="0" smtClean="0"/>
              <a:t>.</a:t>
            </a:r>
          </a:p>
          <a:p>
            <a:pPr>
              <a:spcAft>
                <a:spcPts val="600"/>
              </a:spcAft>
            </a:pPr>
            <a:r>
              <a:rPr lang="en-US" sz="1800" dirty="0" smtClean="0"/>
              <a:t>Partnerships </a:t>
            </a:r>
            <a:r>
              <a:rPr lang="en-US" sz="1800" dirty="0"/>
              <a:t>with communities, the private sector and nongovernmental organizations can also contribute to developing facilities for physical activity.</a:t>
            </a:r>
          </a:p>
        </p:txBody>
      </p:sp>
    </p:spTree>
    <p:extLst>
      <p:ext uri="{BB962C8B-B14F-4D97-AF65-F5344CB8AC3E}">
        <p14:creationId xmlns:p14="http://schemas.microsoft.com/office/powerpoint/2010/main" val="2544206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0100" y="214312"/>
            <a:ext cx="7543800" cy="6429375"/>
          </a:xfrm>
          <a:prstGeom prst="rect">
            <a:avLst/>
          </a:prstGeom>
        </p:spPr>
      </p:pic>
      <p:sp>
        <p:nvSpPr>
          <p:cNvPr id="7" name="TextBox 6"/>
          <p:cNvSpPr txBox="1"/>
          <p:nvPr/>
        </p:nvSpPr>
        <p:spPr>
          <a:xfrm>
            <a:off x="8326315" y="6389771"/>
            <a:ext cx="893885" cy="253916"/>
          </a:xfrm>
          <a:prstGeom prst="rect">
            <a:avLst/>
          </a:prstGeom>
          <a:noFill/>
        </p:spPr>
        <p:txBody>
          <a:bodyPr wrap="square" rtlCol="0">
            <a:spAutoFit/>
          </a:bodyPr>
          <a:lstStyle/>
          <a:p>
            <a:r>
              <a:rPr lang="en-US" sz="1050" dirty="0" smtClean="0"/>
              <a:t>WHO, 2015</a:t>
            </a:r>
            <a:endParaRPr lang="en-US" sz="1050" dirty="0"/>
          </a:p>
        </p:txBody>
      </p:sp>
    </p:spTree>
    <p:extLst>
      <p:ext uri="{BB962C8B-B14F-4D97-AF65-F5344CB8AC3E}">
        <p14:creationId xmlns:p14="http://schemas.microsoft.com/office/powerpoint/2010/main" val="462332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800" b="1" dirty="0">
                <a:solidFill>
                  <a:srgbClr val="FFFF00"/>
                </a:solidFill>
              </a:rPr>
              <a:t>Settings-based interventions </a:t>
            </a:r>
          </a:p>
        </p:txBody>
      </p:sp>
      <p:sp>
        <p:nvSpPr>
          <p:cNvPr id="3" name="Content Placeholder 2"/>
          <p:cNvSpPr>
            <a:spLocks noGrp="1"/>
          </p:cNvSpPr>
          <p:nvPr>
            <p:ph idx="1"/>
          </p:nvPr>
        </p:nvSpPr>
        <p:spPr>
          <a:xfrm>
            <a:off x="152400" y="1143000"/>
            <a:ext cx="8763000" cy="4983165"/>
          </a:xfrm>
        </p:spPr>
        <p:txBody>
          <a:bodyPr/>
          <a:lstStyle/>
          <a:p>
            <a:pPr>
              <a:spcAft>
                <a:spcPts val="600"/>
              </a:spcAft>
            </a:pPr>
            <a:r>
              <a:rPr lang="en-US" sz="1800" dirty="0" smtClean="0"/>
              <a:t>Interventions </a:t>
            </a:r>
            <a:r>
              <a:rPr lang="en-US" sz="1800" dirty="0"/>
              <a:t>reach families and communities where they live, study, work and </a:t>
            </a:r>
            <a:r>
              <a:rPr lang="en-US" sz="1800" dirty="0" smtClean="0"/>
              <a:t>play.</a:t>
            </a:r>
          </a:p>
          <a:p>
            <a:pPr>
              <a:spcAft>
                <a:spcPts val="600"/>
              </a:spcAft>
            </a:pPr>
            <a:r>
              <a:rPr lang="en-US" sz="1800" dirty="0" smtClean="0"/>
              <a:t>Should </a:t>
            </a:r>
            <a:r>
              <a:rPr lang="en-US" sz="1800" dirty="0"/>
              <a:t>be comprehensive, make use of existing </a:t>
            </a:r>
            <a:r>
              <a:rPr lang="en-US" sz="1800" dirty="0" err="1"/>
              <a:t>programmes</a:t>
            </a:r>
            <a:r>
              <a:rPr lang="en-US" sz="1800" dirty="0"/>
              <a:t> when possible and focus on actions that do not require additional resources</a:t>
            </a:r>
            <a:r>
              <a:rPr lang="en-US" sz="1800" dirty="0" smtClean="0"/>
              <a:t>.</a:t>
            </a:r>
          </a:p>
          <a:p>
            <a:pPr>
              <a:spcAft>
                <a:spcPts val="600"/>
              </a:spcAft>
            </a:pPr>
            <a:r>
              <a:rPr lang="en-US" sz="1800" dirty="0" smtClean="0"/>
              <a:t>A </a:t>
            </a:r>
            <a:r>
              <a:rPr lang="en-US" sz="1800" dirty="0"/>
              <a:t>whole-of-school approach that focuses on improving both diet and physical </a:t>
            </a:r>
            <a:r>
              <a:rPr lang="en-US" sz="1800" dirty="0" smtClean="0"/>
              <a:t>activity.</a:t>
            </a:r>
          </a:p>
          <a:p>
            <a:pPr>
              <a:spcAft>
                <a:spcPts val="600"/>
              </a:spcAft>
            </a:pPr>
            <a:r>
              <a:rPr lang="en-US" sz="1800" dirty="0" smtClean="0"/>
              <a:t>Successful </a:t>
            </a:r>
            <a:r>
              <a:rPr lang="en-US" sz="1800" dirty="0"/>
              <a:t>school-based physical activity interventions should result in consistent improvements in the knowledge, attitudes and </a:t>
            </a:r>
            <a:r>
              <a:rPr lang="en-US" sz="1800" dirty="0" err="1"/>
              <a:t>behaviour</a:t>
            </a:r>
            <a:r>
              <a:rPr lang="en-US" sz="1800" dirty="0"/>
              <a:t> of children and, when tested, in physical and clinical </a:t>
            </a:r>
            <a:r>
              <a:rPr lang="en-US" sz="1800" dirty="0" smtClean="0"/>
              <a:t>outcomes.</a:t>
            </a:r>
          </a:p>
          <a:p>
            <a:pPr>
              <a:spcAft>
                <a:spcPts val="600"/>
              </a:spcAft>
            </a:pPr>
            <a:endParaRPr lang="en-US" sz="800" dirty="0" smtClean="0"/>
          </a:p>
          <a:p>
            <a:pPr>
              <a:spcAft>
                <a:spcPts val="600"/>
              </a:spcAft>
            </a:pPr>
            <a:r>
              <a:rPr lang="en-US" sz="1800" dirty="0" err="1" smtClean="0"/>
              <a:t>Worlplace</a:t>
            </a:r>
            <a:r>
              <a:rPr lang="en-US" sz="1800" dirty="0" smtClean="0"/>
              <a:t> interventions addressing </a:t>
            </a:r>
            <a:r>
              <a:rPr lang="en-US" sz="1800" dirty="0"/>
              <a:t>diet and physical activity can be effective in changing </a:t>
            </a:r>
            <a:r>
              <a:rPr lang="en-US" sz="1800" dirty="0" err="1"/>
              <a:t>behaviours</a:t>
            </a:r>
            <a:r>
              <a:rPr lang="en-US" sz="1800" dirty="0"/>
              <a:t> and </a:t>
            </a:r>
            <a:r>
              <a:rPr lang="en-US" sz="1800" dirty="0" smtClean="0"/>
              <a:t>health related outcomes.</a:t>
            </a:r>
          </a:p>
          <a:p>
            <a:pPr>
              <a:spcAft>
                <a:spcPts val="600"/>
              </a:spcAft>
            </a:pPr>
            <a:r>
              <a:rPr lang="en-US" sz="1800" dirty="0" smtClean="0"/>
              <a:t>Healthy eating </a:t>
            </a:r>
            <a:r>
              <a:rPr lang="en-US" sz="1800" dirty="0"/>
              <a:t>messages in cafés and restaurants have been shown to stimulate consumption of healthy food − provided that healthy food items are made </a:t>
            </a:r>
            <a:r>
              <a:rPr lang="en-US" sz="1800" dirty="0" smtClean="0"/>
              <a:t>available.</a:t>
            </a:r>
          </a:p>
          <a:p>
            <a:pPr>
              <a:spcAft>
                <a:spcPts val="600"/>
              </a:spcAft>
            </a:pPr>
            <a:r>
              <a:rPr lang="en-US" sz="1800" dirty="0" smtClean="0"/>
              <a:t>Workplaces </a:t>
            </a:r>
            <a:r>
              <a:rPr lang="en-US" sz="1800" dirty="0"/>
              <a:t>can help develop environments that are conducive to physical activity at work and provide incentives and opportunities for active commuting to and from work</a:t>
            </a:r>
            <a:r>
              <a:rPr lang="en-US" sz="1800" dirty="0" smtClean="0"/>
              <a:t>.</a:t>
            </a:r>
          </a:p>
          <a:p>
            <a:pPr>
              <a:spcAft>
                <a:spcPts val="600"/>
              </a:spcAft>
            </a:pPr>
            <a:r>
              <a:rPr lang="en-US" sz="1800" dirty="0" smtClean="0"/>
              <a:t>Workplaces </a:t>
            </a:r>
            <a:r>
              <a:rPr lang="en-US" sz="1800" dirty="0"/>
              <a:t>may offer their employees free or discounted vouchers for physical activity facilities.</a:t>
            </a:r>
          </a:p>
        </p:txBody>
      </p:sp>
    </p:spTree>
    <p:extLst>
      <p:ext uri="{BB962C8B-B14F-4D97-AF65-F5344CB8AC3E}">
        <p14:creationId xmlns:p14="http://schemas.microsoft.com/office/powerpoint/2010/main" val="392616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219200"/>
          </a:xfrm>
          <a:solidFill>
            <a:srgbClr val="002060"/>
          </a:solidFill>
        </p:spPr>
        <p:txBody>
          <a:bodyPr/>
          <a:lstStyle/>
          <a:p>
            <a:r>
              <a:rPr lang="en-GB" sz="3600" b="1" dirty="0" smtClean="0">
                <a:solidFill>
                  <a:srgbClr val="FFFF00"/>
                </a:solidFill>
              </a:rPr>
              <a:t>Symptoms</a:t>
            </a:r>
          </a:p>
        </p:txBody>
      </p:sp>
      <p:sp>
        <p:nvSpPr>
          <p:cNvPr id="4" name="TextBox 3"/>
          <p:cNvSpPr txBox="1"/>
          <p:nvPr/>
        </p:nvSpPr>
        <p:spPr>
          <a:xfrm>
            <a:off x="443947" y="1676400"/>
            <a:ext cx="3974165" cy="4678204"/>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dirty="0" smtClean="0"/>
              <a:t>Increase frequency of Urine </a:t>
            </a:r>
            <a:r>
              <a:rPr lang="en-US" dirty="0"/>
              <a:t>(pee) </a:t>
            </a:r>
          </a:p>
          <a:p>
            <a:pPr marL="742950" lvl="1" indent="-285750">
              <a:spcAft>
                <a:spcPts val="1200"/>
              </a:spcAft>
              <a:buFont typeface="Arial" panose="020B0604020202020204" pitchFamily="34" charset="0"/>
              <a:buChar char="•"/>
            </a:pPr>
            <a:r>
              <a:rPr lang="en-US" dirty="0" smtClean="0"/>
              <a:t>Specially nocturnal </a:t>
            </a:r>
            <a:endParaRPr lang="en-US" dirty="0"/>
          </a:p>
          <a:p>
            <a:pPr marL="285750" indent="-285750">
              <a:spcAft>
                <a:spcPts val="1200"/>
              </a:spcAft>
              <a:buFont typeface="Arial" panose="020B0604020202020204" pitchFamily="34" charset="0"/>
              <a:buChar char="•"/>
            </a:pPr>
            <a:r>
              <a:rPr lang="en-US" dirty="0" smtClean="0"/>
              <a:t>Increase thirst</a:t>
            </a:r>
            <a:endParaRPr lang="en-US" dirty="0"/>
          </a:p>
          <a:p>
            <a:pPr marL="285750" indent="-285750">
              <a:spcAft>
                <a:spcPts val="1200"/>
              </a:spcAft>
              <a:buFont typeface="Arial" panose="020B0604020202020204" pitchFamily="34" charset="0"/>
              <a:buChar char="•"/>
            </a:pPr>
            <a:r>
              <a:rPr lang="en-US" dirty="0"/>
              <a:t>W</a:t>
            </a:r>
            <a:r>
              <a:rPr lang="en-US" dirty="0" smtClean="0"/>
              <a:t>eight loss</a:t>
            </a:r>
            <a:endParaRPr lang="en-US" dirty="0"/>
          </a:p>
          <a:p>
            <a:pPr marL="285750" indent="-285750">
              <a:spcAft>
                <a:spcPts val="1200"/>
              </a:spcAft>
              <a:buFont typeface="Arial" panose="020B0604020202020204" pitchFamily="34" charset="0"/>
              <a:buChar char="•"/>
            </a:pPr>
            <a:r>
              <a:rPr lang="en-US" dirty="0" smtClean="0"/>
              <a:t>Increase appetite</a:t>
            </a:r>
            <a:endParaRPr lang="en-US" dirty="0"/>
          </a:p>
          <a:p>
            <a:pPr marL="285750" indent="-285750">
              <a:spcAft>
                <a:spcPts val="1200"/>
              </a:spcAft>
              <a:buFont typeface="Arial" panose="020B0604020202020204" pitchFamily="34" charset="0"/>
              <a:buChar char="•"/>
            </a:pPr>
            <a:r>
              <a:rPr lang="en-US" dirty="0"/>
              <a:t>B</a:t>
            </a:r>
            <a:r>
              <a:rPr lang="en-US" dirty="0" smtClean="0"/>
              <a:t>lurred </a:t>
            </a:r>
            <a:r>
              <a:rPr lang="en-US" dirty="0"/>
              <a:t>vision</a:t>
            </a:r>
          </a:p>
          <a:p>
            <a:pPr marL="285750" indent="-285750">
              <a:spcAft>
                <a:spcPts val="1200"/>
              </a:spcAft>
              <a:buFont typeface="Arial" panose="020B0604020202020204" pitchFamily="34" charset="0"/>
              <a:buChar char="•"/>
            </a:pPr>
            <a:r>
              <a:rPr lang="en-US" dirty="0" smtClean="0"/>
              <a:t>Tingling hands and feet </a:t>
            </a:r>
          </a:p>
          <a:p>
            <a:pPr marL="285750" indent="-285750">
              <a:spcAft>
                <a:spcPts val="1200"/>
              </a:spcAft>
              <a:buFont typeface="Arial" panose="020B0604020202020204" pitchFamily="34" charset="0"/>
              <a:buChar char="•"/>
            </a:pPr>
            <a:r>
              <a:rPr lang="en-US" dirty="0" smtClean="0"/>
              <a:t>Easy fatigability </a:t>
            </a:r>
            <a:endParaRPr lang="en-US" dirty="0"/>
          </a:p>
          <a:p>
            <a:pPr marL="285750" indent="-285750">
              <a:spcAft>
                <a:spcPts val="1200"/>
              </a:spcAft>
              <a:buFont typeface="Arial" panose="020B0604020202020204" pitchFamily="34" charset="0"/>
              <a:buChar char="•"/>
            </a:pPr>
            <a:r>
              <a:rPr lang="en-US" dirty="0"/>
              <a:t>D</a:t>
            </a:r>
            <a:r>
              <a:rPr lang="en-US" dirty="0" smtClean="0"/>
              <a:t>ry </a:t>
            </a:r>
            <a:r>
              <a:rPr lang="en-US" dirty="0"/>
              <a:t>skin</a:t>
            </a:r>
          </a:p>
          <a:p>
            <a:pPr marL="285750" indent="-285750">
              <a:spcAft>
                <a:spcPts val="1200"/>
              </a:spcAft>
              <a:buFont typeface="Arial" panose="020B0604020202020204" pitchFamily="34" charset="0"/>
              <a:buChar char="•"/>
            </a:pPr>
            <a:r>
              <a:rPr lang="en-US" dirty="0" smtClean="0"/>
              <a:t>Slow healing wounds</a:t>
            </a:r>
            <a:endParaRPr lang="en-US" dirty="0"/>
          </a:p>
          <a:p>
            <a:endParaRPr lang="en-US" dirty="0"/>
          </a:p>
        </p:txBody>
      </p:sp>
      <p:sp>
        <p:nvSpPr>
          <p:cNvPr id="5" name="TextBox 4"/>
          <p:cNvSpPr txBox="1"/>
          <p:nvPr/>
        </p:nvSpPr>
        <p:spPr>
          <a:xfrm>
            <a:off x="7467600" y="6354604"/>
            <a:ext cx="1371600" cy="276999"/>
          </a:xfrm>
          <a:prstGeom prst="rect">
            <a:avLst/>
          </a:prstGeom>
          <a:noFill/>
        </p:spPr>
        <p:txBody>
          <a:bodyPr wrap="square" rtlCol="0">
            <a:spAutoFit/>
          </a:bodyPr>
          <a:lstStyle/>
          <a:p>
            <a:r>
              <a:rPr lang="en-US" sz="1200" dirty="0" smtClean="0"/>
              <a:t>CDC, 2018</a:t>
            </a:r>
            <a:endParaRPr lang="en-US" sz="1200" dirty="0"/>
          </a:p>
        </p:txBody>
      </p:sp>
      <p:pic>
        <p:nvPicPr>
          <p:cNvPr id="31746" name="Picture 2" descr="Diabetes, Sugar, Blood, Glucose, Diabetic, C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575" y="2330258"/>
            <a:ext cx="3730625" cy="291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Fiscal, legislative and regulatory</a:t>
            </a:r>
            <a:br>
              <a:rPr lang="en-US" sz="2800" b="1" dirty="0" smtClean="0">
                <a:solidFill>
                  <a:srgbClr val="FFFF00"/>
                </a:solidFill>
              </a:rPr>
            </a:br>
            <a:r>
              <a:rPr lang="en-US" sz="2800" b="1" dirty="0" smtClean="0">
                <a:solidFill>
                  <a:srgbClr val="FFFF00"/>
                </a:solidFill>
              </a:rPr>
              <a:t>measures for healthy diet</a:t>
            </a:r>
            <a:endParaRPr lang="en-US" sz="2800" b="1" dirty="0">
              <a:solidFill>
                <a:srgbClr val="FFFF00"/>
              </a:solidFill>
            </a:endParaRPr>
          </a:p>
        </p:txBody>
      </p:sp>
      <p:sp>
        <p:nvSpPr>
          <p:cNvPr id="3" name="Content Placeholder 2"/>
          <p:cNvSpPr>
            <a:spLocks noGrp="1"/>
          </p:cNvSpPr>
          <p:nvPr>
            <p:ph idx="1"/>
          </p:nvPr>
        </p:nvSpPr>
        <p:spPr/>
        <p:txBody>
          <a:bodyPr/>
          <a:lstStyle/>
          <a:p>
            <a:r>
              <a:rPr lang="en-US" sz="2200" dirty="0"/>
              <a:t>Fiscal </a:t>
            </a:r>
            <a:r>
              <a:rPr lang="en-US" sz="2200" dirty="0" smtClean="0"/>
              <a:t>measures</a:t>
            </a:r>
            <a:endParaRPr lang="en-US" sz="2200" dirty="0"/>
          </a:p>
          <a:p>
            <a:pPr lvl="1"/>
            <a:r>
              <a:rPr lang="en-US" sz="1800" dirty="0" smtClean="0"/>
              <a:t>Policies </a:t>
            </a:r>
            <a:r>
              <a:rPr lang="en-US" sz="1800" dirty="0"/>
              <a:t>that increase the price of foods high in fat, sugar and salt can decrease their </a:t>
            </a:r>
            <a:r>
              <a:rPr lang="en-US" sz="1800" dirty="0" smtClean="0"/>
              <a:t>consumption.</a:t>
            </a:r>
          </a:p>
          <a:p>
            <a:r>
              <a:rPr lang="en-US" sz="2200" dirty="0"/>
              <a:t>Trade and agricultural policies that promote healthy </a:t>
            </a:r>
            <a:r>
              <a:rPr lang="en-US" sz="2200" dirty="0" smtClean="0"/>
              <a:t>diets</a:t>
            </a:r>
          </a:p>
          <a:p>
            <a:pPr lvl="1"/>
            <a:r>
              <a:rPr lang="en-US" sz="1800" dirty="0"/>
              <a:t>in 2000 Fiji banned the supply of high-fat mutton flaps under the Trading Standards Act</a:t>
            </a:r>
            <a:r>
              <a:rPr lang="en-US" sz="1800" dirty="0" smtClean="0"/>
              <a:t>.</a:t>
            </a:r>
          </a:p>
          <a:p>
            <a:pPr lvl="1"/>
            <a:r>
              <a:rPr lang="en-US" sz="1800" dirty="0"/>
              <a:t>Changes in agricultural subsidies to encourage fruit and vegetable production can be beneficial in increasing their consumption and improving diet</a:t>
            </a:r>
            <a:r>
              <a:rPr lang="en-US" sz="1800" dirty="0" smtClean="0"/>
              <a:t>.</a:t>
            </a:r>
          </a:p>
          <a:p>
            <a:r>
              <a:rPr lang="en-US" sz="2200" dirty="0"/>
              <a:t>Regulation of marketing of foods high in sugars, fats and salt</a:t>
            </a:r>
            <a:r>
              <a:rPr lang="en-US" sz="2200" dirty="0" smtClean="0"/>
              <a:t>.</a:t>
            </a:r>
          </a:p>
          <a:p>
            <a:pPr lvl="1"/>
            <a:r>
              <a:rPr lang="en-US" sz="1800" dirty="0" smtClean="0"/>
              <a:t>Marketing </a:t>
            </a:r>
            <a:r>
              <a:rPr lang="en-US" sz="1800" dirty="0"/>
              <a:t>of foods and non-alcoholic beverages influences children’s knowledge, attitudes, beliefs and preferences.</a:t>
            </a:r>
          </a:p>
          <a:p>
            <a:pPr lvl="1"/>
            <a:r>
              <a:rPr lang="en-US" sz="1800" dirty="0" smtClean="0"/>
              <a:t>Nutrition </a:t>
            </a:r>
            <a:r>
              <a:rPr lang="en-US" sz="1800" dirty="0"/>
              <a:t>labelling is a regulatory tool that can guide consumers towards healthier food choices. Nutrition labelling comprises nutrient declarations and supplementary nutrition information </a:t>
            </a:r>
            <a:endParaRPr lang="en-US" sz="1800" dirty="0" smtClean="0"/>
          </a:p>
          <a:p>
            <a:pPr lvl="1"/>
            <a:endParaRPr lang="en-US" sz="1800" dirty="0" smtClean="0"/>
          </a:p>
          <a:p>
            <a:pPr lvl="1"/>
            <a:endParaRPr lang="en-US" sz="1800" dirty="0"/>
          </a:p>
          <a:p>
            <a:pPr lvl="1"/>
            <a:endParaRPr lang="en-US" sz="1800" dirty="0"/>
          </a:p>
        </p:txBody>
      </p:sp>
    </p:spTree>
    <p:extLst>
      <p:ext uri="{BB962C8B-B14F-4D97-AF65-F5344CB8AC3E}">
        <p14:creationId xmlns:p14="http://schemas.microsoft.com/office/powerpoint/2010/main" val="1601482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rgbClr val="FFFF00"/>
                </a:solidFill>
              </a:rPr>
              <a:t>Education, social marketing and</a:t>
            </a:r>
            <a:br>
              <a:rPr lang="en-US" sz="2800" b="1" dirty="0" smtClean="0">
                <a:solidFill>
                  <a:srgbClr val="FFFF00"/>
                </a:solidFill>
              </a:rPr>
            </a:br>
            <a:r>
              <a:rPr lang="en-US" sz="2800" b="1" dirty="0" smtClean="0">
                <a:solidFill>
                  <a:srgbClr val="FFFF00"/>
                </a:solidFill>
              </a:rPr>
              <a:t>mobilization</a:t>
            </a:r>
            <a:endParaRPr lang="en-US" sz="2800" b="1" dirty="0">
              <a:solidFill>
                <a:srgbClr val="FFFF00"/>
              </a:solidFill>
            </a:endParaRPr>
          </a:p>
        </p:txBody>
      </p:sp>
      <p:sp>
        <p:nvSpPr>
          <p:cNvPr id="3" name="Content Placeholder 2"/>
          <p:cNvSpPr>
            <a:spLocks noGrp="1"/>
          </p:cNvSpPr>
          <p:nvPr>
            <p:ph idx="1"/>
          </p:nvPr>
        </p:nvSpPr>
        <p:spPr>
          <a:xfrm>
            <a:off x="228600" y="1600202"/>
            <a:ext cx="8763000" cy="4525963"/>
          </a:xfrm>
        </p:spPr>
        <p:txBody>
          <a:bodyPr/>
          <a:lstStyle/>
          <a:p>
            <a:pPr>
              <a:spcAft>
                <a:spcPts val="1200"/>
              </a:spcAft>
            </a:pPr>
            <a:r>
              <a:rPr lang="en-US" sz="1800" dirty="0"/>
              <a:t>Consumer </a:t>
            </a:r>
            <a:r>
              <a:rPr lang="en-US" sz="1800" dirty="0" smtClean="0"/>
              <a:t>awareness </a:t>
            </a:r>
            <a:r>
              <a:rPr lang="en-US" sz="1800" dirty="0"/>
              <a:t>and knowledge of healthy diet and physical activity can be achieved through sustained media and educational </a:t>
            </a:r>
            <a:r>
              <a:rPr lang="en-US" sz="1800" dirty="0" smtClean="0"/>
              <a:t>campaigns.</a:t>
            </a:r>
          </a:p>
          <a:p>
            <a:pPr>
              <a:spcAft>
                <a:spcPts val="1200"/>
              </a:spcAft>
            </a:pPr>
            <a:r>
              <a:rPr lang="en-US" sz="1800" dirty="0" smtClean="0"/>
              <a:t>These </a:t>
            </a:r>
            <a:r>
              <a:rPr lang="en-US" sz="1800" dirty="0"/>
              <a:t>campaigns have greater impact and are more cost-effective when used within multicomponent </a:t>
            </a:r>
            <a:r>
              <a:rPr lang="en-US" sz="1800" dirty="0" smtClean="0"/>
              <a:t>strategies.</a:t>
            </a:r>
          </a:p>
          <a:p>
            <a:pPr>
              <a:spcAft>
                <a:spcPts val="1200"/>
              </a:spcAft>
            </a:pPr>
            <a:r>
              <a:rPr lang="en-US" sz="1800" dirty="0" smtClean="0"/>
              <a:t>For example, a </a:t>
            </a:r>
            <a:r>
              <a:rPr lang="en-US" sz="1800" dirty="0"/>
              <a:t>social marketing campaign in Tonga using </a:t>
            </a:r>
            <a:r>
              <a:rPr lang="en-US" sz="1800" dirty="0" smtClean="0"/>
              <a:t>netball has </a:t>
            </a:r>
            <a:r>
              <a:rPr lang="en-US" sz="1800" dirty="0"/>
              <a:t>resulted in increased participation both in netball and leisure-time physical activity by </a:t>
            </a:r>
            <a:r>
              <a:rPr lang="en-US" sz="1800" dirty="0" smtClean="0"/>
              <a:t>women.</a:t>
            </a:r>
            <a:endParaRPr lang="en-US" sz="1800" dirty="0"/>
          </a:p>
        </p:txBody>
      </p:sp>
      <p:pic>
        <p:nvPicPr>
          <p:cNvPr id="41986" name="Picture 2" descr="Image result for netball campaign ton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3863183"/>
            <a:ext cx="54483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595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FFFF00"/>
                </a:solidFill>
              </a:rPr>
              <a:t>Preventing diabetes in people at high </a:t>
            </a:r>
            <a:r>
              <a:rPr lang="en-US" sz="2800" b="1" dirty="0" smtClean="0">
                <a:solidFill>
                  <a:srgbClr val="FFFF00"/>
                </a:solidFill>
              </a:rPr>
              <a:t>risk</a:t>
            </a:r>
            <a:endParaRPr lang="en-US" dirty="0">
              <a:solidFill>
                <a:srgbClr val="FFFF00"/>
              </a:solidFill>
            </a:endParaRPr>
          </a:p>
        </p:txBody>
      </p:sp>
      <p:sp>
        <p:nvSpPr>
          <p:cNvPr id="3" name="Content Placeholder 2"/>
          <p:cNvSpPr>
            <a:spLocks noGrp="1"/>
          </p:cNvSpPr>
          <p:nvPr>
            <p:ph idx="1"/>
          </p:nvPr>
        </p:nvSpPr>
        <p:spPr>
          <a:xfrm>
            <a:off x="152400" y="1600200"/>
            <a:ext cx="8458200" cy="4708527"/>
          </a:xfrm>
        </p:spPr>
        <p:txBody>
          <a:bodyPr/>
          <a:lstStyle/>
          <a:p>
            <a:pPr lvl="1"/>
            <a:r>
              <a:rPr lang="en-US" sz="1800" dirty="0" smtClean="0"/>
              <a:t>Intensive </a:t>
            </a:r>
            <a:r>
              <a:rPr lang="en-US" sz="1800" dirty="0"/>
              <a:t>interventions that change people’s diet, increase physical activity and lead to the loss of excess body weight can prevent type 2 diabetes in people with impaired glucose tolerance, with or without impaired fasting glucose</a:t>
            </a:r>
            <a:r>
              <a:rPr lang="en-US" sz="1800" dirty="0" smtClean="0"/>
              <a:t>.</a:t>
            </a:r>
          </a:p>
          <a:p>
            <a:pPr marL="457200" lvl="1" indent="0">
              <a:buNone/>
            </a:pPr>
            <a:endParaRPr lang="en-US" sz="1800" dirty="0" smtClean="0"/>
          </a:p>
          <a:p>
            <a:pPr lvl="2"/>
            <a:r>
              <a:rPr lang="en-US" sz="1400" b="1" dirty="0" smtClean="0"/>
              <a:t>Diabetes </a:t>
            </a:r>
            <a:r>
              <a:rPr lang="en-US" sz="1400" b="1" dirty="0"/>
              <a:t>Prevention Program (DPP) in the </a:t>
            </a:r>
            <a:r>
              <a:rPr lang="en-US" sz="1400" b="1" dirty="0" smtClean="0"/>
              <a:t>USA</a:t>
            </a:r>
          </a:p>
          <a:p>
            <a:pPr lvl="2"/>
            <a:r>
              <a:rPr lang="en-US" sz="1400" b="1" dirty="0" smtClean="0"/>
              <a:t>Finnish </a:t>
            </a:r>
            <a:r>
              <a:rPr lang="en-US" sz="1400" b="1" dirty="0"/>
              <a:t>Diabetes Prevention Study (</a:t>
            </a:r>
            <a:r>
              <a:rPr lang="en-US" sz="1400" b="1" dirty="0" smtClean="0"/>
              <a:t>DPS)</a:t>
            </a:r>
          </a:p>
          <a:p>
            <a:pPr lvl="2"/>
            <a:r>
              <a:rPr lang="en-US" sz="1400" b="1" dirty="0" smtClean="0"/>
              <a:t>Chinese </a:t>
            </a:r>
            <a:r>
              <a:rPr lang="en-US" sz="1400" b="1" dirty="0"/>
              <a:t>Da Qing </a:t>
            </a:r>
            <a:r>
              <a:rPr lang="en-US" sz="1400" b="1" dirty="0" smtClean="0"/>
              <a:t>Study</a:t>
            </a:r>
          </a:p>
          <a:p>
            <a:pPr marL="457200" lvl="1" indent="0">
              <a:buNone/>
            </a:pPr>
            <a:endParaRPr lang="en-US" sz="1800" dirty="0" smtClean="0"/>
          </a:p>
          <a:p>
            <a:pPr lvl="1"/>
            <a:r>
              <a:rPr lang="en-US" sz="1800" dirty="0" smtClean="0"/>
              <a:t>These studies showed that active </a:t>
            </a:r>
            <a:r>
              <a:rPr lang="en-US" sz="1800" dirty="0"/>
              <a:t>intervention, lasting 2 to 6 years, could have extended benefits for </a:t>
            </a:r>
            <a:r>
              <a:rPr lang="en-US" sz="1800" dirty="0" err="1"/>
              <a:t>glycaemic</a:t>
            </a:r>
            <a:r>
              <a:rPr lang="en-US" sz="1800" dirty="0"/>
              <a:t> and cardiovascular outcomes that last for 10 to 20 </a:t>
            </a:r>
            <a:r>
              <a:rPr lang="en-US" sz="1800" dirty="0" smtClean="0"/>
              <a:t>years.</a:t>
            </a:r>
          </a:p>
          <a:p>
            <a:pPr marL="457200" lvl="1" indent="0">
              <a:buNone/>
            </a:pPr>
            <a:endParaRPr lang="en-US" sz="1800" dirty="0" smtClean="0"/>
          </a:p>
          <a:p>
            <a:pPr lvl="1"/>
            <a:r>
              <a:rPr lang="en-US" sz="1800" dirty="0" err="1" smtClean="0"/>
              <a:t>Seversal</a:t>
            </a:r>
            <a:r>
              <a:rPr lang="en-US" sz="1800" dirty="0" smtClean="0"/>
              <a:t> pharmacological interventions (</a:t>
            </a:r>
            <a:r>
              <a:rPr lang="en-US" sz="1800" dirty="0"/>
              <a:t>for example, metformin and </a:t>
            </a:r>
            <a:r>
              <a:rPr lang="en-US" sz="1800" dirty="0" err="1"/>
              <a:t>acarbose</a:t>
            </a:r>
            <a:r>
              <a:rPr lang="en-US" sz="1800" dirty="0"/>
              <a:t>) have also been shown to prevent or delay type 2 diabetes but, in the majority of studies, this is not as effective as changes in diet and physical activity, and the effect dissipates after discontinuation of the </a:t>
            </a:r>
            <a:r>
              <a:rPr lang="en-US" sz="1800" dirty="0" smtClean="0"/>
              <a:t>medication.</a:t>
            </a:r>
            <a:endParaRPr lang="en-US" sz="1800" dirty="0"/>
          </a:p>
        </p:txBody>
      </p:sp>
    </p:spTree>
    <p:extLst>
      <p:ext uri="{BB962C8B-B14F-4D97-AF65-F5344CB8AC3E}">
        <p14:creationId xmlns:p14="http://schemas.microsoft.com/office/powerpoint/2010/main" val="2765375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efforts</a:t>
            </a:r>
            <a:endParaRPr lang="en-US" dirty="0"/>
          </a:p>
        </p:txBody>
      </p:sp>
    </p:spTree>
    <p:extLst>
      <p:ext uri="{BB962C8B-B14F-4D97-AF65-F5344CB8AC3E}">
        <p14:creationId xmlns:p14="http://schemas.microsoft.com/office/powerpoint/2010/main" val="39735259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Global action plan for the prevention and control of</a:t>
            </a:r>
            <a:br>
              <a:rPr lang="en-US" sz="2400" dirty="0" smtClean="0"/>
            </a:br>
            <a:r>
              <a:rPr lang="en-US" sz="2400" dirty="0" smtClean="0"/>
              <a:t> non-communicable diseases 2013-2020</a:t>
            </a:r>
            <a:endParaRPr lang="en-US" sz="2400" dirty="0"/>
          </a:p>
        </p:txBody>
      </p:sp>
      <p:sp>
        <p:nvSpPr>
          <p:cNvPr id="3" name="Content Placeholder 2"/>
          <p:cNvSpPr>
            <a:spLocks noGrp="1"/>
          </p:cNvSpPr>
          <p:nvPr>
            <p:ph idx="1"/>
          </p:nvPr>
        </p:nvSpPr>
        <p:spPr/>
        <p:txBody>
          <a:bodyPr/>
          <a:lstStyle/>
          <a:p>
            <a:pPr marL="0" indent="0">
              <a:buNone/>
            </a:pPr>
            <a:r>
              <a:rPr lang="en-US" sz="2400" dirty="0" smtClean="0"/>
              <a:t>The WHO had nations sign:</a:t>
            </a:r>
          </a:p>
          <a:p>
            <a:pPr marL="0" indent="0">
              <a:buNone/>
            </a:pPr>
            <a:endParaRPr lang="en-US" sz="1200" dirty="0"/>
          </a:p>
          <a:p>
            <a:pPr marL="0" indent="0" algn="ctr">
              <a:buNone/>
            </a:pPr>
            <a:r>
              <a:rPr lang="en-US" sz="2400" dirty="0" smtClean="0">
                <a:solidFill>
                  <a:srgbClr val="FFC000"/>
                </a:solidFill>
              </a:rPr>
              <a:t>GLOBAL ACTION PLAN FOR THE PREVENTION AND CONTROL OF NONCOMMUNICABLE DISEASES 2013-2020</a:t>
            </a:r>
          </a:p>
          <a:p>
            <a:pPr marL="0" indent="0">
              <a:buNone/>
            </a:pPr>
            <a:endParaRPr lang="en-US" sz="2400" dirty="0"/>
          </a:p>
          <a:p>
            <a:pPr marL="0" indent="0">
              <a:buNone/>
            </a:pPr>
            <a:r>
              <a:rPr lang="en-US" sz="2400" dirty="0" smtClean="0"/>
              <a:t>From the goals</a:t>
            </a:r>
          </a:p>
          <a:p>
            <a:r>
              <a:rPr lang="en-US" sz="2400" dirty="0" smtClean="0"/>
              <a:t>Halt the rise in diabetes and obesity.</a:t>
            </a:r>
          </a:p>
          <a:p>
            <a:r>
              <a:rPr lang="en-US" sz="2400" dirty="0" smtClean="0"/>
              <a:t>A 25% relative reduction in the overall mortality from cardiovascular diseases, cancer, diabetes, or chronic respiratory diseases</a:t>
            </a:r>
            <a:endParaRPr lang="en-US" sz="2400" dirty="0"/>
          </a:p>
        </p:txBody>
      </p:sp>
    </p:spTree>
    <p:extLst>
      <p:ext uri="{BB962C8B-B14F-4D97-AF65-F5344CB8AC3E}">
        <p14:creationId xmlns:p14="http://schemas.microsoft.com/office/powerpoint/2010/main" val="3512361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Sustainable development goals by the UN</a:t>
            </a:r>
            <a:endParaRPr lang="en-US" sz="2400" dirty="0"/>
          </a:p>
        </p:txBody>
      </p:sp>
      <p:sp>
        <p:nvSpPr>
          <p:cNvPr id="3" name="Content Placeholder 2"/>
          <p:cNvSpPr>
            <a:spLocks noGrp="1"/>
          </p:cNvSpPr>
          <p:nvPr>
            <p:ph idx="1"/>
          </p:nvPr>
        </p:nvSpPr>
        <p:spPr>
          <a:xfrm>
            <a:off x="457200" y="1828800"/>
            <a:ext cx="8229600" cy="4297365"/>
          </a:xfrm>
        </p:spPr>
        <p:txBody>
          <a:bodyPr/>
          <a:lstStyle/>
          <a:p>
            <a:pPr marL="0" indent="0" algn="ctr">
              <a:buNone/>
            </a:pPr>
            <a:r>
              <a:rPr lang="en-US" sz="2400" dirty="0"/>
              <a:t>The </a:t>
            </a:r>
            <a:r>
              <a:rPr lang="en-US" sz="2400" b="1" dirty="0"/>
              <a:t>Sustainable Development Goals</a:t>
            </a:r>
            <a:r>
              <a:rPr lang="en-US" sz="2400" dirty="0"/>
              <a:t> (</a:t>
            </a:r>
            <a:r>
              <a:rPr lang="en-US" sz="2400" b="1" dirty="0" smtClean="0"/>
              <a:t>SDGs</a:t>
            </a:r>
            <a:r>
              <a:rPr lang="en-US" sz="2400" dirty="0" smtClean="0"/>
              <a:t>)</a:t>
            </a:r>
          </a:p>
          <a:p>
            <a:pPr marL="0" indent="0">
              <a:buNone/>
            </a:pPr>
            <a:endParaRPr lang="en-US" sz="2400" dirty="0" smtClean="0"/>
          </a:p>
          <a:p>
            <a:pPr>
              <a:buFontTx/>
              <a:buChar char="-"/>
            </a:pPr>
            <a:r>
              <a:rPr lang="en-US" sz="2400" dirty="0" smtClean="0"/>
              <a:t>A </a:t>
            </a:r>
            <a:r>
              <a:rPr lang="en-US" sz="2400" dirty="0"/>
              <a:t>collection of 17 global goals set by </a:t>
            </a:r>
            <a:r>
              <a:rPr lang="en-US" sz="2400" dirty="0" smtClean="0"/>
              <a:t>the United Nations.</a:t>
            </a:r>
            <a:endParaRPr lang="en-US" sz="2400" dirty="0">
              <a:solidFill>
                <a:srgbClr val="FFC000"/>
              </a:solidFill>
            </a:endParaRPr>
          </a:p>
          <a:p>
            <a:pPr>
              <a:buFontTx/>
              <a:buChar char="-"/>
            </a:pPr>
            <a:endParaRPr lang="en-US" sz="2400" dirty="0" smtClean="0">
              <a:solidFill>
                <a:srgbClr val="FFC000"/>
              </a:solidFill>
            </a:endParaRPr>
          </a:p>
          <a:p>
            <a:pPr>
              <a:buFontTx/>
              <a:buChar char="-"/>
            </a:pPr>
            <a:r>
              <a:rPr lang="en-US" sz="2400" dirty="0" smtClean="0"/>
              <a:t>The third goal is : Good health and well being</a:t>
            </a:r>
            <a:r>
              <a:rPr lang="en-US" dirty="0"/>
              <a:t> </a:t>
            </a:r>
          </a:p>
        </p:txBody>
      </p:sp>
    </p:spTree>
    <p:extLst>
      <p:ext uri="{BB962C8B-B14F-4D97-AF65-F5344CB8AC3E}">
        <p14:creationId xmlns:p14="http://schemas.microsoft.com/office/powerpoint/2010/main" val="3235371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239000" cy="5586097"/>
          </a:xfrm>
        </p:spPr>
      </p:pic>
    </p:spTree>
    <p:extLst>
      <p:ext uri="{BB962C8B-B14F-4D97-AF65-F5344CB8AC3E}">
        <p14:creationId xmlns:p14="http://schemas.microsoft.com/office/powerpoint/2010/main" val="3705745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Saudi Efforts in preventing and controlling diabetes</a:t>
            </a:r>
            <a:endParaRPr lang="en-US" sz="2800" dirty="0"/>
          </a:p>
        </p:txBody>
      </p:sp>
      <p:sp>
        <p:nvSpPr>
          <p:cNvPr id="5" name="Content Placeholder 4"/>
          <p:cNvSpPr>
            <a:spLocks noGrp="1"/>
          </p:cNvSpPr>
          <p:nvPr>
            <p:ph idx="1"/>
          </p:nvPr>
        </p:nvSpPr>
        <p:spPr/>
        <p:txBody>
          <a:bodyPr>
            <a:normAutofit fontScale="62500" lnSpcReduction="20000"/>
          </a:bodyPr>
          <a:lstStyle/>
          <a:p>
            <a:pPr marL="0" indent="0">
              <a:buNone/>
            </a:pPr>
            <a:r>
              <a:rPr lang="en-US" dirty="0" smtClean="0"/>
              <a:t>There are multiple sectors serving people with diabetes in Saudi Arabia both in the private and public sectors at primary, secondary, and third level preventions.</a:t>
            </a:r>
          </a:p>
          <a:p>
            <a:pPr marL="0" indent="0">
              <a:buNone/>
            </a:pPr>
            <a:endParaRPr lang="en-US" dirty="0"/>
          </a:p>
          <a:p>
            <a:pPr marL="0" indent="0">
              <a:buNone/>
            </a:pPr>
            <a:r>
              <a:rPr lang="en-US" dirty="0" smtClean="0"/>
              <a:t>Examples:</a:t>
            </a:r>
          </a:p>
          <a:p>
            <a:pPr marL="0" indent="0">
              <a:buNone/>
            </a:pPr>
            <a:endParaRPr lang="en-US" dirty="0"/>
          </a:p>
          <a:p>
            <a:pPr>
              <a:spcAft>
                <a:spcPts val="600"/>
              </a:spcAft>
            </a:pPr>
            <a:r>
              <a:rPr lang="en-US" dirty="0" smtClean="0"/>
              <a:t>Saudi Charitable Association of Diabetes</a:t>
            </a:r>
          </a:p>
          <a:p>
            <a:pPr>
              <a:spcAft>
                <a:spcPts val="600"/>
              </a:spcAft>
            </a:pPr>
            <a:r>
              <a:rPr lang="en-US" dirty="0" smtClean="0"/>
              <a:t>The Ministry of Health</a:t>
            </a:r>
          </a:p>
          <a:p>
            <a:pPr>
              <a:spcAft>
                <a:spcPts val="600"/>
              </a:spcAft>
            </a:pPr>
            <a:r>
              <a:rPr lang="en-US" dirty="0" smtClean="0"/>
              <a:t>National Guard Health Affairs</a:t>
            </a:r>
          </a:p>
          <a:p>
            <a:pPr>
              <a:spcAft>
                <a:spcPts val="600"/>
              </a:spcAft>
            </a:pPr>
            <a:r>
              <a:rPr lang="en-US" dirty="0" smtClean="0"/>
              <a:t>The Saudi Society of Endocrinology and Metabolism</a:t>
            </a:r>
            <a:r>
              <a:rPr lang="en-US" dirty="0"/>
              <a:t>[under the umbrella of the Saudi Commission for Health </a:t>
            </a:r>
            <a:r>
              <a:rPr lang="en-US" dirty="0" smtClean="0"/>
              <a:t>Specialties.]</a:t>
            </a:r>
          </a:p>
          <a:p>
            <a:endParaRPr lang="en-US" dirty="0" smtClean="0"/>
          </a:p>
          <a:p>
            <a:pPr marL="0" indent="0">
              <a:buNone/>
            </a:pPr>
            <a:endParaRPr lang="en-US" dirty="0"/>
          </a:p>
          <a:p>
            <a:pPr marL="0" indent="0">
              <a:buNone/>
            </a:pPr>
            <a:r>
              <a:rPr lang="en-US" dirty="0" smtClean="0"/>
              <a:t>We will zoom on the most prominent entity, the Ministry of Health. </a:t>
            </a:r>
            <a:endParaRPr lang="en-US" dirty="0"/>
          </a:p>
        </p:txBody>
      </p:sp>
    </p:spTree>
    <p:extLst>
      <p:ext uri="{BB962C8B-B14F-4D97-AF65-F5344CB8AC3E}">
        <p14:creationId xmlns:p14="http://schemas.microsoft.com/office/powerpoint/2010/main" val="634706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3588895"/>
              </p:ext>
            </p:extLst>
          </p:nvPr>
        </p:nvGraphicFramePr>
        <p:xfrm>
          <a:off x="628650" y="1419607"/>
          <a:ext cx="7886700" cy="407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795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9507" y="1212520"/>
            <a:ext cx="6314318" cy="4363179"/>
          </a:xfrm>
        </p:spPr>
      </p:pic>
    </p:spTree>
    <p:extLst>
      <p:ext uri="{BB962C8B-B14F-4D97-AF65-F5344CB8AC3E}">
        <p14:creationId xmlns:p14="http://schemas.microsoft.com/office/powerpoint/2010/main" val="413843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81811112"/>
              </p:ext>
            </p:extLst>
          </p:nvPr>
        </p:nvGraphicFramePr>
        <p:xfrm>
          <a:off x="685800" y="381000"/>
          <a:ext cx="7924800" cy="6179819"/>
        </p:xfrm>
        <a:graphic>
          <a:graphicData uri="http://schemas.openxmlformats.org/drawingml/2006/table">
            <a:tbl>
              <a:tblPr firstRow="1" bandRow="1">
                <a:tableStyleId>{5940675A-B579-460E-94D1-54222C63F5DA}</a:tableStyleId>
              </a:tblPr>
              <a:tblGrid>
                <a:gridCol w="3962400">
                  <a:extLst>
                    <a:ext uri="{9D8B030D-6E8A-4147-A177-3AD203B41FA5}">
                      <a16:colId xmlns:a16="http://schemas.microsoft.com/office/drawing/2014/main" xmlns="" val="1666809786"/>
                    </a:ext>
                  </a:extLst>
                </a:gridCol>
                <a:gridCol w="3962400">
                  <a:extLst>
                    <a:ext uri="{9D8B030D-6E8A-4147-A177-3AD203B41FA5}">
                      <a16:colId xmlns:a16="http://schemas.microsoft.com/office/drawing/2014/main" xmlns="" val="1118739478"/>
                    </a:ext>
                  </a:extLst>
                </a:gridCol>
              </a:tblGrid>
              <a:tr h="182880">
                <a:tc gridSpan="2">
                  <a:txBody>
                    <a:bodyPr/>
                    <a:lstStyle/>
                    <a:p>
                      <a:pPr algn="ctr"/>
                      <a:r>
                        <a:rPr lang="pt-BR" sz="1600" b="1" dirty="0" smtClean="0">
                          <a:solidFill>
                            <a:srgbClr val="FFFF00"/>
                          </a:solidFill>
                        </a:rPr>
                        <a:t>Diabetes</a:t>
                      </a:r>
                    </a:p>
                  </a:txBody>
                  <a:tcPr/>
                </a:tc>
                <a:tc hMerge="1">
                  <a:txBody>
                    <a:bodyPr/>
                    <a:lstStyle/>
                    <a:p>
                      <a:endParaRPr lang="en-US" dirty="0" smtClean="0"/>
                    </a:p>
                  </a:txBody>
                  <a:tcPr/>
                </a:tc>
                <a:extLst>
                  <a:ext uri="{0D108BD9-81ED-4DB2-BD59-A6C34878D82A}">
                    <a16:rowId xmlns:a16="http://schemas.microsoft.com/office/drawing/2014/main" xmlns="" val="3264801264"/>
                  </a:ext>
                </a:extLst>
              </a:tr>
              <a:tr h="876986">
                <a:tc>
                  <a:txBody>
                    <a:bodyPr/>
                    <a:lstStyle/>
                    <a:p>
                      <a:pPr>
                        <a:spcBef>
                          <a:spcPts val="0"/>
                        </a:spcBef>
                        <a:spcAft>
                          <a:spcPts val="300"/>
                        </a:spcAft>
                      </a:pPr>
                      <a:r>
                        <a:rPr lang="pt-BR" sz="1600" dirty="0" smtClean="0"/>
                        <a:t>Fasting plasma glucose</a:t>
                      </a:r>
                    </a:p>
                    <a:p>
                      <a:pPr>
                        <a:spcBef>
                          <a:spcPts val="0"/>
                        </a:spcBef>
                        <a:spcAft>
                          <a:spcPts val="300"/>
                        </a:spcAft>
                      </a:pPr>
                      <a:r>
                        <a:rPr lang="pt-BR" sz="1600" dirty="0" smtClean="0"/>
                        <a:t>2-h plasma glucose*</a:t>
                      </a:r>
                    </a:p>
                    <a:p>
                      <a:pPr>
                        <a:spcBef>
                          <a:spcPts val="0"/>
                        </a:spcBef>
                        <a:spcAft>
                          <a:spcPts val="300"/>
                        </a:spcAft>
                      </a:pPr>
                      <a:r>
                        <a:rPr lang="pt-BR" sz="1600" dirty="0" smtClean="0"/>
                        <a:t>HbA1c</a:t>
                      </a:r>
                      <a:endParaRPr lang="en-US" sz="1600" dirty="0" smtClean="0"/>
                    </a:p>
                  </a:txBody>
                  <a:tcPr/>
                </a:tc>
                <a:tc>
                  <a:txBody>
                    <a:bodyPr/>
                    <a:lstStyle/>
                    <a:p>
                      <a:pPr>
                        <a:spcBef>
                          <a:spcPts val="0"/>
                        </a:spcBef>
                        <a:spcAft>
                          <a:spcPts val="300"/>
                        </a:spcAft>
                      </a:pPr>
                      <a:r>
                        <a:rPr lang="en-US" sz="1600" dirty="0" smtClean="0"/>
                        <a:t>≥ 7.0 </a:t>
                      </a:r>
                      <a:r>
                        <a:rPr lang="en-US" sz="1600" dirty="0" err="1" smtClean="0"/>
                        <a:t>mmol</a:t>
                      </a:r>
                      <a:r>
                        <a:rPr lang="en-US" sz="1600" dirty="0" smtClean="0"/>
                        <a:t>/L (126 mg/dl)     or</a:t>
                      </a:r>
                    </a:p>
                    <a:p>
                      <a:pPr>
                        <a:spcBef>
                          <a:spcPts val="0"/>
                        </a:spcBef>
                        <a:spcAft>
                          <a:spcPts val="300"/>
                        </a:spcAft>
                      </a:pPr>
                      <a:r>
                        <a:rPr lang="en-US" sz="1600" dirty="0" smtClean="0"/>
                        <a:t>≥ 11.1 </a:t>
                      </a:r>
                      <a:r>
                        <a:rPr lang="en-US" sz="1600" dirty="0" err="1" smtClean="0"/>
                        <a:t>mmol</a:t>
                      </a:r>
                      <a:r>
                        <a:rPr lang="en-US" sz="1600" dirty="0" smtClean="0"/>
                        <a:t>/L (200 mg/dl)   </a:t>
                      </a:r>
                      <a:r>
                        <a:rPr lang="en-US" sz="1600" dirty="0" smtClean="0"/>
                        <a:t>or</a:t>
                      </a:r>
                    </a:p>
                    <a:p>
                      <a:pPr>
                        <a:spcBef>
                          <a:spcPts val="0"/>
                        </a:spcBef>
                        <a:spcAft>
                          <a:spcPts val="300"/>
                        </a:spcAft>
                      </a:pPr>
                      <a:r>
                        <a:rPr lang="en-US" sz="1600" dirty="0" smtClean="0"/>
                        <a:t>≥ </a:t>
                      </a:r>
                      <a:r>
                        <a:rPr lang="en-US" sz="1600" dirty="0" smtClean="0"/>
                        <a:t>6.5%</a:t>
                      </a:r>
                    </a:p>
                  </a:txBody>
                  <a:tcPr/>
                </a:tc>
                <a:extLst>
                  <a:ext uri="{0D108BD9-81ED-4DB2-BD59-A6C34878D82A}">
                    <a16:rowId xmlns:a16="http://schemas.microsoft.com/office/drawing/2014/main" xmlns="" val="2716149595"/>
                  </a:ext>
                </a:extLst>
              </a:tr>
              <a:tr h="327012">
                <a:tc gridSpan="2">
                  <a:txBody>
                    <a:bodyPr/>
                    <a:lstStyle/>
                    <a:p>
                      <a:pPr algn="ctr"/>
                      <a:r>
                        <a:rPr lang="en-US" sz="1600" b="1" dirty="0" smtClean="0">
                          <a:solidFill>
                            <a:srgbClr val="FFFF00"/>
                          </a:solidFill>
                        </a:rPr>
                        <a:t>Impaired glucose tolerance (IGT)</a:t>
                      </a:r>
                      <a:endParaRPr lang="en-US" sz="1600" b="1" dirty="0">
                        <a:solidFill>
                          <a:srgbClr val="FFFF00"/>
                        </a:solidFill>
                      </a:endParaRPr>
                    </a:p>
                  </a:txBody>
                  <a:tcPr/>
                </a:tc>
                <a:tc hMerge="1">
                  <a:txBody>
                    <a:bodyPr/>
                    <a:lstStyle/>
                    <a:p>
                      <a:endParaRPr lang="en-US" dirty="0"/>
                    </a:p>
                  </a:txBody>
                  <a:tcPr/>
                </a:tc>
                <a:extLst>
                  <a:ext uri="{0D108BD9-81ED-4DB2-BD59-A6C34878D82A}">
                    <a16:rowId xmlns:a16="http://schemas.microsoft.com/office/drawing/2014/main" xmlns="" val="2479955419"/>
                  </a:ext>
                </a:extLst>
              </a:tr>
              <a:tr h="1151973">
                <a:tc>
                  <a:txBody>
                    <a:bodyPr/>
                    <a:lstStyle/>
                    <a:p>
                      <a:pPr marL="0" algn="l" defTabSz="914400" rtl="0" eaLnBrk="1" latinLnBrk="0" hangingPunct="1">
                        <a:spcBef>
                          <a:spcPts val="0"/>
                        </a:spcBef>
                        <a:spcAft>
                          <a:spcPts val="300"/>
                        </a:spcAft>
                      </a:pPr>
                      <a:r>
                        <a:rPr lang="pt-BR" sz="1600" kern="1200" dirty="0" smtClean="0"/>
                        <a:t>Fasting plasma glucose</a:t>
                      </a:r>
                    </a:p>
                    <a:p>
                      <a:pPr marL="0" algn="l" defTabSz="914400" rtl="0" eaLnBrk="1" latinLnBrk="0" hangingPunct="1">
                        <a:spcBef>
                          <a:spcPts val="0"/>
                        </a:spcBef>
                        <a:spcAft>
                          <a:spcPts val="300"/>
                        </a:spcAft>
                      </a:pPr>
                      <a:endParaRPr lang="pt-BR" sz="1600" kern="1200" dirty="0" smtClean="0"/>
                    </a:p>
                    <a:p>
                      <a:pPr marL="0" algn="l" defTabSz="914400" rtl="0" eaLnBrk="1" latinLnBrk="0" hangingPunct="1">
                        <a:spcBef>
                          <a:spcPts val="0"/>
                        </a:spcBef>
                        <a:spcAft>
                          <a:spcPts val="300"/>
                        </a:spcAft>
                      </a:pPr>
                      <a:r>
                        <a:rPr lang="pt-BR"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smtClean="0"/>
                        <a:t>&lt;7.0 </a:t>
                      </a:r>
                      <a:r>
                        <a:rPr lang="en-US" sz="1600" kern="1200" dirty="0" err="1" smtClean="0"/>
                        <a:t>mmol</a:t>
                      </a:r>
                      <a:r>
                        <a:rPr lang="en-US" sz="1600" kern="1200" dirty="0" smtClean="0"/>
                        <a:t>/L (126 mg/dl)</a:t>
                      </a:r>
                    </a:p>
                    <a:p>
                      <a:pPr marL="0" algn="l" defTabSz="914400" rtl="0" eaLnBrk="1" latinLnBrk="0" hangingPunct="1">
                        <a:spcBef>
                          <a:spcPts val="0"/>
                        </a:spcBef>
                        <a:spcAft>
                          <a:spcPts val="300"/>
                        </a:spcAft>
                      </a:pPr>
                      <a:r>
                        <a:rPr lang="en-US" sz="1600" kern="1200" baseline="0" dirty="0" smtClean="0"/>
                        <a:t>  </a:t>
                      </a:r>
                      <a:r>
                        <a:rPr lang="en-US" sz="1600" kern="1200" dirty="0" smtClean="0"/>
                        <a:t>and</a:t>
                      </a:r>
                    </a:p>
                    <a:p>
                      <a:pPr marL="0" algn="l" defTabSz="914400" rtl="0" eaLnBrk="1" latinLnBrk="0" hangingPunct="1">
                        <a:spcBef>
                          <a:spcPts val="0"/>
                        </a:spcBef>
                        <a:spcAft>
                          <a:spcPts val="300"/>
                        </a:spcAft>
                      </a:pPr>
                      <a:r>
                        <a:rPr lang="en-US" sz="1600" kern="1200" dirty="0" smtClean="0"/>
                        <a:t>≥ 7.8 and &lt;11.1 </a:t>
                      </a:r>
                      <a:r>
                        <a:rPr lang="en-US" sz="1600" kern="1200" dirty="0" err="1" smtClean="0"/>
                        <a:t>mmol</a:t>
                      </a:r>
                      <a:r>
                        <a:rPr lang="en-US" sz="1600" kern="1200" dirty="0" smtClean="0"/>
                        <a:t>/L</a:t>
                      </a:r>
                    </a:p>
                    <a:p>
                      <a:pPr marL="0" algn="l" defTabSz="914400" rtl="0" eaLnBrk="1" latinLnBrk="0" hangingPunct="1">
                        <a:spcBef>
                          <a:spcPts val="0"/>
                        </a:spcBef>
                        <a:spcAft>
                          <a:spcPts val="300"/>
                        </a:spcAft>
                      </a:pPr>
                      <a:r>
                        <a:rPr lang="en-US" sz="1600" kern="1200" dirty="0" smtClean="0"/>
                        <a:t>(140 mg/dl and 200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92902341"/>
                  </a:ext>
                </a:extLst>
              </a:tr>
              <a:tr h="327012">
                <a:tc gridSpan="2">
                  <a:txBody>
                    <a:bodyPr/>
                    <a:lstStyle/>
                    <a:p>
                      <a:pPr algn="ctr"/>
                      <a:r>
                        <a:rPr lang="en-US" sz="1600" b="1" kern="1200" dirty="0" smtClean="0">
                          <a:solidFill>
                            <a:srgbClr val="FFFF00"/>
                          </a:solidFill>
                        </a:rPr>
                        <a:t>Impaired fasting glucose (IFG)</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xmlns="" val="3752379542"/>
                  </a:ext>
                </a:extLst>
              </a:tr>
              <a:tr h="876986">
                <a:tc>
                  <a:txBody>
                    <a:bodyPr/>
                    <a:lstStyle/>
                    <a:p>
                      <a:pPr marL="0" algn="l" defTabSz="914400" rtl="0" eaLnBrk="1" latinLnBrk="0" hangingPunct="1">
                        <a:spcBef>
                          <a:spcPts val="0"/>
                        </a:spcBef>
                        <a:spcAft>
                          <a:spcPts val="300"/>
                        </a:spcAft>
                      </a:pPr>
                      <a:r>
                        <a:rPr lang="pt-BR" sz="1600" kern="1200" dirty="0" smtClean="0"/>
                        <a:t>Fasting plasma glucose</a:t>
                      </a:r>
                    </a:p>
                    <a:p>
                      <a:pPr marL="0" algn="l" defTabSz="914400" rtl="0" eaLnBrk="1" latinLnBrk="0" hangingPunct="1">
                        <a:spcBef>
                          <a:spcPts val="0"/>
                        </a:spcBef>
                        <a:spcAft>
                          <a:spcPts val="300"/>
                        </a:spcAft>
                      </a:pPr>
                      <a:endParaRPr lang="pt-BR" sz="1600" kern="1200" dirty="0" smtClean="0"/>
                    </a:p>
                    <a:p>
                      <a:pPr marL="0" algn="l" defTabSz="914400" rtl="0" eaLnBrk="1" latinLnBrk="0" hangingPunct="1">
                        <a:spcBef>
                          <a:spcPts val="0"/>
                        </a:spcBef>
                        <a:spcAft>
                          <a:spcPts val="300"/>
                        </a:spcAft>
                      </a:pPr>
                      <a:r>
                        <a:rPr lang="pt-BR"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r>
                        <a:rPr lang="en-US" sz="1600" kern="1200" dirty="0" smtClean="0"/>
                        <a:t>6.1 to 6.9 </a:t>
                      </a:r>
                      <a:r>
                        <a:rPr lang="en-US" sz="1600" kern="1200" dirty="0" err="1" smtClean="0"/>
                        <a:t>mmol</a:t>
                      </a:r>
                      <a:r>
                        <a:rPr lang="en-US" sz="1600" kern="1200" dirty="0" smtClean="0"/>
                        <a:t>/L (110 mg/dl to 125 mg/dl)</a:t>
                      </a:r>
                    </a:p>
                    <a:p>
                      <a:pPr marL="0" algn="l" defTabSz="914400" rtl="0" eaLnBrk="1" latinLnBrk="0" hangingPunct="1">
                        <a:spcBef>
                          <a:spcPts val="0"/>
                        </a:spcBef>
                        <a:spcAft>
                          <a:spcPts val="300"/>
                        </a:spcAft>
                      </a:pPr>
                      <a:r>
                        <a:rPr lang="en-US" sz="1600" kern="1200" dirty="0" smtClean="0"/>
                        <a:t>  and (if measured)</a:t>
                      </a:r>
                    </a:p>
                    <a:p>
                      <a:pPr marL="0" algn="l" defTabSz="914400" rtl="0" eaLnBrk="1" latinLnBrk="0" hangingPunct="1">
                        <a:spcBef>
                          <a:spcPts val="0"/>
                        </a:spcBef>
                        <a:spcAft>
                          <a:spcPts val="300"/>
                        </a:spcAft>
                      </a:pPr>
                      <a:r>
                        <a:rPr lang="en-US" sz="1600" kern="1200" dirty="0" smtClean="0"/>
                        <a:t>&lt;7.8 </a:t>
                      </a:r>
                      <a:r>
                        <a:rPr lang="en-US" sz="1600" kern="1200" dirty="0" err="1" smtClean="0"/>
                        <a:t>mmol</a:t>
                      </a:r>
                      <a:r>
                        <a:rPr lang="en-US" sz="1600" kern="1200" dirty="0" smtClean="0"/>
                        <a:t>/L (140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2450092024"/>
                  </a:ext>
                </a:extLst>
              </a:tr>
              <a:tr h="327012">
                <a:tc gridSpan="2">
                  <a:txBody>
                    <a:bodyPr/>
                    <a:lstStyle/>
                    <a:p>
                      <a:pPr algn="ctr"/>
                      <a:r>
                        <a:rPr lang="en-US" sz="1600" b="1" kern="1200" dirty="0" smtClean="0">
                          <a:solidFill>
                            <a:srgbClr val="FFFF00"/>
                          </a:solidFill>
                        </a:rPr>
                        <a:t>Gestational diabetes (GDM)</a:t>
                      </a:r>
                      <a:endParaRPr lang="en-US" sz="1600" b="1" kern="1200" dirty="0">
                        <a:solidFill>
                          <a:srgbClr val="FFFF00"/>
                        </a:solidFill>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xmlns="" val="1427532363"/>
                  </a:ext>
                </a:extLst>
              </a:tr>
              <a:tr h="1394459">
                <a:tc>
                  <a:txBody>
                    <a:bodyPr/>
                    <a:lstStyle/>
                    <a:p>
                      <a:pPr marL="0" algn="ctr" defTabSz="914400" rtl="0" eaLnBrk="1" latinLnBrk="0" hangingPunct="1">
                        <a:spcBef>
                          <a:spcPts val="0"/>
                        </a:spcBef>
                        <a:spcAft>
                          <a:spcPts val="300"/>
                        </a:spcAft>
                      </a:pPr>
                      <a:r>
                        <a:rPr lang="en-US" sz="1600" kern="1200" dirty="0" smtClean="0"/>
                        <a:t>One or more of the following:</a:t>
                      </a:r>
                    </a:p>
                    <a:p>
                      <a:pPr marL="0" algn="l" defTabSz="914400" rtl="0" eaLnBrk="1" latinLnBrk="0" hangingPunct="1">
                        <a:spcBef>
                          <a:spcPts val="0"/>
                        </a:spcBef>
                        <a:spcAft>
                          <a:spcPts val="300"/>
                        </a:spcAft>
                      </a:pPr>
                      <a:r>
                        <a:rPr lang="en-US" sz="1600" kern="1200" dirty="0" smtClean="0"/>
                        <a:t>Fasting plasma glucose</a:t>
                      </a:r>
                    </a:p>
                    <a:p>
                      <a:pPr marL="0" algn="l" defTabSz="914400" rtl="0" eaLnBrk="1" latinLnBrk="0" hangingPunct="1">
                        <a:spcBef>
                          <a:spcPts val="0"/>
                        </a:spcBef>
                        <a:spcAft>
                          <a:spcPts val="300"/>
                        </a:spcAft>
                      </a:pPr>
                      <a:r>
                        <a:rPr lang="en-US" sz="1600" kern="1200" dirty="0" smtClean="0"/>
                        <a:t>1-h plasma glucose**</a:t>
                      </a:r>
                    </a:p>
                    <a:p>
                      <a:pPr marL="0" algn="l" defTabSz="914400" rtl="0" eaLnBrk="1" latinLnBrk="0" hangingPunct="1">
                        <a:spcBef>
                          <a:spcPts val="0"/>
                        </a:spcBef>
                        <a:spcAft>
                          <a:spcPts val="300"/>
                        </a:spcAft>
                      </a:pPr>
                      <a:r>
                        <a:rPr lang="en-US" sz="1600" kern="1200" dirty="0" smtClean="0"/>
                        <a:t>2-h plasma glucose</a:t>
                      </a:r>
                      <a:endParaRPr lang="en-US" sz="1600" kern="1200" dirty="0">
                        <a:solidFill>
                          <a:schemeClr val="tx1"/>
                        </a:solidFill>
                        <a:latin typeface="+mn-lt"/>
                        <a:ea typeface="+mn-ea"/>
                        <a:cs typeface="+mn-cs"/>
                      </a:endParaRPr>
                    </a:p>
                  </a:txBody>
                  <a:tcPr/>
                </a:tc>
                <a:tc>
                  <a:txBody>
                    <a:bodyPr/>
                    <a:lstStyle/>
                    <a:p>
                      <a:pPr marL="0" algn="l" defTabSz="914400" rtl="0" eaLnBrk="1" latinLnBrk="0" hangingPunct="1">
                        <a:spcBef>
                          <a:spcPts val="0"/>
                        </a:spcBef>
                        <a:spcAft>
                          <a:spcPts val="300"/>
                        </a:spcAft>
                      </a:pPr>
                      <a:endParaRPr lang="en-US" sz="1600" kern="1200" dirty="0" smtClean="0"/>
                    </a:p>
                    <a:p>
                      <a:pPr marL="0" algn="l" defTabSz="914400" rtl="0" eaLnBrk="1" latinLnBrk="0" hangingPunct="1">
                        <a:spcBef>
                          <a:spcPts val="0"/>
                        </a:spcBef>
                        <a:spcAft>
                          <a:spcPts val="300"/>
                        </a:spcAft>
                      </a:pPr>
                      <a:r>
                        <a:rPr lang="en-US" sz="1600" kern="1200" dirty="0" smtClean="0"/>
                        <a:t>5.1–6.9 </a:t>
                      </a:r>
                      <a:r>
                        <a:rPr lang="en-US" sz="1600" kern="1200" dirty="0" err="1" smtClean="0"/>
                        <a:t>mmol</a:t>
                      </a:r>
                      <a:r>
                        <a:rPr lang="en-US" sz="1600" kern="1200" dirty="0" smtClean="0"/>
                        <a:t>/L (92–125 </a:t>
                      </a:r>
                      <a:r>
                        <a:rPr lang="en-US" sz="1600" kern="1200" dirty="0" err="1" smtClean="0"/>
                        <a:t>mgl</a:t>
                      </a:r>
                      <a:r>
                        <a:rPr lang="en-US" sz="1600" kern="1200" dirty="0" smtClean="0"/>
                        <a:t>/dl)</a:t>
                      </a:r>
                    </a:p>
                    <a:p>
                      <a:pPr marL="0" algn="l" defTabSz="914400" rtl="0" eaLnBrk="1" latinLnBrk="0" hangingPunct="1">
                        <a:spcBef>
                          <a:spcPts val="0"/>
                        </a:spcBef>
                        <a:spcAft>
                          <a:spcPts val="300"/>
                        </a:spcAft>
                      </a:pPr>
                      <a:r>
                        <a:rPr lang="en-US" sz="1600" kern="1200" dirty="0" smtClean="0"/>
                        <a:t>≥ 10.0 </a:t>
                      </a:r>
                      <a:r>
                        <a:rPr lang="en-US" sz="1600" kern="1200" dirty="0" err="1" smtClean="0"/>
                        <a:t>mmol</a:t>
                      </a:r>
                      <a:r>
                        <a:rPr lang="en-US" sz="1600" kern="1200" dirty="0" smtClean="0"/>
                        <a:t>/L (180 mg/dl)</a:t>
                      </a:r>
                    </a:p>
                    <a:p>
                      <a:pPr marL="0" algn="l" defTabSz="914400" rtl="0" eaLnBrk="1" latinLnBrk="0" hangingPunct="1">
                        <a:spcBef>
                          <a:spcPts val="0"/>
                        </a:spcBef>
                        <a:spcAft>
                          <a:spcPts val="300"/>
                        </a:spcAft>
                      </a:pPr>
                      <a:r>
                        <a:rPr lang="en-US" sz="1600" kern="1200" dirty="0" smtClean="0"/>
                        <a:t>8.5–11.0 </a:t>
                      </a:r>
                      <a:r>
                        <a:rPr lang="en-US" sz="1600" kern="1200" dirty="0" err="1" smtClean="0"/>
                        <a:t>mmol</a:t>
                      </a:r>
                      <a:r>
                        <a:rPr lang="en-US" sz="1600" kern="1200" dirty="0" smtClean="0"/>
                        <a:t>/L (153–199 mg/dl)</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3880175682"/>
                  </a:ext>
                </a:extLst>
              </a:tr>
              <a:tr h="425236">
                <a:tc gridSpan="2">
                  <a:txBody>
                    <a:bodyPr/>
                    <a:lstStyle/>
                    <a:p>
                      <a:pPr marL="0" indent="0" algn="l" defTabSz="914400" rtl="0" eaLnBrk="1" latinLnBrk="0" hangingPunct="1">
                        <a:spcBef>
                          <a:spcPts val="0"/>
                        </a:spcBef>
                        <a:spcAft>
                          <a:spcPts val="300"/>
                        </a:spcAft>
                        <a:buFont typeface="Arial" panose="020B0604020202020204" pitchFamily="34" charset="0"/>
                        <a:buNone/>
                      </a:pPr>
                      <a:r>
                        <a:rPr lang="en-US" sz="1100" dirty="0" smtClean="0"/>
                        <a:t>Venous plasma glucose 2 hours after ingestion of 75 g oral glucose load </a:t>
                      </a:r>
                    </a:p>
                    <a:p>
                      <a:pPr marL="0" indent="0" algn="l" defTabSz="914400" rtl="0" eaLnBrk="1" latinLnBrk="0" hangingPunct="1">
                        <a:spcBef>
                          <a:spcPts val="0"/>
                        </a:spcBef>
                        <a:spcAft>
                          <a:spcPts val="300"/>
                        </a:spcAft>
                        <a:buFont typeface="Arial" panose="020B0604020202020204" pitchFamily="34" charset="0"/>
                        <a:buNone/>
                      </a:pPr>
                      <a:r>
                        <a:rPr lang="en-US" sz="1100" dirty="0" smtClean="0"/>
                        <a:t>** Venous plasma glucose 1 hour after ingestion of 75 g oral glucose load</a:t>
                      </a:r>
                      <a:endParaRPr lang="en-US" sz="1100" kern="1200" dirty="0" smtClean="0">
                        <a:solidFill>
                          <a:schemeClr val="tx1"/>
                        </a:solidFill>
                        <a:latin typeface="+mn-lt"/>
                        <a:ea typeface="+mn-ea"/>
                        <a:cs typeface="+mn-cs"/>
                      </a:endParaRPr>
                    </a:p>
                  </a:txBody>
                  <a:tcPr/>
                </a:tc>
                <a:tc hMerge="1">
                  <a:txBody>
                    <a:bodyPr/>
                    <a:lstStyle/>
                    <a:p>
                      <a:pPr marL="0" algn="l" defTabSz="914400" rtl="0" eaLnBrk="1" latinLnBrk="0" hangingPunct="1">
                        <a:spcBef>
                          <a:spcPts val="0"/>
                        </a:spcBef>
                        <a:spcAft>
                          <a:spcPts val="300"/>
                        </a:spcAft>
                      </a:pP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xmlns="" val="1080228809"/>
                  </a:ext>
                </a:extLst>
              </a:tr>
            </a:tbl>
          </a:graphicData>
        </a:graphic>
      </p:graphicFrame>
    </p:spTree>
    <p:extLst>
      <p:ext uri="{BB962C8B-B14F-4D97-AF65-F5344CB8AC3E}">
        <p14:creationId xmlns:p14="http://schemas.microsoft.com/office/powerpoint/2010/main" val="2350600349"/>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National Diabetes Prevention and Control Program</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874" y="2197250"/>
            <a:ext cx="7018249" cy="110042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679" y="4024530"/>
            <a:ext cx="1635562" cy="1628775"/>
          </a:xfrm>
          <a:prstGeom prst="rect">
            <a:avLst/>
          </a:prstGeom>
        </p:spPr>
      </p:pic>
      <p:sp>
        <p:nvSpPr>
          <p:cNvPr id="6" name="TextBox 5"/>
          <p:cNvSpPr txBox="1"/>
          <p:nvPr/>
        </p:nvSpPr>
        <p:spPr>
          <a:xfrm>
            <a:off x="2986087" y="4192586"/>
            <a:ext cx="3171825" cy="1292662"/>
          </a:xfrm>
          <a:prstGeom prst="rect">
            <a:avLst/>
          </a:prstGeom>
          <a:noFill/>
        </p:spPr>
        <p:txBody>
          <a:bodyPr wrap="square" rtlCol="0">
            <a:spAutoFit/>
          </a:bodyPr>
          <a:lstStyle/>
          <a:p>
            <a:pPr algn="ctr"/>
            <a:r>
              <a:rPr lang="en-US" dirty="0" smtClean="0"/>
              <a:t>Twitter account:</a:t>
            </a:r>
          </a:p>
          <a:p>
            <a:endParaRPr lang="en-US" dirty="0"/>
          </a:p>
          <a:p>
            <a:pPr algn="ctr"/>
            <a:r>
              <a:rPr lang="en-US" dirty="0" smtClean="0"/>
              <a:t>@NDPCP_MOH</a:t>
            </a:r>
            <a:endParaRPr lang="en-US" dirty="0"/>
          </a:p>
          <a:p>
            <a:endParaRPr lang="en-US" sz="2400" dirty="0">
              <a:solidFill>
                <a:schemeClr val="bg1"/>
              </a:solidFill>
            </a:endParaRPr>
          </a:p>
        </p:txBody>
      </p:sp>
    </p:spTree>
    <p:extLst>
      <p:ext uri="{BB962C8B-B14F-4D97-AF65-F5344CB8AC3E}">
        <p14:creationId xmlns:p14="http://schemas.microsoft.com/office/powerpoint/2010/main" val="29700602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program’s goals </a:t>
            </a:r>
            <a:endParaRPr lang="en-US" sz="2400" dirty="0"/>
          </a:p>
        </p:txBody>
      </p:sp>
      <p:sp>
        <p:nvSpPr>
          <p:cNvPr id="3" name="Content Placeholder 2"/>
          <p:cNvSpPr>
            <a:spLocks noGrp="1"/>
          </p:cNvSpPr>
          <p:nvPr>
            <p:ph idx="1"/>
          </p:nvPr>
        </p:nvSpPr>
        <p:spPr/>
        <p:txBody>
          <a:bodyPr>
            <a:noAutofit/>
          </a:bodyPr>
          <a:lstStyle/>
          <a:p>
            <a:pPr>
              <a:spcAft>
                <a:spcPts val="600"/>
              </a:spcAft>
            </a:pPr>
            <a:r>
              <a:rPr lang="en-US" sz="2000" dirty="0" smtClean="0"/>
              <a:t>Suggest research pertaining to diabetes</a:t>
            </a:r>
          </a:p>
          <a:p>
            <a:pPr>
              <a:spcAft>
                <a:spcPts val="600"/>
              </a:spcAft>
            </a:pPr>
            <a:r>
              <a:rPr lang="en-US" sz="2000" dirty="0" smtClean="0"/>
              <a:t>Work on creating a national registry for diabetes in Saudi Arabia</a:t>
            </a:r>
          </a:p>
          <a:p>
            <a:pPr>
              <a:spcAft>
                <a:spcPts val="600"/>
              </a:spcAft>
            </a:pPr>
            <a:r>
              <a:rPr lang="en-US" sz="2000" dirty="0" smtClean="0"/>
              <a:t>Suggest collaborations and coordination efforts on a local level, Gulf region level, and international level to achieve set goals.</a:t>
            </a:r>
          </a:p>
          <a:p>
            <a:pPr>
              <a:spcAft>
                <a:spcPts val="600"/>
              </a:spcAft>
            </a:pPr>
            <a:r>
              <a:rPr lang="en-US" sz="2000" dirty="0" smtClean="0"/>
              <a:t>Suggesting preventive and curative diabetes programs, as well as overlook their execution and development.</a:t>
            </a:r>
          </a:p>
          <a:p>
            <a:pPr>
              <a:spcAft>
                <a:spcPts val="600"/>
              </a:spcAft>
            </a:pPr>
            <a:r>
              <a:rPr lang="en-US" sz="2000" dirty="0" smtClean="0"/>
              <a:t>Create sub-committees to follow up on created programs.</a:t>
            </a:r>
          </a:p>
          <a:p>
            <a:pPr>
              <a:spcAft>
                <a:spcPts val="600"/>
              </a:spcAft>
            </a:pPr>
            <a:r>
              <a:rPr lang="en-US" sz="2000" dirty="0" smtClean="0"/>
              <a:t>Study reports form sub-committees, finalize them, and develop recommendations.</a:t>
            </a:r>
          </a:p>
          <a:p>
            <a:pPr>
              <a:spcAft>
                <a:spcPts val="600"/>
              </a:spcAft>
            </a:pPr>
            <a:r>
              <a:rPr lang="en-US" sz="2000" dirty="0" smtClean="0"/>
              <a:t>Take decisions and develop recommendation in issues raised to the program.</a:t>
            </a:r>
            <a:endParaRPr lang="en-US" sz="2000" dirty="0"/>
          </a:p>
        </p:txBody>
      </p:sp>
    </p:spTree>
    <p:extLst>
      <p:ext uri="{BB962C8B-B14F-4D97-AF65-F5344CB8AC3E}">
        <p14:creationId xmlns:p14="http://schemas.microsoft.com/office/powerpoint/2010/main" val="2114959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5" y="6328279"/>
            <a:ext cx="8229600" cy="331286"/>
          </a:xfrm>
        </p:spPr>
        <p:txBody>
          <a:bodyPr/>
          <a:lstStyle/>
          <a:p>
            <a:pPr marL="0" indent="0" algn="ctr">
              <a:buNone/>
            </a:pPr>
            <a:r>
              <a:rPr lang="en-US" sz="2000" dirty="0"/>
              <a:t>http://www.ndpcp-moh.com/</a:t>
            </a:r>
          </a:p>
        </p:txBody>
      </p:sp>
      <p:pic>
        <p:nvPicPr>
          <p:cNvPr id="4" name="Picture 3"/>
          <p:cNvPicPr>
            <a:picLocks noChangeAspect="1"/>
          </p:cNvPicPr>
          <p:nvPr/>
        </p:nvPicPr>
        <p:blipFill>
          <a:blip r:embed="rId3"/>
          <a:stretch>
            <a:fillRect/>
          </a:stretch>
        </p:blipFill>
        <p:spPr>
          <a:xfrm>
            <a:off x="489059" y="76200"/>
            <a:ext cx="8201052" cy="6252079"/>
          </a:xfrm>
          <a:prstGeom prst="rect">
            <a:avLst/>
          </a:prstGeom>
        </p:spPr>
      </p:pic>
    </p:spTree>
    <p:extLst>
      <p:ext uri="{BB962C8B-B14F-4D97-AF65-F5344CB8AC3E}">
        <p14:creationId xmlns:p14="http://schemas.microsoft.com/office/powerpoint/2010/main" val="190087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a:r>
              <a:rPr lang="en-US" dirty="0" smtClean="0"/>
              <a:t>References</a:t>
            </a:r>
            <a:br>
              <a:rPr lang="en-US" dirty="0" smtClean="0"/>
            </a:br>
            <a:endParaRPr lang="en-US" dirty="0" smtClean="0"/>
          </a:p>
        </p:txBody>
      </p:sp>
      <p:sp>
        <p:nvSpPr>
          <p:cNvPr id="51203" name="Content Placeholder 2"/>
          <p:cNvSpPr>
            <a:spLocks noGrp="1"/>
          </p:cNvSpPr>
          <p:nvPr>
            <p:ph idx="1"/>
          </p:nvPr>
        </p:nvSpPr>
        <p:spPr>
          <a:xfrm>
            <a:off x="381000" y="1600200"/>
            <a:ext cx="8458200" cy="4906963"/>
          </a:xfrm>
        </p:spPr>
        <p:txBody>
          <a:bodyPr>
            <a:normAutofit lnSpcReduction="10000"/>
          </a:bodyPr>
          <a:lstStyle/>
          <a:p>
            <a:pPr>
              <a:spcAft>
                <a:spcPts val="1200"/>
              </a:spcAft>
            </a:pPr>
            <a:r>
              <a:rPr lang="en-US" sz="2000" dirty="0">
                <a:hlinkClick r:id="rId2"/>
              </a:rPr>
              <a:t>Baird J, Jacob C, Barker M, Fall CH, Hanson M, Harvey NC, et al. Developmental Origins of Health and Disease: A </a:t>
            </a:r>
            <a:r>
              <a:rPr lang="en-US" sz="2000" dirty="0" err="1">
                <a:hlinkClick r:id="rId2"/>
              </a:rPr>
              <a:t>Lifecourse</a:t>
            </a:r>
            <a:r>
              <a:rPr lang="en-US" sz="2000" dirty="0">
                <a:hlinkClick r:id="rId2"/>
              </a:rPr>
              <a:t> Approach to the Prevention of Non-Communicable Diseases. Healthcare. 2017;5(1</a:t>
            </a:r>
            <a:r>
              <a:rPr lang="en-US" sz="2000" dirty="0" smtClean="0">
                <a:hlinkClick r:id="rId2"/>
              </a:rPr>
              <a:t>).</a:t>
            </a:r>
          </a:p>
          <a:p>
            <a:pPr>
              <a:spcAft>
                <a:spcPts val="1200"/>
              </a:spcAft>
            </a:pPr>
            <a:r>
              <a:rPr lang="en-US" sz="2000" dirty="0" smtClean="0">
                <a:hlinkClick r:id="rId2"/>
              </a:rPr>
              <a:t>Global report on diabetes. World </a:t>
            </a:r>
            <a:r>
              <a:rPr lang="en-US" sz="2000" dirty="0">
                <a:hlinkClick r:id="rId2"/>
              </a:rPr>
              <a:t>Health Organization 2016</a:t>
            </a:r>
          </a:p>
          <a:p>
            <a:pPr>
              <a:spcAft>
                <a:spcPts val="1200"/>
              </a:spcAft>
            </a:pPr>
            <a:r>
              <a:rPr lang="en-US" sz="2000" dirty="0">
                <a:hlinkClick r:id="rId2"/>
              </a:rPr>
              <a:t>http://www.diabetesatlas.org/content/global-burden</a:t>
            </a:r>
            <a:r>
              <a:rPr lang="en-US" sz="2000" dirty="0"/>
              <a:t>.</a:t>
            </a:r>
          </a:p>
          <a:p>
            <a:pPr>
              <a:spcAft>
                <a:spcPts val="1200"/>
              </a:spcAft>
            </a:pPr>
            <a:r>
              <a:rPr lang="en-US" altLang="ar-SA" sz="2000" dirty="0">
                <a:hlinkClick r:id="rId2"/>
              </a:rPr>
              <a:t> Al-</a:t>
            </a:r>
            <a:r>
              <a:rPr lang="en-US" altLang="ar-SA" sz="2000" dirty="0" err="1">
                <a:hlinkClick r:id="rId2"/>
              </a:rPr>
              <a:t>Madani</a:t>
            </a:r>
            <a:r>
              <a:rPr lang="en-US" altLang="ar-SA" sz="2000" dirty="0">
                <a:hlinkClick r:id="rId2"/>
              </a:rPr>
              <a:t> A.  Diabetes Complications in the Gulf Countries. Presentation.</a:t>
            </a:r>
          </a:p>
          <a:p>
            <a:pPr eaLnBrk="0" hangingPunct="0">
              <a:spcAft>
                <a:spcPts val="1200"/>
              </a:spcAft>
            </a:pPr>
            <a:r>
              <a:rPr lang="en-US" sz="2000" dirty="0" err="1"/>
              <a:t>Ibtihal</a:t>
            </a:r>
            <a:r>
              <a:rPr lang="en-US" sz="2000" dirty="0"/>
              <a:t> </a:t>
            </a:r>
            <a:r>
              <a:rPr lang="en-US" sz="2000" dirty="0" err="1"/>
              <a:t>Fadhil</a:t>
            </a:r>
            <a:r>
              <a:rPr lang="en-US" sz="2000" dirty="0"/>
              <a:t>.  RA/ NCD/ Health promotion and Protection /EMRO/WHO Diabetes and Other Non-Communicable Diseases / EM Regional Perspective. First BA Regional Workshop on the Epidemiology of Diabetes and Other Non-Communicable Diseases ,  Bibliotheca Alexandrina. 5-13 January 2009.</a:t>
            </a:r>
          </a:p>
          <a:p>
            <a:pPr>
              <a:spcAft>
                <a:spcPts val="1200"/>
              </a:spcAft>
            </a:pPr>
            <a:r>
              <a:rPr lang="en-US" sz="2000" dirty="0"/>
              <a:t>WILD  S, ROGLIC G, GREEN A, SICREE R, KING R. Global Prevalence of Diabetes. Estimates for the year 2000 and projections for 2030. DIABETES CARE 2004; 27 (5):1047-53.</a:t>
            </a:r>
          </a:p>
          <a:p>
            <a:pPr>
              <a:buFont typeface="Arial" pitchFamily="34" charset="0"/>
              <a:buNone/>
            </a:pPr>
            <a:endParaRPr lang="en-US" sz="2400" dirty="0"/>
          </a:p>
          <a:p>
            <a:pPr eaLnBrk="0" hangingPunct="0"/>
            <a:endParaRPr lang="en-US" sz="2400" dirty="0"/>
          </a:p>
          <a:p>
            <a:pPr eaLnBrk="0" hangingPunct="0"/>
            <a:endParaRPr lang="en-US" sz="2400" dirty="0"/>
          </a:p>
          <a:p>
            <a:pPr>
              <a:lnSpc>
                <a:spcPct val="80000"/>
              </a:lnSpc>
            </a:pPr>
            <a:endParaRPr lang="en-US" sz="2400" dirty="0"/>
          </a:p>
          <a:p>
            <a:pPr>
              <a:lnSpc>
                <a:spcPct val="80000"/>
              </a:lnSpc>
            </a:pPr>
            <a:endParaRPr lang="en-US" sz="2400" dirty="0">
              <a:hlinkClick r:id="rId2"/>
            </a:endParaRP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15400" cy="6477000"/>
          </a:xfrm>
          <a:solidFill>
            <a:schemeClr val="tx1"/>
          </a:solidFill>
        </p:spPr>
        <p:txBody>
          <a:bodyPr rtlCol="0">
            <a:normAutofit fontScale="85000" lnSpcReduction="20000"/>
          </a:bodyPr>
          <a:lstStyle/>
          <a:p>
            <a:pPr marL="514350" indent="-514350" fontAlgn="auto">
              <a:spcAft>
                <a:spcPts val="1200"/>
              </a:spcAft>
              <a:buFont typeface="+mj-lt"/>
              <a:buAutoNum type="arabicPeriod"/>
              <a:defRPr/>
            </a:pPr>
            <a:r>
              <a:rPr lang="en-US" sz="2100" dirty="0" smtClean="0">
                <a:hlinkClick r:id="rId2"/>
              </a:rPr>
              <a:t>NT, Nguyen XM, Lane J, Wang P. Relationship between obesity and diabetes in a US adult population: findings from the National Health and Nutrition Examination Survey, 1999-2006. </a:t>
            </a:r>
            <a:r>
              <a:rPr lang="en-US" sz="2100" dirty="0" err="1" smtClean="0">
                <a:hlinkClick r:id="rId2"/>
              </a:rPr>
              <a:t>Obes</a:t>
            </a:r>
            <a:r>
              <a:rPr lang="en-US" sz="2100" dirty="0" smtClean="0">
                <a:hlinkClick r:id="rId2"/>
              </a:rPr>
              <a:t> </a:t>
            </a:r>
            <a:r>
              <a:rPr lang="en-US" sz="2100" dirty="0" err="1" smtClean="0">
                <a:hlinkClick r:id="rId2"/>
              </a:rPr>
              <a:t>Surg</a:t>
            </a:r>
            <a:r>
              <a:rPr lang="en-US" sz="2100" dirty="0" smtClean="0">
                <a:hlinkClick r:id="rId2"/>
              </a:rPr>
              <a:t> 2011; 21:351.</a:t>
            </a:r>
            <a:endParaRPr lang="en-US" sz="2100" dirty="0" smtClean="0"/>
          </a:p>
          <a:p>
            <a:pPr marL="514350" indent="-514350" fontAlgn="auto">
              <a:spcAft>
                <a:spcPts val="1200"/>
              </a:spcAft>
              <a:buFont typeface="+mj-lt"/>
              <a:buAutoNum type="arabicPeriod"/>
              <a:defRPr/>
            </a:pPr>
            <a:r>
              <a:rPr lang="en-US" sz="2100" dirty="0" err="1" smtClean="0">
                <a:hlinkClick r:id="rId3"/>
              </a:rPr>
              <a:t>Colditz</a:t>
            </a:r>
            <a:r>
              <a:rPr lang="en-US" sz="2100" dirty="0" smtClean="0">
                <a:hlinkClick r:id="rId3"/>
              </a:rPr>
              <a:t> GA, Willett WC, </a:t>
            </a:r>
            <a:r>
              <a:rPr lang="en-US" sz="2100" dirty="0" err="1" smtClean="0">
                <a:hlinkClick r:id="rId3"/>
              </a:rPr>
              <a:t>Rotnitzky</a:t>
            </a:r>
            <a:r>
              <a:rPr lang="en-US" sz="2100" dirty="0" smtClean="0">
                <a:hlinkClick r:id="rId3"/>
              </a:rPr>
              <a:t> A, Manson JE. Weight gain as a risk factor for clinical diabetes mellitus in women. Ann Intern Med 1995; 122:481.</a:t>
            </a:r>
            <a:endParaRPr lang="en-US" sz="2100" dirty="0" smtClean="0"/>
          </a:p>
          <a:p>
            <a:pPr marL="514350" indent="-514350" fontAlgn="auto">
              <a:spcAft>
                <a:spcPts val="1200"/>
              </a:spcAft>
              <a:buFont typeface="+mj-lt"/>
              <a:buAutoNum type="arabicPeriod"/>
              <a:defRPr/>
            </a:pPr>
            <a:r>
              <a:rPr lang="en-US" sz="2100" dirty="0" smtClean="0">
                <a:hlinkClick r:id="rId4"/>
              </a:rPr>
              <a:t>Biggs ML, </a:t>
            </a:r>
            <a:r>
              <a:rPr lang="en-US" sz="2100" dirty="0" err="1" smtClean="0">
                <a:hlinkClick r:id="rId4"/>
              </a:rPr>
              <a:t>Mukamal</a:t>
            </a:r>
            <a:r>
              <a:rPr lang="en-US" sz="2100" dirty="0" smtClean="0">
                <a:hlinkClick r:id="rId4"/>
              </a:rPr>
              <a:t> KJ, </a:t>
            </a:r>
            <a:r>
              <a:rPr lang="en-US" sz="2100" dirty="0" err="1" smtClean="0">
                <a:hlinkClick r:id="rId4"/>
              </a:rPr>
              <a:t>Luchsinger</a:t>
            </a:r>
            <a:r>
              <a:rPr lang="en-US" sz="2100" dirty="0" smtClean="0">
                <a:hlinkClick r:id="rId4"/>
              </a:rPr>
              <a:t> JA, et al. Association between adiposity in midlife and older age and risk of diabetes in older adults. JAMA 2010; 303:2504.</a:t>
            </a:r>
            <a:endParaRPr lang="en-US" sz="2100" dirty="0" smtClean="0"/>
          </a:p>
          <a:p>
            <a:pPr marL="514350" indent="-514350" fontAlgn="auto">
              <a:spcAft>
                <a:spcPts val="1200"/>
              </a:spcAft>
              <a:buFont typeface="+mj-lt"/>
              <a:buAutoNum type="arabicPeriod"/>
              <a:defRPr/>
            </a:pPr>
            <a:r>
              <a:rPr lang="en-US" sz="2100" dirty="0" err="1" smtClean="0">
                <a:hlinkClick r:id="rId5"/>
              </a:rPr>
              <a:t>DeFronzo</a:t>
            </a:r>
            <a:r>
              <a:rPr lang="en-US" sz="2100" dirty="0" smtClean="0">
                <a:hlinkClick r:id="rId5"/>
              </a:rPr>
              <a:t> RA, </a:t>
            </a:r>
            <a:r>
              <a:rPr lang="en-US" sz="2100" dirty="0" err="1" smtClean="0">
                <a:hlinkClick r:id="rId5"/>
              </a:rPr>
              <a:t>Ferrannini</a:t>
            </a:r>
            <a:r>
              <a:rPr lang="en-US" sz="2100" dirty="0" smtClean="0">
                <a:hlinkClick r:id="rId5"/>
              </a:rPr>
              <a:t> E. Insulin resistance. A multifaceted syndrome responsible for NIDDM, obesity, hypertension, </a:t>
            </a:r>
            <a:r>
              <a:rPr lang="en-US" sz="2100" dirty="0" err="1" smtClean="0">
                <a:hlinkClick r:id="rId5"/>
              </a:rPr>
              <a:t>dyslipidemia</a:t>
            </a:r>
            <a:r>
              <a:rPr lang="en-US" sz="2100" dirty="0" smtClean="0">
                <a:hlinkClick r:id="rId5"/>
              </a:rPr>
              <a:t>, and atherosclerotic cardiovascular disease. Diabetes Care 1991; 14:173.</a:t>
            </a:r>
            <a:endParaRPr lang="en-US" sz="2100" dirty="0" smtClean="0"/>
          </a:p>
          <a:p>
            <a:pPr marL="514350" indent="-514350" fontAlgn="auto">
              <a:spcAft>
                <a:spcPts val="1200"/>
              </a:spcAft>
              <a:buFont typeface="+mj-lt"/>
              <a:buAutoNum type="arabicPeriod"/>
              <a:defRPr/>
            </a:pPr>
            <a:r>
              <a:rPr lang="en-US" sz="2100" dirty="0" smtClean="0">
                <a:hlinkClick r:id="rId6"/>
              </a:rPr>
              <a:t>Friedman JE, </a:t>
            </a:r>
            <a:r>
              <a:rPr lang="en-US" sz="2100" dirty="0" err="1" smtClean="0">
                <a:hlinkClick r:id="rId6"/>
              </a:rPr>
              <a:t>Dohm</a:t>
            </a:r>
            <a:r>
              <a:rPr lang="en-US" sz="2100" dirty="0" smtClean="0">
                <a:hlinkClick r:id="rId6"/>
              </a:rPr>
              <a:t> GL, Leggett-Frazier N, et al. Restoration of insulin responsiveness in skeletal muscle of morbidly obese patients after weight loss. Effect on muscle glucose transport and glucose transporter GLUT4. J </a:t>
            </a:r>
            <a:r>
              <a:rPr lang="en-US" sz="2100" dirty="0" err="1" smtClean="0">
                <a:hlinkClick r:id="rId6"/>
              </a:rPr>
              <a:t>Clin</a:t>
            </a:r>
            <a:r>
              <a:rPr lang="en-US" sz="2100" dirty="0" smtClean="0">
                <a:hlinkClick r:id="rId6"/>
              </a:rPr>
              <a:t> Invest 1992; 89:701.</a:t>
            </a:r>
            <a:r>
              <a:rPr lang="en-US" sz="2100" dirty="0">
                <a:hlinkClick r:id="rId7"/>
              </a:rPr>
              <a:t> </a:t>
            </a:r>
            <a:r>
              <a:rPr lang="en-US" sz="2100" dirty="0" err="1">
                <a:hlinkClick r:id="rId7"/>
              </a:rPr>
              <a:t>Mokdad</a:t>
            </a:r>
            <a:r>
              <a:rPr lang="en-US" sz="2100" dirty="0">
                <a:hlinkClick r:id="rId7"/>
              </a:rPr>
              <a:t> AH, Ford ES, Bowman BA, et al. Prevalence of obesity, diabetes, and obesity-related health risk factors, 2001. JAMA 2003; 289:76.</a:t>
            </a:r>
            <a:endParaRPr lang="en-US" sz="2100" dirty="0"/>
          </a:p>
          <a:p>
            <a:pPr marL="514350" indent="-514350" fontAlgn="auto">
              <a:spcAft>
                <a:spcPts val="1200"/>
              </a:spcAft>
              <a:buFont typeface="+mj-lt"/>
              <a:buAutoNum type="arabicPeriod"/>
              <a:defRPr/>
            </a:pPr>
            <a:r>
              <a:rPr lang="en-US" sz="2100" dirty="0" err="1">
                <a:hlinkClick r:id="rId8"/>
              </a:rPr>
              <a:t>Helmrich</a:t>
            </a:r>
            <a:r>
              <a:rPr lang="en-US" sz="2100" dirty="0">
                <a:hlinkClick r:id="rId8"/>
              </a:rPr>
              <a:t> SP, Ragland DR, Leung RW, </a:t>
            </a:r>
            <a:r>
              <a:rPr lang="en-US" sz="2100" dirty="0" err="1">
                <a:hlinkClick r:id="rId8"/>
              </a:rPr>
              <a:t>Paffenbarger</a:t>
            </a:r>
            <a:r>
              <a:rPr lang="en-US" sz="2100" dirty="0">
                <a:hlinkClick r:id="rId8"/>
              </a:rPr>
              <a:t> RS Jr. Physical activity and reduced occurrence of non-insulin-dependent diabetes mellitus. N </a:t>
            </a:r>
            <a:r>
              <a:rPr lang="en-US" sz="2100" dirty="0" err="1">
                <a:hlinkClick r:id="rId8"/>
              </a:rPr>
              <a:t>Engl</a:t>
            </a:r>
            <a:r>
              <a:rPr lang="en-US" sz="2100" dirty="0">
                <a:hlinkClick r:id="rId8"/>
              </a:rPr>
              <a:t> J Med 1991; 325:147.</a:t>
            </a:r>
            <a:endParaRPr lang="en-US" sz="2100" dirty="0"/>
          </a:p>
          <a:p>
            <a:pPr marL="514350" indent="-514350" fontAlgn="auto">
              <a:spcAft>
                <a:spcPts val="1200"/>
              </a:spcAft>
              <a:buFont typeface="+mj-lt"/>
              <a:buAutoNum type="arabicPeriod"/>
              <a:defRPr/>
            </a:pPr>
            <a:r>
              <a:rPr lang="en-US" sz="2100" dirty="0">
                <a:hlinkClick r:id="rId2"/>
              </a:rPr>
              <a:t>Nguyen </a:t>
            </a:r>
            <a:endParaRPr lang="en-US" sz="2100" dirty="0" smtClean="0"/>
          </a:p>
          <a:p>
            <a:pPr marL="514350" indent="-514350" fontAlgn="auto">
              <a:spcAft>
                <a:spcPts val="1200"/>
              </a:spcAft>
              <a:buFont typeface="+mj-lt"/>
              <a:buAutoNum type="arabicPeriod"/>
              <a:defRPr/>
            </a:pPr>
            <a:r>
              <a:rPr lang="en-US" sz="2100" dirty="0" smtClean="0">
                <a:hlinkClick r:id="rId9"/>
              </a:rPr>
              <a:t>Del Prato S, </a:t>
            </a:r>
            <a:r>
              <a:rPr lang="en-US" sz="2100" dirty="0" err="1" smtClean="0">
                <a:hlinkClick r:id="rId9"/>
              </a:rPr>
              <a:t>Bonadonna</a:t>
            </a:r>
            <a:r>
              <a:rPr lang="en-US" sz="2100" dirty="0" smtClean="0">
                <a:hlinkClick r:id="rId9"/>
              </a:rPr>
              <a:t> RC, </a:t>
            </a:r>
            <a:r>
              <a:rPr lang="en-US" sz="2100" dirty="0" err="1" smtClean="0">
                <a:hlinkClick r:id="rId9"/>
              </a:rPr>
              <a:t>Bonora</a:t>
            </a:r>
            <a:r>
              <a:rPr lang="en-US" sz="2100" dirty="0" smtClean="0">
                <a:hlinkClick r:id="rId9"/>
              </a:rPr>
              <a:t> E, et al. Characterization of cellular defects of insulin action in type 2 (non-insulin-dependent) diabetes mellitus. J </a:t>
            </a:r>
            <a:r>
              <a:rPr lang="en-US" sz="2100" dirty="0" err="1" smtClean="0">
                <a:hlinkClick r:id="rId9"/>
              </a:rPr>
              <a:t>Clin</a:t>
            </a:r>
            <a:r>
              <a:rPr lang="en-US" sz="2100" dirty="0" smtClean="0">
                <a:hlinkClick r:id="rId9"/>
              </a:rPr>
              <a:t> Invest 1993; 91:484.</a:t>
            </a:r>
            <a:endParaRPr lang="en-US" sz="2100" dirty="0" smtClean="0"/>
          </a:p>
          <a:p>
            <a:pPr fontAlgn="auto">
              <a:spcAft>
                <a:spcPts val="0"/>
              </a:spcAft>
              <a:defRPr/>
            </a:pPr>
            <a:endParaRPr lang="ar-S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p:txBody>
          <a:bodyPr/>
          <a:lstStyle/>
          <a:p>
            <a:r>
              <a:rPr lang="en-US" b="1" smtClean="0"/>
              <a:t>Thank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b="1" dirty="0" smtClean="0">
                <a:solidFill>
                  <a:srgbClr val="FFFF00"/>
                </a:solidFill>
              </a:rPr>
              <a:t>Key facts</a:t>
            </a:r>
            <a:endParaRPr lang="en-US" sz="3200" b="1" dirty="0">
              <a:solidFill>
                <a:srgbClr val="FFFF00"/>
              </a:solidFill>
            </a:endParaRPr>
          </a:p>
        </p:txBody>
      </p:sp>
      <p:sp>
        <p:nvSpPr>
          <p:cNvPr id="3" name="Content Placeholder 2"/>
          <p:cNvSpPr>
            <a:spLocks noGrp="1"/>
          </p:cNvSpPr>
          <p:nvPr>
            <p:ph idx="1"/>
          </p:nvPr>
        </p:nvSpPr>
        <p:spPr>
          <a:xfrm>
            <a:off x="304800" y="1143000"/>
            <a:ext cx="8382000" cy="5334000"/>
          </a:xfrm>
        </p:spPr>
        <p:txBody>
          <a:bodyPr/>
          <a:lstStyle/>
          <a:p>
            <a:pPr algn="just">
              <a:spcAft>
                <a:spcPts val="600"/>
              </a:spcAft>
            </a:pPr>
            <a:r>
              <a:rPr lang="en-US" sz="1600" dirty="0"/>
              <a:t>The number of people with diabetes has risen from 108 million in 1980 to 422 million in </a:t>
            </a:r>
            <a:r>
              <a:rPr lang="en-US" sz="1600" dirty="0" smtClean="0"/>
              <a:t>2014.</a:t>
            </a:r>
            <a:endParaRPr lang="en-US" sz="1600" dirty="0"/>
          </a:p>
          <a:p>
            <a:pPr algn="just">
              <a:spcAft>
                <a:spcPts val="600"/>
              </a:spcAft>
            </a:pPr>
            <a:r>
              <a:rPr lang="en-US" sz="1600" dirty="0"/>
              <a:t>The global prevalence of diabetes* among adults over 18 years of age has risen from 4.7% in 1980 to 8.5% in </a:t>
            </a:r>
            <a:r>
              <a:rPr lang="en-US" sz="1600" dirty="0" smtClean="0"/>
              <a:t>2014.</a:t>
            </a:r>
            <a:endParaRPr lang="en-US" sz="1600" dirty="0"/>
          </a:p>
          <a:p>
            <a:pPr algn="just">
              <a:spcAft>
                <a:spcPts val="600"/>
              </a:spcAft>
            </a:pPr>
            <a:r>
              <a:rPr lang="en-US" sz="1600" dirty="0"/>
              <a:t>Diabetes prevalence has been rising more rapidly in middle- and low-income countries.</a:t>
            </a:r>
          </a:p>
          <a:p>
            <a:pPr algn="just">
              <a:spcAft>
                <a:spcPts val="600"/>
              </a:spcAft>
            </a:pPr>
            <a:r>
              <a:rPr lang="en-US" sz="1600" dirty="0"/>
              <a:t>Diabetes is a major cause of blindness, kidney failure, heart attacks, stroke and lower limb amputation.</a:t>
            </a:r>
          </a:p>
          <a:p>
            <a:pPr algn="just">
              <a:spcAft>
                <a:spcPts val="600"/>
              </a:spcAft>
            </a:pPr>
            <a:r>
              <a:rPr lang="en-US" sz="1600" dirty="0"/>
              <a:t>In 2015, an estimated 1.6 million deaths were directly caused by diabetes. Another 2.2 million deaths were attributable to high blood glucose in 2012**.</a:t>
            </a:r>
          </a:p>
          <a:p>
            <a:pPr algn="just">
              <a:spcAft>
                <a:spcPts val="600"/>
              </a:spcAft>
            </a:pPr>
            <a:r>
              <a:rPr lang="en-US" sz="1600" dirty="0"/>
              <a:t>Almost half of all deaths attributable to high blood glucose occur before the age of 70 years. WHO projects that diabetes will be the seventh leading cause of death in </a:t>
            </a:r>
            <a:r>
              <a:rPr lang="en-US" sz="1600" dirty="0" smtClean="0"/>
              <a:t>2030.</a:t>
            </a:r>
            <a:endParaRPr lang="en-US" sz="1600" dirty="0"/>
          </a:p>
          <a:p>
            <a:pPr algn="just">
              <a:spcAft>
                <a:spcPts val="600"/>
              </a:spcAft>
            </a:pPr>
            <a:r>
              <a:rPr lang="en-US" sz="1600" dirty="0"/>
              <a:t>Healthy diet, regular physical activity, maintaining a normal body weight and avoiding tobacco use are ways to prevent or delay the onset of type 2 diabetes.</a:t>
            </a:r>
          </a:p>
          <a:p>
            <a:pPr algn="just">
              <a:spcAft>
                <a:spcPts val="600"/>
              </a:spcAft>
            </a:pPr>
            <a:r>
              <a:rPr lang="en-US" sz="1600" dirty="0"/>
              <a:t>Diabetes can be treated and its consequences avoided or delayed with diet, physical activity, medication and regular screening and treatment for complications.</a:t>
            </a:r>
          </a:p>
          <a:p>
            <a:pPr>
              <a:spcAft>
                <a:spcPts val="600"/>
              </a:spcAft>
            </a:pPr>
            <a:endParaRPr lang="en-US" sz="1600" dirty="0"/>
          </a:p>
        </p:txBody>
      </p:sp>
      <p:sp>
        <p:nvSpPr>
          <p:cNvPr id="4" name="TextBox 3"/>
          <p:cNvSpPr txBox="1"/>
          <p:nvPr/>
        </p:nvSpPr>
        <p:spPr>
          <a:xfrm>
            <a:off x="190500" y="5823818"/>
            <a:ext cx="8763000" cy="592470"/>
          </a:xfrm>
          <a:prstGeom prst="rect">
            <a:avLst/>
          </a:prstGeom>
          <a:noFill/>
        </p:spPr>
        <p:txBody>
          <a:bodyPr wrap="square" rtlCol="0">
            <a:spAutoFit/>
          </a:bodyPr>
          <a:lstStyle/>
          <a:p>
            <a:pPr>
              <a:spcAft>
                <a:spcPts val="300"/>
              </a:spcAft>
            </a:pPr>
            <a:r>
              <a:rPr lang="en-US" sz="1000" baseline="30000" dirty="0" smtClean="0"/>
              <a:t>*   </a:t>
            </a:r>
            <a:r>
              <a:rPr lang="en-US" sz="1000" dirty="0" smtClean="0"/>
              <a:t>Defined </a:t>
            </a:r>
            <a:r>
              <a:rPr lang="en-US" sz="1000" dirty="0"/>
              <a:t>as </a:t>
            </a:r>
            <a:r>
              <a:rPr lang="en-US" sz="1000" dirty="0" smtClean="0"/>
              <a:t>FBG ≥ </a:t>
            </a:r>
            <a:r>
              <a:rPr lang="en-US" sz="1000" dirty="0"/>
              <a:t>7 </a:t>
            </a:r>
            <a:r>
              <a:rPr lang="en-US" sz="1000" dirty="0" err="1"/>
              <a:t>mmol</a:t>
            </a:r>
            <a:r>
              <a:rPr lang="en-US" sz="1000" dirty="0"/>
              <a:t>/L, or on medication for raised blood glucose, or with a history of diagnosis of diabetes</a:t>
            </a:r>
            <a:r>
              <a:rPr lang="en-US" sz="1000" dirty="0" smtClean="0"/>
              <a:t>.</a:t>
            </a:r>
          </a:p>
          <a:p>
            <a:r>
              <a:rPr lang="en-US" sz="1000" baseline="30000" dirty="0"/>
              <a:t>**</a:t>
            </a:r>
            <a:r>
              <a:rPr lang="en-US" sz="1000" dirty="0"/>
              <a:t> High blood glucose is defined as a distribution of </a:t>
            </a:r>
            <a:r>
              <a:rPr lang="en-US" sz="1000" dirty="0" smtClean="0"/>
              <a:t> FBG </a:t>
            </a:r>
            <a:r>
              <a:rPr lang="en-US" sz="1000" dirty="0"/>
              <a:t>in a population that is higher than the theoretical distribution that would </a:t>
            </a:r>
            <a:r>
              <a:rPr lang="en-US" sz="1000" dirty="0" smtClean="0"/>
              <a:t>minimize</a:t>
            </a:r>
          </a:p>
          <a:p>
            <a:r>
              <a:rPr lang="en-US" sz="1000" dirty="0"/>
              <a:t> </a:t>
            </a:r>
            <a:r>
              <a:rPr lang="en-US" sz="1000" dirty="0" smtClean="0"/>
              <a:t>  </a:t>
            </a:r>
            <a:r>
              <a:rPr lang="en-US" sz="1000" dirty="0"/>
              <a:t>risks to health (derived from epidemiological studies). High blood glucose is a statistical concept, not a clinical or diagnostic category</a:t>
            </a:r>
          </a:p>
        </p:txBody>
      </p:sp>
    </p:spTree>
    <p:extLst>
      <p:ext uri="{BB962C8B-B14F-4D97-AF65-F5344CB8AC3E}">
        <p14:creationId xmlns:p14="http://schemas.microsoft.com/office/powerpoint/2010/main" val="3899107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Top 10 causes of death</a:t>
            </a:r>
            <a:endParaRPr lang="en-US" sz="3600" dirty="0"/>
          </a:p>
        </p:txBody>
      </p:sp>
      <p:pic>
        <p:nvPicPr>
          <p:cNvPr id="9" name="Picture 8"/>
          <p:cNvPicPr>
            <a:picLocks noChangeAspect="1"/>
          </p:cNvPicPr>
          <p:nvPr/>
        </p:nvPicPr>
        <p:blipFill>
          <a:blip r:embed="rId2"/>
          <a:stretch>
            <a:fillRect/>
          </a:stretch>
        </p:blipFill>
        <p:spPr>
          <a:xfrm>
            <a:off x="457200" y="2094706"/>
            <a:ext cx="4010025" cy="3324225"/>
          </a:xfrm>
          <a:prstGeom prst="rect">
            <a:avLst/>
          </a:prstGeom>
        </p:spPr>
      </p:pic>
      <p:pic>
        <p:nvPicPr>
          <p:cNvPr id="11" name="Picture 10"/>
          <p:cNvPicPr>
            <a:picLocks noChangeAspect="1"/>
          </p:cNvPicPr>
          <p:nvPr/>
        </p:nvPicPr>
        <p:blipFill>
          <a:blip r:embed="rId3"/>
          <a:stretch>
            <a:fillRect/>
          </a:stretch>
        </p:blipFill>
        <p:spPr>
          <a:xfrm>
            <a:off x="4777153" y="2092685"/>
            <a:ext cx="4067175" cy="3314700"/>
          </a:xfrm>
          <a:prstGeom prst="rect">
            <a:avLst/>
          </a:prstGeom>
        </p:spPr>
      </p:pic>
      <p:sp>
        <p:nvSpPr>
          <p:cNvPr id="12" name="TextBox 11"/>
          <p:cNvSpPr txBox="1"/>
          <p:nvPr/>
        </p:nvSpPr>
        <p:spPr>
          <a:xfrm>
            <a:off x="1752600" y="1544061"/>
            <a:ext cx="2590800" cy="369332"/>
          </a:xfrm>
          <a:prstGeom prst="rect">
            <a:avLst/>
          </a:prstGeom>
          <a:noFill/>
        </p:spPr>
        <p:txBody>
          <a:bodyPr wrap="square" rtlCol="0">
            <a:spAutoFit/>
          </a:bodyPr>
          <a:lstStyle/>
          <a:p>
            <a:r>
              <a:rPr lang="en-US" dirty="0" smtClean="0"/>
              <a:t>World, 2015</a:t>
            </a:r>
            <a:endParaRPr lang="en-US" dirty="0"/>
          </a:p>
        </p:txBody>
      </p:sp>
      <p:sp>
        <p:nvSpPr>
          <p:cNvPr id="13" name="TextBox 12"/>
          <p:cNvSpPr txBox="1"/>
          <p:nvPr/>
        </p:nvSpPr>
        <p:spPr>
          <a:xfrm>
            <a:off x="5791200" y="1544061"/>
            <a:ext cx="2590800" cy="369332"/>
          </a:xfrm>
          <a:prstGeom prst="rect">
            <a:avLst/>
          </a:prstGeom>
          <a:noFill/>
        </p:spPr>
        <p:txBody>
          <a:bodyPr wrap="square" rtlCol="0">
            <a:spAutoFit/>
          </a:bodyPr>
          <a:lstStyle/>
          <a:p>
            <a:r>
              <a:rPr lang="en-US" dirty="0" smtClean="0"/>
              <a:t>EMRO, 2015</a:t>
            </a:r>
            <a:endParaRPr lang="en-US" dirty="0"/>
          </a:p>
        </p:txBody>
      </p:sp>
      <p:sp>
        <p:nvSpPr>
          <p:cNvPr id="14" name="TextBox 13"/>
          <p:cNvSpPr txBox="1"/>
          <p:nvPr/>
        </p:nvSpPr>
        <p:spPr>
          <a:xfrm>
            <a:off x="2924540" y="5691552"/>
            <a:ext cx="3886200" cy="381000"/>
          </a:xfrm>
          <a:prstGeom prst="rect">
            <a:avLst/>
          </a:prstGeom>
          <a:noFill/>
        </p:spPr>
        <p:txBody>
          <a:bodyPr wrap="square" rtlCol="0">
            <a:spAutoFit/>
          </a:bodyPr>
          <a:lstStyle/>
          <a:p>
            <a:r>
              <a:rPr lang="en-US" dirty="0" smtClean="0"/>
              <a:t>Crude death rates (per 100,000)</a:t>
            </a:r>
            <a:endParaRPr lang="en-US" dirty="0"/>
          </a:p>
        </p:txBody>
      </p:sp>
      <p:sp>
        <p:nvSpPr>
          <p:cNvPr id="15" name="TextBox 14"/>
          <p:cNvSpPr txBox="1"/>
          <p:nvPr/>
        </p:nvSpPr>
        <p:spPr>
          <a:xfrm>
            <a:off x="6629400" y="6477000"/>
            <a:ext cx="2514600" cy="253916"/>
          </a:xfrm>
          <a:prstGeom prst="rect">
            <a:avLst/>
          </a:prstGeom>
          <a:noFill/>
        </p:spPr>
        <p:txBody>
          <a:bodyPr wrap="square" rtlCol="0">
            <a:spAutoFit/>
          </a:bodyPr>
          <a:lstStyle/>
          <a:p>
            <a:r>
              <a:rPr lang="en-US" sz="1050" dirty="0"/>
              <a:t>Global Health Observatory (GHO) data</a:t>
            </a:r>
          </a:p>
        </p:txBody>
      </p:sp>
      <p:sp>
        <p:nvSpPr>
          <p:cNvPr id="16" name="Rounded Rectangle 15"/>
          <p:cNvSpPr/>
          <p:nvPr/>
        </p:nvSpPr>
        <p:spPr>
          <a:xfrm>
            <a:off x="5181600" y="3429000"/>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38200" y="3756818"/>
            <a:ext cx="1219200" cy="327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16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2400" dirty="0"/>
              <a:t>Estimated age-adjusted prevalence of diabetes in </a:t>
            </a:r>
            <a:r>
              <a:rPr lang="en-US" sz="2400" dirty="0" smtClean="0"/>
              <a:t>adults</a:t>
            </a:r>
            <a:br>
              <a:rPr lang="en-US" sz="2400" dirty="0" smtClean="0"/>
            </a:br>
            <a:r>
              <a:rPr lang="en-US" sz="2400" dirty="0" smtClean="0"/>
              <a:t>(</a:t>
            </a:r>
            <a:r>
              <a:rPr lang="en-US" sz="2400" dirty="0"/>
              <a:t>20-79 years), 2017</a:t>
            </a:r>
          </a:p>
        </p:txBody>
      </p:sp>
      <p:pic>
        <p:nvPicPr>
          <p:cNvPr id="4" name="Picture 3"/>
          <p:cNvPicPr>
            <a:picLocks noChangeAspect="1"/>
          </p:cNvPicPr>
          <p:nvPr/>
        </p:nvPicPr>
        <p:blipFill>
          <a:blip r:embed="rId2"/>
          <a:stretch>
            <a:fillRect/>
          </a:stretch>
        </p:blipFill>
        <p:spPr>
          <a:xfrm>
            <a:off x="439615" y="1524000"/>
            <a:ext cx="8424862" cy="5219663"/>
          </a:xfrm>
          <a:prstGeom prst="rect">
            <a:avLst/>
          </a:prstGeom>
        </p:spPr>
      </p:pic>
      <p:sp>
        <p:nvSpPr>
          <p:cNvPr id="5" name="TextBox 4"/>
          <p:cNvSpPr txBox="1"/>
          <p:nvPr/>
        </p:nvSpPr>
        <p:spPr>
          <a:xfrm>
            <a:off x="7315200" y="6400800"/>
            <a:ext cx="1371600" cy="261610"/>
          </a:xfrm>
          <a:prstGeom prst="rect">
            <a:avLst/>
          </a:prstGeom>
          <a:noFill/>
        </p:spPr>
        <p:txBody>
          <a:bodyPr wrap="square" rtlCol="0">
            <a:spAutoFit/>
          </a:bodyPr>
          <a:lstStyle/>
          <a:p>
            <a:r>
              <a:rPr lang="en-US" sz="1050" dirty="0" smtClean="0">
                <a:solidFill>
                  <a:schemeClr val="bg1"/>
                </a:solidFill>
              </a:rPr>
              <a:t>Source: IDF 2017</a:t>
            </a:r>
            <a:endParaRPr lang="en-US" sz="1050" dirty="0">
              <a:solidFill>
                <a:schemeClr val="bg1"/>
              </a:solidFill>
            </a:endParaRPr>
          </a:p>
        </p:txBody>
      </p:sp>
    </p:spTree>
    <p:extLst>
      <p:ext uri="{BB962C8B-B14F-4D97-AF65-F5344CB8AC3E}">
        <p14:creationId xmlns:p14="http://schemas.microsoft.com/office/powerpoint/2010/main" val="2726915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xmlns="" name="Theme1" id="{60E9AB46-7BDD-47EB-A418-00A345C334BC}" vid="{2DA36173-8018-4838-B2B2-23532C30C19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Slice</Template>
  <TotalTime>2847</TotalTime>
  <Words>3892</Words>
  <Application>Microsoft Office PowerPoint</Application>
  <PresentationFormat>On-screen Show (4:3)</PresentationFormat>
  <Paragraphs>442</Paragraphs>
  <Slides>65</Slides>
  <Notes>10</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Office Theme</vt:lpstr>
      <vt:lpstr>Theme1</vt:lpstr>
      <vt:lpstr>1_Office Theme</vt:lpstr>
      <vt:lpstr>Epidemiology of  Diabetes mellitus</vt:lpstr>
      <vt:lpstr>Learning Objectives</vt:lpstr>
      <vt:lpstr>Diabetes Mellitus</vt:lpstr>
      <vt:lpstr>Main types of diabetes</vt:lpstr>
      <vt:lpstr>Symptoms</vt:lpstr>
      <vt:lpstr>PowerPoint Presentation</vt:lpstr>
      <vt:lpstr>Key facts</vt:lpstr>
      <vt:lpstr>Top 10 causes of death</vt:lpstr>
      <vt:lpstr> Estimated age-adjusted prevalence of diabetes in adults (20-79 years), 2017</vt:lpstr>
      <vt:lpstr>Estimated prevalence and number of people with diabetes (adults 18+ years)</vt:lpstr>
      <vt:lpstr>Trends in prevalence of diabetes, 1980–2014, by country income group</vt:lpstr>
      <vt:lpstr>Trends in prevalence of diabetes, 1980–2014, by WHO region</vt:lpstr>
      <vt:lpstr>High blood glucose age-standardized mortality rates per 100000 by WHO region, age 20+, 2012</vt:lpstr>
      <vt:lpstr>Percentage of all deaths attributable to high blood glucose for adults aged 20–69 years, by WHO region and sex, 2000 and 2012</vt:lpstr>
      <vt:lpstr>Percentage of all-cause deaths globally attributed to high blood glucose in men, 2012</vt:lpstr>
      <vt:lpstr>Percentage of all-cause deaths globally attributed to high blood glucose in women, 2012</vt:lpstr>
      <vt:lpstr>Diabetes prevalence (% of population ages 20 to 79)</vt:lpstr>
      <vt:lpstr>Trends in age-standardized prevalence of diabetes in Saudi Arabia</vt:lpstr>
      <vt:lpstr>Common diabetes complications</vt:lpstr>
      <vt:lpstr>Loss of vision </vt:lpstr>
      <vt:lpstr>End-stage renal disease </vt:lpstr>
      <vt:lpstr>Cardiovascular events </vt:lpstr>
      <vt:lpstr>Lower extremity amputations</vt:lpstr>
      <vt:lpstr>PowerPoint Presentation</vt:lpstr>
      <vt:lpstr>PowerPoint Presentation</vt:lpstr>
      <vt:lpstr>Family history</vt:lpstr>
      <vt:lpstr>Obesity</vt:lpstr>
      <vt:lpstr>PowerPoint Presentation</vt:lpstr>
      <vt:lpstr>PowerPoint Presentation</vt:lpstr>
      <vt:lpstr>PowerPoint Presentation</vt:lpstr>
      <vt:lpstr>Diet </vt:lpstr>
      <vt:lpstr>PowerPoint Presentation</vt:lpstr>
      <vt:lpstr>PowerPoint Presentation</vt:lpstr>
      <vt:lpstr>Infections </vt:lpstr>
      <vt:lpstr>Pregnancy</vt:lpstr>
      <vt:lpstr>PowerPoint Presentation</vt:lpstr>
      <vt:lpstr>Physiologic or emotional stress</vt:lpstr>
      <vt:lpstr>Prevention </vt:lpstr>
      <vt:lpstr>Prevention</vt:lpstr>
      <vt:lpstr>Prevention – type 2 diabetes</vt:lpstr>
      <vt:lpstr>HEALTHY DIET AND PHYSICAL ACTIVITY</vt:lpstr>
      <vt:lpstr>Prevention – type 2 diabetes</vt:lpstr>
      <vt:lpstr>A life-course approach</vt:lpstr>
      <vt:lpstr>PowerPoint Presentation</vt:lpstr>
      <vt:lpstr>Improving early childhood nutrition</vt:lpstr>
      <vt:lpstr>PowerPoint Presentation</vt:lpstr>
      <vt:lpstr>Supportive environments for physical activity</vt:lpstr>
      <vt:lpstr>PowerPoint Presentation</vt:lpstr>
      <vt:lpstr>Settings-based interventions </vt:lpstr>
      <vt:lpstr>Fiscal, legislative and regulatory measures for healthy diet</vt:lpstr>
      <vt:lpstr>Education, social marketing and mobilization</vt:lpstr>
      <vt:lpstr>Preventing diabetes in people at high risk</vt:lpstr>
      <vt:lpstr>Global efforts</vt:lpstr>
      <vt:lpstr>Global action plan for the prevention and control of  non-communicable diseases 2013-2020</vt:lpstr>
      <vt:lpstr>Sustainable development goals by the UN</vt:lpstr>
      <vt:lpstr>PowerPoint Presentation</vt:lpstr>
      <vt:lpstr>Saudi Efforts in preventing and controlling diabetes</vt:lpstr>
      <vt:lpstr>PowerPoint Presentation</vt:lpstr>
      <vt:lpstr>PowerPoint Presentation</vt:lpstr>
      <vt:lpstr>National Diabetes Prevention and Control Program</vt:lpstr>
      <vt:lpstr>The program’s goals </vt:lpstr>
      <vt:lpstr>PowerPoint Presentation</vt:lpstr>
      <vt:lpstr>References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Dr.Ashry</dc:creator>
  <cp:lastModifiedBy>3422</cp:lastModifiedBy>
  <cp:revision>171</cp:revision>
  <dcterms:created xsi:type="dcterms:W3CDTF">2011-05-18T11:52:13Z</dcterms:created>
  <dcterms:modified xsi:type="dcterms:W3CDTF">2018-03-19T06:18:23Z</dcterms:modified>
</cp:coreProperties>
</file>