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6"/>
  </p:notesMasterIdLst>
  <p:sldIdLst>
    <p:sldId id="423" r:id="rId2"/>
    <p:sldId id="610" r:id="rId3"/>
    <p:sldId id="428" r:id="rId4"/>
    <p:sldId id="431" r:id="rId5"/>
    <p:sldId id="563" r:id="rId6"/>
    <p:sldId id="564" r:id="rId7"/>
    <p:sldId id="565" r:id="rId8"/>
    <p:sldId id="578" r:id="rId9"/>
    <p:sldId id="581" r:id="rId10"/>
    <p:sldId id="582" r:id="rId11"/>
    <p:sldId id="583" r:id="rId12"/>
    <p:sldId id="584" r:id="rId13"/>
    <p:sldId id="586" r:id="rId14"/>
    <p:sldId id="587" r:id="rId15"/>
    <p:sldId id="588" r:id="rId16"/>
    <p:sldId id="589" r:id="rId17"/>
    <p:sldId id="590" r:id="rId18"/>
    <p:sldId id="591" r:id="rId19"/>
    <p:sldId id="592" r:id="rId20"/>
    <p:sldId id="593" r:id="rId21"/>
    <p:sldId id="594" r:id="rId22"/>
    <p:sldId id="595" r:id="rId23"/>
    <p:sldId id="597" r:id="rId24"/>
    <p:sldId id="598" r:id="rId25"/>
    <p:sldId id="602" r:id="rId26"/>
    <p:sldId id="600" r:id="rId27"/>
    <p:sldId id="603" r:id="rId28"/>
    <p:sldId id="606" r:id="rId29"/>
    <p:sldId id="611" r:id="rId30"/>
    <p:sldId id="472" r:id="rId31"/>
    <p:sldId id="599" r:id="rId32"/>
    <p:sldId id="613" r:id="rId33"/>
    <p:sldId id="614" r:id="rId34"/>
    <p:sldId id="615" r:id="rId35"/>
    <p:sldId id="616" r:id="rId36"/>
    <p:sldId id="617" r:id="rId37"/>
    <p:sldId id="618" r:id="rId38"/>
    <p:sldId id="619" r:id="rId39"/>
    <p:sldId id="620" r:id="rId40"/>
    <p:sldId id="621" r:id="rId41"/>
    <p:sldId id="622" r:id="rId42"/>
    <p:sldId id="623" r:id="rId43"/>
    <p:sldId id="624" r:id="rId44"/>
    <p:sldId id="625" r:id="rId45"/>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9787" autoAdjust="0"/>
    <p:restoredTop sz="94660"/>
  </p:normalViewPr>
  <p:slideViewPr>
    <p:cSldViewPr>
      <p:cViewPr>
        <p:scale>
          <a:sx n="54" d="100"/>
          <a:sy n="54" d="100"/>
        </p:scale>
        <p:origin x="2856" y="13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264"/>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x-non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2251F3-55E1-4BBA-9FB2-908B59102580}" type="datetimeFigureOut">
              <a:rPr lang="x-none" smtClean="0"/>
              <a:pPr/>
              <a:t>2/20/18</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x-non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512134-FD68-470C-A623-4E9848288F51}" type="slidenum">
              <a:rPr lang="x-none" smtClean="0"/>
              <a:pPr/>
              <a:t>‹#›</a:t>
            </a:fld>
            <a:endParaRPr lang="x-none"/>
          </a:p>
        </p:txBody>
      </p:sp>
    </p:spTree>
    <p:extLst>
      <p:ext uri="{BB962C8B-B14F-4D97-AF65-F5344CB8AC3E}">
        <p14:creationId xmlns:p14="http://schemas.microsoft.com/office/powerpoint/2010/main" val="31022104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80-www.ncbi.nlm.nih.gov.ezproxy.library.tufts.edu/entrez/query.fcgi?cmd=Retrieve&amp;db=pubmed&amp;dopt=Abstract&amp;list_uids=12912716"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80-www.ncbi.nlm.nih.gov.ezproxy.library.tufts.edu/entrez/query.fcgi?cmd=Retrieve&amp;db=pubmed&amp;dopt=Abstract&amp;list_uids=12912716"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www.ama-assn.or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23405E79-36B2-4BCC-A306-966DD928E465}" type="slidenum">
              <a:rPr lang="x-none" smtClean="0">
                <a:solidFill>
                  <a:prstClr val="black"/>
                </a:solidFill>
              </a:rPr>
              <a:pPr/>
              <a:t>3</a:t>
            </a:fld>
            <a:endParaRPr lang="en-US" smtClean="0">
              <a:solidFill>
                <a:prstClr val="black"/>
              </a:solidFill>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x-none" smtClean="0"/>
          </a:p>
        </p:txBody>
      </p:sp>
    </p:spTree>
    <p:extLst>
      <p:ext uri="{BB962C8B-B14F-4D97-AF65-F5344CB8AC3E}">
        <p14:creationId xmlns:p14="http://schemas.microsoft.com/office/powerpoint/2010/main" val="1973251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EA07366E-F7B3-45EF-AF3B-0DA84F346D64}" type="slidenum">
              <a:rPr lang="en-US">
                <a:solidFill>
                  <a:prstClr val="white"/>
                </a:solidFill>
              </a:rPr>
              <a:pPr/>
              <a:t>29</a:t>
            </a:fld>
            <a:endParaRPr lang="en-US">
              <a:solidFill>
                <a:prstClr val="white"/>
              </a:solidFill>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x-none" smtClean="0"/>
          </a:p>
        </p:txBody>
      </p:sp>
    </p:spTree>
    <p:extLst>
      <p:ext uri="{BB962C8B-B14F-4D97-AF65-F5344CB8AC3E}">
        <p14:creationId xmlns:p14="http://schemas.microsoft.com/office/powerpoint/2010/main" val="2672918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C89E61CD-0E21-48C9-A3D4-2E168362A631}" type="slidenum">
              <a:rPr lang="en-US">
                <a:solidFill>
                  <a:prstClr val="white"/>
                </a:solidFill>
              </a:rPr>
              <a:pPr/>
              <a:t>30</a:t>
            </a:fld>
            <a:endParaRPr lang="en-US">
              <a:solidFill>
                <a:prstClr val="white"/>
              </a:solidFill>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x-none" smtClean="0"/>
          </a:p>
        </p:txBody>
      </p:sp>
    </p:spTree>
    <p:extLst>
      <p:ext uri="{BB962C8B-B14F-4D97-AF65-F5344CB8AC3E}">
        <p14:creationId xmlns:p14="http://schemas.microsoft.com/office/powerpoint/2010/main" val="2712112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w="9525"/>
        </p:spPr>
        <p:txBody>
          <a:bodyPr/>
          <a:lstStyle/>
          <a:p>
            <a:r>
              <a:rPr lang="en-US" sz="1400" dirty="0">
                <a:cs typeface="Times New Roman" pitchFamily="18" charset="0"/>
              </a:rPr>
              <a:t>This list is just a few of the many fallacies of logic. </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For more information on fallacies, see:  </a:t>
            </a:r>
            <a:r>
              <a:rPr lang="en-US" sz="1400" i="1" dirty="0">
                <a:cs typeface="Times New Roman" pitchFamily="18" charset="0"/>
              </a:rPr>
              <a:t>Johnson RH, Blair JA. Logical self-defense. 2nd ed. Toronto: McGraw-Hill Ryerson Limited, 1983.</a:t>
            </a:r>
            <a:r>
              <a:rPr lang="en-US" sz="1400" dirty="0"/>
              <a:t> </a:t>
            </a:r>
          </a:p>
        </p:txBody>
      </p:sp>
    </p:spTree>
    <p:extLst>
      <p:ext uri="{BB962C8B-B14F-4D97-AF65-F5344CB8AC3E}">
        <p14:creationId xmlns:p14="http://schemas.microsoft.com/office/powerpoint/2010/main" val="1728706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w="9525"/>
        </p:spPr>
        <p:txBody>
          <a:bodyPr>
            <a:normAutofit fontScale="92500"/>
          </a:bodyPr>
          <a:lstStyle/>
          <a:p>
            <a:r>
              <a:rPr lang="en-US" sz="1400" dirty="0">
                <a:cs typeface="Times New Roman" pitchFamily="18" charset="0"/>
              </a:rPr>
              <a:t>Here is an example of a simple appeal that is not rational. On the surface it looks like a compelling argument – the antibiotic kills almost all bacteria associated with sinusitis, and, therefore, it’s the best drug for treating patients with sinusitis.</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Why, then is it a non-rational appeal?</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It doesn’t give us all the information we need. Although it may be effective against most causative bacteria (disease-oriented evidence), what we really need to know is how effective it is in ridding patients of symptoms as compared with another choice (the patient-oriented evidence).  As we will discuss, this argument doesn’t give us other information we need to make a good decision – the safety, tolerability, price and complexity of taking the drug. </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We talk about this idea as well as describe fallacies of logic in: </a:t>
            </a:r>
            <a:r>
              <a:rPr lang="en-US" sz="1400" i="1" dirty="0" err="1">
                <a:cs typeface="Times New Roman" pitchFamily="18" charset="0"/>
              </a:rPr>
              <a:t>Shaughnessy</a:t>
            </a:r>
            <a:r>
              <a:rPr lang="en-US" sz="1400" i="1" dirty="0">
                <a:cs typeface="Times New Roman" pitchFamily="18" charset="0"/>
              </a:rPr>
              <a:t> AF, </a:t>
            </a:r>
            <a:r>
              <a:rPr lang="en-US" sz="1400" i="1" dirty="0" err="1">
                <a:cs typeface="Times New Roman" pitchFamily="18" charset="0"/>
              </a:rPr>
              <a:t>Slawson</a:t>
            </a:r>
            <a:r>
              <a:rPr lang="en-US" sz="1400" i="1" dirty="0">
                <a:cs typeface="Times New Roman" pitchFamily="18" charset="0"/>
              </a:rPr>
              <a:t> DC, Bennett JH. Separating the wheat from the chaff: identifying fallacies in pharmaceutical promotion. J Gen Intern Med 1994;9:563-8.</a:t>
            </a:r>
            <a:r>
              <a:rPr lang="en-US" sz="1400" dirty="0"/>
              <a:t> </a:t>
            </a:r>
          </a:p>
        </p:txBody>
      </p:sp>
    </p:spTree>
    <p:extLst>
      <p:ext uri="{BB962C8B-B14F-4D97-AF65-F5344CB8AC3E}">
        <p14:creationId xmlns:p14="http://schemas.microsoft.com/office/powerpoint/2010/main" val="304655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p:spPr>
        <p:txBody>
          <a:bodyPr/>
          <a:lstStyle/>
          <a:p>
            <a:r>
              <a:rPr lang="en-US" sz="1400" dirty="0">
                <a:cs typeface="Times New Roman" pitchFamily="18" charset="0"/>
              </a:rPr>
              <a:t>The appeal to authority fallacy occurs when the authority of an expert becomes the evidence. Almost every “detail” from a pharmaceutical representative contains some reference to an expert or impressive institution. The pharmaceutical representative gains a sort of “borrowed authority” by quoting the expert – the expert ends up providing a tacit endorsement, similar to Joan Rivers selling jewelry (and what does she know about jewelry?) on the QVC network or Dan Marino selling house siding. The fallacy lies in relying on the expert, rather than the evidence used by the expert. It’s a mental shortcut we often use. Labeling it a fallacy doesn’t mean that the expert is wrong, just that we don’t know for sure and can’t tell from the expert. </a:t>
            </a:r>
          </a:p>
        </p:txBody>
      </p:sp>
    </p:spTree>
    <p:extLst>
      <p:ext uri="{BB962C8B-B14F-4D97-AF65-F5344CB8AC3E}">
        <p14:creationId xmlns:p14="http://schemas.microsoft.com/office/powerpoint/2010/main" val="203369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w="9525"/>
        </p:spPr>
        <p:txBody>
          <a:bodyPr/>
          <a:lstStyle/>
          <a:p>
            <a:r>
              <a:rPr lang="en-US" sz="1400" dirty="0">
                <a:cs typeface="Times New Roman" pitchFamily="18" charset="0"/>
              </a:rPr>
              <a:t>A derivative of an appeal to authority is the bandwagon effect; the goal is to jump on the bandwagon as it passes in front of us so as to not get left behind. But popularity is not a criterion, necessarily, of quality. At one time the Ford Escort was the best selling car in the world; that shouldn’t imply it’s the best car. </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Clinicians are particularly susceptible to this appeal because it hits a psychological button in many – the fear of being out of step with their colleagues (witness the tenacious hold most clinicians have on “standard of care”). The group may have good reasons for making a drug popular, but it’s the reasons, not the popularity, that we should focus on.</a:t>
            </a:r>
            <a:r>
              <a:rPr lang="en-US" sz="1400" dirty="0"/>
              <a:t> </a:t>
            </a:r>
          </a:p>
        </p:txBody>
      </p:sp>
    </p:spTree>
    <p:extLst>
      <p:ext uri="{BB962C8B-B14F-4D97-AF65-F5344CB8AC3E}">
        <p14:creationId xmlns:p14="http://schemas.microsoft.com/office/powerpoint/2010/main" val="2091410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a:noFill/>
          <a:ln w="9525"/>
        </p:spPr>
        <p:txBody>
          <a:bodyPr/>
          <a:lstStyle/>
          <a:p>
            <a:pPr>
              <a:tabLst>
                <a:tab pos="453324" algn="l"/>
                <a:tab pos="892628" algn="l"/>
              </a:tabLst>
            </a:pPr>
            <a:r>
              <a:rPr lang="en-US" sz="1400" dirty="0">
                <a:cs typeface="Times New Roman" pitchFamily="18" charset="0"/>
              </a:rPr>
              <a:t>This fallacy derives its name from the tale of the red herring. When dogs were trained to follow the scent of the fox, a red herring was dragged across the trail in an attempt to entice the dog to go off the track and follow a new and interesting scent rather than stay on the task at hand. This fallacy works by providing interesting but irrelevant information to get us off track. Here are some examples:</a:t>
            </a:r>
          </a:p>
          <a:p>
            <a:pPr>
              <a:tabLst>
                <a:tab pos="453324" algn="l"/>
                <a:tab pos="892628" algn="l"/>
              </a:tabLst>
            </a:pPr>
            <a:r>
              <a:rPr lang="en-US" sz="1400" dirty="0">
                <a:cs typeface="Times New Roman" pitchFamily="18" charset="0"/>
              </a:rPr>
              <a:t>	(a)	“Our drug has a unique carboxyl group on the 			terminal chain.” </a:t>
            </a:r>
          </a:p>
          <a:p>
            <a:pPr>
              <a:tabLst>
                <a:tab pos="453324" algn="l"/>
                <a:tab pos="892628" algn="l"/>
              </a:tabLst>
            </a:pPr>
            <a:r>
              <a:rPr lang="en-US" sz="1400" dirty="0">
                <a:cs typeface="Times New Roman" pitchFamily="18" charset="0"/>
              </a:rPr>
              <a:t>	(b)	When ranitidine was first introduced to the market, 		the makers of </a:t>
            </a:r>
            <a:r>
              <a:rPr lang="en-US" sz="1400" dirty="0" err="1">
                <a:cs typeface="Times New Roman" pitchFamily="18" charset="0"/>
              </a:rPr>
              <a:t>cimetidine</a:t>
            </a:r>
            <a:r>
              <a:rPr lang="en-US" sz="1400" dirty="0">
                <a:cs typeface="Times New Roman" pitchFamily="18" charset="0"/>
              </a:rPr>
              <a:t> touted that their drug was 		“safer in the event that your patient might overdose 		on Tylenol.” On the surface the argument is 			appealing, but the likelihood of this advantage 			coming into play is small to nonexistent.</a:t>
            </a:r>
          </a:p>
          <a:p>
            <a:pPr>
              <a:tabLst>
                <a:tab pos="453324" algn="l"/>
                <a:tab pos="892628" algn="l"/>
              </a:tabLst>
            </a:pPr>
            <a:r>
              <a:rPr lang="en-US" sz="1400" dirty="0">
                <a:cs typeface="Times New Roman" pitchFamily="18" charset="0"/>
              </a:rPr>
              <a:t>	(c)	New antibiotics are touted as penetrating the cell 		wall better, which may be so. The proof of the 			pudding, though, is in the eating: does it work 			better than other drugs? </a:t>
            </a:r>
          </a:p>
        </p:txBody>
      </p:sp>
    </p:spTree>
    <p:extLst>
      <p:ext uri="{BB962C8B-B14F-4D97-AF65-F5344CB8AC3E}">
        <p14:creationId xmlns:p14="http://schemas.microsoft.com/office/powerpoint/2010/main" val="1156903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26"/>
          <p:cNvSpPr>
            <a:spLocks noGrp="1" noRot="1" noChangeAspect="1" noChangeArrowheads="1" noTextEdit="1"/>
          </p:cNvSpPr>
          <p:nvPr>
            <p:ph type="sldImg"/>
          </p:nvPr>
        </p:nvSpPr>
        <p:spPr>
          <a:ln/>
        </p:spPr>
      </p:sp>
      <p:sp>
        <p:nvSpPr>
          <p:cNvPr id="84995" name="Rectangle 1027"/>
          <p:cNvSpPr>
            <a:spLocks noGrp="1" noChangeArrowheads="1"/>
          </p:cNvSpPr>
          <p:nvPr>
            <p:ph type="body" idx="1"/>
          </p:nvPr>
        </p:nvSpPr>
        <p:spPr>
          <a:noFill/>
          <a:ln w="9525"/>
        </p:spPr>
        <p:txBody>
          <a:bodyPr/>
          <a:lstStyle/>
          <a:p>
            <a:r>
              <a:rPr lang="en-US" sz="1400" dirty="0">
                <a:cs typeface="Times New Roman" pitchFamily="18" charset="0"/>
              </a:rPr>
              <a:t>It has been said, “pity melts the mind.” The appeal to pity goes something like this: “Doc, I’m new in the area and my district manager is watching me closely. Won’t you help me out and give my drug a trial.” Another example: “Doesn’t every patient deserve a trial? Those poor folks with dementia have nothing else we can do for them. Can’t we at least give them something?” The fallacy is of making a decision on emotions rather than on the best evidence.  This is a vulnerable psychological button in people in the helping professions.</a:t>
            </a:r>
            <a:endParaRPr lang="en-US" sz="1400" dirty="0"/>
          </a:p>
        </p:txBody>
      </p:sp>
    </p:spTree>
    <p:extLst>
      <p:ext uri="{BB962C8B-B14F-4D97-AF65-F5344CB8AC3E}">
        <p14:creationId xmlns:p14="http://schemas.microsoft.com/office/powerpoint/2010/main" val="2004820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w="9525"/>
        </p:spPr>
        <p:txBody>
          <a:bodyPr/>
          <a:lstStyle/>
          <a:p>
            <a:r>
              <a:rPr lang="en-US" sz="1400" dirty="0">
                <a:cs typeface="Times New Roman" pitchFamily="18" charset="0"/>
              </a:rPr>
              <a:t>The appeal to curiosity works when it captivates our imagination and interest. It usually involves a demonstration or presentation of a unique mechanism or property. For example, a representative may show how their product dissolves in water. They may also explain how their drug has special properties; when a new antibiotic became available it was touted as being a “</a:t>
            </a:r>
            <a:r>
              <a:rPr lang="en-US" sz="1400" dirty="0" err="1">
                <a:cs typeface="Times New Roman" pitchFamily="18" charset="0"/>
              </a:rPr>
              <a:t>zwitterion</a:t>
            </a:r>
            <a:r>
              <a:rPr lang="en-US" sz="1400" dirty="0">
                <a:cs typeface="Times New Roman" pitchFamily="18" charset="0"/>
              </a:rPr>
              <a:t>” on the basis that we (and, presumably, bacteria) would be impressed with this designation. (For those who don’t remember, a </a:t>
            </a:r>
            <a:r>
              <a:rPr lang="en-US" sz="1400" dirty="0" err="1">
                <a:cs typeface="Times New Roman" pitchFamily="18" charset="0"/>
              </a:rPr>
              <a:t>zwitterion</a:t>
            </a:r>
            <a:r>
              <a:rPr lang="en-US" sz="1400" dirty="0">
                <a:cs typeface="Times New Roman" pitchFamily="18" charset="0"/>
              </a:rPr>
              <a:t> is a molecule that contains both a positive and negative charge at different parts of the molecule.) This fallacy is similar to the red herring in that a unique or exciting appeal to our curiosity should have no relevance on the decision to use this medication. It’s a way to tie up our minds while probing for our psychological buttons. </a:t>
            </a:r>
          </a:p>
        </p:txBody>
      </p:sp>
    </p:spTree>
    <p:extLst>
      <p:ext uri="{BB962C8B-B14F-4D97-AF65-F5344CB8AC3E}">
        <p14:creationId xmlns:p14="http://schemas.microsoft.com/office/powerpoint/2010/main" val="1104121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p:spPr>
        <p:txBody>
          <a:bodyPr/>
          <a:lstStyle/>
          <a:p>
            <a:r>
              <a:rPr lang="en-US" sz="1400" dirty="0">
                <a:cs typeface="Times New Roman" pitchFamily="18" charset="0"/>
              </a:rPr>
              <a:t>The error of omission occurs when not all the information is given (hint: when a representative says, “Doc, I’m glad you asked me that question,” you can be sure they aren’t, since they would have given you that information if they wanted you to have it). It’s often difficult to figure out what hasn’t been said or what aspect of the drug hasn’t been studied. Price is frequently ignored in advertising and promotion unless it’s a selling advantage. Sometimes new formulations become available because the existing product will soon be available generically. We usually aren’t told about this generic availability but instead are asked to focus on the new formulation. </a:t>
            </a:r>
          </a:p>
        </p:txBody>
      </p:sp>
    </p:spTree>
    <p:extLst>
      <p:ext uri="{BB962C8B-B14F-4D97-AF65-F5344CB8AC3E}">
        <p14:creationId xmlns:p14="http://schemas.microsoft.com/office/powerpoint/2010/main" val="23240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050"/>
          <p:cNvSpPr>
            <a:spLocks noGrp="1" noRot="1" noChangeAspect="1" noChangeArrowheads="1" noTextEdit="1"/>
          </p:cNvSpPr>
          <p:nvPr>
            <p:ph type="sldImg"/>
          </p:nvPr>
        </p:nvSpPr>
        <p:spPr>
          <a:xfrm>
            <a:off x="1143000" y="685800"/>
            <a:ext cx="4572000" cy="3429000"/>
          </a:xfrm>
          <a:ln/>
        </p:spPr>
      </p:sp>
      <p:sp>
        <p:nvSpPr>
          <p:cNvPr id="66563" name="Rectangle 2051"/>
          <p:cNvSpPr>
            <a:spLocks noGrp="1" noChangeArrowheads="1"/>
          </p:cNvSpPr>
          <p:nvPr>
            <p:ph type="body" idx="1"/>
          </p:nvPr>
        </p:nvSpPr>
        <p:spPr>
          <a:noFill/>
          <a:ln w="9525"/>
        </p:spPr>
        <p:txBody>
          <a:bodyPr/>
          <a:lstStyle/>
          <a:p>
            <a:r>
              <a:rPr lang="en-US" sz="1400" dirty="0" smtClean="0">
                <a:cs typeface="Times New Roman" pitchFamily="18" charset="0"/>
              </a:rPr>
              <a:t>In addition to advertising to doctors, direct-to-consumer advertising is commonplace, with this slide showing the relative amount of money spent on advertising just one drug as compared with a number of other products commonly thought of as being highly advertised. The reason? It works. Doctors will prescribe a drug asked for by name by a patient in about 40% - 70% of cases.</a:t>
            </a:r>
            <a:br>
              <a:rPr lang="en-US" sz="1400" dirty="0" smtClean="0">
                <a:cs typeface="Times New Roman" pitchFamily="18" charset="0"/>
              </a:rPr>
            </a:br>
            <a:r>
              <a:rPr lang="en-US" sz="1400" dirty="0" smtClean="0">
                <a:cs typeface="Times New Roman" pitchFamily="18" charset="0"/>
              </a:rPr>
              <a:t/>
            </a:r>
            <a:br>
              <a:rPr lang="en-US" sz="1400" dirty="0" smtClean="0">
                <a:cs typeface="Times New Roman" pitchFamily="18" charset="0"/>
              </a:rPr>
            </a:br>
            <a:r>
              <a:rPr lang="en-US" sz="1400" dirty="0" smtClean="0">
                <a:cs typeface="Times New Roman" pitchFamily="18" charset="0"/>
              </a:rPr>
              <a:t>Source: </a:t>
            </a:r>
            <a:r>
              <a:rPr lang="en-US" sz="1400" i="1" dirty="0" err="1" smtClean="0">
                <a:cs typeface="Times New Roman" pitchFamily="18" charset="0"/>
              </a:rPr>
              <a:t>Mukherjee</a:t>
            </a:r>
            <a:r>
              <a:rPr lang="en-US" sz="1400" i="1" dirty="0" smtClean="0">
                <a:cs typeface="Times New Roman" pitchFamily="18" charset="0"/>
              </a:rPr>
              <a:t> D, </a:t>
            </a:r>
            <a:r>
              <a:rPr lang="en-US" sz="1400" i="1" dirty="0" err="1" smtClean="0">
                <a:cs typeface="Times New Roman" pitchFamily="18" charset="0"/>
              </a:rPr>
              <a:t>Topol</a:t>
            </a:r>
            <a:r>
              <a:rPr lang="en-US" sz="1400" i="1" dirty="0" smtClean="0">
                <a:cs typeface="Times New Roman" pitchFamily="18" charset="0"/>
              </a:rPr>
              <a:t> EJ. Pharmaceutical advertising versus research spending: are profits more important than patients? Am Heart J 2003;146:563-4</a:t>
            </a:r>
            <a:r>
              <a:rPr lang="en-US" sz="1400" dirty="0" smtClean="0"/>
              <a:t>.</a:t>
            </a:r>
          </a:p>
          <a:p>
            <a:endParaRPr lang="en-US" sz="1400" dirty="0" smtClean="0"/>
          </a:p>
          <a:p>
            <a:r>
              <a:rPr lang="en-US" i="1" dirty="0" err="1" smtClean="0">
                <a:hlinkClick r:id="rId3"/>
              </a:rPr>
              <a:t>Zachry</a:t>
            </a:r>
            <a:r>
              <a:rPr lang="en-US" i="1" dirty="0" smtClean="0">
                <a:hlinkClick r:id="rId3"/>
              </a:rPr>
              <a:t> WM 3rd, Dalen JE, Jackson TR.</a:t>
            </a:r>
            <a:r>
              <a:rPr lang="en-US" i="1" dirty="0" smtClean="0"/>
              <a:t> Clinicians' responses to direct-to-consumer advertising of prescription medications.</a:t>
            </a:r>
            <a:br>
              <a:rPr lang="en-US" i="1" dirty="0" smtClean="0"/>
            </a:br>
            <a:r>
              <a:rPr lang="en-US" i="1" dirty="0" smtClean="0"/>
              <a:t>Arch Intern Med. 2003 Aug 11-25;163(15):1808-12. </a:t>
            </a:r>
            <a:br>
              <a:rPr lang="en-US" i="1" dirty="0" smtClean="0"/>
            </a:br>
            <a:endParaRPr lang="en-US" i="1" dirty="0" smtClean="0"/>
          </a:p>
          <a:p>
            <a:endParaRPr lang="en-US" sz="1400" dirty="0" smtClean="0"/>
          </a:p>
        </p:txBody>
      </p:sp>
    </p:spTree>
    <p:extLst>
      <p:ext uri="{BB962C8B-B14F-4D97-AF65-F5344CB8AC3E}">
        <p14:creationId xmlns:p14="http://schemas.microsoft.com/office/powerpoint/2010/main" val="497942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p:spPr>
        <p:txBody>
          <a:bodyPr/>
          <a:lstStyle/>
          <a:p>
            <a:r>
              <a:rPr lang="en-US" sz="1400" dirty="0">
                <a:cs typeface="Times New Roman" pitchFamily="18" charset="0"/>
              </a:rPr>
              <a:t>Testimonials are commonly used to promote drugs and pretty much any consumer product. A testimonial takes an abstract, “out there” concept and makes it concrete and more “real.” We often don’t really trust research, preferring to rely on someone simply to tell us that something works. </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Sometimes the “self-testimonial” is used to get us to sell ourselves. A representative asks us about our own experience with a drug they know we’re prescribing (there’s no sense not admitting it; they have detailed records on your prescribing habits). Even though you really don’t have any decent data, it’s easy to say that patients are doing well (not many would say, “gee, I’m getting horrendous results, but I keep on prescribing it”!). It’s difficult to argue with yourself. </a:t>
            </a:r>
          </a:p>
        </p:txBody>
      </p:sp>
    </p:spTree>
    <p:extLst>
      <p:ext uri="{BB962C8B-B14F-4D97-AF65-F5344CB8AC3E}">
        <p14:creationId xmlns:p14="http://schemas.microsoft.com/office/powerpoint/2010/main" val="1378941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p:spPr>
        <p:txBody>
          <a:bodyPr/>
          <a:lstStyle/>
          <a:p>
            <a:r>
              <a:rPr lang="en-US" sz="1400" dirty="0">
                <a:cs typeface="Times New Roman" pitchFamily="18" charset="0"/>
              </a:rPr>
              <a:t>Almost all of us know at least one pharmaceutical representative on a first name basis, i.e., we have a relationship with that person. Having “face-time” with clinicians to build a relationship is crucial to a representative. It is human nature to listen and trust someone whom we know. We are more likely to repay the kindness of their attention by using their products. </a:t>
            </a:r>
          </a:p>
        </p:txBody>
      </p:sp>
    </p:spTree>
    <p:extLst>
      <p:ext uri="{BB962C8B-B14F-4D97-AF65-F5344CB8AC3E}">
        <p14:creationId xmlns:p14="http://schemas.microsoft.com/office/powerpoint/2010/main" val="1078833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r>
              <a:rPr lang="en-US" sz="1400" dirty="0">
                <a:cs typeface="Times New Roman" pitchFamily="18" charset="0"/>
              </a:rPr>
              <a:t>Reinforcement is the use of constant and usually reminders in our environment that continually permeate our subconscious. While we don’t consciously read the drug name on the pen every time we pick it up to write, we subconsciously process the information each time our eyes see it. This subliminal messaging keeps the product in the forefront of our mind – the message comes into our brains “under our radar.” Look around your exam rooms, office, and home – how many reminders are around you? And what do you look like? Some clinicians have so many pens, pads, and trinkets in their coats and around their necks that they look like NASCAR drivers!</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cs typeface="Times New Roman" pitchFamily="18" charset="0"/>
              </a:rPr>
              <a:t>See: </a:t>
            </a:r>
            <a:r>
              <a:rPr lang="en-US" sz="1400" i="1" dirty="0" err="1">
                <a:cs typeface="Times New Roman" pitchFamily="18" charset="0"/>
              </a:rPr>
              <a:t>Shaughnessy</a:t>
            </a:r>
            <a:r>
              <a:rPr lang="en-US" sz="1400" i="1" dirty="0">
                <a:cs typeface="Times New Roman" pitchFamily="18" charset="0"/>
              </a:rPr>
              <a:t> AF, </a:t>
            </a:r>
            <a:r>
              <a:rPr lang="en-US" sz="1400" i="1" dirty="0" err="1">
                <a:cs typeface="Times New Roman" pitchFamily="18" charset="0"/>
              </a:rPr>
              <a:t>Slawson</a:t>
            </a:r>
            <a:r>
              <a:rPr lang="en-US" sz="1400" i="1" dirty="0">
                <a:cs typeface="Times New Roman" pitchFamily="18" charset="0"/>
              </a:rPr>
              <a:t> DC. Pharmaceutical representatives. Effective if used with caution. BMJ 1996; 312: 1494-5. Britt SH. Psychological principles of marketing and consumer behavior. Lexington, MA: D.C. Heath. 1978. </a:t>
            </a:r>
            <a:r>
              <a:rPr lang="en-US" sz="1400" dirty="0">
                <a:cs typeface="Times New Roman" pitchFamily="18" charset="0"/>
              </a:rPr>
              <a:t>The study:</a:t>
            </a:r>
            <a:r>
              <a:rPr lang="en-US" sz="1400" i="1" dirty="0">
                <a:cs typeface="Times New Roman" pitchFamily="18" charset="0"/>
              </a:rPr>
              <a:t> </a:t>
            </a:r>
            <a:r>
              <a:rPr lang="en-US" sz="1400" i="1" dirty="0" err="1">
                <a:cs typeface="Times New Roman" pitchFamily="18" charset="0"/>
              </a:rPr>
              <a:t>Shaughnessy</a:t>
            </a:r>
            <a:r>
              <a:rPr lang="en-US" sz="1400" i="1" dirty="0">
                <a:cs typeface="Times New Roman" pitchFamily="18" charset="0"/>
              </a:rPr>
              <a:t> AF. Drug promotion in a family medicine training center. JAMA 1988;260:926. </a:t>
            </a:r>
          </a:p>
        </p:txBody>
      </p:sp>
    </p:spTree>
    <p:extLst>
      <p:ext uri="{BB962C8B-B14F-4D97-AF65-F5344CB8AC3E}">
        <p14:creationId xmlns:p14="http://schemas.microsoft.com/office/powerpoint/2010/main" val="167176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Garamond" pitchFamily="18" charset="0"/>
              </a:rPr>
              <a:t>While adding nothing to the value of a product, gifts – like other promotional activities – invariably add to the price, which ultimately has to be borne either by individual patients or by the community as a whole.</a:t>
            </a:r>
            <a:endParaRPr lang="en-US" dirty="0"/>
          </a:p>
        </p:txBody>
      </p:sp>
      <p:sp>
        <p:nvSpPr>
          <p:cNvPr id="4" name="Slide Number Placeholder 3"/>
          <p:cNvSpPr>
            <a:spLocks noGrp="1"/>
          </p:cNvSpPr>
          <p:nvPr>
            <p:ph type="sldNum" sz="quarter" idx="10"/>
          </p:nvPr>
        </p:nvSpPr>
        <p:spPr/>
        <p:txBody>
          <a:bodyPr/>
          <a:lstStyle/>
          <a:p>
            <a:fld id="{3D512134-FD68-470C-A623-4E9848288F51}" type="slidenum">
              <a:rPr lang="x-none" smtClean="0"/>
              <a:pPr/>
              <a:t>7</a:t>
            </a:fld>
            <a:endParaRPr lang="x-none"/>
          </a:p>
        </p:txBody>
      </p:sp>
    </p:spTree>
    <p:extLst>
      <p:ext uri="{BB962C8B-B14F-4D97-AF65-F5344CB8AC3E}">
        <p14:creationId xmlns:p14="http://schemas.microsoft.com/office/powerpoint/2010/main" val="759741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050"/>
          <p:cNvSpPr>
            <a:spLocks noGrp="1" noRot="1" noChangeAspect="1" noChangeArrowheads="1" noTextEdit="1"/>
          </p:cNvSpPr>
          <p:nvPr>
            <p:ph type="sldImg"/>
          </p:nvPr>
        </p:nvSpPr>
        <p:spPr>
          <a:xfrm>
            <a:off x="1143000" y="685800"/>
            <a:ext cx="4572000" cy="3429000"/>
          </a:xfrm>
          <a:ln/>
        </p:spPr>
      </p:sp>
      <p:sp>
        <p:nvSpPr>
          <p:cNvPr id="66563" name="Rectangle 2051"/>
          <p:cNvSpPr>
            <a:spLocks noGrp="1" noChangeArrowheads="1"/>
          </p:cNvSpPr>
          <p:nvPr>
            <p:ph type="body" idx="1"/>
          </p:nvPr>
        </p:nvSpPr>
        <p:spPr>
          <a:noFill/>
          <a:ln w="9525"/>
        </p:spPr>
        <p:txBody>
          <a:bodyPr/>
          <a:lstStyle/>
          <a:p>
            <a:r>
              <a:rPr lang="en-US" sz="1400" dirty="0" smtClean="0">
                <a:cs typeface="Times New Roman" pitchFamily="18" charset="0"/>
              </a:rPr>
              <a:t>In addition to advertising to doctors, direct-to-consumer advertising is commonplace, with this slide showing the relative amount of money spent on advertising just one drug as compared with a number of other products commonly thought of as being highly advertised. The reason? It works. Doctors will prescribe a drug asked for by name by a patient in about 40% - 70% of cases.</a:t>
            </a:r>
            <a:br>
              <a:rPr lang="en-US" sz="1400" dirty="0" smtClean="0">
                <a:cs typeface="Times New Roman" pitchFamily="18" charset="0"/>
              </a:rPr>
            </a:br>
            <a:r>
              <a:rPr lang="en-US" sz="1400" dirty="0" smtClean="0">
                <a:cs typeface="Times New Roman" pitchFamily="18" charset="0"/>
              </a:rPr>
              <a:t/>
            </a:r>
            <a:br>
              <a:rPr lang="en-US" sz="1400" dirty="0" smtClean="0">
                <a:cs typeface="Times New Roman" pitchFamily="18" charset="0"/>
              </a:rPr>
            </a:br>
            <a:r>
              <a:rPr lang="en-US" sz="1400" dirty="0" smtClean="0">
                <a:cs typeface="Times New Roman" pitchFamily="18" charset="0"/>
              </a:rPr>
              <a:t>Source: </a:t>
            </a:r>
            <a:r>
              <a:rPr lang="en-US" sz="1400" i="1" dirty="0" err="1" smtClean="0">
                <a:cs typeface="Times New Roman" pitchFamily="18" charset="0"/>
              </a:rPr>
              <a:t>Mukherjee</a:t>
            </a:r>
            <a:r>
              <a:rPr lang="en-US" sz="1400" i="1" dirty="0" smtClean="0">
                <a:cs typeface="Times New Roman" pitchFamily="18" charset="0"/>
              </a:rPr>
              <a:t> D, </a:t>
            </a:r>
            <a:r>
              <a:rPr lang="en-US" sz="1400" i="1" dirty="0" err="1" smtClean="0">
                <a:cs typeface="Times New Roman" pitchFamily="18" charset="0"/>
              </a:rPr>
              <a:t>Topol</a:t>
            </a:r>
            <a:r>
              <a:rPr lang="en-US" sz="1400" i="1" dirty="0" smtClean="0">
                <a:cs typeface="Times New Roman" pitchFamily="18" charset="0"/>
              </a:rPr>
              <a:t> EJ. Pharmaceutical advertising versus research spending: are profits more important than patients? Am Heart J 2003;146:563-4</a:t>
            </a:r>
            <a:r>
              <a:rPr lang="en-US" sz="1400" dirty="0" smtClean="0"/>
              <a:t>.</a:t>
            </a:r>
          </a:p>
          <a:p>
            <a:endParaRPr lang="en-US" sz="1400" dirty="0" smtClean="0"/>
          </a:p>
          <a:p>
            <a:r>
              <a:rPr lang="en-US" i="1" dirty="0" err="1" smtClean="0">
                <a:hlinkClick r:id="rId3"/>
              </a:rPr>
              <a:t>Zachry</a:t>
            </a:r>
            <a:r>
              <a:rPr lang="en-US" i="1" dirty="0" smtClean="0">
                <a:hlinkClick r:id="rId3"/>
              </a:rPr>
              <a:t> WM 3rd, Dalen JE, Jackson TR.</a:t>
            </a:r>
            <a:r>
              <a:rPr lang="en-US" i="1" dirty="0" smtClean="0"/>
              <a:t> Clinicians' responses to direct-to-consumer advertising of prescription medications.</a:t>
            </a:r>
            <a:br>
              <a:rPr lang="en-US" i="1" dirty="0" smtClean="0"/>
            </a:br>
            <a:r>
              <a:rPr lang="en-US" i="1" dirty="0" smtClean="0"/>
              <a:t>Arch Intern Med. 2003 Aug 11-25;163(15):1808-12. </a:t>
            </a:r>
            <a:br>
              <a:rPr lang="en-US" i="1" dirty="0" smtClean="0"/>
            </a:br>
            <a:endParaRPr lang="en-US" i="1" dirty="0" smtClean="0"/>
          </a:p>
          <a:p>
            <a:endParaRPr lang="en-US" sz="1400" dirty="0" smtClean="0"/>
          </a:p>
        </p:txBody>
      </p:sp>
    </p:spTree>
    <p:extLst>
      <p:ext uri="{BB962C8B-B14F-4D97-AF65-F5344CB8AC3E}">
        <p14:creationId xmlns:p14="http://schemas.microsoft.com/office/powerpoint/2010/main" val="497942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Rot="1" noChangeAspect="1" noChangeArrowheads="1" noTextEdit="1"/>
          </p:cNvSpPr>
          <p:nvPr>
            <p:ph type="sldImg"/>
          </p:nvPr>
        </p:nvSpPr>
        <p:spPr>
          <a:xfrm>
            <a:off x="1143000" y="685800"/>
            <a:ext cx="4572000" cy="3429000"/>
          </a:xfrm>
          <a:ln/>
        </p:spPr>
      </p:sp>
      <p:sp>
        <p:nvSpPr>
          <p:cNvPr id="69635" name="Rectangle 1027"/>
          <p:cNvSpPr>
            <a:spLocks noGrp="1" noChangeArrowheads="1"/>
          </p:cNvSpPr>
          <p:nvPr>
            <p:ph type="body" idx="1"/>
          </p:nvPr>
        </p:nvSpPr>
        <p:spPr>
          <a:noFill/>
          <a:ln w="9525"/>
        </p:spPr>
        <p:txBody>
          <a:bodyPr/>
          <a:lstStyle/>
          <a:p>
            <a:r>
              <a:rPr lang="en-US" sz="1400" dirty="0" smtClean="0">
                <a:cs typeface="Times New Roman" pitchFamily="18" charset="0"/>
              </a:rPr>
              <a:t>Direct evidence of the benefit of drug promotion is not great, although pharmaceutical companies are well aware of its effect. It is rare for a company to take even a small proportion of their sales force “off the street” at one time for training because they know sales will dip as a result. </a:t>
            </a:r>
            <a:br>
              <a:rPr lang="en-US" sz="1400" dirty="0" smtClean="0">
                <a:cs typeface="Times New Roman" pitchFamily="18" charset="0"/>
              </a:rPr>
            </a:br>
            <a:r>
              <a:rPr lang="en-US" sz="1400" dirty="0" smtClean="0">
                <a:cs typeface="Times New Roman" pitchFamily="18" charset="0"/>
              </a:rPr>
              <a:t/>
            </a:r>
            <a:br>
              <a:rPr lang="en-US" sz="1400" dirty="0" smtClean="0">
                <a:cs typeface="Times New Roman" pitchFamily="18" charset="0"/>
              </a:rPr>
            </a:br>
            <a:r>
              <a:rPr lang="en-US" sz="1400" dirty="0" smtClean="0">
                <a:cs typeface="Times New Roman" pitchFamily="18" charset="0"/>
              </a:rPr>
              <a:t>We do have some evidence of the effect of drug promotion in the medical literature. Prescribing rates of new products increase after contact with pharmaceutical representatives. Clinicians are more likely to prescribe more costly medications and to make less rational choices of treatments. They are also more likely to prescribe new drugs and less likely to prescribe generic drugs. There is actually a “dose-related” relationship between sponsored meals and requests for additions to hospital formularies. </a:t>
            </a:r>
            <a:br>
              <a:rPr lang="en-US" sz="1400" dirty="0" smtClean="0">
                <a:cs typeface="Times New Roman" pitchFamily="18" charset="0"/>
              </a:rPr>
            </a:br>
            <a:r>
              <a:rPr lang="en-US" sz="1400" dirty="0" smtClean="0">
                <a:cs typeface="Times New Roman" pitchFamily="18" charset="0"/>
              </a:rPr>
              <a:t/>
            </a:r>
            <a:br>
              <a:rPr lang="en-US" sz="1400" dirty="0" smtClean="0">
                <a:cs typeface="Times New Roman" pitchFamily="18" charset="0"/>
              </a:rPr>
            </a:br>
            <a:r>
              <a:rPr lang="en-US" sz="1400" dirty="0" smtClean="0">
                <a:cs typeface="Times New Roman" pitchFamily="18" charset="0"/>
              </a:rPr>
              <a:t>Source: These data have been summarized in: </a:t>
            </a:r>
            <a:r>
              <a:rPr lang="en-US" sz="1400" i="1" dirty="0" err="1" smtClean="0">
                <a:cs typeface="Times New Roman" pitchFamily="18" charset="0"/>
              </a:rPr>
              <a:t>Wazana</a:t>
            </a:r>
            <a:r>
              <a:rPr lang="en-US" sz="1400" i="1" dirty="0" smtClean="0">
                <a:cs typeface="Times New Roman" pitchFamily="18" charset="0"/>
              </a:rPr>
              <a:t> A. Physicians and the pharmaceutical industry: is a gift ever just a gift?</a:t>
            </a:r>
            <a:r>
              <a:rPr lang="en-US" sz="1400" dirty="0" smtClean="0">
                <a:cs typeface="Times New Roman" pitchFamily="18" charset="0"/>
              </a:rPr>
              <a:t> </a:t>
            </a:r>
            <a:r>
              <a:rPr lang="en-US" sz="1400" i="1" dirty="0" smtClean="0">
                <a:cs typeface="Times New Roman" pitchFamily="18" charset="0"/>
              </a:rPr>
              <a:t>JAMA 2000;283:373-80</a:t>
            </a:r>
            <a:r>
              <a:rPr lang="en-US" sz="1400" dirty="0" smtClean="0"/>
              <a:t> </a:t>
            </a:r>
          </a:p>
        </p:txBody>
      </p:sp>
    </p:spTree>
    <p:extLst>
      <p:ext uri="{BB962C8B-B14F-4D97-AF65-F5344CB8AC3E}">
        <p14:creationId xmlns:p14="http://schemas.microsoft.com/office/powerpoint/2010/main" val="1936635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050"/>
          <p:cNvSpPr>
            <a:spLocks noGrp="1" noRot="1" noChangeAspect="1" noChangeArrowheads="1" noTextEdit="1"/>
          </p:cNvSpPr>
          <p:nvPr>
            <p:ph type="sldImg"/>
          </p:nvPr>
        </p:nvSpPr>
        <p:spPr>
          <a:xfrm>
            <a:off x="1143000" y="685800"/>
            <a:ext cx="4572000" cy="3429000"/>
          </a:xfrm>
          <a:ln/>
        </p:spPr>
      </p:sp>
      <p:sp>
        <p:nvSpPr>
          <p:cNvPr id="70659" name="Rectangle 2051"/>
          <p:cNvSpPr>
            <a:spLocks noGrp="1" noChangeArrowheads="1"/>
          </p:cNvSpPr>
          <p:nvPr>
            <p:ph type="body" idx="1"/>
          </p:nvPr>
        </p:nvSpPr>
        <p:spPr>
          <a:noFill/>
          <a:ln w="9525"/>
        </p:spPr>
        <p:txBody>
          <a:bodyPr/>
          <a:lstStyle/>
          <a:p>
            <a:r>
              <a:rPr lang="en-US" sz="1300" dirty="0" smtClean="0">
                <a:cs typeface="Times New Roman" pitchFamily="18" charset="0"/>
              </a:rPr>
              <a:t>There is also a literature showing a relationship between drug company-sponsored education and increased prescribing of the sponsor’s drug. An important note is that the changes occur even when attendees cannot identify or remember who the sponsoring company was. </a:t>
            </a:r>
            <a:br>
              <a:rPr lang="en-US" sz="1300" dirty="0" smtClean="0">
                <a:cs typeface="Times New Roman" pitchFamily="18" charset="0"/>
              </a:rPr>
            </a:br>
            <a:r>
              <a:rPr lang="en-US" sz="1300" dirty="0" smtClean="0">
                <a:cs typeface="Times New Roman" pitchFamily="18" charset="0"/>
              </a:rPr>
              <a:t/>
            </a:r>
            <a:br>
              <a:rPr lang="en-US" sz="1300" dirty="0" smtClean="0">
                <a:cs typeface="Times New Roman" pitchFamily="18" charset="0"/>
              </a:rPr>
            </a:br>
            <a:r>
              <a:rPr lang="en-US" sz="1300" dirty="0" smtClean="0">
                <a:cs typeface="Times New Roman" pitchFamily="18" charset="0"/>
              </a:rPr>
              <a:t>Don’t think this just applies to residents; the same thing has been shown with practicing physicians. See:</a:t>
            </a:r>
            <a:r>
              <a:rPr lang="en-US" sz="1300" i="1" dirty="0" smtClean="0">
                <a:cs typeface="Times New Roman" pitchFamily="18" charset="0"/>
              </a:rPr>
              <a:t> Bowman MA, Pearle DL. J </a:t>
            </a:r>
            <a:r>
              <a:rPr lang="en-US" sz="1300" i="1" dirty="0" err="1" smtClean="0">
                <a:cs typeface="Times New Roman" pitchFamily="18" charset="0"/>
              </a:rPr>
              <a:t>Contin</a:t>
            </a:r>
            <a:r>
              <a:rPr lang="en-US" sz="1300" i="1" dirty="0" smtClean="0">
                <a:cs typeface="Times New Roman" pitchFamily="18" charset="0"/>
              </a:rPr>
              <a:t> </a:t>
            </a:r>
            <a:r>
              <a:rPr lang="en-US" sz="1300" i="1" dirty="0" err="1" smtClean="0">
                <a:cs typeface="Times New Roman" pitchFamily="18" charset="0"/>
              </a:rPr>
              <a:t>Educ</a:t>
            </a:r>
            <a:r>
              <a:rPr lang="en-US" sz="1300" i="1" dirty="0" smtClean="0">
                <a:cs typeface="Times New Roman" pitchFamily="18" charset="0"/>
              </a:rPr>
              <a:t> Health Prof 1988;8:13-20.</a:t>
            </a:r>
            <a:r>
              <a:rPr lang="en-US" sz="1300" dirty="0" smtClean="0">
                <a:cs typeface="Times New Roman" pitchFamily="18" charset="0"/>
              </a:rPr>
              <a:t> </a:t>
            </a:r>
            <a:r>
              <a:rPr lang="en-US" sz="1300" i="1" dirty="0" err="1" smtClean="0">
                <a:cs typeface="Times New Roman" pitchFamily="18" charset="0"/>
              </a:rPr>
              <a:t>Wazana</a:t>
            </a:r>
            <a:r>
              <a:rPr lang="en-US" sz="1300" i="1" dirty="0" smtClean="0">
                <a:cs typeface="Times New Roman" pitchFamily="18" charset="0"/>
              </a:rPr>
              <a:t> A. Physicians and the pharmaceutical industry: is a gift ever just a gift?</a:t>
            </a:r>
            <a:r>
              <a:rPr lang="en-US" sz="1300" dirty="0" smtClean="0">
                <a:cs typeface="Times New Roman" pitchFamily="18" charset="0"/>
              </a:rPr>
              <a:t> </a:t>
            </a:r>
            <a:r>
              <a:rPr lang="en-US" sz="1300" i="1" dirty="0" smtClean="0">
                <a:cs typeface="Times New Roman" pitchFamily="18" charset="0"/>
              </a:rPr>
              <a:t>JAMA 2000;283:373-80</a:t>
            </a:r>
            <a:r>
              <a:rPr lang="en-US" sz="1300" dirty="0" smtClean="0">
                <a:cs typeface="Times New Roman" pitchFamily="18" charset="0"/>
              </a:rPr>
              <a:t/>
            </a:r>
            <a:br>
              <a:rPr lang="en-US" sz="1300" dirty="0" smtClean="0">
                <a:cs typeface="Times New Roman" pitchFamily="18" charset="0"/>
              </a:rPr>
            </a:br>
            <a:r>
              <a:rPr lang="en-US" sz="1300" dirty="0" smtClean="0">
                <a:cs typeface="Times New Roman" pitchFamily="18" charset="0"/>
              </a:rPr>
              <a:t/>
            </a:r>
            <a:br>
              <a:rPr lang="en-US" sz="1300" dirty="0" smtClean="0">
                <a:cs typeface="Times New Roman" pitchFamily="18" charset="0"/>
              </a:rPr>
            </a:br>
            <a:r>
              <a:rPr lang="en-US" sz="1300" dirty="0" smtClean="0">
                <a:cs typeface="Times New Roman" pitchFamily="18" charset="0"/>
              </a:rPr>
              <a:t>An aside: All “continuing medical education” (CME) is not the same. Pharmaceutical companies can sponsor accredited CME programs conducted through an education company. They can also present education programs that are not accredited CME but are designed to promote their drugs. Attendees usually don’t know that this distinction exists and usually don’t know when they are being educated vs. when they are being sold. How could they know? – the same national experts who will give a CME program to one group may give a promotional presentation to another group on the same topic! One night they are educating their colleagues and the next night they are spokespeople for the sponsoring company. </a:t>
            </a:r>
          </a:p>
        </p:txBody>
      </p:sp>
    </p:spTree>
    <p:extLst>
      <p:ext uri="{BB962C8B-B14F-4D97-AF65-F5344CB8AC3E}">
        <p14:creationId xmlns:p14="http://schemas.microsoft.com/office/powerpoint/2010/main" val="3564102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x-none" dirty="0"/>
          </a:p>
        </p:txBody>
      </p:sp>
      <p:sp>
        <p:nvSpPr>
          <p:cNvPr id="4" name="عنصر نائب لرقم الشريحة 3"/>
          <p:cNvSpPr>
            <a:spLocks noGrp="1"/>
          </p:cNvSpPr>
          <p:nvPr>
            <p:ph type="sldNum" sz="quarter" idx="10"/>
          </p:nvPr>
        </p:nvSpPr>
        <p:spPr/>
        <p:txBody>
          <a:bodyPr/>
          <a:lstStyle/>
          <a:p>
            <a:fld id="{3D512134-FD68-470C-A623-4E9848288F51}" type="slidenum">
              <a:rPr lang="x-none" smtClean="0"/>
              <a:pPr/>
              <a:t>13</a:t>
            </a:fld>
            <a:endParaRPr lang="x-none"/>
          </a:p>
        </p:txBody>
      </p:sp>
    </p:spTree>
    <p:extLst>
      <p:ext uri="{BB962C8B-B14F-4D97-AF65-F5344CB8AC3E}">
        <p14:creationId xmlns:p14="http://schemas.microsoft.com/office/powerpoint/2010/main" val="2625956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w="9525"/>
        </p:spPr>
        <p:txBody>
          <a:bodyPr/>
          <a:lstStyle/>
          <a:p>
            <a:r>
              <a:rPr lang="en-US" sz="1400" dirty="0">
                <a:cs typeface="Times New Roman" pitchFamily="18" charset="0"/>
              </a:rPr>
              <a:t>The American Medical Association policy on gifts is called a “Sunshine Policy.” The ethical test with gift-receiving is to ask the question, “What would my patients think if they knew they were paying for this gift?” Moonlit dinner cruises on the river, dinner with a spouse at a posh restaurant, or boxed seats behind home plate may not be necessary in return for hearing about a truly innovative new product.  </a:t>
            </a:r>
            <a:br>
              <a:rPr lang="en-US" sz="1400" dirty="0">
                <a:cs typeface="Times New Roman" pitchFamily="18" charset="0"/>
              </a:rPr>
            </a:br>
            <a:r>
              <a:rPr lang="en-US" sz="1400" dirty="0">
                <a:cs typeface="Times New Roman" pitchFamily="18" charset="0"/>
              </a:rPr>
              <a:t/>
            </a:r>
            <a:br>
              <a:rPr lang="en-US" sz="1400" dirty="0">
                <a:cs typeface="Times New Roman" pitchFamily="18" charset="0"/>
              </a:rPr>
            </a:br>
            <a:r>
              <a:rPr lang="en-US" sz="1400" dirty="0">
                <a:solidFill>
                  <a:srgbClr val="000000"/>
                </a:solidFill>
                <a:cs typeface="Times New Roman" pitchFamily="18" charset="0"/>
              </a:rPr>
              <a:t>See:</a:t>
            </a:r>
            <a:r>
              <a:rPr lang="en-US" sz="1400" i="1" dirty="0">
                <a:solidFill>
                  <a:srgbClr val="000000"/>
                </a:solidFill>
                <a:cs typeface="Times New Roman" pitchFamily="18" charset="0"/>
              </a:rPr>
              <a:t> AMA Opinion E-8.061 Gifts to Physicians from Industry. </a:t>
            </a:r>
            <a:r>
              <a:rPr lang="en-US" sz="1400" dirty="0">
                <a:solidFill>
                  <a:srgbClr val="000000"/>
                </a:solidFill>
                <a:cs typeface="Times New Roman" pitchFamily="18" charset="0"/>
              </a:rPr>
              <a:t>The AMA has a number of educational pieces on their thoughts regarding gifts. Go to their web site</a:t>
            </a:r>
            <a:r>
              <a:rPr lang="en-US" sz="1400" i="1" dirty="0">
                <a:solidFill>
                  <a:srgbClr val="000000"/>
                </a:solidFill>
                <a:cs typeface="Times New Roman" pitchFamily="18" charset="0"/>
              </a:rPr>
              <a:t>: </a:t>
            </a:r>
            <a:r>
              <a:rPr lang="en-US" sz="1400" i="1" dirty="0">
                <a:solidFill>
                  <a:srgbClr val="000000"/>
                </a:solidFill>
                <a:cs typeface="Times New Roman" pitchFamily="18" charset="0"/>
                <a:hlinkClick r:id="rId3"/>
              </a:rPr>
              <a:t>www.AMA-assn.org</a:t>
            </a:r>
            <a:r>
              <a:rPr lang="en-US" sz="1400" i="1" dirty="0">
                <a:solidFill>
                  <a:srgbClr val="000000"/>
                </a:solidFill>
                <a:cs typeface="Times New Roman" pitchFamily="18" charset="0"/>
              </a:rPr>
              <a:t> </a:t>
            </a:r>
            <a:r>
              <a:rPr lang="en-US" sz="1400" dirty="0">
                <a:solidFill>
                  <a:srgbClr val="000000"/>
                </a:solidFill>
                <a:cs typeface="Times New Roman" pitchFamily="18" charset="0"/>
              </a:rPr>
              <a:t>and search for “gifts.”</a:t>
            </a:r>
            <a:r>
              <a:rPr lang="en-US" sz="1400" dirty="0"/>
              <a:t> </a:t>
            </a:r>
          </a:p>
        </p:txBody>
      </p:sp>
    </p:spTree>
    <p:extLst>
      <p:ext uri="{BB962C8B-B14F-4D97-AF65-F5344CB8AC3E}">
        <p14:creationId xmlns:p14="http://schemas.microsoft.com/office/powerpoint/2010/main" val="381292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Rot="1" noChangeAspect="1" noChangeArrowheads="1" noTextEdit="1"/>
          </p:cNvSpPr>
          <p:nvPr>
            <p:ph type="sldImg"/>
          </p:nvPr>
        </p:nvSpPr>
        <p:spPr>
          <a:xfrm>
            <a:off x="1143000" y="685800"/>
            <a:ext cx="4572000" cy="3429000"/>
          </a:xfrm>
          <a:ln/>
        </p:spPr>
      </p:sp>
      <p:sp>
        <p:nvSpPr>
          <p:cNvPr id="62467" name="Rectangle 1027"/>
          <p:cNvSpPr>
            <a:spLocks noGrp="1" noChangeArrowheads="1"/>
          </p:cNvSpPr>
          <p:nvPr>
            <p:ph type="body" idx="1"/>
          </p:nvPr>
        </p:nvSpPr>
        <p:spPr>
          <a:noFill/>
          <a:ln w="9525"/>
        </p:spPr>
        <p:txBody>
          <a:bodyPr/>
          <a:lstStyle/>
          <a:p>
            <a:r>
              <a:rPr lang="en-US" sz="1400" dirty="0" smtClean="0">
                <a:cs typeface="Times New Roman" pitchFamily="18" charset="0"/>
              </a:rPr>
              <a:t>We start with a general overview of advertising. Advertising of drugs is no different from the advertising of any other product. The same techniques that sell other products are also effective in the sale of pharmaceuticals. These quotes are various takes on advertising.</a:t>
            </a:r>
            <a:br>
              <a:rPr lang="en-US" sz="1400" dirty="0" smtClean="0">
                <a:cs typeface="Times New Roman" pitchFamily="18" charset="0"/>
              </a:rPr>
            </a:br>
            <a:r>
              <a:rPr lang="en-US" sz="1400" dirty="0" smtClean="0">
                <a:cs typeface="Times New Roman" pitchFamily="18" charset="0"/>
              </a:rPr>
              <a:t/>
            </a:r>
            <a:br>
              <a:rPr lang="en-US" sz="1400" dirty="0" smtClean="0">
                <a:cs typeface="Times New Roman" pitchFamily="18" charset="0"/>
              </a:rPr>
            </a:br>
            <a:r>
              <a:rPr lang="en-US" sz="1400" dirty="0" smtClean="0">
                <a:cs typeface="Times New Roman" pitchFamily="18" charset="0"/>
              </a:rPr>
              <a:t>Sources: </a:t>
            </a:r>
            <a:r>
              <a:rPr lang="en-US" sz="1400" i="1" dirty="0" smtClean="0">
                <a:cs typeface="Times New Roman" pitchFamily="18" charset="0"/>
              </a:rPr>
              <a:t>Gerald </a:t>
            </a:r>
            <a:r>
              <a:rPr lang="en-US" sz="1400" i="1" dirty="0" err="1" smtClean="0">
                <a:cs typeface="Times New Roman" pitchFamily="18" charset="0"/>
              </a:rPr>
              <a:t>Leubach</a:t>
            </a:r>
            <a:r>
              <a:rPr lang="en-US" sz="1400" i="1" dirty="0" smtClean="0">
                <a:cs typeface="Times New Roman" pitchFamily="18" charset="0"/>
              </a:rPr>
              <a:t> was the president of Pfizer Pharmaceuticals. Quoted in: Clark E. The Want Makers: The World of Advertising: How They Make You Buy. New York: Viking Penguin 1989.</a:t>
            </a:r>
            <a:r>
              <a:rPr lang="en-US" sz="1400" dirty="0" smtClean="0"/>
              <a:t> </a:t>
            </a:r>
          </a:p>
        </p:txBody>
      </p:sp>
    </p:spTree>
    <p:extLst>
      <p:ext uri="{BB962C8B-B14F-4D97-AF65-F5344CB8AC3E}">
        <p14:creationId xmlns:p14="http://schemas.microsoft.com/office/powerpoint/2010/main" val="3080148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l" rtl="0" fontAlgn="base">
                <a:spcBef>
                  <a:spcPct val="0"/>
                </a:spcBef>
                <a:spcAft>
                  <a:spcPct val="0"/>
                </a:spcAft>
                <a:defRPr/>
              </a:pPr>
              <a:endParaRPr lang="x-none" sz="5400">
                <a:solidFill>
                  <a:srgbClr val="FFFFFF"/>
                </a:solidFill>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l" rtl="0" fontAlgn="base">
                <a:spcBef>
                  <a:spcPct val="0"/>
                </a:spcBef>
                <a:spcAft>
                  <a:spcPct val="0"/>
                </a:spcAft>
                <a:defRPr/>
              </a:pPr>
              <a:endParaRPr lang="x-none" sz="5400">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grpSp>
      </p:grpSp>
      <p:sp>
        <p:nvSpPr>
          <p:cNvPr id="23249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3249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6CFEF338-3B5E-47CD-BBB5-0EABCE92FC47}"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3C3D002D-4EF1-464A-A9F9-840AE64B51C9}"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8CB40D34-E7B4-4892-BDD3-5173310053F0}"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x-none"/>
          </a:p>
        </p:txBody>
      </p:sp>
      <p:sp>
        <p:nvSpPr>
          <p:cNvPr id="3" name="Chart Placeholder 2"/>
          <p:cNvSpPr>
            <a:spLocks noGrp="1"/>
          </p:cNvSpPr>
          <p:nvPr>
            <p:ph type="chart" idx="1"/>
          </p:nvPr>
        </p:nvSpPr>
        <p:spPr>
          <a:xfrm>
            <a:off x="457200" y="1600200"/>
            <a:ext cx="8229600" cy="4530725"/>
          </a:xfrm>
        </p:spPr>
        <p:txBody>
          <a:bodyPr/>
          <a:lstStyle/>
          <a:p>
            <a:pPr lvl="0"/>
            <a:endParaRPr lang="x-none"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C91CAE5-755E-4AF9-8114-303A7C736CF5}"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x-none"/>
          </a:p>
        </p:txBody>
      </p:sp>
      <p:sp>
        <p:nvSpPr>
          <p:cNvPr id="3" name="SmartArt Placeholder 2"/>
          <p:cNvSpPr>
            <a:spLocks noGrp="1"/>
          </p:cNvSpPr>
          <p:nvPr>
            <p:ph type="dgm" idx="1"/>
          </p:nvPr>
        </p:nvSpPr>
        <p:spPr>
          <a:xfrm>
            <a:off x="457200" y="1600200"/>
            <a:ext cx="8229600" cy="4530725"/>
          </a:xfrm>
        </p:spPr>
        <p:txBody>
          <a:bodyPr/>
          <a:lstStyle/>
          <a:p>
            <a:pPr lvl="0"/>
            <a:endParaRPr lang="x-none"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466FF497-76E0-49E7-B63D-CCF5E73E8AF4}"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x-none"/>
          </a:p>
        </p:txBody>
      </p:sp>
      <p:sp>
        <p:nvSpPr>
          <p:cNvPr id="3" name="Table Placeholder 2"/>
          <p:cNvSpPr>
            <a:spLocks noGrp="1"/>
          </p:cNvSpPr>
          <p:nvPr>
            <p:ph type="tbl" idx="1"/>
          </p:nvPr>
        </p:nvSpPr>
        <p:spPr>
          <a:xfrm>
            <a:off x="457200" y="1600200"/>
            <a:ext cx="8229600" cy="4530725"/>
          </a:xfrm>
        </p:spPr>
        <p:txBody>
          <a:bodyPr/>
          <a:lstStyle/>
          <a:p>
            <a:pPr lvl="0"/>
            <a:endParaRPr lang="x-none"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2CDF1D39-5E03-4869-8AE8-2E2ED56E2595}"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x-none"/>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8045744-DFEA-4EA7-BA9E-21DA05D41424}"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عنوان، وقصاصة فنية، ونص">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x-none" smtClean="0"/>
              <a:t>انقر لتحرير نمط العنوان الرئيسي</a:t>
            </a:r>
            <a:endParaRPr lang="en-US"/>
          </a:p>
        </p:txBody>
      </p:sp>
      <p:sp>
        <p:nvSpPr>
          <p:cNvPr id="3" name="عنصر نائب للقصاصة الفنية 2"/>
          <p:cNvSpPr>
            <a:spLocks noGrp="1"/>
          </p:cNvSpPr>
          <p:nvPr>
            <p:ph type="clipArt" sz="half" idx="1"/>
          </p:nvPr>
        </p:nvSpPr>
        <p:spPr>
          <a:xfrm>
            <a:off x="685800" y="1981200"/>
            <a:ext cx="3810000" cy="4114800"/>
          </a:xfrm>
        </p:spPr>
        <p:txBody>
          <a:bodyPr/>
          <a:lstStyle/>
          <a:p>
            <a:pPr lvl="0"/>
            <a:endParaRPr lang="en-US" noProof="0" smtClean="0"/>
          </a:p>
        </p:txBody>
      </p:sp>
      <p:sp>
        <p:nvSpPr>
          <p:cNvPr id="4" name="عنصر نائب للنص 3"/>
          <p:cNvSpPr>
            <a:spLocks noGrp="1"/>
          </p:cNvSpPr>
          <p:nvPr>
            <p:ph type="body" sz="half" idx="2"/>
          </p:nvPr>
        </p:nvSpPr>
        <p:spPr>
          <a:xfrm>
            <a:off x="4648200" y="1981200"/>
            <a:ext cx="3810000" cy="4114800"/>
          </a:xfrm>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C7B09B-2BE7-41C8-9295-5EFEEF7AF26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4807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08B194E-D404-4DD1-8C97-90F862F8D4FE}"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DBC4DC97-0F94-4E67-B427-F647CC13C219}"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BABAB7E1-C6DF-4C3C-8CEB-75EC23AE6139}"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A15B1BD4-428D-451D-A181-3C57483BDD14}"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FE93C60-4565-416F-95EA-4B6CB6C51E02}"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D6760DD5-2D37-438E-AD68-F5D1FA6EC728}"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4D6EFDF-9854-42DF-9E4C-CD34BC782E8D}"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ACE9CA6-5EF0-4C8C-AC92-920D61C7C8A4}" type="slidenum">
              <a:rPr lang="x-none">
                <a:solidFill>
                  <a:srgbClr val="FFFFFF"/>
                </a:solidFill>
              </a:rPr>
              <a:pPr>
                <a:defRPr/>
              </a:pPr>
              <a:t>‹#›</a:t>
            </a:fld>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23142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2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2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l" rtl="0" fontAlgn="base">
                <a:spcBef>
                  <a:spcPct val="0"/>
                </a:spcBef>
                <a:spcAft>
                  <a:spcPct val="0"/>
                </a:spcAft>
                <a:defRPr/>
              </a:pPr>
              <a:endParaRPr lang="x-none" sz="5400">
                <a:solidFill>
                  <a:srgbClr val="FFFFFF"/>
                </a:solidFill>
              </a:endParaRPr>
            </a:p>
          </p:txBody>
        </p:sp>
        <p:sp>
          <p:nvSpPr>
            <p:cNvPr id="23143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3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l" rtl="0" fontAlgn="base">
                <a:spcBef>
                  <a:spcPct val="0"/>
                </a:spcBef>
                <a:spcAft>
                  <a:spcPct val="0"/>
                </a:spcAft>
                <a:defRPr/>
              </a:pPr>
              <a:endParaRPr lang="x-none" sz="5400">
                <a:solidFill>
                  <a:srgbClr val="FFFFFF"/>
                </a:solidFill>
              </a:endParaRPr>
            </a:p>
          </p:txBody>
        </p:sp>
        <p:sp>
          <p:nvSpPr>
            <p:cNvPr id="23144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4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5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6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6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6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grpSp>
          <p:nvGrpSpPr>
            <p:cNvPr id="3" name="Group 39"/>
            <p:cNvGrpSpPr>
              <a:grpSpLocks/>
            </p:cNvGrpSpPr>
            <p:nvPr userDrawn="1"/>
          </p:nvGrpSpPr>
          <p:grpSpPr bwMode="auto">
            <a:xfrm>
              <a:off x="0" y="1632"/>
              <a:ext cx="5758" cy="1858"/>
              <a:chOff x="0" y="1632"/>
              <a:chExt cx="5758" cy="1858"/>
            </a:xfrm>
          </p:grpSpPr>
          <p:sp>
            <p:nvSpPr>
              <p:cNvPr id="23146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sp>
            <p:nvSpPr>
              <p:cNvPr id="23146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l" rtl="0" fontAlgn="base">
                  <a:spcBef>
                    <a:spcPct val="0"/>
                  </a:spcBef>
                  <a:spcAft>
                    <a:spcPct val="0"/>
                  </a:spcAft>
                  <a:defRPr/>
                </a:pPr>
                <a:endParaRPr lang="x-none" sz="5400">
                  <a:solidFill>
                    <a:srgbClr val="FFFFFF"/>
                  </a:solidFill>
                </a:endParaRPr>
              </a:p>
            </p:txBody>
          </p:sp>
        </p:grpSp>
      </p:grpSp>
      <p:sp>
        <p:nvSpPr>
          <p:cNvPr id="23146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146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146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pitchFamily="34" charset="0"/>
                <a:cs typeface="Arial" pitchFamily="34" charset="0"/>
              </a:defRPr>
            </a:lvl1pPr>
          </a:lstStyle>
          <a:p>
            <a:pPr algn="l" rtl="0" fontAlgn="base">
              <a:spcBef>
                <a:spcPct val="0"/>
              </a:spcBef>
              <a:spcAft>
                <a:spcPct val="0"/>
              </a:spcAft>
              <a:defRPr/>
            </a:pPr>
            <a:endParaRPr lang="en-US">
              <a:solidFill>
                <a:srgbClr val="FFFFFF"/>
              </a:solidFill>
            </a:endParaRPr>
          </a:p>
        </p:txBody>
      </p:sp>
      <p:sp>
        <p:nvSpPr>
          <p:cNvPr id="23146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pitchFamily="34" charset="0"/>
                <a:cs typeface="Arial" pitchFamily="34" charset="0"/>
              </a:defRPr>
            </a:lvl1pPr>
          </a:lstStyle>
          <a:p>
            <a:pPr rtl="0" fontAlgn="base">
              <a:spcBef>
                <a:spcPct val="0"/>
              </a:spcBef>
              <a:spcAft>
                <a:spcPct val="0"/>
              </a:spcAft>
              <a:defRPr/>
            </a:pPr>
            <a:endParaRPr lang="en-US">
              <a:solidFill>
                <a:srgbClr val="FFFFFF"/>
              </a:solidFill>
            </a:endParaRPr>
          </a:p>
        </p:txBody>
      </p:sp>
      <p:sp>
        <p:nvSpPr>
          <p:cNvPr id="23147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Arial" pitchFamily="34" charset="0"/>
                <a:cs typeface="Arial" pitchFamily="34" charset="0"/>
              </a:defRPr>
            </a:lvl1pPr>
          </a:lstStyle>
          <a:p>
            <a:pPr rtl="0" fontAlgn="base">
              <a:spcBef>
                <a:spcPct val="0"/>
              </a:spcBef>
              <a:spcAft>
                <a:spcPct val="0"/>
              </a:spcAft>
              <a:defRPr/>
            </a:pPr>
            <a:fld id="{AF5E4BA5-0D86-4F73-A301-DA5AD0007D3F}" type="slidenum">
              <a:rPr lang="x-none">
                <a:solidFill>
                  <a:srgbClr val="FFFFFF"/>
                </a:solidFill>
              </a:rPr>
              <a:pPr rtl="0" fontAlgn="base">
                <a:spcBef>
                  <a:spcPct val="0"/>
                </a:spcBef>
                <a:spcAft>
                  <a:spcPct val="0"/>
                </a:spcAft>
                <a:defRPr/>
              </a:pPr>
              <a:t>‹#›</a:t>
            </a:fld>
            <a:endParaRPr 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8"/>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9"/>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20"/>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20"/>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20"/>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20"/>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20"/>
        </a:buBlip>
        <a:defRPr sz="2000">
          <a:solidFill>
            <a:schemeClr val="tx1"/>
          </a:solidFill>
          <a:effectLst>
            <a:outerShdw blurRad="38100" dist="38100" dir="2700000" algn="tl">
              <a:srgbClr val="000000"/>
            </a:outerShdw>
          </a:effectLst>
          <a:latin typeface="+mn-lt"/>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emf"/><Relationship Id="rId5" Type="http://schemas.openxmlformats.org/officeDocument/2006/relationships/image" Target="../media/image6.png"/><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7.png"/><Relationship Id="rId5" Type="http://schemas.openxmlformats.org/officeDocument/2006/relationships/image" Target="../media/image6.png"/><Relationship Id="rId1" Type="http://schemas.openxmlformats.org/officeDocument/2006/relationships/vmlDrawing" Target="../drawings/vmlDrawing4.vml"/><Relationship Id="rId2"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tb.org.uk/" TargetMode="External"/><Relationship Id="rId4" Type="http://schemas.openxmlformats.org/officeDocument/2006/relationships/hyperlink" Target="http://www.medletter.com/" TargetMode="External"/><Relationship Id="rId5" Type="http://schemas.openxmlformats.org/officeDocument/2006/relationships/hyperlink" Target="http://www.prescribersletter.com/" TargetMode="External"/><Relationship Id="rId6" Type="http://schemas.openxmlformats.org/officeDocument/2006/relationships/hyperlink" Target="http://www.prescrire.org/" TargetMode="External"/><Relationship Id="rId1" Type="http://schemas.openxmlformats.org/officeDocument/2006/relationships/slideLayout" Target="../slideLayouts/slideLayout2.xml"/><Relationship Id="rId2" Type="http://schemas.openxmlformats.org/officeDocument/2006/relationships/hyperlink" Target="http://www.ti.ubc.c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ncbi.nlm.nih.gov/pubmed/20575991"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332656"/>
            <a:ext cx="8219256" cy="6192688"/>
          </a:xfrm>
        </p:spPr>
        <p:txBody>
          <a:bodyPr/>
          <a:lstStyle/>
          <a:p>
            <a:pPr indent="0" algn="ctr">
              <a:spcAft>
                <a:spcPts val="600"/>
              </a:spcAft>
              <a:buNone/>
            </a:pPr>
            <a:r>
              <a:rPr lang="en-US" sz="30800" dirty="0" smtClean="0">
                <a:solidFill>
                  <a:srgbClr val="FFFF00"/>
                </a:solidFill>
                <a:latin typeface="Garamond"/>
                <a:ea typeface="Times New Roman"/>
                <a:cs typeface="Garamond"/>
                <a:sym typeface="AGA Arabesque"/>
              </a:rPr>
              <a:t></a:t>
            </a:r>
            <a:endParaRPr lang="en-US" sz="700" dirty="0" smtClean="0">
              <a:solidFill>
                <a:srgbClr val="FFFF00"/>
              </a:solidFill>
              <a:ea typeface="Arial"/>
            </a:endParaRPr>
          </a:p>
          <a:p>
            <a:pPr indent="0" algn="ctr">
              <a:spcAft>
                <a:spcPts val="600"/>
              </a:spcAft>
              <a:buNone/>
            </a:pPr>
            <a:r>
              <a:rPr lang="en-US" sz="2800" i="1" dirty="0" smtClean="0">
                <a:solidFill>
                  <a:srgbClr val="FFFF00"/>
                </a:solidFill>
                <a:latin typeface="Garamond"/>
                <a:ea typeface="Times New Roman"/>
                <a:cs typeface="Garamond"/>
              </a:rPr>
              <a:t>In the name of Allah, </a:t>
            </a:r>
            <a:br>
              <a:rPr lang="en-US" sz="2800" i="1" dirty="0" smtClean="0">
                <a:solidFill>
                  <a:srgbClr val="FFFF00"/>
                </a:solidFill>
                <a:latin typeface="Garamond"/>
                <a:ea typeface="Times New Roman"/>
                <a:cs typeface="Garamond"/>
              </a:rPr>
            </a:br>
            <a:r>
              <a:rPr lang="en-US" sz="2800" i="1" dirty="0" smtClean="0">
                <a:solidFill>
                  <a:srgbClr val="FFFF00"/>
                </a:solidFill>
                <a:latin typeface="Garamond"/>
                <a:ea typeface="Times New Roman"/>
                <a:cs typeface="Garamond"/>
              </a:rPr>
              <a:t>the most gracious, </a:t>
            </a:r>
            <a:br>
              <a:rPr lang="en-US" sz="2800" i="1" dirty="0" smtClean="0">
                <a:solidFill>
                  <a:srgbClr val="FFFF00"/>
                </a:solidFill>
                <a:latin typeface="Garamond"/>
                <a:ea typeface="Times New Roman"/>
                <a:cs typeface="Garamond"/>
              </a:rPr>
            </a:br>
            <a:r>
              <a:rPr lang="en-US" sz="2800" i="1" dirty="0" smtClean="0">
                <a:solidFill>
                  <a:srgbClr val="FFFF00"/>
                </a:solidFill>
                <a:latin typeface="Garamond"/>
                <a:ea typeface="Times New Roman"/>
                <a:cs typeface="Garamond"/>
              </a:rPr>
              <a:t>the most merciful</a:t>
            </a:r>
            <a:endParaRPr lang="x-none" sz="2800" dirty="0">
              <a:solidFill>
                <a:srgbClr val="FFFF00"/>
              </a:solidFill>
            </a:endParaRPr>
          </a:p>
        </p:txBody>
      </p:sp>
      <p:sp>
        <p:nvSpPr>
          <p:cNvPr id="2" name="Slide Number Placeholder 1"/>
          <p:cNvSpPr>
            <a:spLocks noGrp="1"/>
          </p:cNvSpPr>
          <p:nvPr>
            <p:ph type="sldNum" sz="quarter" idx="12"/>
          </p:nvPr>
        </p:nvSpPr>
        <p:spPr/>
        <p:txBody>
          <a:bodyPr/>
          <a:lstStyle/>
          <a:p>
            <a:pPr>
              <a:defRPr/>
            </a:pPr>
            <a:fld id="{D6760DD5-2D37-438E-AD68-F5D1FA6EC728}" type="slidenum">
              <a:rPr lang="x-none" smtClean="0">
                <a:solidFill>
                  <a:srgbClr val="FFFFFF"/>
                </a:solidFill>
              </a:rPr>
              <a:pPr>
                <a:defRPr/>
              </a:pPr>
              <a:t>1</a:t>
            </a:fld>
            <a:endParaRPr lang="en-US">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050"/>
          <p:cNvSpPr>
            <a:spLocks noGrp="1" noChangeArrowheads="1"/>
          </p:cNvSpPr>
          <p:nvPr>
            <p:ph type="title"/>
          </p:nvPr>
        </p:nvSpPr>
        <p:spPr>
          <a:xfrm>
            <a:off x="107504" y="116632"/>
            <a:ext cx="8928992" cy="1584176"/>
          </a:xfrm>
        </p:spPr>
        <p:txBody>
          <a:bodyPr/>
          <a:lstStyle/>
          <a:p>
            <a:r>
              <a:rPr lang="en-US" sz="4000" b="1" dirty="0" smtClean="0">
                <a:latin typeface="Garamond" pitchFamily="18" charset="0"/>
              </a:rPr>
              <a:t>The Effects of Pharmaceutical Firm </a:t>
            </a:r>
            <a:r>
              <a:rPr lang="en-US" sz="4000" b="1" dirty="0" smtClean="0">
                <a:solidFill>
                  <a:srgbClr val="FF0000"/>
                </a:solidFill>
                <a:latin typeface="Garamond" pitchFamily="18" charset="0"/>
              </a:rPr>
              <a:t>Enticements</a:t>
            </a:r>
            <a:r>
              <a:rPr lang="en-US" sz="4000" b="1" dirty="0" smtClean="0">
                <a:latin typeface="Garamond" pitchFamily="18" charset="0"/>
              </a:rPr>
              <a:t> on Physician Prescribing Patterns</a:t>
            </a:r>
            <a:endParaRPr lang="en-US" sz="4000" i="1" dirty="0" smtClean="0">
              <a:latin typeface="Garamond" pitchFamily="18" charset="0"/>
            </a:endParaRPr>
          </a:p>
        </p:txBody>
      </p:sp>
      <p:graphicFrame>
        <p:nvGraphicFramePr>
          <p:cNvPr id="21506" name="Object 2051"/>
          <p:cNvGraphicFramePr>
            <a:graphicFrameLocks noGrp="1" noChangeAspect="1"/>
          </p:cNvGraphicFramePr>
          <p:nvPr>
            <p:ph type="chart" idx="1"/>
          </p:nvPr>
        </p:nvGraphicFramePr>
        <p:xfrm>
          <a:off x="179512" y="1830660"/>
          <a:ext cx="8712968" cy="4406652"/>
        </p:xfrm>
        <a:graphic>
          <a:graphicData uri="http://schemas.openxmlformats.org/presentationml/2006/ole">
            <mc:AlternateContent xmlns:mc="http://schemas.openxmlformats.org/markup-compatibility/2006">
              <mc:Choice xmlns:v="urn:schemas-microsoft-com:vml" Requires="v">
                <p:oleObj spid="_x0000_s267278" name="Chart" r:id="rId3" imgW="7772408" imgH="4838829" progId="MSGraph.Chart.8">
                  <p:embed followColorScheme="full"/>
                </p:oleObj>
              </mc:Choice>
              <mc:Fallback>
                <p:oleObj name="Chart" r:id="rId3" imgW="7772408" imgH="4838829" progId="MSGraph.Chart.8">
                  <p:embed followColorScheme="full"/>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30660"/>
                        <a:ext cx="8712968" cy="440665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1508" name="Text Box 2052"/>
          <p:cNvSpPr txBox="1">
            <a:spLocks noChangeArrowheads="1"/>
          </p:cNvSpPr>
          <p:nvPr/>
        </p:nvSpPr>
        <p:spPr bwMode="auto">
          <a:xfrm>
            <a:off x="593725" y="6289675"/>
            <a:ext cx="2566728" cy="461665"/>
          </a:xfrm>
          <a:prstGeom prst="rect">
            <a:avLst/>
          </a:prstGeom>
          <a:noFill/>
          <a:ln w="9525">
            <a:noFill/>
            <a:miter lim="800000"/>
            <a:headEnd/>
            <a:tailEnd/>
          </a:ln>
        </p:spPr>
        <p:txBody>
          <a:bodyPr wrap="none">
            <a:spAutoFit/>
          </a:bodyPr>
          <a:lstStyle/>
          <a:p>
            <a:pPr algn="l" rtl="0" eaLnBrk="0" fontAlgn="base" hangingPunct="0">
              <a:spcBef>
                <a:spcPct val="0"/>
              </a:spcBef>
              <a:spcAft>
                <a:spcPct val="0"/>
              </a:spcAft>
            </a:pPr>
            <a:r>
              <a:rPr lang="en-US" sz="2400" b="1" dirty="0" smtClean="0">
                <a:solidFill>
                  <a:srgbClr val="FFFF00"/>
                </a:solidFill>
                <a:latin typeface="Garamond" pitchFamily="18" charset="0"/>
              </a:rPr>
              <a:t>Chest 1992;102:270</a:t>
            </a:r>
          </a:p>
        </p:txBody>
      </p:sp>
      <p:sp>
        <p:nvSpPr>
          <p:cNvPr id="21509" name="AutoShape 2053"/>
          <p:cNvSpPr>
            <a:spLocks noChangeArrowheads="1"/>
          </p:cNvSpPr>
          <p:nvPr/>
        </p:nvSpPr>
        <p:spPr bwMode="auto">
          <a:xfrm>
            <a:off x="3962400" y="2819400"/>
            <a:ext cx="257175" cy="747713"/>
          </a:xfrm>
          <a:prstGeom prst="downArrow">
            <a:avLst>
              <a:gd name="adj1" fmla="val 50000"/>
              <a:gd name="adj2" fmla="val 72685"/>
            </a:avLst>
          </a:prstGeom>
          <a:solidFill>
            <a:schemeClr val="accent1"/>
          </a:solidFill>
          <a:ln w="9525">
            <a:solidFill>
              <a:schemeClr val="tx1"/>
            </a:solidFill>
            <a:miter lim="800000"/>
            <a:headEnd/>
            <a:tailEnd/>
          </a:ln>
        </p:spPr>
        <p:txBody>
          <a:bodyPr wrap="none" anchor="ctr"/>
          <a:lstStyle/>
          <a:p>
            <a:pPr algn="l" rtl="0" eaLnBrk="0" fontAlgn="base" hangingPunct="0">
              <a:spcBef>
                <a:spcPct val="0"/>
              </a:spcBef>
              <a:spcAft>
                <a:spcPct val="0"/>
              </a:spcAft>
            </a:pPr>
            <a:endParaRPr lang="x-none" sz="2400" smtClean="0">
              <a:solidFill>
                <a:srgbClr val="000099"/>
              </a:solidFill>
            </a:endParaRPr>
          </a:p>
        </p:txBody>
      </p:sp>
      <p:sp>
        <p:nvSpPr>
          <p:cNvPr id="21510" name="AutoShape 2054"/>
          <p:cNvSpPr>
            <a:spLocks noChangeArrowheads="1"/>
          </p:cNvSpPr>
          <p:nvPr/>
        </p:nvSpPr>
        <p:spPr bwMode="auto">
          <a:xfrm>
            <a:off x="5105400" y="2438400"/>
            <a:ext cx="257175" cy="747713"/>
          </a:xfrm>
          <a:prstGeom prst="downArrow">
            <a:avLst>
              <a:gd name="adj1" fmla="val 50000"/>
              <a:gd name="adj2" fmla="val 72685"/>
            </a:avLst>
          </a:prstGeom>
          <a:solidFill>
            <a:schemeClr val="tx2"/>
          </a:solidFill>
          <a:ln w="9525">
            <a:solidFill>
              <a:schemeClr val="tx1"/>
            </a:solidFill>
            <a:miter lim="800000"/>
            <a:headEnd/>
            <a:tailEnd/>
          </a:ln>
        </p:spPr>
        <p:txBody>
          <a:bodyPr wrap="none" anchor="ctr"/>
          <a:lstStyle/>
          <a:p>
            <a:pPr algn="l" rtl="0" eaLnBrk="0" fontAlgn="base" hangingPunct="0">
              <a:spcBef>
                <a:spcPct val="0"/>
              </a:spcBef>
              <a:spcAft>
                <a:spcPct val="0"/>
              </a:spcAft>
            </a:pPr>
            <a:endParaRPr lang="x-none" sz="2400" smtClean="0">
              <a:solidFill>
                <a:srgbClr val="000099"/>
              </a:solidFill>
            </a:endParaRPr>
          </a:p>
        </p:txBody>
      </p:sp>
      <p:sp>
        <p:nvSpPr>
          <p:cNvPr id="21511" name="AutoShape 2055"/>
          <p:cNvSpPr>
            <a:spLocks noChangeArrowheads="1"/>
          </p:cNvSpPr>
          <p:nvPr/>
        </p:nvSpPr>
        <p:spPr bwMode="auto">
          <a:xfrm>
            <a:off x="1524000" y="3352800"/>
            <a:ext cx="257175" cy="747713"/>
          </a:xfrm>
          <a:prstGeom prst="downArrow">
            <a:avLst>
              <a:gd name="adj1" fmla="val 50000"/>
              <a:gd name="adj2" fmla="val 72685"/>
            </a:avLst>
          </a:prstGeom>
          <a:solidFill>
            <a:schemeClr val="tx1"/>
          </a:solidFill>
          <a:ln w="9525">
            <a:solidFill>
              <a:schemeClr val="tx1"/>
            </a:solidFill>
            <a:miter lim="800000"/>
            <a:headEnd/>
            <a:tailEnd/>
          </a:ln>
        </p:spPr>
        <p:txBody>
          <a:bodyPr wrap="none" anchor="ctr"/>
          <a:lstStyle/>
          <a:p>
            <a:pPr algn="l" rtl="0" eaLnBrk="0" fontAlgn="base" hangingPunct="0">
              <a:spcBef>
                <a:spcPct val="0"/>
              </a:spcBef>
              <a:spcAft>
                <a:spcPct val="0"/>
              </a:spcAft>
            </a:pPr>
            <a:endParaRPr lang="x-none" sz="2400" smtClean="0">
              <a:solidFill>
                <a:srgbClr val="000099"/>
              </a:solidFill>
            </a:endParaRPr>
          </a:p>
        </p:txBody>
      </p:sp>
      <p:pic>
        <p:nvPicPr>
          <p:cNvPr id="21512" name="Picture 2056"/>
          <p:cNvPicPr>
            <a:picLocks noChangeAspect="1" noChangeArrowheads="1"/>
          </p:cNvPicPr>
          <p:nvPr/>
        </p:nvPicPr>
        <p:blipFill>
          <a:blip r:embed="rId5" cstate="print"/>
          <a:srcRect/>
          <a:stretch>
            <a:fillRect/>
          </a:stretch>
        </p:blipFill>
        <p:spPr bwMode="auto">
          <a:xfrm>
            <a:off x="8001000" y="5854700"/>
            <a:ext cx="1143000" cy="1003300"/>
          </a:xfrm>
          <a:prstGeom prst="rect">
            <a:avLst/>
          </a:prstGeom>
          <a:noFill/>
          <a:ln w="9525">
            <a:noFill/>
            <a:miter lim="800000"/>
            <a:headEnd/>
            <a:tailEnd/>
          </a:ln>
        </p:spPr>
      </p:pic>
    </p:spTree>
    <p:extLst>
      <p:ext uri="{BB962C8B-B14F-4D97-AF65-F5344CB8AC3E}">
        <p14:creationId xmlns:p14="http://schemas.microsoft.com/office/powerpoint/2010/main" val="418752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0"/>
          <p:cNvSpPr>
            <a:spLocks noGrp="1" noChangeArrowheads="1"/>
          </p:cNvSpPr>
          <p:nvPr>
            <p:ph type="title"/>
          </p:nvPr>
        </p:nvSpPr>
        <p:spPr/>
        <p:txBody>
          <a:bodyPr/>
          <a:lstStyle/>
          <a:p>
            <a:r>
              <a:rPr lang="en-US" b="1" dirty="0" smtClean="0">
                <a:latin typeface="Garamond" pitchFamily="18" charset="0"/>
              </a:rPr>
              <a:t>The Evidence</a:t>
            </a:r>
          </a:p>
        </p:txBody>
      </p:sp>
      <p:sp>
        <p:nvSpPr>
          <p:cNvPr id="16387" name="Rectangle 2051"/>
          <p:cNvSpPr>
            <a:spLocks noGrp="1" noChangeArrowheads="1"/>
          </p:cNvSpPr>
          <p:nvPr>
            <p:ph idx="1"/>
          </p:nvPr>
        </p:nvSpPr>
        <p:spPr>
          <a:xfrm>
            <a:off x="357159" y="1412776"/>
            <a:ext cx="8429684" cy="5256584"/>
          </a:xfrm>
        </p:spPr>
        <p:txBody>
          <a:bodyPr/>
          <a:lstStyle/>
          <a:p>
            <a:pPr>
              <a:lnSpc>
                <a:spcPct val="110000"/>
              </a:lnSpc>
              <a:buClr>
                <a:srgbClr val="FF0000"/>
              </a:buClr>
              <a:buFont typeface="Wingdings" pitchFamily="2" charset="2"/>
              <a:buChar char="q"/>
            </a:pPr>
            <a:r>
              <a:rPr lang="en-US" dirty="0" smtClean="0">
                <a:latin typeface="Garamond" pitchFamily="18" charset="0"/>
              </a:rPr>
              <a:t> Increased prescribing with increased contact</a:t>
            </a:r>
          </a:p>
          <a:p>
            <a:pPr lvl="1">
              <a:lnSpc>
                <a:spcPct val="110000"/>
              </a:lnSpc>
            </a:pPr>
            <a:r>
              <a:rPr lang="en-US" sz="3200" dirty="0" smtClean="0">
                <a:latin typeface="Garamond" pitchFamily="18" charset="0"/>
              </a:rPr>
              <a:t>more costly prescribing</a:t>
            </a:r>
          </a:p>
          <a:p>
            <a:pPr lvl="1">
              <a:lnSpc>
                <a:spcPct val="110000"/>
              </a:lnSpc>
            </a:pPr>
            <a:r>
              <a:rPr lang="en-US" sz="3200" dirty="0" smtClean="0">
                <a:latin typeface="Garamond" pitchFamily="18" charset="0"/>
              </a:rPr>
              <a:t>more non-rational prescribing</a:t>
            </a:r>
          </a:p>
          <a:p>
            <a:pPr lvl="1">
              <a:lnSpc>
                <a:spcPct val="110000"/>
              </a:lnSpc>
            </a:pPr>
            <a:r>
              <a:rPr lang="en-US" sz="3200" dirty="0" smtClean="0">
                <a:latin typeface="Garamond" pitchFamily="18" charset="0"/>
              </a:rPr>
              <a:t>new drug prescribing</a:t>
            </a:r>
          </a:p>
          <a:p>
            <a:pPr lvl="1">
              <a:lnSpc>
                <a:spcPct val="110000"/>
              </a:lnSpc>
            </a:pPr>
            <a:r>
              <a:rPr lang="en-US" sz="3200" dirty="0" smtClean="0">
                <a:latin typeface="Garamond" pitchFamily="18" charset="0"/>
              </a:rPr>
              <a:t>decreased use of generic drugs</a:t>
            </a:r>
          </a:p>
        </p:txBody>
      </p:sp>
      <p:sp>
        <p:nvSpPr>
          <p:cNvPr id="16388" name="Text Box 2052"/>
          <p:cNvSpPr txBox="1">
            <a:spLocks noChangeArrowheads="1"/>
          </p:cNvSpPr>
          <p:nvPr/>
        </p:nvSpPr>
        <p:spPr bwMode="auto">
          <a:xfrm>
            <a:off x="4253301" y="6096024"/>
            <a:ext cx="3371436" cy="369332"/>
          </a:xfrm>
          <a:prstGeom prst="rect">
            <a:avLst/>
          </a:prstGeom>
          <a:noFill/>
          <a:ln w="12700">
            <a:noFill/>
            <a:miter lim="800000"/>
            <a:headEnd/>
            <a:tailEnd/>
          </a:ln>
        </p:spPr>
        <p:txBody>
          <a:bodyPr wrap="none">
            <a:spAutoFit/>
          </a:bodyPr>
          <a:lstStyle/>
          <a:p>
            <a:r>
              <a:rPr lang="en-US" i="1" dirty="0" err="1">
                <a:solidFill>
                  <a:srgbClr val="FFFFFF"/>
                </a:solidFill>
                <a:latin typeface="Garamond" pitchFamily="18" charset="0"/>
              </a:rPr>
              <a:t>Wazana</a:t>
            </a:r>
            <a:r>
              <a:rPr lang="en-US" i="1" dirty="0">
                <a:solidFill>
                  <a:srgbClr val="FFFFFF"/>
                </a:solidFill>
                <a:latin typeface="Garamond" pitchFamily="18" charset="0"/>
              </a:rPr>
              <a:t> A. JAMA 2000;283:373-80.</a:t>
            </a:r>
          </a:p>
        </p:txBody>
      </p:sp>
    </p:spTree>
    <p:extLst>
      <p:ext uri="{BB962C8B-B14F-4D97-AF65-F5344CB8AC3E}">
        <p14:creationId xmlns:p14="http://schemas.microsoft.com/office/powerpoint/2010/main" val="352398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685800" y="609600"/>
            <a:ext cx="7772400" cy="890574"/>
          </a:xfrm>
        </p:spPr>
        <p:txBody>
          <a:bodyPr/>
          <a:lstStyle/>
          <a:p>
            <a:r>
              <a:rPr lang="en-US" b="1" dirty="0" smtClean="0">
                <a:latin typeface="Garamond" pitchFamily="18" charset="0"/>
              </a:rPr>
              <a:t>The Evidence</a:t>
            </a:r>
          </a:p>
        </p:txBody>
      </p:sp>
      <p:sp>
        <p:nvSpPr>
          <p:cNvPr id="17411" name="Rectangle 1027"/>
          <p:cNvSpPr>
            <a:spLocks noGrp="1" noChangeArrowheads="1"/>
          </p:cNvSpPr>
          <p:nvPr>
            <p:ph idx="1"/>
          </p:nvPr>
        </p:nvSpPr>
        <p:spPr>
          <a:xfrm>
            <a:off x="107504" y="1484784"/>
            <a:ext cx="8928992" cy="5184576"/>
          </a:xfrm>
        </p:spPr>
        <p:txBody>
          <a:bodyPr/>
          <a:lstStyle/>
          <a:p>
            <a:pPr>
              <a:buClr>
                <a:srgbClr val="FF0000"/>
              </a:buClr>
              <a:buFont typeface="Wingdings" pitchFamily="2" charset="2"/>
              <a:buChar char="q"/>
            </a:pPr>
            <a:r>
              <a:rPr lang="en-US" sz="3600" dirty="0" smtClean="0">
                <a:latin typeface="Garamond" pitchFamily="18" charset="0"/>
              </a:rPr>
              <a:t> CME: increases prescribing of sponsors’ drugs     </a:t>
            </a:r>
            <a:r>
              <a:rPr lang="en-US" sz="2800" i="1" dirty="0" err="1" smtClean="0">
                <a:solidFill>
                  <a:srgbClr val="FFFF00"/>
                </a:solidFill>
                <a:latin typeface="Garamond" pitchFamily="18" charset="0"/>
              </a:rPr>
              <a:t>Wazana</a:t>
            </a:r>
            <a:r>
              <a:rPr lang="en-US" sz="2800" i="1" dirty="0" smtClean="0">
                <a:solidFill>
                  <a:srgbClr val="FFFF00"/>
                </a:solidFill>
                <a:latin typeface="Garamond" pitchFamily="18" charset="0"/>
              </a:rPr>
              <a:t> A. JAMA 2000;283:373-80</a:t>
            </a:r>
          </a:p>
          <a:p>
            <a:pPr>
              <a:buClr>
                <a:srgbClr val="FF0000"/>
              </a:buClr>
              <a:buFont typeface="Wingdings" pitchFamily="2" charset="2"/>
              <a:buChar char="q"/>
            </a:pPr>
            <a:endParaRPr lang="en-US" sz="2800" i="1" dirty="0" smtClean="0">
              <a:solidFill>
                <a:srgbClr val="FFFF00"/>
              </a:solidFill>
              <a:latin typeface="Garamond" pitchFamily="18" charset="0"/>
            </a:endParaRPr>
          </a:p>
          <a:p>
            <a:pPr>
              <a:buClr>
                <a:srgbClr val="FF0000"/>
              </a:buClr>
              <a:buFont typeface="Wingdings" pitchFamily="2" charset="2"/>
              <a:buChar char="q"/>
            </a:pPr>
            <a:r>
              <a:rPr lang="en-US" sz="3600" dirty="0" smtClean="0">
                <a:latin typeface="Garamond" pitchFamily="18" charset="0"/>
              </a:rPr>
              <a:t>Considerable evidence from the social sciences suggests that gifts of negligible value can influence the behavior of the recipient in ways the recipient does not always realize. </a:t>
            </a:r>
            <a:r>
              <a:rPr lang="en-US" sz="2400" b="1" dirty="0" smtClean="0">
                <a:solidFill>
                  <a:srgbClr val="FFFF00"/>
                </a:solidFill>
                <a:latin typeface="Garamond" pitchFamily="18" charset="0"/>
              </a:rPr>
              <a:t>Prescribing Under the Influence. </a:t>
            </a:r>
            <a:r>
              <a:rPr lang="en-US" sz="2000" b="1" dirty="0" smtClean="0">
                <a:solidFill>
                  <a:srgbClr val="FFFF00"/>
                </a:solidFill>
                <a:latin typeface="Garamond" pitchFamily="18" charset="0"/>
              </a:rPr>
              <a:t>http://www.scu.edu/ethics/publications/submitted/morreim/prescribing.html</a:t>
            </a:r>
            <a:endParaRPr lang="en-US" sz="3600" dirty="0" smtClean="0">
              <a:solidFill>
                <a:srgbClr val="FFFF00"/>
              </a:solidFill>
              <a:latin typeface="Garamond" pitchFamily="18" charset="0"/>
            </a:endParaRPr>
          </a:p>
          <a:p>
            <a:pPr>
              <a:buClr>
                <a:srgbClr val="FF0000"/>
              </a:buClr>
              <a:buFont typeface="Wingdings" pitchFamily="2" charset="2"/>
              <a:buChar char="q"/>
            </a:pPr>
            <a:endParaRPr lang="en-US" sz="3600" dirty="0" smtClean="0">
              <a:solidFill>
                <a:srgbClr val="FFFF00"/>
              </a:solidFill>
              <a:latin typeface="Garamond" pitchFamily="18" charset="0"/>
            </a:endParaRPr>
          </a:p>
        </p:txBody>
      </p:sp>
      <p:sp>
        <p:nvSpPr>
          <p:cNvPr id="17412" name="Text Box 1028"/>
          <p:cNvSpPr txBox="1">
            <a:spLocks noChangeArrowheads="1"/>
          </p:cNvSpPr>
          <p:nvPr/>
        </p:nvSpPr>
        <p:spPr bwMode="auto">
          <a:xfrm>
            <a:off x="7253308" y="5943624"/>
            <a:ext cx="235962" cy="369332"/>
          </a:xfrm>
          <a:prstGeom prst="rect">
            <a:avLst/>
          </a:prstGeom>
          <a:noFill/>
          <a:ln w="12700">
            <a:noFill/>
            <a:miter lim="800000"/>
            <a:headEnd/>
            <a:tailEnd/>
          </a:ln>
        </p:spPr>
        <p:txBody>
          <a:bodyPr wrap="none">
            <a:spAutoFit/>
          </a:bodyPr>
          <a:lstStyle/>
          <a:p>
            <a:r>
              <a:rPr lang="en-US" i="1" dirty="0" smtClean="0">
                <a:solidFill>
                  <a:srgbClr val="FFFFFF"/>
                </a:solidFill>
                <a:latin typeface="Garamond" pitchFamily="18" charset="0"/>
              </a:rPr>
              <a:t>.</a:t>
            </a:r>
            <a:endParaRPr lang="en-US" i="1" dirty="0">
              <a:solidFill>
                <a:srgbClr val="FFFFFF"/>
              </a:solidFill>
              <a:latin typeface="Garamond" pitchFamily="18" charset="0"/>
            </a:endParaRPr>
          </a:p>
        </p:txBody>
      </p:sp>
    </p:spTree>
    <p:extLst>
      <p:ext uri="{BB962C8B-B14F-4D97-AF65-F5344CB8AC3E}">
        <p14:creationId xmlns:p14="http://schemas.microsoft.com/office/powerpoint/2010/main" val="1582076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8" y="260648"/>
            <a:ext cx="8964488" cy="6336704"/>
          </a:xfrm>
        </p:spPr>
        <p:txBody>
          <a:bodyPr/>
          <a:lstStyle/>
          <a:p>
            <a:pPr>
              <a:buClr>
                <a:srgbClr val="FF0000"/>
              </a:buClr>
              <a:buFont typeface="Wingdings" pitchFamily="2" charset="2"/>
              <a:buChar char="q"/>
            </a:pPr>
            <a:r>
              <a:rPr lang="en-US" sz="2400" dirty="0" smtClean="0">
                <a:latin typeface="Garamond" pitchFamily="18" charset="0"/>
              </a:rPr>
              <a:t>Even small, seemingly innocuous gifts such as a cup of coffee may set enormous economic forces in play with important consequences for patients.</a:t>
            </a:r>
          </a:p>
          <a:p>
            <a:pPr>
              <a:buClr>
                <a:srgbClr val="FF0000"/>
              </a:buClr>
              <a:buFont typeface="Wingdings" pitchFamily="2" charset="2"/>
              <a:buChar char="q"/>
            </a:pPr>
            <a:r>
              <a:rPr lang="en-US" sz="2400" dirty="0" smtClean="0">
                <a:latin typeface="Garamond" pitchFamily="18" charset="0"/>
              </a:rPr>
              <a:t>RC </a:t>
            </a:r>
            <a:r>
              <a:rPr lang="en-US" sz="2400" dirty="0" err="1" smtClean="0">
                <a:latin typeface="Garamond" pitchFamily="18" charset="0"/>
              </a:rPr>
              <a:t>exper</a:t>
            </a:r>
            <a:r>
              <a:rPr lang="en-US" sz="2400" dirty="0" smtClean="0">
                <a:latin typeface="Garamond" pitchFamily="18" charset="0"/>
              </a:rPr>
              <a:t> in social psychology have demonstrated that waiters can dramatically increase the size of their tips simply by giving customers a small chocolate candy along with their bill. </a:t>
            </a:r>
          </a:p>
          <a:p>
            <a:pPr>
              <a:buClr>
                <a:srgbClr val="FF0000"/>
              </a:buClr>
              <a:buFont typeface="Wingdings" pitchFamily="2" charset="2"/>
              <a:buChar char="q"/>
            </a:pPr>
            <a:r>
              <a:rPr lang="en-US" sz="2400" dirty="0" smtClean="0">
                <a:latin typeface="Garamond" pitchFamily="18" charset="0"/>
              </a:rPr>
              <a:t>The unconscious power exerted by the obligation to reciprocate when we are given even small gifts. This is exactly what PR  do every day</a:t>
            </a:r>
          </a:p>
          <a:p>
            <a:pPr>
              <a:buClr>
                <a:srgbClr val="FF0000"/>
              </a:buClr>
              <a:buFont typeface="Wingdings" pitchFamily="2" charset="2"/>
              <a:buChar char="q"/>
            </a:pPr>
            <a:endParaRPr lang="en-US" sz="2400" dirty="0" smtClean="0">
              <a:solidFill>
                <a:srgbClr val="FFFF00"/>
              </a:solidFill>
              <a:latin typeface="Garamond" pitchFamily="18" charset="0"/>
            </a:endParaRPr>
          </a:p>
          <a:p>
            <a:pPr marL="0" indent="0">
              <a:buClr>
                <a:srgbClr val="FF0000"/>
              </a:buClr>
              <a:buNone/>
            </a:pPr>
            <a:r>
              <a:rPr lang="en-US" sz="2400" dirty="0">
                <a:solidFill>
                  <a:srgbClr val="FFFF00"/>
                </a:solidFill>
                <a:latin typeface="Garamond" pitchFamily="18" charset="0"/>
              </a:rPr>
              <a:t> </a:t>
            </a:r>
            <a:r>
              <a:rPr lang="en-US" sz="2400" dirty="0" smtClean="0">
                <a:solidFill>
                  <a:srgbClr val="FFFF00"/>
                </a:solidFill>
                <a:latin typeface="Garamond" pitchFamily="18" charset="0"/>
              </a:rPr>
              <a:t>   </a:t>
            </a:r>
            <a:r>
              <a:rPr lang="en-US" sz="2400" dirty="0" err="1" smtClean="0">
                <a:solidFill>
                  <a:srgbClr val="FFFF00"/>
                </a:solidFill>
                <a:latin typeface="Garamond" pitchFamily="18" charset="0"/>
              </a:rPr>
              <a:t>Strohmetz</a:t>
            </a:r>
            <a:r>
              <a:rPr lang="en-US" sz="2400" dirty="0" smtClean="0">
                <a:solidFill>
                  <a:srgbClr val="FFFF00"/>
                </a:solidFill>
                <a:latin typeface="Garamond" pitchFamily="18" charset="0"/>
              </a:rPr>
              <a:t> DB, Rind B, Fisher R, Lynn M. Sweetening the till: the use    of candy to increase restaurant tipping. J Applied Soc </a:t>
            </a:r>
            <a:r>
              <a:rPr lang="en-US" sz="2400" dirty="0" err="1" smtClean="0">
                <a:solidFill>
                  <a:srgbClr val="FFFF00"/>
                </a:solidFill>
                <a:latin typeface="Garamond" pitchFamily="18" charset="0"/>
              </a:rPr>
              <a:t>Psychol</a:t>
            </a:r>
            <a:r>
              <a:rPr lang="en-US" sz="2400" dirty="0" smtClean="0">
                <a:solidFill>
                  <a:srgbClr val="FFFF00"/>
                </a:solidFill>
                <a:latin typeface="Garamond" pitchFamily="18" charset="0"/>
              </a:rPr>
              <a:t> 2002;32:300–9</a:t>
            </a:r>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13</a:t>
            </a:fld>
            <a:endParaRPr lang="en-US">
              <a:solidFill>
                <a:srgbClr val="FFFFFF"/>
              </a:solidFill>
            </a:endParaRPr>
          </a:p>
        </p:txBody>
      </p:sp>
    </p:spTree>
    <p:extLst>
      <p:ext uri="{BB962C8B-B14F-4D97-AF65-F5344CB8AC3E}">
        <p14:creationId xmlns:p14="http://schemas.microsoft.com/office/powerpoint/2010/main" val="3350545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45224"/>
            <a:ext cx="9036496" cy="792088"/>
          </a:xfrm>
        </p:spPr>
        <p:txBody>
          <a:bodyPr/>
          <a:lstStyle/>
          <a:p>
            <a:r>
              <a:rPr lang="en-US" sz="2000" b="1" dirty="0" smtClean="0">
                <a:latin typeface="Garamond" pitchFamily="18" charset="0"/>
              </a:rPr>
              <a:t>Prescribing Under the Influence. http://www.scu.edu/ethics/publications/submitted/morreim/prescribing.html</a:t>
            </a:r>
          </a:p>
        </p:txBody>
      </p:sp>
      <p:sp>
        <p:nvSpPr>
          <p:cNvPr id="3" name="Content Placeholder 2"/>
          <p:cNvSpPr>
            <a:spLocks noGrp="1"/>
          </p:cNvSpPr>
          <p:nvPr>
            <p:ph idx="1"/>
          </p:nvPr>
        </p:nvSpPr>
        <p:spPr>
          <a:xfrm>
            <a:off x="179512" y="548680"/>
            <a:ext cx="8856984" cy="4392487"/>
          </a:xfrm>
        </p:spPr>
        <p:txBody>
          <a:bodyPr/>
          <a:lstStyle/>
          <a:p>
            <a:pPr>
              <a:buClr>
                <a:srgbClr val="FF0000"/>
              </a:buClr>
              <a:buFont typeface="Wingdings" pitchFamily="2" charset="2"/>
              <a:buChar char="q"/>
            </a:pPr>
            <a:r>
              <a:rPr lang="en-US" dirty="0" smtClean="0">
                <a:latin typeface="Garamond" pitchFamily="18" charset="0"/>
              </a:rPr>
              <a:t>Professional guidelines recognize industry gifts as a conflict of interest and establish thresholds prohibiting the exchange of large gifts while expressly allowing for the exchange of small gifts such as pens, note pads, and coffee. </a:t>
            </a:r>
            <a:endParaRPr lang="en-US" dirty="0">
              <a:solidFill>
                <a:srgbClr val="FFFF00"/>
              </a:solidFill>
              <a:latin typeface="Garamond" pitchFamily="18" charset="0"/>
            </a:endParaRPr>
          </a:p>
        </p:txBody>
      </p:sp>
      <p:sp>
        <p:nvSpPr>
          <p:cNvPr id="4" name="Slide Number Placeholder 3"/>
          <p:cNvSpPr>
            <a:spLocks noGrp="1"/>
          </p:cNvSpPr>
          <p:nvPr>
            <p:ph type="sldNum" sz="quarter" idx="12"/>
          </p:nvPr>
        </p:nvSpPr>
        <p:spPr>
          <a:xfrm>
            <a:off x="8316416" y="6243638"/>
            <a:ext cx="370384" cy="457200"/>
          </a:xfrm>
        </p:spPr>
        <p:txBody>
          <a:bodyPr/>
          <a:lstStyle/>
          <a:p>
            <a:pPr>
              <a:defRPr/>
            </a:pPr>
            <a:fld id="{508B194E-D404-4DD1-8C97-90F862F8D4FE}" type="slidenum">
              <a:rPr lang="x-none" smtClean="0">
                <a:solidFill>
                  <a:srgbClr val="FFFFFF"/>
                </a:solidFill>
              </a:rPr>
              <a:pPr>
                <a:defRPr/>
              </a:pPr>
              <a:t>14</a:t>
            </a:fld>
            <a:endParaRPr lang="en-US" dirty="0">
              <a:solidFill>
                <a:srgbClr val="FFFFFF"/>
              </a:solidFill>
            </a:endParaRPr>
          </a:p>
        </p:txBody>
      </p:sp>
    </p:spTree>
    <p:extLst>
      <p:ext uri="{BB962C8B-B14F-4D97-AF65-F5344CB8AC3E}">
        <p14:creationId xmlns:p14="http://schemas.microsoft.com/office/powerpoint/2010/main" val="3364493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lstStyle/>
          <a:p>
            <a:pPr marL="342900" lvl="1" indent="-342900" algn="r" rtl="1">
              <a:buClr>
                <a:srgbClr val="FF0000"/>
              </a:buClr>
              <a:buSzPct val="90000"/>
              <a:buFont typeface="Wingdings" pitchFamily="2" charset="2"/>
              <a:buChar char="q"/>
            </a:pPr>
            <a:r>
              <a:rPr lang="en-US" sz="4800" b="1" dirty="0" smtClean="0">
                <a:ln w="1905"/>
                <a:effectLst>
                  <a:innerShdw blurRad="69850" dist="43180" dir="5400000">
                    <a:srgbClr val="000000">
                      <a:alpha val="65000"/>
                    </a:srgbClr>
                  </a:innerShdw>
                </a:effectLst>
              </a:rPr>
              <a:t> </a:t>
            </a:r>
            <a:r>
              <a:rPr lang="x-none" sz="4800" b="1" dirty="0" smtClean="0">
                <a:ln w="1905"/>
                <a:effectLst>
                  <a:innerShdw blurRad="69850" dist="43180" dir="5400000">
                    <a:srgbClr val="000000">
                      <a:alpha val="65000"/>
                    </a:srgbClr>
                  </a:innerShdw>
                </a:effectLst>
              </a:rPr>
              <a:t>ما هو الحكم الشرعي لقبول الهدايا؟</a:t>
            </a:r>
            <a:endParaRPr lang="en-US" sz="4800" b="1" dirty="0" smtClean="0">
              <a:ln w="1905"/>
              <a:effectLst>
                <a:innerShdw blurRad="69850" dist="43180" dir="5400000">
                  <a:srgbClr val="000000">
                    <a:alpha val="65000"/>
                  </a:srgbClr>
                </a:innerShdw>
              </a:effectLst>
            </a:endParaRPr>
          </a:p>
          <a:p>
            <a:pPr marL="342900" lvl="1" indent="-342900" algn="r" rtl="1">
              <a:buClr>
                <a:srgbClr val="FF0000"/>
              </a:buClr>
              <a:buSzPct val="90000"/>
              <a:buFont typeface="Wingdings" pitchFamily="2" charset="2"/>
              <a:buChar char="q"/>
            </a:pPr>
            <a:r>
              <a:rPr lang="ar-SA" sz="4800" b="1" dirty="0" smtClean="0">
                <a:ln w="1905"/>
                <a:effectLst>
                  <a:innerShdw blurRad="69850" dist="43180" dir="5400000">
                    <a:srgbClr val="000000">
                      <a:alpha val="65000"/>
                    </a:srgbClr>
                  </a:innerShdw>
                </a:effectLst>
              </a:rPr>
              <a:t> أذكر دليل أو أكثر من السنة؟</a:t>
            </a:r>
            <a:endParaRPr lang="x-none" sz="5400" dirty="0"/>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15</a:t>
            </a:fld>
            <a:endParaRPr lang="en-US" dirty="0">
              <a:solidFill>
                <a:srgbClr val="FFFFFF"/>
              </a:solidFill>
            </a:endParaRPr>
          </a:p>
        </p:txBody>
      </p:sp>
    </p:spTree>
    <p:extLst>
      <p:ext uri="{BB962C8B-B14F-4D97-AF65-F5344CB8AC3E}">
        <p14:creationId xmlns:p14="http://schemas.microsoft.com/office/powerpoint/2010/main" val="2881861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7812"/>
            <a:ext cx="8229600" cy="1350987"/>
          </a:xfrm>
        </p:spPr>
        <p:txBody>
          <a:bodyPr>
            <a:noAutofit/>
          </a:bodyPr>
          <a:lstStyle/>
          <a:p>
            <a:pPr algn="ctr" eaLnBrk="1" hangingPunct="1"/>
            <a:r>
              <a:rPr lang="en-US" b="1" dirty="0" smtClean="0">
                <a:latin typeface="Garamond" pitchFamily="18" charset="0"/>
                <a:cs typeface="Arial" pitchFamily="34" charset="0"/>
              </a:rPr>
              <a:t>Islamic perspective </a:t>
            </a:r>
            <a:r>
              <a:rPr lang="x-none" b="1" dirty="0" smtClean="0">
                <a:latin typeface="Garamond" pitchFamily="18" charset="0"/>
                <a:cs typeface="Arial" pitchFamily="34" charset="0"/>
              </a:rPr>
              <a:t/>
            </a:r>
            <a:br>
              <a:rPr lang="x-none" b="1" dirty="0" smtClean="0">
                <a:latin typeface="Garamond" pitchFamily="18" charset="0"/>
                <a:cs typeface="Arial" pitchFamily="34" charset="0"/>
              </a:rPr>
            </a:br>
            <a:r>
              <a:rPr lang="x-none" b="1" dirty="0" smtClean="0">
                <a:latin typeface="Garamond" pitchFamily="18" charset="0"/>
                <a:cs typeface="Arial" pitchFamily="34" charset="0"/>
              </a:rPr>
              <a:t>هدايا العمال غلول</a:t>
            </a:r>
            <a:endParaRPr lang="en-CA" b="1" dirty="0" smtClean="0">
              <a:latin typeface="Garamond" pitchFamily="18" charset="0"/>
              <a:cs typeface="Arial" pitchFamily="34" charset="0"/>
            </a:endParaRPr>
          </a:p>
        </p:txBody>
      </p:sp>
      <p:sp>
        <p:nvSpPr>
          <p:cNvPr id="37891" name="Content Placeholder 2"/>
          <p:cNvSpPr>
            <a:spLocks noGrp="1"/>
          </p:cNvSpPr>
          <p:nvPr>
            <p:ph idx="1"/>
          </p:nvPr>
        </p:nvSpPr>
        <p:spPr>
          <a:xfrm>
            <a:off x="107504" y="1981200"/>
            <a:ext cx="8928992" cy="4688160"/>
          </a:xfrm>
        </p:spPr>
        <p:txBody>
          <a:bodyPr/>
          <a:lstStyle/>
          <a:p>
            <a:pPr algn="r" eaLnBrk="1" hangingPunct="1">
              <a:buFont typeface="Wingdings 2" pitchFamily="18" charset="2"/>
              <a:buNone/>
            </a:pPr>
            <a:r>
              <a:rPr lang="x-none" sz="3200" dirty="0" smtClean="0">
                <a:latin typeface="Arial" pitchFamily="34" charset="0"/>
                <a:cs typeface="Arial" pitchFamily="34" charset="0"/>
              </a:rPr>
              <a:t>استعمل رسول الله صلى الله عليه وسلم رجلا من الأسد يقال له بن اللتبية على الصدقة فلما قدم قال هذا لكم وهذا لي أهدي لي قال فقام رسول الله صلى الله عليه وسلم على المنبر فحمد الله وأثنى عليه وقال </a:t>
            </a:r>
            <a:r>
              <a:rPr lang="x-none" sz="3200" b="1" dirty="0" smtClean="0">
                <a:solidFill>
                  <a:schemeClr val="tx2"/>
                </a:solidFill>
                <a:latin typeface="Arial" pitchFamily="34" charset="0"/>
                <a:cs typeface="Arial" pitchFamily="34" charset="0"/>
              </a:rPr>
              <a:t>ما بال عامل أبعثه فيقول هذا لكم وهذا أهدي لي أفلا قعد في بيت أبيه أو في بيت أمه حتى ينظر أيهدى إليه أم لا </a:t>
            </a:r>
            <a:r>
              <a:rPr lang="x-none" sz="3200" dirty="0" smtClean="0">
                <a:latin typeface="Arial" pitchFamily="34" charset="0"/>
                <a:cs typeface="Arial" pitchFamily="34" charset="0"/>
              </a:rPr>
              <a:t>والذي نفس محمد بيده لا ينال أحد منكم منها شيئا إلا جاء به يوم القيامة يحمله على عنقه بعير له رغاء أو بقرة لها خوار أو شاة تيعر ثم رفع يديه حتى رأينا عفرتي إبطيه ثم قال اللهم هل بلغت مرتين ” رواه مسلم</a:t>
            </a:r>
          </a:p>
        </p:txBody>
      </p:sp>
    </p:spTree>
    <p:extLst>
      <p:ext uri="{BB962C8B-B14F-4D97-AF65-F5344CB8AC3E}">
        <p14:creationId xmlns:p14="http://schemas.microsoft.com/office/powerpoint/2010/main" val="3549432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1062955"/>
          </a:xfrm>
          <a:noFill/>
        </p:spPr>
        <p:txBody>
          <a:bodyPr lIns="90488" tIns="44450" rIns="90488" bIns="44450"/>
          <a:lstStyle/>
          <a:p>
            <a:r>
              <a:rPr lang="en-US" b="1" dirty="0" smtClean="0">
                <a:latin typeface="Garamond" pitchFamily="18" charset="0"/>
              </a:rPr>
              <a:t>Sunshine Policy</a:t>
            </a:r>
          </a:p>
        </p:txBody>
      </p:sp>
      <p:sp>
        <p:nvSpPr>
          <p:cNvPr id="41987" name="Rectangle 3"/>
          <p:cNvSpPr>
            <a:spLocks noGrp="1" noChangeArrowheads="1"/>
          </p:cNvSpPr>
          <p:nvPr>
            <p:ph idx="1"/>
          </p:nvPr>
        </p:nvSpPr>
        <p:spPr>
          <a:xfrm>
            <a:off x="1001216" y="1916832"/>
            <a:ext cx="7315200" cy="4114800"/>
          </a:xfrm>
          <a:noFill/>
        </p:spPr>
        <p:txBody>
          <a:bodyPr lIns="90488" tIns="44450" rIns="90488" bIns="44450"/>
          <a:lstStyle/>
          <a:p>
            <a:pPr>
              <a:lnSpc>
                <a:spcPct val="140000"/>
              </a:lnSpc>
              <a:buFontTx/>
              <a:buNone/>
            </a:pPr>
            <a:r>
              <a:rPr lang="en-US" dirty="0" smtClean="0">
                <a:latin typeface="Garamond" pitchFamily="18" charset="0"/>
              </a:rPr>
              <a:t>“What would my patients think if they knew they were paying for this (Cruise on the river, dinner at the Clifton, box seats) ?”</a:t>
            </a:r>
          </a:p>
          <a:p>
            <a:pPr>
              <a:lnSpc>
                <a:spcPct val="140000"/>
              </a:lnSpc>
              <a:buFontTx/>
              <a:buNone/>
            </a:pPr>
            <a:r>
              <a:rPr lang="en-US" b="0" i="1" dirty="0" smtClean="0">
                <a:latin typeface="Garamond" pitchFamily="18" charset="0"/>
              </a:rPr>
              <a:t>	AMA Opinion </a:t>
            </a:r>
            <a:r>
              <a:rPr lang="en-US" b="0" i="1" dirty="0" smtClean="0">
                <a:latin typeface="Garamond" pitchFamily="18" charset="0"/>
                <a:cs typeface="Arial" pitchFamily="34" charset="0"/>
              </a:rPr>
              <a:t>E-8.061 Gifts to Physicians from Industry</a:t>
            </a:r>
            <a:br>
              <a:rPr lang="en-US" b="0" i="1" dirty="0" smtClean="0">
                <a:latin typeface="Garamond" pitchFamily="18" charset="0"/>
                <a:cs typeface="Arial" pitchFamily="34" charset="0"/>
              </a:rPr>
            </a:br>
            <a:endParaRPr lang="en-US" b="0" i="1" dirty="0" smtClean="0">
              <a:latin typeface="Garamond" pitchFamily="18" charset="0"/>
              <a:cs typeface="Arial" pitchFamily="34" charset="0"/>
            </a:endParaRPr>
          </a:p>
          <a:p>
            <a:pPr>
              <a:lnSpc>
                <a:spcPct val="140000"/>
              </a:lnSpc>
              <a:buFontTx/>
              <a:buNone/>
            </a:pPr>
            <a:endParaRPr lang="en-US" dirty="0" smtClean="0">
              <a:latin typeface="Garamond" pitchFamily="18" charset="0"/>
            </a:endParaRPr>
          </a:p>
        </p:txBody>
      </p:sp>
    </p:spTree>
    <p:extLst>
      <p:ext uri="{BB962C8B-B14F-4D97-AF65-F5344CB8AC3E}">
        <p14:creationId xmlns:p14="http://schemas.microsoft.com/office/powerpoint/2010/main" val="110500338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47248" cy="3773015"/>
          </a:xfrm>
        </p:spPr>
        <p:txBody>
          <a:bodyPr/>
          <a:lstStyle/>
          <a:p>
            <a:pPr algn="ctr" rtl="1">
              <a:buNone/>
            </a:pPr>
            <a:r>
              <a:rPr lang="x-none" sz="5400" smtClean="0">
                <a:solidFill>
                  <a:srgbClr val="FFFF00"/>
                </a:solidFill>
              </a:rPr>
              <a:t>قال صلى الله عليه وسلم</a:t>
            </a:r>
            <a:endParaRPr lang="x-none" sz="5400" dirty="0" smtClean="0">
              <a:solidFill>
                <a:srgbClr val="FFFF00"/>
              </a:solidFill>
            </a:endParaRPr>
          </a:p>
          <a:p>
            <a:pPr algn="ctr" rtl="1">
              <a:buNone/>
            </a:pPr>
            <a:r>
              <a:rPr lang="x-none" sz="5400" dirty="0" smtClean="0"/>
              <a:t>”</a:t>
            </a:r>
            <a:r>
              <a:rPr lang="x-none" sz="5400" smtClean="0"/>
              <a:t>البر حسن الخلق والإثم </a:t>
            </a:r>
            <a:r>
              <a:rPr lang="x-none" sz="5400" dirty="0" smtClean="0"/>
              <a:t>ما حاك في نفسك وكرهت أن يطلع </a:t>
            </a:r>
            <a:r>
              <a:rPr lang="x-none" sz="5400" smtClean="0"/>
              <a:t>عليه الناس</a:t>
            </a:r>
            <a:r>
              <a:rPr lang="x-none" sz="5400" dirty="0" smtClean="0"/>
              <a:t>“</a:t>
            </a:r>
          </a:p>
          <a:p>
            <a:pPr algn="ctr" rtl="1">
              <a:buNone/>
            </a:pPr>
            <a:r>
              <a:rPr lang="x-none" sz="5400" dirty="0" smtClean="0">
                <a:solidFill>
                  <a:srgbClr val="FFFF00"/>
                </a:solidFill>
              </a:rPr>
              <a:t>رواه مسلم</a:t>
            </a:r>
            <a:r>
              <a:rPr lang="x-none" sz="5400" smtClean="0"/>
              <a:t> </a:t>
            </a:r>
            <a:endParaRPr lang="x-none" sz="5400" dirty="0"/>
          </a:p>
        </p:txBody>
      </p:sp>
    </p:spTree>
    <p:extLst>
      <p:ext uri="{BB962C8B-B14F-4D97-AF65-F5344CB8AC3E}">
        <p14:creationId xmlns:p14="http://schemas.microsoft.com/office/powerpoint/2010/main" val="3992790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b="1" dirty="0" smtClean="0">
                <a:latin typeface="Garamond" pitchFamily="18" charset="0"/>
              </a:rPr>
              <a:t>What is the issue here?</a:t>
            </a:r>
          </a:p>
        </p:txBody>
      </p:sp>
      <p:sp>
        <p:nvSpPr>
          <p:cNvPr id="3" name="Content Placeholder 2"/>
          <p:cNvSpPr>
            <a:spLocks noGrp="1"/>
          </p:cNvSpPr>
          <p:nvPr>
            <p:ph idx="1"/>
          </p:nvPr>
        </p:nvSpPr>
        <p:spPr/>
        <p:txBody>
          <a:bodyPr/>
          <a:lstStyle/>
          <a:p>
            <a:pPr marL="514350" indent="-514350">
              <a:buClr>
                <a:srgbClr val="FFFF00"/>
              </a:buClr>
              <a:buFont typeface="+mj-lt"/>
              <a:buAutoNum type="alphaUcPeriod"/>
            </a:pPr>
            <a:r>
              <a:rPr lang="en-US" b="1" dirty="0" smtClean="0">
                <a:latin typeface="Garamond" pitchFamily="18" charset="0"/>
              </a:rPr>
              <a:t>Changing prescribing</a:t>
            </a:r>
          </a:p>
          <a:p>
            <a:pPr marL="514350" indent="-514350">
              <a:buClr>
                <a:srgbClr val="FFFF00"/>
              </a:buClr>
              <a:buFont typeface="+mj-lt"/>
              <a:buAutoNum type="alphaUcPeriod"/>
            </a:pPr>
            <a:r>
              <a:rPr lang="en-US" b="1" dirty="0" smtClean="0">
                <a:latin typeface="Garamond" pitchFamily="18" charset="0"/>
              </a:rPr>
              <a:t>The gift acceptance</a:t>
            </a:r>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19</a:t>
            </a:fld>
            <a:endParaRPr lang="en-US">
              <a:solidFill>
                <a:srgbClr val="FFFFFF"/>
              </a:solidFill>
            </a:endParaRPr>
          </a:p>
        </p:txBody>
      </p:sp>
      <p:sp>
        <p:nvSpPr>
          <p:cNvPr id="5" name="Rectangle 4"/>
          <p:cNvSpPr/>
          <p:nvPr/>
        </p:nvSpPr>
        <p:spPr>
          <a:xfrm>
            <a:off x="1408003" y="3284984"/>
            <a:ext cx="5716950"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5400" b="1" cap="none" spc="0" dirty="0" smtClean="0">
                <a:ln/>
                <a:solidFill>
                  <a:srgbClr val="FFFF00"/>
                </a:solidFill>
                <a:effectLst/>
                <a:latin typeface="Garamond" pitchFamily="18" charset="0"/>
              </a:rPr>
              <a:t>The judge </a:t>
            </a:r>
            <a:r>
              <a:rPr lang="en-US" sz="5400" b="1" cap="none" spc="0" dirty="0" err="1" smtClean="0">
                <a:ln/>
                <a:solidFill>
                  <a:srgbClr val="FFFF00"/>
                </a:solidFill>
                <a:effectLst/>
                <a:latin typeface="Garamond" pitchFamily="18" charset="0"/>
              </a:rPr>
              <a:t>hadeeth</a:t>
            </a:r>
            <a:endParaRPr lang="en-US" sz="5400" b="1" cap="none" spc="0" dirty="0">
              <a:ln/>
              <a:solidFill>
                <a:srgbClr val="FFFF00"/>
              </a:solidFill>
              <a:effectLst/>
              <a:latin typeface="Garamond" pitchFamily="18" charset="0"/>
            </a:endParaRPr>
          </a:p>
        </p:txBody>
      </p:sp>
    </p:spTree>
    <p:extLst>
      <p:ext uri="{BB962C8B-B14F-4D97-AF65-F5344CB8AC3E}">
        <p14:creationId xmlns:p14="http://schemas.microsoft.com/office/powerpoint/2010/main" val="332088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1520" y="125760"/>
            <a:ext cx="8640960" cy="1143000"/>
          </a:xfrm>
        </p:spPr>
        <p:txBody>
          <a:bodyPr>
            <a:noAutofit/>
          </a:bodyPr>
          <a:lstStyle/>
          <a:p>
            <a:r>
              <a:rPr lang="en-US" b="1" dirty="0" smtClean="0">
                <a:latin typeface="Garamond" pitchFamily="18" charset="0"/>
              </a:rPr>
              <a:t>Case 1: </a:t>
            </a:r>
            <a:r>
              <a:rPr lang="en-CA" b="1" dirty="0" smtClean="0">
                <a:latin typeface="Garamond" pitchFamily="18" charset="0"/>
              </a:rPr>
              <a:t>As a medical resident trainee</a:t>
            </a:r>
            <a:endParaRPr lang="en-US" b="1" dirty="0" smtClean="0">
              <a:latin typeface="Garamond" pitchFamily="18" charset="0"/>
            </a:endParaRPr>
          </a:p>
        </p:txBody>
      </p:sp>
      <p:sp>
        <p:nvSpPr>
          <p:cNvPr id="3" name="Content Placeholder 2"/>
          <p:cNvSpPr>
            <a:spLocks noGrp="1"/>
          </p:cNvSpPr>
          <p:nvPr>
            <p:ph idx="1"/>
          </p:nvPr>
        </p:nvSpPr>
        <p:spPr>
          <a:xfrm>
            <a:off x="144016" y="1268760"/>
            <a:ext cx="8892480" cy="5472608"/>
          </a:xfrm>
        </p:spPr>
        <p:txBody>
          <a:bodyPr>
            <a:noAutofit/>
          </a:bodyPr>
          <a:lstStyle/>
          <a:p>
            <a:pPr marL="365760" indent="-256032" fontAlgn="auto">
              <a:spcAft>
                <a:spcPts val="0"/>
              </a:spcAft>
              <a:buClr>
                <a:schemeClr val="accent3"/>
              </a:buClr>
              <a:buNone/>
              <a:defRPr/>
            </a:pPr>
            <a:r>
              <a:rPr lang="en-CA" dirty="0" smtClean="0">
                <a:latin typeface="Garamond" pitchFamily="18" charset="0"/>
              </a:rPr>
              <a:t>you have been invited by a drug representative to attend a course titled “update on diabetes mellitus management” next summer. The attendees of this course will be physicians, It will be sponsored &amp; organized exclusively by this drug company in a resort in Turkey. Will you agree to go, Explain why?</a:t>
            </a:r>
            <a:endParaRPr lang="en-US" dirty="0" smtClean="0">
              <a:latin typeface="Garamond" pitchFamily="18" charset="0"/>
            </a:endParaRPr>
          </a:p>
          <a:p>
            <a:pPr marL="365760" indent="-256032" fontAlgn="auto">
              <a:spcAft>
                <a:spcPts val="0"/>
              </a:spcAft>
              <a:buClr>
                <a:schemeClr val="accent3"/>
              </a:buClr>
              <a:buNone/>
              <a:defRPr/>
            </a:pPr>
            <a:r>
              <a:rPr lang="en-CA" dirty="0" smtClean="0">
                <a:latin typeface="Garamond" pitchFamily="18" charset="0"/>
              </a:rPr>
              <a:t>          Yes                       No                 I am not sure</a:t>
            </a:r>
            <a:endParaRPr lang="en-CA" dirty="0" smtClean="0">
              <a:solidFill>
                <a:srgbClr val="FFFF00"/>
              </a:solidFill>
              <a:latin typeface="Garamond" pitchFamily="18" charset="0"/>
            </a:endParaRPr>
          </a:p>
          <a:p>
            <a:pPr marL="365760" indent="-256032" fontAlgn="auto">
              <a:spcAft>
                <a:spcPts val="0"/>
              </a:spcAft>
              <a:buClr>
                <a:schemeClr val="accent3"/>
              </a:buClr>
              <a:buNone/>
              <a:defRPr/>
            </a:pPr>
            <a:r>
              <a:rPr lang="en-CA" dirty="0" smtClean="0">
                <a:solidFill>
                  <a:srgbClr val="FFFF00"/>
                </a:solidFill>
                <a:latin typeface="Garamond" pitchFamily="18" charset="0"/>
              </a:rPr>
              <a:t>Explain why</a:t>
            </a:r>
            <a:r>
              <a:rPr lang="en-CA" dirty="0" smtClean="0">
                <a:latin typeface="Garamond" pitchFamily="18" charset="0"/>
              </a:rPr>
              <a:t>? ………………………………………………</a:t>
            </a:r>
            <a:r>
              <a:rPr lang="en-US" dirty="0" smtClean="0">
                <a:latin typeface="Garamond" pitchFamily="18" charset="0"/>
              </a:rPr>
              <a:t>……</a:t>
            </a:r>
            <a:endParaRPr lang="en-CA" dirty="0" smtClean="0">
              <a:latin typeface="Garamond" pitchFamily="18" charset="0"/>
            </a:endParaRPr>
          </a:p>
          <a:p>
            <a:pPr marL="365760" indent="-256032" fontAlgn="auto">
              <a:spcAft>
                <a:spcPts val="0"/>
              </a:spcAft>
              <a:buClr>
                <a:schemeClr val="accent3"/>
              </a:buClr>
              <a:buNone/>
              <a:defRPr/>
            </a:pPr>
            <a:r>
              <a:rPr lang="en-CA" dirty="0" smtClean="0">
                <a:latin typeface="Garamond" pitchFamily="18" charset="0"/>
              </a:rPr>
              <a:t>………………………………………………………</a:t>
            </a:r>
            <a:endParaRPr lang="en-US" dirty="0" smtClean="0">
              <a:latin typeface="Garamond" pitchFamily="18" charset="0"/>
            </a:endParaRPr>
          </a:p>
        </p:txBody>
      </p:sp>
      <p:sp>
        <p:nvSpPr>
          <p:cNvPr id="7" name="Flowchart: Connector 6"/>
          <p:cNvSpPr/>
          <p:nvPr/>
        </p:nvSpPr>
        <p:spPr>
          <a:xfrm>
            <a:off x="683568" y="4437112"/>
            <a:ext cx="533400" cy="3810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563888" y="4365104"/>
            <a:ext cx="533400" cy="3810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5796136" y="4365104"/>
            <a:ext cx="533400" cy="3810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3996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372616"/>
            <a:ext cx="7772400" cy="1256184"/>
          </a:xfrm>
          <a:solidFill>
            <a:srgbClr val="000099"/>
          </a:solidFill>
        </p:spPr>
        <p:txBody>
          <a:bodyPr/>
          <a:lstStyle/>
          <a:p>
            <a:pPr>
              <a:lnSpc>
                <a:spcPct val="90000"/>
              </a:lnSpc>
            </a:pPr>
            <a:r>
              <a:rPr lang="en-US" b="1" dirty="0" smtClean="0">
                <a:latin typeface="Garamond" pitchFamily="18" charset="0"/>
              </a:rPr>
              <a:t> They can not change me</a:t>
            </a:r>
          </a:p>
        </p:txBody>
      </p:sp>
      <p:graphicFrame>
        <p:nvGraphicFramePr>
          <p:cNvPr id="20482" name="Object 4"/>
          <p:cNvGraphicFramePr>
            <a:graphicFrameLocks noGrp="1" noChangeAspect="1"/>
          </p:cNvGraphicFramePr>
          <p:nvPr>
            <p:ph type="clipArt" sz="half" idx="1"/>
          </p:nvPr>
        </p:nvGraphicFramePr>
        <p:xfrm>
          <a:off x="914400" y="2286000"/>
          <a:ext cx="3111500" cy="3733800"/>
        </p:xfrm>
        <a:graphic>
          <a:graphicData uri="http://schemas.openxmlformats.org/presentationml/2006/ole">
            <mc:AlternateContent xmlns:mc="http://schemas.openxmlformats.org/markup-compatibility/2006">
              <mc:Choice xmlns:v="urn:schemas-microsoft-com:vml" Requires="v">
                <p:oleObj spid="_x0000_s268302" name="Clip" r:id="rId3" imgW="1904762" imgH="2285714" progId="">
                  <p:embed/>
                </p:oleObj>
              </mc:Choice>
              <mc:Fallback>
                <p:oleObj name="Clip" r:id="rId3" imgW="1904762" imgH="2285714" progId="">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286000"/>
                        <a:ext cx="3111500" cy="3733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484" name="Rectangle 3"/>
          <p:cNvSpPr>
            <a:spLocks noGrp="1" noChangeArrowheads="1"/>
          </p:cNvSpPr>
          <p:nvPr>
            <p:ph type="body" sz="half" idx="2"/>
          </p:nvPr>
        </p:nvSpPr>
        <p:spPr>
          <a:xfrm>
            <a:off x="4067944" y="1700808"/>
            <a:ext cx="4608512" cy="4320480"/>
          </a:xfrm>
          <a:solidFill>
            <a:srgbClr val="000099"/>
          </a:solidFill>
        </p:spPr>
        <p:txBody>
          <a:bodyPr/>
          <a:lstStyle/>
          <a:p>
            <a:pPr>
              <a:lnSpc>
                <a:spcPct val="0"/>
              </a:lnSpc>
            </a:pPr>
            <a:endParaRPr lang="en-US" sz="3000" dirty="0" smtClean="0">
              <a:latin typeface="Garamond" pitchFamily="18" charset="0"/>
            </a:endParaRPr>
          </a:p>
          <a:p>
            <a:pPr>
              <a:buFontTx/>
              <a:buNone/>
            </a:pPr>
            <a:r>
              <a:rPr lang="en-US" sz="3000" b="1" dirty="0" smtClean="0">
                <a:latin typeface="Garamond" pitchFamily="18" charset="0"/>
              </a:rPr>
              <a:t>“I have a reputation for honesty and integrity, and let the chips fall where they may.” </a:t>
            </a:r>
            <a:r>
              <a:rPr lang="en-US" sz="3000" b="1" dirty="0" smtClean="0">
                <a:solidFill>
                  <a:srgbClr val="FFFF00"/>
                </a:solidFill>
                <a:latin typeface="Garamond" pitchFamily="18" charset="0"/>
              </a:rPr>
              <a:t>“It is true that there are people in my situation who could not receive a million-dollar grant and stay objective. But I do.”</a:t>
            </a:r>
          </a:p>
        </p:txBody>
      </p:sp>
      <p:pic>
        <p:nvPicPr>
          <p:cNvPr id="20485" name="Picture 5"/>
          <p:cNvPicPr>
            <a:picLocks noChangeAspect="1" noChangeArrowheads="1"/>
          </p:cNvPicPr>
          <p:nvPr/>
        </p:nvPicPr>
        <p:blipFill>
          <a:blip r:embed="rId5" cstate="print"/>
          <a:srcRect/>
          <a:stretch>
            <a:fillRect/>
          </a:stretch>
        </p:blipFill>
        <p:spPr bwMode="auto">
          <a:xfrm>
            <a:off x="8001000" y="5949280"/>
            <a:ext cx="1143000" cy="908720"/>
          </a:xfrm>
          <a:prstGeom prst="rect">
            <a:avLst/>
          </a:prstGeom>
          <a:noFill/>
          <a:ln w="9525">
            <a:noFill/>
            <a:miter lim="800000"/>
            <a:headEnd/>
            <a:tailEnd/>
          </a:ln>
        </p:spPr>
      </p:pic>
    </p:spTree>
    <p:extLst>
      <p:ext uri="{BB962C8B-B14F-4D97-AF65-F5344CB8AC3E}">
        <p14:creationId xmlns:p14="http://schemas.microsoft.com/office/powerpoint/2010/main" val="400699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484">
                                            <p:txEl>
                                              <p:pRg st="1" end="1"/>
                                            </p:txEl>
                                          </p:spTgt>
                                        </p:tgtEl>
                                        <p:attrNameLst>
                                          <p:attrName>style.visibility</p:attrName>
                                        </p:attrNameLst>
                                      </p:cBhvr>
                                      <p:to>
                                        <p:strVal val="visible"/>
                                      </p:to>
                                    </p:set>
                                    <p:anim calcmode="discrete" valueType="clr">
                                      <p:cBhvr override="childStyle">
                                        <p:cTn id="7" dur="500"/>
                                        <p:tgtEl>
                                          <p:spTgt spid="2048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0484">
                                            <p:txEl>
                                              <p:pRg st="1" end="1"/>
                                            </p:txEl>
                                          </p:spTgt>
                                        </p:tgtEl>
                                        <p:attrNameLst>
                                          <p:attrName>fillcolor</p:attrName>
                                        </p:attrNameLst>
                                      </p:cBhvr>
                                      <p:tavLst>
                                        <p:tav tm="0">
                                          <p:val>
                                            <p:clrVal>
                                              <a:schemeClr val="accent2"/>
                                            </p:clrVal>
                                          </p:val>
                                        </p:tav>
                                        <p:tav tm="50000">
                                          <p:val>
                                            <p:clrVal>
                                              <a:schemeClr val="hlink"/>
                                            </p:clrVal>
                                          </p:val>
                                        </p:tav>
                                      </p:tavLst>
                                    </p:anim>
                                    <p:set>
                                      <p:cBhvr>
                                        <p:cTn id="9" dur="500"/>
                                        <p:tgtEl>
                                          <p:spTgt spid="2048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a:xfrm>
            <a:off x="152400" y="1600200"/>
            <a:ext cx="8686800" cy="4525963"/>
          </a:xfrm>
        </p:spPr>
        <p:txBody>
          <a:bodyPr/>
          <a:lstStyle/>
          <a:p>
            <a:pPr marL="342900" lvl="1" indent="-342900">
              <a:buFontTx/>
              <a:buNone/>
              <a:defRPr/>
            </a:pPr>
            <a:r>
              <a:rPr lang="en-US" sz="4000" dirty="0" smtClean="0">
                <a:ln w="1905"/>
                <a:effectLst>
                  <a:outerShdw blurRad="38100" dist="38100" dir="2700000" algn="tl">
                    <a:srgbClr val="000000">
                      <a:alpha val="43137"/>
                    </a:srgbClr>
                  </a:outerShdw>
                </a:effectLst>
                <a:latin typeface="Garamond" pitchFamily="18" charset="0"/>
              </a:rPr>
              <a:t>who is more prone prescribe irrationally?</a:t>
            </a:r>
          </a:p>
          <a:p>
            <a:pPr lvl="1" indent="-742950">
              <a:buFont typeface="+mj-lt"/>
              <a:buAutoNum type="alphaUcPeriod"/>
              <a:defRPr/>
            </a:pPr>
            <a:r>
              <a:rPr lang="en-US" sz="4000" dirty="0" smtClean="0">
                <a:ln w="1905"/>
                <a:effectLst>
                  <a:outerShdw blurRad="38100" dist="38100" dir="2700000" algn="tl">
                    <a:srgbClr val="000000">
                      <a:alpha val="43137"/>
                    </a:srgbClr>
                  </a:outerShdw>
                </a:effectLst>
                <a:latin typeface="Garamond" pitchFamily="18" charset="0"/>
              </a:rPr>
              <a:t>The Drs who think they maybe influenced.</a:t>
            </a:r>
          </a:p>
          <a:p>
            <a:pPr lvl="1" indent="-742950">
              <a:buFont typeface="+mj-lt"/>
              <a:buAutoNum type="alphaUcPeriod"/>
              <a:defRPr/>
            </a:pPr>
            <a:r>
              <a:rPr lang="en-US" sz="4000" dirty="0" smtClean="0">
                <a:ln w="1905"/>
                <a:effectLst>
                  <a:outerShdw blurRad="38100" dist="38100" dir="2700000" algn="tl">
                    <a:srgbClr val="000000">
                      <a:alpha val="43137"/>
                    </a:srgbClr>
                  </a:outerShdw>
                </a:effectLst>
                <a:latin typeface="Garamond" pitchFamily="18" charset="0"/>
              </a:rPr>
              <a:t>The Drs who think they will not be influenced.</a:t>
            </a:r>
          </a:p>
          <a:p>
            <a:endParaRPr lang="x-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9650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7812"/>
            <a:ext cx="8229600" cy="1422995"/>
          </a:xfrm>
        </p:spPr>
        <p:txBody>
          <a:bodyPr/>
          <a:lstStyle/>
          <a:p>
            <a:r>
              <a:rPr lang="en-US" sz="3200" b="1" dirty="0" smtClean="0">
                <a:latin typeface="Garamond" pitchFamily="18" charset="0"/>
                <a:cs typeface="Times New Roman" pitchFamily="18" charset="0"/>
              </a:rPr>
              <a:t>Important  websites, None of them comes with free lunch!</a:t>
            </a:r>
            <a:br>
              <a:rPr lang="en-US" sz="3200" b="1" dirty="0" smtClean="0">
                <a:latin typeface="Garamond" pitchFamily="18" charset="0"/>
                <a:cs typeface="Times New Roman" pitchFamily="18" charset="0"/>
              </a:rPr>
            </a:br>
            <a:r>
              <a:rPr lang="en-US" sz="3200" b="1" dirty="0" smtClean="0">
                <a:latin typeface="Garamond" pitchFamily="18" charset="0"/>
                <a:cs typeface="Times New Roman" pitchFamily="18" charset="0"/>
              </a:rPr>
              <a:t>       Independent, evidence-based, unbiased </a:t>
            </a:r>
            <a:endParaRPr lang="en-US" sz="3200" dirty="0">
              <a:latin typeface="Garamond" pitchFamily="18" charset="0"/>
            </a:endParaRPr>
          </a:p>
        </p:txBody>
      </p:sp>
      <p:sp>
        <p:nvSpPr>
          <p:cNvPr id="16386" name="Content Placeholder 1"/>
          <p:cNvSpPr>
            <a:spLocks noGrp="1"/>
          </p:cNvSpPr>
          <p:nvPr>
            <p:ph idx="1"/>
          </p:nvPr>
        </p:nvSpPr>
        <p:spPr>
          <a:xfrm>
            <a:off x="251520" y="2060848"/>
            <a:ext cx="8445624" cy="4536504"/>
          </a:xfrm>
        </p:spPr>
        <p:txBody>
          <a:bodyPr/>
          <a:lstStyle/>
          <a:p>
            <a:pPr>
              <a:buClr>
                <a:srgbClr val="FF0000"/>
              </a:buClr>
              <a:buFont typeface="Wingdings" pitchFamily="2" charset="2"/>
              <a:buChar char="q"/>
            </a:pPr>
            <a:r>
              <a:rPr lang="en-US" sz="2000" b="1" dirty="0" smtClean="0">
                <a:latin typeface="Garamond" pitchFamily="18" charset="0"/>
                <a:cs typeface="Times New Roman" pitchFamily="18" charset="0"/>
              </a:rPr>
              <a:t>Therapeutics Letter (Canada) </a:t>
            </a:r>
            <a:r>
              <a:rPr lang="en-US" sz="2000" b="1" u="sng" dirty="0" smtClean="0">
                <a:latin typeface="Garamond" pitchFamily="18" charset="0"/>
                <a:cs typeface="Times New Roman" pitchFamily="18" charset="0"/>
                <a:hlinkClick r:id="rId2"/>
              </a:rPr>
              <a:t>http://www.ti.ubc.ca/</a:t>
            </a:r>
            <a:endParaRPr lang="en-US" sz="2000" b="1" dirty="0" smtClean="0">
              <a:latin typeface="Garamond" pitchFamily="18" charset="0"/>
              <a:cs typeface="Times New Roman" pitchFamily="18" charset="0"/>
            </a:endParaRPr>
          </a:p>
          <a:p>
            <a:pPr>
              <a:buClr>
                <a:srgbClr val="FF0000"/>
              </a:buClr>
              <a:buFont typeface="Wingdings" pitchFamily="2" charset="2"/>
              <a:buChar char="q"/>
            </a:pPr>
            <a:endParaRPr lang="en-US" sz="2000" b="1" dirty="0" smtClean="0">
              <a:latin typeface="Garamond" pitchFamily="18" charset="0"/>
              <a:cs typeface="Times New Roman" pitchFamily="18" charset="0"/>
            </a:endParaRPr>
          </a:p>
          <a:p>
            <a:pPr>
              <a:buClr>
                <a:srgbClr val="FF0000"/>
              </a:buClr>
              <a:buFont typeface="Wingdings" pitchFamily="2" charset="2"/>
              <a:buChar char="q"/>
            </a:pPr>
            <a:r>
              <a:rPr lang="en-US" sz="2000" b="1" dirty="0" smtClean="0">
                <a:latin typeface="Garamond" pitchFamily="18" charset="0"/>
                <a:cs typeface="Times New Roman" pitchFamily="18" charset="0"/>
              </a:rPr>
              <a:t>Drug and Therapeutics Bulletin (UK) </a:t>
            </a:r>
            <a:r>
              <a:rPr lang="en-US" sz="2000" b="1" u="sng" dirty="0" smtClean="0">
                <a:latin typeface="Garamond" pitchFamily="18" charset="0"/>
                <a:cs typeface="Times New Roman" pitchFamily="18" charset="0"/>
                <a:hlinkClick r:id="rId3"/>
              </a:rPr>
              <a:t>http://www.dtb.org.uk</a:t>
            </a:r>
            <a:endParaRPr lang="en-US" sz="2000" b="1" u="sng" dirty="0" smtClean="0">
              <a:latin typeface="Garamond" pitchFamily="18" charset="0"/>
              <a:cs typeface="Times New Roman" pitchFamily="18" charset="0"/>
            </a:endParaRPr>
          </a:p>
          <a:p>
            <a:pPr>
              <a:buClr>
                <a:srgbClr val="FF0000"/>
              </a:buClr>
              <a:buFont typeface="Wingdings" pitchFamily="2" charset="2"/>
              <a:buChar char="q"/>
            </a:pPr>
            <a:endParaRPr lang="en-US" sz="2000" b="1" u="sng" dirty="0" smtClean="0">
              <a:latin typeface="Garamond" pitchFamily="18" charset="0"/>
              <a:cs typeface="Times New Roman" pitchFamily="18" charset="0"/>
            </a:endParaRPr>
          </a:p>
          <a:p>
            <a:pPr>
              <a:buClr>
                <a:srgbClr val="FF0000"/>
              </a:buClr>
              <a:buFont typeface="Wingdings" pitchFamily="2" charset="2"/>
              <a:buChar char="q"/>
            </a:pPr>
            <a:r>
              <a:rPr lang="en-US" sz="2000" b="1" dirty="0" smtClean="0">
                <a:latin typeface="Garamond" pitchFamily="18" charset="0"/>
                <a:cs typeface="Times New Roman" pitchFamily="18" charset="0"/>
              </a:rPr>
              <a:t>Medical Letter </a:t>
            </a:r>
            <a:r>
              <a:rPr lang="en-US" sz="2000" b="1" u="sng" dirty="0" smtClean="0">
                <a:latin typeface="Garamond" pitchFamily="18" charset="0"/>
                <a:cs typeface="Times New Roman" pitchFamily="18" charset="0"/>
                <a:hlinkClick r:id="rId4"/>
              </a:rPr>
              <a:t>http://www.medletter.com</a:t>
            </a:r>
            <a:endParaRPr lang="en-US" sz="2000" b="1" dirty="0" smtClean="0">
              <a:latin typeface="Garamond" pitchFamily="18" charset="0"/>
              <a:cs typeface="Times New Roman" pitchFamily="18" charset="0"/>
            </a:endParaRPr>
          </a:p>
          <a:p>
            <a:pPr>
              <a:buFontTx/>
              <a:buNone/>
            </a:pPr>
            <a:r>
              <a:rPr lang="en-US" sz="2000" b="1" dirty="0" smtClean="0">
                <a:latin typeface="Garamond" pitchFamily="18" charset="0"/>
                <a:cs typeface="Times New Roman" pitchFamily="18" charset="0"/>
              </a:rPr>
              <a:t>	Since 1958 has published critical appraisals of new drugs, prescribing recommendations based on expert consensus. It reviews virtually all new drugs (so who needs drug reps?). By subscription.</a:t>
            </a:r>
          </a:p>
          <a:p>
            <a:pPr>
              <a:buFontTx/>
              <a:buNone/>
            </a:pPr>
            <a:endParaRPr lang="en-US" sz="2000" b="1" dirty="0" smtClean="0">
              <a:latin typeface="Garamond" pitchFamily="18" charset="0"/>
              <a:cs typeface="Times New Roman" pitchFamily="18" charset="0"/>
            </a:endParaRPr>
          </a:p>
          <a:p>
            <a:pPr>
              <a:buClr>
                <a:srgbClr val="FF0000"/>
              </a:buClr>
              <a:buFont typeface="Wingdings" pitchFamily="2" charset="2"/>
              <a:buChar char="q"/>
            </a:pPr>
            <a:r>
              <a:rPr lang="en-US" sz="2000" b="1" dirty="0" smtClean="0">
                <a:latin typeface="Garamond" pitchFamily="18" charset="0"/>
                <a:cs typeface="Times New Roman" pitchFamily="18" charset="0"/>
              </a:rPr>
              <a:t>Prescriber’s Letter </a:t>
            </a:r>
            <a:r>
              <a:rPr lang="en-US" sz="2000" b="1" dirty="0" smtClean="0">
                <a:latin typeface="Garamond" pitchFamily="18" charset="0"/>
                <a:cs typeface="Times New Roman" pitchFamily="18" charset="0"/>
                <a:hlinkClick r:id="rId5"/>
              </a:rPr>
              <a:t>http://www.prescribersletter.com</a:t>
            </a:r>
            <a:endParaRPr lang="en-US" sz="2000" b="1" dirty="0" smtClean="0">
              <a:latin typeface="Garamond" pitchFamily="18" charset="0"/>
              <a:cs typeface="Times New Roman" pitchFamily="18" charset="0"/>
            </a:endParaRPr>
          </a:p>
          <a:p>
            <a:pPr>
              <a:buClr>
                <a:srgbClr val="FF0000"/>
              </a:buClr>
              <a:buFont typeface="Wingdings" pitchFamily="2" charset="2"/>
              <a:buChar char="q"/>
            </a:pPr>
            <a:endParaRPr lang="en-US" sz="2000" b="1" dirty="0" smtClean="0">
              <a:latin typeface="Garamond" pitchFamily="18" charset="0"/>
              <a:cs typeface="Times New Roman" pitchFamily="18" charset="0"/>
            </a:endParaRPr>
          </a:p>
          <a:p>
            <a:pPr>
              <a:buClr>
                <a:srgbClr val="FF0000"/>
              </a:buClr>
              <a:buFont typeface="Wingdings" pitchFamily="2" charset="2"/>
              <a:buChar char="q"/>
            </a:pPr>
            <a:r>
              <a:rPr lang="en-US" sz="2000" b="1" dirty="0" err="1" smtClean="0">
                <a:latin typeface="Garamond" pitchFamily="18" charset="0"/>
                <a:cs typeface="Times New Roman" pitchFamily="18" charset="0"/>
              </a:rPr>
              <a:t>Prescrire</a:t>
            </a:r>
            <a:r>
              <a:rPr lang="en-US" sz="2000" b="1" dirty="0" smtClean="0">
                <a:latin typeface="Garamond" pitchFamily="18" charset="0"/>
                <a:cs typeface="Times New Roman" pitchFamily="18" charset="0"/>
              </a:rPr>
              <a:t> (France) </a:t>
            </a:r>
            <a:r>
              <a:rPr lang="en-US" sz="2000" b="1" u="sng" dirty="0" smtClean="0">
                <a:latin typeface="Garamond" pitchFamily="18" charset="0"/>
                <a:cs typeface="Times New Roman" pitchFamily="18" charset="0"/>
                <a:hlinkClick r:id="rId6"/>
              </a:rPr>
              <a:t>http://www.prescrire.org</a:t>
            </a:r>
            <a:endParaRPr lang="en-US" sz="2000" b="1" dirty="0" smtClean="0">
              <a:latin typeface="Garamond" pitchFamily="18" charset="0"/>
              <a:cs typeface="Times New Roman" pitchFamily="18" charset="0"/>
            </a:endParaRPr>
          </a:p>
        </p:txBody>
      </p:sp>
    </p:spTree>
    <p:extLst>
      <p:ext uri="{BB962C8B-B14F-4D97-AF65-F5344CB8AC3E}">
        <p14:creationId xmlns:p14="http://schemas.microsoft.com/office/powerpoint/2010/main" val="4037043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61648" cy="6192688"/>
          </a:xfrm>
        </p:spPr>
        <p:txBody>
          <a:bodyPr/>
          <a:lstStyle/>
          <a:p>
            <a:pPr marL="0" indent="0">
              <a:buClr>
                <a:srgbClr val="FF0000"/>
              </a:buClr>
              <a:buNone/>
            </a:pPr>
            <a:r>
              <a:rPr lang="en-US" sz="3600" b="1" dirty="0" smtClean="0">
                <a:latin typeface="Garamond" pitchFamily="18" charset="0"/>
              </a:rPr>
              <a:t> Gift incentives to participate in continuing professional education programs are the wrong incentives for health care professionals and trainees, who should be independently motivated to participate in lifelong learning.</a:t>
            </a:r>
          </a:p>
          <a:p>
            <a:pPr>
              <a:buNone/>
            </a:pPr>
            <a:endParaRPr lang="en-US" dirty="0" smtClean="0">
              <a:solidFill>
                <a:srgbClr val="FFFF00"/>
              </a:solidFill>
              <a:latin typeface="Garamond" pitchFamily="18" charset="0"/>
            </a:endParaRPr>
          </a:p>
          <a:p>
            <a:pPr>
              <a:buNone/>
            </a:pPr>
            <a:r>
              <a:rPr lang="en-US" dirty="0" smtClean="0">
                <a:solidFill>
                  <a:srgbClr val="FFFF00"/>
                </a:solidFill>
                <a:latin typeface="Garamond" pitchFamily="18" charset="0"/>
              </a:rPr>
              <a:t>National Center for Ethics in Health Care, October 2003</a:t>
            </a:r>
          </a:p>
          <a:p>
            <a:pPr>
              <a:buFont typeface="Arial" pitchFamily="34" charset="0"/>
              <a:buChar char="•"/>
            </a:pPr>
            <a:r>
              <a:rPr lang="en-US" sz="2800" dirty="0" smtClean="0">
                <a:solidFill>
                  <a:srgbClr val="FFFF00"/>
                </a:solidFill>
                <a:latin typeface="Garamond" pitchFamily="18" charset="0"/>
              </a:rPr>
              <a:t>http://www.ethics.va.gov/docs/necrpts/NEC_Report_20031201_Gifts_From_Pharma_Industry.pdf</a:t>
            </a:r>
          </a:p>
          <a:p>
            <a:endParaRPr lang="en-US" b="1" dirty="0">
              <a:latin typeface="Garamond" pitchFamily="18" charset="0"/>
            </a:endParaRPr>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23</a:t>
            </a:fld>
            <a:endParaRPr lang="en-US" dirty="0">
              <a:solidFill>
                <a:srgbClr val="FFFFFF"/>
              </a:solidFill>
            </a:endParaRPr>
          </a:p>
        </p:txBody>
      </p:sp>
    </p:spTree>
    <p:extLst>
      <p:ext uri="{BB962C8B-B14F-4D97-AF65-F5344CB8AC3E}">
        <p14:creationId xmlns:p14="http://schemas.microsoft.com/office/powerpoint/2010/main" val="456766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8" tIns="44450" rIns="90488" bIns="44450"/>
          <a:lstStyle/>
          <a:p>
            <a:r>
              <a:rPr lang="en-US" b="1" dirty="0" smtClean="0">
                <a:latin typeface="Garamond" pitchFamily="18" charset="0"/>
              </a:rPr>
              <a:t>Drug Advertising</a:t>
            </a:r>
          </a:p>
        </p:txBody>
      </p:sp>
      <p:sp>
        <p:nvSpPr>
          <p:cNvPr id="14339" name="Rectangle 3"/>
          <p:cNvSpPr>
            <a:spLocks noGrp="1" noChangeArrowheads="1"/>
          </p:cNvSpPr>
          <p:nvPr>
            <p:ph idx="1"/>
          </p:nvPr>
        </p:nvSpPr>
        <p:spPr>
          <a:xfrm>
            <a:off x="214282" y="1981200"/>
            <a:ext cx="8572560" cy="4114800"/>
          </a:xfrm>
          <a:noFill/>
        </p:spPr>
        <p:txBody>
          <a:bodyPr lIns="90488" tIns="44450" rIns="90488" bIns="44450"/>
          <a:lstStyle/>
          <a:p>
            <a:pPr algn="ctr">
              <a:buNone/>
            </a:pPr>
            <a:r>
              <a:rPr lang="en-US" b="1" dirty="0" smtClean="0">
                <a:latin typeface="Garamond" pitchFamily="18" charset="0"/>
              </a:rPr>
              <a:t>Advertising is “the science of </a:t>
            </a:r>
            <a:r>
              <a:rPr lang="en-US" b="1" dirty="0" smtClean="0">
                <a:solidFill>
                  <a:srgbClr val="FFFF00"/>
                </a:solidFill>
                <a:latin typeface="Garamond" pitchFamily="18" charset="0"/>
              </a:rPr>
              <a:t>arresting the human intelligence</a:t>
            </a:r>
            <a:r>
              <a:rPr lang="en-US" b="1" dirty="0" smtClean="0">
                <a:latin typeface="Garamond" pitchFamily="18" charset="0"/>
              </a:rPr>
              <a:t> long enough to get money from it.” </a:t>
            </a:r>
          </a:p>
          <a:p>
            <a:pPr lvl="1" algn="ctr">
              <a:buNone/>
            </a:pPr>
            <a:r>
              <a:rPr lang="en-US" sz="3200" b="1" dirty="0" smtClean="0">
                <a:latin typeface="Garamond" pitchFamily="18" charset="0"/>
              </a:rPr>
              <a:t>S. Leacock. The Garden of Folly. ©1924.</a:t>
            </a:r>
          </a:p>
        </p:txBody>
      </p:sp>
    </p:spTree>
    <p:extLst>
      <p:ext uri="{BB962C8B-B14F-4D97-AF65-F5344CB8AC3E}">
        <p14:creationId xmlns:p14="http://schemas.microsoft.com/office/powerpoint/2010/main" val="696247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Quiz</a:t>
            </a:r>
          </a:p>
        </p:txBody>
      </p:sp>
      <p:sp>
        <p:nvSpPr>
          <p:cNvPr id="3" name="Subtitle 2"/>
          <p:cNvSpPr>
            <a:spLocks noGrp="1"/>
          </p:cNvSpPr>
          <p:nvPr>
            <p:ph type="subTitle" sz="quarter" idx="1"/>
          </p:nvPr>
        </p:nvSpPr>
        <p:spPr>
          <a:xfrm>
            <a:off x="1371600" y="3886200"/>
            <a:ext cx="7016824" cy="1752600"/>
          </a:xfrm>
        </p:spPr>
        <p:txBody>
          <a:bodyPr/>
          <a:lstStyle/>
          <a:p>
            <a:r>
              <a:rPr lang="x-none" b="1" dirty="0">
                <a:effectLst/>
              </a:rPr>
              <a:t>العلاقة مع شركات الأدوية وشركات الصناعة الطبية</a:t>
            </a:r>
            <a:endParaRPr lang="en-US" dirty="0"/>
          </a:p>
        </p:txBody>
      </p:sp>
      <p:sp>
        <p:nvSpPr>
          <p:cNvPr id="4" name="Slide Number Placeholder 3"/>
          <p:cNvSpPr>
            <a:spLocks noGrp="1"/>
          </p:cNvSpPr>
          <p:nvPr>
            <p:ph type="sldNum" sz="quarter" idx="12"/>
          </p:nvPr>
        </p:nvSpPr>
        <p:spPr/>
        <p:txBody>
          <a:bodyPr/>
          <a:lstStyle/>
          <a:p>
            <a:pPr>
              <a:defRPr/>
            </a:pPr>
            <a:fld id="{6CFEF338-3B5E-47CD-BBB5-0EABCE92FC47}" type="slidenum">
              <a:rPr lang="x-none" smtClean="0">
                <a:solidFill>
                  <a:srgbClr val="FFFFFF"/>
                </a:solidFill>
              </a:rPr>
              <a:pPr>
                <a:defRPr/>
              </a:pPr>
              <a:t>25</a:t>
            </a:fld>
            <a:endParaRPr lang="en-US">
              <a:solidFill>
                <a:srgbClr val="FFFFFF"/>
              </a:solidFill>
            </a:endParaRPr>
          </a:p>
        </p:txBody>
      </p:sp>
    </p:spTree>
    <p:extLst>
      <p:ext uri="{BB962C8B-B14F-4D97-AF65-F5344CB8AC3E}">
        <p14:creationId xmlns:p14="http://schemas.microsoft.com/office/powerpoint/2010/main" val="3182942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lvl="0" indent="-514350" algn="r" rtl="1">
              <a:buFont typeface="+mj-lt"/>
              <a:buAutoNum type="arabicParenR"/>
            </a:pPr>
            <a:r>
              <a:rPr lang="en-US" b="1" dirty="0" smtClean="0">
                <a:effectLst/>
              </a:rPr>
              <a:t> </a:t>
            </a:r>
            <a:r>
              <a:rPr lang="x-none" b="1" dirty="0" smtClean="0">
                <a:effectLst/>
              </a:rPr>
              <a:t>فيما </a:t>
            </a:r>
            <a:r>
              <a:rPr lang="x-none" b="1" dirty="0">
                <a:effectLst/>
              </a:rPr>
              <a:t>يتعلق بالدعاية والتسويق للأدوية :ـ</a:t>
            </a:r>
            <a:endParaRPr lang="en-US" dirty="0">
              <a:effectLst/>
            </a:endParaRPr>
          </a:p>
        </p:txBody>
      </p:sp>
      <p:sp>
        <p:nvSpPr>
          <p:cNvPr id="3" name="Content Placeholder 2"/>
          <p:cNvSpPr>
            <a:spLocks noGrp="1"/>
          </p:cNvSpPr>
          <p:nvPr>
            <p:ph idx="1"/>
          </p:nvPr>
        </p:nvSpPr>
        <p:spPr>
          <a:xfrm>
            <a:off x="144016" y="1922611"/>
            <a:ext cx="8964488" cy="4530725"/>
          </a:xfrm>
        </p:spPr>
        <p:txBody>
          <a:bodyPr/>
          <a:lstStyle/>
          <a:p>
            <a:pPr marL="971550" lvl="1" indent="-514350" algn="r" rtl="1">
              <a:buFont typeface="+mj-lt"/>
              <a:buAutoNum type="alphaLcParenR"/>
            </a:pPr>
            <a:r>
              <a:rPr lang="x-none" dirty="0" smtClean="0">
                <a:effectLst/>
              </a:rPr>
              <a:t>لا </a:t>
            </a:r>
            <a:r>
              <a:rPr lang="x-none" dirty="0">
                <a:effectLst/>
              </a:rPr>
              <a:t>فرق بين الدعاية للادوية و المواد الأخرى </a:t>
            </a:r>
            <a:endParaRPr lang="en-US" dirty="0">
              <a:effectLst/>
            </a:endParaRPr>
          </a:p>
          <a:p>
            <a:pPr marL="971550" lvl="1" indent="-514350" algn="r" rtl="1">
              <a:buFont typeface="+mj-lt"/>
              <a:buAutoNum type="alphaLcParenR"/>
            </a:pPr>
            <a:r>
              <a:rPr lang="x-none" dirty="0">
                <a:effectLst/>
              </a:rPr>
              <a:t>الهدف الرئيس من دعاية الشركات  للأدوية هو نقل المعلومات للأطباء </a:t>
            </a:r>
            <a:endParaRPr lang="en-US" dirty="0">
              <a:effectLst/>
            </a:endParaRPr>
          </a:p>
          <a:p>
            <a:pPr marL="971550" lvl="1" indent="-514350" algn="r" rtl="1">
              <a:buFont typeface="+mj-lt"/>
              <a:buAutoNum type="alphaLcParenR"/>
            </a:pPr>
            <a:r>
              <a:rPr lang="x-none" dirty="0">
                <a:effectLst/>
              </a:rPr>
              <a:t>الدعاية والتسويق للأدوية يولد ردود فعل عاطفية </a:t>
            </a:r>
            <a:endParaRPr lang="en-US" dirty="0">
              <a:effectLst/>
            </a:endParaRPr>
          </a:p>
          <a:p>
            <a:pPr marL="971550" lvl="1" indent="-514350" algn="r" rtl="1">
              <a:buFont typeface="+mj-lt"/>
              <a:buAutoNum type="alphaLcParenR"/>
            </a:pPr>
            <a:r>
              <a:rPr lang="x-none" dirty="0">
                <a:effectLst/>
              </a:rPr>
              <a:t>تحتاج شركات الأدوية إلى تقنيات خاصة لأن الجمهور المستهدف أذكياء</a:t>
            </a:r>
            <a:endParaRPr lang="en-US" dirty="0">
              <a:effectLst/>
            </a:endParaRPr>
          </a:p>
          <a:p>
            <a:pPr marL="971550" lvl="1" indent="-514350" algn="r" rtl="1">
              <a:buFont typeface="+mj-lt"/>
              <a:buAutoNum type="alphaLcParenR"/>
            </a:pPr>
            <a:r>
              <a:rPr lang="x-none" dirty="0">
                <a:effectLst/>
              </a:rPr>
              <a:t>على عكس الهدايا، فإن الدعاية للأدوية تؤثر في </a:t>
            </a:r>
            <a:r>
              <a:rPr lang="x-none" dirty="0" smtClean="0">
                <a:effectLst/>
              </a:rPr>
              <a:t>السلوك</a:t>
            </a:r>
            <a:endParaRPr lang="en-US" dirty="0">
              <a:effectLst/>
            </a:endParaRPr>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26</a:t>
            </a:fld>
            <a:endParaRPr lang="en-US">
              <a:solidFill>
                <a:srgbClr val="FFFFFF"/>
              </a:solidFill>
            </a:endParaRPr>
          </a:p>
        </p:txBody>
      </p:sp>
    </p:spTree>
    <p:extLst>
      <p:ext uri="{BB962C8B-B14F-4D97-AF65-F5344CB8AC3E}">
        <p14:creationId xmlns:p14="http://schemas.microsoft.com/office/powerpoint/2010/main" val="3108791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2232248"/>
          </a:xfrm>
        </p:spPr>
        <p:txBody>
          <a:bodyPr/>
          <a:lstStyle/>
          <a:p>
            <a:pPr algn="r" rtl="1"/>
            <a:r>
              <a:rPr lang="ar-SA" b="1" dirty="0" smtClean="0">
                <a:effectLst/>
              </a:rPr>
              <a:t>2) </a:t>
            </a:r>
            <a:r>
              <a:rPr lang="x-none" b="1" dirty="0" smtClean="0">
                <a:effectLst/>
              </a:rPr>
              <a:t>تعتبر </a:t>
            </a:r>
            <a:r>
              <a:rPr lang="x-none" b="1" dirty="0">
                <a:effectLst/>
              </a:rPr>
              <a:t>حجة مندوب شركة الأدوية بخصوص دواء يستخدم لعلاج ذات الرئة مقبولة عند حديثه أو قوله ما يلي :ـ </a:t>
            </a:r>
            <a:endParaRPr lang="en-US" dirty="0"/>
          </a:p>
        </p:txBody>
      </p:sp>
      <p:sp>
        <p:nvSpPr>
          <p:cNvPr id="3" name="Content Placeholder 2"/>
          <p:cNvSpPr>
            <a:spLocks noGrp="1"/>
          </p:cNvSpPr>
          <p:nvPr>
            <p:ph idx="1"/>
          </p:nvPr>
        </p:nvSpPr>
        <p:spPr>
          <a:xfrm>
            <a:off x="107504" y="2492896"/>
            <a:ext cx="8856984" cy="3991918"/>
          </a:xfrm>
        </p:spPr>
        <p:txBody>
          <a:bodyPr/>
          <a:lstStyle/>
          <a:p>
            <a:pPr marL="971550" lvl="1" indent="-514350" algn="r" rtl="1">
              <a:buFont typeface="+mj-lt"/>
              <a:buAutoNum type="alphaLcParenR"/>
            </a:pPr>
            <a:r>
              <a:rPr lang="en-US" dirty="0">
                <a:effectLst/>
              </a:rPr>
              <a:t> </a:t>
            </a:r>
            <a:r>
              <a:rPr lang="x-none" dirty="0">
                <a:effectLst/>
              </a:rPr>
              <a:t>هذا الدواء هو أكثر الأدوية وصفاً في المملكة العربية السعودية </a:t>
            </a:r>
            <a:endParaRPr lang="en-US" dirty="0">
              <a:effectLst/>
            </a:endParaRPr>
          </a:p>
          <a:p>
            <a:pPr marL="971550" lvl="1" indent="-514350" algn="r" rtl="1">
              <a:buFont typeface="+mj-lt"/>
              <a:buAutoNum type="alphaLcParenR"/>
            </a:pPr>
            <a:r>
              <a:rPr lang="x-none" dirty="0">
                <a:effectLst/>
              </a:rPr>
              <a:t>توضيح أمان للدواء (</a:t>
            </a:r>
            <a:r>
              <a:rPr lang="en-US" dirty="0">
                <a:effectLst/>
              </a:rPr>
              <a:t>Safety </a:t>
            </a:r>
            <a:r>
              <a:rPr lang="x-none" dirty="0">
                <a:effectLst/>
              </a:rPr>
              <a:t>)</a:t>
            </a:r>
            <a:endParaRPr lang="en-US" dirty="0">
              <a:effectLst/>
            </a:endParaRPr>
          </a:p>
          <a:p>
            <a:pPr marL="971550" lvl="1" indent="-514350" algn="r" rtl="1">
              <a:buFont typeface="+mj-lt"/>
              <a:buAutoNum type="alphaLcParenR"/>
            </a:pPr>
            <a:r>
              <a:rPr lang="x-none" dirty="0">
                <a:effectLst/>
              </a:rPr>
              <a:t>يحتوي الدواء على مجموعة الكاربوكسيل الفريدة من نوعها في التركيبة </a:t>
            </a:r>
            <a:endParaRPr lang="en-US" dirty="0">
              <a:effectLst/>
            </a:endParaRPr>
          </a:p>
          <a:p>
            <a:pPr marL="971550" lvl="1" indent="-514350" algn="r" rtl="1">
              <a:buFont typeface="+mj-lt"/>
              <a:buAutoNum type="alphaLcParenR"/>
            </a:pPr>
            <a:r>
              <a:rPr lang="x-none" dirty="0">
                <a:effectLst/>
              </a:rPr>
              <a:t>الدواء أكثر أماناً من البندول ( </a:t>
            </a:r>
            <a:r>
              <a:rPr lang="en-US" dirty="0" err="1">
                <a:effectLst/>
              </a:rPr>
              <a:t>Paracetamol</a:t>
            </a:r>
            <a:r>
              <a:rPr lang="en-US" dirty="0">
                <a:effectLst/>
              </a:rPr>
              <a:t> </a:t>
            </a:r>
            <a:r>
              <a:rPr lang="x-none" dirty="0">
                <a:effectLst/>
              </a:rPr>
              <a:t>) في حالة تعاطي جرعة زائدة </a:t>
            </a:r>
            <a:endParaRPr lang="en-US" dirty="0">
              <a:effectLst/>
            </a:endParaRPr>
          </a:p>
          <a:p>
            <a:pPr marL="971550" lvl="1" indent="-514350" algn="r" rtl="1">
              <a:buFont typeface="+mj-lt"/>
              <a:buAutoNum type="alphaLcParenR"/>
            </a:pPr>
            <a:r>
              <a:rPr lang="x-none" dirty="0">
                <a:effectLst/>
              </a:rPr>
              <a:t>ألا يمكنك مساعدتي من خلا ل صرف الدواء </a:t>
            </a:r>
            <a:endParaRPr lang="en-US" dirty="0">
              <a:effectLst/>
            </a:endParaRPr>
          </a:p>
          <a:p>
            <a:pPr marL="971550" lvl="1" indent="-514350" algn="r" rtl="1">
              <a:buFont typeface="+mj-lt"/>
              <a:buAutoNum type="alphaLcParenR"/>
            </a:pPr>
            <a:r>
              <a:rPr lang="x-none" dirty="0">
                <a:effectLst/>
              </a:rPr>
              <a:t>ألا يستحق المرضى تجربة هذا الدواء عليهم </a:t>
            </a:r>
            <a:endParaRPr lang="en-US" dirty="0">
              <a:effectLst/>
            </a:endParaRPr>
          </a:p>
          <a:p>
            <a:pPr marL="514350" indent="-514350" algn="r" rtl="1">
              <a:buFont typeface="+mj-lt"/>
              <a:buAutoNum type="alphaLcParenR"/>
            </a:pPr>
            <a:endParaRPr lang="en-US" sz="2800" dirty="0"/>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27</a:t>
            </a:fld>
            <a:endParaRPr lang="en-US">
              <a:solidFill>
                <a:srgbClr val="FFFFFF"/>
              </a:solidFill>
            </a:endParaRPr>
          </a:p>
        </p:txBody>
      </p:sp>
    </p:spTree>
    <p:extLst>
      <p:ext uri="{BB962C8B-B14F-4D97-AF65-F5344CB8AC3E}">
        <p14:creationId xmlns:p14="http://schemas.microsoft.com/office/powerpoint/2010/main" val="15379098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856984" cy="3096344"/>
          </a:xfrm>
        </p:spPr>
        <p:txBody>
          <a:bodyPr/>
          <a:lstStyle/>
          <a:p>
            <a:pPr lvl="0" algn="r" rtl="1"/>
            <a:r>
              <a:rPr lang="ar-SA" sz="3800" b="1" dirty="0" smtClean="0">
                <a:effectLst/>
              </a:rPr>
              <a:t>3) </a:t>
            </a:r>
            <a:r>
              <a:rPr lang="x-none" sz="3800" b="1" dirty="0" smtClean="0">
                <a:effectLst/>
              </a:rPr>
              <a:t>جاء </a:t>
            </a:r>
            <a:r>
              <a:rPr lang="x-none" sz="3800" b="1" dirty="0">
                <a:effectLst/>
              </a:rPr>
              <a:t>اليك مندوب التسويق في إحدى شركات الأدوية المعروفة وعرض عليك حضور مؤتمر تقيمه تلك الشركة عن أدويتها الجديدة في جزر المالديف مع تكفلهم بجميع متطلبات السفر فما هو التصرف الصحيح في مثل هذه الحالة</a:t>
            </a:r>
            <a:r>
              <a:rPr lang="x-none" sz="3800" dirty="0">
                <a:effectLst/>
              </a:rPr>
              <a:t> ؟</a:t>
            </a:r>
            <a:endParaRPr lang="en-US" sz="3800" dirty="0">
              <a:effectLst/>
            </a:endParaRPr>
          </a:p>
        </p:txBody>
      </p:sp>
      <p:sp>
        <p:nvSpPr>
          <p:cNvPr id="3" name="Content Placeholder 2"/>
          <p:cNvSpPr>
            <a:spLocks noGrp="1"/>
          </p:cNvSpPr>
          <p:nvPr>
            <p:ph idx="1"/>
          </p:nvPr>
        </p:nvSpPr>
        <p:spPr>
          <a:xfrm>
            <a:off x="143508" y="3284984"/>
            <a:ext cx="8856984" cy="3415854"/>
          </a:xfrm>
        </p:spPr>
        <p:txBody>
          <a:bodyPr/>
          <a:lstStyle/>
          <a:p>
            <a:pPr marL="971550" lvl="1" indent="-514350" algn="r" rtl="1">
              <a:buFont typeface="+mj-lt"/>
              <a:buAutoNum type="alphaLcParenR"/>
            </a:pPr>
            <a:r>
              <a:rPr lang="x-none" sz="3200" dirty="0">
                <a:effectLst/>
              </a:rPr>
              <a:t>الموافقة على الذهاب إلى المؤتمر بدون شروط</a:t>
            </a:r>
            <a:endParaRPr lang="en-US" sz="3200" dirty="0">
              <a:effectLst/>
            </a:endParaRPr>
          </a:p>
          <a:p>
            <a:pPr marL="971550" lvl="1" indent="-514350" algn="r" rtl="1">
              <a:buFont typeface="+mj-lt"/>
              <a:buAutoNum type="alphaLcParenR"/>
            </a:pPr>
            <a:r>
              <a:rPr lang="x-none" sz="3200" dirty="0">
                <a:effectLst/>
              </a:rPr>
              <a:t>الموافقة على الذهاب إلى المؤتمر بشرط أن لا تجبره الشركة على وصف أدوية الشركة</a:t>
            </a:r>
            <a:endParaRPr lang="en-US" sz="3200" dirty="0">
              <a:effectLst/>
            </a:endParaRPr>
          </a:p>
          <a:p>
            <a:pPr marL="971550" lvl="1" indent="-514350" algn="r" rtl="1">
              <a:buFont typeface="+mj-lt"/>
              <a:buAutoNum type="alphaLcParenR"/>
            </a:pPr>
            <a:r>
              <a:rPr lang="x-none" sz="3200" dirty="0">
                <a:effectLst/>
              </a:rPr>
              <a:t>رفض هذا العرض وتحويل المندوب إلى طبيب مقيم قد يستفيد من هذا المؤتمر</a:t>
            </a:r>
            <a:endParaRPr lang="en-US" sz="3200" dirty="0">
              <a:effectLst/>
            </a:endParaRPr>
          </a:p>
          <a:p>
            <a:pPr marL="971550" lvl="1" indent="-514350" algn="r" rtl="1">
              <a:buFont typeface="+mj-lt"/>
              <a:buAutoNum type="alphaLcParenR"/>
            </a:pPr>
            <a:r>
              <a:rPr lang="x-none" sz="3200" dirty="0">
                <a:effectLst/>
              </a:rPr>
              <a:t>رفض هذا العرض </a:t>
            </a:r>
            <a:endParaRPr lang="en-US" sz="3200" dirty="0">
              <a:effectLst/>
            </a:endParaRPr>
          </a:p>
          <a:p>
            <a:pPr marL="514350" indent="-514350" algn="r" rtl="1">
              <a:buFont typeface="+mj-lt"/>
              <a:buAutoNum type="alphaLcParenR"/>
            </a:pPr>
            <a:endParaRPr lang="en-US" dirty="0"/>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28</a:t>
            </a:fld>
            <a:endParaRPr lang="en-US">
              <a:solidFill>
                <a:srgbClr val="FFFFFF"/>
              </a:solidFill>
            </a:endParaRPr>
          </a:p>
        </p:txBody>
      </p:sp>
    </p:spTree>
    <p:extLst>
      <p:ext uri="{BB962C8B-B14F-4D97-AF65-F5344CB8AC3E}">
        <p14:creationId xmlns:p14="http://schemas.microsoft.com/office/powerpoint/2010/main" val="31217391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79512" y="116633"/>
            <a:ext cx="8784976" cy="1008112"/>
          </a:xfrm>
        </p:spPr>
        <p:txBody>
          <a:bodyPr>
            <a:noAutofit/>
          </a:bodyPr>
          <a:lstStyle/>
          <a:p>
            <a:r>
              <a:rPr lang="en-US" sz="3200" b="1" dirty="0" smtClean="0">
                <a:latin typeface="Garamond" pitchFamily="18" charset="0"/>
              </a:rPr>
              <a:t>Scope and Impact of Financial Conflicts of Interest in Biomedical Research</a:t>
            </a:r>
            <a:r>
              <a:rPr lang="en-US" sz="3200" b="1" dirty="0" smtClean="0">
                <a:solidFill>
                  <a:schemeClr val="tx1"/>
                </a:solidFill>
                <a:latin typeface="Garamond" pitchFamily="18" charset="0"/>
              </a:rPr>
              <a:t> </a:t>
            </a:r>
          </a:p>
        </p:txBody>
      </p:sp>
      <p:sp>
        <p:nvSpPr>
          <p:cNvPr id="88067" name="Rectangle 3"/>
          <p:cNvSpPr>
            <a:spLocks noGrp="1" noChangeArrowheads="1"/>
          </p:cNvSpPr>
          <p:nvPr>
            <p:ph type="body" idx="1"/>
          </p:nvPr>
        </p:nvSpPr>
        <p:spPr>
          <a:xfrm>
            <a:off x="685800" y="2209800"/>
            <a:ext cx="8458200" cy="4114800"/>
          </a:xfrm>
        </p:spPr>
        <p:txBody>
          <a:bodyPr/>
          <a:lstStyle/>
          <a:p>
            <a:pPr>
              <a:buFontTx/>
              <a:buNone/>
            </a:pPr>
            <a:endParaRPr lang="x-none" b="1" smtClean="0"/>
          </a:p>
        </p:txBody>
      </p:sp>
      <p:sp>
        <p:nvSpPr>
          <p:cNvPr id="88068" name="Text Box 4"/>
          <p:cNvSpPr txBox="1">
            <a:spLocks noChangeArrowheads="1"/>
          </p:cNvSpPr>
          <p:nvPr/>
        </p:nvSpPr>
        <p:spPr bwMode="auto">
          <a:xfrm>
            <a:off x="840879" y="6237312"/>
            <a:ext cx="2660280" cy="461665"/>
          </a:xfrm>
          <a:prstGeom prst="rect">
            <a:avLst/>
          </a:prstGeom>
          <a:noFill/>
          <a:ln w="9525">
            <a:noFill/>
            <a:miter lim="800000"/>
            <a:headEnd/>
            <a:tailEnd/>
          </a:ln>
        </p:spPr>
        <p:txBody>
          <a:bodyPr wrap="none">
            <a:spAutoFit/>
          </a:bodyPr>
          <a:lstStyle/>
          <a:p>
            <a:pPr algn="l" rtl="0" eaLnBrk="0" fontAlgn="base" hangingPunct="0">
              <a:spcBef>
                <a:spcPct val="0"/>
              </a:spcBef>
              <a:spcAft>
                <a:spcPct val="0"/>
              </a:spcAft>
            </a:pPr>
            <a:r>
              <a:rPr lang="en-US" sz="2400" b="1" dirty="0" smtClean="0">
                <a:solidFill>
                  <a:srgbClr val="FFFF00"/>
                </a:solidFill>
                <a:latin typeface="Garamond" pitchFamily="18" charset="0"/>
              </a:rPr>
              <a:t>JAMA 2003;289:454</a:t>
            </a:r>
            <a:endParaRPr lang="en-US" sz="2400" dirty="0" smtClean="0">
              <a:solidFill>
                <a:srgbClr val="FFFFFF"/>
              </a:solidFill>
              <a:latin typeface="Garamond" pitchFamily="18" charset="0"/>
            </a:endParaRPr>
          </a:p>
        </p:txBody>
      </p:sp>
      <p:pic>
        <p:nvPicPr>
          <p:cNvPr id="88069" name="Picture 5" descr="sponsorship and outcome"/>
          <p:cNvPicPr>
            <a:picLocks noChangeAspect="1" noChangeArrowheads="1"/>
          </p:cNvPicPr>
          <p:nvPr/>
        </p:nvPicPr>
        <p:blipFill>
          <a:blip r:embed="rId3" cstate="print"/>
          <a:srcRect/>
          <a:stretch>
            <a:fillRect/>
          </a:stretch>
        </p:blipFill>
        <p:spPr bwMode="auto">
          <a:xfrm>
            <a:off x="107504" y="1268760"/>
            <a:ext cx="8964488" cy="4896544"/>
          </a:xfrm>
          <a:prstGeom prst="rect">
            <a:avLst/>
          </a:prstGeom>
          <a:noFill/>
          <a:ln w="9525">
            <a:noFill/>
            <a:miter lim="800000"/>
            <a:headEnd/>
            <a:tailEnd/>
          </a:ln>
        </p:spPr>
      </p:pic>
      <p:sp>
        <p:nvSpPr>
          <p:cNvPr id="88070" name="Rectangle 6"/>
          <p:cNvSpPr>
            <a:spLocks noChangeArrowheads="1"/>
          </p:cNvSpPr>
          <p:nvPr/>
        </p:nvSpPr>
        <p:spPr bwMode="auto">
          <a:xfrm>
            <a:off x="9458325" y="6848475"/>
            <a:ext cx="184150" cy="457200"/>
          </a:xfrm>
          <a:prstGeom prst="rect">
            <a:avLst/>
          </a:prstGeom>
          <a:noFill/>
          <a:ln w="9525">
            <a:noFill/>
            <a:miter lim="800000"/>
            <a:headEnd/>
            <a:tailEnd/>
          </a:ln>
        </p:spPr>
        <p:txBody>
          <a:bodyPr wrap="none">
            <a:spAutoFit/>
          </a:bodyPr>
          <a:lstStyle/>
          <a:p>
            <a:pPr algn="l" rtl="0" eaLnBrk="0" fontAlgn="base" hangingPunct="0">
              <a:spcBef>
                <a:spcPct val="0"/>
              </a:spcBef>
              <a:spcAft>
                <a:spcPct val="0"/>
              </a:spcAft>
            </a:pPr>
            <a:endParaRPr lang="x-none" sz="2400" smtClean="0">
              <a:solidFill>
                <a:srgbClr val="000099"/>
              </a:solidFill>
            </a:endParaRPr>
          </a:p>
        </p:txBody>
      </p:sp>
    </p:spTree>
    <p:extLst>
      <p:ext uri="{BB962C8B-B14F-4D97-AF65-F5344CB8AC3E}">
        <p14:creationId xmlns:p14="http://schemas.microsoft.com/office/powerpoint/2010/main" val="2332552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6"/>
          <p:cNvSpPr>
            <a:spLocks noGrp="1" noChangeArrowheads="1"/>
          </p:cNvSpPr>
          <p:nvPr>
            <p:ph type="sldNum" sz="quarter" idx="12"/>
          </p:nvPr>
        </p:nvSpPr>
        <p:spPr/>
        <p:txBody>
          <a:bodyPr/>
          <a:lstStyle/>
          <a:p>
            <a:pPr>
              <a:defRPr/>
            </a:pPr>
            <a:fld id="{10549C3D-D10B-43F8-99B4-544EF98DE4C8}" type="slidenum">
              <a:rPr lang="x-none">
                <a:solidFill>
                  <a:srgbClr val="FFFFFF"/>
                </a:solidFill>
              </a:rPr>
              <a:pPr>
                <a:defRPr/>
              </a:pPr>
              <a:t>3</a:t>
            </a:fld>
            <a:endParaRPr lang="en-US" dirty="0">
              <a:solidFill>
                <a:srgbClr val="FFFFFF"/>
              </a:solidFill>
            </a:endParaRPr>
          </a:p>
        </p:txBody>
      </p:sp>
      <p:sp>
        <p:nvSpPr>
          <p:cNvPr id="251906" name="Rectangle 2"/>
          <p:cNvSpPr>
            <a:spLocks noGrp="1" noChangeArrowheads="1"/>
          </p:cNvSpPr>
          <p:nvPr>
            <p:ph type="ctrTitle"/>
          </p:nvPr>
        </p:nvSpPr>
        <p:spPr>
          <a:xfrm>
            <a:off x="228600" y="228600"/>
            <a:ext cx="8686800" cy="2048272"/>
          </a:xfrm>
        </p:spPr>
        <p:txBody>
          <a:bodyPr/>
          <a:lstStyle/>
          <a:p>
            <a:pPr eaLnBrk="1" hangingPunct="1">
              <a:defRPr/>
            </a:pPr>
            <a:r>
              <a:rPr lang="en-US" b="1" dirty="0">
                <a:latin typeface="Garamond" pitchFamily="18" charset="0"/>
              </a:rPr>
              <a:t>The relationship with the drug industry</a:t>
            </a:r>
            <a:r>
              <a:rPr lang="en-US" b="1" dirty="0">
                <a:effectLst>
                  <a:outerShdw blurRad="38100" dist="38100" dir="2700000" algn="tl">
                    <a:srgbClr val="000000">
                      <a:alpha val="43137"/>
                    </a:srgbClr>
                  </a:outerShdw>
                </a:effectLst>
                <a:latin typeface="Garamond" pitchFamily="18" charset="0"/>
              </a:rPr>
              <a:t>: Is it a conflict of interest?</a:t>
            </a:r>
            <a:endParaRPr lang="en-US" b="1" dirty="0" smtClean="0">
              <a:latin typeface="Garamond" pitchFamily="18" charset="0"/>
            </a:endParaRPr>
          </a:p>
        </p:txBody>
      </p:sp>
      <p:sp>
        <p:nvSpPr>
          <p:cNvPr id="251907" name="Rectangle 3"/>
          <p:cNvSpPr>
            <a:spLocks noGrp="1" noChangeArrowheads="1"/>
          </p:cNvSpPr>
          <p:nvPr>
            <p:ph type="subTitle" idx="1"/>
          </p:nvPr>
        </p:nvSpPr>
        <p:spPr>
          <a:xfrm>
            <a:off x="228600" y="3284984"/>
            <a:ext cx="8458200" cy="3268216"/>
          </a:xfrm>
        </p:spPr>
        <p:txBody>
          <a:bodyPr/>
          <a:lstStyle/>
          <a:p>
            <a:pPr eaLnBrk="1" hangingPunct="1">
              <a:defRPr/>
            </a:pPr>
            <a:r>
              <a:rPr lang="en-US" dirty="0" smtClean="0">
                <a:latin typeface="Garamond" pitchFamily="18" charset="0"/>
              </a:rPr>
              <a:t>Eiad A. Al-</a:t>
            </a:r>
            <a:r>
              <a:rPr lang="en-US" dirty="0" err="1" smtClean="0">
                <a:latin typeface="Garamond" pitchFamily="18" charset="0"/>
              </a:rPr>
              <a:t>faris</a:t>
            </a:r>
            <a:r>
              <a:rPr lang="en-US" dirty="0" smtClean="0">
                <a:latin typeface="Garamond" pitchFamily="18" charset="0"/>
              </a:rPr>
              <a:t> MBBS, MRCGP, </a:t>
            </a:r>
            <a:r>
              <a:rPr lang="en-US" dirty="0" err="1" smtClean="0">
                <a:latin typeface="Garamond" pitchFamily="18" charset="0"/>
              </a:rPr>
              <a:t>MSc</a:t>
            </a:r>
            <a:r>
              <a:rPr lang="en-US" dirty="0" smtClean="0">
                <a:latin typeface="Garamond" pitchFamily="18" charset="0"/>
              </a:rPr>
              <a:t>, MMED U of Dundee</a:t>
            </a:r>
          </a:p>
          <a:p>
            <a:pPr eaLnBrk="1" hangingPunct="1">
              <a:defRPr/>
            </a:pPr>
            <a:r>
              <a:rPr lang="en-US" dirty="0" smtClean="0">
                <a:latin typeface="Garamond" pitchFamily="18" charset="0"/>
              </a:rPr>
              <a:t>Prof of Family Medicine,</a:t>
            </a:r>
          </a:p>
          <a:p>
            <a:pPr eaLnBrk="1" hangingPunct="1">
              <a:defRPr/>
            </a:pPr>
            <a:r>
              <a:rPr lang="en-US" dirty="0" smtClean="0">
                <a:latin typeface="Garamond" pitchFamily="18" charset="0"/>
              </a:rPr>
              <a:t>Supervisor of the KSU chair for Medical  Education</a:t>
            </a:r>
          </a:p>
          <a:p>
            <a:pPr eaLnBrk="1" hangingPunct="1">
              <a:defRPr/>
            </a:pPr>
            <a:endParaRPr lang="en-US" dirty="0" smtClean="0">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4" name="Rectangle 2"/>
          <p:cNvSpPr>
            <a:spLocks noGrp="1" noChangeArrowheads="1"/>
          </p:cNvSpPr>
          <p:nvPr>
            <p:ph type="ctrTitle"/>
          </p:nvPr>
        </p:nvSpPr>
        <p:spPr>
          <a:xfrm>
            <a:off x="1259632" y="476672"/>
            <a:ext cx="6336704" cy="1143000"/>
          </a:xfrm>
        </p:spPr>
        <p:txBody>
          <a:bodyPr/>
          <a:lstStyle/>
          <a:p>
            <a:r>
              <a:rPr lang="en-US" sz="4400" b="1" dirty="0" smtClean="0">
                <a:latin typeface="Garamond" pitchFamily="18" charset="0"/>
              </a:rPr>
              <a:t>Just say no to drug reps</a:t>
            </a:r>
            <a:endParaRPr lang="en-US" sz="4400" dirty="0" smtClean="0">
              <a:latin typeface="Garamond" pitchFamily="18" charset="0"/>
            </a:endParaRPr>
          </a:p>
        </p:txBody>
      </p:sp>
      <p:pic>
        <p:nvPicPr>
          <p:cNvPr id="98307" name="Picture 3" descr="C:\My Documents\nofreelunch\BACKWHTS"/>
          <p:cNvPicPr>
            <a:picLocks noGrp="1" noChangeAspect="1" noChangeArrowheads="1"/>
          </p:cNvPicPr>
          <p:nvPr>
            <p:ph type="subTitle" idx="1"/>
          </p:nvPr>
        </p:nvPicPr>
        <p:blipFill>
          <a:blip r:embed="rId3" cstate="print"/>
          <a:srcRect/>
          <a:stretch>
            <a:fillRect/>
          </a:stretch>
        </p:blipFill>
        <p:spPr>
          <a:xfrm>
            <a:off x="2699792" y="1916832"/>
            <a:ext cx="3744913" cy="4038600"/>
          </a:xfrm>
        </p:spPr>
      </p:pic>
    </p:spTree>
    <p:extLst>
      <p:ext uri="{BB962C8B-B14F-4D97-AF65-F5344CB8AC3E}">
        <p14:creationId xmlns:p14="http://schemas.microsoft.com/office/powerpoint/2010/main" val="316184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iterate type="wd">
                                    <p:tmPct val="100000"/>
                                  </p:iterate>
                                  <p:childTnLst>
                                    <p:set>
                                      <p:cBhvr>
                                        <p:cTn id="6" dur="1" fill="hold">
                                          <p:stCondLst>
                                            <p:cond delay="0"/>
                                          </p:stCondLst>
                                        </p:cTn>
                                        <p:tgtEl>
                                          <p:spTgt spid="545794"/>
                                        </p:tgtEl>
                                        <p:attrNameLst>
                                          <p:attrName>style.visibility</p:attrName>
                                        </p:attrNameLst>
                                      </p:cBhvr>
                                      <p:to>
                                        <p:strVal val="visible"/>
                                      </p:to>
                                    </p:set>
                                    <p:anim calcmode="lin" valueType="num">
                                      <p:cBhvr>
                                        <p:cTn id="7" dur="500" fill="hold"/>
                                        <p:tgtEl>
                                          <p:spTgt spid="545794"/>
                                        </p:tgtEl>
                                        <p:attrNameLst>
                                          <p:attrName>ppt_w</p:attrName>
                                        </p:attrNameLst>
                                      </p:cBhvr>
                                      <p:tavLst>
                                        <p:tav tm="0">
                                          <p:val>
                                            <p:fltVal val="0"/>
                                          </p:val>
                                        </p:tav>
                                        <p:tav tm="100000">
                                          <p:val>
                                            <p:strVal val="#ppt_w"/>
                                          </p:val>
                                        </p:tav>
                                      </p:tavLst>
                                    </p:anim>
                                    <p:anim calcmode="lin" valueType="num">
                                      <p:cBhvr>
                                        <p:cTn id="8" dur="500" fill="hold"/>
                                        <p:tgtEl>
                                          <p:spTgt spid="545794"/>
                                        </p:tgtEl>
                                        <p:attrNameLst>
                                          <p:attrName>ppt_h</p:attrName>
                                        </p:attrNameLst>
                                      </p:cBhvr>
                                      <p:tavLst>
                                        <p:tav tm="0">
                                          <p:val>
                                            <p:fltVal val="0"/>
                                          </p:val>
                                        </p:tav>
                                        <p:tav tm="100000">
                                          <p:val>
                                            <p:strVal val="#ppt_h"/>
                                          </p:val>
                                        </p:tav>
                                      </p:tavLst>
                                    </p:anim>
                                    <p:anim calcmode="lin" valueType="num">
                                      <p:cBhvr>
                                        <p:cTn id="9" dur="500" fill="hold"/>
                                        <p:tgtEl>
                                          <p:spTgt spid="545794"/>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54579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عنصر نائب للتذييل 4"/>
          <p:cNvSpPr>
            <a:spLocks noGrp="1"/>
          </p:cNvSpPr>
          <p:nvPr>
            <p:ph type="ftr" sz="quarter" idx="11"/>
          </p:nvPr>
        </p:nvSpPr>
        <p:spPr/>
        <p:txBody>
          <a:bodyPr/>
          <a:lstStyle/>
          <a:p>
            <a:pPr>
              <a:defRPr/>
            </a:pPr>
            <a:endParaRPr lang="en-US" smtClean="0"/>
          </a:p>
        </p:txBody>
      </p:sp>
      <p:sp>
        <p:nvSpPr>
          <p:cNvPr id="100355" name="عنصر نائب لرقم الشريحة 3"/>
          <p:cNvSpPr>
            <a:spLocks noGrp="1"/>
          </p:cNvSpPr>
          <p:nvPr>
            <p:ph type="sldNum" sz="quarter" idx="12"/>
          </p:nvPr>
        </p:nvSpPr>
        <p:spPr/>
        <p:txBody>
          <a:bodyPr/>
          <a:lstStyle/>
          <a:p>
            <a:pPr>
              <a:defRPr/>
            </a:pPr>
            <a:fld id="{DB5DE48B-E45D-4F57-AD74-F38F3AAA92EC}" type="slidenum">
              <a:rPr lang="en-US" smtClean="0"/>
              <a:pPr>
                <a:defRPr/>
              </a:pPr>
              <a:t>31</a:t>
            </a:fld>
            <a:endParaRPr lang="en-US" smtClean="0"/>
          </a:p>
        </p:txBody>
      </p:sp>
      <p:pic>
        <p:nvPicPr>
          <p:cNvPr id="116740" name="Picture 2" descr="http://harsharajgatty.files.wordpress.com/2009/11/thank-you.jpg"/>
          <p:cNvPicPr>
            <a:picLocks noChangeAspect="1" noChangeArrowheads="1"/>
          </p:cNvPicPr>
          <p:nvPr/>
        </p:nvPicPr>
        <p:blipFill>
          <a:blip r:embed="rId2" cstate="print"/>
          <a:srcRect/>
          <a:stretch>
            <a:fillRect/>
          </a:stretch>
        </p:blipFill>
        <p:spPr bwMode="auto">
          <a:xfrm>
            <a:off x="481013" y="685800"/>
            <a:ext cx="8348662" cy="5562600"/>
          </a:xfrm>
          <a:prstGeom prst="rect">
            <a:avLst/>
          </a:prstGeom>
          <a:noFill/>
          <a:ln w="9525">
            <a:noFill/>
            <a:miter lim="800000"/>
            <a:headEnd/>
            <a:tailEnd/>
          </a:ln>
        </p:spPr>
      </p:pic>
    </p:spTree>
    <p:extLst>
      <p:ext uri="{BB962C8B-B14F-4D97-AF65-F5344CB8AC3E}">
        <p14:creationId xmlns:p14="http://schemas.microsoft.com/office/powerpoint/2010/main" val="2305464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Tricks used by drug companies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6148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655676" y="944724"/>
            <a:ext cx="5829300" cy="857250"/>
          </a:xfrm>
          <a:noFill/>
        </p:spPr>
        <p:txBody>
          <a:bodyPr vert="horz" wrap="square" lIns="67866" tIns="33338" rIns="67866" bIns="33338" numCol="1" anchor="ctr" anchorCtr="0" compatLnSpc="1">
            <a:prstTxWarp prst="textNoShape">
              <a:avLst/>
            </a:prstTxWarp>
          </a:bodyPr>
          <a:lstStyle/>
          <a:p>
            <a:r>
              <a:rPr lang="en-US" b="1" dirty="0" smtClean="0">
                <a:latin typeface="Garamond" pitchFamily="18" charset="0"/>
              </a:rPr>
              <a:t>Fallacies of Logic</a:t>
            </a:r>
          </a:p>
        </p:txBody>
      </p:sp>
      <p:sp>
        <p:nvSpPr>
          <p:cNvPr id="18435" name="Rectangle 3"/>
          <p:cNvSpPr>
            <a:spLocks noGrp="1" noChangeArrowheads="1"/>
          </p:cNvSpPr>
          <p:nvPr>
            <p:ph idx="1"/>
          </p:nvPr>
        </p:nvSpPr>
        <p:spPr>
          <a:xfrm>
            <a:off x="1601670" y="1914804"/>
            <a:ext cx="6156684" cy="3566424"/>
          </a:xfrm>
          <a:noFill/>
        </p:spPr>
        <p:txBody>
          <a:bodyPr vert="horz" wrap="square" lIns="67866" tIns="33338" rIns="67866" bIns="33338" numCol="1" anchor="t" anchorCtr="0" compatLnSpc="1">
            <a:prstTxWarp prst="textNoShape">
              <a:avLst/>
            </a:prstTxWarp>
          </a:bodyPr>
          <a:lstStyle/>
          <a:p>
            <a:pPr>
              <a:buClr>
                <a:srgbClr val="FF0000"/>
              </a:buClr>
              <a:buFont typeface="Wingdings" pitchFamily="2" charset="2"/>
              <a:buChar char="q"/>
            </a:pPr>
            <a:r>
              <a:rPr lang="en-US" b="1" dirty="0" smtClean="0">
                <a:latin typeface="Garamond" pitchFamily="18" charset="0"/>
              </a:rPr>
              <a:t> Non-Rational Appeal to authority</a:t>
            </a:r>
          </a:p>
          <a:p>
            <a:pPr>
              <a:buClr>
                <a:srgbClr val="FF0000"/>
              </a:buClr>
              <a:buFont typeface="Wingdings" pitchFamily="2" charset="2"/>
              <a:buChar char="q"/>
            </a:pPr>
            <a:r>
              <a:rPr lang="en-US" b="1" dirty="0" smtClean="0">
                <a:latin typeface="Garamond" pitchFamily="18" charset="0"/>
              </a:rPr>
              <a:t> Bandwagon effect</a:t>
            </a:r>
          </a:p>
          <a:p>
            <a:pPr>
              <a:buClr>
                <a:srgbClr val="FF0000"/>
              </a:buClr>
              <a:buFont typeface="Wingdings" pitchFamily="2" charset="2"/>
              <a:buChar char="q"/>
            </a:pPr>
            <a:r>
              <a:rPr lang="en-US" b="1" dirty="0" smtClean="0">
                <a:latin typeface="Garamond" pitchFamily="18" charset="0"/>
              </a:rPr>
              <a:t> Red herring</a:t>
            </a:r>
          </a:p>
          <a:p>
            <a:pPr>
              <a:buClr>
                <a:srgbClr val="FF0000"/>
              </a:buClr>
              <a:buFont typeface="Wingdings" pitchFamily="2" charset="2"/>
              <a:buChar char="q"/>
            </a:pPr>
            <a:r>
              <a:rPr lang="en-US" b="1" dirty="0" smtClean="0">
                <a:latin typeface="Garamond" pitchFamily="18" charset="0"/>
              </a:rPr>
              <a:t> Appeal to pity</a:t>
            </a:r>
          </a:p>
          <a:p>
            <a:pPr>
              <a:buClr>
                <a:srgbClr val="FF0000"/>
              </a:buClr>
              <a:buFont typeface="Wingdings" pitchFamily="2" charset="2"/>
              <a:buChar char="q"/>
            </a:pPr>
            <a:r>
              <a:rPr lang="en-US" b="1" dirty="0" smtClean="0">
                <a:latin typeface="Garamond" pitchFamily="18" charset="0"/>
              </a:rPr>
              <a:t> Appeal to curiosity</a:t>
            </a:r>
          </a:p>
          <a:p>
            <a:pPr>
              <a:buClr>
                <a:srgbClr val="FF0000"/>
              </a:buClr>
              <a:buFont typeface="Wingdings" pitchFamily="2" charset="2"/>
              <a:buChar char="q"/>
            </a:pPr>
            <a:r>
              <a:rPr lang="en-US" b="1" dirty="0" smtClean="0">
                <a:latin typeface="Garamond" pitchFamily="18" charset="0"/>
              </a:rPr>
              <a:t> Error of omission</a:t>
            </a:r>
          </a:p>
        </p:txBody>
      </p:sp>
      <p:sp>
        <p:nvSpPr>
          <p:cNvPr id="18439" name="Text Box 7"/>
          <p:cNvSpPr txBox="1">
            <a:spLocks noChangeArrowheads="1"/>
          </p:cNvSpPr>
          <p:nvPr/>
        </p:nvSpPr>
        <p:spPr bwMode="auto">
          <a:xfrm>
            <a:off x="1213192" y="5380436"/>
            <a:ext cx="260008" cy="253916"/>
          </a:xfrm>
          <a:prstGeom prst="rect">
            <a:avLst/>
          </a:prstGeom>
          <a:noFill/>
          <a:ln w="12700">
            <a:noFill/>
            <a:miter lim="800000"/>
            <a:headEnd/>
            <a:tailEnd/>
          </a:ln>
          <a:effectLst/>
        </p:spPr>
        <p:txBody>
          <a:bodyPr wrap="none">
            <a:spAutoFit/>
          </a:bodyPr>
          <a:lstStyle/>
          <a:p>
            <a:pPr algn="r" rtl="1">
              <a:defRPr/>
            </a:pPr>
            <a:r>
              <a:rPr lang="en-US" sz="1050">
                <a:solidFill>
                  <a:srgbClr val="FFFFFF"/>
                </a:solidFill>
                <a:effectLst>
                  <a:outerShdw blurRad="38100" dist="38100" dir="2700000" algn="tl">
                    <a:srgbClr val="FFFFFF"/>
                  </a:outerShdw>
                </a:effectLst>
              </a:rPr>
              <a:t>6</a:t>
            </a:r>
            <a:endParaRPr lang="en-US" sz="1350">
              <a:solidFill>
                <a:srgbClr val="FFFFFF"/>
              </a:solidFill>
              <a:effectLst>
                <a:outerShdw blurRad="38100" dist="38100" dir="2700000" algn="tl">
                  <a:srgbClr val="FFFFFF"/>
                </a:outerShdw>
              </a:effectLst>
            </a:endParaRPr>
          </a:p>
        </p:txBody>
      </p:sp>
    </p:spTree>
    <p:extLst>
      <p:ext uri="{BB962C8B-B14F-4D97-AF65-F5344CB8AC3E}">
        <p14:creationId xmlns:p14="http://schemas.microsoft.com/office/powerpoint/2010/main" val="98727835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322766"/>
            <a:ext cx="6480720" cy="4158462"/>
          </a:xfrm>
        </p:spPr>
        <p:txBody>
          <a:bodyPr/>
          <a:lstStyle/>
          <a:p>
            <a:pPr>
              <a:buClr>
                <a:srgbClr val="FF0000"/>
              </a:buClr>
              <a:buFont typeface="Wingdings" pitchFamily="2" charset="2"/>
              <a:buChar char="q"/>
            </a:pPr>
            <a:r>
              <a:rPr lang="en-US" b="1" dirty="0" smtClean="0">
                <a:latin typeface="Garamond" pitchFamily="18" charset="0"/>
                <a:cs typeface="Times New Roman" pitchFamily="18" charset="0"/>
              </a:rPr>
              <a:t> A rational appeal starts out with true facts, with all of them being considered in the process. The reasoning process, which is the trickier aspect, also has to be valid. A non-rational appeal (a fallacy of logic) occurs when one of these requirements is not met. </a:t>
            </a:r>
            <a:br>
              <a:rPr lang="en-US" b="1" dirty="0" smtClean="0">
                <a:latin typeface="Garamond" pitchFamily="18" charset="0"/>
                <a:cs typeface="Times New Roman" pitchFamily="18" charset="0"/>
              </a:rPr>
            </a:br>
            <a:r>
              <a:rPr lang="en-US" b="1" dirty="0" smtClean="0">
                <a:latin typeface="Garamond" pitchFamily="18" charset="0"/>
                <a:cs typeface="Times New Roman" pitchFamily="18" charset="0"/>
              </a:rPr>
              <a:t/>
            </a:r>
            <a:br>
              <a:rPr lang="en-US" b="1" dirty="0" smtClean="0">
                <a:latin typeface="Garamond" pitchFamily="18" charset="0"/>
                <a:cs typeface="Times New Roman" pitchFamily="18" charset="0"/>
              </a:rPr>
            </a:br>
            <a:r>
              <a:rPr lang="en-US" dirty="0" smtClean="0">
                <a:latin typeface="Garamond" pitchFamily="18" charset="0"/>
                <a:cs typeface="Times New Roman" pitchFamily="18" charset="0"/>
              </a:rPr>
              <a:t>See:</a:t>
            </a:r>
            <a:r>
              <a:rPr lang="en-US" i="1" dirty="0" smtClean="0">
                <a:latin typeface="Garamond" pitchFamily="18" charset="0"/>
                <a:cs typeface="Times New Roman" pitchFamily="18" charset="0"/>
              </a:rPr>
              <a:t> Johnson RH, Blair JA. Logical Self-Defense. 2</a:t>
            </a:r>
            <a:r>
              <a:rPr lang="en-US" i="1" baseline="30000" dirty="0" smtClean="0">
                <a:latin typeface="Garamond" pitchFamily="18" charset="0"/>
                <a:cs typeface="Times New Roman" pitchFamily="18" charset="0"/>
              </a:rPr>
              <a:t>nd</a:t>
            </a:r>
            <a:r>
              <a:rPr lang="en-US" i="1" dirty="0" smtClean="0">
                <a:latin typeface="Garamond" pitchFamily="18" charset="0"/>
                <a:cs typeface="Times New Roman" pitchFamily="18" charset="0"/>
              </a:rPr>
              <a:t> ed. Toronto: McGraw-Hill Ryerson Limited. 1991.</a:t>
            </a:r>
            <a:r>
              <a:rPr lang="en-US" dirty="0" smtClean="0">
                <a:latin typeface="Garamond" pitchFamily="18" charset="0"/>
              </a:rPr>
              <a:t> </a:t>
            </a:r>
          </a:p>
        </p:txBody>
      </p:sp>
    </p:spTree>
    <p:extLst>
      <p:ext uri="{BB962C8B-B14F-4D97-AF65-F5344CB8AC3E}">
        <p14:creationId xmlns:p14="http://schemas.microsoft.com/office/powerpoint/2010/main" val="10585742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32148" y="944724"/>
            <a:ext cx="6172200" cy="857250"/>
          </a:xfrm>
          <a:noFill/>
        </p:spPr>
        <p:txBody>
          <a:bodyPr vert="horz" wrap="square" lIns="67866" tIns="33338" rIns="67866" bIns="33338" numCol="1" anchor="ctr" anchorCtr="0" compatLnSpc="1">
            <a:prstTxWarp prst="textNoShape">
              <a:avLst/>
            </a:prstTxWarp>
          </a:bodyPr>
          <a:lstStyle/>
          <a:p>
            <a:r>
              <a:rPr lang="en-US" b="1" dirty="0" smtClean="0">
                <a:latin typeface="Garamond" pitchFamily="18" charset="0"/>
              </a:rPr>
              <a:t>Non-Rational Appeal</a:t>
            </a:r>
          </a:p>
        </p:txBody>
      </p:sp>
      <p:sp>
        <p:nvSpPr>
          <p:cNvPr id="17411" name="Rectangle 3"/>
          <p:cNvSpPr>
            <a:spLocks noGrp="1" noChangeArrowheads="1"/>
          </p:cNvSpPr>
          <p:nvPr>
            <p:ph idx="1"/>
          </p:nvPr>
        </p:nvSpPr>
        <p:spPr>
          <a:xfrm>
            <a:off x="1485900" y="1916833"/>
            <a:ext cx="6172200" cy="2916324"/>
          </a:xfrm>
          <a:noFill/>
        </p:spPr>
        <p:txBody>
          <a:bodyPr vert="horz" wrap="square" lIns="67866" tIns="33338" rIns="67866" bIns="33338" numCol="1" anchor="t" anchorCtr="0" compatLnSpc="1">
            <a:prstTxWarp prst="textNoShape">
              <a:avLst/>
            </a:prstTxWarp>
          </a:bodyPr>
          <a:lstStyle/>
          <a:p>
            <a:pPr>
              <a:lnSpc>
                <a:spcPct val="110000"/>
              </a:lnSpc>
              <a:buClr>
                <a:srgbClr val="FF0000"/>
              </a:buClr>
              <a:buFont typeface="Wingdings" pitchFamily="2" charset="2"/>
              <a:buChar char="q"/>
            </a:pPr>
            <a:r>
              <a:rPr lang="en-US" dirty="0" smtClean="0">
                <a:latin typeface="Garamond" pitchFamily="18" charset="0"/>
              </a:rPr>
              <a:t> “</a:t>
            </a:r>
            <a:r>
              <a:rPr lang="en-US" dirty="0" err="1" smtClean="0">
                <a:latin typeface="Garamond" pitchFamily="18" charset="0"/>
              </a:rPr>
              <a:t>Cefawhatzitcalled</a:t>
            </a:r>
            <a:r>
              <a:rPr lang="en-US" dirty="0" smtClean="0">
                <a:latin typeface="Garamond" pitchFamily="18" charset="0"/>
              </a:rPr>
              <a:t>” is effective against 98% of bacteria causing sinusitis</a:t>
            </a:r>
          </a:p>
          <a:p>
            <a:pPr>
              <a:lnSpc>
                <a:spcPct val="110000"/>
              </a:lnSpc>
              <a:buClr>
                <a:srgbClr val="FF0000"/>
              </a:buClr>
              <a:buFont typeface="Wingdings" pitchFamily="2" charset="2"/>
              <a:buChar char="q"/>
            </a:pPr>
            <a:r>
              <a:rPr lang="en-US" dirty="0" smtClean="0">
                <a:latin typeface="Garamond" pitchFamily="18" charset="0"/>
              </a:rPr>
              <a:t> “</a:t>
            </a:r>
            <a:r>
              <a:rPr lang="en-US" dirty="0" err="1" smtClean="0">
                <a:latin typeface="Garamond" pitchFamily="18" charset="0"/>
              </a:rPr>
              <a:t>Cefawhatzitcalled</a:t>
            </a:r>
            <a:r>
              <a:rPr lang="en-US" dirty="0" smtClean="0">
                <a:latin typeface="Garamond" pitchFamily="18" charset="0"/>
              </a:rPr>
              <a:t>” is the best drug for treating sinusitis</a:t>
            </a:r>
          </a:p>
          <a:p>
            <a:pPr>
              <a:lnSpc>
                <a:spcPct val="110000"/>
              </a:lnSpc>
              <a:buClr>
                <a:srgbClr val="FF0000"/>
              </a:buClr>
              <a:buFont typeface="Wingdings" pitchFamily="2" charset="2"/>
              <a:buChar char="q"/>
            </a:pPr>
            <a:r>
              <a:rPr lang="en-US" dirty="0" smtClean="0">
                <a:solidFill>
                  <a:srgbClr val="FAFD00"/>
                </a:solidFill>
                <a:latin typeface="Garamond" pitchFamily="18" charset="0"/>
              </a:rPr>
              <a:t> You should use my drug for your patient</a:t>
            </a:r>
            <a:endParaRPr lang="en-US" dirty="0" smtClean="0">
              <a:latin typeface="Garamond" pitchFamily="18" charset="0"/>
            </a:endParaRPr>
          </a:p>
        </p:txBody>
      </p:sp>
    </p:spTree>
    <p:extLst>
      <p:ext uri="{BB962C8B-B14F-4D97-AF65-F5344CB8AC3E}">
        <p14:creationId xmlns:p14="http://schemas.microsoft.com/office/powerpoint/2010/main" val="17024678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US" b="1" dirty="0" smtClean="0">
                <a:solidFill>
                  <a:srgbClr val="FAFD00"/>
                </a:solidFill>
                <a:latin typeface="Garamond" pitchFamily="18" charset="0"/>
              </a:rPr>
              <a:t>Appeal to Authority</a:t>
            </a:r>
            <a:r>
              <a:rPr lang="en-US" b="1" dirty="0" smtClean="0">
                <a:latin typeface="Garamond" pitchFamily="18" charset="0"/>
              </a:rPr>
              <a:t>	</a:t>
            </a:r>
          </a:p>
        </p:txBody>
      </p:sp>
      <p:sp>
        <p:nvSpPr>
          <p:cNvPr id="28675" name="Rectangle 1027"/>
          <p:cNvSpPr>
            <a:spLocks noGrp="1" noChangeArrowheads="1"/>
          </p:cNvSpPr>
          <p:nvPr>
            <p:ph idx="1"/>
          </p:nvPr>
        </p:nvSpPr>
        <p:spPr>
          <a:xfrm>
            <a:off x="1651000" y="2343150"/>
            <a:ext cx="5829300" cy="3143250"/>
          </a:xfrm>
        </p:spPr>
        <p:txBody>
          <a:bodyPr/>
          <a:lstStyle/>
          <a:p>
            <a:pPr>
              <a:buClr>
                <a:srgbClr val="FF0000"/>
              </a:buClr>
              <a:buFont typeface="Wingdings" pitchFamily="2" charset="2"/>
              <a:buChar char="q"/>
            </a:pPr>
            <a:r>
              <a:rPr lang="en-US" dirty="0" smtClean="0">
                <a:latin typeface="Garamond" pitchFamily="18" charset="0"/>
              </a:rPr>
              <a:t> “Dr. ____ from ____ University uses this drug”</a:t>
            </a:r>
          </a:p>
          <a:p>
            <a:endParaRPr lang="en-US" dirty="0" smtClean="0">
              <a:latin typeface="Garamond" pitchFamily="18" charset="0"/>
            </a:endParaRPr>
          </a:p>
          <a:p>
            <a:pPr>
              <a:buClr>
                <a:srgbClr val="FF0000"/>
              </a:buClr>
              <a:buFont typeface="Wingdings" pitchFamily="2" charset="2"/>
              <a:buChar char="q"/>
            </a:pPr>
            <a:r>
              <a:rPr lang="en-US" dirty="0" smtClean="0">
                <a:latin typeface="Garamond" pitchFamily="18" charset="0"/>
              </a:rPr>
              <a:t> The fallacy: basing a decision on an authority’s decision, not on the authority’s </a:t>
            </a:r>
            <a:r>
              <a:rPr lang="en-US" dirty="0" smtClean="0">
                <a:solidFill>
                  <a:srgbClr val="FAFD00"/>
                </a:solidFill>
                <a:latin typeface="Garamond" pitchFamily="18" charset="0"/>
              </a:rPr>
              <a:t>reason</a:t>
            </a:r>
            <a:r>
              <a:rPr lang="en-US" dirty="0" smtClean="0">
                <a:latin typeface="Garamond" pitchFamily="18" charset="0"/>
              </a:rPr>
              <a:t> for making the decision</a:t>
            </a:r>
          </a:p>
        </p:txBody>
      </p:sp>
    </p:spTree>
    <p:extLst>
      <p:ext uri="{BB962C8B-B14F-4D97-AF65-F5344CB8AC3E}">
        <p14:creationId xmlns:p14="http://schemas.microsoft.com/office/powerpoint/2010/main" val="7483606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0"/>
          <p:cNvSpPr>
            <a:spLocks noGrp="1" noChangeArrowheads="1"/>
          </p:cNvSpPr>
          <p:nvPr>
            <p:ph type="title"/>
          </p:nvPr>
        </p:nvSpPr>
        <p:spPr/>
        <p:txBody>
          <a:bodyPr/>
          <a:lstStyle/>
          <a:p>
            <a:r>
              <a:rPr lang="en-US" dirty="0" smtClean="0">
                <a:solidFill>
                  <a:srgbClr val="FAFD00"/>
                </a:solidFill>
              </a:rPr>
              <a:t>Bandwagon Effect</a:t>
            </a:r>
          </a:p>
        </p:txBody>
      </p:sp>
      <p:sp>
        <p:nvSpPr>
          <p:cNvPr id="29699" name="Rectangle 2051"/>
          <p:cNvSpPr>
            <a:spLocks noGrp="1" noChangeArrowheads="1"/>
          </p:cNvSpPr>
          <p:nvPr>
            <p:ph idx="1"/>
          </p:nvPr>
        </p:nvSpPr>
        <p:spPr>
          <a:xfrm>
            <a:off x="1651002" y="2286000"/>
            <a:ext cx="5994400" cy="3143250"/>
          </a:xfrm>
        </p:spPr>
        <p:txBody>
          <a:bodyPr/>
          <a:lstStyle/>
          <a:p>
            <a:r>
              <a:rPr lang="en-US" sz="2100" dirty="0"/>
              <a:t>“This is the most prescribed ____ in the U.S.”</a:t>
            </a:r>
          </a:p>
          <a:p>
            <a:endParaRPr lang="en-US" sz="2100" dirty="0"/>
          </a:p>
          <a:p>
            <a:r>
              <a:rPr lang="en-US" sz="2100" dirty="0"/>
              <a:t>The fallacy:</a:t>
            </a:r>
          </a:p>
          <a:p>
            <a:pPr lvl="1"/>
            <a:r>
              <a:rPr lang="en-US" sz="1800" dirty="0"/>
              <a:t>A derivative of the appeal to authority</a:t>
            </a:r>
          </a:p>
          <a:p>
            <a:pPr lvl="1"/>
            <a:r>
              <a:rPr lang="en-US" sz="1800" dirty="0"/>
              <a:t>Not knowing reasons why the drug is the most prescribed</a:t>
            </a:r>
          </a:p>
          <a:p>
            <a:pPr lvl="1"/>
            <a:r>
              <a:rPr lang="en-US" sz="1800" dirty="0"/>
              <a:t>The Ford Escort is the best selling car in the world . . . </a:t>
            </a:r>
          </a:p>
        </p:txBody>
      </p:sp>
    </p:spTree>
    <p:extLst>
      <p:ext uri="{BB962C8B-B14F-4D97-AF65-F5344CB8AC3E}">
        <p14:creationId xmlns:p14="http://schemas.microsoft.com/office/powerpoint/2010/main" val="9641729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32148" y="897564"/>
            <a:ext cx="6172200" cy="749238"/>
          </a:xfrm>
        </p:spPr>
        <p:txBody>
          <a:bodyPr/>
          <a:lstStyle/>
          <a:p>
            <a:r>
              <a:rPr lang="en-US" dirty="0" smtClean="0">
                <a:solidFill>
                  <a:srgbClr val="FAFD00"/>
                </a:solidFill>
              </a:rPr>
              <a:t>Red Herring</a:t>
            </a:r>
          </a:p>
        </p:txBody>
      </p:sp>
      <p:sp>
        <p:nvSpPr>
          <p:cNvPr id="30723" name="Rectangle 3"/>
          <p:cNvSpPr>
            <a:spLocks noGrp="1" noChangeArrowheads="1"/>
          </p:cNvSpPr>
          <p:nvPr>
            <p:ph idx="1"/>
          </p:nvPr>
        </p:nvSpPr>
        <p:spPr>
          <a:xfrm>
            <a:off x="1485900" y="1646802"/>
            <a:ext cx="6326460" cy="3834426"/>
          </a:xfrm>
        </p:spPr>
        <p:txBody>
          <a:bodyPr/>
          <a:lstStyle/>
          <a:p>
            <a:pPr>
              <a:buClr>
                <a:srgbClr val="FF0000"/>
              </a:buClr>
              <a:buFont typeface="Wingdings" pitchFamily="2" charset="2"/>
              <a:buChar char="q"/>
            </a:pPr>
            <a:r>
              <a:rPr lang="en-US" dirty="0" smtClean="0">
                <a:latin typeface="Garamond" pitchFamily="18" charset="0"/>
              </a:rPr>
              <a:t> </a:t>
            </a:r>
            <a:r>
              <a:rPr lang="en-US" b="1" dirty="0" smtClean="0">
                <a:latin typeface="Garamond" pitchFamily="18" charset="0"/>
              </a:rPr>
              <a:t>This drug</a:t>
            </a:r>
            <a:r>
              <a:rPr lang="en-US" dirty="0" smtClean="0">
                <a:latin typeface="Garamond" pitchFamily="18" charset="0"/>
              </a:rPr>
              <a:t>:</a:t>
            </a:r>
          </a:p>
          <a:p>
            <a:pPr lvl="1"/>
            <a:r>
              <a:rPr lang="en-US" sz="2400" dirty="0">
                <a:latin typeface="Garamond" pitchFamily="18" charset="0"/>
              </a:rPr>
              <a:t>Has a unique carboxyl group on the terminal chain</a:t>
            </a:r>
          </a:p>
          <a:p>
            <a:pPr lvl="1"/>
            <a:r>
              <a:rPr lang="en-US" sz="2400" dirty="0">
                <a:latin typeface="Garamond" pitchFamily="18" charset="0"/>
              </a:rPr>
              <a:t>Is safer in the event the patient also overdoses on acetaminophen (Tylenol)</a:t>
            </a:r>
          </a:p>
          <a:p>
            <a:pPr lvl="1"/>
            <a:r>
              <a:rPr lang="en-US" sz="2400" dirty="0">
                <a:latin typeface="Garamond" pitchFamily="18" charset="0"/>
              </a:rPr>
              <a:t>Penetrates the bacterial cell wall better</a:t>
            </a:r>
          </a:p>
          <a:p>
            <a:pPr>
              <a:buClr>
                <a:srgbClr val="FF0000"/>
              </a:buClr>
              <a:buFont typeface="Wingdings" pitchFamily="2" charset="2"/>
              <a:buChar char="q"/>
            </a:pPr>
            <a:r>
              <a:rPr lang="en-US" dirty="0" smtClean="0">
                <a:latin typeface="Garamond" pitchFamily="18" charset="0"/>
              </a:rPr>
              <a:t> </a:t>
            </a:r>
            <a:r>
              <a:rPr lang="en-US" b="1" dirty="0" smtClean="0">
                <a:latin typeface="Garamond" pitchFamily="18" charset="0"/>
              </a:rPr>
              <a:t>The fallacy: </a:t>
            </a:r>
          </a:p>
          <a:p>
            <a:pPr>
              <a:buClr>
                <a:srgbClr val="FF0000"/>
              </a:buClr>
              <a:buNone/>
            </a:pPr>
            <a:r>
              <a:rPr lang="en-US" dirty="0" smtClean="0">
                <a:latin typeface="Garamond" pitchFamily="18" charset="0"/>
              </a:rPr>
              <a:t>     _ interesting (or not) but irrelevant information</a:t>
            </a:r>
          </a:p>
        </p:txBody>
      </p:sp>
    </p:spTree>
    <p:extLst>
      <p:ext uri="{BB962C8B-B14F-4D97-AF65-F5344CB8AC3E}">
        <p14:creationId xmlns:p14="http://schemas.microsoft.com/office/powerpoint/2010/main" val="3214183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32148" y="944724"/>
            <a:ext cx="6172200" cy="702078"/>
          </a:xfrm>
        </p:spPr>
        <p:txBody>
          <a:bodyPr/>
          <a:lstStyle/>
          <a:p>
            <a:r>
              <a:rPr lang="en-US" b="1" dirty="0" smtClean="0">
                <a:solidFill>
                  <a:srgbClr val="FAFD00"/>
                </a:solidFill>
                <a:latin typeface="Garamond" pitchFamily="18" charset="0"/>
              </a:rPr>
              <a:t>Appeal to Pity (mercy)</a:t>
            </a:r>
            <a:r>
              <a:rPr lang="en-US" b="1" dirty="0" smtClean="0">
                <a:latin typeface="Garamond" pitchFamily="18" charset="0"/>
              </a:rPr>
              <a:t>	</a:t>
            </a:r>
          </a:p>
        </p:txBody>
      </p:sp>
      <p:sp>
        <p:nvSpPr>
          <p:cNvPr id="31747" name="Rectangle 3"/>
          <p:cNvSpPr>
            <a:spLocks noGrp="1" noChangeArrowheads="1"/>
          </p:cNvSpPr>
          <p:nvPr>
            <p:ph idx="1"/>
          </p:nvPr>
        </p:nvSpPr>
        <p:spPr>
          <a:xfrm>
            <a:off x="1655676" y="2024844"/>
            <a:ext cx="5829300" cy="2970330"/>
          </a:xfrm>
        </p:spPr>
        <p:txBody>
          <a:bodyPr/>
          <a:lstStyle/>
          <a:p>
            <a:pPr>
              <a:buClr>
                <a:srgbClr val="FF0000"/>
              </a:buClr>
              <a:buFont typeface="Wingdings" pitchFamily="2" charset="2"/>
              <a:buChar char="q"/>
            </a:pPr>
            <a:r>
              <a:rPr lang="en-US" dirty="0" smtClean="0">
                <a:latin typeface="Garamond" pitchFamily="18" charset="0"/>
              </a:rPr>
              <a:t> “Can’t you help me out by trying . . .”</a:t>
            </a:r>
          </a:p>
          <a:p>
            <a:pPr>
              <a:buClr>
                <a:srgbClr val="FF0000"/>
              </a:buClr>
              <a:buFont typeface="Wingdings" pitchFamily="2" charset="2"/>
              <a:buChar char="q"/>
            </a:pPr>
            <a:r>
              <a:rPr lang="en-US" dirty="0" smtClean="0">
                <a:latin typeface="Garamond" pitchFamily="18" charset="0"/>
              </a:rPr>
              <a:t> “Doesn’t every patient deserve a trial .  . .”</a:t>
            </a:r>
          </a:p>
          <a:p>
            <a:pPr>
              <a:buClr>
                <a:srgbClr val="FF0000"/>
              </a:buClr>
              <a:buNone/>
            </a:pPr>
            <a:endParaRPr lang="en-US" dirty="0" smtClean="0">
              <a:latin typeface="Garamond" pitchFamily="18" charset="0"/>
            </a:endParaRPr>
          </a:p>
          <a:p>
            <a:pPr>
              <a:buClr>
                <a:srgbClr val="FF0000"/>
              </a:buClr>
              <a:buFont typeface="Wingdings" pitchFamily="2" charset="2"/>
              <a:buChar char="q"/>
            </a:pPr>
            <a:r>
              <a:rPr lang="en-US" dirty="0" smtClean="0">
                <a:latin typeface="Garamond" pitchFamily="18" charset="0"/>
              </a:rPr>
              <a:t> The fallacy: Basing a decision on emotions (pity, wishful thinking), rather than evidence</a:t>
            </a:r>
          </a:p>
        </p:txBody>
      </p:sp>
    </p:spTree>
    <p:extLst>
      <p:ext uri="{BB962C8B-B14F-4D97-AF65-F5344CB8AC3E}">
        <p14:creationId xmlns:p14="http://schemas.microsoft.com/office/powerpoint/2010/main" val="75973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latin typeface="Garamond" pitchFamily="18" charset="0"/>
              </a:rPr>
              <a:t>Objectives</a:t>
            </a:r>
            <a:endParaRPr lang="x-none" b="1" dirty="0">
              <a:latin typeface="Garamond" pitchFamily="18" charset="0"/>
            </a:endParaRPr>
          </a:p>
        </p:txBody>
      </p:sp>
      <p:sp>
        <p:nvSpPr>
          <p:cNvPr id="3" name="Content Placeholder 2"/>
          <p:cNvSpPr>
            <a:spLocks noGrp="1"/>
          </p:cNvSpPr>
          <p:nvPr>
            <p:ph idx="1"/>
          </p:nvPr>
        </p:nvSpPr>
        <p:spPr/>
        <p:txBody>
          <a:bodyPr/>
          <a:lstStyle/>
          <a:p>
            <a:pPr>
              <a:buClr>
                <a:srgbClr val="FFFF00"/>
              </a:buClr>
              <a:buFont typeface="Wingdings" pitchFamily="2" charset="2"/>
              <a:buChar char="ü"/>
              <a:defRPr/>
            </a:pPr>
            <a:r>
              <a:rPr lang="en-US" b="1" dirty="0" smtClean="0">
                <a:latin typeface="Garamond" pitchFamily="18" charset="0"/>
              </a:rPr>
              <a:t>To increase our awareness of the importance of professionalism</a:t>
            </a:r>
          </a:p>
          <a:p>
            <a:pPr>
              <a:buClr>
                <a:srgbClr val="FFFF00"/>
              </a:buClr>
              <a:buFont typeface="Wingdings" pitchFamily="2" charset="2"/>
              <a:buChar char="ü"/>
              <a:defRPr/>
            </a:pPr>
            <a:r>
              <a:rPr lang="en-US" b="1" dirty="0" smtClean="0">
                <a:latin typeface="Garamond" pitchFamily="18" charset="0"/>
              </a:rPr>
              <a:t>To increase our enthusiasm &amp; motivation to avoid conflict of interest</a:t>
            </a:r>
          </a:p>
          <a:p>
            <a:pPr>
              <a:buClr>
                <a:srgbClr val="FFFF00"/>
              </a:buClr>
              <a:buFont typeface="Wingdings" pitchFamily="2" charset="2"/>
              <a:buChar char="ü"/>
              <a:defRPr/>
            </a:pPr>
            <a:r>
              <a:rPr lang="en-US" b="1" dirty="0" smtClean="0">
                <a:latin typeface="Garamond" pitchFamily="18" charset="0"/>
              </a:rPr>
              <a:t>To be able to discuss one example of conflict of interest</a:t>
            </a:r>
            <a:endParaRPr lang="x-none" b="1" dirty="0">
              <a:latin typeface="Garamond" pitchFamily="18" charset="0"/>
            </a:endParaRPr>
          </a:p>
        </p:txBody>
      </p:sp>
      <p:sp>
        <p:nvSpPr>
          <p:cNvPr id="4" name="Slide Number Placeholder 3"/>
          <p:cNvSpPr>
            <a:spLocks noGrp="1"/>
          </p:cNvSpPr>
          <p:nvPr>
            <p:ph type="sldNum" sz="quarter" idx="12"/>
          </p:nvPr>
        </p:nvSpPr>
        <p:spPr/>
        <p:txBody>
          <a:bodyPr/>
          <a:lstStyle/>
          <a:p>
            <a:pPr>
              <a:defRPr/>
            </a:pPr>
            <a:fld id="{E14C1F3A-9B84-43AD-A808-2A3F62C549F5}" type="slidenum">
              <a:rPr lang="x-none" smtClean="0">
                <a:solidFill>
                  <a:srgbClr val="FFFFFF"/>
                </a:solidFill>
              </a:rPr>
              <a:pPr>
                <a:defRPr/>
              </a:pPr>
              <a:t>4</a:t>
            </a:fld>
            <a:endParaRPr lang="en-US">
              <a:solidFill>
                <a:srgbClr val="FFFFFF"/>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85900" y="1065611"/>
            <a:ext cx="6172200" cy="743210"/>
          </a:xfrm>
        </p:spPr>
        <p:txBody>
          <a:bodyPr/>
          <a:lstStyle/>
          <a:p>
            <a:r>
              <a:rPr lang="en-US" b="1" dirty="0" smtClean="0">
                <a:solidFill>
                  <a:srgbClr val="FAFD00"/>
                </a:solidFill>
                <a:latin typeface="Garamond" pitchFamily="18" charset="0"/>
              </a:rPr>
              <a:t>Appeal to Curiosity</a:t>
            </a:r>
          </a:p>
        </p:txBody>
      </p:sp>
      <p:sp>
        <p:nvSpPr>
          <p:cNvPr id="32771" name="Rectangle 3"/>
          <p:cNvSpPr>
            <a:spLocks noGrp="1" noChangeArrowheads="1"/>
          </p:cNvSpPr>
          <p:nvPr>
            <p:ph idx="1"/>
          </p:nvPr>
        </p:nvSpPr>
        <p:spPr>
          <a:xfrm>
            <a:off x="1651000" y="1970838"/>
            <a:ext cx="5829300" cy="3629862"/>
          </a:xfrm>
        </p:spPr>
        <p:txBody>
          <a:bodyPr/>
          <a:lstStyle/>
          <a:p>
            <a:pPr>
              <a:lnSpc>
                <a:spcPct val="90000"/>
              </a:lnSpc>
              <a:buClr>
                <a:srgbClr val="FF0000"/>
              </a:buClr>
              <a:buFont typeface="Wingdings" pitchFamily="2" charset="2"/>
              <a:buChar char="q"/>
            </a:pPr>
            <a:r>
              <a:rPr lang="en-US" dirty="0" smtClean="0">
                <a:latin typeface="Garamond" pitchFamily="18" charset="0"/>
              </a:rPr>
              <a:t> “Let me show you this brief demonstration of how our drug works”</a:t>
            </a:r>
          </a:p>
          <a:p>
            <a:pPr>
              <a:lnSpc>
                <a:spcPct val="90000"/>
              </a:lnSpc>
              <a:buClr>
                <a:srgbClr val="FF0000"/>
              </a:buClr>
              <a:buFont typeface="Wingdings" pitchFamily="2" charset="2"/>
              <a:buChar char="q"/>
            </a:pPr>
            <a:r>
              <a:rPr lang="en-US" dirty="0" smtClean="0">
                <a:latin typeface="Garamond" pitchFamily="18" charset="0"/>
              </a:rPr>
              <a:t> “Our antibiotic is a </a:t>
            </a:r>
            <a:r>
              <a:rPr lang="en-US" dirty="0" err="1" smtClean="0">
                <a:latin typeface="Garamond" pitchFamily="18" charset="0"/>
              </a:rPr>
              <a:t>zwitterion</a:t>
            </a:r>
            <a:r>
              <a:rPr lang="en-US" dirty="0" smtClean="0">
                <a:latin typeface="Garamond" pitchFamily="18" charset="0"/>
              </a:rPr>
              <a:t> . . .”</a:t>
            </a:r>
          </a:p>
          <a:p>
            <a:pPr>
              <a:lnSpc>
                <a:spcPct val="90000"/>
              </a:lnSpc>
              <a:buClr>
                <a:srgbClr val="FF0000"/>
              </a:buClr>
              <a:buNone/>
            </a:pPr>
            <a:endParaRPr lang="en-US" dirty="0" smtClean="0">
              <a:latin typeface="Garamond" pitchFamily="18" charset="0"/>
            </a:endParaRPr>
          </a:p>
          <a:p>
            <a:pPr>
              <a:lnSpc>
                <a:spcPct val="90000"/>
              </a:lnSpc>
              <a:buClr>
                <a:srgbClr val="FF0000"/>
              </a:buClr>
              <a:buFont typeface="Wingdings" pitchFamily="2" charset="2"/>
              <a:buChar char="q"/>
            </a:pPr>
            <a:r>
              <a:rPr lang="en-US" dirty="0" smtClean="0">
                <a:latin typeface="Garamond" pitchFamily="18" charset="0"/>
              </a:rPr>
              <a:t> The fallacy: Similar to the red herring appeal, the demonstration or highlighting of a non-clinical uniqueness captivates the mind</a:t>
            </a:r>
          </a:p>
        </p:txBody>
      </p:sp>
    </p:spTree>
    <p:extLst>
      <p:ext uri="{BB962C8B-B14F-4D97-AF65-F5344CB8AC3E}">
        <p14:creationId xmlns:p14="http://schemas.microsoft.com/office/powerpoint/2010/main" val="9979741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85900" y="1065611"/>
            <a:ext cx="6172200" cy="743210"/>
          </a:xfrm>
        </p:spPr>
        <p:txBody>
          <a:bodyPr/>
          <a:lstStyle/>
          <a:p>
            <a:r>
              <a:rPr lang="en-US" b="1" dirty="0" smtClean="0">
                <a:solidFill>
                  <a:srgbClr val="FAFD00"/>
                </a:solidFill>
                <a:latin typeface="Garamond" pitchFamily="18" charset="0"/>
              </a:rPr>
              <a:t>Error of Omission</a:t>
            </a:r>
          </a:p>
        </p:txBody>
      </p:sp>
      <p:sp>
        <p:nvSpPr>
          <p:cNvPr id="33795" name="Rectangle 3"/>
          <p:cNvSpPr>
            <a:spLocks noGrp="1" noChangeArrowheads="1"/>
          </p:cNvSpPr>
          <p:nvPr>
            <p:ph idx="1"/>
          </p:nvPr>
        </p:nvSpPr>
        <p:spPr>
          <a:xfrm>
            <a:off x="1439653" y="2078850"/>
            <a:ext cx="6318701" cy="3579000"/>
          </a:xfrm>
        </p:spPr>
        <p:txBody>
          <a:bodyPr/>
          <a:lstStyle/>
          <a:p>
            <a:pPr>
              <a:buClr>
                <a:srgbClr val="FF0000"/>
              </a:buClr>
              <a:buFont typeface="Wingdings" pitchFamily="2" charset="2"/>
              <a:buChar char="q"/>
            </a:pPr>
            <a:r>
              <a:rPr lang="en-US" dirty="0" smtClean="0">
                <a:latin typeface="Garamond" pitchFamily="18" charset="0"/>
              </a:rPr>
              <a:t> “I’m glad you asked me that question. . .”</a:t>
            </a:r>
          </a:p>
          <a:p>
            <a:endParaRPr lang="en-US" dirty="0" smtClean="0">
              <a:latin typeface="Garamond" pitchFamily="18" charset="0"/>
            </a:endParaRPr>
          </a:p>
          <a:p>
            <a:pPr>
              <a:buClr>
                <a:srgbClr val="FF0000"/>
              </a:buClr>
              <a:buFont typeface="Wingdings" pitchFamily="2" charset="2"/>
              <a:buChar char="q"/>
            </a:pPr>
            <a:r>
              <a:rPr lang="en-US" dirty="0" smtClean="0">
                <a:latin typeface="Garamond" pitchFamily="18" charset="0"/>
              </a:rPr>
              <a:t> The fallacy: Omitting information necessary for making a totally informed decision</a:t>
            </a:r>
          </a:p>
          <a:p>
            <a:pPr>
              <a:buClr>
                <a:srgbClr val="FF0000"/>
              </a:buClr>
              <a:buNone/>
            </a:pPr>
            <a:endParaRPr lang="en-US" dirty="0" smtClean="0">
              <a:latin typeface="Garamond" pitchFamily="18" charset="0"/>
            </a:endParaRPr>
          </a:p>
          <a:p>
            <a:pPr lvl="1"/>
            <a:r>
              <a:rPr lang="en-US" sz="2400" dirty="0">
                <a:solidFill>
                  <a:srgbClr val="FFFF00"/>
                </a:solidFill>
                <a:latin typeface="Garamond" pitchFamily="18" charset="0"/>
              </a:rPr>
              <a:t>STEPS: Safety, Tolerability, Effectiveness, Price, Simplicity</a:t>
            </a:r>
          </a:p>
        </p:txBody>
      </p:sp>
    </p:spTree>
    <p:extLst>
      <p:ext uri="{BB962C8B-B14F-4D97-AF65-F5344CB8AC3E}">
        <p14:creationId xmlns:p14="http://schemas.microsoft.com/office/powerpoint/2010/main" val="56426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3795">
                                            <p:txEl>
                                              <p:pRg st="4" end="4"/>
                                            </p:txEl>
                                          </p:spTgt>
                                        </p:tgtEl>
                                      </p:cBhvr>
                                    </p:animEffect>
                                    <p:animScale>
                                      <p:cBhvr>
                                        <p:cTn id="7" dur="250" autoRev="1" fill="hold"/>
                                        <p:tgtEl>
                                          <p:spTgt spid="33795">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485900" y="1065611"/>
            <a:ext cx="6172200" cy="797216"/>
          </a:xfrm>
        </p:spPr>
        <p:txBody>
          <a:bodyPr/>
          <a:lstStyle/>
          <a:p>
            <a:r>
              <a:rPr lang="en-US" b="1" dirty="0" smtClean="0">
                <a:latin typeface="Garamond" pitchFamily="18" charset="0"/>
              </a:rPr>
              <a:t>Other Techniques</a:t>
            </a:r>
          </a:p>
        </p:txBody>
      </p:sp>
      <p:sp>
        <p:nvSpPr>
          <p:cNvPr id="34819" name="Rectangle 3"/>
          <p:cNvSpPr>
            <a:spLocks noGrp="1" noChangeArrowheads="1"/>
          </p:cNvSpPr>
          <p:nvPr>
            <p:ph idx="1"/>
          </p:nvPr>
        </p:nvSpPr>
        <p:spPr>
          <a:xfrm>
            <a:off x="2108200" y="2571750"/>
            <a:ext cx="5181600" cy="2857500"/>
          </a:xfrm>
        </p:spPr>
        <p:txBody>
          <a:bodyPr/>
          <a:lstStyle/>
          <a:p>
            <a:pPr>
              <a:lnSpc>
                <a:spcPct val="120000"/>
              </a:lnSpc>
              <a:buClr>
                <a:srgbClr val="FF0000"/>
              </a:buClr>
              <a:buFont typeface="Wingdings" pitchFamily="2" charset="2"/>
              <a:buChar char="q"/>
            </a:pPr>
            <a:r>
              <a:rPr lang="en-US" sz="2700" dirty="0">
                <a:latin typeface="Garamond" pitchFamily="18" charset="0"/>
              </a:rPr>
              <a:t> Testimonial</a:t>
            </a:r>
          </a:p>
          <a:p>
            <a:pPr lvl="1">
              <a:lnSpc>
                <a:spcPct val="120000"/>
              </a:lnSpc>
            </a:pPr>
            <a:r>
              <a:rPr lang="en-US" sz="2400" dirty="0">
                <a:latin typeface="Garamond" pitchFamily="18" charset="0"/>
              </a:rPr>
              <a:t>Experts</a:t>
            </a:r>
          </a:p>
          <a:p>
            <a:pPr lvl="1">
              <a:lnSpc>
                <a:spcPct val="120000"/>
              </a:lnSpc>
            </a:pPr>
            <a:r>
              <a:rPr lang="en-US" sz="2400" dirty="0">
                <a:latin typeface="Garamond" pitchFamily="18" charset="0"/>
              </a:rPr>
              <a:t>Self-testimonial</a:t>
            </a:r>
          </a:p>
        </p:txBody>
      </p:sp>
      <p:sp>
        <p:nvSpPr>
          <p:cNvPr id="52229" name="Text Box 5"/>
          <p:cNvSpPr txBox="1">
            <a:spLocks noChangeArrowheads="1"/>
          </p:cNvSpPr>
          <p:nvPr/>
        </p:nvSpPr>
        <p:spPr bwMode="auto">
          <a:xfrm>
            <a:off x="1314793" y="5380436"/>
            <a:ext cx="260008" cy="253916"/>
          </a:xfrm>
          <a:prstGeom prst="rect">
            <a:avLst/>
          </a:prstGeom>
          <a:noFill/>
          <a:ln w="12700">
            <a:noFill/>
            <a:miter lim="800000"/>
            <a:headEnd/>
            <a:tailEnd/>
          </a:ln>
          <a:effectLst/>
        </p:spPr>
        <p:txBody>
          <a:bodyPr wrap="none">
            <a:spAutoFit/>
          </a:bodyPr>
          <a:lstStyle/>
          <a:p>
            <a:pPr algn="r" rtl="1">
              <a:defRPr/>
            </a:pPr>
            <a:r>
              <a:rPr lang="en-US" sz="1050" dirty="0">
                <a:solidFill>
                  <a:srgbClr val="FFFFFF"/>
                </a:solidFill>
                <a:effectLst>
                  <a:outerShdw blurRad="38100" dist="38100" dir="2700000" algn="tl">
                    <a:srgbClr val="FFFFFF"/>
                  </a:outerShdw>
                </a:effectLst>
              </a:rPr>
              <a:t>6</a:t>
            </a:r>
            <a:endParaRPr lang="en-US" sz="1350" dirty="0">
              <a:solidFill>
                <a:srgbClr val="FFFFFF"/>
              </a:solidFill>
              <a:effectLst>
                <a:outerShdw blurRad="38100" dist="38100" dir="2700000" algn="tl">
                  <a:srgbClr val="FFFFFF"/>
                </a:outerShdw>
              </a:effectLst>
            </a:endParaRPr>
          </a:p>
        </p:txBody>
      </p:sp>
    </p:spTree>
    <p:extLst>
      <p:ext uri="{BB962C8B-B14F-4D97-AF65-F5344CB8AC3E}">
        <p14:creationId xmlns:p14="http://schemas.microsoft.com/office/powerpoint/2010/main" val="18994301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dirty="0" smtClean="0">
                <a:latin typeface="Garamond" pitchFamily="18" charset="0"/>
              </a:rPr>
              <a:t>Other Techniques</a:t>
            </a:r>
          </a:p>
        </p:txBody>
      </p:sp>
      <p:sp>
        <p:nvSpPr>
          <p:cNvPr id="35843" name="Rectangle 3"/>
          <p:cNvSpPr>
            <a:spLocks noGrp="1" noChangeArrowheads="1"/>
          </p:cNvSpPr>
          <p:nvPr>
            <p:ph idx="1"/>
          </p:nvPr>
        </p:nvSpPr>
        <p:spPr>
          <a:xfrm>
            <a:off x="2159001" y="2343150"/>
            <a:ext cx="5327650" cy="2706030"/>
          </a:xfrm>
        </p:spPr>
        <p:txBody>
          <a:bodyPr/>
          <a:lstStyle/>
          <a:p>
            <a:pPr>
              <a:lnSpc>
                <a:spcPct val="130000"/>
              </a:lnSpc>
              <a:buClr>
                <a:srgbClr val="FF0000"/>
              </a:buClr>
              <a:buFont typeface="Wingdings" pitchFamily="2" charset="2"/>
              <a:buChar char="q"/>
            </a:pPr>
            <a:r>
              <a:rPr lang="en-US" dirty="0" smtClean="0">
                <a:latin typeface="Garamond" pitchFamily="18" charset="0"/>
              </a:rPr>
              <a:t> Testimonial</a:t>
            </a:r>
          </a:p>
          <a:p>
            <a:pPr>
              <a:lnSpc>
                <a:spcPct val="130000"/>
              </a:lnSpc>
              <a:buClr>
                <a:srgbClr val="FF0000"/>
              </a:buClr>
              <a:buFont typeface="Wingdings" pitchFamily="2" charset="2"/>
              <a:buChar char="q"/>
            </a:pPr>
            <a:r>
              <a:rPr lang="en-US" dirty="0" smtClean="0">
                <a:solidFill>
                  <a:srgbClr val="FAFD00"/>
                </a:solidFill>
                <a:latin typeface="Garamond" pitchFamily="18" charset="0"/>
              </a:rPr>
              <a:t> Relationship building</a:t>
            </a:r>
          </a:p>
          <a:p>
            <a:pPr lvl="1">
              <a:lnSpc>
                <a:spcPct val="130000"/>
              </a:lnSpc>
            </a:pPr>
            <a:r>
              <a:rPr lang="en-US" sz="2400" dirty="0">
                <a:solidFill>
                  <a:srgbClr val="FAFD00"/>
                </a:solidFill>
                <a:latin typeface="Garamond" pitchFamily="18" charset="0"/>
              </a:rPr>
              <a:t>“Face-time” is crucial</a:t>
            </a:r>
          </a:p>
          <a:p>
            <a:pPr>
              <a:lnSpc>
                <a:spcPct val="130000"/>
              </a:lnSpc>
            </a:pPr>
            <a:endParaRPr lang="en-US" dirty="0" smtClean="0">
              <a:solidFill>
                <a:srgbClr val="FAFD00"/>
              </a:solidFill>
              <a:latin typeface="Garamond" pitchFamily="18" charset="0"/>
            </a:endParaRPr>
          </a:p>
        </p:txBody>
      </p:sp>
      <p:sp>
        <p:nvSpPr>
          <p:cNvPr id="76804" name="Text Box 4"/>
          <p:cNvSpPr txBox="1">
            <a:spLocks noChangeArrowheads="1"/>
          </p:cNvSpPr>
          <p:nvPr/>
        </p:nvSpPr>
        <p:spPr bwMode="auto">
          <a:xfrm>
            <a:off x="1314793" y="5380436"/>
            <a:ext cx="260008" cy="253916"/>
          </a:xfrm>
          <a:prstGeom prst="rect">
            <a:avLst/>
          </a:prstGeom>
          <a:noFill/>
          <a:ln w="12700">
            <a:noFill/>
            <a:miter lim="800000"/>
            <a:headEnd/>
            <a:tailEnd/>
          </a:ln>
          <a:effectLst/>
        </p:spPr>
        <p:txBody>
          <a:bodyPr wrap="none">
            <a:spAutoFit/>
          </a:bodyPr>
          <a:lstStyle/>
          <a:p>
            <a:pPr algn="r" rtl="1">
              <a:defRPr/>
            </a:pPr>
            <a:r>
              <a:rPr lang="en-US" sz="1050">
                <a:solidFill>
                  <a:srgbClr val="FFFFFF"/>
                </a:solidFill>
                <a:effectLst>
                  <a:outerShdw blurRad="38100" dist="38100" dir="2700000" algn="tl">
                    <a:srgbClr val="FFFFFF"/>
                  </a:outerShdw>
                </a:effectLst>
              </a:rPr>
              <a:t>6</a:t>
            </a:r>
            <a:endParaRPr lang="en-US" sz="1350">
              <a:solidFill>
                <a:srgbClr val="FFFFFF"/>
              </a:solidFill>
              <a:effectLst>
                <a:outerShdw blurRad="38100" dist="38100" dir="2700000" algn="tl">
                  <a:srgbClr val="FFFFFF"/>
                </a:outerShdw>
              </a:effectLst>
            </a:endParaRPr>
          </a:p>
        </p:txBody>
      </p:sp>
    </p:spTree>
    <p:extLst>
      <p:ext uri="{BB962C8B-B14F-4D97-AF65-F5344CB8AC3E}">
        <p14:creationId xmlns:p14="http://schemas.microsoft.com/office/powerpoint/2010/main" val="2336335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85900" y="944724"/>
            <a:ext cx="6172200" cy="857250"/>
          </a:xfrm>
        </p:spPr>
        <p:txBody>
          <a:bodyPr/>
          <a:lstStyle/>
          <a:p>
            <a:r>
              <a:rPr lang="en-US" b="1" dirty="0" smtClean="0">
                <a:latin typeface="Garamond" pitchFamily="18" charset="0"/>
              </a:rPr>
              <a:t>Other Techniques</a:t>
            </a:r>
          </a:p>
        </p:txBody>
      </p:sp>
      <p:sp>
        <p:nvSpPr>
          <p:cNvPr id="36867" name="Rectangle 3"/>
          <p:cNvSpPr>
            <a:spLocks noGrp="1" noChangeArrowheads="1"/>
          </p:cNvSpPr>
          <p:nvPr>
            <p:ph idx="1"/>
          </p:nvPr>
        </p:nvSpPr>
        <p:spPr>
          <a:xfrm>
            <a:off x="1439652" y="1862826"/>
            <a:ext cx="6210691" cy="3975906"/>
          </a:xfrm>
        </p:spPr>
        <p:txBody>
          <a:bodyPr/>
          <a:lstStyle/>
          <a:p>
            <a:pPr>
              <a:lnSpc>
                <a:spcPct val="120000"/>
              </a:lnSpc>
              <a:buClr>
                <a:srgbClr val="FF0000"/>
              </a:buClr>
              <a:buFont typeface="Wingdings" pitchFamily="2" charset="2"/>
              <a:buChar char="q"/>
            </a:pPr>
            <a:r>
              <a:rPr lang="en-US" dirty="0" smtClean="0">
                <a:latin typeface="Garamond" pitchFamily="18" charset="0"/>
              </a:rPr>
              <a:t> Testimonial</a:t>
            </a:r>
          </a:p>
          <a:p>
            <a:pPr>
              <a:lnSpc>
                <a:spcPct val="120000"/>
              </a:lnSpc>
              <a:buClr>
                <a:srgbClr val="FF0000"/>
              </a:buClr>
              <a:buFont typeface="Wingdings" pitchFamily="2" charset="2"/>
              <a:buChar char="q"/>
            </a:pPr>
            <a:r>
              <a:rPr lang="en-US" dirty="0" smtClean="0">
                <a:latin typeface="Garamond" pitchFamily="18" charset="0"/>
              </a:rPr>
              <a:t> Relationship building</a:t>
            </a:r>
          </a:p>
          <a:p>
            <a:pPr>
              <a:lnSpc>
                <a:spcPct val="120000"/>
              </a:lnSpc>
              <a:buClr>
                <a:srgbClr val="FF0000"/>
              </a:buClr>
              <a:buFont typeface="Wingdings" pitchFamily="2" charset="2"/>
              <a:buChar char="q"/>
            </a:pPr>
            <a:r>
              <a:rPr lang="en-US" dirty="0" smtClean="0">
                <a:solidFill>
                  <a:srgbClr val="FAFD00"/>
                </a:solidFill>
                <a:latin typeface="Garamond" pitchFamily="18" charset="0"/>
              </a:rPr>
              <a:t> Reinforcement</a:t>
            </a:r>
          </a:p>
          <a:p>
            <a:pPr lvl="1">
              <a:lnSpc>
                <a:spcPct val="90000"/>
              </a:lnSpc>
            </a:pPr>
            <a:r>
              <a:rPr lang="en-US" sz="2400" dirty="0">
                <a:solidFill>
                  <a:srgbClr val="FAFD00"/>
                </a:solidFill>
                <a:latin typeface="Garamond" pitchFamily="18" charset="0"/>
              </a:rPr>
              <a:t>Message comes in “under the radar”</a:t>
            </a:r>
          </a:p>
          <a:p>
            <a:pPr lvl="1">
              <a:lnSpc>
                <a:spcPct val="90000"/>
              </a:lnSpc>
            </a:pPr>
            <a:r>
              <a:rPr lang="en-US" sz="2400" dirty="0">
                <a:solidFill>
                  <a:srgbClr val="FAFD00"/>
                </a:solidFill>
                <a:latin typeface="Garamond" pitchFamily="18" charset="0"/>
              </a:rPr>
              <a:t>Pens, pads, trinkets</a:t>
            </a:r>
          </a:p>
          <a:p>
            <a:pPr lvl="1">
              <a:lnSpc>
                <a:spcPct val="90000"/>
              </a:lnSpc>
            </a:pPr>
            <a:r>
              <a:rPr lang="en-US" sz="2400" dirty="0">
                <a:solidFill>
                  <a:srgbClr val="FAFD00"/>
                </a:solidFill>
                <a:latin typeface="Garamond" pitchFamily="18" charset="0"/>
              </a:rPr>
              <a:t>Office survey for </a:t>
            </a:r>
            <a:r>
              <a:rPr lang="en-US" sz="2400" dirty="0" err="1">
                <a:solidFill>
                  <a:srgbClr val="FAFD00"/>
                </a:solidFill>
                <a:latin typeface="Garamond" pitchFamily="18" charset="0"/>
              </a:rPr>
              <a:t>reinforcers</a:t>
            </a:r>
            <a:endParaRPr lang="en-US" sz="2400" dirty="0">
              <a:solidFill>
                <a:srgbClr val="FAFD00"/>
              </a:solidFill>
              <a:latin typeface="Garamond" pitchFamily="18" charset="0"/>
            </a:endParaRPr>
          </a:p>
          <a:p>
            <a:pPr lvl="1">
              <a:lnSpc>
                <a:spcPct val="90000"/>
              </a:lnSpc>
              <a:buFontTx/>
              <a:buNone/>
            </a:pPr>
            <a:endParaRPr lang="en-US" sz="2400" i="1" dirty="0">
              <a:solidFill>
                <a:srgbClr val="FAFD00"/>
              </a:solidFill>
              <a:latin typeface="Garamond" pitchFamily="18" charset="0"/>
            </a:endParaRPr>
          </a:p>
          <a:p>
            <a:pPr lvl="1">
              <a:lnSpc>
                <a:spcPct val="90000"/>
              </a:lnSpc>
              <a:buFontTx/>
              <a:buNone/>
            </a:pPr>
            <a:r>
              <a:rPr lang="en-US" i="1" dirty="0" err="1" smtClean="0">
                <a:solidFill>
                  <a:srgbClr val="FAFD00"/>
                </a:solidFill>
                <a:latin typeface="Garamond" pitchFamily="18" charset="0"/>
              </a:rPr>
              <a:t>Shaughnessy</a:t>
            </a:r>
            <a:r>
              <a:rPr lang="en-US" i="1" dirty="0" smtClean="0">
                <a:solidFill>
                  <a:srgbClr val="FAFD00"/>
                </a:solidFill>
                <a:latin typeface="Garamond" pitchFamily="18" charset="0"/>
              </a:rPr>
              <a:t> AF. </a:t>
            </a:r>
            <a:r>
              <a:rPr lang="en-US" i="1" dirty="0" smtClean="0">
                <a:solidFill>
                  <a:srgbClr val="FAFD00"/>
                </a:solidFill>
                <a:latin typeface="Garamond" pitchFamily="18" charset="0"/>
                <a:cs typeface="Times New Roman" pitchFamily="18" charset="0"/>
              </a:rPr>
              <a:t>JAMA 1988;260:926</a:t>
            </a:r>
            <a:r>
              <a:rPr lang="en-US" sz="2400" i="1" dirty="0">
                <a:solidFill>
                  <a:srgbClr val="FAFD00"/>
                </a:solidFill>
                <a:latin typeface="Garamond" pitchFamily="18" charset="0"/>
                <a:cs typeface="Times New Roman" pitchFamily="18" charset="0"/>
              </a:rPr>
              <a:t>.</a:t>
            </a:r>
            <a:r>
              <a:rPr lang="en-US" sz="2400" i="1" dirty="0">
                <a:solidFill>
                  <a:srgbClr val="FAFD00"/>
                </a:solidFill>
                <a:latin typeface="Garamond" pitchFamily="18" charset="0"/>
                <a:cs typeface="Arial" pitchFamily="34" charset="0"/>
              </a:rPr>
              <a:t> </a:t>
            </a:r>
            <a:endParaRPr lang="en-US" sz="2400" i="1" dirty="0">
              <a:solidFill>
                <a:srgbClr val="FAFD00"/>
              </a:solidFill>
              <a:latin typeface="Garamond" pitchFamily="18" charset="0"/>
              <a:cs typeface="Times New Roman" pitchFamily="18" charset="0"/>
            </a:endParaRPr>
          </a:p>
          <a:p>
            <a:pPr lvl="1">
              <a:lnSpc>
                <a:spcPct val="90000"/>
              </a:lnSpc>
              <a:buFontTx/>
              <a:buNone/>
            </a:pPr>
            <a:endParaRPr lang="en-US" sz="2400" i="1" dirty="0">
              <a:solidFill>
                <a:srgbClr val="FAFD00"/>
              </a:solidFill>
              <a:latin typeface="Garamond" pitchFamily="18" charset="0"/>
            </a:endParaRPr>
          </a:p>
          <a:p>
            <a:pPr>
              <a:lnSpc>
                <a:spcPct val="90000"/>
              </a:lnSpc>
            </a:pPr>
            <a:endParaRPr lang="en-US" dirty="0" smtClean="0">
              <a:solidFill>
                <a:srgbClr val="FAFD00"/>
              </a:solidFill>
              <a:latin typeface="Garamond" pitchFamily="18" charset="0"/>
            </a:endParaRPr>
          </a:p>
        </p:txBody>
      </p:sp>
      <p:sp>
        <p:nvSpPr>
          <p:cNvPr id="77828" name="Text Box 4"/>
          <p:cNvSpPr txBox="1">
            <a:spLocks noChangeArrowheads="1"/>
          </p:cNvSpPr>
          <p:nvPr/>
        </p:nvSpPr>
        <p:spPr bwMode="auto">
          <a:xfrm>
            <a:off x="1314793" y="5380436"/>
            <a:ext cx="260008" cy="253916"/>
          </a:xfrm>
          <a:prstGeom prst="rect">
            <a:avLst/>
          </a:prstGeom>
          <a:noFill/>
          <a:ln w="12700">
            <a:noFill/>
            <a:miter lim="800000"/>
            <a:headEnd/>
            <a:tailEnd/>
          </a:ln>
          <a:effectLst/>
        </p:spPr>
        <p:txBody>
          <a:bodyPr wrap="none">
            <a:spAutoFit/>
          </a:bodyPr>
          <a:lstStyle/>
          <a:p>
            <a:pPr algn="r" rtl="1">
              <a:defRPr/>
            </a:pPr>
            <a:r>
              <a:rPr lang="en-US" sz="1050">
                <a:solidFill>
                  <a:srgbClr val="FFFFFF"/>
                </a:solidFill>
                <a:effectLst>
                  <a:outerShdw blurRad="38100" dist="38100" dir="2700000" algn="tl">
                    <a:srgbClr val="FFFFFF"/>
                  </a:outerShdw>
                </a:effectLst>
              </a:rPr>
              <a:t>6</a:t>
            </a:r>
            <a:endParaRPr lang="en-US" sz="1350">
              <a:solidFill>
                <a:srgbClr val="FFFFFF"/>
              </a:solidFill>
              <a:effectLst>
                <a:outerShdw blurRad="38100" dist="38100" dir="2700000" algn="tl">
                  <a:srgbClr val="FFFFFF"/>
                </a:outerShdw>
              </a:effectLst>
            </a:endParaRPr>
          </a:p>
        </p:txBody>
      </p:sp>
    </p:spTree>
    <p:extLst>
      <p:ext uri="{BB962C8B-B14F-4D97-AF65-F5344CB8AC3E}">
        <p14:creationId xmlns:p14="http://schemas.microsoft.com/office/powerpoint/2010/main" val="753194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052"/>
          <p:cNvSpPr>
            <a:spLocks noChangeArrowheads="1"/>
          </p:cNvSpPr>
          <p:nvPr/>
        </p:nvSpPr>
        <p:spPr bwMode="auto">
          <a:xfrm>
            <a:off x="179512" y="1844824"/>
            <a:ext cx="8784976" cy="4251176"/>
          </a:xfrm>
          <a:prstGeom prst="rect">
            <a:avLst/>
          </a:prstGeom>
          <a:solidFill>
            <a:schemeClr val="bg1"/>
          </a:solidFill>
          <a:ln w="12700">
            <a:solidFill>
              <a:schemeClr val="tx1"/>
            </a:solidFill>
            <a:miter lim="800000"/>
            <a:headEnd/>
            <a:tailEnd/>
          </a:ln>
          <a:effectLst/>
        </p:spPr>
        <p:txBody>
          <a:bodyPr wrap="none" anchor="ctr"/>
          <a:lstStyle/>
          <a:p>
            <a:pPr>
              <a:defRPr/>
            </a:pPr>
            <a:endParaRPr lang="en-US">
              <a:solidFill>
                <a:srgbClr val="000000"/>
              </a:solidFill>
              <a:effectLst>
                <a:outerShdw blurRad="38100" dist="38100" dir="2700000" algn="tl">
                  <a:srgbClr val="000000">
                    <a:alpha val="43137"/>
                  </a:srgbClr>
                </a:outerShdw>
              </a:effectLst>
              <a:latin typeface="Arial" pitchFamily="34" charset="0"/>
            </a:endParaRPr>
          </a:p>
        </p:txBody>
      </p:sp>
      <p:sp>
        <p:nvSpPr>
          <p:cNvPr id="1028" name="Rectangle 2050"/>
          <p:cNvSpPr>
            <a:spLocks noGrp="1" noChangeArrowheads="1"/>
          </p:cNvSpPr>
          <p:nvPr>
            <p:ph type="title"/>
          </p:nvPr>
        </p:nvSpPr>
        <p:spPr>
          <a:xfrm>
            <a:off x="179512" y="116632"/>
            <a:ext cx="8784976" cy="1584176"/>
          </a:xfrm>
        </p:spPr>
        <p:txBody>
          <a:bodyPr>
            <a:noAutofit/>
          </a:bodyPr>
          <a:lstStyle/>
          <a:p>
            <a:r>
              <a:rPr lang="en-US" sz="3600" b="1" dirty="0" smtClean="0">
                <a:latin typeface="Garamond" pitchFamily="18" charset="0"/>
              </a:rPr>
              <a:t>Pharmaceutical advertising costs</a:t>
            </a:r>
          </a:p>
        </p:txBody>
      </p:sp>
      <p:graphicFrame>
        <p:nvGraphicFramePr>
          <p:cNvPr id="1026" name="Object 2051"/>
          <p:cNvGraphicFramePr>
            <a:graphicFrameLocks noGrp="1" noChangeAspect="1"/>
          </p:cNvGraphicFramePr>
          <p:nvPr>
            <p:ph type="chart" idx="1"/>
          </p:nvPr>
        </p:nvGraphicFramePr>
        <p:xfrm>
          <a:off x="685800" y="2209800"/>
          <a:ext cx="7772400" cy="3657600"/>
        </p:xfrm>
        <a:graphic>
          <a:graphicData uri="http://schemas.openxmlformats.org/presentationml/2006/ole">
            <mc:AlternateContent xmlns:mc="http://schemas.openxmlformats.org/markup-compatibility/2006">
              <mc:Choice xmlns:v="urn:schemas-microsoft-com:vml" Requires="v">
                <p:oleObj spid="_x0000_s264206" name="Chart" r:id="rId4" imgW="8743925" imgH="4114867" progId="MSGraph.Chart.8">
                  <p:embed followColorScheme="full"/>
                </p:oleObj>
              </mc:Choice>
              <mc:Fallback>
                <p:oleObj name="Chart" r:id="rId4" imgW="8743925" imgH="4114867" progId="MSGraph.Chart.8">
                  <p:embed followColorScheme="full"/>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09800"/>
                        <a:ext cx="7772400" cy="3657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29" name="Text Box 2053"/>
          <p:cNvSpPr txBox="1">
            <a:spLocks noChangeArrowheads="1"/>
          </p:cNvSpPr>
          <p:nvPr/>
        </p:nvSpPr>
        <p:spPr bwMode="auto">
          <a:xfrm>
            <a:off x="1139886" y="6259514"/>
            <a:ext cx="6575453" cy="492443"/>
          </a:xfrm>
          <a:prstGeom prst="rect">
            <a:avLst/>
          </a:prstGeom>
          <a:noFill/>
          <a:ln w="12700">
            <a:noFill/>
            <a:miter lim="800000"/>
            <a:headEnd/>
            <a:tailEnd/>
          </a:ln>
        </p:spPr>
        <p:txBody>
          <a:bodyPr wrap="none">
            <a:spAutoFit/>
          </a:bodyPr>
          <a:lstStyle/>
          <a:p>
            <a:r>
              <a:rPr lang="en-US" sz="2600" i="1" dirty="0" err="1">
                <a:solidFill>
                  <a:srgbClr val="FAFD00"/>
                </a:solidFill>
                <a:latin typeface="Garamond" pitchFamily="18" charset="0"/>
              </a:rPr>
              <a:t>Mukherjee</a:t>
            </a:r>
            <a:r>
              <a:rPr lang="en-US" sz="2600" i="1" dirty="0">
                <a:solidFill>
                  <a:srgbClr val="FAFD00"/>
                </a:solidFill>
                <a:latin typeface="Garamond" pitchFamily="18" charset="0"/>
              </a:rPr>
              <a:t> D, </a:t>
            </a:r>
            <a:r>
              <a:rPr lang="en-US" sz="2600" i="1" dirty="0" err="1">
                <a:solidFill>
                  <a:srgbClr val="FAFD00"/>
                </a:solidFill>
                <a:latin typeface="Garamond" pitchFamily="18" charset="0"/>
              </a:rPr>
              <a:t>Topol</a:t>
            </a:r>
            <a:r>
              <a:rPr lang="en-US" sz="2600" i="1" dirty="0">
                <a:solidFill>
                  <a:srgbClr val="FAFD00"/>
                </a:solidFill>
                <a:latin typeface="Garamond" pitchFamily="18" charset="0"/>
              </a:rPr>
              <a:t> EJ. Am Heart J 2003;146:563-4.</a:t>
            </a:r>
          </a:p>
        </p:txBody>
      </p:sp>
    </p:spTree>
    <p:extLst>
      <p:ext uri="{BB962C8B-B14F-4D97-AF65-F5344CB8AC3E}">
        <p14:creationId xmlns:p14="http://schemas.microsoft.com/office/powerpoint/2010/main" val="1151966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7812"/>
            <a:ext cx="8363272" cy="4807371"/>
          </a:xfrm>
        </p:spPr>
        <p:txBody>
          <a:bodyPr/>
          <a:lstStyle/>
          <a:p>
            <a:r>
              <a:rPr lang="en-US" dirty="0"/>
              <a:t>Is their a problem </a:t>
            </a:r>
            <a:r>
              <a:rPr lang="en-US" dirty="0" smtClean="0"/>
              <a:t>with the receipt of gifts?</a:t>
            </a:r>
            <a:endParaRPr lang="en-US" dirty="0"/>
          </a:p>
        </p:txBody>
      </p:sp>
      <p:sp>
        <p:nvSpPr>
          <p:cNvPr id="5" name="Slide Number Placeholder 4"/>
          <p:cNvSpPr>
            <a:spLocks noGrp="1"/>
          </p:cNvSpPr>
          <p:nvPr>
            <p:ph type="sldNum" sz="quarter" idx="12"/>
          </p:nvPr>
        </p:nvSpPr>
        <p:spPr/>
        <p:txBody>
          <a:bodyPr/>
          <a:lstStyle/>
          <a:p>
            <a:pPr>
              <a:defRPr/>
            </a:pPr>
            <a:fld id="{14D6EFDF-9854-42DF-9E4C-CD34BC782E8D}" type="slidenum">
              <a:rPr lang="x-none"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696773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16" y="99392"/>
            <a:ext cx="8892480" cy="6353944"/>
          </a:xfrm>
        </p:spPr>
        <p:txBody>
          <a:bodyPr/>
          <a:lstStyle/>
          <a:p>
            <a:pPr>
              <a:buClr>
                <a:srgbClr val="FF0000"/>
              </a:buClr>
              <a:buFont typeface="Wingdings" pitchFamily="2" charset="2"/>
              <a:buChar char="q"/>
            </a:pPr>
            <a:r>
              <a:rPr lang="en-US" dirty="0" smtClean="0">
                <a:latin typeface="Garamond" pitchFamily="18" charset="0"/>
              </a:rPr>
              <a:t>Receipt of gifts may lead to outcomes that are not in the patient’s best interests. </a:t>
            </a:r>
          </a:p>
          <a:p>
            <a:pPr>
              <a:buClr>
                <a:srgbClr val="FF0000"/>
              </a:buClr>
              <a:buFont typeface="Wingdings" pitchFamily="2" charset="2"/>
              <a:buChar char="q"/>
            </a:pPr>
            <a:endParaRPr lang="en-US" dirty="0" smtClean="0">
              <a:latin typeface="Garamond" pitchFamily="18" charset="0"/>
            </a:endParaRPr>
          </a:p>
          <a:p>
            <a:pPr>
              <a:buClr>
                <a:srgbClr val="FF0000"/>
              </a:buClr>
              <a:buFont typeface="Wingdings" pitchFamily="2" charset="2"/>
              <a:buChar char="q"/>
            </a:pPr>
            <a:r>
              <a:rPr lang="en-US" dirty="0" smtClean="0">
                <a:latin typeface="Garamond" pitchFamily="18" charset="0"/>
              </a:rPr>
              <a:t>There is a possible negative impact on the public standing (image) of doctors and medicine as a whole. </a:t>
            </a:r>
          </a:p>
          <a:p>
            <a:pPr>
              <a:buClr>
                <a:srgbClr val="FF0000"/>
              </a:buClr>
              <a:buFont typeface="Wingdings" pitchFamily="2" charset="2"/>
              <a:buChar char="q"/>
            </a:pPr>
            <a:endParaRPr lang="en-US" dirty="0" smtClean="0">
              <a:latin typeface="Garamond" pitchFamily="18" charset="0"/>
            </a:endParaRPr>
          </a:p>
          <a:p>
            <a:pPr>
              <a:buClr>
                <a:srgbClr val="FF0000"/>
              </a:buClr>
              <a:buFont typeface="Wingdings" pitchFamily="2" charset="2"/>
              <a:buChar char="q"/>
            </a:pPr>
            <a:r>
              <a:rPr lang="en-US" dirty="0" smtClean="0">
                <a:latin typeface="Garamond" pitchFamily="18" charset="0"/>
              </a:rPr>
              <a:t> The potential impact on the health system as a whole. </a:t>
            </a:r>
          </a:p>
          <a:p>
            <a:pPr>
              <a:buClr>
                <a:srgbClr val="FF0000"/>
              </a:buClr>
              <a:buNone/>
            </a:pPr>
            <a:endParaRPr lang="en-US" sz="2400" b="1" dirty="0">
              <a:solidFill>
                <a:srgbClr val="FFFF00"/>
              </a:solidFill>
              <a:latin typeface="Garamond" pitchFamily="18" charset="0"/>
            </a:endParaRPr>
          </a:p>
          <a:p>
            <a:pPr>
              <a:buClr>
                <a:srgbClr val="FF0000"/>
              </a:buClr>
              <a:buNone/>
            </a:pPr>
            <a:r>
              <a:rPr lang="en-US" sz="2000" b="1" dirty="0" smtClean="0">
                <a:solidFill>
                  <a:srgbClr val="FFFF00"/>
                </a:solidFill>
                <a:latin typeface="Garamond" pitchFamily="18" charset="0"/>
              </a:rPr>
              <a:t>Ethical issues associated with gifts provided to physicians by the pharmaceutical industry.</a:t>
            </a:r>
            <a:r>
              <a:rPr lang="en-US" sz="2000" dirty="0" smtClean="0">
                <a:solidFill>
                  <a:srgbClr val="FFFF00"/>
                </a:solidFill>
                <a:latin typeface="Garamond" pitchFamily="18" charset="0"/>
              </a:rPr>
              <a:t> </a:t>
            </a:r>
            <a:r>
              <a:rPr lang="en-US" sz="2000" dirty="0" smtClean="0">
                <a:solidFill>
                  <a:srgbClr val="FFFF00"/>
                </a:solidFill>
                <a:latin typeface="Garamond" pitchFamily="18" charset="0"/>
                <a:hlinkClick r:id="rId3" tooltip="Internal medicine journal."/>
              </a:rPr>
              <a:t>Intern Med J.</a:t>
            </a:r>
            <a:r>
              <a:rPr lang="en-US" sz="2000" dirty="0" smtClean="0">
                <a:solidFill>
                  <a:srgbClr val="FFFF00"/>
                </a:solidFill>
                <a:latin typeface="Garamond" pitchFamily="18" charset="0"/>
              </a:rPr>
              <a:t> 2010 May;40(5):321-2.</a:t>
            </a:r>
          </a:p>
          <a:p>
            <a:pPr marL="0" indent="0">
              <a:buNone/>
            </a:pPr>
            <a:endParaRPr lang="en-US" sz="2400" dirty="0">
              <a:latin typeface="Garamond" pitchFamily="18" charset="0"/>
            </a:endParaRPr>
          </a:p>
        </p:txBody>
      </p:sp>
      <p:sp>
        <p:nvSpPr>
          <p:cNvPr id="4" name="Slide Number Placeholder 3"/>
          <p:cNvSpPr>
            <a:spLocks noGrp="1"/>
          </p:cNvSpPr>
          <p:nvPr>
            <p:ph type="sldNum" sz="quarter" idx="12"/>
          </p:nvPr>
        </p:nvSpPr>
        <p:spPr/>
        <p:txBody>
          <a:bodyPr/>
          <a:lstStyle/>
          <a:p>
            <a:pPr>
              <a:defRPr/>
            </a:pPr>
            <a:fld id="{508B194E-D404-4DD1-8C97-90F862F8D4FE}" type="slidenum">
              <a:rPr lang="x-none"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3836742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052"/>
          <p:cNvSpPr>
            <a:spLocks noChangeArrowheads="1"/>
          </p:cNvSpPr>
          <p:nvPr/>
        </p:nvSpPr>
        <p:spPr bwMode="auto">
          <a:xfrm>
            <a:off x="179512" y="1844824"/>
            <a:ext cx="8784976" cy="4251176"/>
          </a:xfrm>
          <a:prstGeom prst="rect">
            <a:avLst/>
          </a:prstGeom>
          <a:solidFill>
            <a:schemeClr val="bg1"/>
          </a:solidFill>
          <a:ln w="12700">
            <a:solidFill>
              <a:schemeClr val="tx1"/>
            </a:solidFill>
            <a:miter lim="800000"/>
            <a:headEnd/>
            <a:tailEnd/>
          </a:ln>
          <a:effectLst/>
        </p:spPr>
        <p:txBody>
          <a:bodyPr wrap="none" anchor="ctr"/>
          <a:lstStyle/>
          <a:p>
            <a:pPr>
              <a:defRPr/>
            </a:pPr>
            <a:endParaRPr lang="en-US">
              <a:solidFill>
                <a:srgbClr val="000000"/>
              </a:solidFill>
              <a:effectLst>
                <a:outerShdw blurRad="38100" dist="38100" dir="2700000" algn="tl">
                  <a:srgbClr val="000000">
                    <a:alpha val="43137"/>
                  </a:srgbClr>
                </a:outerShdw>
              </a:effectLst>
              <a:latin typeface="Arial" pitchFamily="34" charset="0"/>
            </a:endParaRPr>
          </a:p>
        </p:txBody>
      </p:sp>
      <p:sp>
        <p:nvSpPr>
          <p:cNvPr id="1028" name="Rectangle 2050"/>
          <p:cNvSpPr>
            <a:spLocks noGrp="1" noChangeArrowheads="1"/>
          </p:cNvSpPr>
          <p:nvPr>
            <p:ph type="title"/>
          </p:nvPr>
        </p:nvSpPr>
        <p:spPr>
          <a:xfrm>
            <a:off x="179512" y="116632"/>
            <a:ext cx="8784976" cy="1584176"/>
          </a:xfrm>
        </p:spPr>
        <p:txBody>
          <a:bodyPr>
            <a:noAutofit/>
          </a:bodyPr>
          <a:lstStyle/>
          <a:p>
            <a:r>
              <a:rPr lang="en-US" sz="3600" b="1" dirty="0" smtClean="0">
                <a:latin typeface="Garamond" pitchFamily="18" charset="0"/>
              </a:rPr>
              <a:t>Pharmaceutical advertising versus research spending: are profits more important than patients?</a:t>
            </a:r>
          </a:p>
        </p:txBody>
      </p:sp>
      <p:graphicFrame>
        <p:nvGraphicFramePr>
          <p:cNvPr id="1026" name="Object 2051"/>
          <p:cNvGraphicFramePr>
            <a:graphicFrameLocks noGrp="1" noChangeAspect="1"/>
          </p:cNvGraphicFramePr>
          <p:nvPr>
            <p:ph type="chart" idx="1"/>
          </p:nvPr>
        </p:nvGraphicFramePr>
        <p:xfrm>
          <a:off x="685800" y="2209800"/>
          <a:ext cx="7772400" cy="3657600"/>
        </p:xfrm>
        <a:graphic>
          <a:graphicData uri="http://schemas.openxmlformats.org/presentationml/2006/ole">
            <mc:AlternateContent xmlns:mc="http://schemas.openxmlformats.org/markup-compatibility/2006">
              <mc:Choice xmlns:v="urn:schemas-microsoft-com:vml" Requires="v">
                <p:oleObj spid="_x0000_s266254" name="Chart" r:id="rId4" imgW="8743925" imgH="4114867" progId="MSGraph.Chart.8">
                  <p:embed followColorScheme="full"/>
                </p:oleObj>
              </mc:Choice>
              <mc:Fallback>
                <p:oleObj name="Chart" r:id="rId4" imgW="8743925" imgH="4114867" progId="MSGraph.Chart.8">
                  <p:embed followColorScheme="full"/>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09800"/>
                        <a:ext cx="7772400" cy="3657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29" name="Text Box 2053"/>
          <p:cNvSpPr txBox="1">
            <a:spLocks noChangeArrowheads="1"/>
          </p:cNvSpPr>
          <p:nvPr/>
        </p:nvSpPr>
        <p:spPr bwMode="auto">
          <a:xfrm>
            <a:off x="1139886" y="6259514"/>
            <a:ext cx="6575453" cy="492443"/>
          </a:xfrm>
          <a:prstGeom prst="rect">
            <a:avLst/>
          </a:prstGeom>
          <a:noFill/>
          <a:ln w="12700">
            <a:noFill/>
            <a:miter lim="800000"/>
            <a:headEnd/>
            <a:tailEnd/>
          </a:ln>
        </p:spPr>
        <p:txBody>
          <a:bodyPr wrap="none">
            <a:spAutoFit/>
          </a:bodyPr>
          <a:lstStyle/>
          <a:p>
            <a:r>
              <a:rPr lang="en-US" sz="2600" i="1" dirty="0" err="1">
                <a:solidFill>
                  <a:srgbClr val="FAFD00"/>
                </a:solidFill>
                <a:latin typeface="Garamond" pitchFamily="18" charset="0"/>
              </a:rPr>
              <a:t>Mukherjee</a:t>
            </a:r>
            <a:r>
              <a:rPr lang="en-US" sz="2600" i="1" dirty="0">
                <a:solidFill>
                  <a:srgbClr val="FAFD00"/>
                </a:solidFill>
                <a:latin typeface="Garamond" pitchFamily="18" charset="0"/>
              </a:rPr>
              <a:t> D, </a:t>
            </a:r>
            <a:r>
              <a:rPr lang="en-US" sz="2600" i="1" dirty="0" err="1">
                <a:solidFill>
                  <a:srgbClr val="FAFD00"/>
                </a:solidFill>
                <a:latin typeface="Garamond" pitchFamily="18" charset="0"/>
              </a:rPr>
              <a:t>Topol</a:t>
            </a:r>
            <a:r>
              <a:rPr lang="en-US" sz="2600" i="1" dirty="0">
                <a:solidFill>
                  <a:srgbClr val="FAFD00"/>
                </a:solidFill>
                <a:latin typeface="Garamond" pitchFamily="18" charset="0"/>
              </a:rPr>
              <a:t> EJ. Am Heart J 2003;146:563-4.</a:t>
            </a:r>
          </a:p>
        </p:txBody>
      </p:sp>
    </p:spTree>
    <p:extLst>
      <p:ext uri="{BB962C8B-B14F-4D97-AF65-F5344CB8AC3E}">
        <p14:creationId xmlns:p14="http://schemas.microsoft.com/office/powerpoint/2010/main" val="1151966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676456" cy="2952328"/>
          </a:xfrm>
        </p:spPr>
        <p:txBody>
          <a:bodyPr/>
          <a:lstStyle/>
          <a:p>
            <a:pPr lvl="1"/>
            <a:r>
              <a:rPr lang="en-US" b="1" dirty="0" smtClean="0">
                <a:ln w="1905"/>
                <a:effectLst>
                  <a:outerShdw blurRad="38100" dist="38100" dir="2700000" algn="tl">
                    <a:srgbClr val="000000">
                      <a:alpha val="43137"/>
                    </a:srgbClr>
                  </a:outerShdw>
                </a:effectLst>
                <a:latin typeface="Garamond" pitchFamily="18" charset="0"/>
              </a:rPr>
              <a:t>Do the meetings and gifts  influence the prescribing pattern of the participants?</a:t>
            </a:r>
            <a:endParaRPr lang="x-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1097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54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54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3205</TotalTime>
  <Words>3014</Words>
  <Application>Microsoft Macintosh PowerPoint</Application>
  <PresentationFormat>On-screen Show (4:3)</PresentationFormat>
  <Paragraphs>223</Paragraphs>
  <Slides>44</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4" baseType="lpstr">
      <vt:lpstr>AGA Arabesque</vt:lpstr>
      <vt:lpstr>Calibri</vt:lpstr>
      <vt:lpstr>Garamond</vt:lpstr>
      <vt:lpstr>Times New Roman</vt:lpstr>
      <vt:lpstr>Wingdings</vt:lpstr>
      <vt:lpstr>Wingdings 2</vt:lpstr>
      <vt:lpstr>Arial</vt:lpstr>
      <vt:lpstr>Beam</vt:lpstr>
      <vt:lpstr>Chart</vt:lpstr>
      <vt:lpstr>Clip</vt:lpstr>
      <vt:lpstr>PowerPoint Presentation</vt:lpstr>
      <vt:lpstr>Case 1: As a medical resident trainee</vt:lpstr>
      <vt:lpstr>The relationship with the drug industry: Is it a conflict of interest?</vt:lpstr>
      <vt:lpstr>Objectives</vt:lpstr>
      <vt:lpstr>Pharmaceutical advertising costs</vt:lpstr>
      <vt:lpstr>Is their a problem with the receipt of gifts?</vt:lpstr>
      <vt:lpstr>PowerPoint Presentation</vt:lpstr>
      <vt:lpstr>Pharmaceutical advertising versus research spending: are profits more important than patients?</vt:lpstr>
      <vt:lpstr>Do the meetings and gifts  influence the prescribing pattern of the participants?</vt:lpstr>
      <vt:lpstr>The Effects of Pharmaceutical Firm Enticements on Physician Prescribing Patterns</vt:lpstr>
      <vt:lpstr>The Evidence</vt:lpstr>
      <vt:lpstr>The Evidence</vt:lpstr>
      <vt:lpstr>PowerPoint Presentation</vt:lpstr>
      <vt:lpstr>Prescribing Under the Influence. http://www.scu.edu/ethics/publications/submitted/morreim/prescribing.html</vt:lpstr>
      <vt:lpstr>PowerPoint Presentation</vt:lpstr>
      <vt:lpstr>Islamic perspective  هدايا العمال غلول</vt:lpstr>
      <vt:lpstr>Sunshine Policy</vt:lpstr>
      <vt:lpstr>PowerPoint Presentation</vt:lpstr>
      <vt:lpstr>What is the issue here?</vt:lpstr>
      <vt:lpstr> They can not change me</vt:lpstr>
      <vt:lpstr>PowerPoint Presentation</vt:lpstr>
      <vt:lpstr>Important  websites, None of them comes with free lunch!        Independent, evidence-based, unbiased </vt:lpstr>
      <vt:lpstr>PowerPoint Presentation</vt:lpstr>
      <vt:lpstr>Drug Advertising</vt:lpstr>
      <vt:lpstr>Quiz</vt:lpstr>
      <vt:lpstr> فيما يتعلق بالدعاية والتسويق للأدوية :ـ</vt:lpstr>
      <vt:lpstr>2) تعتبر حجة مندوب شركة الأدوية بخصوص دواء يستخدم لعلاج ذات الرئة مقبولة عند حديثه أو قوله ما يلي :ـ </vt:lpstr>
      <vt:lpstr>3) جاء اليك مندوب التسويق في إحدى شركات الأدوية المعروفة وعرض عليك حضور مؤتمر تقيمه تلك الشركة عن أدويتها الجديدة في جزر المالديف مع تكفلهم بجميع متطلبات السفر فما هو التصرف الصحيح في مثل هذه الحالة ؟</vt:lpstr>
      <vt:lpstr>Scope and Impact of Financial Conflicts of Interest in Biomedical Research </vt:lpstr>
      <vt:lpstr>Just say no to drug reps</vt:lpstr>
      <vt:lpstr>PowerPoint Presentation</vt:lpstr>
      <vt:lpstr>Tricks used by drug companies</vt:lpstr>
      <vt:lpstr>Fallacies of Logic</vt:lpstr>
      <vt:lpstr>PowerPoint Presentation</vt:lpstr>
      <vt:lpstr>Non-Rational Appeal</vt:lpstr>
      <vt:lpstr>Appeal to Authority </vt:lpstr>
      <vt:lpstr>Bandwagon Effect</vt:lpstr>
      <vt:lpstr>Red Herring</vt:lpstr>
      <vt:lpstr>Appeal to Pity (mercy) </vt:lpstr>
      <vt:lpstr>Appeal to Curiosity</vt:lpstr>
      <vt:lpstr>Error of Omission</vt:lpstr>
      <vt:lpstr>Other Techniques</vt:lpstr>
      <vt:lpstr>Other Techniques</vt:lpstr>
      <vt:lpstr>Other Techniques</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Where do we stand and where should we go?</dc:title>
  <dc:creator>eiad</dc:creator>
  <cp:lastModifiedBy>Eiad A Alfaris</cp:lastModifiedBy>
  <cp:revision>106</cp:revision>
  <dcterms:created xsi:type="dcterms:W3CDTF">2013-05-16T10:49:42Z</dcterms:created>
  <dcterms:modified xsi:type="dcterms:W3CDTF">2018-02-20T10:59:21Z</dcterms:modified>
</cp:coreProperties>
</file>