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271" r:id="rId2"/>
    <p:sldId id="297" r:id="rId3"/>
    <p:sldId id="285" r:id="rId4"/>
    <p:sldId id="296" r:id="rId5"/>
    <p:sldId id="257" r:id="rId6"/>
    <p:sldId id="284" r:id="rId7"/>
    <p:sldId id="287" r:id="rId8"/>
    <p:sldId id="282" r:id="rId9"/>
    <p:sldId id="283" r:id="rId10"/>
    <p:sldId id="288" r:id="rId11"/>
    <p:sldId id="290" r:id="rId12"/>
    <p:sldId id="262" r:id="rId13"/>
    <p:sldId id="298" r:id="rId14"/>
    <p:sldId id="299" r:id="rId15"/>
    <p:sldId id="300" r:id="rId16"/>
    <p:sldId id="301" r:id="rId17"/>
    <p:sldId id="289" r:id="rId18"/>
    <p:sldId id="275" r:id="rId19"/>
    <p:sldId id="273" r:id="rId20"/>
    <p:sldId id="274" r:id="rId21"/>
    <p:sldId id="277" r:id="rId22"/>
    <p:sldId id="278" r:id="rId23"/>
    <p:sldId id="280" r:id="rId24"/>
    <p:sldId id="279" r:id="rId25"/>
    <p:sldId id="276" r:id="rId26"/>
    <p:sldId id="294" r:id="rId27"/>
    <p:sldId id="293" r:id="rId28"/>
    <p:sldId id="295" r:id="rId29"/>
    <p:sldId id="292" r:id="rId30"/>
    <p:sldId id="281" r:id="rId31"/>
    <p:sldId id="266" r:id="rId32"/>
    <p:sldId id="268" r:id="rId33"/>
    <p:sldId id="269" r:id="rId34"/>
    <p:sldId id="270" r:id="rId35"/>
    <p:sldId id="272"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60" d="100"/>
          <a:sy n="60" d="100"/>
        </p:scale>
        <p:origin x="-165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0B52D8-2546-4D11-8927-7359B66FD47D}" type="datetimeFigureOut">
              <a:rPr lang="ar-SA" smtClean="0"/>
              <a:pPr/>
              <a:t>12/06/39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8A9BA76-BD8E-4CF5-95C1-68BB6701C5C7}" type="slidenum">
              <a:rPr lang="ar-SA" smtClean="0"/>
              <a:pPr/>
              <a:t>‹#›</a:t>
            </a:fld>
            <a:endParaRPr lang="ar-SA"/>
          </a:p>
        </p:txBody>
      </p:sp>
    </p:spTree>
    <p:extLst>
      <p:ext uri="{BB962C8B-B14F-4D97-AF65-F5344CB8AC3E}">
        <p14:creationId xmlns:p14="http://schemas.microsoft.com/office/powerpoint/2010/main" xmlns="" val="3610054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F83A35EA-3FF0-47B7-A50D-B6F849D4A55C}" type="slidenum">
              <a:rPr lang="en-US">
                <a:solidFill>
                  <a:prstClr val="black"/>
                </a:solidFill>
              </a:rPr>
              <a:pPr>
                <a:def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257800"/>
            <a:ext cx="5943600" cy="536575"/>
          </a:xfrm>
        </p:spPr>
        <p:txBody>
          <a:bodyPr>
            <a:normAutofit/>
          </a:bodyPr>
          <a:lstStyle>
            <a:lvl1pPr>
              <a:defRPr sz="3200" b="1">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5867400"/>
            <a:ext cx="45720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0249813-6ECB-4B25-A0A1-499F53F40502}" type="datetimeFigureOut">
              <a:rPr lang="en-US">
                <a:solidFill>
                  <a:srgbClr val="FFFFFF">
                    <a:tint val="75000"/>
                  </a:srgbClr>
                </a:solidFill>
              </a:rPr>
              <a:pPr>
                <a:defRPr/>
              </a:pPr>
              <a:t>2/27/2018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9F0D117-3287-4373-B78B-75F6EEF19513}"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3A0AC4-8C3C-47D1-8E21-778A139668B8}" type="datetimeFigureOut">
              <a:rPr lang="en-US">
                <a:solidFill>
                  <a:srgbClr val="FFFFFF">
                    <a:tint val="75000"/>
                  </a:srgbClr>
                </a:solidFill>
              </a:rPr>
              <a:pPr>
                <a:defRPr/>
              </a:pPr>
              <a:t>2/27/2018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6DF1487-27FE-4A9A-8C36-B5ABE37E4D47}"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774D0B-1259-410C-800E-198D72666887}" type="datetimeFigureOut">
              <a:rPr lang="en-US">
                <a:solidFill>
                  <a:srgbClr val="FFFFFF">
                    <a:tint val="75000"/>
                  </a:srgbClr>
                </a:solidFill>
              </a:rPr>
              <a:pPr>
                <a:defRPr/>
              </a:pPr>
              <a:t>2/27/2018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F988F83-29A9-48C8-959F-A728010070C0}"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322573-944F-4E3D-9834-A553914E763A}" type="datetimeFigureOut">
              <a:rPr lang="en-US">
                <a:solidFill>
                  <a:srgbClr val="FFFFFF">
                    <a:tint val="75000"/>
                  </a:srgbClr>
                </a:solidFill>
              </a:rPr>
              <a:pPr>
                <a:defRPr/>
              </a:pPr>
              <a:t>2/27/2018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AD07590-7355-4040-BA5B-5841D9981BC7}"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170C69-5440-4E6E-A2A8-D9FB87AB8107}" type="datetimeFigureOut">
              <a:rPr lang="en-US">
                <a:solidFill>
                  <a:srgbClr val="FFFFFF">
                    <a:tint val="75000"/>
                  </a:srgbClr>
                </a:solidFill>
              </a:rPr>
              <a:pPr>
                <a:defRPr/>
              </a:pPr>
              <a:t>2/27/2018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0FF62D1-A240-4255-9C93-2F9E6FC9773C}"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62308B-7BE1-4C6D-BC4D-843505B3417C}" type="datetimeFigureOut">
              <a:rPr lang="en-US">
                <a:solidFill>
                  <a:srgbClr val="FFFFFF">
                    <a:tint val="75000"/>
                  </a:srgbClr>
                </a:solidFill>
              </a:rPr>
              <a:pPr>
                <a:defRPr/>
              </a:pPr>
              <a:t>2/27/2018</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3EF1E9F-7D7F-4FC0-9AB2-A5CB1047DE7E}"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2D24A6-493E-4659-A7FD-9EBDEEC81FEF}" type="datetimeFigureOut">
              <a:rPr lang="en-US">
                <a:solidFill>
                  <a:srgbClr val="FFFFFF">
                    <a:tint val="75000"/>
                  </a:srgbClr>
                </a:solidFill>
              </a:rPr>
              <a:pPr>
                <a:defRPr/>
              </a:pPr>
              <a:t>2/27/2018</a:t>
            </a:fld>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29F1063C-C769-4C94-9A5F-55543CF79477}"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536FC4-E469-4D42-9BA8-C40934850ED3}" type="datetimeFigureOut">
              <a:rPr lang="en-US">
                <a:solidFill>
                  <a:srgbClr val="FFFFFF">
                    <a:tint val="75000"/>
                  </a:srgbClr>
                </a:solidFill>
              </a:rPr>
              <a:pPr>
                <a:defRPr/>
              </a:pPr>
              <a:t>2/27/2018</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0470883-ECF2-4E99-AD96-1F4E17B1E65B}"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A0B26-87EA-4907-8610-7AF926717377}" type="datetimeFigureOut">
              <a:rPr lang="en-US">
                <a:solidFill>
                  <a:srgbClr val="FFFFFF">
                    <a:tint val="75000"/>
                  </a:srgbClr>
                </a:solidFill>
              </a:rPr>
              <a:pPr>
                <a:defRPr/>
              </a:pPr>
              <a:t>2/27/2018</a:t>
            </a:fld>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947EF364-1E79-4907-88A3-3235533D4AEC}"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534C20-7387-447C-957C-EB38FEEF9736}" type="datetimeFigureOut">
              <a:rPr lang="en-US">
                <a:solidFill>
                  <a:srgbClr val="FFFFFF">
                    <a:tint val="75000"/>
                  </a:srgbClr>
                </a:solidFill>
              </a:rPr>
              <a:pPr>
                <a:defRPr/>
              </a:pPr>
              <a:t>2/27/2018</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CF8BF4D-5ACF-4E27-9B1D-7132B3FA1950}"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41A272-899A-4F26-A3E9-B30185A8CC11}" type="datetimeFigureOut">
              <a:rPr lang="en-US">
                <a:solidFill>
                  <a:srgbClr val="FFFFFF">
                    <a:tint val="75000"/>
                  </a:srgbClr>
                </a:solidFill>
              </a:rPr>
              <a:pPr>
                <a:defRPr/>
              </a:pPr>
              <a:t>2/27/2018</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5FB24FF-9ECA-452B-830B-D2B690D17E52}"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F91CE764-597E-44A5-915B-4FBAD18662C6}" type="datetimeFigureOut">
              <a:rPr lang="en-US">
                <a:solidFill>
                  <a:srgbClr val="FFFFFF">
                    <a:tint val="75000"/>
                  </a:srgbClr>
                </a:solidFill>
              </a:rPr>
              <a:pPr>
                <a:defRPr/>
              </a:pPr>
              <a:t>2/27/2018</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CB7C0A7E-E911-4E2A-86CD-8CFAA7A27946}" type="slidenum">
              <a:rPr lang="en-US">
                <a:solidFill>
                  <a:srgbClr val="FFFFFF">
                    <a:tint val="75000"/>
                  </a:srgbClr>
                </a:solidFill>
              </a:rPr>
              <a:pPr>
                <a:defRPr/>
              </a:pPr>
              <a:t>‹#›</a:t>
            </a:fld>
            <a:endParaRPr 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rgbClr val="000000"/>
          </a:solidFill>
          <a:latin typeface="Tahoma" pitchFamily="34" charset="0"/>
          <a:ea typeface="+mj-ea"/>
          <a:cs typeface="Tahoma" pitchFamily="34" charset="0"/>
        </a:defRPr>
      </a:lvl1pPr>
      <a:lvl2pPr algn="ctr" rtl="0" eaLnBrk="0" fontAlgn="base" hangingPunct="0">
        <a:spcBef>
          <a:spcPct val="0"/>
        </a:spcBef>
        <a:spcAft>
          <a:spcPct val="0"/>
        </a:spcAft>
        <a:defRPr sz="4000">
          <a:solidFill>
            <a:srgbClr val="000000"/>
          </a:solidFill>
          <a:latin typeface="Tahoma" pitchFamily="112" charset="0"/>
          <a:cs typeface="Tahoma" pitchFamily="112" charset="0"/>
        </a:defRPr>
      </a:lvl2pPr>
      <a:lvl3pPr algn="ctr" rtl="0" eaLnBrk="0" fontAlgn="base" hangingPunct="0">
        <a:spcBef>
          <a:spcPct val="0"/>
        </a:spcBef>
        <a:spcAft>
          <a:spcPct val="0"/>
        </a:spcAft>
        <a:defRPr sz="4000">
          <a:solidFill>
            <a:srgbClr val="000000"/>
          </a:solidFill>
          <a:latin typeface="Tahoma" pitchFamily="112" charset="0"/>
          <a:cs typeface="Tahoma" pitchFamily="112" charset="0"/>
        </a:defRPr>
      </a:lvl3pPr>
      <a:lvl4pPr algn="ctr" rtl="0" eaLnBrk="0" fontAlgn="base" hangingPunct="0">
        <a:spcBef>
          <a:spcPct val="0"/>
        </a:spcBef>
        <a:spcAft>
          <a:spcPct val="0"/>
        </a:spcAft>
        <a:defRPr sz="4000">
          <a:solidFill>
            <a:srgbClr val="000000"/>
          </a:solidFill>
          <a:latin typeface="Tahoma" pitchFamily="112" charset="0"/>
          <a:cs typeface="Tahoma" pitchFamily="112" charset="0"/>
        </a:defRPr>
      </a:lvl4pPr>
      <a:lvl5pPr algn="ctr" rtl="0" eaLnBrk="0" fontAlgn="base" hangingPunct="0">
        <a:spcBef>
          <a:spcPct val="0"/>
        </a:spcBef>
        <a:spcAft>
          <a:spcPct val="0"/>
        </a:spcAft>
        <a:defRPr sz="4000">
          <a:solidFill>
            <a:srgbClr val="000000"/>
          </a:solidFill>
          <a:latin typeface="Tahoma" pitchFamily="112" charset="0"/>
          <a:cs typeface="Tahoma" pitchFamily="112" charset="0"/>
        </a:defRPr>
      </a:lvl5pPr>
      <a:lvl6pPr marL="457200" algn="ctr" rtl="0" eaLnBrk="1" fontAlgn="base" hangingPunct="1">
        <a:spcBef>
          <a:spcPct val="0"/>
        </a:spcBef>
        <a:spcAft>
          <a:spcPct val="0"/>
        </a:spcAft>
        <a:defRPr sz="4000">
          <a:solidFill>
            <a:srgbClr val="000000"/>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000000"/>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000000"/>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000000"/>
          </a:solidFill>
          <a:latin typeface="Tahoma" pitchFamily="112" charset="0"/>
          <a:cs typeface="Tahoma" pitchFamily="112" charset="0"/>
        </a:defRPr>
      </a:lvl9pPr>
    </p:titleStyle>
    <p:bodyStyle>
      <a:lvl1pPr marL="342900" indent="-34290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https://www.google.com.sa/url?sa=i&amp;rct=j&amp;q=&amp;esrc=s&amp;frm=1&amp;source=images&amp;cd=&amp;cad=rja&amp;docid=2PUqi7Xk1T2TpM&amp;tbnid=OH8oexFqKfIpnM:&amp;ved=0CAUQjRw&amp;url=https://www.healthtap.com/topics/kidney-scan&amp;ei=25mVUs3OAonNhAfN34GYCg&amp;psig=AFQjCNHILCIvX0iJSNT8RYh4abNLVarSrw&amp;ust=138562231532118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www.alwatan.com.sa/Nation/News_Detail.aspx?ArticleID=46508&amp;CategoryID=3"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sa/url?sa=i&amp;rct=j&amp;q=&amp;esrc=s&amp;frm=1&amp;source=images&amp;cd=&amp;cad=rja&amp;docid=YyneYjiAbNfoHM&amp;tbnid=3R7CScnTDlLZ1M:&amp;ved=0CAUQjRw&amp;url=http://www.alriyadh.com/2009/08/17/article452836.html&amp;ei=NZuVUrakN4LxhQe-qYDwAw&amp;psig=AFQjCNGOZaL9kVDtJ9G7N74LEwGIHXE8Ug&amp;ust=1385622689042307"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sa/url?sa=i&amp;rct=j&amp;q=&amp;esrc=s&amp;frm=1&amp;source=images&amp;cd=&amp;cad=rja&amp;docid=cO6MdtYJNJIfAM&amp;tbnid=JUz6hMnjObwulM:&amp;ved=0CAUQjRw&amp;url=http://www.alriyadh.com/2012/04/04/article724229.html&amp;ei=yZuVUui0Dc6ihgfA0YH4Bg&amp;psig=AFQjCNGOZaL9kVDtJ9G7N74LEwGIHXE8Ug&amp;ust=1385622689042307"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sa/url?sa=i&amp;source=images&amp;cd=&amp;cad=rja&amp;docid=Lp4unN8GziQQIM&amp;tbnid=UdCWCjwx5u4cBM:&amp;ved=0CAgQjRwwADhY&amp;url=http://www.alsharq.net.sa/2013/06/18/870548&amp;ei=LaCVUteAMaKiyQOJoIHYAw&amp;psig=AFQjCNGba1GGNSV2Ooi2k0FKYJ-JAEAwBA&amp;ust=1385623981843393"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514600" y="1340768"/>
            <a:ext cx="6629400" cy="1486272"/>
          </a:xfrm>
        </p:spPr>
        <p:txBody>
          <a:bodyPr>
            <a:noAutofit/>
          </a:bodyPr>
          <a:lstStyle/>
          <a:p>
            <a:pPr rtl="1" eaLnBrk="1" hangingPunct="1">
              <a:defRPr/>
            </a:pPr>
            <a:r>
              <a:rPr lang="ar-SA" dirty="0" smtClean="0">
                <a:solidFill>
                  <a:schemeClr val="bg2"/>
                </a:solidFill>
              </a:rPr>
              <a:t/>
            </a:r>
            <a:br>
              <a:rPr lang="ar-SA" dirty="0" smtClean="0">
                <a:solidFill>
                  <a:schemeClr val="bg2"/>
                </a:solidFill>
              </a:rPr>
            </a:br>
            <a:r>
              <a:rPr lang="ar-SA" dirty="0" smtClean="0">
                <a:solidFill>
                  <a:schemeClr val="bg2"/>
                </a:solidFill>
              </a:rPr>
              <a:t>الإذن الطبي</a:t>
            </a:r>
            <a:br>
              <a:rPr lang="ar-SA" dirty="0" smtClean="0">
                <a:solidFill>
                  <a:schemeClr val="bg2"/>
                </a:solidFill>
              </a:rPr>
            </a:br>
            <a:r>
              <a:rPr lang="en-US" dirty="0" smtClean="0">
                <a:solidFill>
                  <a:schemeClr val="bg2"/>
                </a:solidFill>
              </a:rPr>
              <a:t>Informed consent</a:t>
            </a:r>
          </a:p>
        </p:txBody>
      </p:sp>
      <p:pic>
        <p:nvPicPr>
          <p:cNvPr id="5" name="Picture 4" descr="ksuLogo.jpg"/>
          <p:cNvPicPr>
            <a:picLocks noChangeAspect="1"/>
          </p:cNvPicPr>
          <p:nvPr/>
        </p:nvPicPr>
        <p:blipFill>
          <a:blip r:embed="rId3" cstate="print"/>
          <a:srcRect l="2489" t="2489"/>
          <a:stretch>
            <a:fillRect/>
          </a:stretch>
        </p:blipFill>
        <p:spPr>
          <a:xfrm>
            <a:off x="264634" y="417034"/>
            <a:ext cx="1411766" cy="1411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698" name="Picture 2" descr="http://imagecache.te3p.com/imgcache/7f51c93e6e206faeff8c3fb4c08d187c.gif"/>
          <p:cNvPicPr>
            <a:picLocks noChangeAspect="1" noChangeArrowheads="1"/>
          </p:cNvPicPr>
          <p:nvPr/>
        </p:nvPicPr>
        <p:blipFill>
          <a:blip r:embed="rId4" cstate="print"/>
          <a:srcRect l="6439" t="17926" r="3787" b="29937"/>
          <a:stretch>
            <a:fillRect/>
          </a:stretch>
        </p:blipFill>
        <p:spPr bwMode="auto">
          <a:xfrm>
            <a:off x="251520" y="3573016"/>
            <a:ext cx="4514902" cy="1584176"/>
          </a:xfrm>
          <a:prstGeom prst="rect">
            <a:avLst/>
          </a:prstGeom>
          <a:noFill/>
        </p:spPr>
      </p:pic>
      <p:sp>
        <p:nvSpPr>
          <p:cNvPr id="6" name="عنوان فرعي 5"/>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أنواع الإذن بالعمل الطبي </a:t>
            </a:r>
            <a:endParaRPr lang="ar-SA" dirty="0"/>
          </a:p>
        </p:txBody>
      </p:sp>
      <p:sp>
        <p:nvSpPr>
          <p:cNvPr id="3" name="عنصر نائب للمحتوى 2"/>
          <p:cNvSpPr>
            <a:spLocks noGrp="1"/>
          </p:cNvSpPr>
          <p:nvPr>
            <p:ph idx="1"/>
          </p:nvPr>
        </p:nvSpPr>
        <p:spPr/>
        <p:txBody>
          <a:bodyPr/>
          <a:lstStyle/>
          <a:p>
            <a:r>
              <a:rPr lang="ar-SA" sz="2800" dirty="0"/>
              <a:t>يمكن تصنيف الإذن بالعمل الطبي من حيث شموله إلى إذن عام وإذن خاص ، ومن حيث صفته إلى إذن صريح و غير صريح ومن حيث صيغته إلى إذن شفهي أو إذن مكتوب .</a:t>
            </a:r>
            <a:endParaRPr lang="ar-SA" sz="2800" b="1" dirty="0" smtClean="0"/>
          </a:p>
          <a:p>
            <a:r>
              <a:rPr lang="ar-SA" sz="2800" b="1" dirty="0" smtClean="0">
                <a:solidFill>
                  <a:srgbClr val="FFFF00"/>
                </a:solidFill>
              </a:rPr>
              <a:t>الإذن العام ( المطلق )</a:t>
            </a:r>
            <a:r>
              <a:rPr lang="ar-SA" sz="2800" dirty="0" smtClean="0">
                <a:solidFill>
                  <a:srgbClr val="FFFF00"/>
                </a:solidFill>
              </a:rPr>
              <a:t> </a:t>
            </a:r>
            <a:r>
              <a:rPr lang="ar-SA" sz="2800" dirty="0" smtClean="0"/>
              <a:t>: يمكن أن يكون الإذن بالعمل الطبي عاما ، كأن يأذن المريض أو وليه للطبيب بأن يقوم بأي عمل طبي يرى فيه مصلحة للمريض . وهناك نوع من المرضى هذا ديدنهم </a:t>
            </a:r>
          </a:p>
          <a:p>
            <a:endParaRPr lang="en-US" sz="2800" dirty="0"/>
          </a:p>
          <a:p>
            <a:r>
              <a:rPr lang="ar-SA" sz="2800" b="1" dirty="0">
                <a:solidFill>
                  <a:srgbClr val="FFFF00"/>
                </a:solidFill>
              </a:rPr>
              <a:t>الإذن الخاص ( المقيد )</a:t>
            </a:r>
            <a:r>
              <a:rPr lang="ar-SA" sz="2800" dirty="0">
                <a:solidFill>
                  <a:srgbClr val="FFFF00"/>
                </a:solidFill>
              </a:rPr>
              <a:t> </a:t>
            </a:r>
            <a:r>
              <a:rPr lang="ar-SA" sz="2800" dirty="0"/>
              <a:t>: ويكون محددا بإجراء طبي معين ، كأن يأذن المريض للطبيب مثلا بإجراء أشعة مقطعية للمخ </a:t>
            </a:r>
            <a:r>
              <a:rPr lang="ar-SA" sz="2800" dirty="0" err="1"/>
              <a:t>أوأن</a:t>
            </a:r>
            <a:r>
              <a:rPr lang="ar-SA" sz="2800" dirty="0"/>
              <a:t> يجري عملية </a:t>
            </a:r>
            <a:r>
              <a:rPr lang="ar-SA" sz="2800" dirty="0" err="1"/>
              <a:t>لإستئصال</a:t>
            </a:r>
            <a:r>
              <a:rPr lang="ar-SA" sz="2800" dirty="0"/>
              <a:t> جزء محدد من جسمه كاللوزتين مثلا . </a:t>
            </a:r>
            <a:endParaRPr lang="en-US" sz="2800" dirty="0"/>
          </a:p>
        </p:txBody>
      </p:sp>
    </p:spTree>
    <p:extLst>
      <p:ext uri="{BB962C8B-B14F-4D97-AF65-F5344CB8AC3E}">
        <p14:creationId xmlns:p14="http://schemas.microsoft.com/office/powerpoint/2010/main" xmlns="" val="2432837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أنواع الإذن بالعمل الطبي </a:t>
            </a:r>
            <a:endParaRPr lang="ar-SA" dirty="0"/>
          </a:p>
        </p:txBody>
      </p:sp>
      <p:sp>
        <p:nvSpPr>
          <p:cNvPr id="3" name="عنصر نائب للمحتوى 2"/>
          <p:cNvSpPr>
            <a:spLocks noGrp="1"/>
          </p:cNvSpPr>
          <p:nvPr>
            <p:ph idx="1"/>
          </p:nvPr>
        </p:nvSpPr>
        <p:spPr/>
        <p:txBody>
          <a:bodyPr/>
          <a:lstStyle/>
          <a:p>
            <a:r>
              <a:rPr lang="ar-SA" sz="2400" b="1" dirty="0" smtClean="0">
                <a:solidFill>
                  <a:srgbClr val="FFFF00"/>
                </a:solidFill>
              </a:rPr>
              <a:t>الإذن </a:t>
            </a:r>
            <a:r>
              <a:rPr lang="ar-SA" sz="2400" b="1" dirty="0">
                <a:solidFill>
                  <a:srgbClr val="FFFF00"/>
                </a:solidFill>
              </a:rPr>
              <a:t>الصريح</a:t>
            </a:r>
            <a:r>
              <a:rPr lang="ar-SA" sz="2400" dirty="0">
                <a:solidFill>
                  <a:srgbClr val="FFFF00"/>
                </a:solidFill>
              </a:rPr>
              <a:t> </a:t>
            </a:r>
            <a:r>
              <a:rPr lang="ar-SA" sz="2400" dirty="0"/>
              <a:t>: وهو أن يصرح المريض أو ولية </a:t>
            </a:r>
            <a:r>
              <a:rPr lang="ar-SA" sz="2400" dirty="0" err="1"/>
              <a:t>شفاهة</a:t>
            </a:r>
            <a:r>
              <a:rPr lang="ar-SA" sz="2400" dirty="0"/>
              <a:t> أو كتابة بالإذن بالعمل الطبي ، كأن يقول المريض أو وليه للطبيب أذنت لك بالقيام بالإجراء الطبي المعين. </a:t>
            </a:r>
            <a:endParaRPr lang="en-US" sz="2400" dirty="0"/>
          </a:p>
          <a:p>
            <a:r>
              <a:rPr lang="ar-SA" sz="2400" b="1" dirty="0">
                <a:solidFill>
                  <a:srgbClr val="FFFF00"/>
                </a:solidFill>
              </a:rPr>
              <a:t>الإذن غير الصريح</a:t>
            </a:r>
            <a:r>
              <a:rPr lang="ar-SA" sz="2400" dirty="0">
                <a:solidFill>
                  <a:srgbClr val="FFFF00"/>
                </a:solidFill>
              </a:rPr>
              <a:t> </a:t>
            </a:r>
            <a:r>
              <a:rPr lang="ar-SA" sz="2400" dirty="0"/>
              <a:t>: ويمكن أن يكون بالإشارة ، كالموافقة بعد عرض الطبيب الإجراء الطبي عليه بالإشارة بحركة معهود فيها أنها تعني الموافقة كتحريك الرأس مثلا بطريقة يفهم منها الموافقة . </a:t>
            </a:r>
            <a:endParaRPr lang="en-US" sz="2400" dirty="0"/>
          </a:p>
          <a:p>
            <a:r>
              <a:rPr lang="ar-SA" sz="2400" b="1" dirty="0">
                <a:solidFill>
                  <a:srgbClr val="FFFF00"/>
                </a:solidFill>
              </a:rPr>
              <a:t>الإذن الشفوي</a:t>
            </a:r>
            <a:r>
              <a:rPr lang="ar-SA" sz="2400" dirty="0">
                <a:solidFill>
                  <a:srgbClr val="FFFF00"/>
                </a:solidFill>
              </a:rPr>
              <a:t> </a:t>
            </a:r>
            <a:r>
              <a:rPr lang="ar-SA" sz="2400" dirty="0"/>
              <a:t>: يكتفي في بعض الإجراءات الطبية بالإذن الشفوي وذلك لعدم خطورتها ، ولجريان العرف الطبي بقبول الإذن فيها شفويا مثل تحاليل الدم البسيطة والأشعة العادية وما شابهها . </a:t>
            </a:r>
            <a:endParaRPr lang="en-US" sz="2400" dirty="0"/>
          </a:p>
          <a:p>
            <a:r>
              <a:rPr lang="ar-SA" sz="2400" b="1" dirty="0">
                <a:solidFill>
                  <a:srgbClr val="FFFF00"/>
                </a:solidFill>
              </a:rPr>
              <a:t>الإذن المكتوب</a:t>
            </a:r>
            <a:r>
              <a:rPr lang="ar-SA" sz="2400" dirty="0">
                <a:solidFill>
                  <a:srgbClr val="FFFF00"/>
                </a:solidFill>
              </a:rPr>
              <a:t> </a:t>
            </a:r>
            <a:r>
              <a:rPr lang="ar-SA" sz="2400" dirty="0"/>
              <a:t>: ويطلب عادة في الإجراءات الطبية </a:t>
            </a:r>
            <a:r>
              <a:rPr lang="ar-SA" sz="2400" dirty="0" err="1"/>
              <a:t>التدخلية</a:t>
            </a:r>
            <a:r>
              <a:rPr lang="ar-SA" sz="2400" dirty="0"/>
              <a:t> التي تنطوي على مخاطر، كالعمليات الجراحية ووسائل التشخيص </a:t>
            </a:r>
            <a:r>
              <a:rPr lang="ar-SA" sz="2400" dirty="0" err="1"/>
              <a:t>التدخلية</a:t>
            </a:r>
            <a:r>
              <a:rPr lang="ar-SA" sz="2400" dirty="0"/>
              <a:t> كالمناظير والخزعات ، والعلاج الإشعاعي والكيماوي لمعالجة السرطان وما شابهها </a:t>
            </a:r>
          </a:p>
        </p:txBody>
      </p:sp>
    </p:spTree>
    <p:extLst>
      <p:ext uri="{BB962C8B-B14F-4D97-AF65-F5344CB8AC3E}">
        <p14:creationId xmlns:p14="http://schemas.microsoft.com/office/powerpoint/2010/main" xmlns="" val="3150413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lvl="0" algn="r" rtl="1"/>
            <a:r>
              <a:rPr lang="ar-SA" sz="3200" b="1" dirty="0"/>
              <a:t>أبو بصير يبلغ من العمر 49 عاما مصابا بداء السكري من النوع الثاني منذ أكثر من عشر سنوات ،ومازال مستوى السكر لديه مرتفعا بالرغم من تناوله ثلاثة أنواع من أدوية السكري بجرعات </a:t>
            </a:r>
            <a:r>
              <a:rPr lang="ar-SA" sz="3200" b="1" dirty="0" smtClean="0"/>
              <a:t>قصوى.</a:t>
            </a:r>
          </a:p>
          <a:p>
            <a:pPr lvl="0" algn="r" rtl="1"/>
            <a:r>
              <a:rPr lang="ar-SA" sz="3200" b="1" dirty="0"/>
              <a:t>ا</a:t>
            </a:r>
            <a:r>
              <a:rPr lang="ar-SA" sz="3200" b="1" dirty="0" smtClean="0"/>
              <a:t>قترحت </a:t>
            </a:r>
            <a:r>
              <a:rPr lang="ar-SA" sz="3200" b="1" dirty="0"/>
              <a:t>عليه للمرة الثالثة إضافة حقن الإنسولين للتحكم في السكر لكنه رفض.</a:t>
            </a:r>
            <a:endParaRPr lang="en-US" sz="3200" b="1" dirty="0"/>
          </a:p>
          <a:p>
            <a:pPr algn="r" rtl="1"/>
            <a:endParaRPr lang="ar-SA" sz="3200" b="1" dirty="0"/>
          </a:p>
        </p:txBody>
      </p:sp>
      <p:pic>
        <p:nvPicPr>
          <p:cNvPr id="5122" name="Picture 2" descr="https://encrypted-tbn2.gstatic.com/images?q=tbn:ANd9GcSTe7GAWH4ATD-QDdlhv5bmw-g0m1_94j2WeVvvsEg16ZsXFkJ4"/>
          <p:cNvPicPr>
            <a:picLocks noChangeAspect="1" noChangeArrowheads="1"/>
          </p:cNvPicPr>
          <p:nvPr/>
        </p:nvPicPr>
        <p:blipFill>
          <a:blip r:embed="rId2" cstate="print"/>
          <a:srcRect/>
          <a:stretch>
            <a:fillRect/>
          </a:stretch>
        </p:blipFill>
        <p:spPr bwMode="auto">
          <a:xfrm>
            <a:off x="539552" y="4149080"/>
            <a:ext cx="1847850" cy="2466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sz="2400" dirty="0"/>
              <a:t>إن أحد أهم الأسئلة التي ترد دائما في سياق الحديث عن الإذن بالعمل الطبي هو : ماكمية ونوعية المعلومات التي تعطي للمريض قبل أن يطلب منه إعطاء الإذن بالعمل الطبي ؟ </a:t>
            </a:r>
            <a:endParaRPr lang="en-US" sz="2400" dirty="0"/>
          </a:p>
          <a:p>
            <a:r>
              <a:rPr lang="ar-SA" sz="2400" dirty="0"/>
              <a:t>ويمكننا أن نجيب إجمالا على هذا السؤال بالقول : إن كمية ونوعية المعلومات التي تعطى للمريض في هذه الحالة يجب أن يكون بقدر كاف ليعطي الأذن وهو عى بصيرة من أمره ، بحيث يستوعب هذه المعلومات ويدركها بقدر جيد قبل إعطاء الإذن . </a:t>
            </a:r>
            <a:endParaRPr lang="en-US" sz="2400" dirty="0"/>
          </a:p>
          <a:p>
            <a:r>
              <a:rPr lang="ar-SA" sz="2400" dirty="0"/>
              <a:t>أما إذا أردنا أن نفصل في الأمر ، فهناك معايير يمكن إستخدامها لتحديد نوعية وكمية المعلومات التي تعطى للمريض . ويمكننا هنا أن نحدد معايير ثلاثة وهي : </a:t>
            </a:r>
            <a:endParaRPr lang="en-US" sz="2400" dirty="0"/>
          </a:p>
          <a:p>
            <a:endParaRPr lang="en-US" sz="2400" dirty="0"/>
          </a:p>
          <a:p>
            <a:endParaRPr lang="ar-SA" dirty="0"/>
          </a:p>
        </p:txBody>
      </p:sp>
    </p:spTree>
    <p:extLst>
      <p:ext uri="{BB962C8B-B14F-4D97-AF65-F5344CB8AC3E}">
        <p14:creationId xmlns:p14="http://schemas.microsoft.com/office/powerpoint/2010/main" xmlns="" val="2609783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dirty="0"/>
              <a:t>1 ـ المعيار المهني : ويقصد به أن تعطى المعلومات للمريض بناء على تقديرنا لكمية ونوعية المعلومات التي سيعطيها بناء على تقديرنا لكمية ونوعية المعلومات التي سيعطيها أي طبيب في مثل الحالة التي تحن بصددها . </a:t>
            </a:r>
            <a:endParaRPr lang="ar-SA" dirty="0" smtClean="0"/>
          </a:p>
          <a:p>
            <a:endParaRPr lang="en-US" dirty="0"/>
          </a:p>
          <a:p>
            <a:r>
              <a:rPr lang="ar-SA" dirty="0"/>
              <a:t>2 ـ معيار المريض : ويقصد به أن تعطى المعلومات بناء على تقديرنا لكمية ونوعية المعلومات التي يحتاجها ويرغبها مريض في مثل هذه الحالة التي نحن بصددها لكي يتخذ قرارا صحيحا . </a:t>
            </a:r>
            <a:endParaRPr lang="ar-SA" dirty="0" smtClean="0"/>
          </a:p>
          <a:p>
            <a:endParaRPr lang="en-US" dirty="0"/>
          </a:p>
          <a:p>
            <a:r>
              <a:rPr lang="ar-SA" dirty="0"/>
              <a:t>3 ـ المعيار الموضوعي : ويقصد به أن تعطى المعلومات للمريض بناء على إحتياجه الخاص ، وإهتماماته الخاصة بدل أن يكون إفتراضيا فبات على آخرين ، بعد التفاهم معه فقد يطلب معلومات أكثر تفصيلا أو يكتفي بقدر معه بدل أن يكون إفتراضيا فبات على آخرين</a:t>
            </a:r>
          </a:p>
        </p:txBody>
      </p:sp>
    </p:spTree>
    <p:extLst>
      <p:ext uri="{BB962C8B-B14F-4D97-AF65-F5344CB8AC3E}">
        <p14:creationId xmlns:p14="http://schemas.microsoft.com/office/powerpoint/2010/main" xmlns="" val="2277863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sz="2400" dirty="0"/>
              <a:t>أما المعلومات التي يجب أن تقدم للمريض قبل إعطاء الإذن بالعمل الطبي فتشمل ما يأتي : </a:t>
            </a:r>
            <a:endParaRPr lang="en-US" sz="2400" dirty="0"/>
          </a:p>
          <a:p>
            <a:pPr lvl="0"/>
            <a:r>
              <a:rPr lang="ar-SA" sz="2400" dirty="0"/>
              <a:t>التشخيص : وإذا لم يكن محددا ، فيبين للمريض ماهي الإحتمالات . </a:t>
            </a:r>
            <a:endParaRPr lang="en-US" sz="2400" dirty="0"/>
          </a:p>
          <a:p>
            <a:pPr lvl="0"/>
            <a:r>
              <a:rPr lang="ar-SA" sz="2400" dirty="0"/>
              <a:t>طبيعة الإجراء الطبي المراد القيام به . </a:t>
            </a:r>
            <a:endParaRPr lang="en-US" sz="2400" dirty="0"/>
          </a:p>
          <a:p>
            <a:pPr lvl="0"/>
            <a:r>
              <a:rPr lang="ar-SA" sz="2400" dirty="0"/>
              <a:t>مخاطر الإجراء الطبي المزمع القيام به وفوائده . </a:t>
            </a:r>
            <a:endParaRPr lang="en-US" sz="2400" dirty="0"/>
          </a:p>
          <a:p>
            <a:pPr lvl="0"/>
            <a:r>
              <a:rPr lang="ar-SA" sz="2400" dirty="0"/>
              <a:t>الخايار والبدائل الأخرى المتاحة </a:t>
            </a:r>
            <a:endParaRPr lang="en-US" sz="2400" dirty="0"/>
          </a:p>
          <a:p>
            <a:pPr lvl="0"/>
            <a:r>
              <a:rPr lang="ar-SA" sz="2400" dirty="0"/>
              <a:t>فاطر وفوائد البدائل الأخرى . </a:t>
            </a:r>
            <a:endParaRPr lang="en-US" sz="2400" dirty="0"/>
          </a:p>
          <a:p>
            <a:pPr lvl="0"/>
            <a:r>
              <a:rPr lang="ar-SA" sz="2400" dirty="0"/>
              <a:t>مخاطر عدم القيام بالإجراء الطبي ، وفوائده إن كانت له فوائد ، </a:t>
            </a:r>
            <a:endParaRPr lang="en-US" sz="2400" dirty="0"/>
          </a:p>
          <a:p>
            <a:r>
              <a:rPr lang="ar-SA" sz="2400" dirty="0"/>
              <a:t>أما بخصوص ما ذا يذكر من المخاطر  ، فتذكر المخاطر الأكثر حدوثا المتعلقة بحالة المريض وهذه هي التي يلتزم الطبيب بتبصير المريض ، أما المخاطر قليلة الحدوث ، أو نادرة الحدوث فالأفضل عدم إخبار المريض بها إلا عند الضرورة خاصة عند سؤال المريض عنها .</a:t>
            </a:r>
          </a:p>
        </p:txBody>
      </p:sp>
    </p:spTree>
    <p:extLst>
      <p:ext uri="{BB962C8B-B14F-4D97-AF65-F5344CB8AC3E}">
        <p14:creationId xmlns:p14="http://schemas.microsoft.com/office/powerpoint/2010/main" xmlns="" val="1726151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6629400" cy="657944"/>
          </a:xfrm>
        </p:spPr>
        <p:txBody>
          <a:bodyPr/>
          <a:lstStyle/>
          <a:p>
            <a:r>
              <a:rPr lang="ar-SA" sz="2400" dirty="0"/>
              <a:t>معوقات تطبيق إجراءات الإذن بالعمل الطبي الأمور الآتية : </a:t>
            </a:r>
            <a:r>
              <a:rPr lang="en-US" sz="2400" dirty="0"/>
              <a:t/>
            </a:r>
            <a:br>
              <a:rPr lang="en-US" sz="2400" dirty="0"/>
            </a:br>
            <a:endParaRPr lang="ar-SA" sz="2400" dirty="0"/>
          </a:p>
        </p:txBody>
      </p:sp>
      <p:sp>
        <p:nvSpPr>
          <p:cNvPr id="3" name="Content Placeholder 2"/>
          <p:cNvSpPr>
            <a:spLocks noGrp="1"/>
          </p:cNvSpPr>
          <p:nvPr>
            <p:ph idx="1"/>
          </p:nvPr>
        </p:nvSpPr>
        <p:spPr/>
        <p:txBody>
          <a:bodyPr/>
          <a:lstStyle/>
          <a:p>
            <a:r>
              <a:rPr lang="ar-SA" dirty="0" smtClean="0"/>
              <a:t>أ </a:t>
            </a:r>
            <a:r>
              <a:rPr lang="ar-SA" dirty="0"/>
              <a:t>ـ إنشغال الطبيب وضيق الوقت لديه خاصة في الحالات الحرجة والأسعافية . </a:t>
            </a:r>
            <a:endParaRPr lang="en-US" dirty="0"/>
          </a:p>
          <a:p>
            <a:r>
              <a:rPr lang="ar-SA" dirty="0"/>
              <a:t>ب ـ عدم إعطاء معلومات كافية للمريض . </a:t>
            </a:r>
            <a:endParaRPr lang="en-US" dirty="0"/>
          </a:p>
          <a:p>
            <a:r>
              <a:rPr lang="ar-SA" dirty="0"/>
              <a:t>ج ـ إعطاء المعلومات بأسلوب يخيف المريض ، وإستخدام المصطلحات الطبية التي قد لا يستوعبها . </a:t>
            </a:r>
            <a:endParaRPr lang="en-US" dirty="0"/>
          </a:p>
          <a:p>
            <a:r>
              <a:rPr lang="ar-SA" dirty="0"/>
              <a:t>د ـ إختلاف اللغة بين الطبيب والمريض ، وأحيانا إختلاف الخلفية الثقافية لكل منهما ، حتى لو كانت اللفة واحدة . </a:t>
            </a:r>
            <a:endParaRPr lang="en-US" dirty="0"/>
          </a:p>
          <a:p>
            <a:r>
              <a:rPr lang="ar-SA" dirty="0"/>
              <a:t>هـ ـ الوضع النفسي الذي يكون قيد المريض والظروف التي يمر بها ، والتي قد توفر إعطاء الإذن بالفعمل الطبي . </a:t>
            </a:r>
            <a:endParaRPr lang="en-US" dirty="0"/>
          </a:p>
          <a:p>
            <a:r>
              <a:rPr lang="ar-SA" dirty="0"/>
              <a:t>و ـ رداة النماذج المستخدمة لإعطاء الإذن بالعمل الطبي وعدم ملاءمتها للحالات المختلفة . </a:t>
            </a:r>
            <a:endParaRPr lang="en-US" dirty="0"/>
          </a:p>
          <a:p>
            <a:r>
              <a:rPr lang="ar-SA" dirty="0"/>
              <a:t>ز ـ عدم إدراك الطبيب لقدرة المريض على إستيعاب المعلومات التي يقدمها أو عدم قدرته على ذلك . </a:t>
            </a:r>
            <a:endParaRPr lang="en-US" dirty="0"/>
          </a:p>
          <a:p>
            <a:r>
              <a:rPr lang="ar-SA" dirty="0"/>
              <a:t>ح ـ غياب مهارات التواصل الجيد لدى الطبيب ، وعدم قدرته على الإيحاء الإيجابي للمريض .  </a:t>
            </a:r>
            <a:endParaRPr lang="en-US" dirty="0"/>
          </a:p>
          <a:p>
            <a:r>
              <a:rPr lang="ar-SA" dirty="0"/>
              <a:t>ط ـ الضغط على المريض أو محاولة إستغفاله لتمرير الإذن بالعمل الطبي دون إدراك كامل منه . </a:t>
            </a:r>
            <a:endParaRPr lang="en-US" dirty="0"/>
          </a:p>
          <a:p>
            <a:r>
              <a:rPr lang="ar-SA" dirty="0" smtClean="0"/>
              <a:t>ل </a:t>
            </a:r>
            <a:r>
              <a:rPr lang="ar-SA" dirty="0"/>
              <a:t>ـ عدم الإجابة عن أسئلة المريض بصراحة وشفافية . </a:t>
            </a:r>
            <a:endParaRPr lang="en-US" dirty="0"/>
          </a:p>
          <a:p>
            <a:r>
              <a:rPr lang="ar-SA" dirty="0"/>
              <a:t> </a:t>
            </a:r>
            <a:endParaRPr lang="en-US" dirty="0"/>
          </a:p>
          <a:p>
            <a:endParaRPr lang="ar-SA" dirty="0"/>
          </a:p>
        </p:txBody>
      </p:sp>
    </p:spTree>
    <p:extLst>
      <p:ext uri="{BB962C8B-B14F-4D97-AF65-F5344CB8AC3E}">
        <p14:creationId xmlns:p14="http://schemas.microsoft.com/office/powerpoint/2010/main" xmlns="" val="1078804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إذن المرأة </a:t>
            </a:r>
            <a:endParaRPr lang="ar-SA" dirty="0"/>
          </a:p>
        </p:txBody>
      </p:sp>
      <p:sp>
        <p:nvSpPr>
          <p:cNvPr id="3" name="عنصر نائب للمحتوى 2"/>
          <p:cNvSpPr>
            <a:spLocks noGrp="1"/>
          </p:cNvSpPr>
          <p:nvPr>
            <p:ph idx="1"/>
          </p:nvPr>
        </p:nvSpPr>
        <p:spPr/>
        <p:txBody>
          <a:bodyPr/>
          <a:lstStyle/>
          <a:p>
            <a:r>
              <a:rPr lang="ar-SA" sz="3200" dirty="0" smtClean="0"/>
              <a:t>ولاية </a:t>
            </a:r>
            <a:r>
              <a:rPr lang="ar-SA" sz="3200" dirty="0"/>
              <a:t>المرأة على نفسها حق ثابت متحمض لها في الإسلام مادامت بالغة عاقلة راشدة ، مثلها في ذلك مثل الرجل ، ولا خلاف بين فقهاء </a:t>
            </a:r>
            <a:r>
              <a:rPr lang="ar-SA" sz="3200" dirty="0" smtClean="0"/>
              <a:t>الإسلام </a:t>
            </a:r>
            <a:r>
              <a:rPr lang="ar-SA" sz="3200" dirty="0"/>
              <a:t>حول هذا الأمر </a:t>
            </a:r>
            <a:r>
              <a:rPr lang="ar-SA" sz="3200" dirty="0" smtClean="0"/>
              <a:t>.</a:t>
            </a:r>
          </a:p>
          <a:p>
            <a:endParaRPr lang="en-US" sz="3200" dirty="0"/>
          </a:p>
          <a:p>
            <a:r>
              <a:rPr lang="ar-SA" sz="3200" dirty="0" smtClean="0"/>
              <a:t>يمكن </a:t>
            </a:r>
            <a:r>
              <a:rPr lang="ar-SA" sz="3200" dirty="0"/>
              <a:t>للمرأة أن تأذن بالعمل الطبي إذا تحققت شروطه مثلها مثل الرجل ، وولاية لأحد عليها في هذا الأمر الذي يخصها هي . </a:t>
            </a:r>
            <a:endParaRPr lang="en-US" sz="3200" dirty="0"/>
          </a:p>
          <a:p>
            <a:endParaRPr lang="ar-SA" sz="3200" dirty="0"/>
          </a:p>
        </p:txBody>
      </p:sp>
    </p:spTree>
    <p:extLst>
      <p:ext uri="{BB962C8B-B14F-4D97-AF65-F5344CB8AC3E}">
        <p14:creationId xmlns:p14="http://schemas.microsoft.com/office/powerpoint/2010/main" xmlns="" val="1403143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44034" name="Picture 2"/>
          <p:cNvPicPr>
            <a:picLocks noChangeAspect="1" noChangeArrowheads="1"/>
          </p:cNvPicPr>
          <p:nvPr/>
        </p:nvPicPr>
        <p:blipFill>
          <a:blip r:embed="rId2" cstate="print"/>
          <a:srcRect l="17983" t="10454" b="8829"/>
          <a:stretch>
            <a:fillRect/>
          </a:stretch>
        </p:blipFill>
        <p:spPr bwMode="auto">
          <a:xfrm>
            <a:off x="179512" y="1412776"/>
            <a:ext cx="871931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اذن المرأة</a:t>
            </a:r>
            <a:endParaRPr lang="ar-SA" dirty="0"/>
          </a:p>
        </p:txBody>
      </p:sp>
      <p:sp>
        <p:nvSpPr>
          <p:cNvPr id="3" name="Content Placeholder 2"/>
          <p:cNvSpPr>
            <a:spLocks noGrp="1"/>
          </p:cNvSpPr>
          <p:nvPr>
            <p:ph idx="1"/>
          </p:nvPr>
        </p:nvSpPr>
        <p:spPr/>
        <p:txBody>
          <a:bodyPr/>
          <a:lstStyle/>
          <a:p>
            <a:pPr algn="r" rtl="1"/>
            <a:r>
              <a:rPr lang="ar-SA" sz="2800" dirty="0" smtClean="0"/>
              <a:t>الإذن المعتبر في إجراء العملية القيصرية هو إذن المرأة وليس زوجها، وقد جاء في قرار مجلس هيئة كبار العلماء بالمملكة العربية السعودية رقم (173) بتاريخ 12/3/1413هـ ما نصه: " </a:t>
            </a:r>
            <a:r>
              <a:rPr lang="ar-SA" sz="3200" b="1" dirty="0" smtClean="0"/>
              <a:t>إذا تقرر طبياً من الجهة المختصة الموثوق بها أن الضرورة تقتضي إجراء عملية جراحية لاستئصال الرحم أو المبيض و العملية القيصرية، فإن القول المعتبر في ذلك هو قول المرأة في الإذن أو عدمه إذا كانت بالغة عاقلة، ولا يشترط في ذلك موافقة الزوج ولا غيره من أوليائها ؛ لأن الضرر يتعلق بها دون غيرها وهي أعلم بحالها</a:t>
            </a:r>
            <a:r>
              <a:rPr lang="ar-SA" sz="2800" dirty="0" smtClean="0"/>
              <a:t> " .</a:t>
            </a:r>
            <a:endParaRPr lang="ar-SA"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ما هو العمل الطبي </a:t>
            </a:r>
            <a:r>
              <a:rPr lang="en-US" dirty="0"/>
              <a:t/>
            </a:r>
            <a:br>
              <a:rPr lang="en-US" dirty="0"/>
            </a:br>
            <a:endParaRPr lang="ar-SA" dirty="0"/>
          </a:p>
        </p:txBody>
      </p:sp>
      <p:sp>
        <p:nvSpPr>
          <p:cNvPr id="3" name="Content Placeholder 2"/>
          <p:cNvSpPr>
            <a:spLocks noGrp="1"/>
          </p:cNvSpPr>
          <p:nvPr>
            <p:ph idx="1"/>
          </p:nvPr>
        </p:nvSpPr>
        <p:spPr/>
        <p:txBody>
          <a:bodyPr/>
          <a:lstStyle/>
          <a:p>
            <a:r>
              <a:rPr lang="ar-SA" dirty="0"/>
              <a:t>	</a:t>
            </a:r>
            <a:r>
              <a:rPr lang="ar-SA" sz="3200" dirty="0"/>
              <a:t>العمل الطبي هو كل إجراء يقوم به الطبيب أو الممارس الصحي بهدف الوقاية أو العلاج من الأمراض ويشمل هذا وسائل التشخيص والإجراءات الوقائية كالتطعيمات مثلا ، والإجراءات العلاجية الطبية والجراحية </a:t>
            </a:r>
            <a:endParaRPr lang="en-US" sz="3200" dirty="0"/>
          </a:p>
          <a:p>
            <a:endParaRPr lang="ar-SA" sz="3200" dirty="0"/>
          </a:p>
        </p:txBody>
      </p:sp>
    </p:spTree>
    <p:extLst>
      <p:ext uri="{BB962C8B-B14F-4D97-AF65-F5344CB8AC3E}">
        <p14:creationId xmlns:p14="http://schemas.microsoft.com/office/powerpoint/2010/main" xmlns="" val="2943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r" rtl="1"/>
            <a:r>
              <a:rPr lang="ar-SA" sz="2800" dirty="0" smtClean="0"/>
              <a:t>ينبغي أن يقيد اعتبار إذن المرأة في إجراء العملية القيصرية بغير الحالات الطارئة التي تقتضي عدم التأخر في إجراء العملية تفادياً لخطر يهدد حياة الأم أو جنينها - كما في حالة انفجار المشيمة -، وقد جاء في قرار مجمع الفقه الإسلامي المنبثق عن منظمة المؤتمر الإسلامي رقم (67) بشأن (العلاج الطبي)، ما نصه: " </a:t>
            </a:r>
            <a:r>
              <a:rPr lang="ar-SA" sz="2800" b="1" dirty="0" smtClean="0"/>
              <a:t>في حالات الإسعاف التي تتعرض فيها حياة المصاب للخطر لا يتوقف العلاج على الإذن</a:t>
            </a:r>
            <a:r>
              <a:rPr lang="ar-SA" sz="2800" dirty="0" smtClean="0"/>
              <a:t>". </a:t>
            </a:r>
          </a:p>
          <a:p>
            <a:pPr algn="r" rtl="1"/>
            <a:r>
              <a:rPr lang="ar-SA" sz="2800" dirty="0" smtClean="0"/>
              <a:t>وجاء في قراره رقم (184)بشأن (الإذن في العمليات الطبية المستعجلة) ما نصه: " </a:t>
            </a:r>
            <a:r>
              <a:rPr lang="ar-SA" sz="2800" b="1" dirty="0" smtClean="0"/>
              <a:t>إذا كانت الجراحة القيصرية ضرورية لإنقاذ حياة الجنين أو الأم أو هما معاً ورفض الزوجان أو أحدهما الإذن بذلك، فلا يعتد بهذا الرفض وينتقل الحق بذلك إلى ولي الأمر أو من ينيبه في إجراء هذه الجراحة</a:t>
            </a:r>
            <a:r>
              <a:rPr lang="ar-SA" sz="2800" dirty="0" smtClean="0"/>
              <a:t> "</a:t>
            </a:r>
            <a:endParaRPr lang="ar-SA"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حالات وأحكام</a:t>
            </a:r>
            <a:endParaRPr lang="ar-SA" dirty="0"/>
          </a:p>
        </p:txBody>
      </p:sp>
      <p:sp>
        <p:nvSpPr>
          <p:cNvPr id="3" name="Content Placeholder 2"/>
          <p:cNvSpPr>
            <a:spLocks noGrp="1"/>
          </p:cNvSpPr>
          <p:nvPr>
            <p:ph idx="1"/>
          </p:nvPr>
        </p:nvSpPr>
        <p:spPr/>
        <p:txBody>
          <a:bodyPr/>
          <a:lstStyle/>
          <a:p>
            <a:pPr algn="r" rtl="1"/>
            <a:r>
              <a:rPr lang="ar-SA" sz="2800" b="1" dirty="0" smtClean="0"/>
              <a:t>الحمد لله وحده، والصلاة والسلام على من لا نبي بعده، وبعد: فقد اطلعت اللجنة الدائمة للبحوث العلمية والإفتاء على ما ورد إلى سماحة المفتي العام، من معالي المدير العام التنفيذي للشؤون الصحية بالحرس الوطني، مدير جامعة الملك سعود بن عبد العزيز للعلوم الصحية، بكتابه رقم (1/10682/2009 ) (الجزء رقم : 2، الصفحة رقم: 516)   وتاريخ 9/10/1430 هـ، والمحال إلى اللجنة من الأمانة العامة لهيئة كبار العلماء برقم (2405) وتاريخ 11/10/1430 هـ، وقد سأل معاليه أسئلة، وبعد دراسة اللجنة لها أجابت بما يلي: </a:t>
            </a:r>
            <a:endParaRPr lang="ar-SA"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b="1" dirty="0" smtClean="0"/>
              <a:t>س1: طفل يبلغ من العمر ثمانية أعوام، تتطلب حالته تدخلاً طبيًّا لإنقاذ حياته وبصفة عاجلة، وبالرغم من جميع المحاولات الممكنة من الطاقم الطبي لشرح حالته للأبوين، استمر رفضهما لإنقاذ حياته، ماذا على الأطباء فعله؟</a:t>
            </a:r>
          </a:p>
          <a:p>
            <a:r>
              <a:rPr lang="ar-SA" b="1" dirty="0" smtClean="0"/>
              <a:t>ج1: </a:t>
            </a:r>
            <a:r>
              <a:rPr lang="ar-SA" dirty="0" smtClean="0"/>
              <a:t>يجب تدخل الأطباء لإنقاذ حياة هذا الطفل الذي رفض أبواه تدخلهم لإنقاذ حياته؛ لأن إذنهما غير معتبر في هذه الحالة؛ لتحقق الضرر بعدم الموافقة.</a:t>
            </a:r>
          </a:p>
          <a:p>
            <a:pPr>
              <a:buNone/>
            </a:pPr>
            <a:endParaRPr lang="ar-SA" dirty="0" smtClean="0"/>
          </a:p>
          <a:p>
            <a:r>
              <a:rPr lang="ar-SA" b="1" dirty="0" smtClean="0"/>
              <a:t>س2: أستاذ جامعي يبلغ من العمر (39 عامًا)، شُخِّصَ بألم حاد بالبطن بسبب ثقب معوي داخلي، شعر الأطباء بوجوب إجراء عملية في الحال، وإلا ستتطور حالة المريض وقد يتوفى، ولم يكن هناك أي احتمالية لعلاج آخر، إلا أنه رفض إجراء العملية بعد شرح مطول من قبل الأطباء، واحتمالية وفاته بعد إرادة الله، ويعتبر المريض في كامل قواه العقلية حسب الطبيب النفسي الذي فحصه، هل يقبل الأطباء رغبته في عدم إجراء العملية أم يجبرونه رغمًا عن إرادته لإجراء العملية بالقوة؟</a:t>
            </a:r>
          </a:p>
          <a:p>
            <a:r>
              <a:rPr lang="ar-SA" b="1" dirty="0" smtClean="0"/>
              <a:t>ج2: </a:t>
            </a:r>
            <a:r>
              <a:rPr lang="ar-SA" dirty="0" smtClean="0"/>
              <a:t>إذا كان الحال كما ذكر، فإنه يتم إجراء العملية لهذا المريض </a:t>
            </a:r>
            <a:r>
              <a:rPr lang="ar-SA" b="1" dirty="0" smtClean="0"/>
              <a:t>(الجزء رقم : 2، الصفحة رقم: 517)</a:t>
            </a:r>
            <a:r>
              <a:rPr lang="ar-SA" dirty="0" smtClean="0"/>
              <a:t>   من دون إذنه؛ لما في ذلك من إنقاذه ودفع الهلكة عنه.</a:t>
            </a:r>
          </a:p>
          <a:p>
            <a:pPr algn="l">
              <a:buNone/>
            </a:pPr>
            <a:r>
              <a:rPr lang="ar-SA" b="1" dirty="0" smtClean="0"/>
              <a:t>اللجنة الدائمة للبحوث العلمية والإفتاء </a:t>
            </a:r>
            <a:endParaRPr lang="ar-SA" dirty="0" smtClean="0"/>
          </a:p>
          <a:p>
            <a:pPr algn="l">
              <a:buNone/>
            </a:pPr>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b="1" dirty="0" smtClean="0"/>
              <a:t>س3: زوجة تبرعت بإحدى كليتيها لزوجها المريض بالفشل الكلوي، وكانت عملية الزراعة ناجحة، وبعد مرور سنتين من إجراء عملية الزراعة طلقها زوجها، وتطالب الزوجة برد كليتها المزروعة لزوجها السابق، ماذا على الأطباء فعله؟</a:t>
            </a:r>
          </a:p>
          <a:p>
            <a:r>
              <a:rPr lang="ar-SA" b="1" dirty="0" smtClean="0"/>
              <a:t>ج3: </a:t>
            </a:r>
            <a:r>
              <a:rPr lang="ar-SA" dirty="0" smtClean="0"/>
              <a:t>لا يستجاب لطلبها؛ لكونها متبرعة، وقد تم تبرعها لزوجها وما حدث بعد ذلك لا يبطل التبرع. </a:t>
            </a:r>
          </a:p>
          <a:p>
            <a:endParaRPr lang="ar-SA" dirty="0" smtClean="0"/>
          </a:p>
          <a:p>
            <a:r>
              <a:rPr lang="ar-SA" b="1" dirty="0" smtClean="0"/>
              <a:t>س4: شابة تبلغ (23) عامًا ليست بكامل وعيها لأخذ موافقتها على إجراء عملية ضرورية ولكونها ليست مصيرية لإنقاذ حياتها - وغالبًا أن الشابة لن ترجع لوعيها - والدها يرغب بإجراء العملية لها، ولكن زوجها يرفض رغم محاولات الطاقم الطبي شرح ضرورة إجراء العملية لها. ماذا على الأطباء فعله؟</a:t>
            </a:r>
          </a:p>
          <a:p>
            <a:r>
              <a:rPr lang="ar-SA" b="1" dirty="0" smtClean="0"/>
              <a:t>ج4: </a:t>
            </a:r>
            <a:r>
              <a:rPr lang="ar-SA" dirty="0" smtClean="0"/>
              <a:t>يجب على الأطباء فعل ما يرون فيه تحقيق مصلحة المريض، وفي هذه الحال يكتفى بموافقة الأب، ولو لم يوافق الزوج؛ لسقوط حقه، بوجوب دفع الهلكة عنها.</a:t>
            </a:r>
          </a:p>
          <a:p>
            <a:pPr>
              <a:buNone/>
            </a:pPr>
            <a:endParaRPr lang="ar-SA" dirty="0" smtClean="0"/>
          </a:p>
          <a:p>
            <a:pPr algn="l">
              <a:buNone/>
            </a:pPr>
            <a:r>
              <a:rPr lang="ar-SA" b="1" dirty="0" smtClean="0"/>
              <a:t>اللجنة الدائمة للبحوث العلمية والإفتاء </a:t>
            </a:r>
            <a:endParaRPr lang="ar-SA" dirty="0" smtClean="0"/>
          </a:p>
          <a:p>
            <a:pPr algn="l">
              <a:buNone/>
            </a:pPr>
            <a:endParaRPr lang="ar-SA"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b="1" dirty="0" smtClean="0"/>
              <a:t>س5: امرأة حامل في شهرها التاسع، تحتاج إلى عملية قيصرية لإنقاذ حياة الطفل، ترفض الحامل إجراء العملية القيصرية مع كل محاولات الطاقم الطبي الشرح لها بضرورة إنقاذ حياة الطفل. ماذا على الأطباء فعله؟</a:t>
            </a:r>
          </a:p>
          <a:p>
            <a:r>
              <a:rPr lang="ar-SA" b="1" dirty="0" smtClean="0"/>
              <a:t>ج5: </a:t>
            </a:r>
            <a:r>
              <a:rPr lang="ar-SA" dirty="0" smtClean="0"/>
              <a:t>على الأطباء أن يتدخلوا لإنقاذ حياة الطفل ودفع الضرر </a:t>
            </a:r>
            <a:r>
              <a:rPr lang="ar-SA" b="1" dirty="0" smtClean="0"/>
              <a:t>(الجزء رقم : 2، الصفحة رقم: 518)</a:t>
            </a:r>
            <a:r>
              <a:rPr lang="ar-SA" dirty="0" smtClean="0"/>
              <a:t>   عنه، ما لم يكن في ذلك خطر على حياة الأم.</a:t>
            </a:r>
          </a:p>
          <a:p>
            <a:endParaRPr lang="ar-SA" b="1" dirty="0" smtClean="0"/>
          </a:p>
          <a:p>
            <a:r>
              <a:rPr lang="ar-SA" b="1" dirty="0" smtClean="0"/>
              <a:t>س6: رجل يبلغ من العمر (23 عامًا)، ليس بكامل قواه العقلية (متلازمة داون) لا يعي حتى أبسط الأمور، أحضره والده إلى المستشفى ليتبرع بإحدى كليتيه لأخيه المصاب بفشل كلوي، الطبيب لاحظ أن الشاب لم يستوعب حقيقة ما يجري له. ماذا على الطبيب فعله، هل يقبله كمتبرع؟</a:t>
            </a:r>
          </a:p>
          <a:p>
            <a:r>
              <a:rPr lang="ar-SA" b="1" dirty="0" smtClean="0"/>
              <a:t>ج6: </a:t>
            </a:r>
            <a:r>
              <a:rPr lang="ar-SA" dirty="0" smtClean="0"/>
              <a:t>لا يجوز لولي القاصر أن يتبرع بشيء من أعضائه؛ لأن تصرف الولي منوط بالمصلحة ولا مصلحة للقاصر في هذا الأمر بل فيه مضرة عليه. وبالله التوفيق، وصلى الله على نبينا محمد وآله وصحبه وسلم. </a:t>
            </a:r>
          </a:p>
          <a:p>
            <a:pPr algn="l" rtl="0">
              <a:buNone/>
            </a:pPr>
            <a:r>
              <a:rPr lang="ar-SA" b="1" dirty="0" smtClean="0"/>
              <a:t>اللجنة الدائمة للبحوث العلمية والإفتاء </a:t>
            </a:r>
            <a:endParaRPr lang="ar-SA"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ar-SA" sz="2800" b="1" dirty="0" smtClean="0"/>
              <a:t>عند اختلاف المريض ووليه مع الطبيب عند إجراء العملية فمن يقدم قوله؟ </a:t>
            </a:r>
            <a:endParaRPr lang="ar-SA" dirty="0"/>
          </a:p>
        </p:txBody>
      </p:sp>
      <p:sp>
        <p:nvSpPr>
          <p:cNvPr id="6" name="Content Placeholder 5"/>
          <p:cNvSpPr>
            <a:spLocks noGrp="1"/>
          </p:cNvSpPr>
          <p:nvPr>
            <p:ph idx="1"/>
          </p:nvPr>
        </p:nvSpPr>
        <p:spPr/>
        <p:txBody>
          <a:bodyPr/>
          <a:lstStyle/>
          <a:p>
            <a:pPr rtl="1"/>
            <a:endParaRPr lang="ar-SA" sz="2400" b="1" dirty="0" smtClean="0"/>
          </a:p>
          <a:p>
            <a:pPr algn="just" rtl="1"/>
            <a:r>
              <a:rPr lang="ar-SA" sz="2400" b="1" dirty="0" smtClean="0"/>
              <a:t>س 8 : إذا اختلف المريض وابنه في إجراء العملية عند الطبيب فمن يقدم قوله؟</a:t>
            </a:r>
          </a:p>
          <a:p>
            <a:pPr algn="just" rtl="1"/>
            <a:r>
              <a:rPr lang="ar-SA" sz="2400" b="1" dirty="0" smtClean="0"/>
              <a:t>ج 8 : يقدم قول المريض البالغ العاقل في إجراء العملية فيه على قول أبيه وابنـه؛ لأنه لا ولاية عليه في هـذه الحالة ، أمـا إن كـان المريض غير عاقل فإنه يقدم قول أبيه؛ لأنه هو وليه . ( الصفحة رقم: 177)   وبالله التوفيق ، وصلى الله على نبينا محمد ، وآله وصحبه وسلم .</a:t>
            </a:r>
          </a:p>
          <a:p>
            <a:pPr lvl="1" rtl="1">
              <a:buNone/>
            </a:pPr>
            <a:r>
              <a:rPr lang="ar-SA" sz="2400" b="1" dirty="0" smtClean="0"/>
              <a:t>اللجنة الدائمة للبحوث العلمية والإفتاء </a:t>
            </a:r>
          </a:p>
          <a:p>
            <a:pPr rtl="1">
              <a:buNone/>
            </a:pPr>
            <a:r>
              <a:rPr lang="ar-SA" sz="2400" b="1" dirty="0" smtClean="0"/>
              <a:t>[ من فتاوى اللجنة الدائمة ] س ( 8 ) من الفتوى رقم ( 20923)</a:t>
            </a:r>
          </a:p>
          <a:p>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20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u="sng" dirty="0"/>
              <a:t>قرار رقم 184 (10/19)</a:t>
            </a:r>
            <a:endParaRPr lang="en-US" dirty="0"/>
          </a:p>
          <a:p>
            <a:r>
              <a:rPr lang="ar-SA" b="1" u="sng" dirty="0"/>
              <a:t>بشأن</a:t>
            </a:r>
            <a:endParaRPr lang="en-US" dirty="0"/>
          </a:p>
          <a:p>
            <a:r>
              <a:rPr lang="ar-SA" b="1" u="sng" dirty="0"/>
              <a:t>الإذن في العمليات الجراحية المستعجلة</a:t>
            </a:r>
            <a:endParaRPr lang="en-US" dirty="0"/>
          </a:p>
          <a:p>
            <a:r>
              <a:rPr lang="ar-SA" dirty="0"/>
              <a:t>إن مجلس مجمع الفقه الإسلامي الدولي المنبثق عن منظمة المؤتمر الإسلامي المنعقد في دورته التاسعة عشرة في إمارة الشارقة (دولة الإمارات العربية المتحدة) من 1 إلى 5 جمادى الأولى 1430هـ، الموافق 26 – 30 نيسان (إبريل) 2009م،</a:t>
            </a:r>
            <a:endParaRPr lang="en-US" dirty="0"/>
          </a:p>
          <a:p>
            <a:r>
              <a:rPr lang="ar-SA" dirty="0"/>
              <a:t> </a:t>
            </a:r>
            <a:endParaRPr lang="en-US" dirty="0"/>
          </a:p>
          <a:p>
            <a:r>
              <a:rPr lang="ar-SA" dirty="0"/>
              <a:t>قرر ما يأتي:</a:t>
            </a:r>
            <a:endParaRPr lang="en-US" dirty="0"/>
          </a:p>
          <a:p>
            <a:r>
              <a:rPr lang="ar-SA" dirty="0"/>
              <a:t>(1)   يقصد بالحالات المستعجلة: الحالات المرضية التي تستدعي إجراء عمل علاجي أو جراحي دون أي تأخير، نظراً لخطورة الوضع الصحي الذي يعاني منه المريض إنقاذاً لحياته أو منعاً لتلف عضو من أعضائه من مثل:</a:t>
            </a:r>
            <a:endParaRPr lang="en-US" dirty="0"/>
          </a:p>
          <a:p>
            <a:r>
              <a:rPr lang="ar-SA" dirty="0"/>
              <a:t>(‌أ)      الحالات التي تتطلب إجراء ولادة قيصرية إنقاذاً لحياة الأم أو الجنين أو هما معاً، كما في حالة التفاف الحبل السري، وحالة التمزق الرحمي عند الأم أثناء الولادة.</a:t>
            </a:r>
            <a:endParaRPr lang="en-US" dirty="0"/>
          </a:p>
          <a:p>
            <a:r>
              <a:rPr lang="ar-SA" dirty="0"/>
              <a:t>(‌ب)  الحالات التي تتطلب إجراء جراحة ضرورية كما في حالة الزائدة الملتهبة.</a:t>
            </a:r>
            <a:endParaRPr lang="en-US" dirty="0"/>
          </a:p>
          <a:p>
            <a:r>
              <a:rPr lang="ar-SA" dirty="0"/>
              <a:t>(‌ج)   الحالات التي تتطلب إجراء علاجياً معيناً من مثل غسيل الكلى ونقل الدم.</a:t>
            </a:r>
          </a:p>
        </p:txBody>
      </p:sp>
    </p:spTree>
    <p:extLst>
      <p:ext uri="{BB962C8B-B14F-4D97-AF65-F5344CB8AC3E}">
        <p14:creationId xmlns:p14="http://schemas.microsoft.com/office/powerpoint/2010/main" xmlns="" val="2853308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lvl="0"/>
            <a:r>
              <a:rPr lang="ar-SA" sz="2400" dirty="0"/>
              <a:t>2)   إذا كان المريض كامل الأهلية وتام الوعي ولديه قدرة على الاستيعاب واتخاذ القرار دون إكراه وقرر الأطباء أن حالته مستعجلة وأن حاجته لإجراء علاجي أو جراحي أصبحت أمراً ضرورياً. فإن إعطاء الإذن بعلاجه واجب شرعاً يأثم المريض بتركه.</a:t>
            </a:r>
            <a:endParaRPr lang="en-US" sz="2400" dirty="0"/>
          </a:p>
          <a:p>
            <a:pPr lvl="0"/>
            <a:r>
              <a:rPr lang="ar-SA" sz="2400" dirty="0"/>
              <a:t>ويجوز للطبيب إجراء التدخل العلاجي اللازم إنقاذاً لحياة المريض استناداً لأحكام الضرورة في الشريعة.</a:t>
            </a:r>
            <a:endParaRPr lang="en-US" sz="2400" dirty="0"/>
          </a:p>
          <a:p>
            <a:pPr lvl="0"/>
            <a:r>
              <a:rPr lang="ar-SA" sz="2400" dirty="0"/>
              <a:t>(3)   إذا كان المريض ناقص الأهلية ورفض وليه إعطاء الإذن الطبي لعلاجه في الحالات المستعجلة فلا يعتد برفضه وينتقل الحق في الإذن إلى ولي الأمر أو من ينيبه من الجهات المختصة في الدولة.</a:t>
            </a:r>
            <a:endParaRPr lang="en-US" sz="2400" dirty="0"/>
          </a:p>
          <a:p>
            <a:pPr lvl="0"/>
            <a:r>
              <a:rPr lang="ar-SA" sz="2400" dirty="0"/>
              <a:t>(4)   إذا كانت الجراحة القيصرية ضرورية لإنقاذ حياة الجنين أو الأم أو هما معاً ورفض الزوجان أو أحدهما الإذن بذلك، فلا يعتد بهذا الرفض وينتقل الحق بذلك إلى ولي الأمر أو من ينيبه في إجراء هذه الجراحة.</a:t>
            </a:r>
            <a:endParaRPr lang="en-US" sz="2400" dirty="0"/>
          </a:p>
          <a:p>
            <a:endParaRPr lang="ar-SA" sz="2400" dirty="0"/>
          </a:p>
        </p:txBody>
      </p:sp>
    </p:spTree>
    <p:extLst>
      <p:ext uri="{BB962C8B-B14F-4D97-AF65-F5344CB8AC3E}">
        <p14:creationId xmlns:p14="http://schemas.microsoft.com/office/powerpoint/2010/main" xmlns="" val="402993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dirty="0"/>
              <a:t>(5) </a:t>
            </a:r>
            <a:r>
              <a:rPr lang="ar-SA" dirty="0" smtClean="0"/>
              <a:t> </a:t>
            </a:r>
            <a:r>
              <a:rPr lang="ar-SA" dirty="0"/>
              <a:t>يشترط للتدخل الطبي في الحالات المستعجلة ما يأتي:</a:t>
            </a:r>
            <a:endParaRPr lang="en-US" dirty="0"/>
          </a:p>
          <a:p>
            <a:r>
              <a:rPr lang="ar-SA" dirty="0"/>
              <a:t>(‌أ)    أن يشرح الطبيب للمريض أو وليه أهمية العلاج الطبي وخطورة الحالة المرضية والآثار المترتبة على رفضه وفي حالة الإصرار على الرفض يقوم الطبيب بتوثيق ذلك.</a:t>
            </a:r>
            <a:endParaRPr lang="en-US" dirty="0"/>
          </a:p>
          <a:p>
            <a:r>
              <a:rPr lang="ar-SA" dirty="0"/>
              <a:t>(‌ب)   أن يقوم الطبيب ببذل جهد كبير لإقناع المريض وأهله للرجوع عن رفضه للإذن تفادياً لتردي حالته.</a:t>
            </a:r>
            <a:endParaRPr lang="en-US" dirty="0"/>
          </a:p>
          <a:p>
            <a:r>
              <a:rPr lang="ar-SA" dirty="0"/>
              <a:t>(‌ج)   يتولى فريق طبي لا يقل عن ثلاثة أطباء استشاريين، على ألا يكون الطبيب المعالج من بينهم، بالتأكد من تشخيص المرض والعلاج المقترح له مع إعداد محضر بذلك موقع عليه من الفريق، وإعلام إدارة المستشفى بذلك ,</a:t>
            </a:r>
            <a:endParaRPr lang="en-US" dirty="0"/>
          </a:p>
          <a:p>
            <a:r>
              <a:rPr lang="ar-SA" dirty="0"/>
              <a:t>(‌د)           أن تكون المعالجة مجانية، أو تقوم أحدى الجهات المحايدة بتقدير التكلفة.</a:t>
            </a:r>
            <a:endParaRPr lang="en-US" dirty="0"/>
          </a:p>
          <a:p>
            <a:endParaRPr lang="ar-SA" smtClean="0"/>
          </a:p>
          <a:p>
            <a:r>
              <a:rPr lang="ar-SA" smtClean="0"/>
              <a:t>ويوصي </a:t>
            </a:r>
            <a:r>
              <a:rPr lang="ar-SA" dirty="0"/>
              <a:t>المجمع:</a:t>
            </a:r>
            <a:endParaRPr lang="en-US" dirty="0"/>
          </a:p>
          <a:p>
            <a:r>
              <a:rPr lang="ar-SA" dirty="0"/>
              <a:t>·    حكومات الدول الإسلامية بوضع تشريع ينظم ممارسة العمل الطبي في كافة الحالات المرضية </a:t>
            </a:r>
            <a:r>
              <a:rPr lang="ar-SA" dirty="0" err="1"/>
              <a:t>الإسعافية</a:t>
            </a:r>
            <a:r>
              <a:rPr lang="ar-SA" dirty="0"/>
              <a:t> والمستعجلة، بحيث يتم تطبيق قرارات المجمع في الأمور الطبية.</a:t>
            </a:r>
            <a:endParaRPr lang="en-US" dirty="0"/>
          </a:p>
          <a:p>
            <a:r>
              <a:rPr lang="ar-SA" dirty="0"/>
              <a:t>·  العمل على توعية المريض توعية صحية لتفادي مثل هذه المواقف حرصا على حياته.</a:t>
            </a:r>
            <a:endParaRPr lang="en-US" dirty="0"/>
          </a:p>
          <a:p>
            <a:endParaRPr lang="ar-SA" dirty="0"/>
          </a:p>
        </p:txBody>
      </p:sp>
    </p:spTree>
    <p:extLst>
      <p:ext uri="{BB962C8B-B14F-4D97-AF65-F5344CB8AC3E}">
        <p14:creationId xmlns:p14="http://schemas.microsoft.com/office/powerpoint/2010/main" xmlns="" val="2512391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5" name="جدول 4"/>
          <p:cNvGraphicFramePr>
            <a:graphicFrameLocks noGrp="1"/>
          </p:cNvGraphicFramePr>
          <p:nvPr/>
        </p:nvGraphicFramePr>
        <p:xfrm>
          <a:off x="1866265" y="2475484"/>
          <a:ext cx="5411470" cy="2821432"/>
        </p:xfrm>
        <a:graphic>
          <a:graphicData uri="http://schemas.openxmlformats.org/drawingml/2006/table">
            <a:tbl>
              <a:tblPr rtl="1" firstRow="1" firstCol="1" bandRow="1">
                <a:tableStyleId>{5C22544A-7EE6-4342-B048-85BDC9FD1C3A}</a:tableStyleId>
              </a:tblPr>
              <a:tblGrid>
                <a:gridCol w="5411470"/>
              </a:tblGrid>
              <a:tr h="0">
                <a:tc>
                  <a:txBody>
                    <a:bodyPr/>
                    <a:lstStyle/>
                    <a:p>
                      <a:pPr marL="342900" lvl="0" indent="-342900" algn="r" rtl="1">
                        <a:lnSpc>
                          <a:spcPct val="115000"/>
                        </a:lnSpc>
                        <a:spcAft>
                          <a:spcPts val="1000"/>
                        </a:spcAft>
                        <a:buFont typeface="Times New Roman"/>
                        <a:buChar char="•"/>
                        <a:tabLst>
                          <a:tab pos="457200" algn="l"/>
                        </a:tabLst>
                      </a:pPr>
                      <a:r>
                        <a:rPr lang="ar-SA" sz="1200">
                          <a:effectLst/>
                        </a:rPr>
                        <a:t>2)   إذا كان المريض كامل الأهلية وتام الوعي ولديه قدرة على الاستيعاب واتخاذ القرار دون إكراه وقرر الأطباء أن حالته مستعجلة وأن حاجته لإجراء علاجي أو جراحي أصبحت أمراً ضرورياً. فإن إعطاء الإذن بعلاجه واجب شرعاً يأثم المريض بتركه.</a:t>
                      </a:r>
                      <a:endParaRPr lang="en-US" sz="1100">
                        <a:effectLst/>
                      </a:endParaRPr>
                    </a:p>
                    <a:p>
                      <a:pPr marL="342900" lvl="0" indent="-342900" algn="r" rtl="1">
                        <a:lnSpc>
                          <a:spcPct val="115000"/>
                        </a:lnSpc>
                        <a:spcAft>
                          <a:spcPts val="1000"/>
                        </a:spcAft>
                        <a:buFont typeface="Times New Roman"/>
                        <a:buChar char="•"/>
                        <a:tabLst>
                          <a:tab pos="457200" algn="l"/>
                        </a:tabLst>
                      </a:pPr>
                      <a:r>
                        <a:rPr lang="ar-SA" sz="1200">
                          <a:effectLst/>
                        </a:rPr>
                        <a:t>ويجوز للطبيب إجراء التدخل العلاجي اللازم إنقاذاً لحياة المريض استناداً لأحكام الضرورة في الشريعة.</a:t>
                      </a:r>
                      <a:endParaRPr lang="en-US" sz="1100">
                        <a:effectLst/>
                      </a:endParaRPr>
                    </a:p>
                    <a:p>
                      <a:pPr marL="342900" lvl="0" indent="-342900" algn="r" rtl="1">
                        <a:lnSpc>
                          <a:spcPct val="115000"/>
                        </a:lnSpc>
                        <a:spcAft>
                          <a:spcPts val="1000"/>
                        </a:spcAft>
                        <a:buFont typeface="Times New Roman"/>
                        <a:buChar char="•"/>
                        <a:tabLst>
                          <a:tab pos="457200" algn="l"/>
                        </a:tabLst>
                      </a:pPr>
                      <a:r>
                        <a:rPr lang="ar-SA" sz="1200">
                          <a:effectLst/>
                        </a:rPr>
                        <a:t>(3)   إذا كان المريض ناقص الأهلية ورفض وليه إعطاء الإذن الطبي لعلاجه في الحالات المستعجلة فلا يعتد برفضه وينتقل الحق في الإذن إلى ولي الأمر أو من ينيبه من الجهات المختصة في الدولة.</a:t>
                      </a:r>
                      <a:endParaRPr lang="en-US" sz="1100">
                        <a:effectLst/>
                      </a:endParaRPr>
                    </a:p>
                    <a:p>
                      <a:pPr marL="342900" lvl="0" indent="-342900" algn="r" rtl="1">
                        <a:lnSpc>
                          <a:spcPct val="115000"/>
                        </a:lnSpc>
                        <a:spcAft>
                          <a:spcPts val="1000"/>
                        </a:spcAft>
                        <a:buFont typeface="Times New Roman"/>
                        <a:buChar char="•"/>
                        <a:tabLst>
                          <a:tab pos="457200" algn="l"/>
                        </a:tabLst>
                      </a:pPr>
                      <a:r>
                        <a:rPr lang="ar-SA" sz="1200">
                          <a:effectLst/>
                        </a:rPr>
                        <a:t>(4)   إذا كانت الجراحة القيصرية ضرورية لإنقاذ حياة الجنين أو الأم أو هما معاً ورفض الزوجان أو أحدهما الإذن بذلك، فلا يعتد بهذا الرفض وينتقل الحق بذلك إلى ولي الأمر أو من ينيبه في إجراء هذه الجراحة.</a:t>
                      </a:r>
                      <a:endParaRPr lang="en-US" sz="1100">
                        <a:effectLst/>
                      </a:endParaRPr>
                    </a:p>
                    <a:p>
                      <a:pPr algn="r" rtl="1">
                        <a:lnSpc>
                          <a:spcPct val="115000"/>
                        </a:lnSpc>
                        <a:spcAft>
                          <a:spcPts val="1000"/>
                        </a:spcAft>
                      </a:pPr>
                      <a:r>
                        <a:rPr lang="ar-SA" sz="1200">
                          <a:effectLst/>
                        </a:rPr>
                        <a:t> </a:t>
                      </a:r>
                      <a:endParaRPr lang="en-US" sz="1100">
                        <a:effectLst/>
                        <a:latin typeface="Calibri"/>
                        <a:ea typeface="Calibri"/>
                        <a:cs typeface="Arial"/>
                      </a:endParaRPr>
                    </a:p>
                  </a:txBody>
                  <a:tcPr marL="68580" marR="68580" marT="0" marB="0"/>
                </a:tc>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xmlns="" val="3081490557"/>
              </p:ext>
            </p:extLst>
          </p:nvPr>
        </p:nvGraphicFramePr>
        <p:xfrm>
          <a:off x="930161" y="1412776"/>
          <a:ext cx="7026215" cy="5184576"/>
        </p:xfrm>
        <a:graphic>
          <a:graphicData uri="http://schemas.openxmlformats.org/drawingml/2006/table">
            <a:tbl>
              <a:tblPr rtl="1" firstRow="1" firstCol="1" bandRow="1">
                <a:tableStyleId>{5C22544A-7EE6-4342-B048-85BDC9FD1C3A}</a:tableStyleId>
              </a:tblPr>
              <a:tblGrid>
                <a:gridCol w="7026215"/>
              </a:tblGrid>
              <a:tr h="5184576">
                <a:tc>
                  <a:txBody>
                    <a:bodyPr/>
                    <a:lstStyle/>
                    <a:p>
                      <a:pPr algn="r" rtl="1">
                        <a:lnSpc>
                          <a:spcPct val="115000"/>
                        </a:lnSpc>
                        <a:spcAft>
                          <a:spcPts val="1000"/>
                        </a:spcAft>
                      </a:pPr>
                      <a:r>
                        <a:rPr lang="ar-SA" sz="1600" dirty="0">
                          <a:effectLst/>
                        </a:rPr>
                        <a:t>(5)        يشترط للتدخل الطبي في الحالات المستعجلة ما يأتي:</a:t>
                      </a:r>
                      <a:endParaRPr lang="en-US" sz="1400" dirty="0">
                        <a:effectLst/>
                      </a:endParaRPr>
                    </a:p>
                    <a:p>
                      <a:pPr algn="r" rtl="1">
                        <a:lnSpc>
                          <a:spcPct val="115000"/>
                        </a:lnSpc>
                        <a:spcAft>
                          <a:spcPts val="1000"/>
                        </a:spcAft>
                      </a:pPr>
                      <a:r>
                        <a:rPr lang="ar-SA" sz="1600" dirty="0">
                          <a:effectLst/>
                        </a:rPr>
                        <a:t>(‌أ)    أن يشرح الطبيب للمريض أو وليه أهمية العلاج الطبي وخطورة الحالة المرضية والآثار المترتبة على رفضه وفي حالة الإصرار على الرفض يقوم الطبيب بتوثيق ذلك.</a:t>
                      </a:r>
                      <a:endParaRPr lang="en-US" sz="1400" dirty="0">
                        <a:effectLst/>
                      </a:endParaRPr>
                    </a:p>
                    <a:p>
                      <a:pPr algn="r" rtl="1">
                        <a:lnSpc>
                          <a:spcPct val="115000"/>
                        </a:lnSpc>
                        <a:spcAft>
                          <a:spcPts val="1000"/>
                        </a:spcAft>
                      </a:pPr>
                      <a:r>
                        <a:rPr lang="ar-SA" sz="1600" dirty="0">
                          <a:effectLst/>
                        </a:rPr>
                        <a:t>(‌ب)   أن يقوم الطبيب ببذل جهد كبير لإقناع المريض وأهله للرجوع عن رفضه للإذن تفادياً لتردي حالته.</a:t>
                      </a:r>
                      <a:endParaRPr lang="en-US" sz="1400" dirty="0">
                        <a:effectLst/>
                      </a:endParaRPr>
                    </a:p>
                    <a:p>
                      <a:pPr algn="r" rtl="1">
                        <a:lnSpc>
                          <a:spcPct val="115000"/>
                        </a:lnSpc>
                        <a:spcAft>
                          <a:spcPts val="1000"/>
                        </a:spcAft>
                      </a:pPr>
                      <a:r>
                        <a:rPr lang="ar-SA" sz="1600" dirty="0">
                          <a:effectLst/>
                        </a:rPr>
                        <a:t>(‌ج)   يتولى فريق طبي لا يقل عن ثلاثة أطباء استشاريين، على ألا يكون الطبيب المعالج من بينهم، بالتأكد من تشخيص المرض والعلاج المقترح له مع إعداد محضر بذلك موقع عليه من الفريق، وإعلام إدارة المستشفى بذلك ,</a:t>
                      </a:r>
                      <a:endParaRPr lang="en-US" sz="1400" dirty="0">
                        <a:effectLst/>
                      </a:endParaRPr>
                    </a:p>
                    <a:p>
                      <a:pPr algn="r" rtl="1">
                        <a:lnSpc>
                          <a:spcPct val="115000"/>
                        </a:lnSpc>
                        <a:spcAft>
                          <a:spcPts val="1000"/>
                        </a:spcAft>
                      </a:pPr>
                      <a:r>
                        <a:rPr lang="ar-SA" sz="1600" dirty="0">
                          <a:effectLst/>
                        </a:rPr>
                        <a:t>(‌د)           أن تكون المعالجة مجانية، أو تقوم أحدى الجهات المحايدة بتقدير التكلفة.</a:t>
                      </a:r>
                      <a:endParaRPr lang="en-US" sz="1400" dirty="0">
                        <a:effectLst/>
                      </a:endParaRPr>
                    </a:p>
                    <a:p>
                      <a:pPr algn="r" rtl="1">
                        <a:lnSpc>
                          <a:spcPct val="115000"/>
                        </a:lnSpc>
                        <a:spcAft>
                          <a:spcPts val="1000"/>
                        </a:spcAft>
                      </a:pPr>
                      <a:r>
                        <a:rPr lang="ar-SA" sz="1600" dirty="0">
                          <a:effectLst/>
                        </a:rPr>
                        <a:t>ويوصي المجمع:</a:t>
                      </a:r>
                      <a:endParaRPr lang="en-US" sz="1400" dirty="0">
                        <a:effectLst/>
                      </a:endParaRPr>
                    </a:p>
                    <a:p>
                      <a:pPr algn="r" rtl="1">
                        <a:lnSpc>
                          <a:spcPct val="115000"/>
                        </a:lnSpc>
                        <a:spcAft>
                          <a:spcPts val="1000"/>
                        </a:spcAft>
                      </a:pPr>
                      <a:r>
                        <a:rPr lang="ar-SA" sz="1600" dirty="0">
                          <a:effectLst/>
                        </a:rPr>
                        <a:t>·    حكومات الدول الإسلامية بوضع تشريع ينظم ممارسة العمل الطبي في كافة الحالات المرضية </a:t>
                      </a:r>
                      <a:r>
                        <a:rPr lang="ar-SA" sz="1600" dirty="0" err="1">
                          <a:effectLst/>
                        </a:rPr>
                        <a:t>الإسعافية</a:t>
                      </a:r>
                      <a:r>
                        <a:rPr lang="ar-SA" sz="1600" dirty="0">
                          <a:effectLst/>
                        </a:rPr>
                        <a:t> والمستعجلة، بحيث يتم تطبيق قرارات المجمع في الأمور الطبية.</a:t>
                      </a:r>
                      <a:endParaRPr lang="en-US" sz="1400" dirty="0">
                        <a:effectLst/>
                      </a:endParaRPr>
                    </a:p>
                    <a:p>
                      <a:pPr algn="r" rtl="1">
                        <a:lnSpc>
                          <a:spcPct val="115000"/>
                        </a:lnSpc>
                        <a:spcAft>
                          <a:spcPts val="1000"/>
                        </a:spcAft>
                      </a:pPr>
                      <a:r>
                        <a:rPr lang="ar-SA" sz="1600" dirty="0">
                          <a:effectLst/>
                        </a:rPr>
                        <a:t>·  العمل على توعية المريض توعية صحية لتفادي مثل هذه المواقف حرصا على حياته</a:t>
                      </a:r>
                      <a:r>
                        <a:rPr lang="ar-SA" sz="1600" dirty="0" smtClean="0">
                          <a:effectLst/>
                        </a:rPr>
                        <a:t>.</a:t>
                      </a:r>
                      <a:endParaRPr lang="en-US" sz="1400" dirty="0">
                        <a:effectLst/>
                      </a:endParaRPr>
                    </a:p>
                    <a:p>
                      <a:pPr algn="r" rtl="1">
                        <a:lnSpc>
                          <a:spcPct val="115000"/>
                        </a:lnSpc>
                        <a:spcAft>
                          <a:spcPts val="1000"/>
                        </a:spcAft>
                      </a:pPr>
                      <a:r>
                        <a:rPr lang="ar-SA" sz="1200" dirty="0">
                          <a:effectLst/>
                        </a:rPr>
                        <a:t> </a:t>
                      </a:r>
                      <a:endParaRPr lang="en-US" sz="1100" dirty="0">
                        <a:effectLst/>
                        <a:latin typeface="Calibri"/>
                        <a:ea typeface="Calibri"/>
                        <a:cs typeface="Arial"/>
                      </a:endParaRPr>
                    </a:p>
                  </a:txBody>
                  <a:tcPr marL="68580" marR="68580" marT="0" marB="0"/>
                </a:tc>
              </a:tr>
            </a:tbl>
          </a:graphicData>
        </a:graphic>
      </p:graphicFrame>
      <p:sp>
        <p:nvSpPr>
          <p:cNvPr id="7" name="Rectangle 1"/>
          <p:cNvSpPr>
            <a:spLocks noChangeArrowheads="1"/>
          </p:cNvSpPr>
          <p:nvPr/>
        </p:nvSpPr>
        <p:spPr bwMode="auto">
          <a:xfrm>
            <a:off x="1866900" y="18430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57200" algn="l"/>
              </a:tabLst>
            </a:pP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عنصر نائب للمحتوى 9"/>
          <p:cNvSpPr>
            <a:spLocks noGrp="1"/>
          </p:cNvSpPr>
          <p:nvPr>
            <p:ph idx="1"/>
          </p:nvPr>
        </p:nvSpPr>
        <p:spPr/>
        <p:txBody>
          <a:bodyPr/>
          <a:lstStyle/>
          <a:p>
            <a:endParaRPr lang="ar-SA" dirty="0"/>
          </a:p>
        </p:txBody>
      </p:sp>
    </p:spTree>
    <p:extLst>
      <p:ext uri="{BB962C8B-B14F-4D97-AF65-F5344CB8AC3E}">
        <p14:creationId xmlns:p14="http://schemas.microsoft.com/office/powerpoint/2010/main" xmlns="" val="2334722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sz="6000" dirty="0" smtClean="0"/>
              <a:t>ما هو حكم التداوي؟</a:t>
            </a:r>
            <a:endParaRPr lang="ar-SA" sz="6000" dirty="0"/>
          </a:p>
        </p:txBody>
      </p:sp>
    </p:spTree>
    <p:extLst>
      <p:ext uri="{BB962C8B-B14F-4D97-AF65-F5344CB8AC3E}">
        <p14:creationId xmlns:p14="http://schemas.microsoft.com/office/powerpoint/2010/main" xmlns="" val="2835895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endParaRPr lang="ar-SA" dirty="0"/>
          </a:p>
        </p:txBody>
      </p:sp>
      <p:sp>
        <p:nvSpPr>
          <p:cNvPr id="7" name="Subtitle 6"/>
          <p:cNvSpPr>
            <a:spLocks noGrp="1"/>
          </p:cNvSpPr>
          <p:nvPr>
            <p:ph type="subTitle" idx="1"/>
          </p:nvPr>
        </p:nvSpPr>
        <p:spPr/>
        <p:txBody>
          <a:bodyPr/>
          <a:lstStyle/>
          <a:p>
            <a:endParaRPr lang="ar-SA"/>
          </a:p>
        </p:txBody>
      </p:sp>
      <p:pic>
        <p:nvPicPr>
          <p:cNvPr id="8" name="Picture 2" descr="http://t3.gstatic.com/images?q=tbn:ANd9GcQpGqRhtZxrrUgmQAfDgtpSHXAyy7ZOTpKAGKX-AOQO7xQVLIoU">
            <a:hlinkClick r:id="rId2"/>
          </p:cNvPr>
          <p:cNvPicPr>
            <a:picLocks noGrp="1" noChangeAspect="1" noChangeArrowheads="1"/>
          </p:cNvPicPr>
          <p:nvPr>
            <p:ph sz="half" idx="2"/>
          </p:nvPr>
        </p:nvPicPr>
        <p:blipFill>
          <a:blip r:embed="rId3" cstate="print"/>
          <a:stretch>
            <a:fillRect/>
          </a:stretch>
        </p:blipFill>
        <p:spPr bwMode="auto">
          <a:xfrm>
            <a:off x="5796137" y="4221088"/>
            <a:ext cx="3168352" cy="250316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half" idx="1"/>
          </p:nvPr>
        </p:nvSpPr>
        <p:spPr>
          <a:xfrm>
            <a:off x="457200" y="1268760"/>
            <a:ext cx="5770984" cy="5256584"/>
          </a:xfrm>
        </p:spPr>
        <p:txBody>
          <a:bodyPr>
            <a:normAutofit fontScale="85000" lnSpcReduction="20000"/>
          </a:bodyPr>
          <a:lstStyle/>
          <a:p>
            <a:pPr algn="r" rtl="1"/>
            <a:r>
              <a:rPr lang="ar-SA" dirty="0"/>
              <a:t>أدخلت المستشفى عن طريق الاسعاف بعد أن وجد أن لديك مشكلة في الكلى وتحتاج إلى مزيد من </a:t>
            </a:r>
            <a:r>
              <a:rPr lang="ar-SA" dirty="0" smtClean="0"/>
              <a:t>الفحوص.</a:t>
            </a:r>
            <a:endParaRPr lang="en-US" dirty="0"/>
          </a:p>
          <a:p>
            <a:pPr algn="r" rtl="1"/>
            <a:r>
              <a:rPr lang="ar-SA" dirty="0"/>
              <a:t>أعطيت ورقة </a:t>
            </a:r>
            <a:r>
              <a:rPr lang="ar-SA" dirty="0" smtClean="0"/>
              <a:t>للإذن </a:t>
            </a:r>
            <a:r>
              <a:rPr lang="ar-SA" dirty="0"/>
              <a:t>بدخول المستشفى  ووقعت عليها مع أنك لاترغب الدخول إلى المستشفى أصلا.</a:t>
            </a:r>
            <a:endParaRPr lang="en-US" dirty="0"/>
          </a:p>
          <a:p>
            <a:pPr algn="r" rtl="1"/>
            <a:r>
              <a:rPr lang="ar-SA" dirty="0"/>
              <a:t>بعد دخولك إلى الجناح وفي صباح اليوم التالي جاءك ممرض وأعطاك ورقة للتوقيع عليها ، لم تفهم كل مافيها وتحتوي على إذن بالموافقة بإجراء فحص إشعاعي للكلى بالصبغة وبقيت متحيرا هل توقع أم لا،وقررت  </a:t>
            </a:r>
            <a:r>
              <a:rPr lang="ar-SA" dirty="0" smtClean="0"/>
              <a:t>أخيرا </a:t>
            </a:r>
            <a:r>
              <a:rPr lang="ar-SA" dirty="0"/>
              <a:t>عدم التوقيع وطلبت حضور الطبيب.</a:t>
            </a:r>
            <a:endParaRPr lang="en-US" dirty="0"/>
          </a:p>
          <a:p>
            <a:pPr algn="r" rtl="1"/>
            <a:r>
              <a:rPr lang="ar-SA" dirty="0"/>
              <a:t>حضر طبيب الامتياز وحاول أن يشرح لك  وبين أنها أشعة عادية وبسيطة وليس منها مشاكل ووقعت عليها دون أن تفهم الأمر بوضوح.</a:t>
            </a:r>
            <a:endParaRPr lang="en-US" dirty="0"/>
          </a:p>
          <a:p>
            <a:pPr algn="r" rtl="1"/>
            <a:r>
              <a:rPr lang="ar-SA" dirty="0"/>
              <a:t>عندما أخذت إلى قسم الأشعة ذكلر لك أن الأشعة ستكون بالصبغة وأن لها مضاعفات فرفضت </a:t>
            </a:r>
            <a:r>
              <a:rPr lang="ar-SA" dirty="0" smtClean="0"/>
              <a:t>الأشعة (أنا </a:t>
            </a:r>
            <a:r>
              <a:rPr lang="ar-SA" dirty="0"/>
              <a:t>ماكنت عارف </a:t>
            </a:r>
            <a:r>
              <a:rPr lang="ar-SA" dirty="0" smtClean="0"/>
              <a:t>إن </a:t>
            </a:r>
            <a:r>
              <a:rPr lang="ar-SA" dirty="0"/>
              <a:t>فيها حقن وسموم وبلاوي</a:t>
            </a:r>
            <a:r>
              <a:rPr lang="ar-SA" dirty="0" smtClean="0"/>
              <a:t>.......).</a:t>
            </a:r>
            <a:endParaRPr lang="en-US" dirty="0"/>
          </a:p>
          <a:p>
            <a:pPr algn="r" rtl="1"/>
            <a:endParaRPr lang="ar-SA" dirty="0"/>
          </a:p>
        </p:txBody>
      </p:sp>
      <p:pic>
        <p:nvPicPr>
          <p:cNvPr id="7" name="Picture 2" descr="http://t3.gstatic.com/images?q=tbn:ANd9GcQpGqRhtZxrrUgmQAfDgtpSHXAyy7ZOTpKAGKX-AOQO7xQVLIoU">
            <a:hlinkClick r:id="rId2"/>
          </p:cNvPr>
          <p:cNvPicPr>
            <a:picLocks noGrp="1" noChangeAspect="1" noChangeArrowheads="1"/>
          </p:cNvPicPr>
          <p:nvPr>
            <p:ph sz="half" idx="2"/>
          </p:nvPr>
        </p:nvPicPr>
        <p:blipFill>
          <a:blip r:embed="rId3" cstate="print"/>
          <a:stretch>
            <a:fillRect/>
          </a:stretch>
        </p:blipFill>
        <p:spPr bwMode="auto">
          <a:xfrm>
            <a:off x="6372200" y="3645024"/>
            <a:ext cx="2503165" cy="2503165"/>
          </a:xfrm>
          <a:prstGeom prst="rect">
            <a:avLst/>
          </a:prstGeom>
          <a:noFill/>
        </p:spPr>
      </p:pic>
      <p:pic>
        <p:nvPicPr>
          <p:cNvPr id="1028" name="Picture 4" descr="https://encrypted-tbn0.gstatic.com/images?q=tbn:ANd9GcRY0JdREwyyD7L1XSn2fiJnZCQ4oOyM3aPAs1kRQEeAR1Q4_gdBpg">
            <a:hlinkClick r:id="rId4"/>
          </p:cNvPr>
          <p:cNvPicPr>
            <a:picLocks noChangeAspect="1" noChangeArrowheads="1"/>
          </p:cNvPicPr>
          <p:nvPr/>
        </p:nvPicPr>
        <p:blipFill>
          <a:blip r:embed="rId5" cstate="print"/>
          <a:srcRect/>
          <a:stretch>
            <a:fillRect/>
          </a:stretch>
        </p:blipFill>
        <p:spPr bwMode="auto">
          <a:xfrm>
            <a:off x="6390159" y="188640"/>
            <a:ext cx="2535113" cy="3384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half" idx="1"/>
          </p:nvPr>
        </p:nvSpPr>
        <p:spPr>
          <a:xfrm>
            <a:off x="457200" y="1556792"/>
            <a:ext cx="5770984" cy="4968552"/>
          </a:xfrm>
        </p:spPr>
        <p:txBody>
          <a:bodyPr>
            <a:normAutofit/>
          </a:bodyPr>
          <a:lstStyle/>
          <a:p>
            <a:pPr algn="r" rtl="1"/>
            <a:r>
              <a:rPr lang="ar-SA" dirty="0" smtClean="0"/>
              <a:t>تدخل </a:t>
            </a:r>
            <a:r>
              <a:rPr lang="ar-SA" dirty="0"/>
              <a:t>إلى غرفة المريض وتطلب منه التوقيع وأنت مستعجل </a:t>
            </a:r>
            <a:r>
              <a:rPr lang="ar-SA" dirty="0" smtClean="0"/>
              <a:t>جدا.</a:t>
            </a:r>
            <a:endParaRPr lang="en-US" dirty="0"/>
          </a:p>
          <a:p>
            <a:pPr algn="r" rtl="1"/>
            <a:r>
              <a:rPr lang="ar-SA" dirty="0"/>
              <a:t>وعندما يطلب حضور الطبيب تبدي امتعاضك(عدم ارتياحك، وانزعاجك ) ويمكن </a:t>
            </a:r>
            <a:r>
              <a:rPr lang="ar-SA" dirty="0" smtClean="0"/>
              <a:t>أن </a:t>
            </a:r>
            <a:r>
              <a:rPr lang="ar-SA" dirty="0"/>
              <a:t>تقول : أووف.</a:t>
            </a:r>
            <a:endParaRPr lang="en-US" dirty="0"/>
          </a:p>
          <a:p>
            <a:pPr algn="r" rtl="1"/>
            <a:endParaRPr lang="ar-SA" dirty="0"/>
          </a:p>
        </p:txBody>
      </p:sp>
      <p:pic>
        <p:nvPicPr>
          <p:cNvPr id="7" name="Picture 2" descr="http://t3.gstatic.com/images?q=tbn:ANd9GcQpGqRhtZxrrUgmQAfDgtpSHXAyy7ZOTpKAGKX-AOQO7xQVLIoU">
            <a:hlinkClick r:id="rId2"/>
          </p:cNvPr>
          <p:cNvPicPr>
            <a:picLocks noGrp="1" noChangeAspect="1" noChangeArrowheads="1"/>
          </p:cNvPicPr>
          <p:nvPr>
            <p:ph sz="half" idx="2"/>
          </p:nvPr>
        </p:nvPicPr>
        <p:blipFill>
          <a:blip r:embed="rId3" cstate="print"/>
          <a:stretch>
            <a:fillRect/>
          </a:stretch>
        </p:blipFill>
        <p:spPr bwMode="auto">
          <a:xfrm>
            <a:off x="6012160" y="3140968"/>
            <a:ext cx="2863205" cy="2863205"/>
          </a:xfrm>
          <a:prstGeom prst="rect">
            <a:avLst/>
          </a:prstGeom>
          <a:noFill/>
        </p:spPr>
      </p:pic>
      <p:pic>
        <p:nvPicPr>
          <p:cNvPr id="26626" name="Picture 2" descr="http://www.alwatan.com.sa/Images/newsimages/3826/33-4.jpg">
            <a:hlinkClick r:id="rId4"/>
          </p:cNvPr>
          <p:cNvPicPr>
            <a:picLocks noChangeAspect="1" noChangeArrowheads="1"/>
          </p:cNvPicPr>
          <p:nvPr/>
        </p:nvPicPr>
        <p:blipFill>
          <a:blip r:embed="rId5" cstate="print"/>
          <a:srcRect/>
          <a:stretch>
            <a:fillRect/>
          </a:stretch>
        </p:blipFill>
        <p:spPr bwMode="auto">
          <a:xfrm>
            <a:off x="6012160" y="620688"/>
            <a:ext cx="2857500" cy="23812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half" idx="1"/>
          </p:nvPr>
        </p:nvSpPr>
        <p:spPr>
          <a:xfrm>
            <a:off x="457200" y="1556792"/>
            <a:ext cx="5770984" cy="4968552"/>
          </a:xfrm>
        </p:spPr>
        <p:txBody>
          <a:bodyPr>
            <a:normAutofit/>
          </a:bodyPr>
          <a:lstStyle/>
          <a:p>
            <a:pPr algn="r" rtl="1"/>
            <a:r>
              <a:rPr lang="ar-SA" dirty="0"/>
              <a:t>المريض أدخل إلى الجناح بسب مشاكل في الكلى وستعمل له أشعة للكلى </a:t>
            </a:r>
            <a:r>
              <a:rPr lang="ar-SA" dirty="0" smtClean="0"/>
              <a:t>بالصبغة.</a:t>
            </a:r>
            <a:endParaRPr lang="en-US" dirty="0"/>
          </a:p>
          <a:p>
            <a:pPr algn="r" rtl="1"/>
            <a:r>
              <a:rPr lang="ar-SA" dirty="0"/>
              <a:t>تقترب من المريض "أبوحسن" و بلباقة تطلب منه التوقيع لإجراء الأشعة وتقلل من خطورتها وأنه ليس لها مضاعفات مهمة.</a:t>
            </a:r>
            <a:endParaRPr lang="en-US" dirty="0"/>
          </a:p>
          <a:p>
            <a:pPr algn="r" rtl="1"/>
            <a:r>
              <a:rPr lang="ar-SA" dirty="0"/>
              <a:t>يوافق المريض على التوقيع وتخرج من الغرفة</a:t>
            </a:r>
            <a:r>
              <a:rPr lang="ar-SA" dirty="0" smtClean="0"/>
              <a:t>.</a:t>
            </a:r>
            <a:endParaRPr lang="en-US" dirty="0"/>
          </a:p>
        </p:txBody>
      </p:sp>
      <p:pic>
        <p:nvPicPr>
          <p:cNvPr id="25602" name="Picture 2" descr="https://encrypted-tbn2.gstatic.com/images?q=tbn:ANd9GcS0ifQgEGjPaujCuCWTIOpgyBCJA_U0IVhVAidHqhSKl-Mp8BOB">
            <a:hlinkClick r:id="rId2"/>
          </p:cNvPr>
          <p:cNvPicPr>
            <a:picLocks noChangeAspect="1" noChangeArrowheads="1"/>
          </p:cNvPicPr>
          <p:nvPr/>
        </p:nvPicPr>
        <p:blipFill>
          <a:blip r:embed="rId3" cstate="print"/>
          <a:srcRect/>
          <a:stretch>
            <a:fillRect/>
          </a:stretch>
        </p:blipFill>
        <p:spPr bwMode="auto">
          <a:xfrm>
            <a:off x="6226621" y="260648"/>
            <a:ext cx="2665859" cy="3644873"/>
          </a:xfrm>
          <a:prstGeom prst="rect">
            <a:avLst/>
          </a:prstGeom>
          <a:noFill/>
        </p:spPr>
      </p:pic>
      <p:pic>
        <p:nvPicPr>
          <p:cNvPr id="7" name="Picture 2" descr="http://t3.gstatic.com/images?q=tbn:ANd9GcQpGqRhtZxrrUgmQAfDgtpSHXAyy7ZOTpKAGKX-AOQO7xQVLIoU">
            <a:hlinkClick r:id="rId4"/>
          </p:cNvPr>
          <p:cNvPicPr>
            <a:picLocks noGrp="1" noChangeAspect="1" noChangeArrowheads="1"/>
          </p:cNvPicPr>
          <p:nvPr>
            <p:ph sz="half" idx="2"/>
          </p:nvPr>
        </p:nvPicPr>
        <p:blipFill>
          <a:blip r:embed="rId5" cstate="print"/>
          <a:stretch>
            <a:fillRect/>
          </a:stretch>
        </p:blipFill>
        <p:spPr bwMode="auto">
          <a:xfrm>
            <a:off x="6156176" y="3789040"/>
            <a:ext cx="2719189" cy="27191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half" idx="1"/>
          </p:nvPr>
        </p:nvSpPr>
        <p:spPr>
          <a:xfrm>
            <a:off x="457200" y="1556792"/>
            <a:ext cx="5626968" cy="4968552"/>
          </a:xfrm>
        </p:spPr>
        <p:txBody>
          <a:bodyPr>
            <a:normAutofit/>
          </a:bodyPr>
          <a:lstStyle/>
          <a:p>
            <a:pPr algn="r" rtl="1"/>
            <a:r>
              <a:rPr lang="ar-SA" dirty="0"/>
              <a:t>المريض الذي أمامك يحتاج إلى أشعة بالصبغة وأنت مشغول ولديك مرض آخرون </a:t>
            </a:r>
            <a:r>
              <a:rPr lang="ar-SA" dirty="0" smtClean="0"/>
              <a:t>ينتظرون.</a:t>
            </a:r>
          </a:p>
          <a:p>
            <a:pPr algn="r" rtl="1"/>
            <a:r>
              <a:rPr lang="ar-SA" dirty="0" smtClean="0"/>
              <a:t>تحاول </a:t>
            </a:r>
            <a:r>
              <a:rPr lang="ar-SA" dirty="0"/>
              <a:t>أن تشرح للمريض عن الأشعة وتركز على أن لها مضاعفات ومنها الحساسية الشديدة وقد تحدث مضاعفات </a:t>
            </a:r>
            <a:r>
              <a:rPr lang="ar-SA" dirty="0" smtClean="0"/>
              <a:t>أخرى.</a:t>
            </a:r>
            <a:endParaRPr lang="en-US" dirty="0"/>
          </a:p>
        </p:txBody>
      </p:sp>
      <p:pic>
        <p:nvPicPr>
          <p:cNvPr id="24578" name="Picture 2" descr="http://s.alriyadh.com/2012/04/04/img/443836819392.jpg">
            <a:hlinkClick r:id="rId2"/>
          </p:cNvPr>
          <p:cNvPicPr>
            <a:picLocks noChangeAspect="1" noChangeArrowheads="1"/>
          </p:cNvPicPr>
          <p:nvPr/>
        </p:nvPicPr>
        <p:blipFill>
          <a:blip r:embed="rId3" cstate="print"/>
          <a:srcRect/>
          <a:stretch>
            <a:fillRect/>
          </a:stretch>
        </p:blipFill>
        <p:spPr bwMode="auto">
          <a:xfrm>
            <a:off x="6156176" y="188640"/>
            <a:ext cx="2809875" cy="3743325"/>
          </a:xfrm>
          <a:prstGeom prst="rect">
            <a:avLst/>
          </a:prstGeom>
          <a:noFill/>
        </p:spPr>
      </p:pic>
      <p:pic>
        <p:nvPicPr>
          <p:cNvPr id="7" name="Picture 2" descr="http://t3.gstatic.com/images?q=tbn:ANd9GcQpGqRhtZxrrUgmQAfDgtpSHXAyy7ZOTpKAGKX-AOQO7xQVLIoU">
            <a:hlinkClick r:id="rId4"/>
          </p:cNvPr>
          <p:cNvPicPr>
            <a:picLocks noGrp="1" noChangeAspect="1" noChangeArrowheads="1"/>
          </p:cNvPicPr>
          <p:nvPr>
            <p:ph sz="half" idx="2"/>
          </p:nvPr>
        </p:nvPicPr>
        <p:blipFill>
          <a:blip r:embed="rId5" cstate="print"/>
          <a:stretch>
            <a:fillRect/>
          </a:stretch>
        </p:blipFill>
        <p:spPr bwMode="auto">
          <a:xfrm>
            <a:off x="6156176" y="3789040"/>
            <a:ext cx="2791197" cy="27911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609600" y="3124200"/>
            <a:ext cx="8001000" cy="808038"/>
          </a:xfrm>
          <a:prstGeom prst="rect">
            <a:avLst/>
          </a:prstGeom>
          <a:noFill/>
          <a:ln w="9525">
            <a:noFill/>
            <a:miter lim="800000"/>
            <a:headEnd/>
            <a:tailEnd/>
          </a:ln>
          <a:effectLst>
            <a:outerShdw dist="35921" dir="8100000" algn="ctr" rotWithShape="0">
              <a:schemeClr val="tx2"/>
            </a:outerShdw>
          </a:effectLst>
        </p:spPr>
        <p:txBody>
          <a:bodyPr>
            <a:spAutoFit/>
          </a:bodyPr>
          <a:lstStyle/>
          <a:p>
            <a:pPr algn="ctr">
              <a:spcBef>
                <a:spcPct val="50000"/>
              </a:spcBef>
              <a:defRPr/>
            </a:pPr>
            <a:r>
              <a:rPr lang="en-US" sz="4700" b="1" dirty="0">
                <a:solidFill>
                  <a:srgbClr val="0099FF"/>
                </a:solidFill>
                <a:latin typeface="Arial" charset="0"/>
                <a:cs typeface="Arial" charset="0"/>
              </a:rPr>
              <a:t>Thank you</a:t>
            </a:r>
          </a:p>
        </p:txBody>
      </p:sp>
      <p:pic>
        <p:nvPicPr>
          <p:cNvPr id="36867" name="Picture 4"/>
          <p:cNvPicPr>
            <a:picLocks noChangeAspect="1" noChangeArrowheads="1"/>
          </p:cNvPicPr>
          <p:nvPr/>
        </p:nvPicPr>
        <p:blipFill>
          <a:blip r:embed="rId2" cstate="print"/>
          <a:srcRect/>
          <a:stretch>
            <a:fillRect/>
          </a:stretch>
        </p:blipFill>
        <p:spPr bwMode="auto">
          <a:xfrm>
            <a:off x="2987824" y="1556792"/>
            <a:ext cx="4762500" cy="3190875"/>
          </a:xfrm>
          <a:prstGeom prst="rect">
            <a:avLst/>
          </a:prstGeom>
          <a:noFill/>
          <a:ln w="9525">
            <a:noFill/>
            <a:miter lim="800000"/>
            <a:headEnd/>
            <a:tailEnd/>
          </a:ln>
        </p:spPr>
      </p:pic>
      <p:pic>
        <p:nvPicPr>
          <p:cNvPr id="27650" name="Picture 2" descr="http://t2.gstatic.com/images?q=tbn:ANd9GcQFaMHegkk8Ekaga-88z6ZkwjUEDIR0f9agcjc2kNJ1b5Iobj9pHA">
            <a:hlinkClick r:id="rId3"/>
          </p:cNvPr>
          <p:cNvPicPr>
            <a:picLocks noChangeAspect="1" noChangeArrowheads="1"/>
          </p:cNvPicPr>
          <p:nvPr/>
        </p:nvPicPr>
        <p:blipFill>
          <a:blip r:embed="rId4" cstate="print"/>
          <a:srcRect/>
          <a:stretch>
            <a:fillRect/>
          </a:stretch>
        </p:blipFill>
        <p:spPr bwMode="auto">
          <a:xfrm>
            <a:off x="827584" y="3212976"/>
            <a:ext cx="4371975" cy="2895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0723"/>
                                        </p:tgtEl>
                                        <p:attrNameLst>
                                          <p:attrName>style.visibility</p:attrName>
                                        </p:attrNameLst>
                                      </p:cBhvr>
                                      <p:to>
                                        <p:strVal val="visible"/>
                                      </p:to>
                                    </p:set>
                                    <p:animEffect transition="in" filter="fade">
                                      <p:cBhvr>
                                        <p:cTn id="7" dur="2000"/>
                                        <p:tgtEl>
                                          <p:spTgt spid="30723"/>
                                        </p:tgtEl>
                                      </p:cBhvr>
                                    </p:animEffect>
                                    <p:anim calcmode="lin" valueType="num">
                                      <p:cBhvr>
                                        <p:cTn id="8" dur="2000" fill="hold"/>
                                        <p:tgtEl>
                                          <p:spTgt spid="30723"/>
                                        </p:tgtEl>
                                        <p:attrNameLst>
                                          <p:attrName>ppt_w</p:attrName>
                                        </p:attrNameLst>
                                      </p:cBhvr>
                                      <p:tavLst>
                                        <p:tav tm="0" fmla="#ppt_w*sin(2.5*pi*$)">
                                          <p:val>
                                            <p:fltVal val="0"/>
                                          </p:val>
                                        </p:tav>
                                        <p:tav tm="100000">
                                          <p:val>
                                            <p:fltVal val="1"/>
                                          </p:val>
                                        </p:tav>
                                      </p:tavLst>
                                    </p:anim>
                                    <p:anim calcmode="lin" valueType="num">
                                      <p:cBhvr>
                                        <p:cTn id="9" dur="2000" fill="hold"/>
                                        <p:tgtEl>
                                          <p:spTgt spid="307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dirty="0"/>
              <a:t>1 ـ المنع من التداوي ، وأصحابه على فريقين </a:t>
            </a:r>
            <a:endParaRPr lang="en-US" dirty="0"/>
          </a:p>
          <a:p>
            <a:r>
              <a:rPr lang="ar-SA" dirty="0"/>
              <a:t>الأول : يرى منع التداوي مطلقا وهم غلاة الصوفية </a:t>
            </a:r>
            <a:endParaRPr lang="en-US" dirty="0"/>
          </a:p>
          <a:p>
            <a:r>
              <a:rPr lang="ar-SA" dirty="0"/>
              <a:t>الثاني : يرى منع التداوي إن كان المريض يعتقد أن الشفاء من الدواء وأنه لو لم يداو لم يسلم . </a:t>
            </a:r>
            <a:endParaRPr lang="en-US" dirty="0"/>
          </a:p>
          <a:p>
            <a:r>
              <a:rPr lang="ar-SA" dirty="0"/>
              <a:t>2 ـ جواز التداوي وإباحته وهو اقول جمهور العلماء من الحنفية والمالكية والحنابلة . </a:t>
            </a:r>
            <a:endParaRPr lang="en-US" dirty="0"/>
          </a:p>
          <a:p>
            <a:r>
              <a:rPr lang="ar-SA" dirty="0"/>
              <a:t>3 ـ إستحباب التداوي وكأنه مندوب إليه . </a:t>
            </a:r>
            <a:endParaRPr lang="en-US" dirty="0"/>
          </a:p>
          <a:p>
            <a:r>
              <a:rPr lang="ar-SA" dirty="0"/>
              <a:t>4 ـ وجوب التداوي وقال به فريقان : </a:t>
            </a:r>
            <a:endParaRPr lang="en-US" dirty="0"/>
          </a:p>
          <a:p>
            <a:r>
              <a:rPr lang="ar-SA" dirty="0"/>
              <a:t>أ ـ فريق يرى وجوب التداوي مطلقا ، وهو قول لبعض الحنابلة ، وهو وجه عند الإمام أحمد . </a:t>
            </a:r>
            <a:endParaRPr lang="en-US" dirty="0"/>
          </a:p>
          <a:p>
            <a:r>
              <a:rPr lang="ar-SA" dirty="0"/>
              <a:t>ب ـ فريق يرى وجوب التداوي إن علم بقاء النفس لا يحصل بغيره ، وبه قال بعض الشافعيه وبعض الحنابلة ، وقال به إبن تيمية رحمه الله . </a:t>
            </a:r>
            <a:endParaRPr lang="en-US" dirty="0"/>
          </a:p>
          <a:p>
            <a:r>
              <a:rPr lang="ar-SA" dirty="0"/>
              <a:t>وقدر بعض الباحثين المعاصرين أن الأصل في التداوي الإباحة ، ولا يكون واجبا من حيث الأصل . </a:t>
            </a:r>
            <a:endParaRPr lang="en-US" dirty="0"/>
          </a:p>
          <a:p>
            <a:endParaRPr lang="ar-SA" dirty="0"/>
          </a:p>
        </p:txBody>
      </p:sp>
    </p:spTree>
    <p:extLst>
      <p:ext uri="{BB962C8B-B14F-4D97-AF65-F5344CB8AC3E}">
        <p14:creationId xmlns:p14="http://schemas.microsoft.com/office/powerpoint/2010/main" xmlns="" val="862423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Autofit/>
          </a:bodyPr>
          <a:lstStyle/>
          <a:p>
            <a:pPr lvl="0" algn="r" rtl="1"/>
            <a:r>
              <a:rPr lang="ar-SA" sz="2800" dirty="0"/>
              <a:t>رجل يبلغ من العمر 50 عاما شخص بالتصلب </a:t>
            </a:r>
            <a:r>
              <a:rPr lang="ar-SA" sz="2800" dirty="0" smtClean="0"/>
              <a:t>العصبي</a:t>
            </a:r>
          </a:p>
          <a:p>
            <a:pPr lvl="0" algn="r" rtl="1">
              <a:buNone/>
            </a:pPr>
            <a:r>
              <a:rPr lang="ar-SA" sz="2800" dirty="0" smtClean="0"/>
              <a:t> المتعدد (</a:t>
            </a:r>
            <a:r>
              <a:rPr lang="en-US" sz="2800" dirty="0" smtClean="0"/>
              <a:t> </a:t>
            </a:r>
            <a:r>
              <a:rPr lang="en-US" sz="2800" dirty="0"/>
              <a:t>(Multiple Sclerosis</a:t>
            </a:r>
            <a:r>
              <a:rPr lang="ar-SA" sz="2800" dirty="0"/>
              <a:t>,في الصباح ناقش الجراح المختص الحالة مع المريض </a:t>
            </a:r>
            <a:r>
              <a:rPr lang="ar-SA" sz="2800" dirty="0" smtClean="0"/>
              <a:t>وأخبره </a:t>
            </a:r>
            <a:r>
              <a:rPr lang="ar-SA" sz="2800" dirty="0"/>
              <a:t>بضرورة إجراء </a:t>
            </a:r>
            <a:r>
              <a:rPr lang="ar-SA" sz="2800" dirty="0" smtClean="0"/>
              <a:t>عملية جراحية </a:t>
            </a:r>
            <a:r>
              <a:rPr lang="ar-SA" sz="2800" dirty="0"/>
              <a:t>بشكل مبكر وبعد شرح العملية للمريض وافق المريض على إجراء العملية الجراحية موافقة </a:t>
            </a:r>
            <a:r>
              <a:rPr lang="ar-SA" sz="2800" dirty="0" smtClean="0"/>
              <a:t>شفهية.</a:t>
            </a:r>
          </a:p>
          <a:p>
            <a:pPr lvl="0" algn="r" rtl="1"/>
            <a:r>
              <a:rPr lang="ar-SA" sz="2800" dirty="0" smtClean="0"/>
              <a:t>في </a:t>
            </a:r>
            <a:r>
              <a:rPr lang="ar-SA" sz="2800" dirty="0"/>
              <a:t>المساء طلب من المريض إعطاء موافقته الخطية على إجراء نفس العملية الجراحية المتفق عليها اتفاقا شفهيا مع الجراح ولكنه رفض واتضح عليه عدم إدراكه ووعيه بالمكان والوقت والأشخاص وكما هو معروف قلة الإدراك والوعي من أعراض هذا </a:t>
            </a:r>
            <a:r>
              <a:rPr lang="ar-SA" sz="2800" dirty="0" smtClean="0"/>
              <a:t>المرض.</a:t>
            </a:r>
          </a:p>
          <a:p>
            <a:pPr lvl="0" algn="r" rtl="1"/>
            <a:r>
              <a:rPr lang="ar-SA" sz="2800" dirty="0" smtClean="0"/>
              <a:t>بعد </a:t>
            </a:r>
            <a:r>
              <a:rPr lang="ar-SA" sz="2800" dirty="0"/>
              <a:t>ذلك قرر الجراح إجراء العملية الجراحية معتبرا موافقته الشفهية موافقة نهائية وانه لا يؤخذ برفضه الحالي نظرا لحالته التي لا تسمح له باتخاذ القرار </a:t>
            </a:r>
            <a:r>
              <a:rPr lang="ar-SA" sz="2800" dirty="0" smtClean="0"/>
              <a:t>المناسب.</a:t>
            </a:r>
            <a:endParaRPr lang="en-US" sz="2800" dirty="0"/>
          </a:p>
          <a:p>
            <a:pPr algn="r" rtl="1"/>
            <a:endParaRPr lang="ar-SA" sz="2800" dirty="0"/>
          </a:p>
        </p:txBody>
      </p:sp>
      <p:pic>
        <p:nvPicPr>
          <p:cNvPr id="19458" name="Picture 2" descr="https://encrypted-tbn2.gstatic.com/images?q=tbn:ANd9GcRj1Vi_dRTV93RNPTfYkEIfCZwTBuGlKQBo0nIXU5dVQc3PLarSzw"/>
          <p:cNvPicPr>
            <a:picLocks noChangeAspect="1" noChangeArrowheads="1"/>
          </p:cNvPicPr>
          <p:nvPr/>
        </p:nvPicPr>
        <p:blipFill>
          <a:blip r:embed="rId2" cstate="print"/>
          <a:srcRect/>
          <a:stretch>
            <a:fillRect/>
          </a:stretch>
        </p:blipFill>
        <p:spPr bwMode="auto">
          <a:xfrm>
            <a:off x="251520" y="0"/>
            <a:ext cx="1739371" cy="16561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تعريف الأذن الطبي</a:t>
            </a:r>
            <a:endParaRPr lang="ar-SA" dirty="0"/>
          </a:p>
        </p:txBody>
      </p:sp>
      <p:sp>
        <p:nvSpPr>
          <p:cNvPr id="3" name="عنصر نائب للمحتوى 2"/>
          <p:cNvSpPr>
            <a:spLocks noGrp="1"/>
          </p:cNvSpPr>
          <p:nvPr>
            <p:ph idx="1"/>
          </p:nvPr>
        </p:nvSpPr>
        <p:spPr/>
        <p:txBody>
          <a:bodyPr/>
          <a:lstStyle/>
          <a:p>
            <a:r>
              <a:rPr lang="ar-SA" sz="4000" dirty="0"/>
              <a:t>ويفهم أن الإذن بالعمل الطبي بأنه :</a:t>
            </a:r>
            <a:endParaRPr lang="en-US" sz="4000" dirty="0"/>
          </a:p>
          <a:p>
            <a:r>
              <a:rPr lang="ar-SA" sz="4000" dirty="0"/>
              <a:t>إباحة المريض أو وليه للطبيب القيام بالعمل الطبي </a:t>
            </a:r>
            <a:endParaRPr lang="ar-SA" sz="4000" dirty="0" smtClean="0"/>
          </a:p>
          <a:p>
            <a:r>
              <a:rPr lang="ar-SA" sz="4000" dirty="0" smtClean="0"/>
              <a:t>ويمكن </a:t>
            </a:r>
            <a:r>
              <a:rPr lang="ar-SA" sz="4000" dirty="0"/>
              <a:t>تعريفه بأنه : </a:t>
            </a:r>
            <a:endParaRPr lang="en-US" sz="4000" dirty="0"/>
          </a:p>
          <a:p>
            <a:r>
              <a:rPr lang="ar-SA" sz="4000" dirty="0"/>
              <a:t>إقرار المريض أو وليه للطبيب القيام بالعمل الطبي اللازم لعلاجه </a:t>
            </a:r>
          </a:p>
        </p:txBody>
      </p:sp>
    </p:spTree>
    <p:extLst>
      <p:ext uri="{BB962C8B-B14F-4D97-AF65-F5344CB8AC3E}">
        <p14:creationId xmlns:p14="http://schemas.microsoft.com/office/powerpoint/2010/main" xmlns="" val="387454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sz="2400" b="1" dirty="0"/>
              <a:t>نظام مزاولة المهن الصحية </a:t>
            </a:r>
            <a:r>
              <a:rPr lang="ar-SA" sz="2400" b="1" dirty="0" smtClean="0"/>
              <a:t>بالمملكة</a:t>
            </a:r>
            <a:r>
              <a:rPr lang="ar-SA" sz="2400" b="1" dirty="0"/>
              <a:t> </a:t>
            </a:r>
            <a:endParaRPr lang="en-US" sz="2400" dirty="0"/>
          </a:p>
          <a:p>
            <a:r>
              <a:rPr lang="ar-SA" sz="2400" b="1" dirty="0"/>
              <a:t>المادة التاسعة عشرة:</a:t>
            </a:r>
            <a:endParaRPr lang="en-US" sz="2400" dirty="0"/>
          </a:p>
          <a:p>
            <a:r>
              <a:rPr lang="ar-SA" sz="2400" dirty="0"/>
              <a:t>يجب ألا يجرى أي عمل طبي لمريض إلا برضاه، أو بموافقة من يمثله أو ولي أمره إذا لم يعتد بإرادته هو. </a:t>
            </a:r>
            <a:r>
              <a:rPr lang="ar-SA" sz="2400" b="1" dirty="0"/>
              <a:t>واستثناء من ذلك يجب على الممارس الصحي - في حالات الحوادث أو الطوارئ أو الحالات المرضية الحرجة التي تستدعي تدخلاً طبياً بصفه فورية أو ضرورية لإنقاذ حياة المصاب أو إنقاذ عضو من أعضائه، أو تلافي ضرر بالغ ينتج من تأخير التدخل وتعذر الحصول على موافقة المريض أو من يمثله أو ولي أمره في الوقت المناسب - إجراء العمل الطبي دون انتظار الحصول على تلك الموافقة</a:t>
            </a:r>
            <a:r>
              <a:rPr lang="ar-SA" sz="2400" dirty="0"/>
              <a:t>. ولا يجوز بأي حال من الأحوال إنهاء حياة أي مريض ميؤوس من شفائه طبياً، ولو </a:t>
            </a:r>
            <a:r>
              <a:rPr lang="ar-SA" sz="2400" dirty="0" err="1"/>
              <a:t>آان</a:t>
            </a:r>
            <a:r>
              <a:rPr lang="ar-SA" sz="2400" dirty="0"/>
              <a:t> بناء على طلبه أو طلب ذويه.</a:t>
            </a:r>
            <a:endParaRPr lang="en-US" sz="2400" dirty="0"/>
          </a:p>
          <a:p>
            <a:pPr lvl="0"/>
            <a:r>
              <a:rPr lang="ar-SA" sz="2400" dirty="0"/>
              <a:t>------------------</a:t>
            </a:r>
            <a:endParaRPr lang="en-US" sz="2400" dirty="0"/>
          </a:p>
          <a:p>
            <a:r>
              <a:rPr lang="ar-SA" sz="2400" dirty="0"/>
              <a:t>١ل </a:t>
            </a:r>
            <a:r>
              <a:rPr lang="ar-SA" sz="2400" b="1" dirty="0"/>
              <a:t>تؤخذ موافقة المريض البالغ العاقل سواء كان رجلاً أو امرأة أو من يمثله إذا كان لا يعتد بإرادته </a:t>
            </a:r>
            <a:r>
              <a:rPr lang="ar-SA" sz="2400" dirty="0"/>
              <a:t>قبل القيام /</a:t>
            </a:r>
            <a:r>
              <a:rPr lang="ar-SA" sz="2400" dirty="0" smtClean="0"/>
              <a:t>١٩</a:t>
            </a:r>
            <a:endParaRPr lang="en-US" sz="2400" dirty="0"/>
          </a:p>
          <a:p>
            <a:endParaRPr lang="ar-SA" sz="2400" dirty="0"/>
          </a:p>
        </p:txBody>
      </p:sp>
    </p:spTree>
    <p:extLst>
      <p:ext uri="{BB962C8B-B14F-4D97-AF65-F5344CB8AC3E}">
        <p14:creationId xmlns:p14="http://schemas.microsoft.com/office/powerpoint/2010/main" xmlns="" val="1516875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شروط الإذن بالعمل الطبي </a:t>
            </a:r>
            <a:endParaRPr lang="ar-SA" dirty="0"/>
          </a:p>
        </p:txBody>
      </p:sp>
      <p:sp>
        <p:nvSpPr>
          <p:cNvPr id="3" name="Content Placeholder 2"/>
          <p:cNvSpPr>
            <a:spLocks noGrp="1"/>
          </p:cNvSpPr>
          <p:nvPr>
            <p:ph idx="1"/>
          </p:nvPr>
        </p:nvSpPr>
        <p:spPr/>
        <p:txBody>
          <a:bodyPr/>
          <a:lstStyle/>
          <a:p>
            <a:r>
              <a:rPr lang="ar-SA" sz="3200" b="1" dirty="0" smtClean="0"/>
              <a:t>أولا </a:t>
            </a:r>
            <a:r>
              <a:rPr lang="ar-SA" sz="3200" dirty="0" smtClean="0"/>
              <a:t>: أن يكون الإذن صادرا ممن له الحق.</a:t>
            </a:r>
            <a:endParaRPr lang="en-US" sz="3200" dirty="0" smtClean="0"/>
          </a:p>
          <a:p>
            <a:r>
              <a:rPr lang="ar-SA" sz="3200" b="1" dirty="0" smtClean="0"/>
              <a:t>ثانيا</a:t>
            </a:r>
            <a:r>
              <a:rPr lang="ar-SA" sz="3200" dirty="0" smtClean="0"/>
              <a:t> : أن يكون الذي يعطي الإذن كامل الأهلية.</a:t>
            </a:r>
            <a:endParaRPr lang="en-US" sz="3200" dirty="0" smtClean="0"/>
          </a:p>
          <a:p>
            <a:r>
              <a:rPr lang="ar-SA" sz="3200" b="1" dirty="0" smtClean="0"/>
              <a:t>ثالثا</a:t>
            </a:r>
            <a:r>
              <a:rPr lang="ar-SA" sz="3200" dirty="0" smtClean="0"/>
              <a:t> : حرية الإختيار والطواعية .</a:t>
            </a:r>
            <a:endParaRPr lang="en-US" sz="3200" dirty="0" smtClean="0"/>
          </a:p>
          <a:p>
            <a:r>
              <a:rPr lang="ar-SA" sz="3200" b="1" dirty="0" smtClean="0"/>
              <a:t>رابعا </a:t>
            </a:r>
            <a:r>
              <a:rPr lang="ar-SA" sz="3200" dirty="0" smtClean="0"/>
              <a:t>: أن يكون العمل الطبي مأذون به شرعا .</a:t>
            </a:r>
            <a:endParaRPr lang="en-US" sz="3200" dirty="0" smtClean="0"/>
          </a:p>
          <a:p>
            <a:r>
              <a:rPr lang="ar-SA" sz="3200" b="1" dirty="0" smtClean="0"/>
              <a:t>خامسا</a:t>
            </a:r>
            <a:r>
              <a:rPr lang="ar-SA" sz="3200" dirty="0" smtClean="0"/>
              <a:t> : أن يعطي الإذن وهو على بصيرة .</a:t>
            </a:r>
            <a:endParaRPr lang="en-US" sz="3200" dirty="0" smtClean="0"/>
          </a:p>
          <a:p>
            <a:r>
              <a:rPr lang="ar-SA" sz="3200" b="1" dirty="0" smtClean="0"/>
              <a:t>سادسا</a:t>
            </a:r>
            <a:r>
              <a:rPr lang="ar-SA" sz="3200" dirty="0" smtClean="0"/>
              <a:t> : أن يستمر الإذن حتى ينتهي العمل الطبي .</a:t>
            </a:r>
            <a:endParaRPr lang="ar-SA"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أركان الإذن بالعمل الطبي </a:t>
            </a:r>
            <a:endParaRPr lang="ar-SA" b="1" dirty="0"/>
          </a:p>
        </p:txBody>
      </p:sp>
      <p:sp>
        <p:nvSpPr>
          <p:cNvPr id="3" name="Content Placeholder 2"/>
          <p:cNvSpPr>
            <a:spLocks noGrp="1"/>
          </p:cNvSpPr>
          <p:nvPr>
            <p:ph idx="1"/>
          </p:nvPr>
        </p:nvSpPr>
        <p:spPr/>
        <p:txBody>
          <a:bodyPr/>
          <a:lstStyle/>
          <a:p>
            <a:pPr marL="514350" indent="-514350">
              <a:buFont typeface="+mj-lt"/>
              <a:buAutoNum type="arabicPeriod"/>
            </a:pPr>
            <a:r>
              <a:rPr lang="ar-SA" sz="3600" dirty="0" smtClean="0"/>
              <a:t>الآذن.</a:t>
            </a:r>
            <a:endParaRPr lang="en-US" sz="3600" dirty="0" smtClean="0"/>
          </a:p>
          <a:p>
            <a:pPr marL="514350" indent="-514350">
              <a:buFont typeface="+mj-lt"/>
              <a:buAutoNum type="arabicPeriod"/>
            </a:pPr>
            <a:r>
              <a:rPr lang="ar-SA" sz="3600" dirty="0" smtClean="0"/>
              <a:t>المأذون له.</a:t>
            </a:r>
            <a:endParaRPr lang="en-US" sz="3600" dirty="0" smtClean="0"/>
          </a:p>
          <a:p>
            <a:pPr marL="514350" indent="-514350">
              <a:buFont typeface="+mj-lt"/>
              <a:buAutoNum type="arabicPeriod"/>
            </a:pPr>
            <a:r>
              <a:rPr lang="ar-SA" sz="3600" dirty="0" smtClean="0"/>
              <a:t>المأذون به.</a:t>
            </a:r>
            <a:endParaRPr lang="en-US" sz="3600" dirty="0" smtClean="0"/>
          </a:p>
          <a:p>
            <a:pPr marL="514350" indent="-514350">
              <a:buFont typeface="+mj-lt"/>
              <a:buAutoNum type="arabicPeriod"/>
            </a:pPr>
            <a:r>
              <a:rPr lang="ar-SA" sz="3600" dirty="0" smtClean="0"/>
              <a:t>صيغة الإذن.</a:t>
            </a:r>
            <a:endParaRPr lang="en-US" sz="3600" dirty="0" smtClean="0"/>
          </a:p>
          <a:p>
            <a:pPr marL="514350" indent="-514350">
              <a:buFont typeface="+mj-lt"/>
              <a:buAutoNum type="arabicPeriod"/>
            </a:pPr>
            <a:endParaRPr lang="ar-SA"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1967919_template">
  <a:themeElements>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390</TotalTime>
  <Words>2247</Words>
  <Application>Microsoft Office PowerPoint</Application>
  <PresentationFormat>On-screen Show (4:3)</PresentationFormat>
  <Paragraphs>165</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TP101967919_template</vt:lpstr>
      <vt:lpstr> الإذن الطبي Informed consent</vt:lpstr>
      <vt:lpstr>ما هو العمل الطبي  </vt:lpstr>
      <vt:lpstr>Slide 3</vt:lpstr>
      <vt:lpstr>Slide 4</vt:lpstr>
      <vt:lpstr>Slide 5</vt:lpstr>
      <vt:lpstr>تعريف الأذن الطبي</vt:lpstr>
      <vt:lpstr>Slide 7</vt:lpstr>
      <vt:lpstr>شروط الإذن بالعمل الطبي </vt:lpstr>
      <vt:lpstr>أركان الإذن بالعمل الطبي </vt:lpstr>
      <vt:lpstr>أنواع الإذن بالعمل الطبي </vt:lpstr>
      <vt:lpstr>أنواع الإذن بالعمل الطبي </vt:lpstr>
      <vt:lpstr>Slide 12</vt:lpstr>
      <vt:lpstr>Slide 13</vt:lpstr>
      <vt:lpstr>Slide 14</vt:lpstr>
      <vt:lpstr>Slide 15</vt:lpstr>
      <vt:lpstr>معوقات تطبيق إجراءات الإذن بالعمل الطبي الأمور الآتية :  </vt:lpstr>
      <vt:lpstr>إذن المرأة </vt:lpstr>
      <vt:lpstr>Slide 18</vt:lpstr>
      <vt:lpstr>اذن المرأة</vt:lpstr>
      <vt:lpstr>Slide 20</vt:lpstr>
      <vt:lpstr>حالات وأحكام</vt:lpstr>
      <vt:lpstr>Slide 22</vt:lpstr>
      <vt:lpstr>Slide 23</vt:lpstr>
      <vt:lpstr>Slide 24</vt:lpstr>
      <vt:lpstr>عند اختلاف المريض ووليه مع الطبيب عند إجراء العملية فمن يقدم قوله؟ </vt:lpstr>
      <vt:lpstr>Slide 26</vt:lpstr>
      <vt:lpstr>Slide 27</vt:lpstr>
      <vt:lpstr>Slide 28</vt:lpstr>
      <vt:lpstr>Slide 29</vt:lpstr>
      <vt:lpstr>Slide 30</vt:lpstr>
      <vt:lpstr>Slide 31</vt:lpstr>
      <vt:lpstr>Slide 32</vt:lpstr>
      <vt:lpstr>Slide 33</vt:lpstr>
      <vt:lpstr>Slide 34</vt:lpstr>
      <vt:lpstr>Slide 35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Nada</dc:creator>
  <cp:lastModifiedBy>user</cp:lastModifiedBy>
  <cp:revision>50</cp:revision>
  <dcterms:created xsi:type="dcterms:W3CDTF">2013-11-27T05:07:04Z</dcterms:created>
  <dcterms:modified xsi:type="dcterms:W3CDTF">2018-02-26T22:10:40Z</dcterms:modified>
</cp:coreProperties>
</file>