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5.jpg" ContentType="image/pn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6" r:id="rId1"/>
  </p:sldMasterIdLst>
  <p:sldIdLst>
    <p:sldId id="256" r:id="rId2"/>
    <p:sldId id="278" r:id="rId3"/>
    <p:sldId id="258" r:id="rId4"/>
    <p:sldId id="279" r:id="rId5"/>
    <p:sldId id="265" r:id="rId6"/>
    <p:sldId id="266" r:id="rId7"/>
    <p:sldId id="267" r:id="rId8"/>
    <p:sldId id="268" r:id="rId9"/>
    <p:sldId id="269" r:id="rId10"/>
    <p:sldId id="270" r:id="rId11"/>
    <p:sldId id="271" r:id="rId12"/>
    <p:sldId id="280" r:id="rId13"/>
    <p:sldId id="272" r:id="rId14"/>
    <p:sldId id="276" r:id="rId15"/>
    <p:sldId id="273" r:id="rId16"/>
    <p:sldId id="277" r:id="rId17"/>
    <p:sldId id="259" r:id="rId18"/>
    <p:sldId id="274" r:id="rId19"/>
    <p:sldId id="281" r:id="rId20"/>
    <p:sldId id="275" r:id="rId21"/>
    <p:sldId id="260" r:id="rId22"/>
    <p:sldId id="261" r:id="rId23"/>
    <p:sldId id="262" r:id="rId24"/>
    <p:sldId id="263" r:id="rId25"/>
    <p:sldId id="264"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51" autoAdjust="0"/>
    <p:restoredTop sz="94625"/>
  </p:normalViewPr>
  <p:slideViewPr>
    <p:cSldViewPr snapToGrid="0" snapToObjects="1">
      <p:cViewPr varScale="1">
        <p:scale>
          <a:sx n="77" d="100"/>
          <a:sy n="77" d="100"/>
        </p:scale>
        <p:origin x="58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EA850F-9F39-4E5C-A911-F3C43FB0D565}"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2034048E-ED91-4B6E-A62E-37110BB0A982}">
      <dgm:prSet phldrT="[Text]"/>
      <dgm:spPr/>
      <dgm:t>
        <a:bodyPr/>
        <a:lstStyle/>
        <a:p>
          <a:r>
            <a:rPr lang="ar-SA" dirty="0" smtClean="0"/>
            <a:t>أحكام الانجاب</a:t>
          </a:r>
          <a:endParaRPr lang="en-US" dirty="0"/>
        </a:p>
      </dgm:t>
    </dgm:pt>
    <dgm:pt modelId="{2C0407A2-B8ED-4395-A8E5-E9606B9F9BD5}" type="parTrans" cxnId="{FFB303C5-957E-414F-A1B8-C194435AE0C8}">
      <dgm:prSet/>
      <dgm:spPr/>
      <dgm:t>
        <a:bodyPr/>
        <a:lstStyle/>
        <a:p>
          <a:endParaRPr lang="en-US"/>
        </a:p>
      </dgm:t>
    </dgm:pt>
    <dgm:pt modelId="{6FABA08C-B4C5-4DFB-9B14-1B686F766DBF}" type="sibTrans" cxnId="{FFB303C5-957E-414F-A1B8-C194435AE0C8}">
      <dgm:prSet/>
      <dgm:spPr/>
      <dgm:t>
        <a:bodyPr/>
        <a:lstStyle/>
        <a:p>
          <a:endParaRPr lang="en-US"/>
        </a:p>
      </dgm:t>
    </dgm:pt>
    <dgm:pt modelId="{4406CDF3-7537-473D-837F-7A876A547381}">
      <dgm:prSet phldrT="[Text]"/>
      <dgm:spPr/>
      <dgm:t>
        <a:bodyPr/>
        <a:lstStyle/>
        <a:p>
          <a:r>
            <a:rPr lang="ar-SA" dirty="0" smtClean="0"/>
            <a:t>التجميل</a:t>
          </a:r>
          <a:endParaRPr lang="en-US" dirty="0"/>
        </a:p>
      </dgm:t>
    </dgm:pt>
    <dgm:pt modelId="{006B5F5D-4A62-448A-83FE-7B3A04BB2472}" type="parTrans" cxnId="{122C6F18-9B6F-4AA6-9F08-76F4D87BA108}">
      <dgm:prSet/>
      <dgm:spPr/>
      <dgm:t>
        <a:bodyPr/>
        <a:lstStyle/>
        <a:p>
          <a:endParaRPr lang="en-US"/>
        </a:p>
      </dgm:t>
    </dgm:pt>
    <dgm:pt modelId="{DB43EB6A-3C4E-4357-9B6B-70E5D4552DD2}" type="sibTrans" cxnId="{122C6F18-9B6F-4AA6-9F08-76F4D87BA108}">
      <dgm:prSet/>
      <dgm:spPr/>
      <dgm:t>
        <a:bodyPr/>
        <a:lstStyle/>
        <a:p>
          <a:endParaRPr lang="en-US"/>
        </a:p>
      </dgm:t>
    </dgm:pt>
    <dgm:pt modelId="{F20FF9F9-BBF6-41DF-B4B5-211E422707E9}">
      <dgm:prSet phldrT="[Text]"/>
      <dgm:spPr/>
      <dgm:t>
        <a:bodyPr/>
        <a:lstStyle/>
        <a:p>
          <a:r>
            <a:rPr lang="ar-SA" dirty="0" smtClean="0"/>
            <a:t>زراعة الأعضاء</a:t>
          </a:r>
          <a:endParaRPr lang="en-US" dirty="0"/>
        </a:p>
      </dgm:t>
    </dgm:pt>
    <dgm:pt modelId="{C3398D1C-2D79-42B3-A871-C8C1F8320178}" type="parTrans" cxnId="{151E8FA9-34AE-4F74-BB37-14526C66758E}">
      <dgm:prSet/>
      <dgm:spPr/>
      <dgm:t>
        <a:bodyPr/>
        <a:lstStyle/>
        <a:p>
          <a:endParaRPr lang="en-US"/>
        </a:p>
      </dgm:t>
    </dgm:pt>
    <dgm:pt modelId="{5187BF97-12D9-4F97-B4C4-84990E2BF00E}" type="sibTrans" cxnId="{151E8FA9-34AE-4F74-BB37-14526C66758E}">
      <dgm:prSet/>
      <dgm:spPr/>
      <dgm:t>
        <a:bodyPr/>
        <a:lstStyle/>
        <a:p>
          <a:endParaRPr lang="en-US"/>
        </a:p>
      </dgm:t>
    </dgm:pt>
    <dgm:pt modelId="{2855BC4D-6FCF-4B80-A724-9F010C980800}">
      <dgm:prSet phldrT="[Text]"/>
      <dgm:spPr/>
      <dgm:t>
        <a:bodyPr/>
        <a:lstStyle/>
        <a:p>
          <a:r>
            <a:rPr lang="ar-SA" dirty="0" smtClean="0"/>
            <a:t>الطهارة والصيام</a:t>
          </a:r>
          <a:endParaRPr lang="en-US" dirty="0"/>
        </a:p>
      </dgm:t>
    </dgm:pt>
    <dgm:pt modelId="{564C667D-60A7-495C-8166-2AED7C4B7967}" type="parTrans" cxnId="{EBF6F90F-CAA0-4B85-8FE2-6BEB08BBD757}">
      <dgm:prSet/>
      <dgm:spPr/>
      <dgm:t>
        <a:bodyPr/>
        <a:lstStyle/>
        <a:p>
          <a:endParaRPr lang="en-US"/>
        </a:p>
      </dgm:t>
    </dgm:pt>
    <dgm:pt modelId="{94625574-5BFD-41C4-8174-D2CE2BF9246C}" type="sibTrans" cxnId="{EBF6F90F-CAA0-4B85-8FE2-6BEB08BBD757}">
      <dgm:prSet/>
      <dgm:spPr/>
      <dgm:t>
        <a:bodyPr/>
        <a:lstStyle/>
        <a:p>
          <a:endParaRPr lang="en-US"/>
        </a:p>
      </dgm:t>
    </dgm:pt>
    <dgm:pt modelId="{DE7AE7A3-BAA9-4A34-BD27-E8CEB99F98FF}">
      <dgm:prSet phldrT="[Text]"/>
      <dgm:spPr/>
      <dgm:t>
        <a:bodyPr/>
        <a:lstStyle/>
        <a:p>
          <a:r>
            <a:rPr lang="ar-SA" dirty="0" smtClean="0"/>
            <a:t>المسؤولية الطبية</a:t>
          </a:r>
          <a:endParaRPr lang="en-US" dirty="0"/>
        </a:p>
      </dgm:t>
    </dgm:pt>
    <dgm:pt modelId="{8959DA11-FA46-46C0-AB83-C51ABD0F0E66}" type="parTrans" cxnId="{C7C2FE4A-2BE1-486C-B26F-A171C6EA675B}">
      <dgm:prSet/>
      <dgm:spPr/>
      <dgm:t>
        <a:bodyPr/>
        <a:lstStyle/>
        <a:p>
          <a:endParaRPr lang="en-US"/>
        </a:p>
      </dgm:t>
    </dgm:pt>
    <dgm:pt modelId="{0C29923F-4D3E-40A1-AE2A-18C5B35CE412}" type="sibTrans" cxnId="{C7C2FE4A-2BE1-486C-B26F-A171C6EA675B}">
      <dgm:prSet/>
      <dgm:spPr/>
      <dgm:t>
        <a:bodyPr/>
        <a:lstStyle/>
        <a:p>
          <a:endParaRPr lang="en-US"/>
        </a:p>
      </dgm:t>
    </dgm:pt>
    <dgm:pt modelId="{4D4E6356-AE7F-483E-BA87-FB256BB68A08}" type="pres">
      <dgm:prSet presAssocID="{8FEA850F-9F39-4E5C-A911-F3C43FB0D565}" presName="cycle" presStyleCnt="0">
        <dgm:presLayoutVars>
          <dgm:dir/>
          <dgm:resizeHandles val="exact"/>
        </dgm:presLayoutVars>
      </dgm:prSet>
      <dgm:spPr/>
    </dgm:pt>
    <dgm:pt modelId="{56896168-0AA0-4466-8860-94A7CCD216FC}" type="pres">
      <dgm:prSet presAssocID="{2034048E-ED91-4B6E-A62E-37110BB0A982}" presName="node" presStyleLbl="node1" presStyleIdx="0" presStyleCnt="5">
        <dgm:presLayoutVars>
          <dgm:bulletEnabled val="1"/>
        </dgm:presLayoutVars>
      </dgm:prSet>
      <dgm:spPr/>
      <dgm:t>
        <a:bodyPr/>
        <a:lstStyle/>
        <a:p>
          <a:endParaRPr lang="en-US"/>
        </a:p>
      </dgm:t>
    </dgm:pt>
    <dgm:pt modelId="{0DC34008-E532-46A4-B01F-FC8A37C34513}" type="pres">
      <dgm:prSet presAssocID="{6FABA08C-B4C5-4DFB-9B14-1B686F766DBF}" presName="sibTrans" presStyleLbl="sibTrans2D1" presStyleIdx="0" presStyleCnt="5"/>
      <dgm:spPr/>
    </dgm:pt>
    <dgm:pt modelId="{F2AA49DB-1E15-403F-BFE8-A1E4D8CDDD6B}" type="pres">
      <dgm:prSet presAssocID="{6FABA08C-B4C5-4DFB-9B14-1B686F766DBF}" presName="connectorText" presStyleLbl="sibTrans2D1" presStyleIdx="0" presStyleCnt="5"/>
      <dgm:spPr/>
    </dgm:pt>
    <dgm:pt modelId="{F1D5F5E5-BE67-41C8-BFAC-5BF899E2682B}" type="pres">
      <dgm:prSet presAssocID="{4406CDF3-7537-473D-837F-7A876A547381}" presName="node" presStyleLbl="node1" presStyleIdx="1" presStyleCnt="5">
        <dgm:presLayoutVars>
          <dgm:bulletEnabled val="1"/>
        </dgm:presLayoutVars>
      </dgm:prSet>
      <dgm:spPr/>
    </dgm:pt>
    <dgm:pt modelId="{7636A2EC-094A-460F-AEA3-504DDD308CDD}" type="pres">
      <dgm:prSet presAssocID="{DB43EB6A-3C4E-4357-9B6B-70E5D4552DD2}" presName="sibTrans" presStyleLbl="sibTrans2D1" presStyleIdx="1" presStyleCnt="5"/>
      <dgm:spPr/>
    </dgm:pt>
    <dgm:pt modelId="{F887AFF6-CC38-418B-AA0D-E04940FD0FB9}" type="pres">
      <dgm:prSet presAssocID="{DB43EB6A-3C4E-4357-9B6B-70E5D4552DD2}" presName="connectorText" presStyleLbl="sibTrans2D1" presStyleIdx="1" presStyleCnt="5"/>
      <dgm:spPr/>
    </dgm:pt>
    <dgm:pt modelId="{A374F4DD-4F15-4C7C-A154-318463F03143}" type="pres">
      <dgm:prSet presAssocID="{F20FF9F9-BBF6-41DF-B4B5-211E422707E9}" presName="node" presStyleLbl="node1" presStyleIdx="2" presStyleCnt="5">
        <dgm:presLayoutVars>
          <dgm:bulletEnabled val="1"/>
        </dgm:presLayoutVars>
      </dgm:prSet>
      <dgm:spPr/>
      <dgm:t>
        <a:bodyPr/>
        <a:lstStyle/>
        <a:p>
          <a:endParaRPr lang="en-US"/>
        </a:p>
      </dgm:t>
    </dgm:pt>
    <dgm:pt modelId="{264B9317-DCEB-42E4-A2F3-9A5DF85E651A}" type="pres">
      <dgm:prSet presAssocID="{5187BF97-12D9-4F97-B4C4-84990E2BF00E}" presName="sibTrans" presStyleLbl="sibTrans2D1" presStyleIdx="2" presStyleCnt="5"/>
      <dgm:spPr/>
    </dgm:pt>
    <dgm:pt modelId="{B58A6CDF-1735-460C-8CC1-B8FBF07DAC48}" type="pres">
      <dgm:prSet presAssocID="{5187BF97-12D9-4F97-B4C4-84990E2BF00E}" presName="connectorText" presStyleLbl="sibTrans2D1" presStyleIdx="2" presStyleCnt="5"/>
      <dgm:spPr/>
    </dgm:pt>
    <dgm:pt modelId="{0CB6842B-66F5-449C-A990-CD725EAC8B74}" type="pres">
      <dgm:prSet presAssocID="{2855BC4D-6FCF-4B80-A724-9F010C980800}" presName="node" presStyleLbl="node1" presStyleIdx="3" presStyleCnt="5">
        <dgm:presLayoutVars>
          <dgm:bulletEnabled val="1"/>
        </dgm:presLayoutVars>
      </dgm:prSet>
      <dgm:spPr/>
      <dgm:t>
        <a:bodyPr/>
        <a:lstStyle/>
        <a:p>
          <a:endParaRPr lang="en-US"/>
        </a:p>
      </dgm:t>
    </dgm:pt>
    <dgm:pt modelId="{CD25F590-4A18-42EB-B73A-5D60DEA4565F}" type="pres">
      <dgm:prSet presAssocID="{94625574-5BFD-41C4-8174-D2CE2BF9246C}" presName="sibTrans" presStyleLbl="sibTrans2D1" presStyleIdx="3" presStyleCnt="5"/>
      <dgm:spPr/>
    </dgm:pt>
    <dgm:pt modelId="{21DF4473-F0DE-4D84-9B31-C5EAAC321EFF}" type="pres">
      <dgm:prSet presAssocID="{94625574-5BFD-41C4-8174-D2CE2BF9246C}" presName="connectorText" presStyleLbl="sibTrans2D1" presStyleIdx="3" presStyleCnt="5"/>
      <dgm:spPr/>
    </dgm:pt>
    <dgm:pt modelId="{5EED1520-D941-4B4D-AE90-0D58EE105728}" type="pres">
      <dgm:prSet presAssocID="{DE7AE7A3-BAA9-4A34-BD27-E8CEB99F98FF}" presName="node" presStyleLbl="node1" presStyleIdx="4" presStyleCnt="5">
        <dgm:presLayoutVars>
          <dgm:bulletEnabled val="1"/>
        </dgm:presLayoutVars>
      </dgm:prSet>
      <dgm:spPr/>
    </dgm:pt>
    <dgm:pt modelId="{F93C431E-7BBF-48A9-9C99-7C1B28E8EABF}" type="pres">
      <dgm:prSet presAssocID="{0C29923F-4D3E-40A1-AE2A-18C5B35CE412}" presName="sibTrans" presStyleLbl="sibTrans2D1" presStyleIdx="4" presStyleCnt="5"/>
      <dgm:spPr/>
    </dgm:pt>
    <dgm:pt modelId="{3DCFFDD4-79DC-41B8-BE31-11997D502EA4}" type="pres">
      <dgm:prSet presAssocID="{0C29923F-4D3E-40A1-AE2A-18C5B35CE412}" presName="connectorText" presStyleLbl="sibTrans2D1" presStyleIdx="4" presStyleCnt="5"/>
      <dgm:spPr/>
    </dgm:pt>
  </dgm:ptLst>
  <dgm:cxnLst>
    <dgm:cxn modelId="{2647C6CA-32BD-4B59-BC3B-59A67E8EC0C7}" type="presOf" srcId="{4406CDF3-7537-473D-837F-7A876A547381}" destId="{F1D5F5E5-BE67-41C8-BFAC-5BF899E2682B}" srcOrd="0" destOrd="0" presId="urn:microsoft.com/office/officeart/2005/8/layout/cycle2"/>
    <dgm:cxn modelId="{169084A6-4F51-43CC-A1FB-CAEC76943E92}" type="presOf" srcId="{0C29923F-4D3E-40A1-AE2A-18C5B35CE412}" destId="{F93C431E-7BBF-48A9-9C99-7C1B28E8EABF}" srcOrd="0" destOrd="0" presId="urn:microsoft.com/office/officeart/2005/8/layout/cycle2"/>
    <dgm:cxn modelId="{AECBC347-E8FB-4F4C-8726-A24EAF4DECA8}" type="presOf" srcId="{DE7AE7A3-BAA9-4A34-BD27-E8CEB99F98FF}" destId="{5EED1520-D941-4B4D-AE90-0D58EE105728}" srcOrd="0" destOrd="0" presId="urn:microsoft.com/office/officeart/2005/8/layout/cycle2"/>
    <dgm:cxn modelId="{122C6F18-9B6F-4AA6-9F08-76F4D87BA108}" srcId="{8FEA850F-9F39-4E5C-A911-F3C43FB0D565}" destId="{4406CDF3-7537-473D-837F-7A876A547381}" srcOrd="1" destOrd="0" parTransId="{006B5F5D-4A62-448A-83FE-7B3A04BB2472}" sibTransId="{DB43EB6A-3C4E-4357-9B6B-70E5D4552DD2}"/>
    <dgm:cxn modelId="{151E8FA9-34AE-4F74-BB37-14526C66758E}" srcId="{8FEA850F-9F39-4E5C-A911-F3C43FB0D565}" destId="{F20FF9F9-BBF6-41DF-B4B5-211E422707E9}" srcOrd="2" destOrd="0" parTransId="{C3398D1C-2D79-42B3-A871-C8C1F8320178}" sibTransId="{5187BF97-12D9-4F97-B4C4-84990E2BF00E}"/>
    <dgm:cxn modelId="{19CFDEA7-DC9C-4A14-AFC9-76062C37F8D1}" type="presOf" srcId="{94625574-5BFD-41C4-8174-D2CE2BF9246C}" destId="{21DF4473-F0DE-4D84-9B31-C5EAAC321EFF}" srcOrd="1" destOrd="0" presId="urn:microsoft.com/office/officeart/2005/8/layout/cycle2"/>
    <dgm:cxn modelId="{3D25E87B-0D1D-458C-8611-A4096E5B82A0}" type="presOf" srcId="{F20FF9F9-BBF6-41DF-B4B5-211E422707E9}" destId="{A374F4DD-4F15-4C7C-A154-318463F03143}" srcOrd="0" destOrd="0" presId="urn:microsoft.com/office/officeart/2005/8/layout/cycle2"/>
    <dgm:cxn modelId="{9B583CF5-F5D2-4429-A759-708E5754B2C7}" type="presOf" srcId="{2034048E-ED91-4B6E-A62E-37110BB0A982}" destId="{56896168-0AA0-4466-8860-94A7CCD216FC}" srcOrd="0" destOrd="0" presId="urn:microsoft.com/office/officeart/2005/8/layout/cycle2"/>
    <dgm:cxn modelId="{DFF59C64-B770-4CFA-ABC3-2BABCF025C0B}" type="presOf" srcId="{8FEA850F-9F39-4E5C-A911-F3C43FB0D565}" destId="{4D4E6356-AE7F-483E-BA87-FB256BB68A08}" srcOrd="0" destOrd="0" presId="urn:microsoft.com/office/officeart/2005/8/layout/cycle2"/>
    <dgm:cxn modelId="{AB28B1FE-A069-4748-B54E-BE461E38B34A}" type="presOf" srcId="{94625574-5BFD-41C4-8174-D2CE2BF9246C}" destId="{CD25F590-4A18-42EB-B73A-5D60DEA4565F}" srcOrd="0" destOrd="0" presId="urn:microsoft.com/office/officeart/2005/8/layout/cycle2"/>
    <dgm:cxn modelId="{068DE83C-E2A2-40E1-A6D8-061DB156B7E2}" type="presOf" srcId="{DB43EB6A-3C4E-4357-9B6B-70E5D4552DD2}" destId="{F887AFF6-CC38-418B-AA0D-E04940FD0FB9}" srcOrd="1" destOrd="0" presId="urn:microsoft.com/office/officeart/2005/8/layout/cycle2"/>
    <dgm:cxn modelId="{7EC2FAC7-8785-458A-AC3E-B6E32B4FB317}" type="presOf" srcId="{5187BF97-12D9-4F97-B4C4-84990E2BF00E}" destId="{B58A6CDF-1735-460C-8CC1-B8FBF07DAC48}" srcOrd="1" destOrd="0" presId="urn:microsoft.com/office/officeart/2005/8/layout/cycle2"/>
    <dgm:cxn modelId="{FFB303C5-957E-414F-A1B8-C194435AE0C8}" srcId="{8FEA850F-9F39-4E5C-A911-F3C43FB0D565}" destId="{2034048E-ED91-4B6E-A62E-37110BB0A982}" srcOrd="0" destOrd="0" parTransId="{2C0407A2-B8ED-4395-A8E5-E9606B9F9BD5}" sibTransId="{6FABA08C-B4C5-4DFB-9B14-1B686F766DBF}"/>
    <dgm:cxn modelId="{67C62A90-47D2-4935-98AB-C9D746D28C40}" type="presOf" srcId="{2855BC4D-6FCF-4B80-A724-9F010C980800}" destId="{0CB6842B-66F5-449C-A990-CD725EAC8B74}" srcOrd="0" destOrd="0" presId="urn:microsoft.com/office/officeart/2005/8/layout/cycle2"/>
    <dgm:cxn modelId="{B522D253-30D9-415E-835F-CE8A863EABFA}" type="presOf" srcId="{DB43EB6A-3C4E-4357-9B6B-70E5D4552DD2}" destId="{7636A2EC-094A-460F-AEA3-504DDD308CDD}" srcOrd="0" destOrd="0" presId="urn:microsoft.com/office/officeart/2005/8/layout/cycle2"/>
    <dgm:cxn modelId="{7F65519E-1C6F-4DC3-8AF0-2EAF1112E1BA}" type="presOf" srcId="{0C29923F-4D3E-40A1-AE2A-18C5B35CE412}" destId="{3DCFFDD4-79DC-41B8-BE31-11997D502EA4}" srcOrd="1" destOrd="0" presId="urn:microsoft.com/office/officeart/2005/8/layout/cycle2"/>
    <dgm:cxn modelId="{66E2CE8F-8730-4EE8-AF5F-4822015B8628}" type="presOf" srcId="{6FABA08C-B4C5-4DFB-9B14-1B686F766DBF}" destId="{F2AA49DB-1E15-403F-BFE8-A1E4D8CDDD6B}" srcOrd="1" destOrd="0" presId="urn:microsoft.com/office/officeart/2005/8/layout/cycle2"/>
    <dgm:cxn modelId="{F7E78038-EDAC-49FD-968C-79478CB825AD}" type="presOf" srcId="{6FABA08C-B4C5-4DFB-9B14-1B686F766DBF}" destId="{0DC34008-E532-46A4-B01F-FC8A37C34513}" srcOrd="0" destOrd="0" presId="urn:microsoft.com/office/officeart/2005/8/layout/cycle2"/>
    <dgm:cxn modelId="{C7C2FE4A-2BE1-486C-B26F-A171C6EA675B}" srcId="{8FEA850F-9F39-4E5C-A911-F3C43FB0D565}" destId="{DE7AE7A3-BAA9-4A34-BD27-E8CEB99F98FF}" srcOrd="4" destOrd="0" parTransId="{8959DA11-FA46-46C0-AB83-C51ABD0F0E66}" sibTransId="{0C29923F-4D3E-40A1-AE2A-18C5B35CE412}"/>
    <dgm:cxn modelId="{B9D2DA29-F194-4A00-8DE5-982C02097EA5}" type="presOf" srcId="{5187BF97-12D9-4F97-B4C4-84990E2BF00E}" destId="{264B9317-DCEB-42E4-A2F3-9A5DF85E651A}" srcOrd="0" destOrd="0" presId="urn:microsoft.com/office/officeart/2005/8/layout/cycle2"/>
    <dgm:cxn modelId="{EBF6F90F-CAA0-4B85-8FE2-6BEB08BBD757}" srcId="{8FEA850F-9F39-4E5C-A911-F3C43FB0D565}" destId="{2855BC4D-6FCF-4B80-A724-9F010C980800}" srcOrd="3" destOrd="0" parTransId="{564C667D-60A7-495C-8166-2AED7C4B7967}" sibTransId="{94625574-5BFD-41C4-8174-D2CE2BF9246C}"/>
    <dgm:cxn modelId="{13C21925-135E-4C44-B67A-36B035A840C7}" type="presParOf" srcId="{4D4E6356-AE7F-483E-BA87-FB256BB68A08}" destId="{56896168-0AA0-4466-8860-94A7CCD216FC}" srcOrd="0" destOrd="0" presId="urn:microsoft.com/office/officeart/2005/8/layout/cycle2"/>
    <dgm:cxn modelId="{BA1DE158-00AE-4195-98AC-2135FE97FE39}" type="presParOf" srcId="{4D4E6356-AE7F-483E-BA87-FB256BB68A08}" destId="{0DC34008-E532-46A4-B01F-FC8A37C34513}" srcOrd="1" destOrd="0" presId="urn:microsoft.com/office/officeart/2005/8/layout/cycle2"/>
    <dgm:cxn modelId="{F711FA7F-17D1-45E6-B920-5C725EFF152D}" type="presParOf" srcId="{0DC34008-E532-46A4-B01F-FC8A37C34513}" destId="{F2AA49DB-1E15-403F-BFE8-A1E4D8CDDD6B}" srcOrd="0" destOrd="0" presId="urn:microsoft.com/office/officeart/2005/8/layout/cycle2"/>
    <dgm:cxn modelId="{F073B9A5-FBCA-4CEF-B063-321CD6BB3FB3}" type="presParOf" srcId="{4D4E6356-AE7F-483E-BA87-FB256BB68A08}" destId="{F1D5F5E5-BE67-41C8-BFAC-5BF899E2682B}" srcOrd="2" destOrd="0" presId="urn:microsoft.com/office/officeart/2005/8/layout/cycle2"/>
    <dgm:cxn modelId="{949D555A-27D7-4FEC-A45F-E0ACDE5A018C}" type="presParOf" srcId="{4D4E6356-AE7F-483E-BA87-FB256BB68A08}" destId="{7636A2EC-094A-460F-AEA3-504DDD308CDD}" srcOrd="3" destOrd="0" presId="urn:microsoft.com/office/officeart/2005/8/layout/cycle2"/>
    <dgm:cxn modelId="{5F864A04-FA2F-4D83-B60F-FFCDB1DADD38}" type="presParOf" srcId="{7636A2EC-094A-460F-AEA3-504DDD308CDD}" destId="{F887AFF6-CC38-418B-AA0D-E04940FD0FB9}" srcOrd="0" destOrd="0" presId="urn:microsoft.com/office/officeart/2005/8/layout/cycle2"/>
    <dgm:cxn modelId="{1D337A88-8945-49C2-A949-F22AD2EB7119}" type="presParOf" srcId="{4D4E6356-AE7F-483E-BA87-FB256BB68A08}" destId="{A374F4DD-4F15-4C7C-A154-318463F03143}" srcOrd="4" destOrd="0" presId="urn:microsoft.com/office/officeart/2005/8/layout/cycle2"/>
    <dgm:cxn modelId="{4D595DC7-E57E-4144-A000-81FB02A11D7D}" type="presParOf" srcId="{4D4E6356-AE7F-483E-BA87-FB256BB68A08}" destId="{264B9317-DCEB-42E4-A2F3-9A5DF85E651A}" srcOrd="5" destOrd="0" presId="urn:microsoft.com/office/officeart/2005/8/layout/cycle2"/>
    <dgm:cxn modelId="{D9B73699-B283-4180-9B16-67E44307B268}" type="presParOf" srcId="{264B9317-DCEB-42E4-A2F3-9A5DF85E651A}" destId="{B58A6CDF-1735-460C-8CC1-B8FBF07DAC48}" srcOrd="0" destOrd="0" presId="urn:microsoft.com/office/officeart/2005/8/layout/cycle2"/>
    <dgm:cxn modelId="{F193058E-17D9-4D79-9DB8-A9D9E70E4210}" type="presParOf" srcId="{4D4E6356-AE7F-483E-BA87-FB256BB68A08}" destId="{0CB6842B-66F5-449C-A990-CD725EAC8B74}" srcOrd="6" destOrd="0" presId="urn:microsoft.com/office/officeart/2005/8/layout/cycle2"/>
    <dgm:cxn modelId="{E0956B02-DB92-46C6-9E28-F092EB0A647A}" type="presParOf" srcId="{4D4E6356-AE7F-483E-BA87-FB256BB68A08}" destId="{CD25F590-4A18-42EB-B73A-5D60DEA4565F}" srcOrd="7" destOrd="0" presId="urn:microsoft.com/office/officeart/2005/8/layout/cycle2"/>
    <dgm:cxn modelId="{DCE3A457-24E1-469C-B39B-278A01FCE602}" type="presParOf" srcId="{CD25F590-4A18-42EB-B73A-5D60DEA4565F}" destId="{21DF4473-F0DE-4D84-9B31-C5EAAC321EFF}" srcOrd="0" destOrd="0" presId="urn:microsoft.com/office/officeart/2005/8/layout/cycle2"/>
    <dgm:cxn modelId="{C78451F9-912D-4B82-A669-7491744B8BB7}" type="presParOf" srcId="{4D4E6356-AE7F-483E-BA87-FB256BB68A08}" destId="{5EED1520-D941-4B4D-AE90-0D58EE105728}" srcOrd="8" destOrd="0" presId="urn:microsoft.com/office/officeart/2005/8/layout/cycle2"/>
    <dgm:cxn modelId="{CF54C7EB-6EDA-4023-BEA7-9E6A49D121CA}" type="presParOf" srcId="{4D4E6356-AE7F-483E-BA87-FB256BB68A08}" destId="{F93C431E-7BBF-48A9-9C99-7C1B28E8EABF}" srcOrd="9" destOrd="0" presId="urn:microsoft.com/office/officeart/2005/8/layout/cycle2"/>
    <dgm:cxn modelId="{E05CF27E-F606-4AAC-A3FE-1BF7504E5EBD}" type="presParOf" srcId="{F93C431E-7BBF-48A9-9C99-7C1B28E8EABF}" destId="{3DCFFDD4-79DC-41B8-BE31-11997D502EA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96168-0AA0-4466-8860-94A7CCD216FC}">
      <dsp:nvSpPr>
        <dsp:cNvPr id="0" name=""/>
        <dsp:cNvSpPr/>
      </dsp:nvSpPr>
      <dsp:spPr>
        <a:xfrm>
          <a:off x="1719396" y="928"/>
          <a:ext cx="938241" cy="938241"/>
        </a:xfrm>
        <a:prstGeom prst="ellipse">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SA" sz="1600" kern="1200" dirty="0" smtClean="0"/>
            <a:t>أحكام الانجاب</a:t>
          </a:r>
          <a:endParaRPr lang="en-US" sz="1600" kern="1200" dirty="0"/>
        </a:p>
      </dsp:txBody>
      <dsp:txXfrm>
        <a:off x="1856798" y="138330"/>
        <a:ext cx="663437" cy="663437"/>
      </dsp:txXfrm>
    </dsp:sp>
    <dsp:sp modelId="{0DC34008-E532-46A4-B01F-FC8A37C34513}">
      <dsp:nvSpPr>
        <dsp:cNvPr id="0" name=""/>
        <dsp:cNvSpPr/>
      </dsp:nvSpPr>
      <dsp:spPr>
        <a:xfrm rot="2160000">
          <a:off x="2627880" y="721384"/>
          <a:ext cx="248979" cy="316656"/>
        </a:xfrm>
        <a:prstGeom prst="rightArrow">
          <a:avLst>
            <a:gd name="adj1" fmla="val 60000"/>
            <a:gd name="adj2" fmla="val 50000"/>
          </a:avLst>
        </a:prstGeom>
        <a:gradFill rotWithShape="0">
          <a:gsLst>
            <a:gs pos="0">
              <a:schemeClr val="accent1">
                <a:tint val="60000"/>
                <a:hueOff val="0"/>
                <a:satOff val="0"/>
                <a:lumOff val="0"/>
                <a:alphaOff val="0"/>
                <a:tint val="100000"/>
                <a:shade val="85000"/>
                <a:satMod val="100000"/>
                <a:lumMod val="100000"/>
              </a:schemeClr>
            </a:gs>
            <a:gs pos="100000">
              <a:schemeClr val="accent1">
                <a:tint val="60000"/>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635013" y="762763"/>
        <a:ext cx="174285" cy="189994"/>
      </dsp:txXfrm>
    </dsp:sp>
    <dsp:sp modelId="{F1D5F5E5-BE67-41C8-BFAC-5BF899E2682B}">
      <dsp:nvSpPr>
        <dsp:cNvPr id="0" name=""/>
        <dsp:cNvSpPr/>
      </dsp:nvSpPr>
      <dsp:spPr>
        <a:xfrm>
          <a:off x="2858504" y="828538"/>
          <a:ext cx="938241" cy="938241"/>
        </a:xfrm>
        <a:prstGeom prst="ellipse">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SA" sz="1600" kern="1200" dirty="0" smtClean="0"/>
            <a:t>التجميل</a:t>
          </a:r>
          <a:endParaRPr lang="en-US" sz="1600" kern="1200" dirty="0"/>
        </a:p>
      </dsp:txBody>
      <dsp:txXfrm>
        <a:off x="2995906" y="965940"/>
        <a:ext cx="663437" cy="663437"/>
      </dsp:txXfrm>
    </dsp:sp>
    <dsp:sp modelId="{7636A2EC-094A-460F-AEA3-504DDD308CDD}">
      <dsp:nvSpPr>
        <dsp:cNvPr id="0" name=""/>
        <dsp:cNvSpPr/>
      </dsp:nvSpPr>
      <dsp:spPr>
        <a:xfrm rot="6480000">
          <a:off x="2987762" y="1802180"/>
          <a:ext cx="248979" cy="316656"/>
        </a:xfrm>
        <a:prstGeom prst="rightArrow">
          <a:avLst>
            <a:gd name="adj1" fmla="val 60000"/>
            <a:gd name="adj2" fmla="val 50000"/>
          </a:avLst>
        </a:prstGeom>
        <a:gradFill rotWithShape="0">
          <a:gsLst>
            <a:gs pos="0">
              <a:schemeClr val="accent1">
                <a:tint val="60000"/>
                <a:hueOff val="0"/>
                <a:satOff val="0"/>
                <a:lumOff val="0"/>
                <a:alphaOff val="0"/>
                <a:tint val="100000"/>
                <a:shade val="85000"/>
                <a:satMod val="100000"/>
                <a:lumMod val="100000"/>
              </a:schemeClr>
            </a:gs>
            <a:gs pos="100000">
              <a:schemeClr val="accent1">
                <a:tint val="60000"/>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3036650" y="1829992"/>
        <a:ext cx="174285" cy="189994"/>
      </dsp:txXfrm>
    </dsp:sp>
    <dsp:sp modelId="{A374F4DD-4F15-4C7C-A154-318463F03143}">
      <dsp:nvSpPr>
        <dsp:cNvPr id="0" name=""/>
        <dsp:cNvSpPr/>
      </dsp:nvSpPr>
      <dsp:spPr>
        <a:xfrm>
          <a:off x="2423404" y="2167640"/>
          <a:ext cx="938241" cy="938241"/>
        </a:xfrm>
        <a:prstGeom prst="ellipse">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SA" sz="1600" kern="1200" dirty="0" smtClean="0"/>
            <a:t>زراعة الأعضاء</a:t>
          </a:r>
          <a:endParaRPr lang="en-US" sz="1600" kern="1200" dirty="0"/>
        </a:p>
      </dsp:txBody>
      <dsp:txXfrm>
        <a:off x="2560806" y="2305042"/>
        <a:ext cx="663437" cy="663437"/>
      </dsp:txXfrm>
    </dsp:sp>
    <dsp:sp modelId="{264B9317-DCEB-42E4-A2F3-9A5DF85E651A}">
      <dsp:nvSpPr>
        <dsp:cNvPr id="0" name=""/>
        <dsp:cNvSpPr/>
      </dsp:nvSpPr>
      <dsp:spPr>
        <a:xfrm rot="10800000">
          <a:off x="2071074" y="2478432"/>
          <a:ext cx="248979" cy="316656"/>
        </a:xfrm>
        <a:prstGeom prst="rightArrow">
          <a:avLst>
            <a:gd name="adj1" fmla="val 60000"/>
            <a:gd name="adj2" fmla="val 50000"/>
          </a:avLst>
        </a:prstGeom>
        <a:gradFill rotWithShape="0">
          <a:gsLst>
            <a:gs pos="0">
              <a:schemeClr val="accent1">
                <a:tint val="60000"/>
                <a:hueOff val="0"/>
                <a:satOff val="0"/>
                <a:lumOff val="0"/>
                <a:alphaOff val="0"/>
                <a:tint val="100000"/>
                <a:shade val="85000"/>
                <a:satMod val="100000"/>
                <a:lumMod val="100000"/>
              </a:schemeClr>
            </a:gs>
            <a:gs pos="100000">
              <a:schemeClr val="accent1">
                <a:tint val="60000"/>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145768" y="2541763"/>
        <a:ext cx="174285" cy="189994"/>
      </dsp:txXfrm>
    </dsp:sp>
    <dsp:sp modelId="{0CB6842B-66F5-449C-A990-CD725EAC8B74}">
      <dsp:nvSpPr>
        <dsp:cNvPr id="0" name=""/>
        <dsp:cNvSpPr/>
      </dsp:nvSpPr>
      <dsp:spPr>
        <a:xfrm>
          <a:off x="1015389" y="2167640"/>
          <a:ext cx="938241" cy="938241"/>
        </a:xfrm>
        <a:prstGeom prst="ellipse">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SA" sz="1600" kern="1200" dirty="0" smtClean="0"/>
            <a:t>الطهارة والصيام</a:t>
          </a:r>
          <a:endParaRPr lang="en-US" sz="1600" kern="1200" dirty="0"/>
        </a:p>
      </dsp:txBody>
      <dsp:txXfrm>
        <a:off x="1152791" y="2305042"/>
        <a:ext cx="663437" cy="663437"/>
      </dsp:txXfrm>
    </dsp:sp>
    <dsp:sp modelId="{CD25F590-4A18-42EB-B73A-5D60DEA4565F}">
      <dsp:nvSpPr>
        <dsp:cNvPr id="0" name=""/>
        <dsp:cNvSpPr/>
      </dsp:nvSpPr>
      <dsp:spPr>
        <a:xfrm rot="15120000">
          <a:off x="1144647" y="1815583"/>
          <a:ext cx="248979" cy="316656"/>
        </a:xfrm>
        <a:prstGeom prst="rightArrow">
          <a:avLst>
            <a:gd name="adj1" fmla="val 60000"/>
            <a:gd name="adj2" fmla="val 50000"/>
          </a:avLst>
        </a:prstGeom>
        <a:gradFill rotWithShape="0">
          <a:gsLst>
            <a:gs pos="0">
              <a:schemeClr val="accent1">
                <a:tint val="60000"/>
                <a:hueOff val="0"/>
                <a:satOff val="0"/>
                <a:lumOff val="0"/>
                <a:alphaOff val="0"/>
                <a:tint val="100000"/>
                <a:shade val="85000"/>
                <a:satMod val="100000"/>
                <a:lumMod val="100000"/>
              </a:schemeClr>
            </a:gs>
            <a:gs pos="100000">
              <a:schemeClr val="accent1">
                <a:tint val="60000"/>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1193535" y="1914433"/>
        <a:ext cx="174285" cy="189994"/>
      </dsp:txXfrm>
    </dsp:sp>
    <dsp:sp modelId="{5EED1520-D941-4B4D-AE90-0D58EE105728}">
      <dsp:nvSpPr>
        <dsp:cNvPr id="0" name=""/>
        <dsp:cNvSpPr/>
      </dsp:nvSpPr>
      <dsp:spPr>
        <a:xfrm>
          <a:off x="580289" y="828538"/>
          <a:ext cx="938241" cy="938241"/>
        </a:xfrm>
        <a:prstGeom prst="ellipse">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SA" sz="1600" kern="1200" dirty="0" smtClean="0"/>
            <a:t>المسؤولية الطبية</a:t>
          </a:r>
          <a:endParaRPr lang="en-US" sz="1600" kern="1200" dirty="0"/>
        </a:p>
      </dsp:txBody>
      <dsp:txXfrm>
        <a:off x="717691" y="965940"/>
        <a:ext cx="663437" cy="663437"/>
      </dsp:txXfrm>
    </dsp:sp>
    <dsp:sp modelId="{F93C431E-7BBF-48A9-9C99-7C1B28E8EABF}">
      <dsp:nvSpPr>
        <dsp:cNvPr id="0" name=""/>
        <dsp:cNvSpPr/>
      </dsp:nvSpPr>
      <dsp:spPr>
        <a:xfrm rot="19440000">
          <a:off x="1488772" y="729667"/>
          <a:ext cx="248979" cy="316656"/>
        </a:xfrm>
        <a:prstGeom prst="rightArrow">
          <a:avLst>
            <a:gd name="adj1" fmla="val 60000"/>
            <a:gd name="adj2" fmla="val 50000"/>
          </a:avLst>
        </a:prstGeom>
        <a:gradFill rotWithShape="0">
          <a:gsLst>
            <a:gs pos="0">
              <a:schemeClr val="accent1">
                <a:tint val="60000"/>
                <a:hueOff val="0"/>
                <a:satOff val="0"/>
                <a:lumOff val="0"/>
                <a:alphaOff val="0"/>
                <a:tint val="100000"/>
                <a:shade val="85000"/>
                <a:satMod val="100000"/>
                <a:lumMod val="100000"/>
              </a:schemeClr>
            </a:gs>
            <a:gs pos="100000">
              <a:schemeClr val="accent1">
                <a:tint val="60000"/>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495905" y="814950"/>
        <a:ext cx="174285" cy="18999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8790EAA-4567-F443-AC0E-DD4722233B2B}"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07A15-8B29-9C4F-93EC-BC45E0D22E5C}"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790EAA-4567-F443-AC0E-DD4722233B2B}"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07A15-8B29-9C4F-93EC-BC45E0D22E5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790EAA-4567-F443-AC0E-DD4722233B2B}"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07A15-8B29-9C4F-93EC-BC45E0D22E5C}"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790EAA-4567-F443-AC0E-DD4722233B2B}"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07A15-8B29-9C4F-93EC-BC45E0D22E5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790EAA-4567-F443-AC0E-DD4722233B2B}"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07A15-8B29-9C4F-93EC-BC45E0D22E5C}"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790EAA-4567-F443-AC0E-DD4722233B2B}"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07A15-8B29-9C4F-93EC-BC45E0D22E5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790EAA-4567-F443-AC0E-DD4722233B2B}"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507A15-8B29-9C4F-93EC-BC45E0D22E5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8790EAA-4567-F443-AC0E-DD4722233B2B}"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507A15-8B29-9C4F-93EC-BC45E0D22E5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790EAA-4567-F443-AC0E-DD4722233B2B}"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507A15-8B29-9C4F-93EC-BC45E0D22E5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790EAA-4567-F443-AC0E-DD4722233B2B}"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07A15-8B29-9C4F-93EC-BC45E0D22E5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790EAA-4567-F443-AC0E-DD4722233B2B}" type="datetimeFigureOut">
              <a:rPr lang="en-US" smtClean="0"/>
              <a:t>1/18/2018</a:t>
            </a:fld>
            <a:endParaRPr lang="en-US"/>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AE507A15-8B29-9C4F-93EC-BC45E0D22E5C}"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8790EAA-4567-F443-AC0E-DD4722233B2B}" type="datetimeFigureOut">
              <a:rPr lang="en-US" smtClean="0"/>
              <a:t>1/18/2018</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AE507A15-8B29-9C4F-93EC-BC45E0D22E5C}"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595151"/>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1068" y="2561712"/>
            <a:ext cx="7772400" cy="1463040"/>
          </a:xfrm>
        </p:spPr>
        <p:txBody>
          <a:bodyPr>
            <a:noAutofit/>
          </a:bodyPr>
          <a:lstStyle/>
          <a:p>
            <a:pPr algn="ctr"/>
            <a:r>
              <a:rPr lang="en-US" altLang="en-US" sz="4800" b="1" cap="none" dirty="0" smtClean="0">
                <a:solidFill>
                  <a:schemeClr val="bg1"/>
                </a:solidFill>
                <a:latin typeface="Georgia" charset="0"/>
                <a:ea typeface="Times New Roman" charset="0"/>
                <a:cs typeface="Times New Roman" charset="0"/>
              </a:rPr>
              <a:t>The Importance Of Learning Bioethics</a:t>
            </a:r>
            <a:br>
              <a:rPr lang="en-US" altLang="en-US" sz="4800" b="1" cap="none" dirty="0" smtClean="0">
                <a:solidFill>
                  <a:schemeClr val="bg1"/>
                </a:solidFill>
                <a:latin typeface="Georgia" charset="0"/>
                <a:ea typeface="Times New Roman" charset="0"/>
                <a:cs typeface="Times New Roman" charset="0"/>
              </a:rPr>
            </a:br>
            <a:endParaRPr lang="en-US" sz="4800" cap="none" dirty="0">
              <a:solidFill>
                <a:schemeClr val="bg1"/>
              </a:solidFill>
            </a:endParaRPr>
          </a:p>
        </p:txBody>
      </p:sp>
      <p:sp>
        <p:nvSpPr>
          <p:cNvPr id="3" name="Subtitle 2"/>
          <p:cNvSpPr>
            <a:spLocks noGrp="1"/>
          </p:cNvSpPr>
          <p:nvPr>
            <p:ph type="subTitle" idx="1"/>
          </p:nvPr>
        </p:nvSpPr>
        <p:spPr>
          <a:xfrm>
            <a:off x="3679240" y="5087526"/>
            <a:ext cx="5006714" cy="1463040"/>
          </a:xfrm>
        </p:spPr>
        <p:txBody>
          <a:bodyPr>
            <a:noAutofit/>
          </a:bodyPr>
          <a:lstStyle/>
          <a:p>
            <a:pPr algn="ctr">
              <a:spcBef>
                <a:spcPct val="0"/>
              </a:spcBef>
              <a:buClrTx/>
            </a:pPr>
            <a:r>
              <a:rPr lang="en-GB" altLang="en-US" sz="2400" b="1" i="1" cap="none" dirty="0" smtClean="0">
                <a:solidFill>
                  <a:schemeClr val="accent4">
                    <a:lumMod val="50000"/>
                  </a:schemeClr>
                </a:solidFill>
                <a:latin typeface="Georgia" panose="02040502050405020303" pitchFamily="18" charset="0"/>
              </a:rPr>
              <a:t>Prof </a:t>
            </a:r>
            <a:r>
              <a:rPr lang="en-GB" altLang="en-US" sz="2400" b="1" i="1" cap="none" dirty="0">
                <a:solidFill>
                  <a:schemeClr val="accent4">
                    <a:lumMod val="50000"/>
                  </a:schemeClr>
                </a:solidFill>
                <a:latin typeface="Georgia" panose="02040502050405020303" pitchFamily="18" charset="0"/>
              </a:rPr>
              <a:t>N</a:t>
            </a:r>
            <a:r>
              <a:rPr lang="en-GB" altLang="en-US" sz="2400" b="1" i="1" cap="none" dirty="0" smtClean="0">
                <a:solidFill>
                  <a:schemeClr val="accent4">
                    <a:lumMod val="50000"/>
                  </a:schemeClr>
                </a:solidFill>
                <a:latin typeface="Georgia" panose="02040502050405020303" pitchFamily="18" charset="0"/>
              </a:rPr>
              <a:t>orah </a:t>
            </a:r>
            <a:r>
              <a:rPr lang="en-GB" altLang="en-US" sz="2400" b="1" i="1" cap="none" dirty="0" err="1" smtClean="0">
                <a:solidFill>
                  <a:schemeClr val="accent4">
                    <a:lumMod val="50000"/>
                  </a:schemeClr>
                </a:solidFill>
                <a:latin typeface="Georgia" panose="02040502050405020303" pitchFamily="18" charset="0"/>
              </a:rPr>
              <a:t>AlRowais</a:t>
            </a:r>
            <a:endParaRPr lang="en-GB" altLang="en-US" sz="2400" cap="none" dirty="0" smtClean="0">
              <a:solidFill>
                <a:schemeClr val="accent4">
                  <a:lumMod val="50000"/>
                </a:schemeClr>
              </a:solidFill>
              <a:latin typeface="Georgia" panose="02040502050405020303" pitchFamily="18" charset="0"/>
            </a:endParaRPr>
          </a:p>
          <a:p>
            <a:pPr algn="ctr">
              <a:spcBef>
                <a:spcPct val="0"/>
              </a:spcBef>
              <a:buClrTx/>
            </a:pPr>
            <a:r>
              <a:rPr lang="en-GB" altLang="en-US" cap="none" dirty="0" smtClean="0">
                <a:solidFill>
                  <a:schemeClr val="accent4">
                    <a:lumMod val="50000"/>
                  </a:schemeClr>
                </a:solidFill>
                <a:latin typeface="Georgia" panose="02040502050405020303" pitchFamily="18" charset="0"/>
              </a:rPr>
              <a:t>Professor, trainer and consultant family medicine</a:t>
            </a:r>
          </a:p>
          <a:p>
            <a:pPr algn="ctr">
              <a:spcBef>
                <a:spcPct val="0"/>
              </a:spcBef>
              <a:buClrTx/>
            </a:pPr>
            <a:r>
              <a:rPr lang="en-GB" altLang="en-US" sz="1600" b="1" cap="none" dirty="0" smtClean="0">
                <a:solidFill>
                  <a:schemeClr val="accent4">
                    <a:lumMod val="50000"/>
                  </a:schemeClr>
                </a:solidFill>
                <a:latin typeface="Georgia" panose="02040502050405020303" pitchFamily="18" charset="0"/>
                <a:ea typeface="Times New Roman" charset="0"/>
                <a:cs typeface="Times New Roman" charset="0"/>
              </a:rPr>
              <a:t>Faculty of medicine </a:t>
            </a:r>
          </a:p>
          <a:p>
            <a:pPr algn="ctr">
              <a:spcBef>
                <a:spcPct val="0"/>
              </a:spcBef>
              <a:buClrTx/>
            </a:pPr>
            <a:r>
              <a:rPr lang="en-US" altLang="en-US" sz="1600" b="1" cap="none" dirty="0" smtClean="0">
                <a:solidFill>
                  <a:schemeClr val="accent4">
                    <a:lumMod val="50000"/>
                  </a:schemeClr>
                </a:solidFill>
                <a:latin typeface="Georgia" panose="02040502050405020303" pitchFamily="18" charset="0"/>
                <a:ea typeface="Times New Roman" charset="0"/>
                <a:cs typeface="Times New Roman" charset="0"/>
              </a:rPr>
              <a:t>King </a:t>
            </a:r>
            <a:r>
              <a:rPr lang="en-US" altLang="en-US" sz="1600" b="1" cap="none" dirty="0">
                <a:solidFill>
                  <a:schemeClr val="accent4">
                    <a:lumMod val="50000"/>
                  </a:schemeClr>
                </a:solidFill>
                <a:latin typeface="Georgia" panose="02040502050405020303" pitchFamily="18" charset="0"/>
                <a:ea typeface="Times New Roman" charset="0"/>
                <a:cs typeface="Times New Roman" charset="0"/>
              </a:rPr>
              <a:t>S</a:t>
            </a:r>
            <a:r>
              <a:rPr lang="en-US" altLang="en-US" sz="1600" b="1" cap="none" dirty="0" smtClean="0">
                <a:solidFill>
                  <a:schemeClr val="accent4">
                    <a:lumMod val="50000"/>
                  </a:schemeClr>
                </a:solidFill>
                <a:latin typeface="Georgia" panose="02040502050405020303" pitchFamily="18" charset="0"/>
                <a:ea typeface="Times New Roman" charset="0"/>
                <a:cs typeface="Times New Roman" charset="0"/>
              </a:rPr>
              <a:t>aud </a:t>
            </a:r>
            <a:r>
              <a:rPr lang="en-US" altLang="en-US" sz="1600" b="1" cap="none" dirty="0">
                <a:solidFill>
                  <a:schemeClr val="accent4">
                    <a:lumMod val="50000"/>
                  </a:schemeClr>
                </a:solidFill>
                <a:latin typeface="Georgia" panose="02040502050405020303" pitchFamily="18" charset="0"/>
                <a:ea typeface="Times New Roman" charset="0"/>
                <a:cs typeface="Times New Roman" charset="0"/>
              </a:rPr>
              <a:t>U</a:t>
            </a:r>
            <a:r>
              <a:rPr lang="en-US" altLang="en-US" sz="1600" b="1" cap="none" dirty="0" smtClean="0">
                <a:solidFill>
                  <a:schemeClr val="accent4">
                    <a:lumMod val="50000"/>
                  </a:schemeClr>
                </a:solidFill>
                <a:latin typeface="Georgia" panose="02040502050405020303" pitchFamily="18" charset="0"/>
                <a:ea typeface="Times New Roman" charset="0"/>
                <a:cs typeface="Times New Roman" charset="0"/>
              </a:rPr>
              <a:t>niversity</a:t>
            </a:r>
            <a:endParaRPr lang="en-US" altLang="en-US" cap="none" dirty="0" smtClean="0">
              <a:solidFill>
                <a:schemeClr val="accent4">
                  <a:lumMod val="50000"/>
                </a:schemeClr>
              </a:solidFill>
              <a:latin typeface="Georgia" panose="02040502050405020303" pitchFamily="18" charset="0"/>
              <a:ea typeface="Times New Roman" charset="0"/>
              <a:cs typeface="Times New Roman" charset="0"/>
            </a:endParaRPr>
          </a:p>
          <a:p>
            <a:pPr algn="ctr">
              <a:spcBef>
                <a:spcPct val="0"/>
              </a:spcBef>
              <a:buClrTx/>
            </a:pPr>
            <a:endParaRPr lang="en-US" altLang="en-US" sz="900" cap="none" dirty="0" smtClean="0">
              <a:solidFill>
                <a:schemeClr val="accent4">
                  <a:lumMod val="50000"/>
                </a:schemeClr>
              </a:solidFill>
              <a:latin typeface="Georgia" panose="02040502050405020303" pitchFamily="18" charset="0"/>
            </a:endParaRPr>
          </a:p>
          <a:p>
            <a:pPr algn="ctr">
              <a:spcBef>
                <a:spcPct val="0"/>
              </a:spcBef>
              <a:buClrTx/>
            </a:pPr>
            <a:r>
              <a:rPr lang="en-GB" altLang="en-US" sz="1400" cap="none" dirty="0" err="1" smtClean="0">
                <a:solidFill>
                  <a:schemeClr val="accent4">
                    <a:lumMod val="50000"/>
                  </a:schemeClr>
                </a:solidFill>
                <a:latin typeface="Georgia" panose="02040502050405020303" pitchFamily="18" charset="0"/>
                <a:ea typeface="Times New Roman" charset="0"/>
                <a:cs typeface="Times New Roman" charset="0"/>
              </a:rPr>
              <a:t>Em</a:t>
            </a:r>
            <a:r>
              <a:rPr lang="en-GB" altLang="en-US" sz="1400" cap="none" dirty="0" smtClean="0">
                <a:solidFill>
                  <a:schemeClr val="accent4">
                    <a:lumMod val="50000"/>
                  </a:schemeClr>
                </a:solidFill>
                <a:latin typeface="Georgia" panose="02040502050405020303" pitchFamily="18" charset="0"/>
                <a:ea typeface="Times New Roman" charset="0"/>
                <a:cs typeface="Times New Roman" charset="0"/>
              </a:rPr>
              <a:t>: </a:t>
            </a:r>
            <a:r>
              <a:rPr lang="en-US" altLang="en-US" sz="1400" cap="none" dirty="0" err="1" smtClean="0">
                <a:solidFill>
                  <a:schemeClr val="accent4">
                    <a:lumMod val="50000"/>
                  </a:schemeClr>
                </a:solidFill>
                <a:latin typeface="Georgia" panose="02040502050405020303" pitchFamily="18" charset="0"/>
                <a:ea typeface="Times New Roman" charset="0"/>
                <a:cs typeface="Times New Roman" charset="0"/>
              </a:rPr>
              <a:t>nrowais@ksu.Edu.Sa</a:t>
            </a:r>
            <a:endParaRPr lang="en-US" altLang="en-US" sz="1400" cap="none" dirty="0" smtClean="0">
              <a:solidFill>
                <a:schemeClr val="accent4">
                  <a:lumMod val="50000"/>
                </a:schemeClr>
              </a:solidFill>
              <a:latin typeface="Georgia" panose="02040502050405020303" pitchFamily="18" charset="0"/>
              <a:ea typeface="Times New Roman" charset="0"/>
              <a:cs typeface="Times New Roman" charset="0"/>
            </a:endParaRPr>
          </a:p>
          <a:p>
            <a:pPr algn="ctr"/>
            <a:endParaRPr lang="en-US" sz="1400" cap="none" dirty="0">
              <a:solidFill>
                <a:schemeClr val="accent4">
                  <a:lumMod val="50000"/>
                </a:schemeClr>
              </a:solidFill>
            </a:endParaRPr>
          </a:p>
        </p:txBody>
      </p:sp>
      <p:sp>
        <p:nvSpPr>
          <p:cNvPr id="4" name="Rectangle 3"/>
          <p:cNvSpPr/>
          <p:nvPr/>
        </p:nvSpPr>
        <p:spPr>
          <a:xfrm>
            <a:off x="8169639" y="5156616"/>
            <a:ext cx="599607" cy="145404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394"/>
            <a:ext cx="2494440" cy="958281"/>
          </a:xfrm>
          <a:prstGeom prst="rect">
            <a:avLst/>
          </a:prstGeom>
        </p:spPr>
      </p:pic>
    </p:spTree>
    <p:extLst>
      <p:ext uri="{BB962C8B-B14F-4D97-AF65-F5344CB8AC3E}">
        <p14:creationId xmlns:p14="http://schemas.microsoft.com/office/powerpoint/2010/main" val="396591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defTabSz="914400" rtl="1" eaLnBrk="1" latinLnBrk="0" hangingPunct="1">
              <a:lnSpc>
                <a:spcPct val="90000"/>
              </a:lnSpc>
              <a:spcBef>
                <a:spcPct val="0"/>
              </a:spcBef>
              <a:buNone/>
            </a:pPr>
            <a:r>
              <a:rPr lang="ar-SA" sz="4800" b="1" dirty="0" smtClean="0">
                <a:solidFill>
                  <a:schemeClr val="bg2">
                    <a:lumMod val="50000"/>
                  </a:schemeClr>
                </a:solidFill>
              </a:rPr>
              <a:t>المراجع:</a:t>
            </a:r>
            <a:endParaRPr lang="en-US" sz="4800" b="1" dirty="0">
              <a:solidFill>
                <a:schemeClr val="bg2">
                  <a:lumMod val="50000"/>
                </a:schemeClr>
              </a:solidFill>
            </a:endParaRPr>
          </a:p>
        </p:txBody>
      </p:sp>
      <p:sp>
        <p:nvSpPr>
          <p:cNvPr id="3" name="Content Placeholder 2"/>
          <p:cNvSpPr>
            <a:spLocks noGrp="1"/>
          </p:cNvSpPr>
          <p:nvPr>
            <p:ph idx="1"/>
          </p:nvPr>
        </p:nvSpPr>
        <p:spPr/>
        <p:txBody>
          <a:bodyPr/>
          <a:lstStyle/>
          <a:p>
            <a:pPr algn="r" rtl="1">
              <a:lnSpc>
                <a:spcPct val="120000"/>
              </a:lnSpc>
              <a:spcBef>
                <a:spcPts val="1000"/>
              </a:spcBef>
              <a:buClr>
                <a:schemeClr val="tx1"/>
              </a:buClr>
              <a:buFont typeface="Arial" panose="020B0604020202020204" pitchFamily="34" charset="0"/>
              <a:buChar char="•"/>
            </a:pPr>
            <a:r>
              <a:rPr lang="ar-SA" dirty="0" smtClean="0"/>
              <a:t>مرفقة ضمن وصف المقرر.</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3474" y="3237470"/>
            <a:ext cx="4672502" cy="2920314"/>
          </a:xfrm>
          <a:prstGeom prst="rect">
            <a:avLst/>
          </a:prstGeom>
          <a:ln>
            <a:noFill/>
          </a:ln>
          <a:effectLst>
            <a:softEdge rad="112500"/>
          </a:effectLst>
        </p:spPr>
      </p:pic>
    </p:spTree>
    <p:extLst>
      <p:ext uri="{BB962C8B-B14F-4D97-AF65-F5344CB8AC3E}">
        <p14:creationId xmlns:p14="http://schemas.microsoft.com/office/powerpoint/2010/main" val="689532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defTabSz="914400" rtl="1" eaLnBrk="1" latinLnBrk="0" hangingPunct="1">
              <a:lnSpc>
                <a:spcPct val="90000"/>
              </a:lnSpc>
              <a:spcBef>
                <a:spcPct val="0"/>
              </a:spcBef>
              <a:buNone/>
            </a:pPr>
            <a:r>
              <a:rPr lang="ar-SA" sz="4800" b="1" dirty="0" smtClean="0">
                <a:solidFill>
                  <a:schemeClr val="bg2">
                    <a:lumMod val="50000"/>
                  </a:schemeClr>
                </a:solidFill>
              </a:rPr>
              <a:t>طرق التقييم:</a:t>
            </a:r>
            <a:endParaRPr lang="en-US" sz="4800" b="1" dirty="0">
              <a:solidFill>
                <a:schemeClr val="bg2">
                  <a:lumMod val="50000"/>
                </a:schemeClr>
              </a:solidFill>
            </a:endParaRPr>
          </a:p>
        </p:txBody>
      </p:sp>
      <p:sp>
        <p:nvSpPr>
          <p:cNvPr id="3" name="Content Placeholder 2"/>
          <p:cNvSpPr>
            <a:spLocks noGrp="1"/>
          </p:cNvSpPr>
          <p:nvPr>
            <p:ph idx="1"/>
          </p:nvPr>
        </p:nvSpPr>
        <p:spPr/>
        <p:txBody>
          <a:bodyPr/>
          <a:lstStyle/>
          <a:p>
            <a:pPr marL="228600" indent="-228600" algn="r" defTabSz="914400" rtl="1" eaLnBrk="1" latinLnBrk="0" hangingPunct="1">
              <a:lnSpc>
                <a:spcPct val="120000"/>
              </a:lnSpc>
              <a:spcBef>
                <a:spcPts val="1000"/>
              </a:spcBef>
              <a:buClr>
                <a:schemeClr val="tx1"/>
              </a:buClr>
              <a:buFont typeface="Arial" panose="020B0604020202020204" pitchFamily="34" charset="0"/>
              <a:buChar char="•"/>
            </a:pPr>
            <a:r>
              <a:rPr lang="ar-SA" b="1" dirty="0" smtClean="0">
                <a:solidFill>
                  <a:schemeClr val="accent4">
                    <a:lumMod val="50000"/>
                  </a:schemeClr>
                </a:solidFill>
              </a:rPr>
              <a:t>اختبارات تحريرية:</a:t>
            </a:r>
          </a:p>
          <a:p>
            <a:pPr lvl="1" algn="r" rtl="1">
              <a:spcBef>
                <a:spcPts val="1000"/>
              </a:spcBef>
              <a:buFont typeface="Courier New" charset="0"/>
              <a:buChar char="o"/>
            </a:pPr>
            <a:r>
              <a:rPr lang="ar-SA" sz="2000" dirty="0" smtClean="0"/>
              <a:t>في منتصف الفترة.</a:t>
            </a:r>
          </a:p>
          <a:p>
            <a:pPr lvl="1" algn="r" rtl="1">
              <a:spcBef>
                <a:spcPts val="1000"/>
              </a:spcBef>
              <a:buFont typeface="Courier New" charset="0"/>
              <a:buChar char="o"/>
            </a:pPr>
            <a:r>
              <a:rPr lang="ar-SA" sz="2000" dirty="0" smtClean="0"/>
              <a:t>اختبار نهائي</a:t>
            </a:r>
            <a:r>
              <a:rPr lang="ar-SA" sz="2000" dirty="0" smtClean="0"/>
              <a:t>.</a:t>
            </a:r>
          </a:p>
          <a:p>
            <a:pPr marL="128016" lvl="1" indent="0" algn="r" rtl="1">
              <a:spcBef>
                <a:spcPts val="1000"/>
              </a:spcBef>
              <a:buNone/>
            </a:pPr>
            <a:endParaRPr lang="en-US" sz="2000" dirty="0" smtClean="0"/>
          </a:p>
          <a:p>
            <a:pPr lvl="1" algn="r" rtl="1">
              <a:spcBef>
                <a:spcPts val="1000"/>
              </a:spcBef>
              <a:buFont typeface="Arial" panose="020B0604020202020204" pitchFamily="34" charset="0"/>
              <a:buChar char="•"/>
            </a:pPr>
            <a:r>
              <a:rPr lang="ar-SA" sz="2400" b="1" dirty="0" smtClean="0"/>
              <a:t>أخرى.</a:t>
            </a:r>
            <a:endParaRPr lang="ar-SA" sz="2400" b="1" dirty="0" smtClean="0"/>
          </a:p>
          <a:p>
            <a:pPr marL="228600" indent="-228600" algn="r" defTabSz="914400" rtl="1" eaLnBrk="1" latinLnBrk="0" hangingPunct="1">
              <a:lnSpc>
                <a:spcPct val="120000"/>
              </a:lnSpc>
              <a:spcBef>
                <a:spcPts val="1000"/>
              </a:spcBef>
              <a:buClr>
                <a:schemeClr val="tx1"/>
              </a:buClr>
              <a:buFont typeface="Arial" panose="020B0604020202020204" pitchFamily="34" charset="0"/>
              <a:buChar char="•"/>
            </a:pPr>
            <a:endParaRPr lang="ar-SA"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9006" y="2594790"/>
            <a:ext cx="4552950" cy="2409825"/>
          </a:xfrm>
          <a:prstGeom prst="rect">
            <a:avLst/>
          </a:prstGeom>
          <a:ln>
            <a:noFill/>
          </a:ln>
          <a:effectLst>
            <a:softEdge rad="112500"/>
          </a:effectLst>
        </p:spPr>
      </p:pic>
    </p:spTree>
    <p:extLst>
      <p:ext uri="{BB962C8B-B14F-4D97-AF65-F5344CB8AC3E}">
        <p14:creationId xmlns:p14="http://schemas.microsoft.com/office/powerpoint/2010/main" val="1928868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250164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defTabSz="914400" rtl="1" eaLnBrk="1" latinLnBrk="0" hangingPunct="1">
              <a:lnSpc>
                <a:spcPct val="90000"/>
              </a:lnSpc>
              <a:spcBef>
                <a:spcPct val="0"/>
              </a:spcBef>
              <a:buNone/>
            </a:pPr>
            <a:r>
              <a:rPr lang="ar-SA" sz="4800" b="1" dirty="0" smtClean="0">
                <a:solidFill>
                  <a:schemeClr val="accent1">
                    <a:lumMod val="50000"/>
                  </a:schemeClr>
                </a:solidFill>
              </a:rPr>
              <a:t>مقدمة للمحاضرة:</a:t>
            </a:r>
            <a:endParaRPr lang="en-US" sz="4800" b="1" dirty="0">
              <a:solidFill>
                <a:schemeClr val="accent1">
                  <a:lumMod val="50000"/>
                </a:schemeClr>
              </a:solidFill>
            </a:endParaRPr>
          </a:p>
        </p:txBody>
      </p:sp>
      <p:sp>
        <p:nvSpPr>
          <p:cNvPr id="3" name="Content Placeholder 2"/>
          <p:cNvSpPr>
            <a:spLocks noGrp="1"/>
          </p:cNvSpPr>
          <p:nvPr>
            <p:ph idx="1"/>
          </p:nvPr>
        </p:nvSpPr>
        <p:spPr/>
        <p:txBody>
          <a:bodyPr/>
          <a:lstStyle/>
          <a:p>
            <a:pPr marL="228600" indent="-228600" algn="r" defTabSz="914400" rtl="1" eaLnBrk="1" latinLnBrk="0" hangingPunct="1">
              <a:lnSpc>
                <a:spcPct val="120000"/>
              </a:lnSpc>
              <a:spcBef>
                <a:spcPts val="1000"/>
              </a:spcBef>
              <a:buClr>
                <a:schemeClr val="tx1"/>
              </a:buClr>
              <a:buFont typeface="Arial" panose="020B0604020202020204" pitchFamily="34" charset="0"/>
              <a:buChar char="•"/>
            </a:pPr>
            <a:r>
              <a:rPr lang="ar-SA" dirty="0" smtClean="0"/>
              <a:t>مع التقدم العلمي والتقني في مجال الطب استجدت قضايا لم تكن موجودة من قبل ويواجه الطبيب المسلم أسئلة تحتاج الى إجابات</a:t>
            </a:r>
            <a:r>
              <a:rPr lang="ar-SA" dirty="0" smtClean="0"/>
              <a:t>.</a:t>
            </a:r>
            <a:endParaRPr lang="en-US" dirty="0" smtClean="0"/>
          </a:p>
          <a:p>
            <a:pPr marL="228600" indent="-228600" algn="r" defTabSz="914400" rtl="1" eaLnBrk="1" latinLnBrk="0" hangingPunct="1">
              <a:lnSpc>
                <a:spcPct val="120000"/>
              </a:lnSpc>
              <a:spcBef>
                <a:spcPts val="1000"/>
              </a:spcBef>
              <a:buClr>
                <a:schemeClr val="tx1"/>
              </a:buClr>
              <a:buFont typeface="Arial" panose="020B0604020202020204" pitchFamily="34" charset="0"/>
              <a:buChar char="•"/>
            </a:pPr>
            <a:endParaRPr lang="ar-SA" dirty="0" smtClean="0"/>
          </a:p>
          <a:p>
            <a:pPr marL="228600" indent="-228600" algn="r" defTabSz="914400" rtl="1" eaLnBrk="1" latinLnBrk="0" hangingPunct="1">
              <a:lnSpc>
                <a:spcPct val="120000"/>
              </a:lnSpc>
              <a:spcBef>
                <a:spcPts val="1000"/>
              </a:spcBef>
              <a:buClr>
                <a:schemeClr val="tx1"/>
              </a:buClr>
              <a:buFont typeface="Arial" panose="020B0604020202020204" pitchFamily="34" charset="0"/>
              <a:buChar char="•"/>
            </a:pPr>
            <a:r>
              <a:rPr lang="ar-SA" dirty="0" smtClean="0"/>
              <a:t>أهمية هذا المنهج في تخريج الطبيب المسلم المؤهل بالعلم الطبي وفق أسس تعاليم ديننا الإسلامي ليكون قدوة عملية في تحقيق الهدف من مهنة الطب، قال تعالى </a:t>
            </a:r>
            <a:r>
              <a:rPr lang="ar-SA" dirty="0" smtClean="0">
                <a:sym typeface="Wingdings"/>
              </a:rPr>
              <a:t>: (قل ان صلاتي ونسكي ومحياي ومماتي لله رب العالمين لا شريك له وبذلك امرت وانا اول المسلمين).</a:t>
            </a:r>
            <a:endParaRPr lang="en-US" dirty="0"/>
          </a:p>
        </p:txBody>
      </p:sp>
    </p:spTree>
    <p:extLst>
      <p:ext uri="{BB962C8B-B14F-4D97-AF65-F5344CB8AC3E}">
        <p14:creationId xmlns:p14="http://schemas.microsoft.com/office/powerpoint/2010/main" val="2117557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1734065"/>
            <a:ext cx="9720071" cy="4023360"/>
          </a:xfrm>
        </p:spPr>
        <p:txBody>
          <a:bodyPr/>
          <a:lstStyle/>
          <a:p>
            <a:pPr marL="91440" indent="-91440" algn="r" defTabSz="914400" rtl="1" eaLnBrk="1" latinLnBrk="0" hangingPunct="1">
              <a:lnSpc>
                <a:spcPct val="90000"/>
              </a:lnSpc>
              <a:spcBef>
                <a:spcPts val="1200"/>
              </a:spcBef>
              <a:spcAft>
                <a:spcPts val="200"/>
              </a:spcAft>
              <a:buClr>
                <a:schemeClr val="accent2"/>
              </a:buClr>
              <a:buSzPct val="100000"/>
              <a:buFont typeface="Tw Cen MT" panose="020B0602020104020603" pitchFamily="34" charset="0"/>
              <a:buChar char=" "/>
            </a:pPr>
            <a:r>
              <a:rPr lang="ar-SA" b="1" dirty="0" smtClean="0">
                <a:solidFill>
                  <a:schemeClr val="accent4">
                    <a:lumMod val="50000"/>
                  </a:schemeClr>
                </a:solidFill>
              </a:rPr>
              <a:t>اجمع العلماء على شرف مهنة </a:t>
            </a:r>
            <a:r>
              <a:rPr lang="ar-SA" b="1" dirty="0" smtClean="0">
                <a:solidFill>
                  <a:schemeClr val="accent4">
                    <a:lumMod val="50000"/>
                  </a:schemeClr>
                </a:solidFill>
              </a:rPr>
              <a:t>الطب</a:t>
            </a:r>
            <a:r>
              <a:rPr lang="en-US" b="1" dirty="0">
                <a:solidFill>
                  <a:schemeClr val="accent4">
                    <a:lumMod val="50000"/>
                  </a:schemeClr>
                </a:solidFill>
              </a:rPr>
              <a:t>:</a:t>
            </a:r>
            <a:endParaRPr lang="en-US" b="1" dirty="0" smtClean="0">
              <a:solidFill>
                <a:schemeClr val="accent4">
                  <a:lumMod val="50000"/>
                </a:schemeClr>
              </a:solidFill>
            </a:endParaRPr>
          </a:p>
          <a:p>
            <a:pPr marL="91440" indent="-91440" algn="r" defTabSz="914400" rtl="1" eaLnBrk="1" latinLnBrk="0" hangingPunct="1">
              <a:lnSpc>
                <a:spcPct val="90000"/>
              </a:lnSpc>
              <a:spcBef>
                <a:spcPts val="1200"/>
              </a:spcBef>
              <a:spcAft>
                <a:spcPts val="200"/>
              </a:spcAft>
              <a:buClr>
                <a:schemeClr val="accent2"/>
              </a:buClr>
              <a:buSzPct val="100000"/>
              <a:buFont typeface="Tw Cen MT" panose="020B0602020104020603" pitchFamily="34" charset="0"/>
              <a:buChar char=" "/>
            </a:pPr>
            <a:endParaRPr lang="ar-SA" b="1" dirty="0" smtClean="0"/>
          </a:p>
          <a:p>
            <a:pPr algn="r" defTabSz="914400" rtl="1" eaLnBrk="1" latinLnBrk="0" hangingPunct="1">
              <a:lnSpc>
                <a:spcPct val="90000"/>
              </a:lnSpc>
              <a:spcBef>
                <a:spcPts val="1200"/>
              </a:spcBef>
              <a:spcAft>
                <a:spcPts val="200"/>
              </a:spcAft>
              <a:buClr>
                <a:schemeClr val="accent2"/>
              </a:buClr>
              <a:buSzPct val="100000"/>
              <a:buFont typeface="Arial" panose="020B0604020202020204" pitchFamily="34" charset="0"/>
              <a:buChar char="•"/>
            </a:pPr>
            <a:r>
              <a:rPr lang="ar-SA" dirty="0" smtClean="0"/>
              <a:t>قال الشافعي رحمه الله: (صنفان لا غنى للناس عنهما: العلماء لأديانهم والأطباء لأبدانهم).</a:t>
            </a:r>
          </a:p>
          <a:p>
            <a:pPr algn="r" defTabSz="914400" rtl="1" eaLnBrk="1" latinLnBrk="0" hangingPunct="1">
              <a:lnSpc>
                <a:spcPct val="90000"/>
              </a:lnSpc>
              <a:spcBef>
                <a:spcPts val="1200"/>
              </a:spcBef>
              <a:spcAft>
                <a:spcPts val="200"/>
              </a:spcAft>
              <a:buClr>
                <a:schemeClr val="accent2"/>
              </a:buClr>
              <a:buSzPct val="100000"/>
              <a:buFont typeface="Arial" panose="020B0604020202020204" pitchFamily="34" charset="0"/>
              <a:buChar char="•"/>
            </a:pPr>
            <a:r>
              <a:rPr lang="ar-SA" dirty="0" smtClean="0"/>
              <a:t>كما ذكر الرازي في فضل الأطباء: (انهم قد جمعوا خصالا لم تجتمع لغيرهم، منها اتفاق أهل الأديان والملك على تفضيل صناعتهم</a:t>
            </a:r>
            <a:r>
              <a:rPr lang="ar-SA" dirty="0" smtClean="0"/>
              <a:t>.....)</a:t>
            </a:r>
            <a:r>
              <a:rPr lang="en-US" dirty="0" smtClean="0"/>
              <a:t>.</a:t>
            </a:r>
            <a:endParaRPr lang="ar-SA" dirty="0" smtClean="0"/>
          </a:p>
          <a:p>
            <a:pPr algn="r" defTabSz="914400" rtl="1" eaLnBrk="1" latinLnBrk="0" hangingPunct="1">
              <a:lnSpc>
                <a:spcPct val="90000"/>
              </a:lnSpc>
              <a:spcBef>
                <a:spcPts val="1200"/>
              </a:spcBef>
              <a:spcAft>
                <a:spcPts val="200"/>
              </a:spcAft>
              <a:buClr>
                <a:schemeClr val="accent2"/>
              </a:buClr>
              <a:buSzPct val="100000"/>
              <a:buFont typeface="Arial" panose="020B0604020202020204" pitchFamily="34" charset="0"/>
              <a:buChar char="•"/>
            </a:pPr>
            <a:r>
              <a:rPr lang="ar-SA" dirty="0" smtClean="0"/>
              <a:t>على الطبيب ان يجيد عمله ويتقن صنعته ويتصف بكل صفة حسنة تليق بالشرف الرفيع الذي  حباه الله عز وجل لمن يقضون حوائج الناس ويمسحون آلامهم.</a:t>
            </a:r>
            <a:endParaRPr lang="en-US" dirty="0"/>
          </a:p>
        </p:txBody>
      </p:sp>
    </p:spTree>
    <p:extLst>
      <p:ext uri="{BB962C8B-B14F-4D97-AF65-F5344CB8AC3E}">
        <p14:creationId xmlns:p14="http://schemas.microsoft.com/office/powerpoint/2010/main" val="952139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defTabSz="914400" rtl="1" eaLnBrk="1" latinLnBrk="0" hangingPunct="1">
              <a:lnSpc>
                <a:spcPct val="90000"/>
              </a:lnSpc>
              <a:spcBef>
                <a:spcPct val="0"/>
              </a:spcBef>
              <a:buNone/>
            </a:pPr>
            <a:r>
              <a:rPr lang="ar-SA" sz="4800" b="1" dirty="0" smtClean="0">
                <a:solidFill>
                  <a:schemeClr val="accent1">
                    <a:lumMod val="50000"/>
                  </a:schemeClr>
                </a:solidFill>
              </a:rPr>
              <a:t>أهمية </a:t>
            </a:r>
            <a:r>
              <a:rPr lang="ar-SA" sz="4800" b="1" dirty="0" smtClean="0">
                <a:solidFill>
                  <a:schemeClr val="accent1">
                    <a:lumMod val="50000"/>
                  </a:schemeClr>
                </a:solidFill>
              </a:rPr>
              <a:t>ال</a:t>
            </a:r>
            <a:r>
              <a:rPr lang="ar-SA" sz="4800" b="1" dirty="0">
                <a:solidFill>
                  <a:schemeClr val="accent1">
                    <a:lumMod val="50000"/>
                  </a:schemeClr>
                </a:solidFill>
              </a:rPr>
              <a:t>أ</a:t>
            </a:r>
            <a:r>
              <a:rPr lang="ar-SA" sz="4800" b="1" dirty="0" smtClean="0">
                <a:solidFill>
                  <a:schemeClr val="accent1">
                    <a:lumMod val="50000"/>
                  </a:schemeClr>
                </a:solidFill>
              </a:rPr>
              <a:t>خلاق </a:t>
            </a:r>
            <a:r>
              <a:rPr lang="ar-SA" sz="4800" b="1" dirty="0" smtClean="0">
                <a:solidFill>
                  <a:schemeClr val="accent1">
                    <a:lumMod val="50000"/>
                  </a:schemeClr>
                </a:solidFill>
              </a:rPr>
              <a:t>في الإسلام:</a:t>
            </a:r>
            <a:endParaRPr lang="en-US" sz="4800" b="1" dirty="0">
              <a:solidFill>
                <a:schemeClr val="accent1">
                  <a:lumMod val="50000"/>
                </a:schemeClr>
              </a:solidFill>
            </a:endParaRPr>
          </a:p>
        </p:txBody>
      </p:sp>
      <p:sp>
        <p:nvSpPr>
          <p:cNvPr id="3" name="Content Placeholder 2"/>
          <p:cNvSpPr>
            <a:spLocks noGrp="1"/>
          </p:cNvSpPr>
          <p:nvPr>
            <p:ph idx="1"/>
          </p:nvPr>
        </p:nvSpPr>
        <p:spPr/>
        <p:txBody>
          <a:bodyPr/>
          <a:lstStyle/>
          <a:p>
            <a:pPr algn="r" rtl="1">
              <a:buFont typeface="Arial" panose="020B0604020202020204" pitchFamily="34" charset="0"/>
              <a:buChar char="•"/>
            </a:pPr>
            <a:r>
              <a:rPr lang="ar-SA" altLang="en-US" dirty="0">
                <a:ea typeface="Arial" charset="0"/>
              </a:rPr>
              <a:t>ومن المعروف أن أخلاقيات المهن الصحية في المجتمع المسلم محكومة بالشرع الحكيم ، ومنظمة بنصوص الوحيين وهي جزء من العبودية لله سبحانه وتعالى</a:t>
            </a:r>
            <a:r>
              <a:rPr lang="ar-SA" altLang="en-US" dirty="0" smtClean="0">
                <a:ea typeface="Arial" charset="0"/>
              </a:rPr>
              <a:t>.</a:t>
            </a:r>
            <a:endParaRPr lang="en-US" altLang="en-US" dirty="0" smtClean="0">
              <a:ea typeface="Arial" charset="0"/>
            </a:endParaRPr>
          </a:p>
          <a:p>
            <a:pPr algn="r" rtl="1">
              <a:buFont typeface="Arial" panose="020B0604020202020204" pitchFamily="34" charset="0"/>
              <a:buChar char="•"/>
            </a:pPr>
            <a:endParaRPr lang="en-US" altLang="en-US" dirty="0"/>
          </a:p>
          <a:p>
            <a:pPr algn="r" defTabSz="914400" rtl="1" eaLnBrk="1" latinLnBrk="0" hangingPunct="1">
              <a:lnSpc>
                <a:spcPct val="120000"/>
              </a:lnSpc>
              <a:spcBef>
                <a:spcPts val="1000"/>
              </a:spcBef>
              <a:buClr>
                <a:schemeClr val="tx1"/>
              </a:buClr>
              <a:buFont typeface="Arial" panose="020B0604020202020204" pitchFamily="34" charset="0"/>
              <a:buChar char="•"/>
            </a:pPr>
            <a:r>
              <a:rPr lang="ar-SA" dirty="0" smtClean="0"/>
              <a:t>المريض يأتي للطبيب في حالة من الضعف ويترتب على الاحسان اليه ثواب عظيم.</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681" y="4155860"/>
            <a:ext cx="3896377" cy="2595047"/>
          </a:xfrm>
          <a:prstGeom prst="rect">
            <a:avLst/>
          </a:prstGeom>
          <a:ln>
            <a:noFill/>
          </a:ln>
          <a:effectLst>
            <a:softEdge rad="112500"/>
          </a:effectLst>
        </p:spPr>
      </p:pic>
    </p:spTree>
    <p:extLst>
      <p:ext uri="{BB962C8B-B14F-4D97-AF65-F5344CB8AC3E}">
        <p14:creationId xmlns:p14="http://schemas.microsoft.com/office/powerpoint/2010/main" val="1432106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1552832"/>
            <a:ext cx="9720071" cy="4023360"/>
          </a:xfrm>
        </p:spPr>
        <p:txBody>
          <a:bodyPr/>
          <a:lstStyle/>
          <a:p>
            <a:pPr marL="91440" indent="-91440" algn="r" defTabSz="914400" rtl="1" eaLnBrk="1" latinLnBrk="0" hangingPunct="1">
              <a:lnSpc>
                <a:spcPct val="90000"/>
              </a:lnSpc>
              <a:spcBef>
                <a:spcPts val="1200"/>
              </a:spcBef>
              <a:spcAft>
                <a:spcPts val="200"/>
              </a:spcAft>
              <a:buClr>
                <a:schemeClr val="accent2"/>
              </a:buClr>
              <a:buSzPct val="100000"/>
              <a:buFont typeface="Tw Cen MT" panose="020B0602020104020603" pitchFamily="34" charset="0"/>
              <a:buChar char=" "/>
            </a:pPr>
            <a:r>
              <a:rPr lang="ar-SA" sz="2400" b="1" dirty="0" smtClean="0">
                <a:solidFill>
                  <a:srgbClr val="002060"/>
                </a:solidFill>
              </a:rPr>
              <a:t>الأخلاق </a:t>
            </a:r>
            <a:r>
              <a:rPr lang="ar-SA" sz="2400" b="1" dirty="0" smtClean="0">
                <a:solidFill>
                  <a:srgbClr val="002060"/>
                </a:solidFill>
              </a:rPr>
              <a:t>في الإسلام</a:t>
            </a:r>
            <a:r>
              <a:rPr lang="ar-SA" sz="2400" b="1" dirty="0" smtClean="0">
                <a:solidFill>
                  <a:srgbClr val="002060"/>
                </a:solidFill>
              </a:rPr>
              <a:t>:</a:t>
            </a:r>
          </a:p>
          <a:p>
            <a:pPr marL="91440" indent="-91440" algn="r" defTabSz="914400" rtl="1" eaLnBrk="1" latinLnBrk="0" hangingPunct="1">
              <a:lnSpc>
                <a:spcPct val="90000"/>
              </a:lnSpc>
              <a:spcBef>
                <a:spcPts val="1200"/>
              </a:spcBef>
              <a:spcAft>
                <a:spcPts val="200"/>
              </a:spcAft>
              <a:buClr>
                <a:schemeClr val="accent2"/>
              </a:buClr>
              <a:buSzPct val="100000"/>
              <a:buFont typeface="Tw Cen MT" panose="020B0602020104020603" pitchFamily="34" charset="0"/>
              <a:buChar char=" "/>
            </a:pPr>
            <a:endParaRPr lang="ar-SA" sz="2400" b="1" dirty="0" smtClean="0">
              <a:solidFill>
                <a:schemeClr val="accent1">
                  <a:lumMod val="50000"/>
                </a:schemeClr>
              </a:solidFill>
            </a:endParaRPr>
          </a:p>
          <a:p>
            <a:pPr marL="91440" indent="-91440" algn="r" defTabSz="914400" rtl="1" eaLnBrk="1" latinLnBrk="0" hangingPunct="1">
              <a:lnSpc>
                <a:spcPct val="90000"/>
              </a:lnSpc>
              <a:spcBef>
                <a:spcPts val="1200"/>
              </a:spcBef>
              <a:spcAft>
                <a:spcPts val="200"/>
              </a:spcAft>
              <a:buClr>
                <a:schemeClr val="accent2"/>
              </a:buClr>
              <a:buSzPct val="100000"/>
              <a:buFont typeface="Tw Cen MT" panose="020B0602020104020603" pitchFamily="34" charset="0"/>
              <a:buChar char=" "/>
            </a:pPr>
            <a:r>
              <a:rPr lang="ar-SA" dirty="0" smtClean="0"/>
              <a:t>1- ربانية المصدر.</a:t>
            </a:r>
          </a:p>
          <a:p>
            <a:pPr marL="91440" indent="-91440" algn="r" defTabSz="914400" rtl="1" eaLnBrk="1" latinLnBrk="0" hangingPunct="1">
              <a:lnSpc>
                <a:spcPct val="90000"/>
              </a:lnSpc>
              <a:spcBef>
                <a:spcPts val="1200"/>
              </a:spcBef>
              <a:spcAft>
                <a:spcPts val="200"/>
              </a:spcAft>
              <a:buClr>
                <a:schemeClr val="accent2"/>
              </a:buClr>
              <a:buSzPct val="100000"/>
              <a:buFont typeface="Tw Cen MT" panose="020B0602020104020603" pitchFamily="34" charset="0"/>
              <a:buChar char=" "/>
            </a:pPr>
            <a:r>
              <a:rPr lang="ar-SA" dirty="0" smtClean="0"/>
              <a:t>2- عبادية المقصد.</a:t>
            </a:r>
          </a:p>
          <a:p>
            <a:pPr marL="91440" indent="-91440" algn="r" defTabSz="914400" rtl="1" eaLnBrk="1" latinLnBrk="0" hangingPunct="1">
              <a:lnSpc>
                <a:spcPct val="90000"/>
              </a:lnSpc>
              <a:spcBef>
                <a:spcPts val="1200"/>
              </a:spcBef>
              <a:spcAft>
                <a:spcPts val="200"/>
              </a:spcAft>
              <a:buClr>
                <a:schemeClr val="accent2"/>
              </a:buClr>
              <a:buSzPct val="100000"/>
              <a:buFont typeface="Tw Cen MT" panose="020B0602020104020603" pitchFamily="34" charset="0"/>
              <a:buChar char=" "/>
            </a:pPr>
            <a:r>
              <a:rPr lang="ar-SA" dirty="0" smtClean="0"/>
              <a:t>3- ثابتة المبادئ وقابلة للتطبيق.</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166" y="2446638"/>
            <a:ext cx="4703702" cy="2649752"/>
          </a:xfrm>
          <a:prstGeom prst="rect">
            <a:avLst/>
          </a:prstGeom>
          <a:ln>
            <a:noFill/>
          </a:ln>
          <a:effectLst>
            <a:softEdge rad="112500"/>
          </a:effectLst>
        </p:spPr>
      </p:pic>
    </p:spTree>
    <p:extLst>
      <p:ext uri="{BB962C8B-B14F-4D97-AF65-F5344CB8AC3E}">
        <p14:creationId xmlns:p14="http://schemas.microsoft.com/office/powerpoint/2010/main" val="1824910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4800" b="1" dirty="0">
                <a:solidFill>
                  <a:schemeClr val="accent1">
                    <a:lumMod val="75000"/>
                  </a:schemeClr>
                </a:solidFill>
              </a:rPr>
              <a:t>ماهي أخلاقيات </a:t>
            </a:r>
            <a:r>
              <a:rPr lang="ar-SA" sz="4800" b="1" dirty="0" smtClean="0">
                <a:solidFill>
                  <a:schemeClr val="accent1">
                    <a:lumMod val="75000"/>
                  </a:schemeClr>
                </a:solidFill>
              </a:rPr>
              <a:t>الطب؟</a:t>
            </a:r>
            <a:endParaRPr lang="en-US" sz="4800" b="1" dirty="0">
              <a:solidFill>
                <a:schemeClr val="accent1">
                  <a:lumMod val="75000"/>
                </a:schemeClr>
              </a:solidFill>
            </a:endParaRPr>
          </a:p>
        </p:txBody>
      </p:sp>
      <p:sp>
        <p:nvSpPr>
          <p:cNvPr id="3" name="Content Placeholder 2"/>
          <p:cNvSpPr>
            <a:spLocks noGrp="1"/>
          </p:cNvSpPr>
          <p:nvPr>
            <p:ph idx="1"/>
          </p:nvPr>
        </p:nvSpPr>
        <p:spPr/>
        <p:txBody>
          <a:bodyPr/>
          <a:lstStyle/>
          <a:p>
            <a:pPr algn="r" rtl="1">
              <a:lnSpc>
                <a:spcPct val="150000"/>
              </a:lnSpc>
            </a:pPr>
            <a:r>
              <a:rPr lang="ar-SA" altLang="en-US" dirty="0">
                <a:ea typeface="Arial" charset="0"/>
              </a:rPr>
              <a:t>مجموعة الآداب والضوابط والتوجيهات المتفقة مع قواعد الأخلاق، والمستمدة من القيم والمبادئ والأعراف، والتي تُعنى بالتصرف الأخلاقي المناسب للممارس الصحي، مع المريض وذويه أو مع غيرهم من العاملين أو المستفيدين من الخدمات الصحية وتعنى بالممارسات الطبية المختلفة.</a:t>
            </a:r>
          </a:p>
          <a:p>
            <a:pPr algn="r" rtl="1"/>
            <a:endParaRPr lang="ar-SA" altLang="en-US" b="1" dirty="0">
              <a:ea typeface="Arial" charset="0"/>
            </a:endParaRPr>
          </a:p>
          <a:p>
            <a:pPr marL="228600" indent="-228600" algn="r" defTabSz="914400" rtl="1" eaLnBrk="1" latinLnBrk="0" hangingPunct="1">
              <a:lnSpc>
                <a:spcPct val="120000"/>
              </a:lnSpc>
              <a:spcBef>
                <a:spcPts val="1000"/>
              </a:spcBef>
              <a:buClr>
                <a:schemeClr val="tx1"/>
              </a:buClr>
              <a:buFont typeface="Arial" panose="020B0604020202020204" pitchFamily="34" charset="0"/>
              <a:buChar char="•"/>
            </a:pPr>
            <a:endParaRPr lang="en-US" dirty="0"/>
          </a:p>
        </p:txBody>
      </p:sp>
    </p:spTree>
    <p:extLst>
      <p:ext uri="{BB962C8B-B14F-4D97-AF65-F5344CB8AC3E}">
        <p14:creationId xmlns:p14="http://schemas.microsoft.com/office/powerpoint/2010/main" val="73421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defTabSz="914400" rtl="1" eaLnBrk="1" latinLnBrk="0" hangingPunct="1">
              <a:lnSpc>
                <a:spcPct val="90000"/>
              </a:lnSpc>
              <a:spcBef>
                <a:spcPct val="0"/>
              </a:spcBef>
              <a:buNone/>
            </a:pPr>
            <a:r>
              <a:rPr lang="ar-SA" sz="4800" b="1" dirty="0" smtClean="0">
                <a:solidFill>
                  <a:schemeClr val="accent1">
                    <a:lumMod val="50000"/>
                  </a:schemeClr>
                </a:solidFill>
              </a:rPr>
              <a:t>كيف نتعلم الاخلاقيات</a:t>
            </a:r>
            <a:r>
              <a:rPr lang="ar-SA" sz="4800" b="1" dirty="0" smtClean="0">
                <a:solidFill>
                  <a:schemeClr val="accent1">
                    <a:lumMod val="50000"/>
                  </a:schemeClr>
                </a:solidFill>
              </a:rPr>
              <a:t>؟</a:t>
            </a:r>
            <a:endParaRPr lang="en-US" sz="4800" b="1" dirty="0">
              <a:solidFill>
                <a:schemeClr val="accent1">
                  <a:lumMod val="50000"/>
                </a:schemeClr>
              </a:solidFill>
            </a:endParaRPr>
          </a:p>
        </p:txBody>
      </p:sp>
      <p:sp>
        <p:nvSpPr>
          <p:cNvPr id="3" name="Content Placeholder 2"/>
          <p:cNvSpPr>
            <a:spLocks noGrp="1"/>
          </p:cNvSpPr>
          <p:nvPr>
            <p:ph idx="1"/>
          </p:nvPr>
        </p:nvSpPr>
        <p:spPr/>
        <p:txBody>
          <a:bodyPr/>
          <a:lstStyle/>
          <a:p>
            <a:pPr algn="just" rtl="1">
              <a:buFont typeface="Arial" panose="020B0604020202020204" pitchFamily="34" charset="0"/>
              <a:buChar char="•"/>
            </a:pPr>
            <a:r>
              <a:rPr lang="ar-SA" altLang="en-US" dirty="0">
                <a:ea typeface="Arial" charset="0"/>
              </a:rPr>
              <a:t>هناك أخلاقيات عامة يتفق عليها كل عقلاء البشر مثل الصدق </a:t>
            </a:r>
            <a:r>
              <a:rPr lang="ar-SA" altLang="en-US" dirty="0" smtClean="0">
                <a:ea typeface="Arial" charset="0"/>
              </a:rPr>
              <a:t>مثلا </a:t>
            </a:r>
            <a:r>
              <a:rPr lang="ar-SA" altLang="en-US" dirty="0">
                <a:ea typeface="Arial" charset="0"/>
              </a:rPr>
              <a:t>وقد يكون هناك خلاف في التفاصيل وقد تكون فطرية </a:t>
            </a:r>
            <a:r>
              <a:rPr lang="ar-SA" altLang="en-US" dirty="0" smtClean="0">
                <a:ea typeface="Arial" charset="0"/>
              </a:rPr>
              <a:t>أو مكتسبة  </a:t>
            </a:r>
            <a:r>
              <a:rPr lang="ar-SA" altLang="en-US" dirty="0">
                <a:ea typeface="Arial" charset="0"/>
              </a:rPr>
              <a:t>تحتاج الى التعلم والتوجيه والتربية.</a:t>
            </a:r>
          </a:p>
          <a:p>
            <a:pPr algn="just" rtl="1">
              <a:buFont typeface="Arial" panose="020B0604020202020204" pitchFamily="34" charset="0"/>
              <a:buChar char="•"/>
            </a:pPr>
            <a:endParaRPr lang="ar-SA" altLang="en-US" dirty="0">
              <a:ea typeface="Arial" charset="0"/>
            </a:endParaRPr>
          </a:p>
          <a:p>
            <a:pPr algn="just" rtl="1">
              <a:buFont typeface="Arial" panose="020B0604020202020204" pitchFamily="34" charset="0"/>
              <a:buChar char="•"/>
            </a:pPr>
            <a:r>
              <a:rPr lang="ar-SA" altLang="en-US" dirty="0">
                <a:ea typeface="Arial" charset="0"/>
              </a:rPr>
              <a:t>وهناك قواعد تحكم التعامل مع الممارسات والقضايا الطبية وهذه قد يكون فيها خلاف بين الثقافات المختلفة.</a:t>
            </a:r>
          </a:p>
          <a:p>
            <a:pPr algn="r" defTabSz="914400" rtl="1" eaLnBrk="1" latinLnBrk="0" hangingPunct="1">
              <a:lnSpc>
                <a:spcPct val="120000"/>
              </a:lnSpc>
              <a:spcBef>
                <a:spcPts val="1000"/>
              </a:spcBef>
              <a:buClr>
                <a:schemeClr val="tx1"/>
              </a:buClr>
              <a:buFont typeface="Arial" panose="020B0604020202020204" pitchFamily="34" charset="0"/>
              <a:buChar char="•"/>
            </a:pPr>
            <a:endParaRPr lang="en-US" dirty="0"/>
          </a:p>
        </p:txBody>
      </p:sp>
    </p:spTree>
    <p:extLst>
      <p:ext uri="{BB962C8B-B14F-4D97-AF65-F5344CB8AC3E}">
        <p14:creationId xmlns:p14="http://schemas.microsoft.com/office/powerpoint/2010/main" val="1746339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00" y="-1"/>
            <a:ext cx="12210600" cy="6883625"/>
          </a:xfrm>
        </p:spPr>
      </p:pic>
    </p:spTree>
    <p:extLst>
      <p:ext uri="{BB962C8B-B14F-4D97-AF65-F5344CB8AC3E}">
        <p14:creationId xmlns:p14="http://schemas.microsoft.com/office/powerpoint/2010/main" val="825446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318054" y="832022"/>
            <a:ext cx="9355266" cy="4677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19429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48465" y="4974276"/>
            <a:ext cx="7772400" cy="1463040"/>
          </a:xfrm>
        </p:spPr>
        <p:txBody>
          <a:bodyPr/>
          <a:lstStyle/>
          <a:p>
            <a:pPr algn="ctr" defTabSz="914400" rtl="1" eaLnBrk="1" latinLnBrk="0" hangingPunct="1">
              <a:lnSpc>
                <a:spcPct val="90000"/>
              </a:lnSpc>
              <a:spcBef>
                <a:spcPct val="0"/>
              </a:spcBef>
              <a:buNone/>
            </a:pPr>
            <a:r>
              <a:rPr lang="ar-SA" dirty="0" smtClean="0"/>
              <a:t>حالات للمناقشة</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22097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defTabSz="914400" rtl="0" eaLnBrk="1" latinLnBrk="0" hangingPunct="1">
              <a:lnSpc>
                <a:spcPct val="90000"/>
              </a:lnSpc>
              <a:spcBef>
                <a:spcPct val="0"/>
              </a:spcBef>
              <a:buNone/>
            </a:pPr>
            <a:r>
              <a:rPr lang="en-US" sz="4800" b="1" cap="none" dirty="0" smtClean="0">
                <a:solidFill>
                  <a:schemeClr val="accent1">
                    <a:lumMod val="50000"/>
                  </a:schemeClr>
                </a:solidFill>
                <a:latin typeface="Georgia" panose="02040502050405020303" pitchFamily="18" charset="0"/>
              </a:rPr>
              <a:t>Case 1:</a:t>
            </a:r>
            <a:endParaRPr lang="en-US" sz="4800" b="1" cap="none" dirty="0">
              <a:solidFill>
                <a:schemeClr val="accent1">
                  <a:lumMod val="50000"/>
                </a:schemeClr>
              </a:solidFill>
              <a:latin typeface="Georgia" panose="02040502050405020303" pitchFamily="18" charset="0"/>
            </a:endParaRPr>
          </a:p>
        </p:txBody>
      </p:sp>
      <p:sp>
        <p:nvSpPr>
          <p:cNvPr id="3" name="Content Placeholder 2"/>
          <p:cNvSpPr>
            <a:spLocks noGrp="1"/>
          </p:cNvSpPr>
          <p:nvPr>
            <p:ph idx="1"/>
          </p:nvPr>
        </p:nvSpPr>
        <p:spPr/>
        <p:txBody>
          <a:bodyPr>
            <a:normAutofit/>
          </a:bodyPr>
          <a:lstStyle/>
          <a:p>
            <a:r>
              <a:rPr lang="en-US" altLang="en-US" sz="2800" cap="none" dirty="0" smtClean="0">
                <a:latin typeface="Georgia" panose="02040502050405020303" pitchFamily="18" charset="0"/>
                <a:ea typeface="Tahoma" charset="0"/>
                <a:cs typeface="Tahoma" charset="0"/>
              </a:rPr>
              <a:t>A patient with diastolic blood pressure of 120 </a:t>
            </a:r>
            <a:r>
              <a:rPr lang="en-US" altLang="en-US" sz="2800" cap="none" dirty="0" err="1" smtClean="0">
                <a:latin typeface="Georgia" panose="02040502050405020303" pitchFamily="18" charset="0"/>
                <a:ea typeface="Tahoma" charset="0"/>
                <a:cs typeface="Tahoma" charset="0"/>
              </a:rPr>
              <a:t>mmhg</a:t>
            </a:r>
            <a:r>
              <a:rPr lang="en-US" altLang="en-US" sz="2800" cap="none" dirty="0" smtClean="0">
                <a:latin typeface="Georgia" panose="02040502050405020303" pitchFamily="18" charset="0"/>
                <a:ea typeface="Tahoma" charset="0"/>
                <a:cs typeface="Tahoma" charset="0"/>
              </a:rPr>
              <a:t> failed to return to the health center for treatment. The nurse called the head of the village and asked him to convince the patient to come. In order to press on him the urgency of the matter, she had to explain all the details of the history &amp; examination that had been carried out on the patient.</a:t>
            </a:r>
          </a:p>
          <a:p>
            <a:pPr lvl="1"/>
            <a:r>
              <a:rPr lang="en-US" altLang="en-US" sz="2800" cap="none" dirty="0" smtClean="0">
                <a:latin typeface="Georgia" panose="02040502050405020303" pitchFamily="18" charset="0"/>
                <a:ea typeface="Tahoma" charset="0"/>
                <a:cs typeface="Tahoma" charset="0"/>
              </a:rPr>
              <a:t>Your views on the ethical aspects of the response from the nurse ?</a:t>
            </a:r>
            <a:endParaRPr lang="ar-SA" altLang="en-US" sz="2800" cap="none" dirty="0" smtClean="0">
              <a:latin typeface="Georgia" panose="02040502050405020303" pitchFamily="18" charset="0"/>
              <a:ea typeface="Arial" charset="0"/>
            </a:endParaRPr>
          </a:p>
          <a:p>
            <a:pPr marL="228600" indent="-228600" algn="r" defTabSz="914400" rtl="1" eaLnBrk="1" latinLnBrk="0" hangingPunct="1">
              <a:lnSpc>
                <a:spcPct val="120000"/>
              </a:lnSpc>
              <a:spcBef>
                <a:spcPts val="1000"/>
              </a:spcBef>
              <a:buClr>
                <a:schemeClr val="tx1"/>
              </a:buClr>
              <a:buFont typeface="Arial" panose="020B0604020202020204" pitchFamily="34" charset="0"/>
              <a:buChar char="•"/>
            </a:pPr>
            <a:endParaRPr lang="en-US" sz="2800" cap="none" dirty="0">
              <a:latin typeface="Georgia" panose="02040502050405020303" pitchFamily="18" charset="0"/>
            </a:endParaRPr>
          </a:p>
        </p:txBody>
      </p:sp>
      <p:sp>
        <p:nvSpPr>
          <p:cNvPr id="4" name="TextBox 3"/>
          <p:cNvSpPr txBox="1"/>
          <p:nvPr/>
        </p:nvSpPr>
        <p:spPr>
          <a:xfrm>
            <a:off x="9233941" y="6270885"/>
            <a:ext cx="2548328" cy="307777"/>
          </a:xfrm>
          <a:prstGeom prst="rect">
            <a:avLst/>
          </a:prstGeom>
          <a:noFill/>
        </p:spPr>
        <p:txBody>
          <a:bodyPr wrap="square" rtlCol="0">
            <a:spAutoFit/>
          </a:bodyPr>
          <a:lstStyle/>
          <a:p>
            <a:r>
              <a:rPr lang="en-US" sz="1400" dirty="0" smtClean="0"/>
              <a:t>Dr. Nada </a:t>
            </a:r>
            <a:r>
              <a:rPr lang="en-US" sz="1400" dirty="0" err="1" smtClean="0"/>
              <a:t>Alyousefi</a:t>
            </a:r>
            <a:endParaRPr lang="en-US" sz="1400" dirty="0"/>
          </a:p>
        </p:txBody>
      </p:sp>
    </p:spTree>
    <p:extLst>
      <p:ext uri="{BB962C8B-B14F-4D97-AF65-F5344CB8AC3E}">
        <p14:creationId xmlns:p14="http://schemas.microsoft.com/office/powerpoint/2010/main" val="1333116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b="1" cap="none" dirty="0" smtClean="0">
                <a:solidFill>
                  <a:schemeClr val="accent1">
                    <a:lumMod val="50000"/>
                  </a:schemeClr>
                </a:solidFill>
                <a:latin typeface="Georgia" panose="02040502050405020303" pitchFamily="18" charset="0"/>
              </a:rPr>
              <a:t>Case 2:</a:t>
            </a:r>
            <a:endParaRPr lang="en-US" sz="4800" b="1" cap="none" dirty="0">
              <a:solidFill>
                <a:schemeClr val="accent1">
                  <a:lumMod val="50000"/>
                </a:schemeClr>
              </a:solidFill>
              <a:latin typeface="Georgia" panose="02040502050405020303" pitchFamily="18" charset="0"/>
            </a:endParaRPr>
          </a:p>
        </p:txBody>
      </p:sp>
      <p:sp>
        <p:nvSpPr>
          <p:cNvPr id="3" name="Content Placeholder 2"/>
          <p:cNvSpPr>
            <a:spLocks noGrp="1"/>
          </p:cNvSpPr>
          <p:nvPr>
            <p:ph idx="1"/>
          </p:nvPr>
        </p:nvSpPr>
        <p:spPr/>
        <p:txBody>
          <a:bodyPr>
            <a:normAutofit/>
          </a:bodyPr>
          <a:lstStyle/>
          <a:p>
            <a:r>
              <a:rPr lang="en-US" altLang="en-US" sz="2400" cap="none" dirty="0" smtClean="0">
                <a:latin typeface="Georgia" panose="02040502050405020303" pitchFamily="18" charset="0"/>
                <a:ea typeface="Tahoma" charset="0"/>
                <a:cs typeface="Tahoma" charset="0"/>
              </a:rPr>
              <a:t>A couple married for 10 years without a child decided to have IVF. Before the procedure was completed, the husband died. The wife insisted on using the stored semen of her dead husband. The relatives of the husband objected. The first wife who had been divorced 15 years earlier with one girl also asked for the semen for an IVF procedure that she hoped would enable her to have another baby to act as a bone marrow donor for her daughter who had leukemia and had failed to find a matching donor.</a:t>
            </a:r>
          </a:p>
          <a:p>
            <a:pPr lvl="1"/>
            <a:r>
              <a:rPr lang="en-US" altLang="en-US" sz="2400" cap="none" dirty="0" smtClean="0">
                <a:latin typeface="Georgia" panose="02040502050405020303" pitchFamily="18" charset="0"/>
                <a:ea typeface="Tahoma" charset="0"/>
                <a:cs typeface="Tahoma" charset="0"/>
              </a:rPr>
              <a:t>Your views on this scenario from </a:t>
            </a:r>
            <a:r>
              <a:rPr lang="en-US" altLang="en-US" sz="2400" cap="none" dirty="0" err="1" smtClean="0">
                <a:latin typeface="Georgia" panose="02040502050405020303" pitchFamily="18" charset="0"/>
                <a:ea typeface="Tahoma" charset="0"/>
                <a:cs typeface="Tahoma" charset="0"/>
              </a:rPr>
              <a:t>islamic</a:t>
            </a:r>
            <a:r>
              <a:rPr lang="en-US" altLang="en-US" sz="2400" cap="none" dirty="0" smtClean="0">
                <a:latin typeface="Georgia" panose="02040502050405020303" pitchFamily="18" charset="0"/>
                <a:ea typeface="Tahoma" charset="0"/>
                <a:cs typeface="Tahoma" charset="0"/>
              </a:rPr>
              <a:t> ethics perspective?</a:t>
            </a:r>
            <a:endParaRPr lang="ar-SA" altLang="en-US" sz="2400" cap="none" dirty="0" smtClean="0">
              <a:latin typeface="Georgia" panose="02040502050405020303" pitchFamily="18" charset="0"/>
              <a:ea typeface="Arial" charset="0"/>
            </a:endParaRPr>
          </a:p>
          <a:p>
            <a:endParaRPr lang="en-US" sz="2400" cap="none" dirty="0">
              <a:latin typeface="Georgia" panose="02040502050405020303" pitchFamily="18" charset="0"/>
            </a:endParaRPr>
          </a:p>
        </p:txBody>
      </p:sp>
      <p:sp>
        <p:nvSpPr>
          <p:cNvPr id="4" name="TextBox 3"/>
          <p:cNvSpPr txBox="1"/>
          <p:nvPr/>
        </p:nvSpPr>
        <p:spPr>
          <a:xfrm>
            <a:off x="9233941" y="6270885"/>
            <a:ext cx="2548328" cy="307777"/>
          </a:xfrm>
          <a:prstGeom prst="rect">
            <a:avLst/>
          </a:prstGeom>
          <a:noFill/>
        </p:spPr>
        <p:txBody>
          <a:bodyPr wrap="square" rtlCol="0">
            <a:spAutoFit/>
          </a:bodyPr>
          <a:lstStyle/>
          <a:p>
            <a:r>
              <a:rPr lang="en-US" sz="1400" dirty="0" smtClean="0"/>
              <a:t>Dr. Nada </a:t>
            </a:r>
            <a:r>
              <a:rPr lang="en-US" sz="1400" dirty="0" err="1" smtClean="0"/>
              <a:t>Alyousefi</a:t>
            </a:r>
            <a:endParaRPr lang="en-US" sz="1400" dirty="0"/>
          </a:p>
        </p:txBody>
      </p:sp>
    </p:spTree>
    <p:extLst>
      <p:ext uri="{BB962C8B-B14F-4D97-AF65-F5344CB8AC3E}">
        <p14:creationId xmlns:p14="http://schemas.microsoft.com/office/powerpoint/2010/main" val="9979751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b="1" cap="none" dirty="0" smtClean="0">
                <a:solidFill>
                  <a:schemeClr val="accent1">
                    <a:lumMod val="50000"/>
                  </a:schemeClr>
                </a:solidFill>
                <a:latin typeface="Georgia" panose="02040502050405020303" pitchFamily="18" charset="0"/>
              </a:rPr>
              <a:t>Case 3:</a:t>
            </a:r>
            <a:endParaRPr lang="en-US" sz="4800" b="1" cap="none" dirty="0">
              <a:solidFill>
                <a:schemeClr val="accent1">
                  <a:lumMod val="50000"/>
                </a:schemeClr>
              </a:solidFill>
              <a:latin typeface="Georgia" panose="02040502050405020303" pitchFamily="18" charset="0"/>
            </a:endParaRPr>
          </a:p>
        </p:txBody>
      </p:sp>
      <p:sp>
        <p:nvSpPr>
          <p:cNvPr id="3" name="Content Placeholder 2"/>
          <p:cNvSpPr>
            <a:spLocks noGrp="1"/>
          </p:cNvSpPr>
          <p:nvPr>
            <p:ph idx="1"/>
          </p:nvPr>
        </p:nvSpPr>
        <p:spPr/>
        <p:txBody>
          <a:bodyPr>
            <a:normAutofit/>
          </a:bodyPr>
          <a:lstStyle/>
          <a:p>
            <a:pPr marL="0" indent="0">
              <a:buNone/>
            </a:pPr>
            <a:r>
              <a:rPr lang="en-US" altLang="en-US" sz="2800" cap="none" dirty="0" smtClean="0">
                <a:latin typeface="Georgia" panose="02040502050405020303" pitchFamily="18" charset="0"/>
              </a:rPr>
              <a:t>A 40-year old housewife with 8 living children is brought reluctantly to the contraceptive clinic by the husband. The husband asks for tubal legation because he cannot afford to look after more children. The wife insists that </a:t>
            </a:r>
            <a:r>
              <a:rPr lang="en-US" altLang="en-US" sz="2800" cap="none" dirty="0" err="1" smtClean="0">
                <a:latin typeface="Georgia" panose="02040502050405020303" pitchFamily="18" charset="0"/>
              </a:rPr>
              <a:t>allah</a:t>
            </a:r>
            <a:r>
              <a:rPr lang="en-US" altLang="en-US" sz="2800" cap="none" dirty="0" smtClean="0">
                <a:latin typeface="Georgia" panose="02040502050405020303" pitchFamily="18" charset="0"/>
              </a:rPr>
              <a:t> will provide for all the children irrespective of the husband’s financial situation. </a:t>
            </a:r>
          </a:p>
          <a:p>
            <a:endParaRPr lang="en-US" sz="2800" cap="none" dirty="0">
              <a:latin typeface="Georgia" panose="02040502050405020303" pitchFamily="18" charset="0"/>
            </a:endParaRPr>
          </a:p>
        </p:txBody>
      </p:sp>
      <p:sp>
        <p:nvSpPr>
          <p:cNvPr id="4" name="Footer Placeholder 3"/>
          <p:cNvSpPr>
            <a:spLocks noGrp="1"/>
          </p:cNvSpPr>
          <p:nvPr/>
        </p:nvSpPr>
        <p:spPr bwMode="auto">
          <a:xfrm>
            <a:off x="9085159" y="6207177"/>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lgn="r" eaLnBrk="1" hangingPunct="1">
              <a:spcBef>
                <a:spcPct val="0"/>
              </a:spcBef>
              <a:buClrTx/>
              <a:buSzTx/>
              <a:buFontTx/>
              <a:buNone/>
            </a:pPr>
            <a:r>
              <a:rPr lang="en-US" altLang="en-US" sz="1100" i="1" dirty="0">
                <a:latin typeface="Times New Roman" charset="0"/>
                <a:ea typeface="Times New Roman" charset="0"/>
                <a:cs typeface="Times New Roman" charset="0"/>
              </a:rPr>
              <a:t>Professor Omar Hasan </a:t>
            </a:r>
            <a:r>
              <a:rPr lang="en-US" altLang="en-US" sz="1100" i="1" dirty="0" err="1">
                <a:latin typeface="Times New Roman" charset="0"/>
                <a:ea typeface="Times New Roman" charset="0"/>
                <a:cs typeface="Times New Roman" charset="0"/>
              </a:rPr>
              <a:t>Kasule</a:t>
            </a:r>
            <a:r>
              <a:rPr lang="en-US" altLang="en-US" sz="1100" i="1" dirty="0">
                <a:latin typeface="Times New Roman" charset="0"/>
                <a:ea typeface="Times New Roman" charset="0"/>
                <a:cs typeface="Times New Roman" charset="0"/>
              </a:rPr>
              <a:t> Sr.</a:t>
            </a:r>
            <a:r>
              <a:rPr lang="en-US" altLang="en-US" sz="1100" dirty="0"/>
              <a:t> </a:t>
            </a:r>
          </a:p>
          <a:p>
            <a:pPr algn="r" eaLnBrk="1" hangingPunct="1">
              <a:spcBef>
                <a:spcPct val="0"/>
              </a:spcBef>
              <a:buClrTx/>
              <a:buSzTx/>
              <a:buFontTx/>
              <a:buNone/>
            </a:pPr>
            <a:r>
              <a:rPr lang="en-US" altLang="en-US" sz="1100" dirty="0"/>
              <a:t>12-14 September 2011</a:t>
            </a:r>
          </a:p>
        </p:txBody>
      </p:sp>
    </p:spTree>
    <p:extLst>
      <p:ext uri="{BB962C8B-B14F-4D97-AF65-F5344CB8AC3E}">
        <p14:creationId xmlns:p14="http://schemas.microsoft.com/office/powerpoint/2010/main" val="1121651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b="1" cap="none" dirty="0" smtClean="0">
                <a:latin typeface="Georgia" panose="02040502050405020303" pitchFamily="18" charset="0"/>
              </a:rPr>
              <a:t>Case 4:</a:t>
            </a:r>
            <a:endParaRPr lang="en-US" sz="4800" b="1" cap="none" dirty="0">
              <a:latin typeface="Georgia" panose="02040502050405020303" pitchFamily="18" charset="0"/>
            </a:endParaRPr>
          </a:p>
        </p:txBody>
      </p:sp>
      <p:sp>
        <p:nvSpPr>
          <p:cNvPr id="3" name="Content Placeholder 2"/>
          <p:cNvSpPr>
            <a:spLocks noGrp="1"/>
          </p:cNvSpPr>
          <p:nvPr>
            <p:ph idx="1"/>
          </p:nvPr>
        </p:nvSpPr>
        <p:spPr/>
        <p:txBody>
          <a:bodyPr>
            <a:normAutofit/>
          </a:bodyPr>
          <a:lstStyle/>
          <a:p>
            <a:pPr marL="0" indent="0">
              <a:buNone/>
            </a:pPr>
            <a:r>
              <a:rPr lang="en-US" altLang="en-US" sz="2800" cap="none" dirty="0" smtClean="0">
                <a:latin typeface="Georgia" panose="02040502050405020303" pitchFamily="18" charset="0"/>
              </a:rPr>
              <a:t>A married woman fearing that she was no longer attractive wanted to undergo plastic surgery on the nose and to bleach her skin. She feared that her husband would look for another wife.</a:t>
            </a:r>
          </a:p>
          <a:p>
            <a:endParaRPr lang="en-US" sz="2800" cap="none" dirty="0">
              <a:latin typeface="Georgia" panose="02040502050405020303" pitchFamily="18" charset="0"/>
            </a:endParaRPr>
          </a:p>
        </p:txBody>
      </p:sp>
      <p:sp>
        <p:nvSpPr>
          <p:cNvPr id="4" name="Footer Placeholder 3"/>
          <p:cNvSpPr>
            <a:spLocks noGrp="1"/>
          </p:cNvSpPr>
          <p:nvPr/>
        </p:nvSpPr>
        <p:spPr bwMode="auto">
          <a:xfrm>
            <a:off x="9085159" y="6207177"/>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lgn="r" eaLnBrk="1" hangingPunct="1">
              <a:spcBef>
                <a:spcPct val="0"/>
              </a:spcBef>
              <a:buClrTx/>
              <a:buSzTx/>
              <a:buFontTx/>
              <a:buNone/>
            </a:pPr>
            <a:r>
              <a:rPr lang="en-US" altLang="en-US" sz="1100" i="1" dirty="0">
                <a:latin typeface="Times New Roman" charset="0"/>
                <a:ea typeface="Times New Roman" charset="0"/>
                <a:cs typeface="Times New Roman" charset="0"/>
              </a:rPr>
              <a:t>Professor Omar Hasan </a:t>
            </a:r>
            <a:r>
              <a:rPr lang="en-US" altLang="en-US" sz="1100" i="1" dirty="0" err="1">
                <a:latin typeface="Times New Roman" charset="0"/>
                <a:ea typeface="Times New Roman" charset="0"/>
                <a:cs typeface="Times New Roman" charset="0"/>
              </a:rPr>
              <a:t>Kasule</a:t>
            </a:r>
            <a:r>
              <a:rPr lang="en-US" altLang="en-US" sz="1100" i="1" dirty="0">
                <a:latin typeface="Times New Roman" charset="0"/>
                <a:ea typeface="Times New Roman" charset="0"/>
                <a:cs typeface="Times New Roman" charset="0"/>
              </a:rPr>
              <a:t> Sr.</a:t>
            </a:r>
            <a:r>
              <a:rPr lang="en-US" altLang="en-US" sz="1100" dirty="0"/>
              <a:t> </a:t>
            </a:r>
          </a:p>
          <a:p>
            <a:pPr algn="r" eaLnBrk="1" hangingPunct="1">
              <a:spcBef>
                <a:spcPct val="0"/>
              </a:spcBef>
              <a:buClrTx/>
              <a:buSzTx/>
              <a:buFontTx/>
              <a:buNone/>
            </a:pPr>
            <a:r>
              <a:rPr lang="en-US" altLang="en-US" sz="1100" dirty="0"/>
              <a:t>12-14 September 2011</a:t>
            </a:r>
          </a:p>
        </p:txBody>
      </p:sp>
    </p:spTree>
    <p:extLst>
      <p:ext uri="{BB962C8B-B14F-4D97-AF65-F5344CB8AC3E}">
        <p14:creationId xmlns:p14="http://schemas.microsoft.com/office/powerpoint/2010/main" val="9806852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800" b="1" cap="none" dirty="0" smtClean="0">
                <a:solidFill>
                  <a:schemeClr val="accent1">
                    <a:lumMod val="50000"/>
                  </a:schemeClr>
                </a:solidFill>
                <a:latin typeface="Georgia" panose="02040502050405020303" pitchFamily="18" charset="0"/>
              </a:rPr>
              <a:t>Case 5:</a:t>
            </a:r>
            <a:endParaRPr lang="en-US" sz="4800" b="1" cap="none" dirty="0">
              <a:solidFill>
                <a:schemeClr val="accent1">
                  <a:lumMod val="50000"/>
                </a:schemeClr>
              </a:solidFill>
              <a:latin typeface="Georgia" panose="02040502050405020303" pitchFamily="18" charset="0"/>
            </a:endParaRPr>
          </a:p>
        </p:txBody>
      </p:sp>
      <p:sp>
        <p:nvSpPr>
          <p:cNvPr id="3" name="Content Placeholder 2"/>
          <p:cNvSpPr>
            <a:spLocks noGrp="1"/>
          </p:cNvSpPr>
          <p:nvPr>
            <p:ph idx="1"/>
          </p:nvPr>
        </p:nvSpPr>
        <p:spPr/>
        <p:txBody>
          <a:bodyPr>
            <a:normAutofit/>
          </a:bodyPr>
          <a:lstStyle/>
          <a:p>
            <a:pPr marL="0" indent="0">
              <a:buNone/>
            </a:pPr>
            <a:r>
              <a:rPr lang="en-US" altLang="en-US" sz="2800" cap="none" dirty="0" smtClean="0">
                <a:latin typeface="Georgia" panose="02040502050405020303" pitchFamily="18" charset="0"/>
              </a:rPr>
              <a:t>A specialist surgeon working in a public hospital started referring all patients he saw to get x-ray examination from a radiology center owned by his wife. The wife charged the lowest fees of all the radiologists in town.</a:t>
            </a:r>
          </a:p>
          <a:p>
            <a:endParaRPr lang="en-US" sz="2800" cap="none" dirty="0">
              <a:latin typeface="Georgia" panose="02040502050405020303" pitchFamily="18" charset="0"/>
            </a:endParaRPr>
          </a:p>
        </p:txBody>
      </p:sp>
      <p:sp>
        <p:nvSpPr>
          <p:cNvPr id="4" name="Footer Placeholder 3"/>
          <p:cNvSpPr>
            <a:spLocks noGrp="1"/>
          </p:cNvSpPr>
          <p:nvPr/>
        </p:nvSpPr>
        <p:spPr bwMode="auto">
          <a:xfrm>
            <a:off x="9085159" y="6207177"/>
            <a:ext cx="23510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400"/>
              </a:spcBef>
              <a:buClr>
                <a:schemeClr val="accent1"/>
              </a:buClr>
              <a:buSzPct val="68000"/>
              <a:buFont typeface="Wingdings 3" charset="2"/>
              <a:buChar char=""/>
              <a:defRPr sz="2700">
                <a:solidFill>
                  <a:schemeClr val="tx1"/>
                </a:solidFill>
                <a:latin typeface="Lucida Sans Unicode" charset="0"/>
              </a:defRPr>
            </a:lvl1pPr>
            <a:lvl2pPr marL="742950" indent="-285750">
              <a:spcBef>
                <a:spcPts val="325"/>
              </a:spcBef>
              <a:buClr>
                <a:schemeClr val="accent1"/>
              </a:buClr>
              <a:buFont typeface="Verdana" charset="0"/>
              <a:buChar char="◦"/>
              <a:defRPr sz="2300">
                <a:solidFill>
                  <a:schemeClr val="tx1"/>
                </a:solidFill>
                <a:latin typeface="Lucida Sans Unicode" charset="0"/>
              </a:defRPr>
            </a:lvl2pPr>
            <a:lvl3pPr marL="1143000" indent="-228600">
              <a:spcBef>
                <a:spcPts val="350"/>
              </a:spcBef>
              <a:buClr>
                <a:schemeClr val="accent2"/>
              </a:buClr>
              <a:buSzPct val="100000"/>
              <a:buFont typeface="Wingdings 2" charset="2"/>
              <a:buChar char=""/>
              <a:defRPr sz="2100">
                <a:solidFill>
                  <a:schemeClr val="tx1"/>
                </a:solidFill>
                <a:latin typeface="Lucida Sans Unicode" charset="0"/>
              </a:defRPr>
            </a:lvl3pPr>
            <a:lvl4pPr marL="1600200" indent="-228600">
              <a:spcBef>
                <a:spcPts val="350"/>
              </a:spcBef>
              <a:buClr>
                <a:schemeClr val="accent2"/>
              </a:buClr>
              <a:buFont typeface="Wingdings 2" charset="2"/>
              <a:buChar char=""/>
              <a:defRPr sz="1900">
                <a:solidFill>
                  <a:schemeClr val="tx1"/>
                </a:solidFill>
                <a:latin typeface="Lucida Sans Unicode" charset="0"/>
              </a:defRPr>
            </a:lvl4pPr>
            <a:lvl5pPr marL="2057400" indent="-228600">
              <a:spcBef>
                <a:spcPts val="350"/>
              </a:spcBef>
              <a:buClr>
                <a:schemeClr val="accent2"/>
              </a:buClr>
              <a:buFont typeface="Wingdings 2" charset="2"/>
              <a:buChar char=""/>
              <a:defRPr sz="2000">
                <a:solidFill>
                  <a:schemeClr val="tx1"/>
                </a:solidFill>
                <a:latin typeface="Lucida Sans Unicode" charset="0"/>
              </a:defRPr>
            </a:lvl5pPr>
            <a:lvl6pPr marL="25146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6pPr>
            <a:lvl7pPr marL="29718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7pPr>
            <a:lvl8pPr marL="34290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8pPr>
            <a:lvl9pPr marL="3886200" indent="-228600" eaLnBrk="0" fontAlgn="base" hangingPunct="0">
              <a:spcBef>
                <a:spcPts val="350"/>
              </a:spcBef>
              <a:spcAft>
                <a:spcPct val="0"/>
              </a:spcAft>
              <a:buClr>
                <a:schemeClr val="accent2"/>
              </a:buClr>
              <a:buFont typeface="Wingdings 2" charset="2"/>
              <a:buChar char=""/>
              <a:defRPr sz="2000">
                <a:solidFill>
                  <a:schemeClr val="tx1"/>
                </a:solidFill>
                <a:latin typeface="Lucida Sans Unicode" charset="0"/>
              </a:defRPr>
            </a:lvl9pPr>
          </a:lstStyle>
          <a:p>
            <a:pPr algn="r" eaLnBrk="1" hangingPunct="1">
              <a:spcBef>
                <a:spcPct val="0"/>
              </a:spcBef>
              <a:buClrTx/>
              <a:buSzTx/>
              <a:buFontTx/>
              <a:buNone/>
            </a:pPr>
            <a:r>
              <a:rPr lang="en-US" altLang="en-US" sz="1100" i="1" dirty="0">
                <a:latin typeface="Times New Roman" charset="0"/>
                <a:ea typeface="Times New Roman" charset="0"/>
                <a:cs typeface="Times New Roman" charset="0"/>
              </a:rPr>
              <a:t>Professor Omar Hasan </a:t>
            </a:r>
            <a:r>
              <a:rPr lang="en-US" altLang="en-US" sz="1100" i="1" dirty="0" err="1">
                <a:latin typeface="Times New Roman" charset="0"/>
                <a:ea typeface="Times New Roman" charset="0"/>
                <a:cs typeface="Times New Roman" charset="0"/>
              </a:rPr>
              <a:t>Kasule</a:t>
            </a:r>
            <a:r>
              <a:rPr lang="en-US" altLang="en-US" sz="1100" i="1" dirty="0">
                <a:latin typeface="Times New Roman" charset="0"/>
                <a:ea typeface="Times New Roman" charset="0"/>
                <a:cs typeface="Times New Roman" charset="0"/>
              </a:rPr>
              <a:t> Sr.</a:t>
            </a:r>
            <a:r>
              <a:rPr lang="en-US" altLang="en-US" sz="1100" dirty="0"/>
              <a:t> </a:t>
            </a:r>
          </a:p>
          <a:p>
            <a:pPr algn="r" eaLnBrk="1" hangingPunct="1">
              <a:spcBef>
                <a:spcPct val="0"/>
              </a:spcBef>
              <a:buClrTx/>
              <a:buSzTx/>
              <a:buFontTx/>
              <a:buNone/>
            </a:pPr>
            <a:r>
              <a:rPr lang="en-US" altLang="en-US" sz="1100" dirty="0"/>
              <a:t>12-14 September 2011</a:t>
            </a:r>
          </a:p>
        </p:txBody>
      </p:sp>
    </p:spTree>
    <p:extLst>
      <p:ext uri="{BB962C8B-B14F-4D97-AF65-F5344CB8AC3E}">
        <p14:creationId xmlns:p14="http://schemas.microsoft.com/office/powerpoint/2010/main" val="4393169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842054" y="394045"/>
            <a:ext cx="6388958" cy="57911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37896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4800" b="1" dirty="0" smtClean="0">
                <a:solidFill>
                  <a:schemeClr val="accent1">
                    <a:lumMod val="75000"/>
                  </a:schemeClr>
                </a:solidFill>
              </a:rPr>
              <a:t>المحتوى:</a:t>
            </a:r>
            <a:endParaRPr lang="en-US" sz="4800" b="1" dirty="0">
              <a:solidFill>
                <a:schemeClr val="accent1">
                  <a:lumMod val="75000"/>
                </a:schemeClr>
              </a:solidFill>
            </a:endParaRPr>
          </a:p>
        </p:txBody>
      </p:sp>
      <p:sp>
        <p:nvSpPr>
          <p:cNvPr id="3" name="Content Placeholder 2"/>
          <p:cNvSpPr>
            <a:spLocks noGrp="1"/>
          </p:cNvSpPr>
          <p:nvPr>
            <p:ph idx="1"/>
          </p:nvPr>
        </p:nvSpPr>
        <p:spPr>
          <a:xfrm>
            <a:off x="-338376" y="1832304"/>
            <a:ext cx="10363826" cy="3424107"/>
          </a:xfrm>
        </p:spPr>
        <p:txBody>
          <a:bodyPr>
            <a:noAutofit/>
          </a:bodyPr>
          <a:lstStyle/>
          <a:p>
            <a:pPr marL="0" indent="0" algn="r" defTabSz="914400" rtl="1" eaLnBrk="1" latinLnBrk="0" hangingPunct="1">
              <a:lnSpc>
                <a:spcPct val="120000"/>
              </a:lnSpc>
              <a:spcBef>
                <a:spcPts val="1000"/>
              </a:spcBef>
              <a:buClr>
                <a:schemeClr val="tx1"/>
              </a:buClr>
              <a:buNone/>
            </a:pPr>
            <a:r>
              <a:rPr lang="ar-SA" sz="2000" b="1" dirty="0" smtClean="0"/>
              <a:t>1- مقدمة عن المقرر:-</a:t>
            </a:r>
          </a:p>
          <a:p>
            <a:pPr lvl="2" algn="r" rtl="1"/>
            <a:r>
              <a:rPr lang="ar-SA" sz="1800" dirty="0" smtClean="0"/>
              <a:t>الاهداف.</a:t>
            </a:r>
          </a:p>
          <a:p>
            <a:pPr lvl="2" algn="r" rtl="1"/>
            <a:r>
              <a:rPr lang="ar-SA" sz="1800" dirty="0" smtClean="0"/>
              <a:t>مفردات المنهج.</a:t>
            </a:r>
          </a:p>
          <a:p>
            <a:pPr lvl="2" algn="r" rtl="1"/>
            <a:r>
              <a:rPr lang="ar-SA" sz="1800" dirty="0" smtClean="0"/>
              <a:t>طرق التدريس.</a:t>
            </a:r>
          </a:p>
          <a:p>
            <a:pPr lvl="2" algn="r" rtl="1"/>
            <a:r>
              <a:rPr lang="ar-SA" sz="1800" dirty="0" smtClean="0"/>
              <a:t>المراجع.</a:t>
            </a:r>
          </a:p>
          <a:p>
            <a:pPr lvl="2" algn="r" rtl="1"/>
            <a:r>
              <a:rPr lang="ar-SA" sz="1800" dirty="0" smtClean="0"/>
              <a:t>طرق التقييم.</a:t>
            </a:r>
          </a:p>
          <a:p>
            <a:pPr marL="0" indent="0" algn="r" defTabSz="914400" rtl="1" eaLnBrk="1" latinLnBrk="0" hangingPunct="1">
              <a:lnSpc>
                <a:spcPct val="120000"/>
              </a:lnSpc>
              <a:spcBef>
                <a:spcPts val="1000"/>
              </a:spcBef>
              <a:buClr>
                <a:schemeClr val="tx1"/>
              </a:buClr>
              <a:buNone/>
            </a:pPr>
            <a:r>
              <a:rPr lang="ar-SA" sz="2000" b="1" dirty="0" smtClean="0"/>
              <a:t>2-  مقدمة للمحاضرة.</a:t>
            </a:r>
          </a:p>
          <a:p>
            <a:pPr marL="0" indent="0" algn="r" defTabSz="914400" rtl="1" eaLnBrk="1" latinLnBrk="0" hangingPunct="1">
              <a:lnSpc>
                <a:spcPct val="120000"/>
              </a:lnSpc>
              <a:spcBef>
                <a:spcPts val="1000"/>
              </a:spcBef>
              <a:buClr>
                <a:schemeClr val="tx1"/>
              </a:buClr>
              <a:buNone/>
            </a:pPr>
            <a:r>
              <a:rPr lang="ar-SA" sz="2000" b="1" dirty="0" smtClean="0"/>
              <a:t>3- </a:t>
            </a:r>
            <a:r>
              <a:rPr lang="ar-SA" sz="2000" b="1" dirty="0"/>
              <a:t>ا</a:t>
            </a:r>
            <a:r>
              <a:rPr lang="ar-SA" sz="2000" b="1" dirty="0" smtClean="0"/>
              <a:t>همية الاخلاق في الإسلام.</a:t>
            </a:r>
          </a:p>
          <a:p>
            <a:pPr marL="0" indent="0" algn="r" defTabSz="914400" rtl="1" eaLnBrk="1" latinLnBrk="0" hangingPunct="1">
              <a:lnSpc>
                <a:spcPct val="120000"/>
              </a:lnSpc>
              <a:spcBef>
                <a:spcPts val="1000"/>
              </a:spcBef>
              <a:buClr>
                <a:schemeClr val="tx1"/>
              </a:buClr>
              <a:buNone/>
            </a:pPr>
            <a:r>
              <a:rPr lang="ar-SA" sz="2000" b="1" dirty="0" smtClean="0"/>
              <a:t>4- ما هي اخلاقيات الطب.</a:t>
            </a:r>
          </a:p>
          <a:p>
            <a:pPr marL="0" indent="0" algn="r" defTabSz="914400" rtl="1" eaLnBrk="1" latinLnBrk="0" hangingPunct="1">
              <a:lnSpc>
                <a:spcPct val="120000"/>
              </a:lnSpc>
              <a:spcBef>
                <a:spcPts val="1000"/>
              </a:spcBef>
              <a:buClr>
                <a:schemeClr val="tx1"/>
              </a:buClr>
              <a:buNone/>
            </a:pPr>
            <a:r>
              <a:rPr lang="ar-SA" sz="2000" b="1" dirty="0" smtClean="0"/>
              <a:t>5- حالات للمناقشة.</a:t>
            </a:r>
          </a:p>
        </p:txBody>
      </p:sp>
    </p:spTree>
    <p:extLst>
      <p:ext uri="{BB962C8B-B14F-4D97-AF65-F5344CB8AC3E}">
        <p14:creationId xmlns:p14="http://schemas.microsoft.com/office/powerpoint/2010/main" val="185914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4778" y="1324385"/>
            <a:ext cx="4237362" cy="31921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3298" y="2053524"/>
            <a:ext cx="4940128" cy="24630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75979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defTabSz="914400" rtl="1" eaLnBrk="1" latinLnBrk="0" hangingPunct="1">
              <a:lnSpc>
                <a:spcPct val="90000"/>
              </a:lnSpc>
              <a:spcBef>
                <a:spcPct val="0"/>
              </a:spcBef>
              <a:buNone/>
            </a:pPr>
            <a:r>
              <a:rPr lang="ar-SA" sz="4800" b="1" dirty="0" smtClean="0">
                <a:solidFill>
                  <a:schemeClr val="accent1">
                    <a:lumMod val="75000"/>
                  </a:schemeClr>
                </a:solidFill>
              </a:rPr>
              <a:t>مقدمة:</a:t>
            </a:r>
            <a:endParaRPr lang="en-US" sz="4800" b="1" dirty="0">
              <a:solidFill>
                <a:schemeClr val="accent1">
                  <a:lumMod val="75000"/>
                </a:schemeClr>
              </a:solidFill>
            </a:endParaRPr>
          </a:p>
        </p:txBody>
      </p:sp>
      <p:sp>
        <p:nvSpPr>
          <p:cNvPr id="3" name="Content Placeholder 2"/>
          <p:cNvSpPr>
            <a:spLocks noGrp="1"/>
          </p:cNvSpPr>
          <p:nvPr>
            <p:ph idx="1"/>
          </p:nvPr>
        </p:nvSpPr>
        <p:spPr>
          <a:xfrm>
            <a:off x="1411306" y="2084832"/>
            <a:ext cx="9981624" cy="4023360"/>
          </a:xfrm>
        </p:spPr>
        <p:txBody>
          <a:bodyPr/>
          <a:lstStyle/>
          <a:p>
            <a:pPr algn="r" rtl="1">
              <a:buFont typeface="Arial" panose="020B0604020202020204" pitchFamily="34" charset="0"/>
              <a:buChar char="•"/>
            </a:pPr>
            <a:r>
              <a:rPr lang="ar-SA" altLang="en-US" dirty="0">
                <a:ea typeface="Arial" charset="0"/>
              </a:rPr>
              <a:t>الخلق الحسن هو رسالة الإسلام</a:t>
            </a:r>
            <a:r>
              <a:rPr lang="ar-SA" altLang="en-US" b="1" dirty="0">
                <a:ea typeface="Arial" charset="0"/>
              </a:rPr>
              <a:t> </a:t>
            </a:r>
            <a:r>
              <a:rPr lang="ar-SA" altLang="en-US" dirty="0">
                <a:ea typeface="Arial" charset="0"/>
              </a:rPr>
              <a:t>وله مكانته وشرفه في التعامل القويم مع النفس بتزكيتها، و مع الآخرين بالعدل </a:t>
            </a:r>
            <a:r>
              <a:rPr lang="ar-SA" altLang="en-US" dirty="0" smtClean="0">
                <a:ea typeface="Arial" charset="0"/>
              </a:rPr>
              <a:t>والإحسان ومع الخالق عز وجل في عبودية خالصة تشمل جوانب الحياة كلها</a:t>
            </a:r>
            <a:r>
              <a:rPr lang="ar-SA" altLang="en-US" dirty="0" smtClean="0">
                <a:ea typeface="Arial" charset="0"/>
              </a:rPr>
              <a:t>.</a:t>
            </a:r>
          </a:p>
          <a:p>
            <a:pPr algn="r" rtl="1">
              <a:buFont typeface="Arial" panose="020B0604020202020204" pitchFamily="34" charset="0"/>
              <a:buChar char="•"/>
            </a:pPr>
            <a:endParaRPr lang="ar-SA" altLang="en-US" dirty="0">
              <a:ea typeface="Arial" charset="0"/>
            </a:endParaRPr>
          </a:p>
          <a:p>
            <a:pPr algn="r" rtl="1">
              <a:buFont typeface="Arial" panose="020B0604020202020204" pitchFamily="34" charset="0"/>
              <a:buChar char="•"/>
            </a:pPr>
            <a:r>
              <a:rPr lang="ar-SA" altLang="en-US" dirty="0">
                <a:ea typeface="Arial" charset="0"/>
              </a:rPr>
              <a:t>لقد كان رسول الله صلى الله عليه وسلم قدوة عملية في تطبيق الأخلاق, واقعا </a:t>
            </a:r>
            <a:r>
              <a:rPr lang="ar-SA" altLang="en-US" dirty="0" smtClean="0">
                <a:ea typeface="Arial" charset="0"/>
              </a:rPr>
              <a:t>ملموسا (انما بعثت </a:t>
            </a:r>
            <a:r>
              <a:rPr lang="ar-SA" altLang="en-US" dirty="0" smtClean="0">
                <a:ea typeface="Arial" charset="0"/>
              </a:rPr>
              <a:t>لأتمم </a:t>
            </a:r>
            <a:r>
              <a:rPr lang="ar-SA" altLang="en-US" dirty="0" smtClean="0">
                <a:ea typeface="Arial" charset="0"/>
              </a:rPr>
              <a:t>مكارم الاخلاق) ، (وانك لعلى خلق عظيم</a:t>
            </a:r>
            <a:r>
              <a:rPr lang="ar-SA" altLang="en-US" dirty="0" smtClean="0">
                <a:ea typeface="Arial" charset="0"/>
              </a:rPr>
              <a:t>).</a:t>
            </a:r>
          </a:p>
          <a:p>
            <a:pPr algn="r" rtl="1">
              <a:buFont typeface="Arial" panose="020B0604020202020204" pitchFamily="34" charset="0"/>
              <a:buChar char="•"/>
            </a:pPr>
            <a:endParaRPr lang="ar-SA" altLang="en-US" dirty="0" smtClean="0">
              <a:ea typeface="Arial" charset="0"/>
            </a:endParaRPr>
          </a:p>
          <a:p>
            <a:pPr algn="r" rtl="1">
              <a:buFont typeface="Arial" panose="020B0604020202020204" pitchFamily="34" charset="0"/>
              <a:buChar char="•"/>
            </a:pPr>
            <a:r>
              <a:rPr lang="ar-SA" altLang="en-US" dirty="0">
                <a:ea typeface="Arial" charset="0"/>
              </a:rPr>
              <a:t>ومن هذه المنطلقات الإيمانية الراسخة كان جديرا بطلاب وطالبات كليات الطب والأطباء والطبيبات وجميع العاملين في المجال الصحي أن يلتمسوا هديه صلى الله عليه وسلم في الأخلاق والتعامل اليومي في مجال عملهم.</a:t>
            </a:r>
          </a:p>
          <a:p>
            <a:pPr algn="r" rtl="1">
              <a:buFont typeface="Arial" panose="020B0604020202020204" pitchFamily="34" charset="0"/>
              <a:buChar char="•"/>
            </a:pPr>
            <a:endParaRPr lang="ar-SA" altLang="en-US" dirty="0">
              <a:ea typeface="Arial" charset="0"/>
            </a:endParaRPr>
          </a:p>
          <a:p>
            <a:pPr algn="r">
              <a:buFont typeface="Arial" panose="020B0604020202020204" pitchFamily="34" charset="0"/>
              <a:buChar char="•"/>
            </a:pPr>
            <a:endParaRPr lang="en-US" dirty="0"/>
          </a:p>
        </p:txBody>
      </p:sp>
    </p:spTree>
    <p:extLst>
      <p:ext uri="{BB962C8B-B14F-4D97-AF65-F5344CB8AC3E}">
        <p14:creationId xmlns:p14="http://schemas.microsoft.com/office/powerpoint/2010/main" val="1184214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defTabSz="914400" rtl="1" eaLnBrk="1" latinLnBrk="0" hangingPunct="1">
              <a:lnSpc>
                <a:spcPct val="90000"/>
              </a:lnSpc>
              <a:spcBef>
                <a:spcPct val="0"/>
              </a:spcBef>
              <a:buNone/>
            </a:pPr>
            <a:r>
              <a:rPr lang="ar-SA" sz="4800" b="1" dirty="0" smtClean="0">
                <a:solidFill>
                  <a:schemeClr val="accent1">
                    <a:lumMod val="75000"/>
                  </a:schemeClr>
                </a:solidFill>
              </a:rPr>
              <a:t>اهداف المقرر:</a:t>
            </a:r>
            <a:endParaRPr lang="en-US" sz="4800" b="1" dirty="0">
              <a:solidFill>
                <a:schemeClr val="accent1">
                  <a:lumMod val="75000"/>
                </a:schemeClr>
              </a:solidFill>
            </a:endParaRPr>
          </a:p>
        </p:txBody>
      </p:sp>
      <p:sp>
        <p:nvSpPr>
          <p:cNvPr id="3" name="Content Placeholder 2"/>
          <p:cNvSpPr>
            <a:spLocks noGrp="1"/>
          </p:cNvSpPr>
          <p:nvPr>
            <p:ph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b="1" dirty="0" smtClean="0">
                <a:solidFill>
                  <a:srgbClr val="002060"/>
                </a:solidFill>
              </a:rPr>
              <a:t>الهدف العام</a:t>
            </a:r>
            <a:r>
              <a:rPr lang="ar-SA" sz="2800" b="1" dirty="0" smtClean="0">
                <a:solidFill>
                  <a:srgbClr val="002060"/>
                </a:solidFill>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SA" sz="2800" b="1"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ar-SA" dirty="0" smtClean="0"/>
              <a:t>تنمية المعرفة بالجوانب الأخلاقية والاحكام الطبية الفقيهة المتعلقة بالممارسات الصحية ومهنة الطب لدى طالب الطب من منظور إسلامي.</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976" y="3888817"/>
            <a:ext cx="3737770" cy="2225141"/>
          </a:xfrm>
          <a:prstGeom prst="rect">
            <a:avLst/>
          </a:prstGeom>
          <a:ln>
            <a:noFill/>
          </a:ln>
          <a:effectLst>
            <a:softEdge rad="112500"/>
          </a:effectLst>
        </p:spPr>
      </p:pic>
    </p:spTree>
    <p:extLst>
      <p:ext uri="{BB962C8B-B14F-4D97-AF65-F5344CB8AC3E}">
        <p14:creationId xmlns:p14="http://schemas.microsoft.com/office/powerpoint/2010/main" val="1229589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9" y="1832919"/>
            <a:ext cx="9720071" cy="4023360"/>
          </a:xfr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2800" b="1" dirty="0" smtClean="0">
                <a:solidFill>
                  <a:srgbClr val="002060"/>
                </a:solidFill>
              </a:rPr>
              <a:t>الأهداف الخاصة</a:t>
            </a:r>
            <a:r>
              <a:rPr lang="ar-SA" sz="2800" b="1" dirty="0" smtClean="0">
                <a:solidFill>
                  <a:srgbClr val="002060"/>
                </a:solidFill>
              </a:rPr>
              <a:t>:</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SA" sz="2800" b="1"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ar-SA" b="1" dirty="0" smtClean="0">
                <a:solidFill>
                  <a:schemeClr val="accent4">
                    <a:lumMod val="75000"/>
                  </a:schemeClr>
                </a:solidFill>
              </a:rPr>
              <a:t>1- الأهداف </a:t>
            </a:r>
            <a:r>
              <a:rPr lang="ar-SA" b="1" dirty="0" smtClean="0">
                <a:solidFill>
                  <a:schemeClr val="accent4">
                    <a:lumMod val="75000"/>
                  </a:schemeClr>
                </a:solidFill>
              </a:rPr>
              <a:t>الإدراكية </a:t>
            </a:r>
            <a:r>
              <a:rPr lang="ar-SA" b="1" dirty="0" smtClean="0">
                <a:solidFill>
                  <a:schemeClr val="accent4">
                    <a:lumMod val="75000"/>
                  </a:schemeClr>
                </a:solidFill>
              </a:rPr>
              <a:t>(المعرفية):</a:t>
            </a:r>
          </a:p>
          <a:p>
            <a:pPr marL="0" marR="0" lvl="0" indent="0" algn="r" defTabSz="914400" rtl="1" eaLnBrk="1" fontAlgn="auto" latinLnBrk="0" hangingPunct="1">
              <a:lnSpc>
                <a:spcPct val="100000"/>
              </a:lnSpc>
              <a:spcBef>
                <a:spcPts val="0"/>
              </a:spcBef>
              <a:spcAft>
                <a:spcPts val="0"/>
              </a:spcAft>
              <a:buClrTx/>
              <a:buSzTx/>
              <a:buFontTx/>
              <a:buNone/>
              <a:tabLst/>
              <a:defRPr/>
            </a:pPr>
            <a:r>
              <a:rPr lang="ar-SA" dirty="0" smtClean="0"/>
              <a:t>مثل: </a:t>
            </a:r>
            <a:r>
              <a:rPr lang="ar-SA" dirty="0" smtClean="0"/>
              <a:t>الإلمام </a:t>
            </a:r>
            <a:r>
              <a:rPr lang="ar-SA" dirty="0" smtClean="0"/>
              <a:t>بأهم مبادئ وأخلاقيات الممارسات الطبية من منظور إسلامي</a:t>
            </a:r>
            <a:r>
              <a:rPr lang="ar-SA" dirty="0" smtClean="0"/>
              <a:t>.</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SA"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ar-SA" b="1" dirty="0" smtClean="0">
                <a:solidFill>
                  <a:schemeClr val="accent4">
                    <a:lumMod val="75000"/>
                  </a:schemeClr>
                </a:solidFill>
              </a:rPr>
              <a:t>2- الأهداف الحركية:</a:t>
            </a:r>
          </a:p>
          <a:p>
            <a:pPr marL="0" marR="0" lvl="0" indent="0" algn="r" defTabSz="914400" rtl="1" eaLnBrk="1" fontAlgn="auto" latinLnBrk="0" hangingPunct="1">
              <a:lnSpc>
                <a:spcPct val="100000"/>
              </a:lnSpc>
              <a:spcBef>
                <a:spcPts val="0"/>
              </a:spcBef>
              <a:spcAft>
                <a:spcPts val="0"/>
              </a:spcAft>
              <a:buClrTx/>
              <a:buSzTx/>
              <a:buFontTx/>
              <a:buNone/>
              <a:tabLst/>
              <a:defRPr/>
            </a:pPr>
            <a:r>
              <a:rPr lang="ar-SA" dirty="0" smtClean="0"/>
              <a:t>مثل: الإجابة على أسئلة المرضى بخصوص الأحكام الفقهية والمشاركة في نقاش القضايا الأخلاقية</a:t>
            </a:r>
            <a:r>
              <a:rPr lang="ar-SA" dirty="0" smtClean="0"/>
              <a:t>.</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SA"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ar-SA" b="1" dirty="0" smtClean="0">
                <a:solidFill>
                  <a:schemeClr val="accent4">
                    <a:lumMod val="75000"/>
                  </a:schemeClr>
                </a:solidFill>
              </a:rPr>
              <a:t>3- الأهداف الوجدانية (العاطفية):</a:t>
            </a:r>
          </a:p>
          <a:p>
            <a:pPr marL="0" marR="0" lvl="0" indent="0" algn="r" defTabSz="914400" rtl="1" eaLnBrk="1" fontAlgn="auto" latinLnBrk="0" hangingPunct="1">
              <a:lnSpc>
                <a:spcPct val="100000"/>
              </a:lnSpc>
              <a:spcBef>
                <a:spcPts val="0"/>
              </a:spcBef>
              <a:spcAft>
                <a:spcPts val="0"/>
              </a:spcAft>
              <a:buClrTx/>
              <a:buSzTx/>
              <a:buFontTx/>
              <a:buNone/>
              <a:tabLst/>
              <a:defRPr/>
            </a:pPr>
            <a:r>
              <a:rPr lang="ar-SA" dirty="0" smtClean="0"/>
              <a:t>مثل: الالتزام بمفهوم المسؤولية المهنية (مثل: حفظ السر والانضباط) وإظهار الرغبة في تنمية الحس الأخلاقي للمفاهيم الإنسانية.</a:t>
            </a:r>
            <a:endParaRPr lang="en-US" dirty="0"/>
          </a:p>
        </p:txBody>
      </p:sp>
    </p:spTree>
    <p:extLst>
      <p:ext uri="{BB962C8B-B14F-4D97-AF65-F5344CB8AC3E}">
        <p14:creationId xmlns:p14="http://schemas.microsoft.com/office/powerpoint/2010/main" val="39314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defTabSz="914400" rtl="1" eaLnBrk="1" latinLnBrk="0" hangingPunct="1">
              <a:lnSpc>
                <a:spcPct val="90000"/>
              </a:lnSpc>
              <a:spcBef>
                <a:spcPct val="0"/>
              </a:spcBef>
              <a:buNone/>
            </a:pPr>
            <a:r>
              <a:rPr lang="ar-SA" sz="4800" b="1" dirty="0">
                <a:solidFill>
                  <a:schemeClr val="accent1">
                    <a:lumMod val="75000"/>
                  </a:schemeClr>
                </a:solidFill>
              </a:rPr>
              <a:t>مفردات المنهج</a:t>
            </a:r>
            <a:r>
              <a:rPr lang="ar-SA" sz="4800" b="1" dirty="0" smtClean="0">
                <a:solidFill>
                  <a:schemeClr val="bg2">
                    <a:lumMod val="50000"/>
                  </a:schemeClr>
                </a:solidFill>
              </a:rPr>
              <a:t>:</a:t>
            </a:r>
            <a:endParaRPr lang="en-US" sz="4800" b="1" dirty="0">
              <a:solidFill>
                <a:schemeClr val="bg2">
                  <a:lumMod val="50000"/>
                </a:schemeClr>
              </a:solidFill>
            </a:endParaRPr>
          </a:p>
        </p:txBody>
      </p:sp>
      <p:sp>
        <p:nvSpPr>
          <p:cNvPr id="3" name="Content Placeholder 2"/>
          <p:cNvSpPr>
            <a:spLocks noGrp="1"/>
          </p:cNvSpPr>
          <p:nvPr>
            <p:ph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b="1" dirty="0" smtClean="0">
                <a:solidFill>
                  <a:srgbClr val="002060"/>
                </a:solidFill>
              </a:rPr>
              <a:t>1- الاطار العام للمنهج:</a:t>
            </a:r>
          </a:p>
          <a:p>
            <a:pPr marL="0" marR="0" lvl="0" indent="0" algn="r" defTabSz="914400" rtl="1" eaLnBrk="1" fontAlgn="auto" latinLnBrk="0" hangingPunct="1">
              <a:lnSpc>
                <a:spcPct val="100000"/>
              </a:lnSpc>
              <a:spcBef>
                <a:spcPts val="0"/>
              </a:spcBef>
              <a:spcAft>
                <a:spcPts val="0"/>
              </a:spcAft>
              <a:buClrTx/>
              <a:buSzTx/>
              <a:buFontTx/>
              <a:buNone/>
              <a:tabLst/>
              <a:defRPr/>
            </a:pPr>
            <a:r>
              <a:rPr lang="ar-SA" dirty="0" smtClean="0"/>
              <a:t>ويشمل المبادئ والأسس الأخلاقية الاسلامية ومقارنتها بالنظريات الأخرى وكذلك الأحكام الشرعية.</a:t>
            </a:r>
          </a:p>
          <a:p>
            <a:pPr marL="0" marR="0" lvl="0" indent="0" algn="r" defTabSz="914400" rtl="1" eaLnBrk="1" fontAlgn="auto" latinLnBrk="0" hangingPunct="1">
              <a:lnSpc>
                <a:spcPct val="100000"/>
              </a:lnSpc>
              <a:spcBef>
                <a:spcPts val="0"/>
              </a:spcBef>
              <a:spcAft>
                <a:spcPts val="0"/>
              </a:spcAft>
              <a:buClrTx/>
              <a:buSzTx/>
              <a:buFontTx/>
              <a:buNone/>
              <a:tabLst/>
              <a:defRPr/>
            </a:pPr>
            <a:endParaRPr lang="ar-SA" dirty="0" smtClean="0"/>
          </a:p>
          <a:p>
            <a:pPr marL="0" marR="0" lvl="0" indent="0" algn="r" defTabSz="914400" rtl="1" eaLnBrk="1" fontAlgn="auto" latinLnBrk="0" hangingPunct="1">
              <a:lnSpc>
                <a:spcPct val="100000"/>
              </a:lnSpc>
              <a:spcBef>
                <a:spcPts val="0"/>
              </a:spcBef>
              <a:spcAft>
                <a:spcPts val="0"/>
              </a:spcAft>
              <a:buClrTx/>
              <a:buSzTx/>
              <a:buFontTx/>
              <a:buNone/>
              <a:tabLst/>
              <a:defRPr/>
            </a:pPr>
            <a:r>
              <a:rPr lang="ar-SA" b="1" dirty="0" smtClean="0">
                <a:solidFill>
                  <a:srgbClr val="002060"/>
                </a:solidFill>
              </a:rPr>
              <a:t>2- تفصيل الموضوعات ضمن الاطار العام.</a:t>
            </a:r>
            <a:endParaRPr lang="en-US" b="1" dirty="0">
              <a:solidFill>
                <a:srgbClr val="002060"/>
              </a:solidFill>
            </a:endParaRPr>
          </a:p>
        </p:txBody>
      </p:sp>
      <p:graphicFrame>
        <p:nvGraphicFramePr>
          <p:cNvPr id="5" name="Diagram 4"/>
          <p:cNvGraphicFramePr/>
          <p:nvPr>
            <p:extLst>
              <p:ext uri="{D42A27DB-BD31-4B8C-83A1-F6EECF244321}">
                <p14:modId xmlns:p14="http://schemas.microsoft.com/office/powerpoint/2010/main" val="2956651342"/>
              </p:ext>
            </p:extLst>
          </p:nvPr>
        </p:nvGraphicFramePr>
        <p:xfrm>
          <a:off x="1449859" y="3303372"/>
          <a:ext cx="4377035" cy="3106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654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defTabSz="914400" rtl="1" eaLnBrk="1" latinLnBrk="0" hangingPunct="1">
              <a:lnSpc>
                <a:spcPct val="90000"/>
              </a:lnSpc>
              <a:spcBef>
                <a:spcPct val="0"/>
              </a:spcBef>
              <a:buNone/>
            </a:pPr>
            <a:r>
              <a:rPr lang="ar-SA" sz="4800" b="1" dirty="0" smtClean="0">
                <a:solidFill>
                  <a:schemeClr val="bg2">
                    <a:lumMod val="50000"/>
                  </a:schemeClr>
                </a:solidFill>
              </a:rPr>
              <a:t>طرق التدريس:</a:t>
            </a:r>
            <a:endParaRPr lang="en-US" sz="4800" b="1" dirty="0">
              <a:solidFill>
                <a:schemeClr val="bg2">
                  <a:lumMod val="50000"/>
                </a:schemeClr>
              </a:solidFill>
            </a:endParaRPr>
          </a:p>
        </p:txBody>
      </p:sp>
      <p:sp>
        <p:nvSpPr>
          <p:cNvPr id="3" name="Content Placeholder 2"/>
          <p:cNvSpPr>
            <a:spLocks noGrp="1"/>
          </p:cNvSpPr>
          <p:nvPr>
            <p:ph idx="1"/>
          </p:nvPr>
        </p:nvSpPr>
        <p:spPr/>
        <p: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ar-SA" dirty="0" smtClean="0"/>
              <a:t>1- محاضرات عامة.</a:t>
            </a:r>
          </a:p>
          <a:p>
            <a:pPr marL="0" marR="0" lvl="0" indent="0" algn="r" defTabSz="914400" rtl="1" eaLnBrk="1" fontAlgn="auto" latinLnBrk="0" hangingPunct="1">
              <a:lnSpc>
                <a:spcPct val="150000"/>
              </a:lnSpc>
              <a:spcBef>
                <a:spcPts val="0"/>
              </a:spcBef>
              <a:spcAft>
                <a:spcPts val="0"/>
              </a:spcAft>
              <a:buClrTx/>
              <a:buSzTx/>
              <a:buFontTx/>
              <a:buNone/>
              <a:tabLst/>
              <a:defRPr/>
            </a:pPr>
            <a:r>
              <a:rPr lang="ar-SA" dirty="0" smtClean="0"/>
              <a:t>2- دروس مناقشة.</a:t>
            </a:r>
          </a:p>
          <a:p>
            <a:pPr marL="0" marR="0" lvl="0" indent="0" algn="r" defTabSz="914400" rtl="1" eaLnBrk="1" fontAlgn="auto" latinLnBrk="0" hangingPunct="1">
              <a:lnSpc>
                <a:spcPct val="150000"/>
              </a:lnSpc>
              <a:spcBef>
                <a:spcPts val="0"/>
              </a:spcBef>
              <a:spcAft>
                <a:spcPts val="0"/>
              </a:spcAft>
              <a:buClrTx/>
              <a:buSzTx/>
              <a:buFontTx/>
              <a:buNone/>
              <a:tabLst/>
              <a:defRPr/>
            </a:pPr>
            <a:r>
              <a:rPr lang="ar-SA" dirty="0" smtClean="0"/>
              <a:t>3- كتابة حالات أخلاقية وحل المعضلات الأخلاقية فيها عن طريق التحليل الأخلاقي للحالة وترجيح قرار بشأنها.</a:t>
            </a:r>
          </a:p>
          <a:p>
            <a:pPr marL="0" marR="0" lvl="0" indent="0" algn="r" defTabSz="914400" rtl="1" eaLnBrk="1" fontAlgn="auto" latinLnBrk="0" hangingPunct="1">
              <a:lnSpc>
                <a:spcPct val="150000"/>
              </a:lnSpc>
              <a:spcBef>
                <a:spcPts val="0"/>
              </a:spcBef>
              <a:spcAft>
                <a:spcPts val="0"/>
              </a:spcAft>
              <a:buClrTx/>
              <a:buSzTx/>
              <a:buFontTx/>
              <a:buNone/>
              <a:tabLst/>
              <a:defRPr/>
            </a:pPr>
            <a:r>
              <a:rPr lang="ar-SA" dirty="0" smtClean="0"/>
              <a:t>4- تقديم الحالات الأخلاقية.</a:t>
            </a:r>
            <a:endParaRPr lang="en-US" dirty="0"/>
          </a:p>
        </p:txBody>
      </p:sp>
    </p:spTree>
    <p:extLst>
      <p:ext uri="{BB962C8B-B14F-4D97-AF65-F5344CB8AC3E}">
        <p14:creationId xmlns:p14="http://schemas.microsoft.com/office/powerpoint/2010/main" val="18552610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2">
      <a:dk1>
        <a:srgbClr val="2E2B21"/>
      </a:dk1>
      <a:lt1>
        <a:srgbClr val="FFFFFF"/>
      </a:lt1>
      <a:dk2>
        <a:srgbClr val="605B4F"/>
      </a:dk2>
      <a:lt2>
        <a:srgbClr val="D8D6BE"/>
      </a:lt2>
      <a:accent1>
        <a:srgbClr val="A9A57C"/>
      </a:accent1>
      <a:accent2>
        <a:srgbClr val="160C58"/>
      </a:accent2>
      <a:accent3>
        <a:srgbClr val="D2CB6C"/>
      </a:accent3>
      <a:accent4>
        <a:srgbClr val="000C6E"/>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99</TotalTime>
  <Words>1019</Words>
  <Application>Microsoft Office PowerPoint</Application>
  <PresentationFormat>Widescreen</PresentationFormat>
  <Paragraphs>106</Paragraphs>
  <Slides>26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Courier New</vt:lpstr>
      <vt:lpstr>Georgia</vt:lpstr>
      <vt:lpstr>Lucida Sans Unicode</vt:lpstr>
      <vt:lpstr>Tahoma</vt:lpstr>
      <vt:lpstr>Times New Roman</vt:lpstr>
      <vt:lpstr>Tw Cen MT</vt:lpstr>
      <vt:lpstr>Tw Cen MT Condensed</vt:lpstr>
      <vt:lpstr>Wingdings</vt:lpstr>
      <vt:lpstr>Wingdings 3</vt:lpstr>
      <vt:lpstr>Integral</vt:lpstr>
      <vt:lpstr>The Importance Of Learning Bioethics </vt:lpstr>
      <vt:lpstr>PowerPoint Presentation</vt:lpstr>
      <vt:lpstr>المحتوى:</vt:lpstr>
      <vt:lpstr>PowerPoint Presentation</vt:lpstr>
      <vt:lpstr>مقدمة:</vt:lpstr>
      <vt:lpstr>اهداف المقرر:</vt:lpstr>
      <vt:lpstr>PowerPoint Presentation</vt:lpstr>
      <vt:lpstr>مفردات المنهج:</vt:lpstr>
      <vt:lpstr>طرق التدريس:</vt:lpstr>
      <vt:lpstr>المراجع:</vt:lpstr>
      <vt:lpstr>طرق التقييم:</vt:lpstr>
      <vt:lpstr>PowerPoint Presentation</vt:lpstr>
      <vt:lpstr>مقدمة للمحاضرة:</vt:lpstr>
      <vt:lpstr>PowerPoint Presentation</vt:lpstr>
      <vt:lpstr>أهمية الأخلاق في الإسلام:</vt:lpstr>
      <vt:lpstr>PowerPoint Presentation</vt:lpstr>
      <vt:lpstr>ماهي أخلاقيات الطب؟</vt:lpstr>
      <vt:lpstr>كيف نتعلم الاخلاقيات؟</vt:lpstr>
      <vt:lpstr>PowerPoint Presentation</vt:lpstr>
      <vt:lpstr>حالات للمناقشة</vt:lpstr>
      <vt:lpstr>Case 1:</vt:lpstr>
      <vt:lpstr>Case 2:</vt:lpstr>
      <vt:lpstr>Case 3:</vt:lpstr>
      <vt:lpstr>Case 4:</vt:lpstr>
      <vt:lpstr>Case 5:</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LEARNING BIOETHICS </dc:title>
  <dc:creator>Abdulrahman Alhaider</dc:creator>
  <cp:lastModifiedBy>Reem AlHaider</cp:lastModifiedBy>
  <cp:revision>13</cp:revision>
  <dcterms:created xsi:type="dcterms:W3CDTF">2018-01-17T20:08:58Z</dcterms:created>
  <dcterms:modified xsi:type="dcterms:W3CDTF">2018-01-18T10:59:41Z</dcterms:modified>
</cp:coreProperties>
</file>