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1" r:id="rId3"/>
    <p:sldMasterId id="2147483688" r:id="rId4"/>
    <p:sldMasterId id="2147483705" r:id="rId5"/>
  </p:sldMasterIdLst>
  <p:sldIdLst>
    <p:sldId id="256" r:id="rId6"/>
    <p:sldId id="295" r:id="rId7"/>
    <p:sldId id="301" r:id="rId8"/>
    <p:sldId id="296" r:id="rId9"/>
    <p:sldId id="330" r:id="rId10"/>
    <p:sldId id="324" r:id="rId11"/>
    <p:sldId id="302" r:id="rId12"/>
    <p:sldId id="257" r:id="rId13"/>
    <p:sldId id="287" r:id="rId14"/>
    <p:sldId id="328" r:id="rId15"/>
    <p:sldId id="258" r:id="rId16"/>
    <p:sldId id="297" r:id="rId17"/>
    <p:sldId id="332" r:id="rId18"/>
    <p:sldId id="329" r:id="rId19"/>
    <p:sldId id="259" r:id="rId20"/>
    <p:sldId id="292" r:id="rId21"/>
    <p:sldId id="335" r:id="rId22"/>
    <p:sldId id="336" r:id="rId23"/>
    <p:sldId id="261" r:id="rId24"/>
    <p:sldId id="271" r:id="rId25"/>
    <p:sldId id="264" r:id="rId26"/>
    <p:sldId id="265" r:id="rId27"/>
    <p:sldId id="266" r:id="rId28"/>
    <p:sldId id="311" r:id="rId29"/>
    <p:sldId id="312" r:id="rId30"/>
    <p:sldId id="313" r:id="rId31"/>
    <p:sldId id="314" r:id="rId32"/>
    <p:sldId id="315" r:id="rId33"/>
    <p:sldId id="316" r:id="rId34"/>
    <p:sldId id="322" r:id="rId35"/>
    <p:sldId id="319" r:id="rId36"/>
    <p:sldId id="317" r:id="rId37"/>
    <p:sldId id="318" r:id="rId38"/>
    <p:sldId id="334" r:id="rId39"/>
    <p:sldId id="268" r:id="rId40"/>
    <p:sldId id="300" r:id="rId41"/>
    <p:sldId id="270" r:id="rId42"/>
    <p:sldId id="299" r:id="rId43"/>
    <p:sldId id="326" r:id="rId44"/>
    <p:sldId id="279" r:id="rId45"/>
    <p:sldId id="280" r:id="rId46"/>
    <p:sldId id="281" r:id="rId47"/>
    <p:sldId id="282" r:id="rId48"/>
    <p:sldId id="283" r:id="rId49"/>
    <p:sldId id="284" r:id="rId50"/>
    <p:sldId id="286" r:id="rId51"/>
    <p:sldId id="288" r:id="rId52"/>
    <p:sldId id="289" r:id="rId53"/>
    <p:sldId id="290" r:id="rId54"/>
    <p:sldId id="291"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000" autoAdjust="0"/>
    <p:restoredTop sz="94660"/>
  </p:normalViewPr>
  <p:slideViewPr>
    <p:cSldViewPr snapToGrid="0">
      <p:cViewPr>
        <p:scale>
          <a:sx n="50" d="100"/>
          <a:sy n="50" d="100"/>
        </p:scale>
        <p:origin x="-1268" y="-476"/>
      </p:cViewPr>
      <p:guideLst>
        <p:guide orient="horz" pos="2160"/>
        <p:guide pos="3840"/>
      </p:guideLst>
    </p:cSldViewPr>
  </p:slideViewPr>
  <p:notesTextViewPr>
    <p:cViewPr>
      <p:scale>
        <a:sx n="1" d="1"/>
        <a:sy n="1" d="1"/>
      </p:scale>
      <p:origin x="0" y="0"/>
    </p:cViewPr>
  </p:notesTextViewPr>
  <p:sorterViewPr>
    <p:cViewPr>
      <p:scale>
        <a:sx n="34" d="100"/>
        <a:sy n="34"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9AD210-CA41-4F05-8C01-EF5E525EF9C2}" type="doc">
      <dgm:prSet loTypeId="urn:microsoft.com/office/officeart/2011/layout/HexagonRadial" loCatId="officeonline" qsTypeId="urn:microsoft.com/office/officeart/2005/8/quickstyle/3d2" qsCatId="3D" csTypeId="urn:microsoft.com/office/officeart/2005/8/colors/colorful3" csCatId="colorful" phldr="1"/>
      <dgm:spPr/>
      <dgm:t>
        <a:bodyPr/>
        <a:lstStyle/>
        <a:p>
          <a:endParaRPr lang="en-US"/>
        </a:p>
      </dgm:t>
    </dgm:pt>
    <dgm:pt modelId="{1BA3DB57-A0F7-42BA-8664-A03ABA97DE55}">
      <dgm:prSet phldrT="[Text]"/>
      <dgm:spPr/>
      <dgm:t>
        <a:bodyPr/>
        <a:lstStyle/>
        <a:p>
          <a:r>
            <a:rPr lang="ar-KW" dirty="0" smtClean="0"/>
            <a:t>المناهج التقليدية</a:t>
          </a:r>
          <a:endParaRPr lang="en-US" dirty="0"/>
        </a:p>
      </dgm:t>
    </dgm:pt>
    <dgm:pt modelId="{BC1D43C1-68B8-4BD1-A7D1-D23A2AF2E004}" type="parTrans" cxnId="{02795E54-9587-44A5-A68F-B13D1CCC2B0B}">
      <dgm:prSet/>
      <dgm:spPr/>
      <dgm:t>
        <a:bodyPr/>
        <a:lstStyle/>
        <a:p>
          <a:endParaRPr lang="en-US"/>
        </a:p>
      </dgm:t>
    </dgm:pt>
    <dgm:pt modelId="{88B9D2CB-9476-486B-A72F-ACD8FBD9B028}" type="sibTrans" cxnId="{02795E54-9587-44A5-A68F-B13D1CCC2B0B}">
      <dgm:prSet/>
      <dgm:spPr/>
      <dgm:t>
        <a:bodyPr/>
        <a:lstStyle/>
        <a:p>
          <a:endParaRPr lang="en-US"/>
        </a:p>
      </dgm:t>
    </dgm:pt>
    <dgm:pt modelId="{3A5EFE34-2A74-46DE-A6AE-FA5098F17BC4}">
      <dgm:prSet phldrT="[Text]"/>
      <dgm:spPr/>
      <dgm:t>
        <a:bodyPr/>
        <a:lstStyle/>
        <a:p>
          <a:r>
            <a:rPr lang="ar-KW" dirty="0" smtClean="0"/>
            <a:t>انحدار القيم</a:t>
          </a:r>
          <a:endParaRPr lang="en-US" dirty="0"/>
        </a:p>
      </dgm:t>
    </dgm:pt>
    <dgm:pt modelId="{C3569675-528D-4218-B81A-72C0F951D087}" type="parTrans" cxnId="{B7899E85-30E3-4CA4-B341-D46CDB1052E4}">
      <dgm:prSet/>
      <dgm:spPr/>
      <dgm:t>
        <a:bodyPr/>
        <a:lstStyle/>
        <a:p>
          <a:endParaRPr lang="en-US"/>
        </a:p>
      </dgm:t>
    </dgm:pt>
    <dgm:pt modelId="{FE4032C7-543E-41C2-A7BB-8E548990D4FC}" type="sibTrans" cxnId="{B7899E85-30E3-4CA4-B341-D46CDB1052E4}">
      <dgm:prSet/>
      <dgm:spPr/>
      <dgm:t>
        <a:bodyPr/>
        <a:lstStyle/>
        <a:p>
          <a:endParaRPr lang="en-US"/>
        </a:p>
      </dgm:t>
    </dgm:pt>
    <dgm:pt modelId="{E483A705-7A4C-4A05-8054-FF2016B6077A}">
      <dgm:prSet phldrT="[Text]"/>
      <dgm:spPr/>
      <dgm:t>
        <a:bodyPr/>
        <a:lstStyle/>
        <a:p>
          <a:r>
            <a:rPr lang="ar-KW" dirty="0" smtClean="0"/>
            <a:t>ضعف المعلم</a:t>
          </a:r>
          <a:endParaRPr lang="en-US" dirty="0"/>
        </a:p>
      </dgm:t>
    </dgm:pt>
    <dgm:pt modelId="{2C2BD22D-93BD-4E67-BCA1-556A06A2EC4F}" type="parTrans" cxnId="{C5F544D2-3D02-48C3-A706-9C39A2E9D6B3}">
      <dgm:prSet/>
      <dgm:spPr/>
      <dgm:t>
        <a:bodyPr/>
        <a:lstStyle/>
        <a:p>
          <a:endParaRPr lang="en-US"/>
        </a:p>
      </dgm:t>
    </dgm:pt>
    <dgm:pt modelId="{0B5BC607-57A1-4437-8A40-4D365EB06FFB}" type="sibTrans" cxnId="{C5F544D2-3D02-48C3-A706-9C39A2E9D6B3}">
      <dgm:prSet/>
      <dgm:spPr/>
      <dgm:t>
        <a:bodyPr/>
        <a:lstStyle/>
        <a:p>
          <a:endParaRPr lang="en-US"/>
        </a:p>
      </dgm:t>
    </dgm:pt>
    <dgm:pt modelId="{B2AA4323-3FCF-43C2-888E-A5D522CEA58E}">
      <dgm:prSet phldrT="[Text]"/>
      <dgm:spPr/>
      <dgm:t>
        <a:bodyPr/>
        <a:lstStyle/>
        <a:p>
          <a:r>
            <a:rPr lang="ar-KW" dirty="0" smtClean="0"/>
            <a:t>الثقافة السلبية</a:t>
          </a:r>
          <a:endParaRPr lang="en-US" dirty="0"/>
        </a:p>
      </dgm:t>
    </dgm:pt>
    <dgm:pt modelId="{608ACBFC-4FB5-439C-9839-EC603F4DE433}" type="parTrans" cxnId="{9B27B15D-40A8-417E-AE87-34FA8CB6C684}">
      <dgm:prSet/>
      <dgm:spPr/>
      <dgm:t>
        <a:bodyPr/>
        <a:lstStyle/>
        <a:p>
          <a:endParaRPr lang="en-US"/>
        </a:p>
      </dgm:t>
    </dgm:pt>
    <dgm:pt modelId="{380A546B-5D70-4BB1-B334-DE6F99E11809}" type="sibTrans" cxnId="{9B27B15D-40A8-417E-AE87-34FA8CB6C684}">
      <dgm:prSet/>
      <dgm:spPr/>
      <dgm:t>
        <a:bodyPr/>
        <a:lstStyle/>
        <a:p>
          <a:endParaRPr lang="en-US"/>
        </a:p>
      </dgm:t>
    </dgm:pt>
    <dgm:pt modelId="{0C669809-8EE7-4300-9B42-0BA5507DA0BF}">
      <dgm:prSet phldrT="[Text]"/>
      <dgm:spPr/>
      <dgm:t>
        <a:bodyPr/>
        <a:lstStyle/>
        <a:p>
          <a:r>
            <a:rPr lang="ar-KW" dirty="0" smtClean="0"/>
            <a:t>المكتبات التجارية</a:t>
          </a:r>
          <a:endParaRPr lang="en-US" dirty="0"/>
        </a:p>
      </dgm:t>
    </dgm:pt>
    <dgm:pt modelId="{8DD57B4F-8CEB-4135-B673-B8CACDF79854}" type="parTrans" cxnId="{B81D2180-594C-49A8-96CA-9CB318198D70}">
      <dgm:prSet/>
      <dgm:spPr/>
      <dgm:t>
        <a:bodyPr/>
        <a:lstStyle/>
        <a:p>
          <a:endParaRPr lang="en-US"/>
        </a:p>
      </dgm:t>
    </dgm:pt>
    <dgm:pt modelId="{6B6C9AD7-845E-44D9-8946-C900704D4606}" type="sibTrans" cxnId="{B81D2180-594C-49A8-96CA-9CB318198D70}">
      <dgm:prSet/>
      <dgm:spPr/>
      <dgm:t>
        <a:bodyPr/>
        <a:lstStyle/>
        <a:p>
          <a:endParaRPr lang="en-US"/>
        </a:p>
      </dgm:t>
    </dgm:pt>
    <dgm:pt modelId="{04372260-3E3C-4DFF-A166-BDBDF78630C1}">
      <dgm:prSet phldrT="[Text]"/>
      <dgm:spPr/>
      <dgm:t>
        <a:bodyPr/>
        <a:lstStyle/>
        <a:p>
          <a:r>
            <a:rPr lang="ar-KW" dirty="0" smtClean="0"/>
            <a:t>مغريات الانترنت</a:t>
          </a:r>
          <a:endParaRPr lang="en-US" dirty="0"/>
        </a:p>
      </dgm:t>
    </dgm:pt>
    <dgm:pt modelId="{0F2807F1-A54D-417F-83E7-4CE732E48F5D}" type="parTrans" cxnId="{27F50EB5-C923-4F27-91A7-0DBEDEA16F62}">
      <dgm:prSet/>
      <dgm:spPr/>
      <dgm:t>
        <a:bodyPr/>
        <a:lstStyle/>
        <a:p>
          <a:endParaRPr lang="en-US"/>
        </a:p>
      </dgm:t>
    </dgm:pt>
    <dgm:pt modelId="{C2917717-77CA-4355-AFF6-8E7E22C5CB17}" type="sibTrans" cxnId="{27F50EB5-C923-4F27-91A7-0DBEDEA16F62}">
      <dgm:prSet/>
      <dgm:spPr/>
      <dgm:t>
        <a:bodyPr/>
        <a:lstStyle/>
        <a:p>
          <a:endParaRPr lang="en-US"/>
        </a:p>
      </dgm:t>
    </dgm:pt>
    <dgm:pt modelId="{BB4D4A14-61AE-4319-A1E1-E523B05EB579}">
      <dgm:prSet phldrT="[Text]"/>
      <dgm:spPr/>
      <dgm:t>
        <a:bodyPr/>
        <a:lstStyle/>
        <a:p>
          <a:r>
            <a:rPr lang="ar-KW" dirty="0" smtClean="0"/>
            <a:t>غياب الحزم</a:t>
          </a:r>
          <a:endParaRPr lang="en-US" dirty="0"/>
        </a:p>
      </dgm:t>
    </dgm:pt>
    <dgm:pt modelId="{2037C0B2-F04D-4357-87D8-46292BB2AB73}" type="parTrans" cxnId="{94AF4F2C-C8B4-41FD-ACF1-12E355FF856B}">
      <dgm:prSet/>
      <dgm:spPr/>
      <dgm:t>
        <a:bodyPr/>
        <a:lstStyle/>
        <a:p>
          <a:endParaRPr lang="en-US"/>
        </a:p>
      </dgm:t>
    </dgm:pt>
    <dgm:pt modelId="{FCA7741E-BFDB-4541-99F5-BBF9E7EA4ED1}" type="sibTrans" cxnId="{94AF4F2C-C8B4-41FD-ACF1-12E355FF856B}">
      <dgm:prSet/>
      <dgm:spPr/>
      <dgm:t>
        <a:bodyPr/>
        <a:lstStyle/>
        <a:p>
          <a:endParaRPr lang="en-US"/>
        </a:p>
      </dgm:t>
    </dgm:pt>
    <dgm:pt modelId="{2CA7FAB9-E791-4DC3-8682-F2CA18E0C7DD}" type="pres">
      <dgm:prSet presAssocID="{9A9AD210-CA41-4F05-8C01-EF5E525EF9C2}" presName="Name0" presStyleCnt="0">
        <dgm:presLayoutVars>
          <dgm:chMax val="1"/>
          <dgm:chPref val="1"/>
          <dgm:dir/>
          <dgm:animOne val="branch"/>
          <dgm:animLvl val="lvl"/>
        </dgm:presLayoutVars>
      </dgm:prSet>
      <dgm:spPr/>
      <dgm:t>
        <a:bodyPr/>
        <a:lstStyle/>
        <a:p>
          <a:endParaRPr lang="en-US"/>
        </a:p>
      </dgm:t>
    </dgm:pt>
    <dgm:pt modelId="{3E4814BE-3566-47DE-B708-2B151B66EEEB}" type="pres">
      <dgm:prSet presAssocID="{1BA3DB57-A0F7-42BA-8664-A03ABA97DE55}" presName="Parent" presStyleLbl="node0" presStyleIdx="0" presStyleCnt="1">
        <dgm:presLayoutVars>
          <dgm:chMax val="6"/>
          <dgm:chPref val="6"/>
        </dgm:presLayoutVars>
      </dgm:prSet>
      <dgm:spPr/>
      <dgm:t>
        <a:bodyPr/>
        <a:lstStyle/>
        <a:p>
          <a:endParaRPr lang="en-US"/>
        </a:p>
      </dgm:t>
    </dgm:pt>
    <dgm:pt modelId="{E5F85992-B5BA-4ADD-8ED3-CA03336697C5}" type="pres">
      <dgm:prSet presAssocID="{3A5EFE34-2A74-46DE-A6AE-FA5098F17BC4}" presName="Accent1" presStyleCnt="0"/>
      <dgm:spPr/>
    </dgm:pt>
    <dgm:pt modelId="{CC8F687A-082D-482A-8EF4-8BC6BD44A943}" type="pres">
      <dgm:prSet presAssocID="{3A5EFE34-2A74-46DE-A6AE-FA5098F17BC4}" presName="Accent" presStyleLbl="bgShp" presStyleIdx="0" presStyleCnt="6"/>
      <dgm:spPr/>
    </dgm:pt>
    <dgm:pt modelId="{4412DDCF-30A5-4E9F-8023-F04884505699}" type="pres">
      <dgm:prSet presAssocID="{3A5EFE34-2A74-46DE-A6AE-FA5098F17BC4}" presName="Child1" presStyleLbl="node1" presStyleIdx="0" presStyleCnt="6">
        <dgm:presLayoutVars>
          <dgm:chMax val="0"/>
          <dgm:chPref val="0"/>
          <dgm:bulletEnabled val="1"/>
        </dgm:presLayoutVars>
      </dgm:prSet>
      <dgm:spPr/>
      <dgm:t>
        <a:bodyPr/>
        <a:lstStyle/>
        <a:p>
          <a:endParaRPr lang="en-US"/>
        </a:p>
      </dgm:t>
    </dgm:pt>
    <dgm:pt modelId="{334A0481-5BA5-4BF5-9E1D-5D8E315CCA74}" type="pres">
      <dgm:prSet presAssocID="{E483A705-7A4C-4A05-8054-FF2016B6077A}" presName="Accent2" presStyleCnt="0"/>
      <dgm:spPr/>
    </dgm:pt>
    <dgm:pt modelId="{8F1B943E-AC6B-4353-88A7-5963AE9BFFDE}" type="pres">
      <dgm:prSet presAssocID="{E483A705-7A4C-4A05-8054-FF2016B6077A}" presName="Accent" presStyleLbl="bgShp" presStyleIdx="1" presStyleCnt="6"/>
      <dgm:spPr/>
    </dgm:pt>
    <dgm:pt modelId="{F9A208A1-FB28-4840-9AEB-0DE9B8F147CF}" type="pres">
      <dgm:prSet presAssocID="{E483A705-7A4C-4A05-8054-FF2016B6077A}" presName="Child2" presStyleLbl="node1" presStyleIdx="1" presStyleCnt="6">
        <dgm:presLayoutVars>
          <dgm:chMax val="0"/>
          <dgm:chPref val="0"/>
          <dgm:bulletEnabled val="1"/>
        </dgm:presLayoutVars>
      </dgm:prSet>
      <dgm:spPr/>
      <dgm:t>
        <a:bodyPr/>
        <a:lstStyle/>
        <a:p>
          <a:endParaRPr lang="en-US"/>
        </a:p>
      </dgm:t>
    </dgm:pt>
    <dgm:pt modelId="{4745F5B4-51EC-4031-9EFF-9B9A7EDC12A4}" type="pres">
      <dgm:prSet presAssocID="{B2AA4323-3FCF-43C2-888E-A5D522CEA58E}" presName="Accent3" presStyleCnt="0"/>
      <dgm:spPr/>
    </dgm:pt>
    <dgm:pt modelId="{C0342A4E-2D7D-4DE9-89B5-D74F6377CB8C}" type="pres">
      <dgm:prSet presAssocID="{B2AA4323-3FCF-43C2-888E-A5D522CEA58E}" presName="Accent" presStyleLbl="bgShp" presStyleIdx="2" presStyleCnt="6"/>
      <dgm:spPr/>
    </dgm:pt>
    <dgm:pt modelId="{346819C5-47F3-476D-8BE6-1636C384E017}" type="pres">
      <dgm:prSet presAssocID="{B2AA4323-3FCF-43C2-888E-A5D522CEA58E}" presName="Child3" presStyleLbl="node1" presStyleIdx="2" presStyleCnt="6">
        <dgm:presLayoutVars>
          <dgm:chMax val="0"/>
          <dgm:chPref val="0"/>
          <dgm:bulletEnabled val="1"/>
        </dgm:presLayoutVars>
      </dgm:prSet>
      <dgm:spPr/>
      <dgm:t>
        <a:bodyPr/>
        <a:lstStyle/>
        <a:p>
          <a:endParaRPr lang="en-US"/>
        </a:p>
      </dgm:t>
    </dgm:pt>
    <dgm:pt modelId="{A219E089-51E7-49EA-AD03-E8F1D61C8D72}" type="pres">
      <dgm:prSet presAssocID="{0C669809-8EE7-4300-9B42-0BA5507DA0BF}" presName="Accent4" presStyleCnt="0"/>
      <dgm:spPr/>
    </dgm:pt>
    <dgm:pt modelId="{DAA3EBA5-402F-4B81-AE5F-7E61786C5650}" type="pres">
      <dgm:prSet presAssocID="{0C669809-8EE7-4300-9B42-0BA5507DA0BF}" presName="Accent" presStyleLbl="bgShp" presStyleIdx="3" presStyleCnt="6"/>
      <dgm:spPr/>
    </dgm:pt>
    <dgm:pt modelId="{E1D1D3C5-9C9E-4717-BCC2-DEB901DE27DE}" type="pres">
      <dgm:prSet presAssocID="{0C669809-8EE7-4300-9B42-0BA5507DA0BF}" presName="Child4" presStyleLbl="node1" presStyleIdx="3" presStyleCnt="6">
        <dgm:presLayoutVars>
          <dgm:chMax val="0"/>
          <dgm:chPref val="0"/>
          <dgm:bulletEnabled val="1"/>
        </dgm:presLayoutVars>
      </dgm:prSet>
      <dgm:spPr/>
      <dgm:t>
        <a:bodyPr/>
        <a:lstStyle/>
        <a:p>
          <a:endParaRPr lang="en-US"/>
        </a:p>
      </dgm:t>
    </dgm:pt>
    <dgm:pt modelId="{898B32F0-E20E-49D8-A80C-D2B15E277A1B}" type="pres">
      <dgm:prSet presAssocID="{04372260-3E3C-4DFF-A166-BDBDF78630C1}" presName="Accent5" presStyleCnt="0"/>
      <dgm:spPr/>
    </dgm:pt>
    <dgm:pt modelId="{D32FB7AB-7B13-48D8-8D5A-75FD546E003A}" type="pres">
      <dgm:prSet presAssocID="{04372260-3E3C-4DFF-A166-BDBDF78630C1}" presName="Accent" presStyleLbl="bgShp" presStyleIdx="4" presStyleCnt="6"/>
      <dgm:spPr/>
    </dgm:pt>
    <dgm:pt modelId="{5FE2AE90-5E90-4E2E-8F85-75F25C8D6A9D}" type="pres">
      <dgm:prSet presAssocID="{04372260-3E3C-4DFF-A166-BDBDF78630C1}" presName="Child5" presStyleLbl="node1" presStyleIdx="4" presStyleCnt="6">
        <dgm:presLayoutVars>
          <dgm:chMax val="0"/>
          <dgm:chPref val="0"/>
          <dgm:bulletEnabled val="1"/>
        </dgm:presLayoutVars>
      </dgm:prSet>
      <dgm:spPr/>
      <dgm:t>
        <a:bodyPr/>
        <a:lstStyle/>
        <a:p>
          <a:endParaRPr lang="en-US"/>
        </a:p>
      </dgm:t>
    </dgm:pt>
    <dgm:pt modelId="{277F07FC-51F6-4192-9FD3-191609710F5A}" type="pres">
      <dgm:prSet presAssocID="{BB4D4A14-61AE-4319-A1E1-E523B05EB579}" presName="Accent6" presStyleCnt="0"/>
      <dgm:spPr/>
    </dgm:pt>
    <dgm:pt modelId="{1C5250DA-BECE-4102-8ABF-061C37AF1EE3}" type="pres">
      <dgm:prSet presAssocID="{BB4D4A14-61AE-4319-A1E1-E523B05EB579}" presName="Accent" presStyleLbl="bgShp" presStyleIdx="5" presStyleCnt="6"/>
      <dgm:spPr/>
    </dgm:pt>
    <dgm:pt modelId="{6471B1E6-AD56-4BB7-A976-68E790777BC9}" type="pres">
      <dgm:prSet presAssocID="{BB4D4A14-61AE-4319-A1E1-E523B05EB579}" presName="Child6" presStyleLbl="node1" presStyleIdx="5" presStyleCnt="6">
        <dgm:presLayoutVars>
          <dgm:chMax val="0"/>
          <dgm:chPref val="0"/>
          <dgm:bulletEnabled val="1"/>
        </dgm:presLayoutVars>
      </dgm:prSet>
      <dgm:spPr/>
      <dgm:t>
        <a:bodyPr/>
        <a:lstStyle/>
        <a:p>
          <a:endParaRPr lang="en-US"/>
        </a:p>
      </dgm:t>
    </dgm:pt>
  </dgm:ptLst>
  <dgm:cxnLst>
    <dgm:cxn modelId="{662F46D2-9318-4A05-9275-0E93724DB013}" type="presOf" srcId="{04372260-3E3C-4DFF-A166-BDBDF78630C1}" destId="{5FE2AE90-5E90-4E2E-8F85-75F25C8D6A9D}" srcOrd="0" destOrd="0" presId="urn:microsoft.com/office/officeart/2011/layout/HexagonRadial"/>
    <dgm:cxn modelId="{39173B60-049A-419B-9ABC-DB1014BFDED2}" type="presOf" srcId="{B2AA4323-3FCF-43C2-888E-A5D522CEA58E}" destId="{346819C5-47F3-476D-8BE6-1636C384E017}" srcOrd="0" destOrd="0" presId="urn:microsoft.com/office/officeart/2011/layout/HexagonRadial"/>
    <dgm:cxn modelId="{27F50EB5-C923-4F27-91A7-0DBEDEA16F62}" srcId="{1BA3DB57-A0F7-42BA-8664-A03ABA97DE55}" destId="{04372260-3E3C-4DFF-A166-BDBDF78630C1}" srcOrd="4" destOrd="0" parTransId="{0F2807F1-A54D-417F-83E7-4CE732E48F5D}" sibTransId="{C2917717-77CA-4355-AFF6-8E7E22C5CB17}"/>
    <dgm:cxn modelId="{94AF4F2C-C8B4-41FD-ACF1-12E355FF856B}" srcId="{1BA3DB57-A0F7-42BA-8664-A03ABA97DE55}" destId="{BB4D4A14-61AE-4319-A1E1-E523B05EB579}" srcOrd="5" destOrd="0" parTransId="{2037C0B2-F04D-4357-87D8-46292BB2AB73}" sibTransId="{FCA7741E-BFDB-4541-99F5-BBF9E7EA4ED1}"/>
    <dgm:cxn modelId="{80424355-4F33-497F-B0B2-64D626D4CEA4}" type="presOf" srcId="{9A9AD210-CA41-4F05-8C01-EF5E525EF9C2}" destId="{2CA7FAB9-E791-4DC3-8682-F2CA18E0C7DD}" srcOrd="0" destOrd="0" presId="urn:microsoft.com/office/officeart/2011/layout/HexagonRadial"/>
    <dgm:cxn modelId="{3C907ED6-1155-4C93-BB70-9F94F8EC25D1}" type="presOf" srcId="{0C669809-8EE7-4300-9B42-0BA5507DA0BF}" destId="{E1D1D3C5-9C9E-4717-BCC2-DEB901DE27DE}" srcOrd="0" destOrd="0" presId="urn:microsoft.com/office/officeart/2011/layout/HexagonRadial"/>
    <dgm:cxn modelId="{B7899E85-30E3-4CA4-B341-D46CDB1052E4}" srcId="{1BA3DB57-A0F7-42BA-8664-A03ABA97DE55}" destId="{3A5EFE34-2A74-46DE-A6AE-FA5098F17BC4}" srcOrd="0" destOrd="0" parTransId="{C3569675-528D-4218-B81A-72C0F951D087}" sibTransId="{FE4032C7-543E-41C2-A7BB-8E548990D4FC}"/>
    <dgm:cxn modelId="{02795E54-9587-44A5-A68F-B13D1CCC2B0B}" srcId="{9A9AD210-CA41-4F05-8C01-EF5E525EF9C2}" destId="{1BA3DB57-A0F7-42BA-8664-A03ABA97DE55}" srcOrd="0" destOrd="0" parTransId="{BC1D43C1-68B8-4BD1-A7D1-D23A2AF2E004}" sibTransId="{88B9D2CB-9476-486B-A72F-ACD8FBD9B028}"/>
    <dgm:cxn modelId="{EF98786B-FF85-4CC9-94D6-A7F3E6F6C2EC}" type="presOf" srcId="{3A5EFE34-2A74-46DE-A6AE-FA5098F17BC4}" destId="{4412DDCF-30A5-4E9F-8023-F04884505699}" srcOrd="0" destOrd="0" presId="urn:microsoft.com/office/officeart/2011/layout/HexagonRadial"/>
    <dgm:cxn modelId="{9B27B15D-40A8-417E-AE87-34FA8CB6C684}" srcId="{1BA3DB57-A0F7-42BA-8664-A03ABA97DE55}" destId="{B2AA4323-3FCF-43C2-888E-A5D522CEA58E}" srcOrd="2" destOrd="0" parTransId="{608ACBFC-4FB5-439C-9839-EC603F4DE433}" sibTransId="{380A546B-5D70-4BB1-B334-DE6F99E11809}"/>
    <dgm:cxn modelId="{C5F544D2-3D02-48C3-A706-9C39A2E9D6B3}" srcId="{1BA3DB57-A0F7-42BA-8664-A03ABA97DE55}" destId="{E483A705-7A4C-4A05-8054-FF2016B6077A}" srcOrd="1" destOrd="0" parTransId="{2C2BD22D-93BD-4E67-BCA1-556A06A2EC4F}" sibTransId="{0B5BC607-57A1-4437-8A40-4D365EB06FFB}"/>
    <dgm:cxn modelId="{B70545F5-EF6F-4ED3-9702-9327EBB70091}" type="presOf" srcId="{1BA3DB57-A0F7-42BA-8664-A03ABA97DE55}" destId="{3E4814BE-3566-47DE-B708-2B151B66EEEB}" srcOrd="0" destOrd="0" presId="urn:microsoft.com/office/officeart/2011/layout/HexagonRadial"/>
    <dgm:cxn modelId="{B81D2180-594C-49A8-96CA-9CB318198D70}" srcId="{1BA3DB57-A0F7-42BA-8664-A03ABA97DE55}" destId="{0C669809-8EE7-4300-9B42-0BA5507DA0BF}" srcOrd="3" destOrd="0" parTransId="{8DD57B4F-8CEB-4135-B673-B8CACDF79854}" sibTransId="{6B6C9AD7-845E-44D9-8946-C900704D4606}"/>
    <dgm:cxn modelId="{0FA2388B-6008-406F-972F-352755050D19}" type="presOf" srcId="{BB4D4A14-61AE-4319-A1E1-E523B05EB579}" destId="{6471B1E6-AD56-4BB7-A976-68E790777BC9}" srcOrd="0" destOrd="0" presId="urn:microsoft.com/office/officeart/2011/layout/HexagonRadial"/>
    <dgm:cxn modelId="{A3B03109-B805-4824-809B-C979D7FAA6D3}" type="presOf" srcId="{E483A705-7A4C-4A05-8054-FF2016B6077A}" destId="{F9A208A1-FB28-4840-9AEB-0DE9B8F147CF}" srcOrd="0" destOrd="0" presId="urn:microsoft.com/office/officeart/2011/layout/HexagonRadial"/>
    <dgm:cxn modelId="{EBD6F6E5-E5BF-46D3-A2F8-DD79739064C6}" type="presParOf" srcId="{2CA7FAB9-E791-4DC3-8682-F2CA18E0C7DD}" destId="{3E4814BE-3566-47DE-B708-2B151B66EEEB}" srcOrd="0" destOrd="0" presId="urn:microsoft.com/office/officeart/2011/layout/HexagonRadial"/>
    <dgm:cxn modelId="{798EBFE3-9C23-48EA-AA4A-8F1DCE119C88}" type="presParOf" srcId="{2CA7FAB9-E791-4DC3-8682-F2CA18E0C7DD}" destId="{E5F85992-B5BA-4ADD-8ED3-CA03336697C5}" srcOrd="1" destOrd="0" presId="urn:microsoft.com/office/officeart/2011/layout/HexagonRadial"/>
    <dgm:cxn modelId="{EB883C95-2BD6-43C9-A59D-EBDB23B17E2B}" type="presParOf" srcId="{E5F85992-B5BA-4ADD-8ED3-CA03336697C5}" destId="{CC8F687A-082D-482A-8EF4-8BC6BD44A943}" srcOrd="0" destOrd="0" presId="urn:microsoft.com/office/officeart/2011/layout/HexagonRadial"/>
    <dgm:cxn modelId="{E5032A5F-2C9B-4973-8C50-632912752829}" type="presParOf" srcId="{2CA7FAB9-E791-4DC3-8682-F2CA18E0C7DD}" destId="{4412DDCF-30A5-4E9F-8023-F04884505699}" srcOrd="2" destOrd="0" presId="urn:microsoft.com/office/officeart/2011/layout/HexagonRadial"/>
    <dgm:cxn modelId="{7A8A74E1-53BC-4E7A-A4BE-D6ED22D39BD0}" type="presParOf" srcId="{2CA7FAB9-E791-4DC3-8682-F2CA18E0C7DD}" destId="{334A0481-5BA5-4BF5-9E1D-5D8E315CCA74}" srcOrd="3" destOrd="0" presId="urn:microsoft.com/office/officeart/2011/layout/HexagonRadial"/>
    <dgm:cxn modelId="{C589F726-1828-4FF4-BA16-7CC01585DCBC}" type="presParOf" srcId="{334A0481-5BA5-4BF5-9E1D-5D8E315CCA74}" destId="{8F1B943E-AC6B-4353-88A7-5963AE9BFFDE}" srcOrd="0" destOrd="0" presId="urn:microsoft.com/office/officeart/2011/layout/HexagonRadial"/>
    <dgm:cxn modelId="{62ABF8F8-E3FF-4C10-8C1E-89EF459AEE12}" type="presParOf" srcId="{2CA7FAB9-E791-4DC3-8682-F2CA18E0C7DD}" destId="{F9A208A1-FB28-4840-9AEB-0DE9B8F147CF}" srcOrd="4" destOrd="0" presId="urn:microsoft.com/office/officeart/2011/layout/HexagonRadial"/>
    <dgm:cxn modelId="{11478326-8B9E-4C67-9679-832D51BD6FCC}" type="presParOf" srcId="{2CA7FAB9-E791-4DC3-8682-F2CA18E0C7DD}" destId="{4745F5B4-51EC-4031-9EFF-9B9A7EDC12A4}" srcOrd="5" destOrd="0" presId="urn:microsoft.com/office/officeart/2011/layout/HexagonRadial"/>
    <dgm:cxn modelId="{BF57BA52-2449-48A2-B9BE-8CC13F63832C}" type="presParOf" srcId="{4745F5B4-51EC-4031-9EFF-9B9A7EDC12A4}" destId="{C0342A4E-2D7D-4DE9-89B5-D74F6377CB8C}" srcOrd="0" destOrd="0" presId="urn:microsoft.com/office/officeart/2011/layout/HexagonRadial"/>
    <dgm:cxn modelId="{31E17A25-ADF4-46AA-A64D-4A9834FE7135}" type="presParOf" srcId="{2CA7FAB9-E791-4DC3-8682-F2CA18E0C7DD}" destId="{346819C5-47F3-476D-8BE6-1636C384E017}" srcOrd="6" destOrd="0" presId="urn:microsoft.com/office/officeart/2011/layout/HexagonRadial"/>
    <dgm:cxn modelId="{A86BF465-04BD-44DE-98BC-F627DE14B31B}" type="presParOf" srcId="{2CA7FAB9-E791-4DC3-8682-F2CA18E0C7DD}" destId="{A219E089-51E7-49EA-AD03-E8F1D61C8D72}" srcOrd="7" destOrd="0" presId="urn:microsoft.com/office/officeart/2011/layout/HexagonRadial"/>
    <dgm:cxn modelId="{85367472-6C11-4009-A29C-1B8CF3273822}" type="presParOf" srcId="{A219E089-51E7-49EA-AD03-E8F1D61C8D72}" destId="{DAA3EBA5-402F-4B81-AE5F-7E61786C5650}" srcOrd="0" destOrd="0" presId="urn:microsoft.com/office/officeart/2011/layout/HexagonRadial"/>
    <dgm:cxn modelId="{E3348B1D-0AEE-4210-A1EE-3543B26A5BBC}" type="presParOf" srcId="{2CA7FAB9-E791-4DC3-8682-F2CA18E0C7DD}" destId="{E1D1D3C5-9C9E-4717-BCC2-DEB901DE27DE}" srcOrd="8" destOrd="0" presId="urn:microsoft.com/office/officeart/2011/layout/HexagonRadial"/>
    <dgm:cxn modelId="{815B4259-3486-4FC8-89B2-50E36730DB93}" type="presParOf" srcId="{2CA7FAB9-E791-4DC3-8682-F2CA18E0C7DD}" destId="{898B32F0-E20E-49D8-A80C-D2B15E277A1B}" srcOrd="9" destOrd="0" presId="urn:microsoft.com/office/officeart/2011/layout/HexagonRadial"/>
    <dgm:cxn modelId="{C67DDCE5-ACAE-4029-820B-254A52229DCC}" type="presParOf" srcId="{898B32F0-E20E-49D8-A80C-D2B15E277A1B}" destId="{D32FB7AB-7B13-48D8-8D5A-75FD546E003A}" srcOrd="0" destOrd="0" presId="urn:microsoft.com/office/officeart/2011/layout/HexagonRadial"/>
    <dgm:cxn modelId="{AFAD3400-4BE1-44D2-BC47-C3F94D614E1C}" type="presParOf" srcId="{2CA7FAB9-E791-4DC3-8682-F2CA18E0C7DD}" destId="{5FE2AE90-5E90-4E2E-8F85-75F25C8D6A9D}" srcOrd="10" destOrd="0" presId="urn:microsoft.com/office/officeart/2011/layout/HexagonRadial"/>
    <dgm:cxn modelId="{0DB7938C-62A8-4C95-B481-D870D80B9F79}" type="presParOf" srcId="{2CA7FAB9-E791-4DC3-8682-F2CA18E0C7DD}" destId="{277F07FC-51F6-4192-9FD3-191609710F5A}" srcOrd="11" destOrd="0" presId="urn:microsoft.com/office/officeart/2011/layout/HexagonRadial"/>
    <dgm:cxn modelId="{468D2C1E-05F8-4F7E-97A9-552330ADB060}" type="presParOf" srcId="{277F07FC-51F6-4192-9FD3-191609710F5A}" destId="{1C5250DA-BECE-4102-8ABF-061C37AF1EE3}" srcOrd="0" destOrd="0" presId="urn:microsoft.com/office/officeart/2011/layout/HexagonRadial"/>
    <dgm:cxn modelId="{A6A57448-09E2-4EB3-A207-2C6108094D68}" type="presParOf" srcId="{2CA7FAB9-E791-4DC3-8682-F2CA18E0C7DD}" destId="{6471B1E6-AD56-4BB7-A976-68E790777BC9}"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4814BE-3566-47DE-B708-2B151B66EEEB}">
      <dsp:nvSpPr>
        <dsp:cNvPr id="0" name=""/>
        <dsp:cNvSpPr/>
      </dsp:nvSpPr>
      <dsp:spPr>
        <a:xfrm>
          <a:off x="4152245" y="1551789"/>
          <a:ext cx="1972391" cy="1706198"/>
        </a:xfrm>
        <a:prstGeom prst="hexagon">
          <a:avLst>
            <a:gd name="adj" fmla="val 28570"/>
            <a:gd name="vf" fmla="val 115470"/>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ar-KW" sz="2300" kern="1200" dirty="0" smtClean="0"/>
            <a:t>المناهج التقليدية</a:t>
          </a:r>
          <a:endParaRPr lang="en-US" sz="2300" kern="1200" dirty="0"/>
        </a:p>
      </dsp:txBody>
      <dsp:txXfrm>
        <a:off x="4479098" y="1834530"/>
        <a:ext cx="1318685" cy="1140716"/>
      </dsp:txXfrm>
    </dsp:sp>
    <dsp:sp modelId="{8F1B943E-AC6B-4353-88A7-5963AE9BFFDE}">
      <dsp:nvSpPr>
        <dsp:cNvPr id="0" name=""/>
        <dsp:cNvSpPr/>
      </dsp:nvSpPr>
      <dsp:spPr>
        <a:xfrm>
          <a:off x="5387341" y="735488"/>
          <a:ext cx="744177" cy="641207"/>
        </a:xfrm>
        <a:prstGeom prst="hexagon">
          <a:avLst>
            <a:gd name="adj" fmla="val 28900"/>
            <a:gd name="vf" fmla="val 115470"/>
          </a:avLst>
        </a:prstGeom>
        <a:gradFill rotWithShape="0">
          <a:gsLst>
            <a:gs pos="0">
              <a:schemeClr val="accent3">
                <a:tint val="40000"/>
                <a:hueOff val="0"/>
                <a:satOff val="0"/>
                <a:lumOff val="0"/>
                <a:alphaOff val="0"/>
                <a:tint val="96000"/>
                <a:lumMod val="100000"/>
              </a:schemeClr>
            </a:gs>
            <a:gs pos="78000">
              <a:schemeClr val="accent3">
                <a:tint val="40000"/>
                <a:hueOff val="0"/>
                <a:satOff val="0"/>
                <a:lumOff val="0"/>
                <a:alphaOff val="0"/>
                <a:shade val="94000"/>
                <a:lumMod val="94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4412DDCF-30A5-4E9F-8023-F04884505699}">
      <dsp:nvSpPr>
        <dsp:cNvPr id="0" name=""/>
        <dsp:cNvSpPr/>
      </dsp:nvSpPr>
      <dsp:spPr>
        <a:xfrm>
          <a:off x="4333930" y="0"/>
          <a:ext cx="1616361" cy="1398342"/>
        </a:xfrm>
        <a:prstGeom prst="hexagon">
          <a:avLst>
            <a:gd name="adj" fmla="val 28570"/>
            <a:gd name="vf" fmla="val 11547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ar-KW" sz="2300" kern="1200" dirty="0" smtClean="0"/>
            <a:t>انحدار القيم</a:t>
          </a:r>
          <a:endParaRPr lang="en-US" sz="2300" kern="1200" dirty="0"/>
        </a:p>
      </dsp:txBody>
      <dsp:txXfrm>
        <a:off x="4601796" y="231735"/>
        <a:ext cx="1080629" cy="934872"/>
      </dsp:txXfrm>
    </dsp:sp>
    <dsp:sp modelId="{C0342A4E-2D7D-4DE9-89B5-D74F6377CB8C}">
      <dsp:nvSpPr>
        <dsp:cNvPr id="0" name=""/>
        <dsp:cNvSpPr/>
      </dsp:nvSpPr>
      <dsp:spPr>
        <a:xfrm>
          <a:off x="6255854" y="1934205"/>
          <a:ext cx="744177" cy="641207"/>
        </a:xfrm>
        <a:prstGeom prst="hexagon">
          <a:avLst>
            <a:gd name="adj" fmla="val 28900"/>
            <a:gd name="vf" fmla="val 115470"/>
          </a:avLst>
        </a:prstGeom>
        <a:gradFill rotWithShape="0">
          <a:gsLst>
            <a:gs pos="0">
              <a:schemeClr val="accent3">
                <a:tint val="40000"/>
                <a:hueOff val="0"/>
                <a:satOff val="0"/>
                <a:lumOff val="0"/>
                <a:alphaOff val="0"/>
                <a:tint val="96000"/>
                <a:lumMod val="100000"/>
              </a:schemeClr>
            </a:gs>
            <a:gs pos="78000">
              <a:schemeClr val="accent3">
                <a:tint val="40000"/>
                <a:hueOff val="0"/>
                <a:satOff val="0"/>
                <a:lumOff val="0"/>
                <a:alphaOff val="0"/>
                <a:shade val="94000"/>
                <a:lumMod val="94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F9A208A1-FB28-4840-9AEB-0DE9B8F147CF}">
      <dsp:nvSpPr>
        <dsp:cNvPr id="0" name=""/>
        <dsp:cNvSpPr/>
      </dsp:nvSpPr>
      <dsp:spPr>
        <a:xfrm>
          <a:off x="5816321" y="860074"/>
          <a:ext cx="1616361" cy="1398342"/>
        </a:xfrm>
        <a:prstGeom prst="hexagon">
          <a:avLst>
            <a:gd name="adj" fmla="val 28570"/>
            <a:gd name="vf" fmla="val 115470"/>
          </a:avLst>
        </a:prstGeom>
        <a:gradFill rotWithShape="0">
          <a:gsLst>
            <a:gs pos="0">
              <a:schemeClr val="accent3">
                <a:hueOff val="-286681"/>
                <a:satOff val="236"/>
                <a:lumOff val="-196"/>
                <a:alphaOff val="0"/>
                <a:tint val="96000"/>
                <a:lumMod val="100000"/>
              </a:schemeClr>
            </a:gs>
            <a:gs pos="78000">
              <a:schemeClr val="accent3">
                <a:hueOff val="-286681"/>
                <a:satOff val="236"/>
                <a:lumOff val="-196"/>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ar-KW" sz="2300" kern="1200" dirty="0" smtClean="0"/>
            <a:t>ضعف المعلم</a:t>
          </a:r>
          <a:endParaRPr lang="en-US" sz="2300" kern="1200" dirty="0"/>
        </a:p>
      </dsp:txBody>
      <dsp:txXfrm>
        <a:off x="6084187" y="1091809"/>
        <a:ext cx="1080629" cy="934872"/>
      </dsp:txXfrm>
    </dsp:sp>
    <dsp:sp modelId="{DAA3EBA5-402F-4B81-AE5F-7E61786C5650}">
      <dsp:nvSpPr>
        <dsp:cNvPr id="0" name=""/>
        <dsp:cNvSpPr/>
      </dsp:nvSpPr>
      <dsp:spPr>
        <a:xfrm>
          <a:off x="5652529" y="3287331"/>
          <a:ext cx="744177" cy="641207"/>
        </a:xfrm>
        <a:prstGeom prst="hexagon">
          <a:avLst>
            <a:gd name="adj" fmla="val 28900"/>
            <a:gd name="vf" fmla="val 115470"/>
          </a:avLst>
        </a:prstGeom>
        <a:gradFill rotWithShape="0">
          <a:gsLst>
            <a:gs pos="0">
              <a:schemeClr val="accent3">
                <a:tint val="40000"/>
                <a:hueOff val="0"/>
                <a:satOff val="0"/>
                <a:lumOff val="0"/>
                <a:alphaOff val="0"/>
                <a:tint val="96000"/>
                <a:lumMod val="100000"/>
              </a:schemeClr>
            </a:gs>
            <a:gs pos="78000">
              <a:schemeClr val="accent3">
                <a:tint val="40000"/>
                <a:hueOff val="0"/>
                <a:satOff val="0"/>
                <a:lumOff val="0"/>
                <a:alphaOff val="0"/>
                <a:shade val="94000"/>
                <a:lumMod val="94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346819C5-47F3-476D-8BE6-1636C384E017}">
      <dsp:nvSpPr>
        <dsp:cNvPr id="0" name=""/>
        <dsp:cNvSpPr/>
      </dsp:nvSpPr>
      <dsp:spPr>
        <a:xfrm>
          <a:off x="5816321" y="2550880"/>
          <a:ext cx="1616361" cy="1398342"/>
        </a:xfrm>
        <a:prstGeom prst="hexagon">
          <a:avLst>
            <a:gd name="adj" fmla="val 28570"/>
            <a:gd name="vf" fmla="val 115470"/>
          </a:avLst>
        </a:prstGeom>
        <a:gradFill rotWithShape="0">
          <a:gsLst>
            <a:gs pos="0">
              <a:schemeClr val="accent3">
                <a:hueOff val="-573361"/>
                <a:satOff val="472"/>
                <a:lumOff val="-392"/>
                <a:alphaOff val="0"/>
                <a:tint val="96000"/>
                <a:lumMod val="100000"/>
              </a:schemeClr>
            </a:gs>
            <a:gs pos="78000">
              <a:schemeClr val="accent3">
                <a:hueOff val="-573361"/>
                <a:satOff val="472"/>
                <a:lumOff val="-392"/>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ar-KW" sz="2300" kern="1200" dirty="0" smtClean="0"/>
            <a:t>الثقافة السلبية</a:t>
          </a:r>
          <a:endParaRPr lang="en-US" sz="2300" kern="1200" dirty="0"/>
        </a:p>
      </dsp:txBody>
      <dsp:txXfrm>
        <a:off x="6084187" y="2782615"/>
        <a:ext cx="1080629" cy="934872"/>
      </dsp:txXfrm>
    </dsp:sp>
    <dsp:sp modelId="{D32FB7AB-7B13-48D8-8D5A-75FD546E003A}">
      <dsp:nvSpPr>
        <dsp:cNvPr id="0" name=""/>
        <dsp:cNvSpPr/>
      </dsp:nvSpPr>
      <dsp:spPr>
        <a:xfrm>
          <a:off x="4155915" y="3427790"/>
          <a:ext cx="744177" cy="641207"/>
        </a:xfrm>
        <a:prstGeom prst="hexagon">
          <a:avLst>
            <a:gd name="adj" fmla="val 28900"/>
            <a:gd name="vf" fmla="val 115470"/>
          </a:avLst>
        </a:prstGeom>
        <a:gradFill rotWithShape="0">
          <a:gsLst>
            <a:gs pos="0">
              <a:schemeClr val="accent3">
                <a:tint val="40000"/>
                <a:hueOff val="0"/>
                <a:satOff val="0"/>
                <a:lumOff val="0"/>
                <a:alphaOff val="0"/>
                <a:tint val="96000"/>
                <a:lumMod val="100000"/>
              </a:schemeClr>
            </a:gs>
            <a:gs pos="78000">
              <a:schemeClr val="accent3">
                <a:tint val="40000"/>
                <a:hueOff val="0"/>
                <a:satOff val="0"/>
                <a:lumOff val="0"/>
                <a:alphaOff val="0"/>
                <a:shade val="94000"/>
                <a:lumMod val="94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E1D1D3C5-9C9E-4717-BCC2-DEB901DE27DE}">
      <dsp:nvSpPr>
        <dsp:cNvPr id="0" name=""/>
        <dsp:cNvSpPr/>
      </dsp:nvSpPr>
      <dsp:spPr>
        <a:xfrm>
          <a:off x="4333930" y="3411916"/>
          <a:ext cx="1616361" cy="1398342"/>
        </a:xfrm>
        <a:prstGeom prst="hexagon">
          <a:avLst>
            <a:gd name="adj" fmla="val 28570"/>
            <a:gd name="vf" fmla="val 115470"/>
          </a:avLst>
        </a:prstGeom>
        <a:gradFill rotWithShape="0">
          <a:gsLst>
            <a:gs pos="0">
              <a:schemeClr val="accent3">
                <a:hueOff val="-860042"/>
                <a:satOff val="708"/>
                <a:lumOff val="-589"/>
                <a:alphaOff val="0"/>
                <a:tint val="96000"/>
                <a:lumMod val="100000"/>
              </a:schemeClr>
            </a:gs>
            <a:gs pos="78000">
              <a:schemeClr val="accent3">
                <a:hueOff val="-860042"/>
                <a:satOff val="708"/>
                <a:lumOff val="-589"/>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ar-KW" sz="2300" kern="1200" dirty="0" smtClean="0"/>
            <a:t>المكتبات التجارية</a:t>
          </a:r>
          <a:endParaRPr lang="en-US" sz="2300" kern="1200" dirty="0"/>
        </a:p>
      </dsp:txBody>
      <dsp:txXfrm>
        <a:off x="4601796" y="3643651"/>
        <a:ext cx="1080629" cy="934872"/>
      </dsp:txXfrm>
    </dsp:sp>
    <dsp:sp modelId="{1C5250DA-BECE-4102-8ABF-061C37AF1EE3}">
      <dsp:nvSpPr>
        <dsp:cNvPr id="0" name=""/>
        <dsp:cNvSpPr/>
      </dsp:nvSpPr>
      <dsp:spPr>
        <a:xfrm>
          <a:off x="3273179" y="2229555"/>
          <a:ext cx="744177" cy="641207"/>
        </a:xfrm>
        <a:prstGeom prst="hexagon">
          <a:avLst>
            <a:gd name="adj" fmla="val 28900"/>
            <a:gd name="vf" fmla="val 115470"/>
          </a:avLst>
        </a:prstGeom>
        <a:gradFill rotWithShape="0">
          <a:gsLst>
            <a:gs pos="0">
              <a:schemeClr val="accent3">
                <a:tint val="40000"/>
                <a:hueOff val="0"/>
                <a:satOff val="0"/>
                <a:lumOff val="0"/>
                <a:alphaOff val="0"/>
                <a:tint val="96000"/>
                <a:lumMod val="100000"/>
              </a:schemeClr>
            </a:gs>
            <a:gs pos="78000">
              <a:schemeClr val="accent3">
                <a:tint val="40000"/>
                <a:hueOff val="0"/>
                <a:satOff val="0"/>
                <a:lumOff val="0"/>
                <a:alphaOff val="0"/>
                <a:shade val="94000"/>
                <a:lumMod val="94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5FE2AE90-5E90-4E2E-8F85-75F25C8D6A9D}">
      <dsp:nvSpPr>
        <dsp:cNvPr id="0" name=""/>
        <dsp:cNvSpPr/>
      </dsp:nvSpPr>
      <dsp:spPr>
        <a:xfrm>
          <a:off x="2844657" y="2551842"/>
          <a:ext cx="1616361" cy="1398342"/>
        </a:xfrm>
        <a:prstGeom prst="hexagon">
          <a:avLst>
            <a:gd name="adj" fmla="val 28570"/>
            <a:gd name="vf" fmla="val 115470"/>
          </a:avLst>
        </a:prstGeom>
        <a:gradFill rotWithShape="0">
          <a:gsLst>
            <a:gs pos="0">
              <a:schemeClr val="accent3">
                <a:hueOff val="-1146722"/>
                <a:satOff val="944"/>
                <a:lumOff val="-785"/>
                <a:alphaOff val="0"/>
                <a:tint val="96000"/>
                <a:lumMod val="100000"/>
              </a:schemeClr>
            </a:gs>
            <a:gs pos="78000">
              <a:schemeClr val="accent3">
                <a:hueOff val="-1146722"/>
                <a:satOff val="944"/>
                <a:lumOff val="-785"/>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ar-KW" sz="2300" kern="1200" dirty="0" smtClean="0"/>
            <a:t>مغريات الانترنت</a:t>
          </a:r>
          <a:endParaRPr lang="en-US" sz="2300" kern="1200" dirty="0"/>
        </a:p>
      </dsp:txBody>
      <dsp:txXfrm>
        <a:off x="3112523" y="2783577"/>
        <a:ext cx="1080629" cy="934872"/>
      </dsp:txXfrm>
    </dsp:sp>
    <dsp:sp modelId="{6471B1E6-AD56-4BB7-A976-68E790777BC9}">
      <dsp:nvSpPr>
        <dsp:cNvPr id="0" name=""/>
        <dsp:cNvSpPr/>
      </dsp:nvSpPr>
      <dsp:spPr>
        <a:xfrm>
          <a:off x="2844657" y="858150"/>
          <a:ext cx="1616361" cy="1398342"/>
        </a:xfrm>
        <a:prstGeom prst="hexagon">
          <a:avLst>
            <a:gd name="adj" fmla="val 28570"/>
            <a:gd name="vf" fmla="val 115470"/>
          </a:avLst>
        </a:prstGeom>
        <a:gradFill rotWithShape="0">
          <a:gsLst>
            <a:gs pos="0">
              <a:schemeClr val="accent3">
                <a:hueOff val="-1433403"/>
                <a:satOff val="1180"/>
                <a:lumOff val="-981"/>
                <a:alphaOff val="0"/>
                <a:tint val="96000"/>
                <a:lumMod val="100000"/>
              </a:schemeClr>
            </a:gs>
            <a:gs pos="78000">
              <a:schemeClr val="accent3">
                <a:hueOff val="-1433403"/>
                <a:satOff val="1180"/>
                <a:lumOff val="-981"/>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ar-KW" sz="2300" kern="1200" dirty="0" smtClean="0"/>
            <a:t>غياب الحزم</a:t>
          </a:r>
          <a:endParaRPr lang="en-US" sz="2300" kern="1200" dirty="0"/>
        </a:p>
      </dsp:txBody>
      <dsp:txXfrm>
        <a:off x="3112523" y="1089885"/>
        <a:ext cx="1080629" cy="934872"/>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2387600"/>
          </a:xfrm>
        </p:spPr>
        <p:txBody>
          <a:bodyPr anchor="b"/>
          <a:lstStyle>
            <a:lvl1pPr algn="ctr">
              <a:defRPr sz="6000"/>
            </a:lvl1p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FDB86F5B-CFD3-4A40-864B-30D688FA9EDA}" type="datetimeFigureOut">
              <a:rPr lang="en-US" smtClean="0"/>
              <a:t>3/18/2018</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60A7E560-1EC6-4BA1-95B6-3983C098C538}" type="slidenum">
              <a:rPr lang="en-US" smtClean="0"/>
              <a:t>‹#›</a:t>
            </a:fld>
            <a:endParaRPr lang="en-US"/>
          </a:p>
        </p:txBody>
      </p:sp>
    </p:spTree>
    <p:extLst>
      <p:ext uri="{BB962C8B-B14F-4D97-AF65-F5344CB8AC3E}">
        <p14:creationId xmlns:p14="http://schemas.microsoft.com/office/powerpoint/2010/main" val="3178785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FDB86F5B-CFD3-4A40-864B-30D688FA9EDA}" type="datetimeFigureOut">
              <a:rPr lang="en-US" smtClean="0"/>
              <a:t>3/18/2018</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60A7E560-1EC6-4BA1-95B6-3983C098C538}" type="slidenum">
              <a:rPr lang="en-US" smtClean="0"/>
              <a:t>‹#›</a:t>
            </a:fld>
            <a:endParaRPr lang="en-US"/>
          </a:p>
        </p:txBody>
      </p:sp>
    </p:spTree>
    <p:extLst>
      <p:ext uri="{BB962C8B-B14F-4D97-AF65-F5344CB8AC3E}">
        <p14:creationId xmlns:p14="http://schemas.microsoft.com/office/powerpoint/2010/main" val="1812049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724901" y="365125"/>
            <a:ext cx="2628900" cy="5811838"/>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838201" y="365125"/>
            <a:ext cx="7734300" cy="5811838"/>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FDB86F5B-CFD3-4A40-864B-30D688FA9EDA}" type="datetimeFigureOut">
              <a:rPr lang="en-US" smtClean="0"/>
              <a:t>3/18/2018</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60A7E560-1EC6-4BA1-95B6-3983C098C538}" type="slidenum">
              <a:rPr lang="en-US" smtClean="0"/>
              <a:t>‹#›</a:t>
            </a:fld>
            <a:endParaRPr lang="en-US"/>
          </a:p>
        </p:txBody>
      </p:sp>
    </p:spTree>
    <p:extLst>
      <p:ext uri="{BB962C8B-B14F-4D97-AF65-F5344CB8AC3E}">
        <p14:creationId xmlns:p14="http://schemas.microsoft.com/office/powerpoint/2010/main" val="8422065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
        <p:nvSpPr>
          <p:cNvPr id="5" name="Rectangle 4"/>
          <p:cNvSpPr/>
          <p:nvPr/>
        </p:nvSpPr>
        <p:spPr>
          <a:xfrm>
            <a:off x="10889129" y="282574"/>
            <a:ext cx="9144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Date Placeholder 1"/>
          <p:cNvSpPr>
            <a:spLocks noGrp="1"/>
          </p:cNvSpPr>
          <p:nvPr>
            <p:ph type="dt" sz="half" idx="10"/>
          </p:nvPr>
        </p:nvSpPr>
        <p:spPr/>
        <p:txBody>
          <a:bodyPr/>
          <a:lstStyle/>
          <a:p>
            <a:fld id="{833FF214-9AFC-D742-BC8A-F3119D071E7D}" type="datetime1">
              <a:rPr lang="en-US" smtClean="0"/>
              <a:t>3/18/2018</a:t>
            </a:fld>
            <a:endParaRPr lang="en-US"/>
          </a:p>
        </p:txBody>
      </p:sp>
      <p:sp>
        <p:nvSpPr>
          <p:cNvPr id="3" name="Footer Placeholder 2"/>
          <p:cNvSpPr>
            <a:spLocks noGrp="1"/>
          </p:cNvSpPr>
          <p:nvPr>
            <p:ph type="ftr" sz="quarter" idx="11"/>
          </p:nvPr>
        </p:nvSpPr>
        <p:spPr/>
        <p:txBody>
          <a:bodyPr/>
          <a:lstStyle/>
          <a:p>
            <a:r>
              <a:rPr lang="en-US" smtClean="0"/>
              <a:t>plagiarism by prof Eiad alfaris</a:t>
            </a:r>
            <a:endParaRPr lang="en-US"/>
          </a:p>
        </p:txBody>
      </p:sp>
      <p:sp>
        <p:nvSpPr>
          <p:cNvPr id="4" name="Slide Number Placeholder 3"/>
          <p:cNvSpPr>
            <a:spLocks noGrp="1"/>
          </p:cNvSpPr>
          <p:nvPr>
            <p:ph type="sldNum" sz="quarter" idx="12"/>
          </p:nvPr>
        </p:nvSpPr>
        <p:spPr/>
        <p:txBody>
          <a:bodyPr/>
          <a:lstStyle/>
          <a:p>
            <a:fld id="{3B50333F-92FA-4966-8DF2-B0CC429C0977}" type="slidenum">
              <a:rPr lang="en-US" smtClean="0"/>
              <a:pPr/>
              <a:t>‹#›</a:t>
            </a:fld>
            <a:endParaRPr lang="en-US"/>
          </a:p>
        </p:txBody>
      </p:sp>
    </p:spTree>
    <p:extLst>
      <p:ext uri="{BB962C8B-B14F-4D97-AF65-F5344CB8AC3E}">
        <p14:creationId xmlns:p14="http://schemas.microsoft.com/office/powerpoint/2010/main" val="25437175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Mai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09600" y="2066544"/>
            <a:ext cx="10972800" cy="3733800"/>
          </a:xfrm>
        </p:spPr>
        <p:txBody>
          <a:bodyPr>
            <a:noAutofit/>
          </a:bodyPr>
          <a:lstStyle>
            <a:lvl1pPr marL="283464" indent="-283464">
              <a:defRPr sz="2400"/>
            </a:lvl1pPr>
            <a:lvl2pPr marL="566928" indent="-283464">
              <a:defRPr sz="2400"/>
            </a:lvl2pPr>
            <a:lvl3pPr marL="850392" indent="-283464">
              <a:defRPr sz="2400"/>
            </a:lvl3pPr>
            <a:lvl4pPr marL="1133856" indent="-283464">
              <a:defRPr sz="2400"/>
            </a:lvl4pPr>
            <a:lvl5pPr marL="1417320" indent="-283464">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1"/>
          <p:cNvSpPr txBox="1">
            <a:spLocks/>
          </p:cNvSpPr>
          <p:nvPr userDrawn="1"/>
        </p:nvSpPr>
        <p:spPr>
          <a:xfrm>
            <a:off x="609600" y="2011680"/>
            <a:ext cx="10972800" cy="53035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a:solidFill>
                  <a:srgbClr val="C90000"/>
                </a:solidFill>
                <a:latin typeface="+mj-lt"/>
                <a:ea typeface="+mj-ea"/>
                <a:cs typeface="+mj-cs"/>
              </a:defRPr>
            </a:lvl1pPr>
          </a:lstStyle>
          <a:p>
            <a:endParaRPr lang="en-US" sz="2800" dirty="0"/>
          </a:p>
        </p:txBody>
      </p:sp>
    </p:spTree>
    <p:extLst>
      <p:ext uri="{BB962C8B-B14F-4D97-AF65-F5344CB8AC3E}">
        <p14:creationId xmlns:p14="http://schemas.microsoft.com/office/powerpoint/2010/main" val="33689061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Mai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252728"/>
            <a:ext cx="10972800" cy="1143000"/>
          </a:xfrm>
        </p:spPr>
        <p:txBody>
          <a:bodyPr/>
          <a:lstStyle>
            <a:lvl1pPr>
              <a:defRPr/>
            </a:lvl1pPr>
          </a:lstStyle>
          <a:p>
            <a:r>
              <a:rPr lang="en-US" dirty="0" smtClean="0"/>
              <a:t>Click To Edit Master </a:t>
            </a:r>
            <a:br>
              <a:rPr lang="en-US" dirty="0" smtClean="0"/>
            </a:br>
            <a:r>
              <a:rPr lang="en-US" dirty="0" smtClean="0"/>
              <a:t>Title Style</a:t>
            </a:r>
            <a:endParaRPr lang="en-US" dirty="0"/>
          </a:p>
        </p:txBody>
      </p:sp>
      <p:sp>
        <p:nvSpPr>
          <p:cNvPr id="3" name="Content Placeholder 2"/>
          <p:cNvSpPr>
            <a:spLocks noGrp="1"/>
          </p:cNvSpPr>
          <p:nvPr>
            <p:ph idx="1"/>
          </p:nvPr>
        </p:nvSpPr>
        <p:spPr>
          <a:xfrm>
            <a:off x="609600" y="2624328"/>
            <a:ext cx="10972800" cy="3733800"/>
          </a:xfrm>
        </p:spPr>
        <p:txBody>
          <a:bodyPr>
            <a:noAutofit/>
          </a:bodyPr>
          <a:lstStyle>
            <a:lvl1pPr marL="283464" indent="-283464">
              <a:defRPr sz="2400"/>
            </a:lvl1pPr>
            <a:lvl2pPr marL="566928" indent="-283464">
              <a:defRPr sz="2400"/>
            </a:lvl2pPr>
            <a:lvl3pPr marL="850392" indent="-283464">
              <a:defRPr sz="2400"/>
            </a:lvl3pPr>
            <a:lvl4pPr marL="1133856" indent="-283464">
              <a:defRPr sz="2400"/>
            </a:lvl4pPr>
            <a:lvl5pPr marL="1417320" indent="-283464">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1"/>
          <p:cNvSpPr txBox="1">
            <a:spLocks/>
          </p:cNvSpPr>
          <p:nvPr userDrawn="1"/>
        </p:nvSpPr>
        <p:spPr>
          <a:xfrm>
            <a:off x="609600" y="2011680"/>
            <a:ext cx="10972800" cy="53035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a:solidFill>
                  <a:srgbClr val="C90000"/>
                </a:solidFill>
                <a:latin typeface="+mj-lt"/>
                <a:ea typeface="+mj-ea"/>
                <a:cs typeface="+mj-cs"/>
              </a:defRPr>
            </a:lvl1pPr>
          </a:lstStyle>
          <a:p>
            <a:endParaRPr lang="en-US" sz="2800" dirty="0"/>
          </a:p>
        </p:txBody>
      </p:sp>
    </p:spTree>
    <p:extLst>
      <p:ext uri="{BB962C8B-B14F-4D97-AF65-F5344CB8AC3E}">
        <p14:creationId xmlns:p14="http://schemas.microsoft.com/office/powerpoint/2010/main" val="35174147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09600" y="2819399"/>
            <a:ext cx="10972800" cy="32004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609600" y="2119926"/>
            <a:ext cx="10972800" cy="527539"/>
          </a:xfrm>
          <a:prstGeom prst="rect">
            <a:avLst/>
          </a:prstGeom>
        </p:spPr>
        <p:txBody>
          <a:bodyPr/>
          <a:lstStyle>
            <a:lvl1pPr marL="0" indent="0">
              <a:buNone/>
              <a:defRPr sz="2800">
                <a:solidFill>
                  <a:srgbClr val="C90000"/>
                </a:solidFill>
              </a:defRPr>
            </a:lvl1pPr>
            <a:lvl2pPr marL="457200" indent="0">
              <a:buNone/>
              <a:defRPr/>
            </a:lvl2pPr>
          </a:lstStyle>
          <a:p>
            <a:pPr lvl="0"/>
            <a:r>
              <a:rPr lang="en-US" dirty="0" smtClean="0"/>
              <a:t>Click to edit Master text styles</a:t>
            </a:r>
          </a:p>
        </p:txBody>
      </p:sp>
    </p:spTree>
    <p:extLst>
      <p:ext uri="{BB962C8B-B14F-4D97-AF65-F5344CB8AC3E}">
        <p14:creationId xmlns:p14="http://schemas.microsoft.com/office/powerpoint/2010/main" val="37503450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130428"/>
            <a:ext cx="10363200" cy="1470025"/>
          </a:xfrm>
        </p:spPr>
        <p:txBody>
          <a:bodyPr/>
          <a:lstStyle>
            <a:lvl1pPr algn="ctr">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7" name="Picture 6" descr="PEPFAR_NIH_Logo.png"/>
          <p:cNvPicPr>
            <a:picLocks noChangeAspect="1"/>
          </p:cNvPicPr>
          <p:nvPr userDrawn="1"/>
        </p:nvPicPr>
        <p:blipFill rotWithShape="1">
          <a:blip r:embed="rId3" cstate="print">
            <a:extLst>
              <a:ext uri="{28A0092B-C50C-407E-A947-70E740481C1C}">
                <a14:useLocalDpi xmlns:a14="http://schemas.microsoft.com/office/drawing/2010/main" val="0"/>
              </a:ext>
            </a:extLst>
          </a:blip>
          <a:srcRect t="44887" r="45907"/>
          <a:stretch/>
        </p:blipFill>
        <p:spPr>
          <a:xfrm>
            <a:off x="3962403" y="5638803"/>
            <a:ext cx="4139549" cy="983595"/>
          </a:xfrm>
          <a:prstGeom prst="rect">
            <a:avLst/>
          </a:prstGeom>
        </p:spPr>
      </p:pic>
    </p:spTree>
    <p:extLst>
      <p:ext uri="{BB962C8B-B14F-4D97-AF65-F5344CB8AC3E}">
        <p14:creationId xmlns:p14="http://schemas.microsoft.com/office/powerpoint/2010/main" val="165438969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85088" y="2441448"/>
            <a:ext cx="10363200" cy="859536"/>
          </a:xfrm>
        </p:spPr>
        <p:txBody>
          <a:bodyPr anchor="t">
            <a:noAutofit/>
          </a:bodyPr>
          <a:lstStyle>
            <a:lvl1pPr algn="ctr">
              <a:defRPr sz="4400" b="0" cap="none"/>
            </a:lvl1pPr>
          </a:lstStyle>
          <a:p>
            <a:r>
              <a:rPr lang="en-US" dirty="0" smtClean="0"/>
              <a:t>Click To Edit Master Title Style</a:t>
            </a:r>
            <a:endParaRPr lang="en-US" dirty="0"/>
          </a:p>
        </p:txBody>
      </p:sp>
    </p:spTree>
    <p:extLst>
      <p:ext uri="{BB962C8B-B14F-4D97-AF65-F5344CB8AC3E}">
        <p14:creationId xmlns:p14="http://schemas.microsoft.com/office/powerpoint/2010/main" val="2077262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09600" y="2209802"/>
            <a:ext cx="5384800" cy="3916363"/>
          </a:xfrm>
        </p:spPr>
        <p:txBody>
          <a:bodyPr>
            <a:normAutofit/>
          </a:bodyPr>
          <a:lstStyle>
            <a:lvl1pPr marL="283464" indent="-283464">
              <a:defRPr sz="2400"/>
            </a:lvl1pPr>
            <a:lvl2pPr marL="566928" indent="-283464">
              <a:defRPr sz="2400"/>
            </a:lvl2pPr>
            <a:lvl3pPr marL="850392" indent="-283464">
              <a:defRPr sz="2400"/>
            </a:lvl3pPr>
            <a:lvl4pPr marL="1133856" indent="-283464">
              <a:defRPr sz="2400"/>
            </a:lvl4pPr>
            <a:lvl5pPr marL="1417320" indent="-283464">
              <a:defRPr sz="2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2209802"/>
            <a:ext cx="5384800" cy="3916363"/>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a:p>
        </p:txBody>
      </p:sp>
    </p:spTree>
    <p:extLst>
      <p:ext uri="{BB962C8B-B14F-4D97-AF65-F5344CB8AC3E}">
        <p14:creationId xmlns:p14="http://schemas.microsoft.com/office/powerpoint/2010/main" val="21872041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no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252728"/>
            <a:ext cx="10972800" cy="685800"/>
          </a:xfrm>
        </p:spPr>
        <p:txBody>
          <a:bodyPr anchor="b">
            <a:noAutofit/>
          </a:bodyPr>
          <a:lstStyle>
            <a:lvl1pPr algn="ctr">
              <a:defRPr sz="4000" b="0"/>
            </a:lvl1pPr>
          </a:lstStyle>
          <a:p>
            <a:r>
              <a:rPr lang="en-US" dirty="0" smtClean="0"/>
              <a:t>Click To Edit Master Title Style</a:t>
            </a:r>
            <a:endParaRPr lang="en-US" dirty="0"/>
          </a:p>
        </p:txBody>
      </p:sp>
      <p:sp>
        <p:nvSpPr>
          <p:cNvPr id="3" name="Picture Placeholder 2"/>
          <p:cNvSpPr>
            <a:spLocks noGrp="1"/>
          </p:cNvSpPr>
          <p:nvPr>
            <p:ph type="pic" idx="1"/>
          </p:nvPr>
        </p:nvSpPr>
        <p:spPr>
          <a:xfrm>
            <a:off x="609600" y="2167128"/>
            <a:ext cx="10972800" cy="4114800"/>
          </a:xfrm>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2118979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FDB86F5B-CFD3-4A40-864B-30D688FA9EDA}" type="datetimeFigureOut">
              <a:rPr lang="en-US" smtClean="0"/>
              <a:t>3/18/2018</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60A7E560-1EC6-4BA1-95B6-3983C098C538}" type="slidenum">
              <a:rPr lang="en-US" smtClean="0"/>
              <a:t>‹#›</a:t>
            </a:fld>
            <a:endParaRPr lang="en-US"/>
          </a:p>
        </p:txBody>
      </p:sp>
    </p:spTree>
    <p:extLst>
      <p:ext uri="{BB962C8B-B14F-4D97-AF65-F5344CB8AC3E}">
        <p14:creationId xmlns:p14="http://schemas.microsoft.com/office/powerpoint/2010/main" val="2477759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7" name="Picture Placeholder 2"/>
          <p:cNvSpPr>
            <a:spLocks noGrp="1"/>
          </p:cNvSpPr>
          <p:nvPr>
            <p:ph type="pic" idx="1"/>
          </p:nvPr>
        </p:nvSpPr>
        <p:spPr>
          <a:xfrm>
            <a:off x="609600" y="1252728"/>
            <a:ext cx="10972800" cy="4843272"/>
          </a:xfrm>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132768595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609600" y="2119926"/>
            <a:ext cx="10972800" cy="527539"/>
          </a:xfrm>
          <a:prstGeom prst="rect">
            <a:avLst/>
          </a:prstGeom>
        </p:spPr>
        <p:txBody>
          <a:bodyPr/>
          <a:lstStyle>
            <a:lvl1pPr marL="0" indent="0">
              <a:buNone/>
              <a:defRPr sz="2800">
                <a:solidFill>
                  <a:srgbClr val="C90000"/>
                </a:solidFill>
              </a:defRPr>
            </a:lvl1pPr>
          </a:lstStyle>
          <a:p>
            <a:pPr lvl="0"/>
            <a:r>
              <a:rPr lang="en-US" dirty="0" smtClean="0"/>
              <a:t>Click to edit Master text styles</a:t>
            </a:r>
            <a:endParaRPr lang="en-US" dirty="0"/>
          </a:p>
        </p:txBody>
      </p:sp>
      <p:sp>
        <p:nvSpPr>
          <p:cNvPr id="7" name="Picture Placeholder 2"/>
          <p:cNvSpPr>
            <a:spLocks noGrp="1"/>
          </p:cNvSpPr>
          <p:nvPr>
            <p:ph type="pic" idx="10"/>
          </p:nvPr>
        </p:nvSpPr>
        <p:spPr>
          <a:xfrm>
            <a:off x="609600" y="2816352"/>
            <a:ext cx="10972800" cy="3566160"/>
          </a:xfrm>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26476339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3/18/2018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3733450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3/18/2018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2434205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3/18/2018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0160319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solidFill>
                  <a:prstClr val="black">
                    <a:tint val="75000"/>
                  </a:prstClr>
                </a:solidFill>
              </a:rPr>
              <a:pPr/>
              <a:t>3/18/2018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FF9F0C5-380F-41C2-899A-BAC0F0927E16}"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029279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prstClr val="black">
                    <a:tint val="75000"/>
                  </a:prstClr>
                </a:solidFill>
              </a:rPr>
              <a:pPr/>
              <a:t>3/18/2018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5297115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prstClr val="black">
                    <a:tint val="75000"/>
                  </a:prstClr>
                </a:solidFill>
              </a:rPr>
              <a:pPr/>
              <a:t>3/18/2018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1108073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solidFill>
                  <a:prstClr val="black">
                    <a:tint val="75000"/>
                  </a:prstClr>
                </a:solidFill>
              </a:rPr>
              <a:pPr/>
              <a:t>3/18/2018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5143510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solidFill>
                  <a:prstClr val="black">
                    <a:tint val="75000"/>
                  </a:prstClr>
                </a:solidFill>
              </a:rPr>
              <a:pPr/>
              <a:t>3/18/2018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19954A3-9DFD-4C44-94BA-B95130A3BA1C}"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938840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831851" y="1709740"/>
            <a:ext cx="10515600" cy="2852737"/>
          </a:xfrm>
        </p:spPr>
        <p:txBody>
          <a:bodyPr anchor="b"/>
          <a:lstStyle>
            <a:lvl1pPr>
              <a:defRPr sz="6000"/>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FDB86F5B-CFD3-4A40-864B-30D688FA9EDA}" type="datetimeFigureOut">
              <a:rPr lang="en-US" smtClean="0"/>
              <a:t>3/18/2018</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60A7E560-1EC6-4BA1-95B6-3983C098C538}" type="slidenum">
              <a:rPr lang="en-US" smtClean="0"/>
              <a:t>‹#›</a:t>
            </a:fld>
            <a:endParaRPr lang="en-US"/>
          </a:p>
        </p:txBody>
      </p:sp>
    </p:spTree>
    <p:extLst>
      <p:ext uri="{BB962C8B-B14F-4D97-AF65-F5344CB8AC3E}">
        <p14:creationId xmlns:p14="http://schemas.microsoft.com/office/powerpoint/2010/main" val="21615550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tint val="75000"/>
                  </a:prstClr>
                </a:solidFill>
              </a:rPr>
              <a:pPr/>
              <a:t>3/18/2018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3301212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3/18/2018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2107401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3/18/2018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endParaRPr lang="en-US" dirty="0">
              <a:solidFill>
                <a:srgbClr val="90C226">
                  <a:lumMod val="60000"/>
                  <a:lumOff val="40000"/>
                </a:srgbClr>
              </a:solidFill>
              <a:latin typeface="Arial"/>
            </a:endParaRPr>
          </a:p>
        </p:txBody>
      </p:sp>
    </p:spTree>
    <p:extLst>
      <p:ext uri="{BB962C8B-B14F-4D97-AF65-F5344CB8AC3E}">
        <p14:creationId xmlns:p14="http://schemas.microsoft.com/office/powerpoint/2010/main" val="7124875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3/18/2018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6533827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3/18/2018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4388548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3/18/2018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9488519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solidFill>
                  <a:prstClr val="black">
                    <a:tint val="75000"/>
                  </a:prstClr>
                </a:solidFill>
              </a:rPr>
              <a:pPr/>
              <a:t>3/18/2018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9333C77-0158-454C-844F-B7AB9BD7DAD4}"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9243439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3/18/2018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42183459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3/18/2018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4761903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3/18/2018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417668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838200" y="1825625"/>
            <a:ext cx="5181600" cy="435133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6172200" y="1825625"/>
            <a:ext cx="5181600" cy="435133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FDB86F5B-CFD3-4A40-864B-30D688FA9EDA}" type="datetimeFigureOut">
              <a:rPr lang="en-US" smtClean="0"/>
              <a:t>3/18/2018</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60A7E560-1EC6-4BA1-95B6-3983C098C538}" type="slidenum">
              <a:rPr lang="en-US" smtClean="0"/>
              <a:t>‹#›</a:t>
            </a:fld>
            <a:endParaRPr lang="en-US"/>
          </a:p>
        </p:txBody>
      </p:sp>
    </p:spTree>
    <p:extLst>
      <p:ext uri="{BB962C8B-B14F-4D97-AF65-F5344CB8AC3E}">
        <p14:creationId xmlns:p14="http://schemas.microsoft.com/office/powerpoint/2010/main" val="42686028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3/18/2018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6633745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solidFill>
                  <a:prstClr val="black">
                    <a:tint val="75000"/>
                  </a:prstClr>
                </a:solidFill>
              </a:rPr>
              <a:pPr/>
              <a:t>3/18/2018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FF9F0C5-380F-41C2-899A-BAC0F0927E16}"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9841662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prstClr val="black">
                    <a:tint val="75000"/>
                  </a:prstClr>
                </a:solidFill>
              </a:rPr>
              <a:pPr/>
              <a:t>3/18/2018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6729851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prstClr val="black">
                    <a:tint val="75000"/>
                  </a:prstClr>
                </a:solidFill>
              </a:rPr>
              <a:pPr/>
              <a:t>3/18/2018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7499109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solidFill>
                  <a:prstClr val="black">
                    <a:tint val="75000"/>
                  </a:prstClr>
                </a:solidFill>
              </a:rPr>
              <a:pPr/>
              <a:t>3/18/2018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5919174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solidFill>
                  <a:prstClr val="black">
                    <a:tint val="75000"/>
                  </a:prstClr>
                </a:solidFill>
              </a:rPr>
              <a:pPr/>
              <a:t>3/18/2018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19954A3-9DFD-4C44-94BA-B95130A3BA1C}"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2975767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tint val="75000"/>
                  </a:prstClr>
                </a:solidFill>
              </a:rPr>
              <a:pPr/>
              <a:t>3/18/2018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95115486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3/18/2018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374941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3/18/2018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endParaRPr lang="en-US" dirty="0">
              <a:solidFill>
                <a:srgbClr val="90C226">
                  <a:lumMod val="60000"/>
                  <a:lumOff val="40000"/>
                </a:srgbClr>
              </a:solidFill>
              <a:latin typeface="Arial"/>
            </a:endParaRPr>
          </a:p>
        </p:txBody>
      </p:sp>
    </p:spTree>
    <p:extLst>
      <p:ext uri="{BB962C8B-B14F-4D97-AF65-F5344CB8AC3E}">
        <p14:creationId xmlns:p14="http://schemas.microsoft.com/office/powerpoint/2010/main" val="15225936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3/18/2018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399686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365127"/>
            <a:ext cx="10515600" cy="1325563"/>
          </a:xfrm>
        </p:spPr>
        <p:txBody>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839789" y="2505075"/>
            <a:ext cx="5157787" cy="36845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6172201" y="2505075"/>
            <a:ext cx="5183188" cy="36845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FDB86F5B-CFD3-4A40-864B-30D688FA9EDA}" type="datetimeFigureOut">
              <a:rPr lang="en-US" smtClean="0"/>
              <a:t>3/18/2018</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60A7E560-1EC6-4BA1-95B6-3983C098C538}" type="slidenum">
              <a:rPr lang="en-US" smtClean="0"/>
              <a:t>‹#›</a:t>
            </a:fld>
            <a:endParaRPr lang="en-US"/>
          </a:p>
        </p:txBody>
      </p:sp>
    </p:spTree>
    <p:extLst>
      <p:ext uri="{BB962C8B-B14F-4D97-AF65-F5344CB8AC3E}">
        <p14:creationId xmlns:p14="http://schemas.microsoft.com/office/powerpoint/2010/main" val="4092813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3/18/2018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17081235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3/18/2018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6920418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solidFill>
                  <a:prstClr val="black">
                    <a:tint val="75000"/>
                  </a:prstClr>
                </a:solidFill>
              </a:rPr>
              <a:pPr/>
              <a:t>3/18/2018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9333C77-0158-454C-844F-B7AB9BD7DAD4}"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6329609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3/18/2018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955738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3/18/2018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7452261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3/18/2018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0752650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3/18/2018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30872120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solidFill>
                  <a:prstClr val="black">
                    <a:tint val="75000"/>
                  </a:prstClr>
                </a:solidFill>
              </a:rPr>
              <a:pPr/>
              <a:t>3/18/2018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FF9F0C5-380F-41C2-899A-BAC0F0927E16}"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18952170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prstClr val="black">
                    <a:tint val="75000"/>
                  </a:prstClr>
                </a:solidFill>
              </a:rPr>
              <a:pPr/>
              <a:t>3/18/2018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53313207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prstClr val="black">
                    <a:tint val="75000"/>
                  </a:prstClr>
                </a:solidFill>
              </a:rPr>
              <a:pPr/>
              <a:t>3/18/2018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29771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FDB86F5B-CFD3-4A40-864B-30D688FA9EDA}" type="datetimeFigureOut">
              <a:rPr lang="en-US" smtClean="0"/>
              <a:t>3/18/2018</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60A7E560-1EC6-4BA1-95B6-3983C098C538}" type="slidenum">
              <a:rPr lang="en-US" smtClean="0"/>
              <a:t>‹#›</a:t>
            </a:fld>
            <a:endParaRPr lang="en-US"/>
          </a:p>
        </p:txBody>
      </p:sp>
    </p:spTree>
    <p:extLst>
      <p:ext uri="{BB962C8B-B14F-4D97-AF65-F5344CB8AC3E}">
        <p14:creationId xmlns:p14="http://schemas.microsoft.com/office/powerpoint/2010/main" val="215166593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solidFill>
                  <a:prstClr val="black">
                    <a:tint val="75000"/>
                  </a:prstClr>
                </a:solidFill>
              </a:rPr>
              <a:pPr/>
              <a:t>3/18/2018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90657723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solidFill>
                  <a:prstClr val="black">
                    <a:tint val="75000"/>
                  </a:prstClr>
                </a:solidFill>
              </a:rPr>
              <a:pPr/>
              <a:t>3/18/2018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19954A3-9DFD-4C44-94BA-B95130A3BA1C}"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54342260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tint val="75000"/>
                  </a:prstClr>
                </a:solidFill>
              </a:rPr>
              <a:pPr/>
              <a:t>3/18/2018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90925835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3/18/2018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0131805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3/18/2018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endParaRPr lang="en-US" dirty="0">
              <a:solidFill>
                <a:srgbClr val="90C226">
                  <a:lumMod val="60000"/>
                  <a:lumOff val="40000"/>
                </a:srgbClr>
              </a:solidFill>
              <a:latin typeface="Arial"/>
            </a:endParaRPr>
          </a:p>
        </p:txBody>
      </p:sp>
    </p:spTree>
    <p:extLst>
      <p:ext uri="{BB962C8B-B14F-4D97-AF65-F5344CB8AC3E}">
        <p14:creationId xmlns:p14="http://schemas.microsoft.com/office/powerpoint/2010/main" val="56195069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3/18/2018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76488993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3/18/2018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179110912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3/18/2018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53466370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solidFill>
                  <a:prstClr val="black">
                    <a:tint val="75000"/>
                  </a:prstClr>
                </a:solidFill>
              </a:rPr>
              <a:pPr/>
              <a:t>3/18/2018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9333C77-0158-454C-844F-B7AB9BD7DAD4}"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94677038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3/18/2018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412632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FDB86F5B-CFD3-4A40-864B-30D688FA9EDA}" type="datetimeFigureOut">
              <a:rPr lang="en-US" smtClean="0"/>
              <a:t>3/18/2018</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60A7E560-1EC6-4BA1-95B6-3983C098C538}" type="slidenum">
              <a:rPr lang="en-US" smtClean="0"/>
              <a:t>‹#›</a:t>
            </a:fld>
            <a:endParaRPr lang="en-US"/>
          </a:p>
        </p:txBody>
      </p:sp>
    </p:spTree>
    <p:extLst>
      <p:ext uri="{BB962C8B-B14F-4D97-AF65-F5344CB8AC3E}">
        <p14:creationId xmlns:p14="http://schemas.microsoft.com/office/powerpoint/2010/main" val="3514372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FDB86F5B-CFD3-4A40-864B-30D688FA9EDA}" type="datetimeFigureOut">
              <a:rPr lang="en-US" smtClean="0"/>
              <a:t>3/18/2018</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60A7E560-1EC6-4BA1-95B6-3983C098C538}" type="slidenum">
              <a:rPr lang="en-US" smtClean="0"/>
              <a:t>‹#›</a:t>
            </a:fld>
            <a:endParaRPr lang="en-US"/>
          </a:p>
        </p:txBody>
      </p:sp>
    </p:spTree>
    <p:extLst>
      <p:ext uri="{BB962C8B-B14F-4D97-AF65-F5344CB8AC3E}">
        <p14:creationId xmlns:p14="http://schemas.microsoft.com/office/powerpoint/2010/main" val="905842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FDB86F5B-CFD3-4A40-864B-30D688FA9EDA}" type="datetimeFigureOut">
              <a:rPr lang="en-US" smtClean="0"/>
              <a:t>3/18/2018</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60A7E560-1EC6-4BA1-95B6-3983C098C538}" type="slidenum">
              <a:rPr lang="en-US" smtClean="0"/>
              <a:t>‹#›</a:t>
            </a:fld>
            <a:endParaRPr lang="en-US"/>
          </a:p>
        </p:txBody>
      </p:sp>
    </p:spTree>
    <p:extLst>
      <p:ext uri="{BB962C8B-B14F-4D97-AF65-F5344CB8AC3E}">
        <p14:creationId xmlns:p14="http://schemas.microsoft.com/office/powerpoint/2010/main" val="639205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1.jpg"/><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theme" Target="../theme/theme3.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theme" Target="../theme/theme4.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17" Type="http://schemas.openxmlformats.org/officeDocument/2006/relationships/theme" Target="../theme/theme5.xml"/><Relationship Id="rId2" Type="http://schemas.openxmlformats.org/officeDocument/2006/relationships/slideLayout" Target="../slideLayouts/slideLayout55.xml"/><Relationship Id="rId16" Type="http://schemas.openxmlformats.org/officeDocument/2006/relationships/slideLayout" Target="../slideLayouts/slideLayout69.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slideLayout" Target="../slideLayouts/slideLayout6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B86F5B-CFD3-4A40-864B-30D688FA9EDA}" type="datetimeFigureOut">
              <a:rPr lang="en-US" smtClean="0"/>
              <a:t>3/18/2018</a:t>
            </a:fld>
            <a:endParaRPr lang="en-US"/>
          </a:p>
        </p:txBody>
      </p:sp>
      <p:sp>
        <p:nvSpPr>
          <p:cNvPr id="5" name="عنصر نائب للتذييل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A7E560-1EC6-4BA1-95B6-3983C098C538}" type="slidenum">
              <a:rPr lang="en-US" smtClean="0"/>
              <a:t>‹#›</a:t>
            </a:fld>
            <a:endParaRPr lang="en-US"/>
          </a:p>
        </p:txBody>
      </p:sp>
    </p:spTree>
    <p:extLst>
      <p:ext uri="{BB962C8B-B14F-4D97-AF65-F5344CB8AC3E}">
        <p14:creationId xmlns:p14="http://schemas.microsoft.com/office/powerpoint/2010/main" val="34860717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252728"/>
            <a:ext cx="10972800" cy="6858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2066544"/>
            <a:ext cx="10972800" cy="4334256"/>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2"/>
          <p:cNvSpPr txBox="1">
            <a:spLocks/>
          </p:cNvSpPr>
          <p:nvPr userDrawn="1"/>
        </p:nvSpPr>
        <p:spPr>
          <a:xfrm>
            <a:off x="609600" y="2012467"/>
            <a:ext cx="10972800" cy="527539"/>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endParaRPr lang="en-US" dirty="0">
              <a:solidFill>
                <a:srgbClr val="C90000"/>
              </a:solidFill>
            </a:endParaRPr>
          </a:p>
        </p:txBody>
      </p:sp>
    </p:spTree>
    <p:extLst>
      <p:ext uri="{BB962C8B-B14F-4D97-AF65-F5344CB8AC3E}">
        <p14:creationId xmlns:p14="http://schemas.microsoft.com/office/powerpoint/2010/main" val="344081513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Lst>
  <p:txStyles>
    <p:titleStyle>
      <a:lvl1pPr algn="l" defTabSz="914400" rtl="0" eaLnBrk="1" latinLnBrk="0" hangingPunct="1">
        <a:spcBef>
          <a:spcPct val="0"/>
        </a:spcBef>
        <a:buNone/>
        <a:defRPr sz="4000" kern="1200">
          <a:solidFill>
            <a:srgbClr val="C900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B61BEF0D-F0BB-DE4B-95CE-6DB70DBA9567}" type="datetimeFigureOut">
              <a:rPr lang="en-US" dirty="0">
                <a:solidFill>
                  <a:prstClr val="black">
                    <a:tint val="75000"/>
                  </a:prstClr>
                </a:solidFill>
              </a:rPr>
              <a:pPr defTabSz="457200"/>
              <a:t>3/18/2018</a:t>
            </a:fld>
            <a:endParaRPr lang="en-US" dirty="0">
              <a:solidFill>
                <a:prstClr val="black">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defTabSz="457200"/>
            <a:fld id="{D57F1E4F-1CFF-5643-939E-217C01CDF565}" type="slidenum">
              <a:rPr lang="en-US" dirty="0">
                <a:solidFill>
                  <a:srgbClr val="90C226"/>
                </a:solidFill>
              </a:rPr>
              <a:pPr defTabSz="457200"/>
              <a:t>‹#›</a:t>
            </a:fld>
            <a:endParaRPr lang="en-US" dirty="0">
              <a:solidFill>
                <a:srgbClr val="90C226"/>
              </a:solidFill>
            </a:endParaRPr>
          </a:p>
        </p:txBody>
      </p:sp>
    </p:spTree>
    <p:extLst>
      <p:ext uri="{BB962C8B-B14F-4D97-AF65-F5344CB8AC3E}">
        <p14:creationId xmlns:p14="http://schemas.microsoft.com/office/powerpoint/2010/main" val="3045221000"/>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B61BEF0D-F0BB-DE4B-95CE-6DB70DBA9567}" type="datetimeFigureOut">
              <a:rPr lang="en-US" dirty="0">
                <a:solidFill>
                  <a:prstClr val="black">
                    <a:tint val="75000"/>
                  </a:prstClr>
                </a:solidFill>
              </a:rPr>
              <a:pPr defTabSz="457200"/>
              <a:t>3/18/2018</a:t>
            </a:fld>
            <a:endParaRPr lang="en-US" dirty="0">
              <a:solidFill>
                <a:prstClr val="black">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defTabSz="457200"/>
            <a:fld id="{D57F1E4F-1CFF-5643-939E-217C01CDF565}" type="slidenum">
              <a:rPr lang="en-US" dirty="0">
                <a:solidFill>
                  <a:srgbClr val="90C226"/>
                </a:solidFill>
              </a:rPr>
              <a:pPr defTabSz="457200"/>
              <a:t>‹#›</a:t>
            </a:fld>
            <a:endParaRPr lang="en-US" dirty="0">
              <a:solidFill>
                <a:srgbClr val="90C226"/>
              </a:solidFill>
            </a:endParaRPr>
          </a:p>
        </p:txBody>
      </p:sp>
    </p:spTree>
    <p:extLst>
      <p:ext uri="{BB962C8B-B14F-4D97-AF65-F5344CB8AC3E}">
        <p14:creationId xmlns:p14="http://schemas.microsoft.com/office/powerpoint/2010/main" val="2846494484"/>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B61BEF0D-F0BB-DE4B-95CE-6DB70DBA9567}" type="datetimeFigureOut">
              <a:rPr lang="en-US" dirty="0">
                <a:solidFill>
                  <a:prstClr val="black">
                    <a:tint val="75000"/>
                  </a:prstClr>
                </a:solidFill>
              </a:rPr>
              <a:pPr defTabSz="457200"/>
              <a:t>3/18/2018</a:t>
            </a:fld>
            <a:endParaRPr lang="en-US" dirty="0">
              <a:solidFill>
                <a:prstClr val="black">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defTabSz="457200"/>
            <a:fld id="{D57F1E4F-1CFF-5643-939E-217C01CDF565}" type="slidenum">
              <a:rPr lang="en-US" dirty="0">
                <a:solidFill>
                  <a:srgbClr val="90C226"/>
                </a:solidFill>
              </a:rPr>
              <a:pPr defTabSz="457200"/>
              <a:t>‹#›</a:t>
            </a:fld>
            <a:endParaRPr lang="en-US" dirty="0">
              <a:solidFill>
                <a:srgbClr val="90C226"/>
              </a:solidFill>
            </a:endParaRPr>
          </a:p>
        </p:txBody>
      </p:sp>
    </p:spTree>
    <p:extLst>
      <p:ext uri="{BB962C8B-B14F-4D97-AF65-F5344CB8AC3E}">
        <p14:creationId xmlns:p14="http://schemas.microsoft.com/office/powerpoint/2010/main" val="1310372797"/>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nap.edu/readingroom/books/obas" TargetMode="Externa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ar-SA" dirty="0" smtClean="0"/>
              <a:t>أخلاقيات النزاهة العلمية وقضايا التأليف والنشر</a:t>
            </a:r>
            <a:endParaRPr lang="en-US" dirty="0"/>
          </a:p>
        </p:txBody>
      </p:sp>
      <p:sp>
        <p:nvSpPr>
          <p:cNvPr id="3" name="عنوان فرعي 2"/>
          <p:cNvSpPr>
            <a:spLocks noGrp="1"/>
          </p:cNvSpPr>
          <p:nvPr>
            <p:ph type="subTitle" idx="1"/>
          </p:nvPr>
        </p:nvSpPr>
        <p:spPr>
          <a:xfrm>
            <a:off x="1524000" y="3696167"/>
            <a:ext cx="9144000" cy="1655762"/>
          </a:xfrm>
        </p:spPr>
        <p:txBody>
          <a:bodyPr>
            <a:normAutofit fontScale="40000" lnSpcReduction="20000"/>
          </a:bodyPr>
          <a:lstStyle/>
          <a:p>
            <a:endParaRPr lang="ar-SA" sz="4400" dirty="0" smtClean="0"/>
          </a:p>
          <a:p>
            <a:r>
              <a:rPr lang="ar-SA" sz="4400" dirty="0" err="1" smtClean="0"/>
              <a:t>أ.د</a:t>
            </a:r>
            <a:r>
              <a:rPr lang="ar-SA" sz="4400" dirty="0" smtClean="0"/>
              <a:t>. جمال بن صالح </a:t>
            </a:r>
            <a:r>
              <a:rPr lang="ar-SA" sz="4400" dirty="0" err="1" smtClean="0"/>
              <a:t>الجارالله</a:t>
            </a:r>
            <a:endParaRPr lang="en-US" sz="4400" dirty="0" smtClean="0"/>
          </a:p>
          <a:p>
            <a:pPr rtl="1"/>
            <a:r>
              <a:rPr lang="en-US" sz="4400" dirty="0" smtClean="0"/>
              <a:t>   </a:t>
            </a:r>
            <a:r>
              <a:rPr lang="ar-SA" sz="4400" dirty="0" smtClean="0"/>
              <a:t>1438 هـ(2017م)</a:t>
            </a:r>
          </a:p>
          <a:p>
            <a:pPr rtl="1"/>
            <a:r>
              <a:rPr lang="ar-SA" sz="4400" dirty="0" smtClean="0"/>
              <a:t>تعديل واضافة : </a:t>
            </a:r>
            <a:r>
              <a:rPr lang="ar-SA" sz="4400" dirty="0" err="1" smtClean="0"/>
              <a:t>د.عبدالعزيز</a:t>
            </a:r>
            <a:r>
              <a:rPr lang="ar-SA" sz="4400" dirty="0" smtClean="0"/>
              <a:t> العضياني</a:t>
            </a:r>
          </a:p>
          <a:p>
            <a:pPr rtl="1"/>
            <a:r>
              <a:rPr lang="ar-SA" sz="4400" dirty="0" smtClean="0"/>
              <a:t>(2018)</a:t>
            </a:r>
            <a:r>
              <a:rPr lang="en-US" sz="4400" dirty="0" smtClean="0"/>
              <a:t> </a:t>
            </a:r>
            <a:endParaRPr lang="en-US" sz="4400" dirty="0"/>
          </a:p>
        </p:txBody>
      </p:sp>
    </p:spTree>
    <p:extLst>
      <p:ext uri="{BB962C8B-B14F-4D97-AF65-F5344CB8AC3E}">
        <p14:creationId xmlns:p14="http://schemas.microsoft.com/office/powerpoint/2010/main" val="42049639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sz="4400" dirty="0" smtClean="0"/>
              <a:t>Research</a:t>
            </a:r>
            <a:r>
              <a:rPr lang="en-ZA" dirty="0" smtClean="0"/>
              <a:t> Misconduct</a:t>
            </a:r>
            <a:endParaRPr lang="en-ZA" dirty="0"/>
          </a:p>
        </p:txBody>
      </p:sp>
      <p:sp>
        <p:nvSpPr>
          <p:cNvPr id="5" name="Content Placeholder 2"/>
          <p:cNvSpPr>
            <a:spLocks noGrp="1"/>
          </p:cNvSpPr>
          <p:nvPr>
            <p:ph idx="1"/>
          </p:nvPr>
        </p:nvSpPr>
        <p:spPr/>
        <p:txBody>
          <a:bodyPr/>
          <a:lstStyle/>
          <a:p>
            <a:pPr marL="0" indent="0">
              <a:buNone/>
            </a:pPr>
            <a:r>
              <a:rPr lang="en-ZA" sz="2000" dirty="0" smtClean="0"/>
              <a:t>Violation of the standard codes of scholarly conduct and ethical behavior in professional scientific research </a:t>
            </a:r>
          </a:p>
          <a:p>
            <a:r>
              <a:rPr lang="en-ZA" sz="2000" dirty="0" smtClean="0"/>
              <a:t>Fabrication </a:t>
            </a:r>
          </a:p>
          <a:p>
            <a:r>
              <a:rPr lang="en-ZA" sz="2000" dirty="0" smtClean="0"/>
              <a:t>Falsification </a:t>
            </a:r>
          </a:p>
          <a:p>
            <a:r>
              <a:rPr lang="en-ZA" sz="2000" dirty="0" smtClean="0"/>
              <a:t>Plagiarism </a:t>
            </a:r>
          </a:p>
          <a:p>
            <a:pPr lvl="1"/>
            <a:r>
              <a:rPr lang="en-ZA" sz="2000" dirty="0" smtClean="0"/>
              <a:t>Plagiarism-fabrication</a:t>
            </a:r>
          </a:p>
          <a:p>
            <a:pPr lvl="1"/>
            <a:r>
              <a:rPr lang="en-ZA" sz="2000" dirty="0" smtClean="0"/>
              <a:t>Self-plagiarism (salami)</a:t>
            </a:r>
          </a:p>
          <a:p>
            <a:r>
              <a:rPr lang="en-ZA" sz="2000" dirty="0" err="1" smtClean="0"/>
              <a:t>Ghostwriting</a:t>
            </a:r>
            <a:endParaRPr lang="en-ZA" sz="2000" dirty="0" smtClean="0"/>
          </a:p>
          <a:p>
            <a:r>
              <a:rPr lang="en-ZA" sz="2000" dirty="0" smtClean="0"/>
              <a:t>Photo manipulation</a:t>
            </a:r>
          </a:p>
          <a:p>
            <a:r>
              <a:rPr lang="en-ZA" sz="2000" dirty="0" smtClean="0"/>
              <a:t>Suppression/</a:t>
            </a:r>
            <a:r>
              <a:rPr lang="en-ZA" sz="2000" dirty="0" err="1" smtClean="0"/>
              <a:t>nonpublication</a:t>
            </a:r>
            <a:r>
              <a:rPr lang="en-ZA" sz="2000" dirty="0" smtClean="0"/>
              <a:t> of data</a:t>
            </a:r>
          </a:p>
          <a:p>
            <a:pPr marL="0" indent="0">
              <a:buNone/>
            </a:pPr>
            <a:r>
              <a:rPr lang="en-ZA" sz="1800" b="1" dirty="0" smtClean="0">
                <a:solidFill>
                  <a:prstClr val="black"/>
                </a:solidFill>
              </a:rPr>
              <a:t>Resource</a:t>
            </a:r>
            <a:r>
              <a:rPr lang="en-ZA" sz="1800" dirty="0" smtClean="0">
                <a:solidFill>
                  <a:prstClr val="black"/>
                </a:solidFill>
              </a:rPr>
              <a:t>: </a:t>
            </a:r>
            <a:r>
              <a:rPr lang="en-ZA" sz="1800" dirty="0">
                <a:solidFill>
                  <a:prstClr val="black"/>
                </a:solidFill>
              </a:rPr>
              <a:t>National Academy of Sciences, National Academy of Engineering, &amp; Institute of Medicine. (1995). </a:t>
            </a:r>
            <a:r>
              <a:rPr lang="en-ZA" sz="1800" i="1" dirty="0">
                <a:solidFill>
                  <a:prstClr val="black"/>
                </a:solidFill>
              </a:rPr>
              <a:t>On Being a Scientist: Responsible Conduct in Research.</a:t>
            </a:r>
            <a:r>
              <a:rPr lang="en-ZA" sz="1800" dirty="0">
                <a:solidFill>
                  <a:prstClr val="black"/>
                </a:solidFill>
              </a:rPr>
              <a:t> </a:t>
            </a:r>
            <a:r>
              <a:rPr lang="en-ZA" sz="1800" dirty="0">
                <a:solidFill>
                  <a:prstClr val="black"/>
                </a:solidFill>
                <a:hlinkClick r:id="rId2"/>
              </a:rPr>
              <a:t>http://www.nap.edu/readingroom/books/obas</a:t>
            </a:r>
            <a:r>
              <a:rPr lang="en-ZA" sz="1800" dirty="0">
                <a:solidFill>
                  <a:prstClr val="black"/>
                </a:solidFill>
              </a:rPr>
              <a:t> </a:t>
            </a:r>
            <a:endParaRPr lang="en-ZA" dirty="0" smtClean="0"/>
          </a:p>
          <a:p>
            <a:pPr lvl="8"/>
            <a:endParaRPr lang="en-ZA" dirty="0" smtClean="0"/>
          </a:p>
          <a:p>
            <a:endParaRPr lang="en-ZA" dirty="0" smtClean="0"/>
          </a:p>
          <a:p>
            <a:endParaRPr lang="en-ZA" dirty="0"/>
          </a:p>
        </p:txBody>
      </p:sp>
    </p:spTree>
    <p:extLst>
      <p:ext uri="{BB962C8B-B14F-4D97-AF65-F5344CB8AC3E}">
        <p14:creationId xmlns:p14="http://schemas.microsoft.com/office/powerpoint/2010/main" val="39945228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838201" y="1997840"/>
            <a:ext cx="10731500" cy="4278094"/>
          </a:xfrm>
          <a:prstGeom prst="rect">
            <a:avLst/>
          </a:prstGeom>
        </p:spPr>
        <p:txBody>
          <a:bodyPr wrap="square">
            <a:spAutoFit/>
          </a:bodyPr>
          <a:lstStyle/>
          <a:p>
            <a:pPr algn="r" rtl="1"/>
            <a:r>
              <a:rPr lang="ar-SA" sz="2800" dirty="0" smtClean="0">
                <a:solidFill>
                  <a:srgbClr val="000000"/>
                </a:solidFill>
                <a:latin typeface="Times New Roman" panose="02020603050405020304" pitchFamily="18" charset="0"/>
                <a:ea typeface="Times New Roman" panose="02020603050405020304" pitchFamily="18" charset="0"/>
              </a:rPr>
              <a:t>تم </a:t>
            </a:r>
            <a:r>
              <a:rPr lang="ar-SA" sz="2800" dirty="0" smtClean="0">
                <a:solidFill>
                  <a:srgbClr val="000000"/>
                </a:solidFill>
                <a:effectLst/>
                <a:latin typeface="Times New Roman" panose="02020603050405020304" pitchFamily="18" charset="0"/>
                <a:ea typeface="Times New Roman" panose="02020603050405020304" pitchFamily="18" charset="0"/>
              </a:rPr>
              <a:t>تعريف سوء السلوك في مجال البحث العلمي على انه :</a:t>
            </a:r>
          </a:p>
          <a:p>
            <a:pPr algn="r" rtl="1"/>
            <a:endParaRPr lang="en-US" sz="2400" dirty="0" smtClean="0">
              <a:effectLst/>
              <a:latin typeface="Times New Roman" panose="02020603050405020304" pitchFamily="18" charset="0"/>
              <a:ea typeface="Times New Roman" panose="02020603050405020304" pitchFamily="18" charset="0"/>
            </a:endParaRPr>
          </a:p>
          <a:p>
            <a:pPr algn="r" rtl="1"/>
            <a:r>
              <a:rPr lang="ar-SA" sz="2800" dirty="0" smtClean="0">
                <a:solidFill>
                  <a:srgbClr val="000000"/>
                </a:solidFill>
                <a:effectLst/>
                <a:latin typeface="Times New Roman" panose="02020603050405020304" pitchFamily="18" charset="0"/>
                <a:ea typeface="Times New Roman" panose="02020603050405020304" pitchFamily="18" charset="0"/>
              </a:rPr>
              <a:t>فبركة البحث ((</a:t>
            </a:r>
            <a:r>
              <a:rPr lang="en-US" sz="2800" dirty="0" smtClean="0">
                <a:solidFill>
                  <a:srgbClr val="000000"/>
                </a:solidFill>
                <a:effectLst/>
                <a:latin typeface="Times New Roman" panose="02020603050405020304" pitchFamily="18" charset="0"/>
                <a:ea typeface="Times New Roman" panose="02020603050405020304" pitchFamily="18" charset="0"/>
              </a:rPr>
              <a:t>fabrication</a:t>
            </a:r>
            <a:r>
              <a:rPr lang="ar-SA" sz="2800" dirty="0" smtClean="0">
                <a:solidFill>
                  <a:srgbClr val="000000"/>
                </a:solidFill>
                <a:effectLst/>
                <a:latin typeface="Times New Roman" panose="02020603050405020304" pitchFamily="18" charset="0"/>
                <a:ea typeface="Times New Roman" panose="02020603050405020304" pitchFamily="18" charset="0"/>
              </a:rPr>
              <a:t> , والتزييف (</a:t>
            </a:r>
            <a:r>
              <a:rPr lang="en-US" sz="2800" dirty="0" smtClean="0">
                <a:solidFill>
                  <a:srgbClr val="000000"/>
                </a:solidFill>
                <a:effectLst/>
                <a:latin typeface="Times New Roman" panose="02020603050405020304" pitchFamily="18" charset="0"/>
                <a:ea typeface="Times New Roman" panose="02020603050405020304" pitchFamily="18" charset="0"/>
              </a:rPr>
              <a:t>falsification</a:t>
            </a:r>
            <a:r>
              <a:rPr lang="ar-SA" sz="2800" dirty="0" smtClean="0">
                <a:solidFill>
                  <a:srgbClr val="000000"/>
                </a:solidFill>
                <a:effectLst/>
                <a:latin typeface="Times New Roman" panose="02020603050405020304" pitchFamily="18" charset="0"/>
                <a:ea typeface="Times New Roman" panose="02020603050405020304" pitchFamily="18" charset="0"/>
              </a:rPr>
              <a:t>) ,والانتحال (( </a:t>
            </a:r>
            <a:r>
              <a:rPr lang="en-US" sz="2800" dirty="0" smtClean="0">
                <a:solidFill>
                  <a:srgbClr val="000000"/>
                </a:solidFill>
                <a:effectLst/>
                <a:latin typeface="Times New Roman" panose="02020603050405020304" pitchFamily="18" charset="0"/>
                <a:ea typeface="Times New Roman" panose="02020603050405020304" pitchFamily="18" charset="0"/>
              </a:rPr>
              <a:t>plagiarism,((</a:t>
            </a:r>
            <a:r>
              <a:rPr lang="en-US" sz="2800" dirty="0" err="1" smtClean="0">
                <a:solidFill>
                  <a:srgbClr val="000000"/>
                </a:solidFill>
                <a:effectLst/>
                <a:latin typeface="Times New Roman" panose="02020603050405020304" pitchFamily="18" charset="0"/>
                <a:ea typeface="Times New Roman" panose="02020603050405020304" pitchFamily="18" charset="0"/>
              </a:rPr>
              <a:t>ffp</a:t>
            </a:r>
            <a:r>
              <a:rPr lang="ar-SA" sz="2800" dirty="0" smtClean="0">
                <a:solidFill>
                  <a:srgbClr val="000000"/>
                </a:solidFill>
                <a:effectLst/>
                <a:latin typeface="Times New Roman" panose="02020603050405020304" pitchFamily="18" charset="0"/>
                <a:ea typeface="Times New Roman" panose="02020603050405020304" pitchFamily="18" charset="0"/>
              </a:rPr>
              <a:t> عند اعداد البحث او تنفيذه او نشره </a:t>
            </a:r>
            <a:r>
              <a:rPr lang="ar-SA" sz="2800" dirty="0">
                <a:solidFill>
                  <a:srgbClr val="000000"/>
                </a:solidFill>
                <a:latin typeface="Times New Roman" panose="02020603050405020304" pitchFamily="18" charset="0"/>
                <a:ea typeface="Times New Roman" panose="02020603050405020304" pitchFamily="18" charset="0"/>
              </a:rPr>
              <a:t>.</a:t>
            </a:r>
            <a:r>
              <a:rPr lang="ar-SA" sz="2800" dirty="0" smtClean="0">
                <a:solidFill>
                  <a:srgbClr val="000000"/>
                </a:solidFill>
                <a:effectLst/>
                <a:latin typeface="Times New Roman" panose="02020603050405020304" pitchFamily="18" charset="0"/>
                <a:ea typeface="Times New Roman" panose="02020603050405020304" pitchFamily="18" charset="0"/>
              </a:rPr>
              <a:t> </a:t>
            </a:r>
            <a:endParaRPr lang="en-US" sz="2800" dirty="0" smtClean="0">
              <a:solidFill>
                <a:srgbClr val="000000"/>
              </a:solidFill>
              <a:effectLst/>
              <a:latin typeface="Times New Roman" panose="02020603050405020304" pitchFamily="18" charset="0"/>
              <a:ea typeface="Times New Roman" panose="02020603050405020304" pitchFamily="18" charset="0"/>
            </a:endParaRPr>
          </a:p>
          <a:p>
            <a:pPr algn="r" rtl="1"/>
            <a:endParaRPr lang="en-US" sz="2400" dirty="0" smtClean="0">
              <a:effectLst/>
              <a:latin typeface="Times New Roman" panose="02020603050405020304" pitchFamily="18" charset="0"/>
              <a:ea typeface="Times New Roman" panose="02020603050405020304" pitchFamily="18" charset="0"/>
            </a:endParaRPr>
          </a:p>
          <a:p>
            <a:pPr algn="r" rtl="1"/>
            <a:r>
              <a:rPr lang="ar-SA" sz="2800" dirty="0" smtClean="0">
                <a:solidFill>
                  <a:srgbClr val="000000"/>
                </a:solidFill>
                <a:effectLst/>
                <a:latin typeface="Times New Roman" panose="02020603050405020304" pitchFamily="18" charset="0"/>
                <a:ea typeface="Times New Roman" panose="02020603050405020304" pitchFamily="18" charset="0"/>
              </a:rPr>
              <a:t> التعريف الأشمل: </a:t>
            </a:r>
          </a:p>
          <a:p>
            <a:pPr algn="r" rtl="1"/>
            <a:r>
              <a:rPr lang="ar-SA" sz="2800" dirty="0" smtClean="0">
                <a:solidFill>
                  <a:srgbClr val="000000"/>
                </a:solidFill>
                <a:effectLst/>
                <a:latin typeface="Times New Roman" panose="02020603050405020304" pitchFamily="18" charset="0"/>
                <a:ea typeface="Times New Roman" panose="02020603050405020304" pitchFamily="18" charset="0"/>
              </a:rPr>
              <a:t>(</a:t>
            </a:r>
            <a:r>
              <a:rPr lang="ar-SA" sz="2800" dirty="0" smtClean="0">
                <a:solidFill>
                  <a:srgbClr val="FF0000"/>
                </a:solidFill>
                <a:effectLst/>
                <a:latin typeface="Times New Roman" panose="02020603050405020304" pitchFamily="18" charset="0"/>
                <a:ea typeface="Times New Roman" panose="02020603050405020304" pitchFamily="18" charset="0"/>
              </a:rPr>
              <a:t>اي انحراف عن او خرق </a:t>
            </a:r>
            <a:r>
              <a:rPr lang="ar-SA" sz="2800" dirty="0">
                <a:solidFill>
                  <a:srgbClr val="FF0000"/>
                </a:solidFill>
                <a:latin typeface="Times New Roman" panose="02020603050405020304" pitchFamily="18" charset="0"/>
                <a:ea typeface="Times New Roman" panose="02020603050405020304" pitchFamily="18" charset="0"/>
              </a:rPr>
              <a:t>ل</a:t>
            </a:r>
            <a:r>
              <a:rPr lang="ar-SA" sz="2800" dirty="0" smtClean="0">
                <a:solidFill>
                  <a:srgbClr val="FF0000"/>
                </a:solidFill>
                <a:effectLst/>
                <a:latin typeface="Times New Roman" panose="02020603050405020304" pitchFamily="18" charset="0"/>
                <a:ea typeface="Times New Roman" panose="02020603050405020304" pitchFamily="18" charset="0"/>
              </a:rPr>
              <a:t>مبادىء النزاهة العلمية بقصد وتعمد او إهمال عند ايجاد فكرة واعداد البحث او تنفيذه او نشره ,ويشمل ذلك التزييف والفبركة والانتحال</a:t>
            </a:r>
            <a:r>
              <a:rPr lang="en-US" sz="2800" dirty="0" smtClean="0">
                <a:solidFill>
                  <a:srgbClr val="FF0000"/>
                </a:solidFill>
                <a:effectLst/>
                <a:latin typeface="Times New Roman" panose="02020603050405020304" pitchFamily="18" charset="0"/>
                <a:ea typeface="Times New Roman" panose="02020603050405020304" pitchFamily="18" charset="0"/>
              </a:rPr>
              <a:t>(</a:t>
            </a:r>
            <a:r>
              <a:rPr lang="ar-SA" sz="2800" dirty="0" smtClean="0">
                <a:solidFill>
                  <a:srgbClr val="FF0000"/>
                </a:solidFill>
                <a:effectLst/>
                <a:latin typeface="Times New Roman" panose="02020603050405020304" pitchFamily="18" charset="0"/>
                <a:ea typeface="Times New Roman" panose="02020603050405020304" pitchFamily="18" charset="0"/>
              </a:rPr>
              <a:t>.</a:t>
            </a:r>
            <a:endParaRPr lang="en-US" sz="2400" dirty="0" smtClean="0">
              <a:solidFill>
                <a:srgbClr val="FF0000"/>
              </a:solidFill>
              <a:effectLst/>
              <a:latin typeface="Times New Roman" panose="02020603050405020304" pitchFamily="18" charset="0"/>
              <a:ea typeface="Times New Roman" panose="02020603050405020304" pitchFamily="18" charset="0"/>
            </a:endParaRPr>
          </a:p>
          <a:p>
            <a:pPr algn="r" rtl="1"/>
            <a:endParaRPr lang="ar-SA" sz="2800" dirty="0" smtClean="0">
              <a:solidFill>
                <a:srgbClr val="000000"/>
              </a:solidFill>
              <a:effectLst/>
              <a:latin typeface="Times New Roman" panose="02020603050405020304" pitchFamily="18" charset="0"/>
              <a:ea typeface="Times New Roman" panose="02020603050405020304" pitchFamily="18" charset="0"/>
            </a:endParaRPr>
          </a:p>
          <a:p>
            <a:pPr algn="r" rtl="1"/>
            <a:r>
              <a:rPr lang="ar-SA" sz="2800" dirty="0" smtClean="0">
                <a:solidFill>
                  <a:srgbClr val="000000"/>
                </a:solidFill>
                <a:effectLst/>
                <a:latin typeface="Times New Roman" panose="02020603050405020304" pitchFamily="18" charset="0"/>
                <a:ea typeface="Times New Roman" panose="02020603050405020304" pitchFamily="18" charset="0"/>
              </a:rPr>
              <a:t>فيشمل امثلة اخرى مثل: ازدواجية النشر والحشو العلمي وغيرها</a:t>
            </a:r>
            <a:r>
              <a:rPr lang="en-US" sz="2800" dirty="0">
                <a:solidFill>
                  <a:srgbClr val="000000"/>
                </a:solidFill>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5" name="عنوان 4"/>
          <p:cNvSpPr>
            <a:spLocks noGrp="1"/>
          </p:cNvSpPr>
          <p:nvPr>
            <p:ph type="title"/>
          </p:nvPr>
        </p:nvSpPr>
        <p:spPr/>
        <p:txBody>
          <a:bodyPr>
            <a:normAutofit fontScale="90000"/>
          </a:bodyPr>
          <a:lstStyle/>
          <a:p>
            <a:pPr algn="ctr" rtl="1"/>
            <a:r>
              <a:rPr lang="ar-SA" b="1" dirty="0" smtClean="0">
                <a:solidFill>
                  <a:srgbClr val="000000"/>
                </a:solidFill>
                <a:effectLst/>
                <a:latin typeface="Times New Roman" panose="02020603050405020304" pitchFamily="18" charset="0"/>
                <a:ea typeface="Times New Roman" panose="02020603050405020304" pitchFamily="18" charset="0"/>
              </a:rPr>
              <a:t>سوء السلوك في مجال البحث العلمي</a:t>
            </a:r>
            <a:r>
              <a:rPr lang="ar-SA" dirty="0" smtClean="0">
                <a:solidFill>
                  <a:srgbClr val="000000"/>
                </a:solidFill>
                <a:effectLst/>
                <a:latin typeface="Times New Roman" panose="02020603050405020304" pitchFamily="18" charset="0"/>
                <a:ea typeface="Times New Roman" panose="02020603050405020304" pitchFamily="18" charset="0"/>
              </a:rPr>
              <a:t> </a:t>
            </a:r>
            <a:br>
              <a:rPr lang="ar-SA" dirty="0" smtClean="0">
                <a:solidFill>
                  <a:srgbClr val="000000"/>
                </a:solidFill>
                <a:effectLst/>
                <a:latin typeface="Times New Roman" panose="02020603050405020304" pitchFamily="18" charset="0"/>
                <a:ea typeface="Times New Roman" panose="02020603050405020304" pitchFamily="18" charset="0"/>
              </a:rPr>
            </a:br>
            <a:r>
              <a:rPr lang="ar-SA" dirty="0" smtClean="0">
                <a:solidFill>
                  <a:srgbClr val="000000"/>
                </a:solidFill>
                <a:effectLst/>
                <a:latin typeface="Times New Roman" panose="02020603050405020304" pitchFamily="18" charset="0"/>
                <a:ea typeface="Times New Roman" panose="02020603050405020304" pitchFamily="18" charset="0"/>
              </a:rPr>
              <a:t> (   </a:t>
            </a:r>
            <a:r>
              <a:rPr lang="en-US" dirty="0" smtClean="0">
                <a:solidFill>
                  <a:srgbClr val="000000"/>
                </a:solidFill>
                <a:effectLst/>
                <a:latin typeface="Times New Roman" panose="02020603050405020304" pitchFamily="18" charset="0"/>
                <a:ea typeface="Times New Roman" panose="02020603050405020304" pitchFamily="18" charset="0"/>
              </a:rPr>
              <a:t>research misconduct</a:t>
            </a:r>
            <a:r>
              <a:rPr lang="ar-SA" dirty="0" smtClean="0">
                <a:solidFill>
                  <a:srgbClr val="000000"/>
                </a:solidFill>
                <a:effectLst/>
                <a:latin typeface="Times New Roman" panose="02020603050405020304" pitchFamily="18" charset="0"/>
                <a:ea typeface="Times New Roman" panose="02020603050405020304" pitchFamily="18" charset="0"/>
              </a:rPr>
              <a:t>  )</a:t>
            </a:r>
            <a:r>
              <a:rPr lang="en-US" sz="4000" dirty="0" smtClean="0">
                <a:effectLst/>
                <a:latin typeface="Times New Roman" panose="02020603050405020304" pitchFamily="18" charset="0"/>
                <a:ea typeface="Times New Roman" panose="02020603050405020304" pitchFamily="18" charset="0"/>
              </a:rPr>
              <a:t/>
            </a:r>
            <a:br>
              <a:rPr lang="en-US" sz="4000" dirty="0" smtClean="0">
                <a:effectLst/>
                <a:latin typeface="Times New Roman" panose="02020603050405020304" pitchFamily="18" charset="0"/>
                <a:ea typeface="Times New Roman" panose="02020603050405020304" pitchFamily="18" charset="0"/>
              </a:rPr>
            </a:br>
            <a:endParaRPr lang="en-US" dirty="0"/>
          </a:p>
        </p:txBody>
      </p:sp>
    </p:spTree>
    <p:extLst>
      <p:ext uri="{BB962C8B-B14F-4D97-AF65-F5344CB8AC3E}">
        <p14:creationId xmlns:p14="http://schemas.microsoft.com/office/powerpoint/2010/main" val="1578691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p:cTn id="12"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2">
                                            <p:txEl>
                                              <p:pRg st="0" end="0"/>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p:cTn id="17"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2">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nodeType="click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 calcmode="lin" valueType="num">
                                      <p:cBhvr>
                                        <p:cTn id="24" dur="1000" fill="hold"/>
                                        <p:tgtEl>
                                          <p:spTgt spid="2">
                                            <p:txEl>
                                              <p:pRg st="4" end="4"/>
                                            </p:txEl>
                                          </p:spTgt>
                                        </p:tgtEl>
                                        <p:attrNameLst>
                                          <p:attrName>ppt_w</p:attrName>
                                        </p:attrNameLst>
                                      </p:cBhvr>
                                      <p:tavLst>
                                        <p:tav tm="0">
                                          <p:val>
                                            <p:strVal val="#ppt_w*0.70"/>
                                          </p:val>
                                        </p:tav>
                                        <p:tav tm="100000">
                                          <p:val>
                                            <p:strVal val="#ppt_w"/>
                                          </p:val>
                                        </p:tav>
                                      </p:tavLst>
                                    </p:anim>
                                    <p:anim calcmode="lin" valueType="num">
                                      <p:cBhvr>
                                        <p:cTn id="25" dur="1000" fill="hold"/>
                                        <p:tgtEl>
                                          <p:spTgt spid="2">
                                            <p:txEl>
                                              <p:pRg st="4" end="4"/>
                                            </p:txEl>
                                          </p:spTgt>
                                        </p:tgtEl>
                                        <p:attrNameLst>
                                          <p:attrName>ppt_h</p:attrName>
                                        </p:attrNameLst>
                                      </p:cBhvr>
                                      <p:tavLst>
                                        <p:tav tm="0">
                                          <p:val>
                                            <p:strVal val="#ppt_h"/>
                                          </p:val>
                                        </p:tav>
                                        <p:tav tm="100000">
                                          <p:val>
                                            <p:strVal val="#ppt_h"/>
                                          </p:val>
                                        </p:tav>
                                      </p:tavLst>
                                    </p:anim>
                                    <p:animEffect transition="in" filter="fade">
                                      <p:cBhvr>
                                        <p:cTn id="26" dur="1000"/>
                                        <p:tgtEl>
                                          <p:spTgt spid="2">
                                            <p:txEl>
                                              <p:pRg st="4" end="4"/>
                                            </p:txEl>
                                          </p:spTgt>
                                        </p:tgtEl>
                                      </p:cBhvr>
                                    </p:animEffect>
                                  </p:childTnLst>
                                </p:cTn>
                              </p:par>
                              <p:par>
                                <p:cTn id="27" presetID="55" presetClass="entr" presetSubtype="0" fill="hold" nodeType="with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 calcmode="lin" valueType="num">
                                      <p:cBhvr>
                                        <p:cTn id="29" dur="1000" fill="hold"/>
                                        <p:tgtEl>
                                          <p:spTgt spid="2">
                                            <p:txEl>
                                              <p:pRg st="5" end="5"/>
                                            </p:txEl>
                                          </p:spTgt>
                                        </p:tgtEl>
                                        <p:attrNameLst>
                                          <p:attrName>ppt_w</p:attrName>
                                        </p:attrNameLst>
                                      </p:cBhvr>
                                      <p:tavLst>
                                        <p:tav tm="0">
                                          <p:val>
                                            <p:strVal val="#ppt_w*0.70"/>
                                          </p:val>
                                        </p:tav>
                                        <p:tav tm="100000">
                                          <p:val>
                                            <p:strVal val="#ppt_w"/>
                                          </p:val>
                                        </p:tav>
                                      </p:tavLst>
                                    </p:anim>
                                    <p:anim calcmode="lin" valueType="num">
                                      <p:cBhvr>
                                        <p:cTn id="30" dur="1000" fill="hold"/>
                                        <p:tgtEl>
                                          <p:spTgt spid="2">
                                            <p:txEl>
                                              <p:pRg st="5" end="5"/>
                                            </p:txEl>
                                          </p:spTgt>
                                        </p:tgtEl>
                                        <p:attrNameLst>
                                          <p:attrName>ppt_h</p:attrName>
                                        </p:attrNameLst>
                                      </p:cBhvr>
                                      <p:tavLst>
                                        <p:tav tm="0">
                                          <p:val>
                                            <p:strVal val="#ppt_h"/>
                                          </p:val>
                                        </p:tav>
                                        <p:tav tm="100000">
                                          <p:val>
                                            <p:strVal val="#ppt_h"/>
                                          </p:val>
                                        </p:tav>
                                      </p:tavLst>
                                    </p:anim>
                                    <p:animEffect transition="in" filter="fade">
                                      <p:cBhvr>
                                        <p:cTn id="31" dur="1000"/>
                                        <p:tgtEl>
                                          <p:spTgt spid="2">
                                            <p:txEl>
                                              <p:pRg st="5" end="5"/>
                                            </p:txEl>
                                          </p:spTgt>
                                        </p:tgtEl>
                                      </p:cBhvr>
                                    </p:animEffect>
                                  </p:childTnLst>
                                </p:cTn>
                              </p:par>
                              <p:par>
                                <p:cTn id="32" presetID="55" presetClass="entr" presetSubtype="0" fill="hold" nodeType="withEffect">
                                  <p:stCondLst>
                                    <p:cond delay="0"/>
                                  </p:stCondLst>
                                  <p:childTnLst>
                                    <p:set>
                                      <p:cBhvr>
                                        <p:cTn id="33" dur="1" fill="hold">
                                          <p:stCondLst>
                                            <p:cond delay="0"/>
                                          </p:stCondLst>
                                        </p:cTn>
                                        <p:tgtEl>
                                          <p:spTgt spid="2">
                                            <p:txEl>
                                              <p:pRg st="7" end="7"/>
                                            </p:txEl>
                                          </p:spTgt>
                                        </p:tgtEl>
                                        <p:attrNameLst>
                                          <p:attrName>style.visibility</p:attrName>
                                        </p:attrNameLst>
                                      </p:cBhvr>
                                      <p:to>
                                        <p:strVal val="visible"/>
                                      </p:to>
                                    </p:set>
                                    <p:anim calcmode="lin" valueType="num">
                                      <p:cBhvr>
                                        <p:cTn id="34" dur="1000" fill="hold"/>
                                        <p:tgtEl>
                                          <p:spTgt spid="2">
                                            <p:txEl>
                                              <p:pRg st="7" end="7"/>
                                            </p:txEl>
                                          </p:spTgt>
                                        </p:tgtEl>
                                        <p:attrNameLst>
                                          <p:attrName>ppt_w</p:attrName>
                                        </p:attrNameLst>
                                      </p:cBhvr>
                                      <p:tavLst>
                                        <p:tav tm="0">
                                          <p:val>
                                            <p:strVal val="#ppt_w*0.70"/>
                                          </p:val>
                                        </p:tav>
                                        <p:tav tm="100000">
                                          <p:val>
                                            <p:strVal val="#ppt_w"/>
                                          </p:val>
                                        </p:tav>
                                      </p:tavLst>
                                    </p:anim>
                                    <p:anim calcmode="lin" valueType="num">
                                      <p:cBhvr>
                                        <p:cTn id="35" dur="1000" fill="hold"/>
                                        <p:tgtEl>
                                          <p:spTgt spid="2">
                                            <p:txEl>
                                              <p:pRg st="7" end="7"/>
                                            </p:txEl>
                                          </p:spTgt>
                                        </p:tgtEl>
                                        <p:attrNameLst>
                                          <p:attrName>ppt_h</p:attrName>
                                        </p:attrNameLst>
                                      </p:cBhvr>
                                      <p:tavLst>
                                        <p:tav tm="0">
                                          <p:val>
                                            <p:strVal val="#ppt_h"/>
                                          </p:val>
                                        </p:tav>
                                        <p:tav tm="100000">
                                          <p:val>
                                            <p:strVal val="#ppt_h"/>
                                          </p:val>
                                        </p:tav>
                                      </p:tavLst>
                                    </p:anim>
                                    <p:animEffect transition="in" filter="fade">
                                      <p:cBhvr>
                                        <p:cTn id="36" dur="10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49859" y="593046"/>
            <a:ext cx="9123451" cy="5568859"/>
          </a:xfrm>
          <a:prstGeom prst="rect">
            <a:avLst/>
          </a:prstGeom>
        </p:spPr>
      </p:pic>
      <p:sp>
        <p:nvSpPr>
          <p:cNvPr id="3" name="TextBox 2"/>
          <p:cNvSpPr txBox="1"/>
          <p:nvPr/>
        </p:nvSpPr>
        <p:spPr>
          <a:xfrm>
            <a:off x="3781168" y="6466703"/>
            <a:ext cx="7183698" cy="369332"/>
          </a:xfrm>
          <a:prstGeom prst="rect">
            <a:avLst/>
          </a:prstGeom>
          <a:noFill/>
        </p:spPr>
        <p:txBody>
          <a:bodyPr wrap="none" rtlCol="0">
            <a:spAutoFit/>
          </a:bodyPr>
          <a:lstStyle/>
          <a:p>
            <a:r>
              <a:rPr lang="en-US" b="1" dirty="0"/>
              <a:t>Murat </a:t>
            </a:r>
            <a:r>
              <a:rPr lang="en-US" b="1" dirty="0" err="1"/>
              <a:t>Cokol,Retraction</a:t>
            </a:r>
            <a:r>
              <a:rPr lang="en-US" b="1" dirty="0"/>
              <a:t> rates are on the </a:t>
            </a:r>
            <a:r>
              <a:rPr lang="en-US" b="1" dirty="0" err="1"/>
              <a:t>riseEMBO</a:t>
            </a:r>
            <a:r>
              <a:rPr lang="en-US" b="1" dirty="0"/>
              <a:t> Rep. 2008 Jan; 9(1): 2..</a:t>
            </a:r>
          </a:p>
        </p:txBody>
      </p:sp>
      <p:sp>
        <p:nvSpPr>
          <p:cNvPr id="4" name="TextBox 3"/>
          <p:cNvSpPr txBox="1"/>
          <p:nvPr/>
        </p:nvSpPr>
        <p:spPr>
          <a:xfrm>
            <a:off x="4246309" y="181228"/>
            <a:ext cx="3371436" cy="646331"/>
          </a:xfrm>
          <a:prstGeom prst="rect">
            <a:avLst/>
          </a:prstGeom>
          <a:noFill/>
        </p:spPr>
        <p:txBody>
          <a:bodyPr wrap="none" rtlCol="0">
            <a:spAutoFit/>
          </a:bodyPr>
          <a:lstStyle/>
          <a:p>
            <a:pPr algn="r" rtl="1"/>
            <a:r>
              <a:rPr lang="ar-SA" sz="3600" b="1" dirty="0" smtClean="0">
                <a:solidFill>
                  <a:srgbClr val="002060"/>
                </a:solidFill>
              </a:rPr>
              <a:t>سحب الأوراق العلمية</a:t>
            </a:r>
            <a:endParaRPr lang="en-US" sz="3600" b="1" dirty="0">
              <a:solidFill>
                <a:srgbClr val="002060"/>
              </a:solidFill>
            </a:endParaRPr>
          </a:p>
        </p:txBody>
      </p:sp>
    </p:spTree>
    <p:extLst>
      <p:ext uri="{BB962C8B-B14F-4D97-AF65-F5344CB8AC3E}">
        <p14:creationId xmlns:p14="http://schemas.microsoft.com/office/powerpoint/2010/main" val="9272722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KW" dirty="0" smtClean="0"/>
              <a:t>أسباب انتهاك النزاهة الأكاديمية</a:t>
            </a:r>
            <a:r>
              <a:rPr lang="ar-SA" dirty="0" smtClean="0"/>
              <a:t/>
            </a:r>
            <a:br>
              <a:rPr lang="ar-SA" dirty="0" smtClean="0"/>
            </a:br>
            <a:r>
              <a:rPr lang="ar-SA" sz="1600" dirty="0" err="1" smtClean="0">
                <a:solidFill>
                  <a:schemeClr val="tx1"/>
                </a:solidFill>
              </a:rPr>
              <a:t>د.بدر</a:t>
            </a:r>
            <a:r>
              <a:rPr lang="ar-SA" sz="1600" dirty="0" smtClean="0">
                <a:solidFill>
                  <a:schemeClr val="tx1"/>
                </a:solidFill>
              </a:rPr>
              <a:t> ملك</a:t>
            </a:r>
            <a:endParaRPr lang="en-US" sz="1600" dirty="0">
              <a:solidFill>
                <a:schemeClr val="tx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30172330"/>
              </p:ext>
            </p:extLst>
          </p:nvPr>
        </p:nvGraphicFramePr>
        <p:xfrm>
          <a:off x="0" y="1648495"/>
          <a:ext cx="10277341" cy="48102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980926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8400" y="355600"/>
            <a:ext cx="10109200" cy="605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29160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rtl="1"/>
            <a:r>
              <a:rPr lang="ar-SA" b="1" dirty="0" smtClean="0">
                <a:solidFill>
                  <a:srgbClr val="000000"/>
                </a:solidFill>
                <a:effectLst/>
                <a:latin typeface="Times New Roman" panose="02020603050405020304" pitchFamily="18" charset="0"/>
                <a:ea typeface="Times New Roman" panose="02020603050405020304" pitchFamily="18" charset="0"/>
              </a:rPr>
              <a:t>أسباب التجاوزات في النشر العلمي </a:t>
            </a:r>
            <a:r>
              <a:rPr lang="en-US" sz="3600" dirty="0" smtClean="0">
                <a:effectLst/>
                <a:latin typeface="Times New Roman" panose="02020603050405020304" pitchFamily="18" charset="0"/>
                <a:ea typeface="Times New Roman" panose="02020603050405020304" pitchFamily="18" charset="0"/>
              </a:rPr>
              <a:t/>
            </a:r>
            <a:br>
              <a:rPr lang="en-US" sz="3600" dirty="0" smtClean="0">
                <a:effectLst/>
                <a:latin typeface="Times New Roman" panose="02020603050405020304" pitchFamily="18" charset="0"/>
                <a:ea typeface="Times New Roman" panose="02020603050405020304" pitchFamily="18" charset="0"/>
              </a:rPr>
            </a:br>
            <a:endParaRPr lang="en-US" dirty="0"/>
          </a:p>
        </p:txBody>
      </p:sp>
      <p:sp>
        <p:nvSpPr>
          <p:cNvPr id="3" name="مستطيل 2"/>
          <p:cNvSpPr/>
          <p:nvPr/>
        </p:nvSpPr>
        <p:spPr>
          <a:xfrm>
            <a:off x="368300" y="1920896"/>
            <a:ext cx="11379200" cy="4462760"/>
          </a:xfrm>
          <a:prstGeom prst="rect">
            <a:avLst/>
          </a:prstGeom>
        </p:spPr>
        <p:txBody>
          <a:bodyPr wrap="square">
            <a:spAutoFit/>
          </a:bodyPr>
          <a:lstStyle/>
          <a:p>
            <a:r>
              <a:rPr lang="ar-SA" sz="2000" dirty="0" smtClean="0">
                <a:effectLst/>
                <a:latin typeface="Times New Roman" panose="02020603050405020304" pitchFamily="18" charset="0"/>
                <a:ea typeface="Times New Roman" panose="02020603050405020304" pitchFamily="18" charset="0"/>
              </a:rPr>
              <a:t> </a:t>
            </a:r>
            <a:endParaRPr lang="en-US" sz="2000" dirty="0" smtClean="0">
              <a:effectLst/>
              <a:latin typeface="Times New Roman" panose="02020603050405020304" pitchFamily="18" charset="0"/>
              <a:ea typeface="Times New Roman" panose="02020603050405020304" pitchFamily="18" charset="0"/>
            </a:endParaRPr>
          </a:p>
          <a:p>
            <a:pPr algn="r" rtl="1"/>
            <a:endParaRPr lang="en-US" sz="2000" dirty="0" smtClean="0">
              <a:effectLst/>
              <a:latin typeface="Times New Roman" panose="02020603050405020304" pitchFamily="18" charset="0"/>
              <a:ea typeface="Times New Roman" panose="02020603050405020304" pitchFamily="18" charset="0"/>
            </a:endParaRPr>
          </a:p>
          <a:p>
            <a:pPr marL="285750" indent="-285750" algn="r" rtl="1">
              <a:buFont typeface="Wingdings" panose="05000000000000000000" pitchFamily="2" charset="2"/>
              <a:buChar char="q"/>
            </a:pPr>
            <a:r>
              <a:rPr lang="ar-SA" sz="2800" dirty="0" smtClean="0">
                <a:solidFill>
                  <a:srgbClr val="000000"/>
                </a:solidFill>
                <a:effectLst/>
                <a:latin typeface="Times New Roman" panose="02020603050405020304" pitchFamily="18" charset="0"/>
                <a:ea typeface="Times New Roman" panose="02020603050405020304" pitchFamily="18" charset="0"/>
              </a:rPr>
              <a:t>طموح الباحثين واستعجالهم النشر لكي يحققوا </a:t>
            </a:r>
            <a:r>
              <a:rPr lang="ar-SA" sz="2800" dirty="0" err="1" smtClean="0">
                <a:solidFill>
                  <a:srgbClr val="000000"/>
                </a:solidFill>
                <a:effectLst/>
                <a:latin typeface="Times New Roman" panose="02020603050405020304" pitchFamily="18" charset="0"/>
                <a:ea typeface="Times New Roman" panose="02020603050405020304" pitchFamily="18" charset="0"/>
              </a:rPr>
              <a:t>مايريدونه</a:t>
            </a:r>
            <a:r>
              <a:rPr lang="ar-SA" sz="2800" dirty="0" smtClean="0">
                <a:solidFill>
                  <a:srgbClr val="000000"/>
                </a:solidFill>
                <a:effectLst/>
                <a:latin typeface="Times New Roman" panose="02020603050405020304" pitchFamily="18" charset="0"/>
                <a:ea typeface="Times New Roman" panose="02020603050405020304" pitchFamily="18" charset="0"/>
              </a:rPr>
              <a:t> من شهرة </a:t>
            </a:r>
            <a:endParaRPr lang="en-US" sz="2000" dirty="0" smtClean="0">
              <a:effectLst/>
              <a:latin typeface="Times New Roman" panose="02020603050405020304" pitchFamily="18" charset="0"/>
              <a:ea typeface="Times New Roman" panose="02020603050405020304" pitchFamily="18" charset="0"/>
            </a:endParaRPr>
          </a:p>
          <a:p>
            <a:pPr marL="285750" indent="-285750" algn="r" rtl="1">
              <a:buFont typeface="Wingdings" panose="05000000000000000000" pitchFamily="2" charset="2"/>
              <a:buChar char="q"/>
            </a:pPr>
            <a:r>
              <a:rPr lang="ar-SA" sz="2800" dirty="0" smtClean="0">
                <a:solidFill>
                  <a:srgbClr val="000000"/>
                </a:solidFill>
                <a:effectLst/>
                <a:latin typeface="Times New Roman" panose="02020603050405020304" pitchFamily="18" charset="0"/>
                <a:ea typeface="Times New Roman" panose="02020603050405020304" pitchFamily="18" charset="0"/>
              </a:rPr>
              <a:t>الضغط الواقع على الأكاديمين في ربط ترقياتهم العلمية بعدد الأبحاث التي ينشرونها مما يغريهم بالإكثار من النشر العلمي والتزيد </a:t>
            </a:r>
            <a:r>
              <a:rPr lang="en-US" sz="2800" dirty="0" smtClean="0">
                <a:solidFill>
                  <a:srgbClr val="000000"/>
                </a:solidFill>
                <a:latin typeface="Times New Roman" panose="02020603050405020304" pitchFamily="18" charset="0"/>
                <a:ea typeface="Times New Roman" panose="02020603050405020304" pitchFamily="18" charset="0"/>
              </a:rPr>
              <a:t>.</a:t>
            </a:r>
            <a:r>
              <a:rPr lang="ar-SA" sz="2800" dirty="0" smtClean="0">
                <a:solidFill>
                  <a:srgbClr val="000000"/>
                </a:solidFill>
                <a:effectLst/>
                <a:latin typeface="Times New Roman" panose="02020603050405020304" pitchFamily="18" charset="0"/>
                <a:ea typeface="Times New Roman" panose="02020603050405020304" pitchFamily="18" charset="0"/>
              </a:rPr>
              <a:t> </a:t>
            </a:r>
            <a:endParaRPr lang="en-US" sz="2800" dirty="0" smtClean="0">
              <a:solidFill>
                <a:srgbClr val="000000"/>
              </a:solidFill>
              <a:effectLst/>
              <a:latin typeface="Times New Roman" panose="02020603050405020304" pitchFamily="18" charset="0"/>
              <a:ea typeface="Times New Roman" panose="02020603050405020304" pitchFamily="18" charset="0"/>
            </a:endParaRPr>
          </a:p>
          <a:p>
            <a:pPr marL="285750" indent="-285750" algn="r" rtl="1">
              <a:buFont typeface="Wingdings" panose="05000000000000000000" pitchFamily="2" charset="2"/>
              <a:buChar char="q"/>
            </a:pPr>
            <a:r>
              <a:rPr lang="ar-SA" sz="2800" dirty="0" smtClean="0">
                <a:solidFill>
                  <a:srgbClr val="000000"/>
                </a:solidFill>
                <a:effectLst/>
                <a:latin typeface="Times New Roman" panose="02020603050405020304" pitchFamily="18" charset="0"/>
                <a:ea typeface="Times New Roman" panose="02020603050405020304" pitchFamily="18" charset="0"/>
              </a:rPr>
              <a:t>الاهتمام بالكم دون الكيف ،يغري الباحث القيام </a:t>
            </a:r>
            <a:r>
              <a:rPr lang="ar-SA" sz="2800" dirty="0" err="1" smtClean="0">
                <a:solidFill>
                  <a:srgbClr val="000000"/>
                </a:solidFill>
                <a:effectLst/>
                <a:latin typeface="Times New Roman" panose="02020603050405020304" pitchFamily="18" charset="0"/>
                <a:ea typeface="Times New Roman" panose="02020603050405020304" pitchFamily="18" charset="0"/>
              </a:rPr>
              <a:t>بفبركه</a:t>
            </a:r>
            <a:r>
              <a:rPr lang="ar-SA" sz="2800" dirty="0" smtClean="0">
                <a:solidFill>
                  <a:srgbClr val="000000"/>
                </a:solidFill>
                <a:effectLst/>
                <a:latin typeface="Times New Roman" panose="02020603050405020304" pitchFamily="18" charset="0"/>
                <a:ea typeface="Times New Roman" panose="02020603050405020304" pitchFamily="18" charset="0"/>
              </a:rPr>
              <a:t> البيانات أو تزييف الحقائق</a:t>
            </a:r>
            <a:r>
              <a:rPr lang="en-US" sz="1400" baseline="30000" dirty="0">
                <a:solidFill>
                  <a:srgbClr val="000000"/>
                </a:solidFill>
                <a:latin typeface="Times New Roman" panose="02020603050405020304" pitchFamily="18" charset="0"/>
                <a:ea typeface="Times New Roman" panose="02020603050405020304" pitchFamily="18" charset="0"/>
              </a:rPr>
              <a:t> </a:t>
            </a:r>
            <a:r>
              <a:rPr lang="en-US" sz="1400" dirty="0" smtClean="0">
                <a:solidFill>
                  <a:srgbClr val="000000"/>
                </a:solidFill>
                <a:latin typeface="Times New Roman" panose="02020603050405020304" pitchFamily="18" charset="0"/>
                <a:ea typeface="Times New Roman" panose="02020603050405020304" pitchFamily="18" charset="0"/>
              </a:rPr>
              <a:t> .</a:t>
            </a:r>
            <a:endParaRPr lang="en-US" sz="2000" dirty="0" smtClean="0">
              <a:effectLst/>
              <a:latin typeface="Times New Roman" panose="02020603050405020304" pitchFamily="18" charset="0"/>
              <a:ea typeface="Times New Roman" panose="02020603050405020304" pitchFamily="18" charset="0"/>
            </a:endParaRPr>
          </a:p>
          <a:p>
            <a:endParaRPr lang="en-US" sz="2000" dirty="0" smtClean="0">
              <a:effectLst/>
              <a:latin typeface="Times New Roman" panose="02020603050405020304" pitchFamily="18" charset="0"/>
              <a:ea typeface="Times New Roman" panose="02020603050405020304" pitchFamily="18" charset="0"/>
            </a:endParaRPr>
          </a:p>
          <a:p>
            <a:pPr marL="285750" indent="-285750" algn="r" rtl="1">
              <a:buFont typeface="Wingdings" panose="05000000000000000000" pitchFamily="2" charset="2"/>
              <a:buChar char="q"/>
            </a:pPr>
            <a:r>
              <a:rPr lang="ar-SA" sz="2800" dirty="0" smtClean="0">
                <a:solidFill>
                  <a:srgbClr val="000000"/>
                </a:solidFill>
                <a:effectLst/>
                <a:latin typeface="Times New Roman" panose="02020603050405020304" pitchFamily="18" charset="0"/>
                <a:ea typeface="Times New Roman" panose="02020603050405020304" pitchFamily="18" charset="0"/>
              </a:rPr>
              <a:t>عدم القدرة على تصميم وتنفيذ بحث جديد مكتمل الأركان من حيث قوته العلمية، وقدرته على المنافسة الشريفة.</a:t>
            </a:r>
            <a:endParaRPr lang="en-US" sz="2800" dirty="0" smtClean="0">
              <a:solidFill>
                <a:srgbClr val="000000"/>
              </a:solidFill>
              <a:effectLst/>
              <a:latin typeface="Times New Roman" panose="02020603050405020304" pitchFamily="18" charset="0"/>
              <a:ea typeface="Times New Roman" panose="02020603050405020304" pitchFamily="18" charset="0"/>
            </a:endParaRPr>
          </a:p>
          <a:p>
            <a:pPr marL="285750" indent="-285750" algn="r" rtl="1">
              <a:buFont typeface="Wingdings" panose="05000000000000000000" pitchFamily="2" charset="2"/>
              <a:buChar char="q"/>
            </a:pPr>
            <a:endParaRPr lang="en-US" sz="2800" dirty="0">
              <a:solidFill>
                <a:srgbClr val="000000"/>
              </a:solidFill>
              <a:latin typeface="Times New Roman" panose="02020603050405020304" pitchFamily="18" charset="0"/>
              <a:ea typeface="Times New Roman" panose="02020603050405020304" pitchFamily="18" charset="0"/>
            </a:endParaRPr>
          </a:p>
          <a:p>
            <a:pPr marL="285750" indent="-285750" algn="r" rtl="1">
              <a:buFont typeface="Wingdings" panose="05000000000000000000" pitchFamily="2" charset="2"/>
              <a:buChar char="q"/>
            </a:pPr>
            <a:r>
              <a:rPr lang="ar-SA" sz="2800" dirty="0" smtClean="0">
                <a:effectLst/>
                <a:latin typeface="Times New Roman" panose="02020603050405020304" pitchFamily="18" charset="0"/>
                <a:ea typeface="Times New Roman" panose="02020603050405020304" pitchFamily="18" charset="0"/>
              </a:rPr>
              <a:t>ضعف القدرة على الكتابة بلغة علمية رصينة، خاصة عند اختلاف اللغة.</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257818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organizingcreativity.com/wp-content/gallery/blog_2014/fraud_triangle_for_scientific_misconduc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3775" y="215900"/>
            <a:ext cx="9601200" cy="636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04195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8100" y="660400"/>
            <a:ext cx="9448799" cy="5600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24806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4500" y="0"/>
            <a:ext cx="10642600" cy="7429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102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3" name="صورة 2"/>
          <p:cNvPicPr>
            <a:picLocks noChangeAspect="1"/>
          </p:cNvPicPr>
          <p:nvPr/>
        </p:nvPicPr>
        <p:blipFill rotWithShape="1">
          <a:blip r:embed="rId2"/>
          <a:srcRect l="1" t="7179" r="-3502" b="4983"/>
          <a:stretch/>
        </p:blipFill>
        <p:spPr>
          <a:xfrm>
            <a:off x="0" y="-35169"/>
            <a:ext cx="12192000" cy="6425513"/>
          </a:xfrm>
          <a:prstGeom prst="rect">
            <a:avLst/>
          </a:prstGeom>
        </p:spPr>
      </p:pic>
      <p:sp>
        <p:nvSpPr>
          <p:cNvPr id="4" name="مستطيل 3"/>
          <p:cNvSpPr/>
          <p:nvPr/>
        </p:nvSpPr>
        <p:spPr>
          <a:xfrm>
            <a:off x="2239108" y="2227387"/>
            <a:ext cx="4654061" cy="797169"/>
          </a:xfrm>
          <a:prstGeom prst="rect">
            <a:avLst/>
          </a:prstGeom>
          <a:noFill/>
          <a:ln w="28575"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2803896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ar-SA" sz="6000" dirty="0" smtClean="0"/>
              <a:t>الأهداف</a:t>
            </a:r>
            <a:endParaRPr lang="en-US" sz="6000" dirty="0"/>
          </a:p>
        </p:txBody>
      </p:sp>
      <p:sp>
        <p:nvSpPr>
          <p:cNvPr id="3" name="عنصر نائب للمحتوى 2"/>
          <p:cNvSpPr>
            <a:spLocks noGrp="1"/>
          </p:cNvSpPr>
          <p:nvPr>
            <p:ph idx="1"/>
          </p:nvPr>
        </p:nvSpPr>
        <p:spPr>
          <a:xfrm>
            <a:off x="838200" y="1317625"/>
            <a:ext cx="10515600" cy="4351338"/>
          </a:xfrm>
        </p:spPr>
        <p:txBody>
          <a:bodyPr>
            <a:noAutofit/>
          </a:bodyPr>
          <a:lstStyle/>
          <a:p>
            <a:pPr algn="r" rtl="1"/>
            <a:r>
              <a:rPr lang="ar-SA" sz="3200" dirty="0" smtClean="0"/>
              <a:t>معرفة </a:t>
            </a:r>
            <a:r>
              <a:rPr lang="ar-SA" sz="3200" dirty="0" err="1" smtClean="0"/>
              <a:t>ماالمقصود</a:t>
            </a:r>
            <a:r>
              <a:rPr lang="ar-SA" sz="3200" dirty="0" smtClean="0"/>
              <a:t> بالنزاهة العلمية</a:t>
            </a:r>
          </a:p>
          <a:p>
            <a:pPr marL="0" indent="0" algn="r" rtl="1">
              <a:buNone/>
            </a:pPr>
            <a:endParaRPr lang="ar-SA" sz="3200" dirty="0" smtClean="0"/>
          </a:p>
          <a:p>
            <a:pPr algn="r" rtl="1"/>
            <a:r>
              <a:rPr lang="ar-SA" sz="3200" dirty="0" smtClean="0"/>
              <a:t>إدراك قضايا سوء السلوك في مجال البحث العلمي</a:t>
            </a:r>
            <a:r>
              <a:rPr lang="en-US" sz="3200" dirty="0" smtClean="0"/>
              <a:t> </a:t>
            </a:r>
            <a:r>
              <a:rPr lang="ar-SA" sz="3200" dirty="0" smtClean="0"/>
              <a:t>والنشر</a:t>
            </a:r>
          </a:p>
          <a:p>
            <a:pPr marL="0" indent="0" algn="r" rtl="1">
              <a:buNone/>
            </a:pPr>
            <a:endParaRPr lang="ar-SA" sz="3200" dirty="0" smtClean="0"/>
          </a:p>
          <a:p>
            <a:pPr algn="r" rtl="1"/>
            <a:r>
              <a:rPr lang="ar-SA" sz="3200" dirty="0" smtClean="0"/>
              <a:t>دراسة أنواع سوء السلوك في البحث العلمي مع الأمثلة</a:t>
            </a:r>
          </a:p>
          <a:p>
            <a:pPr marL="0" indent="0" algn="r" rtl="1">
              <a:buNone/>
            </a:pPr>
            <a:endParaRPr lang="ar-SA" sz="3200" dirty="0" smtClean="0"/>
          </a:p>
          <a:p>
            <a:pPr algn="r" rtl="1"/>
            <a:r>
              <a:rPr lang="ar-SA" sz="3200" dirty="0" smtClean="0"/>
              <a:t>إدراك الضوابط الأخلاقية في مجال النشر العلمي وأصولها الإسلامية</a:t>
            </a:r>
          </a:p>
          <a:p>
            <a:pPr algn="r" rtl="1"/>
            <a:r>
              <a:rPr lang="ar-SA" sz="3200" dirty="0" smtClean="0"/>
              <a:t>أسباب انتشار السرقة العلمية بين الأوساط الأكاديمية </a:t>
            </a:r>
          </a:p>
          <a:p>
            <a:pPr algn="r" rtl="1"/>
            <a:r>
              <a:rPr lang="ar-SA" sz="3200" dirty="0" smtClean="0"/>
              <a:t>إمتلاك الملكة النقدية للتجاوزات في مجال البحث العلمي والنشر</a:t>
            </a:r>
            <a:endParaRPr lang="en-US" sz="3200" dirty="0"/>
          </a:p>
        </p:txBody>
      </p:sp>
    </p:spTree>
    <p:extLst>
      <p:ext uri="{BB962C8B-B14F-4D97-AF65-F5344CB8AC3E}">
        <p14:creationId xmlns:p14="http://schemas.microsoft.com/office/powerpoint/2010/main" val="7461400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p:cNvPicPr>
            <a:picLocks noChangeAspect="1" noChangeArrowheads="1"/>
          </p:cNvPicPr>
          <p:nvPr/>
        </p:nvPicPr>
        <p:blipFill>
          <a:blip r:embed="rId2">
            <a:extLst>
              <a:ext uri="{28A0092B-C50C-407E-A947-70E740481C1C}">
                <a14:useLocalDpi xmlns:a14="http://schemas.microsoft.com/office/drawing/2010/main" val="0"/>
              </a:ext>
            </a:extLst>
          </a:blip>
          <a:srcRect t="11041" r="2657" b="4282"/>
          <a:stretch>
            <a:fillRect/>
          </a:stretch>
        </p:blipFill>
        <p:spPr bwMode="auto">
          <a:xfrm>
            <a:off x="1524000" y="404816"/>
            <a:ext cx="9144000" cy="619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مستطيل 3"/>
          <p:cNvSpPr/>
          <p:nvPr/>
        </p:nvSpPr>
        <p:spPr>
          <a:xfrm>
            <a:off x="1472988" y="5865343"/>
            <a:ext cx="4654061" cy="536721"/>
          </a:xfrm>
          <a:prstGeom prst="rect">
            <a:avLst/>
          </a:prstGeom>
          <a:noFill/>
          <a:ln w="28575"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3080283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stretch>
            <a:fillRect/>
          </a:stretch>
        </p:blipFill>
        <p:spPr>
          <a:xfrm>
            <a:off x="-409576" y="-228600"/>
            <a:ext cx="13011151" cy="7315200"/>
          </a:xfrm>
          <a:prstGeom prst="rect">
            <a:avLst/>
          </a:prstGeom>
        </p:spPr>
      </p:pic>
    </p:spTree>
    <p:extLst>
      <p:ext uri="{BB962C8B-B14F-4D97-AF65-F5344CB8AC3E}">
        <p14:creationId xmlns:p14="http://schemas.microsoft.com/office/powerpoint/2010/main" val="31071599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rtl="1"/>
            <a:r>
              <a:rPr lang="ar-SA" b="1" dirty="0" smtClean="0"/>
              <a:t>أنواع </a:t>
            </a:r>
            <a:r>
              <a:rPr lang="ar-SA" b="1" dirty="0" err="1" smtClean="0"/>
              <a:t>سوءالسلوك</a:t>
            </a:r>
            <a:r>
              <a:rPr lang="ar-SA" b="1" dirty="0" smtClean="0"/>
              <a:t> في البحث العلمي</a:t>
            </a:r>
            <a:endParaRPr lang="en-US" b="1" dirty="0"/>
          </a:p>
        </p:txBody>
      </p:sp>
      <p:sp>
        <p:nvSpPr>
          <p:cNvPr id="3" name="عنصر نائب للمحتوى 2"/>
          <p:cNvSpPr>
            <a:spLocks noGrp="1"/>
          </p:cNvSpPr>
          <p:nvPr>
            <p:ph idx="1"/>
          </p:nvPr>
        </p:nvSpPr>
        <p:spPr/>
        <p:txBody>
          <a:bodyPr>
            <a:normAutofit/>
          </a:bodyPr>
          <a:lstStyle/>
          <a:p>
            <a:pPr lvl="0" algn="r" rtl="1" fontAlgn="base"/>
            <a:r>
              <a:rPr lang="ar-SA" b="1" dirty="0"/>
              <a:t>تلفيق البيانات والنتائج واختلاقها </a:t>
            </a:r>
            <a:endParaRPr lang="en-US" dirty="0"/>
          </a:p>
          <a:p>
            <a:pPr algn="r" rtl="1"/>
            <a:r>
              <a:rPr lang="ar-SA" dirty="0"/>
              <a:t>ويعتمد بعض الباحثين – مع الاسف الشديد – الى تلفيق البيانات واختلاقها وعرضها على انها حقيقية وهي ليست كذلك </a:t>
            </a:r>
            <a:r>
              <a:rPr lang="ar-SA" dirty="0" smtClean="0"/>
              <a:t>.</a:t>
            </a:r>
            <a:r>
              <a:rPr lang="ar-SA" dirty="0"/>
              <a:t> </a:t>
            </a:r>
            <a:endParaRPr lang="en-US" dirty="0"/>
          </a:p>
          <a:p>
            <a:pPr marL="0" indent="0" algn="r">
              <a:buNone/>
            </a:pPr>
            <a:endParaRPr lang="en-US" dirty="0"/>
          </a:p>
          <a:p>
            <a:pPr lvl="0" algn="r" rtl="1" fontAlgn="base"/>
            <a:r>
              <a:rPr lang="ar-SA" b="1" dirty="0"/>
              <a:t>تزييف البيانات والنتائج </a:t>
            </a:r>
            <a:endParaRPr lang="en-US" dirty="0"/>
          </a:p>
          <a:p>
            <a:pPr algn="r" rtl="1"/>
            <a:r>
              <a:rPr lang="ar-SA" dirty="0"/>
              <a:t>في هذه الحالة يكون الباحث قد قام بالبحث فعلا وجمع بيانات , فالبيانات هنا ليست مختلقة وملفقة كما هو الحال في النوع الاول .الا ان الباحث يقوم بتزييف النتائج فلا يعرضها كما هي وذلك بان يعرض جزءا منها مثلا مبتورا عن النتائج  </a:t>
            </a:r>
            <a:r>
              <a:rPr lang="ar-SA" dirty="0" err="1" smtClean="0"/>
              <a:t>الاوليه</a:t>
            </a:r>
            <a:r>
              <a:rPr lang="ar-SA" dirty="0" smtClean="0"/>
              <a:t>.</a:t>
            </a:r>
            <a:r>
              <a:rPr lang="ar-SA" baseline="30000" dirty="0" smtClean="0"/>
              <a:t>.\\</a:t>
            </a:r>
          </a:p>
          <a:p>
            <a:pPr algn="r" rtl="1"/>
            <a:r>
              <a:rPr lang="ar-SA" sz="2400" b="1" baseline="30000" dirty="0" smtClean="0"/>
              <a:t> </a:t>
            </a:r>
            <a:r>
              <a:rPr lang="ar-SA" sz="2400" b="1" dirty="0" smtClean="0"/>
              <a:t>انتحال اسماء المؤلفين </a:t>
            </a:r>
            <a:endParaRPr lang="en-US" sz="2400" b="1" dirty="0"/>
          </a:p>
          <a:p>
            <a:pPr marL="0" indent="0" algn="r" rtl="1">
              <a:buNone/>
            </a:pPr>
            <a:endParaRPr lang="en-US" dirty="0"/>
          </a:p>
          <a:p>
            <a:pPr algn="r"/>
            <a:endParaRPr lang="en-US" dirty="0"/>
          </a:p>
          <a:p>
            <a:pPr algn="r" rtl="1"/>
            <a:endParaRPr lang="en-US" dirty="0"/>
          </a:p>
        </p:txBody>
      </p:sp>
    </p:spTree>
    <p:extLst>
      <p:ext uri="{BB962C8B-B14F-4D97-AF65-F5344CB8AC3E}">
        <p14:creationId xmlns:p14="http://schemas.microsoft.com/office/powerpoint/2010/main" val="185517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rtl="1"/>
            <a:r>
              <a:rPr lang="ar-SA" dirty="0" smtClean="0"/>
              <a:t>أنواع </a:t>
            </a:r>
            <a:r>
              <a:rPr lang="ar-SA" dirty="0" err="1" smtClean="0"/>
              <a:t>سوءالسلوك</a:t>
            </a:r>
            <a:r>
              <a:rPr lang="ar-SA" dirty="0" smtClean="0"/>
              <a:t> في البحث العلمي</a:t>
            </a:r>
            <a:endParaRPr lang="en-US" dirty="0"/>
          </a:p>
        </p:txBody>
      </p:sp>
      <p:sp>
        <p:nvSpPr>
          <p:cNvPr id="3" name="عنصر نائب للمحتوى 2"/>
          <p:cNvSpPr>
            <a:spLocks noGrp="1"/>
          </p:cNvSpPr>
          <p:nvPr>
            <p:ph idx="1"/>
          </p:nvPr>
        </p:nvSpPr>
        <p:spPr>
          <a:xfrm>
            <a:off x="482601" y="1584325"/>
            <a:ext cx="11417300" cy="4351338"/>
          </a:xfrm>
        </p:spPr>
        <p:txBody>
          <a:bodyPr>
            <a:noAutofit/>
          </a:bodyPr>
          <a:lstStyle/>
          <a:p>
            <a:pPr lvl="0" algn="r" rtl="1" fontAlgn="base"/>
            <a:r>
              <a:rPr lang="ar-SA" sz="1800" b="1" dirty="0"/>
              <a:t>الانتحال او السرقة </a:t>
            </a:r>
            <a:r>
              <a:rPr lang="ar-SA" sz="1800" b="1" dirty="0" err="1"/>
              <a:t>الادبيه</a:t>
            </a:r>
            <a:r>
              <a:rPr lang="ar-SA" sz="1800" b="1" dirty="0"/>
              <a:t> </a:t>
            </a:r>
            <a:r>
              <a:rPr lang="ar-SA" sz="1800" b="1" dirty="0" smtClean="0"/>
              <a:t>/ العلمية</a:t>
            </a:r>
            <a:endParaRPr lang="en-US" sz="1800" dirty="0"/>
          </a:p>
          <a:p>
            <a:pPr algn="r" rtl="1"/>
            <a:r>
              <a:rPr lang="ar-SA" sz="1800" dirty="0"/>
              <a:t>ويمكن ان يطلق عليها لفظ "السطو على الاخرين " وهنا يقوم الباحث بسرقة افكار الباحثين الاخرين </a:t>
            </a:r>
            <a:r>
              <a:rPr lang="ar-SA" sz="1800" dirty="0" smtClean="0"/>
              <a:t> </a:t>
            </a:r>
            <a:endParaRPr lang="en-US" sz="1800" dirty="0"/>
          </a:p>
          <a:p>
            <a:pPr algn="r" rtl="1"/>
            <a:r>
              <a:rPr lang="ar-SA" sz="1800" dirty="0"/>
              <a:t>ويمكن تقسيم الانتحال او </a:t>
            </a:r>
            <a:r>
              <a:rPr lang="ar-SA" sz="1800" dirty="0" err="1"/>
              <a:t>السرقه</a:t>
            </a:r>
            <a:r>
              <a:rPr lang="ar-SA" sz="1800" dirty="0"/>
              <a:t> </a:t>
            </a:r>
            <a:r>
              <a:rPr lang="ar-SA" sz="1800" dirty="0" err="1"/>
              <a:t>الادبيه</a:t>
            </a:r>
            <a:r>
              <a:rPr lang="ar-SA" sz="1800" dirty="0"/>
              <a:t> الى الانواع </a:t>
            </a:r>
            <a:r>
              <a:rPr lang="ar-SA" sz="1800" dirty="0" err="1"/>
              <a:t>الاتيه</a:t>
            </a:r>
            <a:r>
              <a:rPr lang="ar-SA" sz="1800" dirty="0"/>
              <a:t> :</a:t>
            </a:r>
            <a:endParaRPr lang="en-US" sz="1800" dirty="0"/>
          </a:p>
          <a:p>
            <a:pPr algn="r" rtl="1"/>
            <a:endParaRPr lang="en-US" sz="1800" dirty="0"/>
          </a:p>
          <a:p>
            <a:pPr algn="r" rtl="1"/>
            <a:r>
              <a:rPr lang="ar-SA" sz="1800" b="1" dirty="0" err="1"/>
              <a:t>أ.سرقة</a:t>
            </a:r>
            <a:r>
              <a:rPr lang="ar-SA" sz="1800" b="1" dirty="0"/>
              <a:t> الافكار </a:t>
            </a:r>
            <a:r>
              <a:rPr lang="ar-SA" sz="1800" b="1" dirty="0" err="1"/>
              <a:t>البحثيه</a:t>
            </a:r>
            <a:r>
              <a:rPr lang="ar-SA" sz="1800" b="1" dirty="0"/>
              <a:t> </a:t>
            </a:r>
            <a:endParaRPr lang="en-US" sz="1800" dirty="0"/>
          </a:p>
          <a:p>
            <a:pPr algn="r" rtl="1"/>
            <a:r>
              <a:rPr lang="ar-SA" sz="1800" dirty="0"/>
              <a:t>ونعني به ان يسطو احد الباحثين على فكرة بحثية </a:t>
            </a:r>
            <a:r>
              <a:rPr lang="ar-SA" sz="1800" dirty="0" smtClean="0"/>
              <a:t>اواختراع </a:t>
            </a:r>
            <a:r>
              <a:rPr lang="ar-SA" sz="1800" dirty="0"/>
              <a:t>لباحث سبقه في طرح الفكرة </a:t>
            </a:r>
            <a:r>
              <a:rPr lang="ar-SA" sz="1800" dirty="0" smtClean="0"/>
              <a:t>,</a:t>
            </a:r>
            <a:r>
              <a:rPr lang="ar-SA" sz="1800" dirty="0"/>
              <a:t>لما </a:t>
            </a:r>
            <a:r>
              <a:rPr lang="ar-SA" sz="1800" dirty="0" smtClean="0"/>
              <a:t>يبدأ </a:t>
            </a:r>
            <a:r>
              <a:rPr lang="ar-SA" sz="1800" dirty="0"/>
              <a:t>بتنفيذها </a:t>
            </a:r>
            <a:r>
              <a:rPr lang="ar-SA" sz="1800" dirty="0" smtClean="0"/>
              <a:t> </a:t>
            </a:r>
            <a:endParaRPr lang="en-US" sz="1800" dirty="0"/>
          </a:p>
          <a:p>
            <a:pPr algn="r" rtl="1"/>
            <a:endParaRPr lang="en-US" sz="1800" dirty="0"/>
          </a:p>
          <a:p>
            <a:pPr algn="r" rtl="1"/>
            <a:r>
              <a:rPr lang="ar-SA" sz="1800" b="1" dirty="0" err="1"/>
              <a:t>ب.سرقة</a:t>
            </a:r>
            <a:r>
              <a:rPr lang="ar-SA" sz="1800" b="1" dirty="0"/>
              <a:t> النصوص </a:t>
            </a:r>
            <a:endParaRPr lang="en-US" sz="1800" dirty="0"/>
          </a:p>
          <a:p>
            <a:pPr algn="r" rtl="1"/>
            <a:r>
              <a:rPr lang="ar-SA" sz="1800" dirty="0"/>
              <a:t>وفي هذه الحالة يقوم الباحث بالسطو على نصوص كتبها اخرون وينسبها الى نفسه او يوهم </a:t>
            </a:r>
            <a:r>
              <a:rPr lang="ar-SA" sz="1800" dirty="0" err="1"/>
              <a:t>القارىء</a:t>
            </a:r>
            <a:r>
              <a:rPr lang="ar-SA" sz="1800" dirty="0"/>
              <a:t> بانها من </a:t>
            </a:r>
            <a:r>
              <a:rPr lang="ar-SA" sz="1800" dirty="0" err="1"/>
              <a:t>تاليفه</a:t>
            </a:r>
            <a:r>
              <a:rPr lang="ar-SA" sz="1800" dirty="0"/>
              <a:t> وهي ليست كذلك , ويزداد الامر سوءا عندما يكون النقل حرفيا </a:t>
            </a:r>
            <a:r>
              <a:rPr lang="ar-SA" sz="1800" dirty="0" smtClean="0"/>
              <a:t>وكثيرا</a:t>
            </a:r>
            <a:endParaRPr lang="en-US" sz="1800" dirty="0"/>
          </a:p>
          <a:p>
            <a:pPr marL="0" indent="0" algn="r" rtl="1">
              <a:buNone/>
            </a:pPr>
            <a:r>
              <a:rPr lang="ar-SA" sz="1800" dirty="0"/>
              <a:t> </a:t>
            </a:r>
            <a:endParaRPr lang="en-US" sz="1800" dirty="0"/>
          </a:p>
          <a:p>
            <a:pPr algn="r" rtl="1"/>
            <a:endParaRPr lang="en-US" sz="1800" dirty="0"/>
          </a:p>
        </p:txBody>
      </p:sp>
    </p:spTree>
    <p:extLst>
      <p:ext uri="{BB962C8B-B14F-4D97-AF65-F5344CB8AC3E}">
        <p14:creationId xmlns:p14="http://schemas.microsoft.com/office/powerpoint/2010/main" val="4261305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3" dur="500"/>
                                        <p:tgtEl>
                                          <p:spTgt spid="3">
                                            <p:txEl>
                                              <p:pRg st="0" end="0"/>
                                            </p:txEl>
                                          </p:spTgt>
                                        </p:tgtEl>
                                      </p:cBhvr>
                                    </p:animEffect>
                                  </p:childTnLst>
                                </p:cTn>
                              </p:par>
                              <p:par>
                                <p:cTn id="14" presetID="53" presetClass="entr" presetSubtype="16"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8" dur="500"/>
                                        <p:tgtEl>
                                          <p:spTgt spid="3">
                                            <p:txEl>
                                              <p:pRg st="1" end="1"/>
                                            </p:txEl>
                                          </p:spTgt>
                                        </p:tgtEl>
                                      </p:cBhvr>
                                    </p:animEffect>
                                  </p:childTnLst>
                                </p:cTn>
                              </p:par>
                              <p:par>
                                <p:cTn id="19" presetID="53" presetClass="entr" presetSubtype="16"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childTnLst>
                                </p:cTn>
                              </p:par>
                              <p:par>
                                <p:cTn id="30" presetID="23" presetClass="entr" presetSubtype="16"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p:cTn id="3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17" presetClass="entr" presetSubtype="10" fill="hold"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 calcmode="lin" valueType="num">
                                      <p:cBhvr>
                                        <p:cTn id="38"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39" dur="500" fill="hold"/>
                                        <p:tgtEl>
                                          <p:spTgt spid="3">
                                            <p:txEl>
                                              <p:pRg st="7" end="7"/>
                                            </p:txEl>
                                          </p:spTgt>
                                        </p:tgtEl>
                                        <p:attrNameLst>
                                          <p:attrName>ppt_h</p:attrName>
                                        </p:attrNameLst>
                                      </p:cBhvr>
                                      <p:tavLst>
                                        <p:tav tm="0">
                                          <p:val>
                                            <p:strVal val="#ppt_h"/>
                                          </p:val>
                                        </p:tav>
                                        <p:tav tm="100000">
                                          <p:val>
                                            <p:strVal val="#ppt_h"/>
                                          </p:val>
                                        </p:tav>
                                      </p:tavLst>
                                    </p:anim>
                                  </p:childTnLst>
                                </p:cTn>
                              </p:par>
                              <p:par>
                                <p:cTn id="40" presetID="17" presetClass="entr" presetSubtype="10" fill="hold" nodeType="with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 calcmode="lin" valueType="num">
                                      <p:cBhvr>
                                        <p:cTn id="42"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8" end="8"/>
                                            </p:txEl>
                                          </p:spTgt>
                                        </p:tgtEl>
                                        <p:attrNameLst>
                                          <p:attrName>ppt_h</p:attrName>
                                        </p:attrNameLst>
                                      </p:cBhvr>
                                      <p:tavLst>
                                        <p:tav tm="0">
                                          <p:val>
                                            <p:strVal val="#ppt_h"/>
                                          </p:val>
                                        </p:tav>
                                        <p:tav tm="100000">
                                          <p:val>
                                            <p:strVal val="#ppt_h"/>
                                          </p:val>
                                        </p:tav>
                                      </p:tavLst>
                                    </p:anim>
                                  </p:childTnLst>
                                </p:cTn>
                              </p:par>
                              <p:par>
                                <p:cTn id="44" presetID="17" presetClass="entr" presetSubtype="10" fill="hold" nodeType="with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 calcmode="lin" valueType="num">
                                      <p:cBhvr>
                                        <p:cTn id="46"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47" dur="500" fill="hold"/>
                                        <p:tgtEl>
                                          <p:spTgt spid="3">
                                            <p:txEl>
                                              <p:pRg st="9" end="9"/>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p:txBody>
          <a:bodyPr/>
          <a:lstStyle/>
          <a:p>
            <a:pPr algn="ctr"/>
            <a:r>
              <a:rPr lang="en-US" dirty="0" smtClean="0"/>
              <a:t>TYPES OF TEXT PLAGIARISM</a:t>
            </a:r>
            <a:endParaRPr lang="en-US" dirty="0"/>
          </a:p>
        </p:txBody>
      </p:sp>
      <p:sp>
        <p:nvSpPr>
          <p:cNvPr id="4" name="عنصر نائب للمحتوى 3"/>
          <p:cNvSpPr>
            <a:spLocks noGrp="1"/>
          </p:cNvSpPr>
          <p:nvPr>
            <p:ph idx="1"/>
          </p:nvPr>
        </p:nvSpPr>
        <p:spPr/>
        <p:txBody>
          <a:bodyPr>
            <a:normAutofit/>
          </a:bodyPr>
          <a:lstStyle/>
          <a:p>
            <a:r>
              <a:rPr lang="en-US" b="1" dirty="0"/>
              <a:t>Direct Plagiarism </a:t>
            </a:r>
          </a:p>
          <a:p>
            <a:pPr marL="0" indent="0">
              <a:buNone/>
            </a:pPr>
            <a:r>
              <a:rPr lang="en-US" dirty="0" smtClean="0"/>
              <a:t> </a:t>
            </a:r>
            <a:r>
              <a:rPr lang="en-US" dirty="0"/>
              <a:t>I</a:t>
            </a:r>
            <a:r>
              <a:rPr lang="en-US" dirty="0" smtClean="0"/>
              <a:t>s </a:t>
            </a:r>
            <a:r>
              <a:rPr lang="en-US" dirty="0"/>
              <a:t>the word-for-word transcription of a section of someone else’s work, without attribution and without quotation marks</a:t>
            </a:r>
            <a:r>
              <a:rPr lang="en-US" dirty="0" smtClean="0"/>
              <a:t>.</a:t>
            </a:r>
            <a:r>
              <a:rPr lang="ar-SA" dirty="0" smtClean="0"/>
              <a:t> </a:t>
            </a:r>
            <a:endParaRPr lang="en-US" dirty="0"/>
          </a:p>
          <a:p>
            <a:pPr marL="0" indent="0">
              <a:buNone/>
            </a:pPr>
            <a:endParaRPr lang="en-US" b="1" dirty="0"/>
          </a:p>
          <a:p>
            <a:pPr marL="0" indent="0">
              <a:buNone/>
            </a:pPr>
            <a:endParaRPr lang="en-US" b="1" dirty="0"/>
          </a:p>
          <a:p>
            <a:endParaRPr lang="en-US" dirty="0"/>
          </a:p>
        </p:txBody>
      </p:sp>
      <p:sp>
        <p:nvSpPr>
          <p:cNvPr id="2" name="مستطيل 1"/>
          <p:cNvSpPr/>
          <p:nvPr/>
        </p:nvSpPr>
        <p:spPr>
          <a:xfrm>
            <a:off x="3496236" y="6050737"/>
            <a:ext cx="7879973" cy="369332"/>
          </a:xfrm>
          <a:prstGeom prst="rect">
            <a:avLst/>
          </a:prstGeom>
        </p:spPr>
        <p:txBody>
          <a:bodyPr wrap="square">
            <a:spAutoFit/>
          </a:bodyPr>
          <a:lstStyle/>
          <a:p>
            <a:r>
              <a:rPr lang="en-US" dirty="0">
                <a:solidFill>
                  <a:srgbClr val="002060"/>
                </a:solidFill>
              </a:rPr>
              <a:t>https://www.bowdoin.edu/studentaffairs/academic-honesty/common-types.shtml</a:t>
            </a:r>
          </a:p>
        </p:txBody>
      </p:sp>
    </p:spTree>
    <p:extLst>
      <p:ext uri="{BB962C8B-B14F-4D97-AF65-F5344CB8AC3E}">
        <p14:creationId xmlns:p14="http://schemas.microsoft.com/office/powerpoint/2010/main" val="13601725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48729" y="639377"/>
            <a:ext cx="10515600" cy="4351338"/>
          </a:xfrm>
        </p:spPr>
        <p:txBody>
          <a:bodyPr>
            <a:normAutofit/>
          </a:bodyPr>
          <a:lstStyle/>
          <a:p>
            <a:r>
              <a:rPr lang="en-US" b="1" dirty="0"/>
              <a:t>Mosaic Plagiarism</a:t>
            </a:r>
          </a:p>
          <a:p>
            <a:pPr marL="0" indent="0">
              <a:buNone/>
            </a:pPr>
            <a:r>
              <a:rPr lang="en-US" dirty="0"/>
              <a:t> O</a:t>
            </a:r>
            <a:r>
              <a:rPr lang="en-US" dirty="0" smtClean="0"/>
              <a:t>ccurs </a:t>
            </a:r>
            <a:r>
              <a:rPr lang="en-US" dirty="0"/>
              <a:t>when </a:t>
            </a:r>
            <a:r>
              <a:rPr lang="en-US" dirty="0" smtClean="0"/>
              <a:t>someone </a:t>
            </a:r>
            <a:r>
              <a:rPr lang="en-US" dirty="0"/>
              <a:t>borrows phrases from a source without using quotation marks, or finds synonyms for the author’s language while keeping to the same general structure and meaning of the original. Sometimes called </a:t>
            </a:r>
            <a:r>
              <a:rPr lang="en-US" dirty="0">
                <a:solidFill>
                  <a:srgbClr val="C00000"/>
                </a:solidFill>
              </a:rPr>
              <a:t>“patch </a:t>
            </a:r>
            <a:r>
              <a:rPr lang="en-US" dirty="0" smtClean="0">
                <a:solidFill>
                  <a:srgbClr val="C00000"/>
                </a:solidFill>
              </a:rPr>
              <a:t>writing”</a:t>
            </a:r>
            <a:endParaRPr lang="en-US" dirty="0">
              <a:solidFill>
                <a:srgbClr val="C00000"/>
              </a:solidFill>
            </a:endParaRPr>
          </a:p>
          <a:p>
            <a:r>
              <a:rPr lang="en-US" b="1" dirty="0"/>
              <a:t>Accidental </a:t>
            </a:r>
            <a:r>
              <a:rPr lang="en-US" b="1" dirty="0" smtClean="0"/>
              <a:t>Plagiarism</a:t>
            </a:r>
          </a:p>
          <a:p>
            <a:pPr marL="0" indent="0">
              <a:buNone/>
            </a:pPr>
            <a:r>
              <a:rPr lang="en-US" dirty="0"/>
              <a:t>O</a:t>
            </a:r>
            <a:r>
              <a:rPr lang="en-US" dirty="0" smtClean="0"/>
              <a:t>ccurs </a:t>
            </a:r>
            <a:r>
              <a:rPr lang="en-US" dirty="0"/>
              <a:t>when a person neglects to cite their sources, or misquotes their sources, or unintentionally paraphrases a source by using similar words, groups of words, and/or sentence structure </a:t>
            </a:r>
            <a:r>
              <a:rPr lang="en-US" dirty="0">
                <a:solidFill>
                  <a:srgbClr val="C00000"/>
                </a:solidFill>
              </a:rPr>
              <a:t>without attribution. </a:t>
            </a:r>
            <a:r>
              <a:rPr lang="ar-SA" dirty="0" smtClean="0">
                <a:solidFill>
                  <a:srgbClr val="C00000"/>
                </a:solidFill>
              </a:rPr>
              <a:t> </a:t>
            </a:r>
            <a:endParaRPr lang="en-US" dirty="0">
              <a:solidFill>
                <a:srgbClr val="C00000"/>
              </a:solidFill>
            </a:endParaRPr>
          </a:p>
        </p:txBody>
      </p:sp>
      <p:sp>
        <p:nvSpPr>
          <p:cNvPr id="4" name="مستطيل 3"/>
          <p:cNvSpPr/>
          <p:nvPr/>
        </p:nvSpPr>
        <p:spPr>
          <a:xfrm>
            <a:off x="4061010" y="6010399"/>
            <a:ext cx="7718612" cy="369332"/>
          </a:xfrm>
          <a:prstGeom prst="rect">
            <a:avLst/>
          </a:prstGeom>
        </p:spPr>
        <p:txBody>
          <a:bodyPr wrap="square">
            <a:spAutoFit/>
          </a:bodyPr>
          <a:lstStyle/>
          <a:p>
            <a:r>
              <a:rPr lang="en-US" dirty="0">
                <a:solidFill>
                  <a:srgbClr val="00B0F0"/>
                </a:solidFill>
              </a:rPr>
              <a:t>http://isites.harvard.edu/icb/icb.do?keyword=k70847&amp;pageid=icb.page342054</a:t>
            </a:r>
          </a:p>
        </p:txBody>
      </p:sp>
    </p:spTree>
    <p:extLst>
      <p:ext uri="{BB962C8B-B14F-4D97-AF65-F5344CB8AC3E}">
        <p14:creationId xmlns:p14="http://schemas.microsoft.com/office/powerpoint/2010/main" val="14478694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42399"/>
            <a:ext cx="10515600" cy="1325563"/>
          </a:xfrm>
        </p:spPr>
        <p:txBody>
          <a:bodyPr/>
          <a:lstStyle/>
          <a:p>
            <a:pPr algn="ctr"/>
            <a:r>
              <a:rPr lang="en-US" dirty="0" smtClean="0"/>
              <a:t>SELF-PLAGIARISM</a:t>
            </a:r>
            <a:endParaRPr lang="en-US" dirty="0"/>
          </a:p>
        </p:txBody>
      </p:sp>
      <p:pic>
        <p:nvPicPr>
          <p:cNvPr id="7170" name="Picture 2" descr="http://s3.amazonaws.com/libapps/accounts/59334/images/scienceFai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1873" y="3509681"/>
            <a:ext cx="7409329" cy="3146612"/>
          </a:xfrm>
          <a:prstGeom prst="rect">
            <a:avLst/>
          </a:prstGeom>
          <a:noFill/>
          <a:extLst>
            <a:ext uri="{909E8E84-426E-40DD-AFC4-6F175D3DCCD1}">
              <a14:hiddenFill xmlns:a14="http://schemas.microsoft.com/office/drawing/2010/main">
                <a:solidFill>
                  <a:srgbClr val="FFFFFF"/>
                </a:solidFill>
              </a14:hiddenFill>
            </a:ext>
          </a:extLst>
        </p:spPr>
      </p:pic>
      <p:sp>
        <p:nvSpPr>
          <p:cNvPr id="3" name="مربع نص 2"/>
          <p:cNvSpPr txBox="1"/>
          <p:nvPr/>
        </p:nvSpPr>
        <p:spPr>
          <a:xfrm>
            <a:off x="1358154" y="1502406"/>
            <a:ext cx="9520519" cy="1815882"/>
          </a:xfrm>
          <a:prstGeom prst="rect">
            <a:avLst/>
          </a:prstGeom>
          <a:noFill/>
        </p:spPr>
        <p:txBody>
          <a:bodyPr wrap="square" rtlCol="0">
            <a:spAutoFit/>
          </a:bodyPr>
          <a:lstStyle/>
          <a:p>
            <a:r>
              <a:rPr lang="en-US" sz="2800" dirty="0"/>
              <a:t>Self-Plagiarism is defined as a type of plagiarism in which the writer republishes a work in its entirety or reuses </a:t>
            </a:r>
            <a:r>
              <a:rPr lang="en-US" sz="2800" dirty="0" smtClean="0"/>
              <a:t>portions </a:t>
            </a:r>
            <a:r>
              <a:rPr lang="en-US" sz="2800" dirty="0"/>
              <a:t>of a previously written text while authoring a new </a:t>
            </a:r>
            <a:r>
              <a:rPr lang="en-US" sz="2800" dirty="0" smtClean="0"/>
              <a:t>work</a:t>
            </a:r>
          </a:p>
          <a:p>
            <a:r>
              <a:rPr lang="en-US" sz="2800" dirty="0">
                <a:solidFill>
                  <a:schemeClr val="accent1"/>
                </a:solidFill>
              </a:rPr>
              <a:t>                </a:t>
            </a:r>
            <a:r>
              <a:rPr lang="en-US" sz="1200" dirty="0" smtClean="0">
                <a:solidFill>
                  <a:schemeClr val="accent1"/>
                </a:solidFill>
              </a:rPr>
              <a:t>http</a:t>
            </a:r>
            <a:r>
              <a:rPr lang="en-US" sz="1200" dirty="0">
                <a:solidFill>
                  <a:schemeClr val="accent1"/>
                </a:solidFill>
              </a:rPr>
              <a:t>://www.ithenticate.com/plagiarism-detection-blog/bid/65061/What-Is-Self-Plagiarism-and-How-to-Avoid-It#.V5nKq7h97IU</a:t>
            </a:r>
          </a:p>
        </p:txBody>
      </p:sp>
    </p:spTree>
    <p:extLst>
      <p:ext uri="{BB962C8B-B14F-4D97-AF65-F5344CB8AC3E}">
        <p14:creationId xmlns:p14="http://schemas.microsoft.com/office/powerpoint/2010/main" val="6991447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808160"/>
            <a:ext cx="9144000" cy="2387600"/>
          </a:xfrm>
        </p:spPr>
        <p:txBody>
          <a:bodyPr>
            <a:normAutofit/>
          </a:bodyPr>
          <a:lstStyle/>
          <a:p>
            <a:r>
              <a:rPr lang="en-US" sz="4400" dirty="0" smtClean="0"/>
              <a:t> 46% of the manuscripts submitted to IJES have contained some form of plagiarism</a:t>
            </a:r>
            <a:endParaRPr lang="en-US" sz="4400" dirty="0"/>
          </a:p>
        </p:txBody>
      </p:sp>
      <p:sp>
        <p:nvSpPr>
          <p:cNvPr id="3" name="عنوان فرعي 2"/>
          <p:cNvSpPr>
            <a:spLocks noGrp="1"/>
          </p:cNvSpPr>
          <p:nvPr>
            <p:ph type="subTitle" idx="1"/>
          </p:nvPr>
        </p:nvSpPr>
        <p:spPr>
          <a:xfrm>
            <a:off x="1524000" y="4529881"/>
            <a:ext cx="9144000" cy="1655762"/>
          </a:xfrm>
        </p:spPr>
        <p:txBody>
          <a:bodyPr/>
          <a:lstStyle/>
          <a:p>
            <a:r>
              <a:rPr lang="en-US" dirty="0" smtClean="0"/>
              <a:t> • 30% of submitted manuscripts included plagiarism from a previous publication of the senior author.</a:t>
            </a:r>
          </a:p>
          <a:p>
            <a:r>
              <a:rPr lang="en-US" dirty="0" smtClean="0"/>
              <a:t> • 16% of submitted manuscripts included plagiarism from another investigator’s work and/or website. </a:t>
            </a:r>
            <a:endParaRPr lang="en-US" dirty="0"/>
          </a:p>
        </p:txBody>
      </p:sp>
      <p:pic>
        <p:nvPicPr>
          <p:cNvPr id="5" name="صورة 4"/>
          <p:cNvPicPr>
            <a:picLocks noChangeAspect="1"/>
          </p:cNvPicPr>
          <p:nvPr/>
        </p:nvPicPr>
        <p:blipFill rotWithShape="1">
          <a:blip r:embed="rId2"/>
          <a:srcRect l="8572" t="15088" r="37480" b="64670"/>
          <a:stretch/>
        </p:blipFill>
        <p:spPr>
          <a:xfrm>
            <a:off x="658907" y="161367"/>
            <a:ext cx="10865223" cy="1767312"/>
          </a:xfrm>
          <a:prstGeom prst="rect">
            <a:avLst/>
          </a:prstGeom>
        </p:spPr>
      </p:pic>
    </p:spTree>
    <p:extLst>
      <p:ext uri="{BB962C8B-B14F-4D97-AF65-F5344CB8AC3E}">
        <p14:creationId xmlns:p14="http://schemas.microsoft.com/office/powerpoint/2010/main" val="16887962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en-US" sz="4800" dirty="0" smtClean="0"/>
              <a:t>PARAPHRASING</a:t>
            </a:r>
            <a:endParaRPr lang="en-US" sz="4800" dirty="0"/>
          </a:p>
        </p:txBody>
      </p:sp>
      <p:sp>
        <p:nvSpPr>
          <p:cNvPr id="3" name="عنصر نائب للمحتوى 2"/>
          <p:cNvSpPr>
            <a:spLocks noGrp="1"/>
          </p:cNvSpPr>
          <p:nvPr>
            <p:ph idx="1"/>
          </p:nvPr>
        </p:nvSpPr>
        <p:spPr>
          <a:xfrm>
            <a:off x="1134035" y="2336611"/>
            <a:ext cx="10515600" cy="4351338"/>
          </a:xfrm>
        </p:spPr>
        <p:txBody>
          <a:bodyPr/>
          <a:lstStyle/>
          <a:p>
            <a:pPr marL="0" indent="0">
              <a:buNone/>
            </a:pPr>
            <a:r>
              <a:rPr lang="en-US" dirty="0" smtClean="0"/>
              <a:t>            RESTATEMENT OF PHRASES IN YOUR OWN WORDS </a:t>
            </a:r>
            <a:endParaRPr lang="en-US" dirty="0"/>
          </a:p>
        </p:txBody>
      </p:sp>
    </p:spTree>
    <p:extLst>
      <p:ext uri="{BB962C8B-B14F-4D97-AF65-F5344CB8AC3E}">
        <p14:creationId xmlns:p14="http://schemas.microsoft.com/office/powerpoint/2010/main" val="38763272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349625" y="958727"/>
            <a:ext cx="11725835" cy="5478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dirty="0" smtClean="0">
                <a:ln>
                  <a:noFill/>
                </a:ln>
                <a:solidFill>
                  <a:srgbClr val="333333"/>
                </a:solidFill>
                <a:effectLst/>
                <a:latin typeface="Verdana" panose="020B0604030504040204" pitchFamily="34" charset="0"/>
              </a:rPr>
              <a:t>Love and Toil</a:t>
            </a:r>
            <a:r>
              <a:rPr kumimoji="0" lang="en-US" altLang="en-US" sz="1400" b="0" i="0" u="none" strike="noStrike" cap="none" normalizeH="0" baseline="0" dirty="0" smtClean="0">
                <a:ln>
                  <a:noFill/>
                </a:ln>
                <a:solidFill>
                  <a:srgbClr val="333333"/>
                </a:solidFill>
                <a:effectLst/>
                <a:latin typeface="Verdana" panose="020B0604030504040204" pitchFamily="34" charset="0"/>
              </a:rPr>
              <a:t> maintains that family survival was the mother's main charge among the large majority of </a:t>
            </a:r>
            <a:r>
              <a:rPr kumimoji="0" lang="en-US" altLang="en-US" sz="1400" b="0" i="0" u="none" strike="noStrike" cap="none" normalizeH="0" baseline="0" dirty="0" err="1" smtClean="0">
                <a:ln>
                  <a:noFill/>
                </a:ln>
                <a:solidFill>
                  <a:srgbClr val="333333"/>
                </a:solidFill>
                <a:effectLst/>
                <a:latin typeface="Verdana" panose="020B0604030504040204" pitchFamily="34" charset="0"/>
              </a:rPr>
              <a:t>London?s</a:t>
            </a:r>
            <a:r>
              <a:rPr kumimoji="0" lang="en-US" altLang="en-US" sz="1400" b="0" i="0" u="none" strike="noStrike" cap="none" normalizeH="0" baseline="0" dirty="0" smtClean="0">
                <a:ln>
                  <a:noFill/>
                </a:ln>
                <a:solidFill>
                  <a:srgbClr val="333333"/>
                </a:solidFill>
                <a:effectLst/>
                <a:latin typeface="Verdana" panose="020B0604030504040204" pitchFamily="34" charset="0"/>
              </a:rPr>
              <a:t> population who were poor or working class; the emotional and intellectual nurture of her child or children and even their actual comfort were forced into the background. To mother was to work for and organize household subsistence. (p. 9)</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sz="1400" b="1" i="0" u="none" strike="noStrike" cap="none" normalizeH="0" baseline="0" dirty="0" smtClean="0">
                <a:ln>
                  <a:noFill/>
                </a:ln>
                <a:solidFill>
                  <a:srgbClr val="333333"/>
                </a:solidFill>
                <a:effectLst/>
                <a:latin typeface="Verdana" panose="020B0604030504040204" pitchFamily="34" charset="0"/>
              </a:rPr>
              <a:t>Change the structure</a:t>
            </a:r>
            <a:endParaRPr kumimoji="0" lang="en-US" altLang="en-US" sz="1400" b="0" i="0" u="none" strike="noStrike" cap="none" normalizeH="0" baseline="0" dirty="0" smtClean="0">
              <a:ln>
                <a:noFill/>
              </a:ln>
              <a:solidFill>
                <a:srgbClr val="333333"/>
              </a:solidFill>
              <a:effectLst/>
              <a:latin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333333"/>
                </a:solidFill>
                <a:effectLst/>
                <a:latin typeface="Verdana" panose="020B0604030504040204" pitchFamily="34" charset="0"/>
              </a:rPr>
              <a:t> Some places you might start in the passage above are "The mother's main charge," "Among the . . . poor or working class," "Working for and organizing household subsistence," or "The emotional and intellectual nurture." Or you could begin with one of the people the passage is about: "Mothers," "A mother," "Children," "A child." Focusing on specific people rather than abstractions will make your paraphrase more readable.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333333"/>
                </a:solidFill>
                <a:effectLst/>
                <a:latin typeface="Verdana" panose="020B060403050404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333333"/>
                </a:solidFill>
                <a:effectLst/>
                <a:latin typeface="Times New Roman" panose="02020603050405020304" pitchFamily="18" charset="0"/>
                <a:cs typeface="Times New Roman" panose="02020603050405020304" pitchFamily="18" charset="0"/>
              </a:rPr>
              <a:t>Children of the poor at the turn of the century received little if any emotional or intellectual nurturing from their mothers, whose main charge was family survival. Working for and organizing household subsistence were what defined mothering. Next to this, even the children's basic comfort was forced into the background (Ross, 1995).</a:t>
            </a:r>
            <a:endParaRPr kumimoji="0" lang="en-US" altLang="en-US" sz="1400" b="0" i="0" u="none" strike="noStrike" cap="none" normalizeH="0" baseline="0" dirty="0" smtClean="0">
              <a:ln>
                <a:noFill/>
              </a:ln>
              <a:solidFill>
                <a:srgbClr val="333333"/>
              </a:solidFill>
              <a:effectLst/>
              <a:latin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C00000"/>
                </a:solidFill>
                <a:effectLst/>
                <a:latin typeface="Verdana" panose="020B0604030504040204" pitchFamily="34" charset="0"/>
              </a:rPr>
              <a:t>Now you've succeeded in changing the structure, but the passage still contains many direct quotations, so you need to go on to the second step.</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smtClean="0">
              <a:ln>
                <a:noFill/>
              </a:ln>
              <a:solidFill>
                <a:srgbClr val="333333"/>
              </a:solidFill>
              <a:effectLst/>
              <a:latin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en-US" altLang="en-US" sz="1400" b="1" i="0" u="none" strike="noStrike" cap="none" normalizeH="0" baseline="0" dirty="0" smtClean="0">
                <a:ln>
                  <a:noFill/>
                </a:ln>
                <a:solidFill>
                  <a:srgbClr val="333333"/>
                </a:solidFill>
                <a:effectLst/>
                <a:latin typeface="Verdana" panose="020B0604030504040204" pitchFamily="34" charset="0"/>
              </a:rPr>
              <a:t>Change the words</a:t>
            </a:r>
            <a:endParaRPr kumimoji="0" lang="en-US" altLang="en-US" sz="1400" b="0" i="0" u="none" strike="noStrike" cap="none" normalizeH="0" baseline="0" dirty="0" smtClean="0">
              <a:ln>
                <a:noFill/>
              </a:ln>
              <a:solidFill>
                <a:srgbClr val="333333"/>
              </a:solidFill>
              <a:effectLst/>
              <a:latin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333333"/>
                </a:solidFill>
                <a:effectLst/>
                <a:latin typeface="Verdana" panose="020B060403050404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333333"/>
                </a:solidFill>
                <a:effectLst/>
                <a:latin typeface="Times New Roman" panose="02020603050405020304" pitchFamily="18" charset="0"/>
                <a:cs typeface="Times New Roman" panose="02020603050405020304" pitchFamily="18" charset="0"/>
              </a:rPr>
              <a:t>According to Ross (1993), poor children at the turn of the century received little mothering in our sense of the term. Mothering was defined by economic status, and among the poor, a mother's foremost responsibility was not to stimulate her children's minds or foster their emotional growth but to provide food and shelter to meet the basic requirements for physical survival. Given the magnitude of this task, children were deprived of even the "actual comfort" (p. 9) we expect mothers to provide today.</a:t>
            </a:r>
            <a:endParaRPr kumimoji="0" lang="en-US" altLang="en-US" sz="1400" b="0" i="0" u="none" strike="noStrike" cap="none" normalizeH="0" baseline="0" dirty="0" smtClean="0">
              <a:ln>
                <a:noFill/>
              </a:ln>
              <a:solidFill>
                <a:srgbClr val="333333"/>
              </a:solidFill>
              <a:effectLst/>
              <a:latin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smtClean="0">
              <a:ln>
                <a:noFill/>
              </a:ln>
              <a:solidFill>
                <a:schemeClr val="tx1"/>
              </a:solidFill>
              <a:effectLst/>
              <a:latin typeface="Arial" panose="020B0604020202020204" pitchFamily="34" charset="0"/>
            </a:endParaRPr>
          </a:p>
        </p:txBody>
      </p:sp>
      <p:sp>
        <p:nvSpPr>
          <p:cNvPr id="5" name="مستطيل مستدير الزوايا 4"/>
          <p:cNvSpPr/>
          <p:nvPr/>
        </p:nvSpPr>
        <p:spPr>
          <a:xfrm>
            <a:off x="264459" y="959364"/>
            <a:ext cx="11811000" cy="91440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مستطيل مستدير الزوايا 5"/>
          <p:cNvSpPr/>
          <p:nvPr/>
        </p:nvSpPr>
        <p:spPr>
          <a:xfrm>
            <a:off x="228601" y="4926108"/>
            <a:ext cx="11846859" cy="990601"/>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مستطيل مستدير الزوايا 6"/>
          <p:cNvSpPr/>
          <p:nvPr/>
        </p:nvSpPr>
        <p:spPr>
          <a:xfrm>
            <a:off x="161365" y="3182477"/>
            <a:ext cx="11999259" cy="1174372"/>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مستطيل 7"/>
          <p:cNvSpPr/>
          <p:nvPr/>
        </p:nvSpPr>
        <p:spPr>
          <a:xfrm>
            <a:off x="6167886" y="6095108"/>
            <a:ext cx="5822491" cy="369332"/>
          </a:xfrm>
          <a:prstGeom prst="rect">
            <a:avLst/>
          </a:prstGeom>
        </p:spPr>
        <p:txBody>
          <a:bodyPr wrap="none">
            <a:spAutoFit/>
          </a:bodyPr>
          <a:lstStyle/>
          <a:p>
            <a:r>
              <a:rPr lang="en-US" b="1" dirty="0">
                <a:solidFill>
                  <a:srgbClr val="0070C0"/>
                </a:solidFill>
              </a:rPr>
              <a:t>http://writing.wisc.edu/Handbook/QPA_paraphrase2.html</a:t>
            </a:r>
          </a:p>
        </p:txBody>
      </p:sp>
    </p:spTree>
    <p:extLst>
      <p:ext uri="{BB962C8B-B14F-4D97-AF65-F5344CB8AC3E}">
        <p14:creationId xmlns:p14="http://schemas.microsoft.com/office/powerpoint/2010/main" val="42061213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ar-SA" sz="8800" i="1" dirty="0" smtClean="0"/>
              <a:t>ن ز ا هـ ة</a:t>
            </a:r>
            <a:endParaRPr lang="en-US" sz="8800" i="1" dirty="0"/>
          </a:p>
        </p:txBody>
      </p:sp>
      <p:sp>
        <p:nvSpPr>
          <p:cNvPr id="3" name="Content Placeholder 2"/>
          <p:cNvSpPr>
            <a:spLocks noGrp="1"/>
          </p:cNvSpPr>
          <p:nvPr>
            <p:ph idx="1"/>
          </p:nvPr>
        </p:nvSpPr>
        <p:spPr/>
        <p:txBody>
          <a:bodyPr>
            <a:normAutofit fontScale="85000" lnSpcReduction="20000"/>
          </a:bodyPr>
          <a:lstStyle/>
          <a:p>
            <a:pPr algn="r" rtl="1">
              <a:buFont typeface="+mj-lt"/>
              <a:buAutoNum type="arabicPeriod"/>
            </a:pPr>
            <a:r>
              <a:rPr lang="ar-SA" b="1" dirty="0">
                <a:solidFill>
                  <a:srgbClr val="237EB5"/>
                </a:solidFill>
                <a:latin typeface="AmiriWeb"/>
              </a:rPr>
              <a:t>ن</a:t>
            </a:r>
            <a:r>
              <a:rPr lang="ar-SA" b="1" dirty="0" smtClean="0">
                <a:solidFill>
                  <a:srgbClr val="237EB5"/>
                </a:solidFill>
                <a:latin typeface="AmiriWeb"/>
              </a:rPr>
              <a:t>زاهة</a:t>
            </a:r>
            <a:r>
              <a:rPr lang="ar-SA" b="1" dirty="0">
                <a:solidFill>
                  <a:srgbClr val="237EB5"/>
                </a:solidFill>
                <a:latin typeface="AmiriWeb"/>
              </a:rPr>
              <a:t>:</a:t>
            </a:r>
            <a:r>
              <a:rPr lang="ar-SA" dirty="0">
                <a:solidFill>
                  <a:srgbClr val="333333"/>
                </a:solidFill>
                <a:latin typeface="AmiriWeb"/>
              </a:rPr>
              <a:t> </a:t>
            </a:r>
            <a:r>
              <a:rPr lang="ar-SA" dirty="0">
                <a:solidFill>
                  <a:srgbClr val="0E774A"/>
                </a:solidFill>
                <a:latin typeface="AmiriWeb"/>
              </a:rPr>
              <a:t>( اسم )</a:t>
            </a:r>
            <a:r>
              <a:rPr lang="ar-SA" dirty="0">
                <a:solidFill>
                  <a:srgbClr val="333333"/>
                </a:solidFill>
                <a:latin typeface="AmiriWeb"/>
              </a:rPr>
              <a:t> </a:t>
            </a:r>
            <a:br>
              <a:rPr lang="ar-SA" dirty="0">
                <a:solidFill>
                  <a:srgbClr val="333333"/>
                </a:solidFill>
                <a:latin typeface="AmiriWeb"/>
              </a:rPr>
            </a:br>
            <a:r>
              <a:rPr lang="ar-SA" dirty="0">
                <a:solidFill>
                  <a:srgbClr val="333333"/>
                </a:solidFill>
                <a:latin typeface="AmiriWeb"/>
              </a:rPr>
              <a:t>مصدر نزُهَ </a:t>
            </a:r>
            <a:br>
              <a:rPr lang="ar-SA" dirty="0">
                <a:solidFill>
                  <a:srgbClr val="333333"/>
                </a:solidFill>
                <a:latin typeface="AmiriWeb"/>
              </a:rPr>
            </a:br>
            <a:r>
              <a:rPr lang="ar-SA" b="1" dirty="0">
                <a:solidFill>
                  <a:srgbClr val="237EB5"/>
                </a:solidFill>
                <a:latin typeface="AmiriWeb"/>
              </a:rPr>
              <a:t>النَّزَاهَةُ </a:t>
            </a:r>
            <a:r>
              <a:rPr lang="ar-SA" dirty="0">
                <a:solidFill>
                  <a:srgbClr val="333333"/>
                </a:solidFill>
                <a:latin typeface="AmiriWeb"/>
              </a:rPr>
              <a:t>: </a:t>
            </a:r>
            <a:r>
              <a:rPr lang="ar-SA" dirty="0">
                <a:solidFill>
                  <a:srgbClr val="C00000"/>
                </a:solidFill>
                <a:latin typeface="AmiriWeb"/>
              </a:rPr>
              <a:t>البُعدُ عن السُّوءِ وتركُ الشبهات</a:t>
            </a:r>
            <a:r>
              <a:rPr lang="ar-SA" dirty="0">
                <a:solidFill>
                  <a:srgbClr val="333333"/>
                </a:solidFill>
                <a:latin typeface="AmiriWeb"/>
              </a:rPr>
              <a:t> </a:t>
            </a:r>
            <a:br>
              <a:rPr lang="ar-SA" dirty="0">
                <a:solidFill>
                  <a:srgbClr val="333333"/>
                </a:solidFill>
                <a:latin typeface="AmiriWeb"/>
              </a:rPr>
            </a:br>
            <a:r>
              <a:rPr lang="ar-SA" b="1" dirty="0">
                <a:solidFill>
                  <a:srgbClr val="237EB5"/>
                </a:solidFill>
                <a:latin typeface="AmiriWeb"/>
              </a:rPr>
              <a:t>نزاهة </a:t>
            </a:r>
            <a:r>
              <a:rPr lang="ar-SA" dirty="0">
                <a:solidFill>
                  <a:srgbClr val="333333"/>
                </a:solidFill>
                <a:latin typeface="AmiriWeb"/>
              </a:rPr>
              <a:t>القضاء : عدله</a:t>
            </a:r>
          </a:p>
          <a:p>
            <a:pPr algn="r" rtl="1">
              <a:buFont typeface="+mj-lt"/>
              <a:buAutoNum type="arabicPeriod"/>
            </a:pPr>
            <a:r>
              <a:rPr lang="ar-SA" b="1" dirty="0">
                <a:solidFill>
                  <a:srgbClr val="237EB5"/>
                </a:solidFill>
                <a:latin typeface="AmiriWeb"/>
              </a:rPr>
              <a:t>نزاهة:</a:t>
            </a:r>
            <a:r>
              <a:rPr lang="ar-SA" dirty="0">
                <a:solidFill>
                  <a:srgbClr val="333333"/>
                </a:solidFill>
                <a:latin typeface="AmiriWeb"/>
              </a:rPr>
              <a:t> </a:t>
            </a:r>
            <a:r>
              <a:rPr lang="ar-SA" dirty="0">
                <a:solidFill>
                  <a:srgbClr val="0E774A"/>
                </a:solidFill>
                <a:latin typeface="AmiriWeb"/>
              </a:rPr>
              <a:t>( اسم )</a:t>
            </a:r>
            <a:r>
              <a:rPr lang="ar-SA" dirty="0">
                <a:solidFill>
                  <a:srgbClr val="333333"/>
                </a:solidFill>
                <a:latin typeface="AmiriWeb"/>
              </a:rPr>
              <a:t> </a:t>
            </a:r>
            <a:br>
              <a:rPr lang="ar-SA" dirty="0">
                <a:solidFill>
                  <a:srgbClr val="333333"/>
                </a:solidFill>
                <a:latin typeface="AmiriWeb"/>
              </a:rPr>
            </a:br>
            <a:r>
              <a:rPr lang="ar-SA" b="1" dirty="0">
                <a:solidFill>
                  <a:srgbClr val="237EB5"/>
                </a:solidFill>
                <a:latin typeface="AmiriWeb"/>
              </a:rPr>
              <a:t>نزاهة </a:t>
            </a:r>
            <a:r>
              <a:rPr lang="ar-SA" dirty="0">
                <a:solidFill>
                  <a:srgbClr val="333333"/>
                </a:solidFill>
                <a:latin typeface="AmiriWeb"/>
              </a:rPr>
              <a:t>: مصدر نَزُهَ</a:t>
            </a:r>
          </a:p>
          <a:p>
            <a:pPr algn="r" rtl="1">
              <a:buFont typeface="+mj-lt"/>
              <a:buAutoNum type="arabicPeriod"/>
            </a:pPr>
            <a:r>
              <a:rPr lang="ar-SA" b="1" dirty="0">
                <a:solidFill>
                  <a:srgbClr val="237EB5"/>
                </a:solidFill>
                <a:latin typeface="AmiriWeb"/>
              </a:rPr>
              <a:t>نَزُهَ:</a:t>
            </a:r>
            <a:r>
              <a:rPr lang="ar-SA" dirty="0">
                <a:solidFill>
                  <a:srgbClr val="333333"/>
                </a:solidFill>
                <a:latin typeface="AmiriWeb"/>
              </a:rPr>
              <a:t> </a:t>
            </a:r>
            <a:r>
              <a:rPr lang="ar-SA" dirty="0">
                <a:solidFill>
                  <a:srgbClr val="0E774A"/>
                </a:solidFill>
                <a:latin typeface="AmiriWeb"/>
              </a:rPr>
              <a:t>( فعل )</a:t>
            </a:r>
            <a:r>
              <a:rPr lang="ar-SA" dirty="0">
                <a:solidFill>
                  <a:srgbClr val="333333"/>
                </a:solidFill>
                <a:latin typeface="AmiriWeb"/>
              </a:rPr>
              <a:t> </a:t>
            </a:r>
            <a:br>
              <a:rPr lang="ar-SA" dirty="0">
                <a:solidFill>
                  <a:srgbClr val="333333"/>
                </a:solidFill>
                <a:latin typeface="AmiriWeb"/>
              </a:rPr>
            </a:br>
            <a:r>
              <a:rPr lang="ar-SA" b="1" dirty="0">
                <a:solidFill>
                  <a:srgbClr val="237EB5"/>
                </a:solidFill>
                <a:latin typeface="AmiriWeb"/>
              </a:rPr>
              <a:t>نزُهَ </a:t>
            </a:r>
            <a:r>
              <a:rPr lang="ar-SA" dirty="0">
                <a:solidFill>
                  <a:srgbClr val="333333"/>
                </a:solidFill>
                <a:latin typeface="AmiriWeb"/>
              </a:rPr>
              <a:t>يَنزُه ، </a:t>
            </a:r>
            <a:r>
              <a:rPr lang="ar-SA" b="1" dirty="0">
                <a:solidFill>
                  <a:srgbClr val="237EB5"/>
                </a:solidFill>
                <a:latin typeface="AmiriWeb"/>
              </a:rPr>
              <a:t>نزاهةً </a:t>
            </a:r>
            <a:r>
              <a:rPr lang="ar-SA" dirty="0">
                <a:solidFill>
                  <a:srgbClr val="333333"/>
                </a:solidFill>
                <a:latin typeface="AmiriWeb"/>
              </a:rPr>
              <a:t>، فهو نَزِيه </a:t>
            </a:r>
            <a:br>
              <a:rPr lang="ar-SA" dirty="0">
                <a:solidFill>
                  <a:srgbClr val="333333"/>
                </a:solidFill>
                <a:latin typeface="AmiriWeb"/>
              </a:rPr>
            </a:br>
            <a:r>
              <a:rPr lang="ar-SA" b="1" dirty="0">
                <a:solidFill>
                  <a:srgbClr val="237EB5"/>
                </a:solidFill>
                <a:latin typeface="AmiriWeb"/>
              </a:rPr>
              <a:t>نزُه </a:t>
            </a:r>
            <a:r>
              <a:rPr lang="ar-SA" dirty="0">
                <a:solidFill>
                  <a:srgbClr val="333333"/>
                </a:solidFill>
                <a:latin typeface="AmiriWeb"/>
              </a:rPr>
              <a:t>الشّخصُ : </a:t>
            </a:r>
            <a:r>
              <a:rPr lang="ar-SA" u="sng" dirty="0">
                <a:solidFill>
                  <a:srgbClr val="FF0000"/>
                </a:solidFill>
                <a:latin typeface="AmiriWeb"/>
              </a:rPr>
              <a:t>تباعَد عن كلِّ مكروهٍ وقبيح</a:t>
            </a:r>
          </a:p>
          <a:p>
            <a:pPr algn="r" rtl="1">
              <a:buFont typeface="+mj-lt"/>
              <a:buAutoNum type="arabicPeriod"/>
            </a:pPr>
            <a:r>
              <a:rPr lang="ar-SA" b="1" dirty="0">
                <a:solidFill>
                  <a:srgbClr val="237EB5"/>
                </a:solidFill>
                <a:latin typeface="AmiriWeb"/>
              </a:rPr>
              <a:t>نَزِهَ:</a:t>
            </a:r>
            <a:r>
              <a:rPr lang="ar-SA" dirty="0">
                <a:solidFill>
                  <a:srgbClr val="333333"/>
                </a:solidFill>
                <a:latin typeface="AmiriWeb"/>
              </a:rPr>
              <a:t> </a:t>
            </a:r>
            <a:r>
              <a:rPr lang="ar-SA" dirty="0">
                <a:solidFill>
                  <a:srgbClr val="0E774A"/>
                </a:solidFill>
                <a:latin typeface="AmiriWeb"/>
              </a:rPr>
              <a:t>( فعل )</a:t>
            </a:r>
            <a:r>
              <a:rPr lang="ar-SA" dirty="0">
                <a:solidFill>
                  <a:srgbClr val="333333"/>
                </a:solidFill>
                <a:latin typeface="AmiriWeb"/>
              </a:rPr>
              <a:t> </a:t>
            </a:r>
            <a:br>
              <a:rPr lang="ar-SA" dirty="0">
                <a:solidFill>
                  <a:srgbClr val="333333"/>
                </a:solidFill>
                <a:latin typeface="AmiriWeb"/>
              </a:rPr>
            </a:br>
            <a:r>
              <a:rPr lang="ar-SA" b="1" dirty="0">
                <a:solidFill>
                  <a:srgbClr val="237EB5"/>
                </a:solidFill>
                <a:latin typeface="AmiriWeb"/>
              </a:rPr>
              <a:t>نَزِهَ </a:t>
            </a:r>
            <a:r>
              <a:rPr lang="ar-SA" dirty="0">
                <a:solidFill>
                  <a:srgbClr val="333333"/>
                </a:solidFill>
                <a:latin typeface="AmiriWeb"/>
              </a:rPr>
              <a:t>نَزَاهَةً ، ونَزاهِيَةً فهو </a:t>
            </a:r>
            <a:r>
              <a:rPr lang="ar-SA" b="1" dirty="0">
                <a:solidFill>
                  <a:srgbClr val="237EB5"/>
                </a:solidFill>
                <a:latin typeface="AmiriWeb"/>
              </a:rPr>
              <a:t>نَزِهٌ </a:t>
            </a:r>
            <a:r>
              <a:rPr lang="ar-SA" dirty="0">
                <a:solidFill>
                  <a:srgbClr val="333333"/>
                </a:solidFill>
                <a:latin typeface="AmiriWeb"/>
              </a:rPr>
              <a:t>، ونَزِيهٌ ، وهي </a:t>
            </a:r>
            <a:r>
              <a:rPr lang="ar-SA" b="1" dirty="0">
                <a:solidFill>
                  <a:srgbClr val="237EB5"/>
                </a:solidFill>
                <a:latin typeface="AmiriWeb"/>
              </a:rPr>
              <a:t>نَزِهَةٌ </a:t>
            </a:r>
            <a:r>
              <a:rPr lang="ar-SA" dirty="0">
                <a:solidFill>
                  <a:srgbClr val="333333"/>
                </a:solidFill>
                <a:latin typeface="AmiriWeb"/>
              </a:rPr>
              <a:t>، ونَزِيهةٌ </a:t>
            </a:r>
            <a:br>
              <a:rPr lang="ar-SA" dirty="0">
                <a:solidFill>
                  <a:srgbClr val="333333"/>
                </a:solidFill>
                <a:latin typeface="AmiriWeb"/>
              </a:rPr>
            </a:br>
            <a:r>
              <a:rPr lang="ar-SA" b="1" dirty="0">
                <a:solidFill>
                  <a:srgbClr val="237EB5"/>
                </a:solidFill>
                <a:latin typeface="AmiriWeb"/>
              </a:rPr>
              <a:t>نَزِهَ </a:t>
            </a:r>
            <a:r>
              <a:rPr lang="ar-SA" dirty="0">
                <a:solidFill>
                  <a:srgbClr val="333333"/>
                </a:solidFill>
                <a:latin typeface="AmiriWeb"/>
              </a:rPr>
              <a:t>المكانُ : بَعُدَ عن الريف وفساد الهواء </a:t>
            </a:r>
            <a:br>
              <a:rPr lang="ar-SA" dirty="0">
                <a:solidFill>
                  <a:srgbClr val="333333"/>
                </a:solidFill>
                <a:latin typeface="AmiriWeb"/>
              </a:rPr>
            </a:br>
            <a:r>
              <a:rPr lang="ar-SA" b="1" dirty="0">
                <a:solidFill>
                  <a:srgbClr val="237EB5"/>
                </a:solidFill>
                <a:latin typeface="AmiriWeb"/>
              </a:rPr>
              <a:t>نَزِهَ </a:t>
            </a:r>
            <a:r>
              <a:rPr lang="ar-SA" dirty="0">
                <a:solidFill>
                  <a:srgbClr val="333333"/>
                </a:solidFill>
                <a:latin typeface="AmiriWeb"/>
              </a:rPr>
              <a:t>فلانٌ : </a:t>
            </a:r>
            <a:r>
              <a:rPr lang="ar-SA" u="sng" dirty="0">
                <a:solidFill>
                  <a:srgbClr val="FF0000"/>
                </a:solidFill>
                <a:latin typeface="AmiriWeb"/>
              </a:rPr>
              <a:t>تباعَدَ عن كلِّ مكروه</a:t>
            </a:r>
            <a:r>
              <a:rPr lang="ar-SA" dirty="0">
                <a:solidFill>
                  <a:srgbClr val="333333"/>
                </a:solidFill>
                <a:latin typeface="AmiriWeb"/>
              </a:rPr>
              <a:t> </a:t>
            </a:r>
            <a:br>
              <a:rPr lang="ar-SA" dirty="0">
                <a:solidFill>
                  <a:srgbClr val="333333"/>
                </a:solidFill>
                <a:latin typeface="AmiriWeb"/>
              </a:rPr>
            </a:br>
            <a:r>
              <a:rPr lang="ar-SA" b="1" dirty="0" smtClean="0">
                <a:solidFill>
                  <a:srgbClr val="237EB5"/>
                </a:solidFill>
                <a:latin typeface="AmiriWeb"/>
              </a:rPr>
              <a:t> </a:t>
            </a:r>
            <a:endParaRPr lang="ar-SA" dirty="0">
              <a:solidFill>
                <a:srgbClr val="333333"/>
              </a:solidFill>
              <a:latin typeface="AmiriWeb"/>
            </a:endParaRPr>
          </a:p>
          <a:p>
            <a:pPr marL="0" indent="0" algn="r" rtl="1">
              <a:buNone/>
            </a:pPr>
            <a:endParaRPr lang="en-US" dirty="0"/>
          </a:p>
        </p:txBody>
      </p:sp>
    </p:spTree>
    <p:extLst>
      <p:ext uri="{BB962C8B-B14F-4D97-AF65-F5344CB8AC3E}">
        <p14:creationId xmlns:p14="http://schemas.microsoft.com/office/powerpoint/2010/main" val="36110180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2097707"/>
            <a:ext cx="64120" cy="389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31740" rIns="0" bIns="7935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ar-SA" altLang="en-US" b="0" i="0" u="none" strike="noStrike" cap="none" normalizeH="0" baseline="0" dirty="0" smtClean="0">
                <a:ln>
                  <a:noFill/>
                </a:ln>
                <a:solidFill>
                  <a:srgbClr val="222222"/>
                </a:solidFill>
                <a:effectLst/>
                <a:latin typeface="Ek Mukta Light"/>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 name="Rectangle 3"/>
          <p:cNvSpPr>
            <a:spLocks noChangeArrowheads="1"/>
          </p:cNvSpPr>
          <p:nvPr/>
        </p:nvSpPr>
        <p:spPr bwMode="auto">
          <a:xfrm>
            <a:off x="280088" y="325768"/>
            <a:ext cx="11458833" cy="3543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1740" rIns="0" bIns="7935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rgbClr val="222222"/>
                </a:solidFill>
                <a:effectLst/>
                <a:latin typeface="Ek Mukta Light"/>
              </a:rPr>
              <a:t>Plagiarism Can Be Just Changing Some Words</a:t>
            </a:r>
          </a:p>
          <a:p>
            <a:pPr marL="0" marR="0" lvl="0" indent="0" algn="l" defTabSz="914400" rtl="0" eaLnBrk="0" fontAlgn="base" latinLnBrk="0" hangingPunct="0">
              <a:lnSpc>
                <a:spcPct val="100000"/>
              </a:lnSpc>
              <a:spcBef>
                <a:spcPct val="0"/>
              </a:spcBef>
              <a:spcAft>
                <a:spcPct val="0"/>
              </a:spcAft>
              <a:buClrTx/>
              <a:buSzTx/>
              <a:buFontTx/>
              <a:buNone/>
              <a:tabLst/>
            </a:pPr>
            <a:r>
              <a:rPr kumimoji="0" lang="ar-SA" altLang="en-US" sz="1100" b="0" i="0" u="none" strike="noStrike" cap="none" normalizeH="0" baseline="0" dirty="0" smtClean="0">
                <a:ln>
                  <a:noFill/>
                </a:ln>
                <a:solidFill>
                  <a:srgbClr val="000000"/>
                </a:solidFill>
                <a:effectLst/>
                <a:latin typeface="Open Sans"/>
              </a:rPr>
              <a:t> </a:t>
            </a:r>
            <a:endParaRPr kumimoji="0" lang="en-US"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Open Sans"/>
              </a:rPr>
              <a:t>For example, consider this original passage:</a:t>
            </a:r>
            <a:endParaRPr kumimoji="0" lang="ar-SA" altLang="en-US" sz="1100" b="0" i="0" u="none" strike="noStrike" cap="none" normalizeH="0" baseline="0" dirty="0" smtClean="0">
              <a:ln>
                <a:noFill/>
              </a:ln>
              <a:solidFill>
                <a:srgbClr val="000000"/>
              </a:solidFill>
              <a:effectLst/>
              <a:latin typeface="Open Sans"/>
            </a:endParaRPr>
          </a:p>
          <a:p>
            <a:pPr marL="0" marR="0" lvl="0" indent="0" algn="l" defTabSz="914400" rtl="0" eaLnBrk="0" fontAlgn="base" latinLnBrk="0" hangingPunct="0">
              <a:lnSpc>
                <a:spcPct val="100000"/>
              </a:lnSpc>
              <a:spcBef>
                <a:spcPct val="0"/>
              </a:spcBef>
              <a:spcAft>
                <a:spcPct val="0"/>
              </a:spcAft>
              <a:buClrTx/>
              <a:buSzTx/>
              <a:buFontTx/>
              <a:buNone/>
              <a:tabLst/>
            </a:pPr>
            <a:endParaRPr lang="ar-SA" altLang="en-US" sz="1100" dirty="0">
              <a:solidFill>
                <a:srgbClr val="000000"/>
              </a:solidFill>
              <a:latin typeface="Open Sans"/>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effectLst/>
                <a:latin typeface="inherit"/>
              </a:rPr>
              <a:t>The legal system is made up of civil courts, criminal courts and specialty courts such as family law courts and bankruptcy court. Each court has its own jurisdiction, which refers to the cases that the court is allowed to hear. In some instances, a case can only be heard in one type of court. For example, a bankruptcy case must be heard in a bankruptcy court. In other instances, there may be several potential courts with jurisdiction. For example, a federal criminal court and a state criminal court would each have jurisdiction over a crime that is a federal drug offense but that is also an offense on the state level. </a:t>
            </a:r>
            <a:endParaRPr kumimoji="0" lang="en-US" altLang="en-US" sz="2400" b="0" i="0" u="none" strike="noStrike" cap="none" normalizeH="0" baseline="0" dirty="0" smtClean="0">
              <a:ln>
                <a:noFill/>
              </a:ln>
              <a:effectLst/>
              <a:latin typeface="Open San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Open Sans"/>
              </a:rPr>
              <a:t/>
            </a:r>
            <a:br>
              <a:rPr kumimoji="0" lang="en-US" altLang="en-US" sz="1200" b="0" i="0" u="none" strike="noStrike" cap="none" normalizeH="0" baseline="0" dirty="0" smtClean="0">
                <a:ln>
                  <a:noFill/>
                </a:ln>
                <a:solidFill>
                  <a:srgbClr val="000000"/>
                </a:solidFill>
                <a:effectLst/>
                <a:latin typeface="Open Sans"/>
              </a:rPr>
            </a:br>
            <a:r>
              <a:rPr kumimoji="0" lang="ar-SA" altLang="en-US" sz="1200" b="0" i="0" u="none" strike="noStrike" cap="none" normalizeH="0" baseline="0" dirty="0" smtClean="0">
                <a:ln>
                  <a:noFill/>
                </a:ln>
                <a:solidFill>
                  <a:srgbClr val="000000"/>
                </a:solidFill>
                <a:effectLst/>
                <a:latin typeface="Open Sans"/>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6" name="TextBox 5"/>
          <p:cNvSpPr txBox="1"/>
          <p:nvPr/>
        </p:nvSpPr>
        <p:spPr>
          <a:xfrm>
            <a:off x="280087" y="3836715"/>
            <a:ext cx="10569976" cy="2800767"/>
          </a:xfrm>
          <a:prstGeom prst="rect">
            <a:avLst/>
          </a:prstGeom>
          <a:noFill/>
        </p:spPr>
        <p:txBody>
          <a:bodyPr wrap="square" rtlCol="0">
            <a:spAutoFit/>
          </a:bodyPr>
          <a:lstStyle/>
          <a:p>
            <a:r>
              <a:rPr lang="en-US" sz="2000" dirty="0"/>
              <a:t>The legal system is comprised of criminal and civil courts and specialty courts like bankruptcy and family law courts. Every one of the courts is vested with its own jurisdiction. Jurisdiction means the types of cases each court is permitted to rule on. Sometimes, only one type of court can hear a particular case. For instance, bankruptcy cases an be ruled on only in bankruptcy court. In other situations, it is possible for more than one court to have jurisdiction. For instance, both a state and federal criminal court could have authority over a criminal case that is illegal under federal and state drug laws.</a:t>
            </a:r>
            <a:r>
              <a:rPr lang="en-US" dirty="0"/>
              <a:t> </a:t>
            </a:r>
            <a:endParaRPr lang="ar-SA" dirty="0" smtClean="0"/>
          </a:p>
          <a:p>
            <a:r>
              <a:rPr lang="en-US" dirty="0"/>
              <a:t/>
            </a:r>
            <a:br>
              <a:rPr lang="en-US" dirty="0"/>
            </a:br>
            <a:r>
              <a:rPr lang="en-US" dirty="0">
                <a:solidFill>
                  <a:schemeClr val="accent1">
                    <a:lumMod val="75000"/>
                  </a:schemeClr>
                </a:solidFill>
              </a:rPr>
              <a:t>Read more at http://examples.yourdictionary.com/examples-of-plagiarism.html#ZFIMWtypaERoS2W3.99</a:t>
            </a:r>
          </a:p>
        </p:txBody>
      </p:sp>
    </p:spTree>
    <p:extLst>
      <p:ext uri="{BB962C8B-B14F-4D97-AF65-F5344CB8AC3E}">
        <p14:creationId xmlns:p14="http://schemas.microsoft.com/office/powerpoint/2010/main" val="621568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rtl="1"/>
            <a:r>
              <a:rPr lang="ar-SA" b="1" dirty="0">
                <a:solidFill>
                  <a:prstClr val="black"/>
                </a:solidFill>
              </a:rPr>
              <a:t>الانتحال او السرقة الادبيه / العلمية</a:t>
            </a:r>
            <a:r>
              <a:rPr lang="en-US" dirty="0">
                <a:solidFill>
                  <a:prstClr val="black"/>
                </a:solidFill>
              </a:rPr>
              <a:t/>
            </a:r>
            <a:br>
              <a:rPr lang="en-US" dirty="0">
                <a:solidFill>
                  <a:prstClr val="black"/>
                </a:solidFill>
              </a:rPr>
            </a:br>
            <a:endParaRPr lang="en-US" dirty="0"/>
          </a:p>
        </p:txBody>
      </p:sp>
      <p:sp>
        <p:nvSpPr>
          <p:cNvPr id="3" name="عنصر نائب للمحتوى 2"/>
          <p:cNvSpPr>
            <a:spLocks noGrp="1"/>
          </p:cNvSpPr>
          <p:nvPr>
            <p:ph idx="1"/>
          </p:nvPr>
        </p:nvSpPr>
        <p:spPr/>
        <p:txBody>
          <a:bodyPr/>
          <a:lstStyle/>
          <a:p>
            <a:pPr algn="r" rtl="1"/>
            <a:r>
              <a:rPr lang="ar-SA" dirty="0" smtClean="0"/>
              <a:t>ويمكن للباحث ان يقتبس من الاخرين , جزءا من نصوصهم المنشورة شريطة ان يضعها بين قوسين ويشير الى المصدر , ليعلم </a:t>
            </a:r>
            <a:r>
              <a:rPr lang="ar-SA" dirty="0" err="1" smtClean="0"/>
              <a:t>القارىء</a:t>
            </a:r>
            <a:r>
              <a:rPr lang="ar-SA" dirty="0" smtClean="0"/>
              <a:t> ان هذا النص منقول كما هو , واذا تصرف فيه فعليه ان يبين ذلك ايضا .</a:t>
            </a:r>
            <a:endParaRPr lang="en-US" dirty="0" smtClean="0"/>
          </a:p>
          <a:p>
            <a:pPr algn="r" rtl="1"/>
            <a:r>
              <a:rPr lang="ar-SA" dirty="0" smtClean="0"/>
              <a:t>ومما يلحق بسرقة النصوص –رغم الخلاف عليه – اعادة صياغة النص , وذلك بتغيير بعض التعابير التي تحتويها , مع الابقاء على الاصل كما هو تقريبا . </a:t>
            </a:r>
            <a:r>
              <a:rPr lang="ar-SA" dirty="0" smtClean="0">
                <a:solidFill>
                  <a:srgbClr val="C00000"/>
                </a:solidFill>
              </a:rPr>
              <a:t>ويجوز للباحث ان يلخص النص ويعيد صياغته باسلوبه هو مع الاشارة الى المصدر وهنا يكون قد خرج عن دائرة السرقة او السطو.</a:t>
            </a:r>
          </a:p>
          <a:p>
            <a:pPr algn="r" rtl="1"/>
            <a:r>
              <a:rPr lang="ar-SA" dirty="0" smtClean="0"/>
              <a:t>التلخيص وإعادة الصياغة</a:t>
            </a:r>
            <a:endParaRPr lang="en-US" dirty="0" smtClean="0"/>
          </a:p>
          <a:p>
            <a:pPr algn="r" rtl="1"/>
            <a:endParaRPr lang="en-US" dirty="0"/>
          </a:p>
        </p:txBody>
      </p:sp>
    </p:spTree>
    <p:extLst>
      <p:ext uri="{BB962C8B-B14F-4D97-AF65-F5344CB8AC3E}">
        <p14:creationId xmlns:p14="http://schemas.microsoft.com/office/powerpoint/2010/main" val="20960530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3.amazonaws.com/libapps/accounts/48314/images/plagiarism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5005" y="645461"/>
            <a:ext cx="10133316" cy="5674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1062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a:xfrm>
            <a:off x="838200" y="257551"/>
            <a:ext cx="10515600" cy="1325563"/>
          </a:xfrm>
        </p:spPr>
        <p:txBody>
          <a:bodyPr/>
          <a:lstStyle/>
          <a:p>
            <a:pPr algn="ctr"/>
            <a:r>
              <a:rPr lang="en-US" dirty="0" smtClean="0"/>
              <a:t>PREVENTION PLAGIARISM</a:t>
            </a:r>
            <a:endParaRPr lang="en-US" dirty="0"/>
          </a:p>
        </p:txBody>
      </p:sp>
      <p:sp>
        <p:nvSpPr>
          <p:cNvPr id="4" name="عنصر نائب للمحتوى 3"/>
          <p:cNvSpPr>
            <a:spLocks noGrp="1"/>
          </p:cNvSpPr>
          <p:nvPr>
            <p:ph idx="1"/>
          </p:nvPr>
        </p:nvSpPr>
        <p:spPr>
          <a:xfrm>
            <a:off x="309283" y="1597026"/>
            <a:ext cx="11591364" cy="4351338"/>
          </a:xfrm>
        </p:spPr>
        <p:txBody>
          <a:bodyPr>
            <a:noAutofit/>
          </a:bodyPr>
          <a:lstStyle/>
          <a:p>
            <a:r>
              <a:rPr lang="en-US" sz="2400" b="1" dirty="0" smtClean="0"/>
              <a:t> PLAN YOUR PAPER AHEAD OF TIME</a:t>
            </a:r>
          </a:p>
          <a:p>
            <a:pPr marL="0" indent="0">
              <a:buNone/>
            </a:pPr>
            <a:endParaRPr lang="en-US" sz="2400" b="1" dirty="0"/>
          </a:p>
          <a:p>
            <a:r>
              <a:rPr lang="en-US" sz="2400" b="1" dirty="0" smtClean="0"/>
              <a:t> KEEP TRACK OF YOUR SOURCES</a:t>
            </a:r>
          </a:p>
          <a:p>
            <a:pPr marL="0" indent="0">
              <a:buNone/>
            </a:pPr>
            <a:endParaRPr lang="en-US" sz="2400" b="1" dirty="0" smtClean="0"/>
          </a:p>
          <a:p>
            <a:r>
              <a:rPr lang="en-US" sz="2400" b="1" dirty="0" smtClean="0"/>
              <a:t> AVOID CUT AN PASTE </a:t>
            </a:r>
          </a:p>
          <a:p>
            <a:pPr marL="0" indent="0">
              <a:buNone/>
            </a:pPr>
            <a:endParaRPr lang="en-US" sz="2400" b="1" dirty="0"/>
          </a:p>
          <a:p>
            <a:r>
              <a:rPr lang="en-US" sz="2400" b="1" dirty="0" smtClean="0"/>
              <a:t> USE APPROPRIATE PARAPHRASING</a:t>
            </a:r>
          </a:p>
          <a:p>
            <a:pPr marL="0" indent="0">
              <a:buNone/>
            </a:pPr>
            <a:endParaRPr lang="en-US" sz="2400" b="1" dirty="0"/>
          </a:p>
          <a:p>
            <a:r>
              <a:rPr lang="en-US" sz="2400" b="1" dirty="0" smtClean="0"/>
              <a:t>WHEN IN DOUBT,CITE THE SOURCE</a:t>
            </a:r>
          </a:p>
          <a:p>
            <a:pPr marL="0" indent="0">
              <a:buNone/>
            </a:pPr>
            <a:endParaRPr lang="en-US" sz="2400" b="1" dirty="0" smtClean="0"/>
          </a:p>
          <a:p>
            <a:r>
              <a:rPr lang="en-US" sz="2400" b="1" dirty="0" smtClean="0"/>
              <a:t>ACKNOWLEDGE </a:t>
            </a:r>
            <a:r>
              <a:rPr lang="en-US" sz="2400" b="1" dirty="0"/>
              <a:t>PEOPLE</a:t>
            </a:r>
          </a:p>
          <a:p>
            <a:endParaRPr lang="en-US" sz="2400" b="1" dirty="0" smtClean="0"/>
          </a:p>
          <a:p>
            <a:endParaRPr lang="en-US" sz="2400" b="1" dirty="0"/>
          </a:p>
          <a:p>
            <a:endParaRPr lang="en-US" sz="2400" dirty="0"/>
          </a:p>
        </p:txBody>
      </p:sp>
    </p:spTree>
    <p:extLst>
      <p:ext uri="{BB962C8B-B14F-4D97-AF65-F5344CB8AC3E}">
        <p14:creationId xmlns:p14="http://schemas.microsoft.com/office/powerpoint/2010/main" val="17884657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sz="440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5791187"/>
              </p:ext>
            </p:extLst>
          </p:nvPr>
        </p:nvGraphicFramePr>
        <p:xfrm>
          <a:off x="875762" y="334851"/>
          <a:ext cx="7650052" cy="6310647"/>
        </p:xfrm>
        <a:graphic>
          <a:graphicData uri="http://schemas.openxmlformats.org/drawingml/2006/table">
            <a:tbl>
              <a:tblPr rtl="1" firstRow="1" firstCol="1" bandRow="1">
                <a:tableStyleId>{5C22544A-7EE6-4342-B048-85BDC9FD1C3A}</a:tableStyleId>
              </a:tblPr>
              <a:tblGrid>
                <a:gridCol w="3825026"/>
                <a:gridCol w="3825026"/>
              </a:tblGrid>
              <a:tr h="603709">
                <a:tc>
                  <a:txBody>
                    <a:bodyPr/>
                    <a:lstStyle/>
                    <a:p>
                      <a:pPr algn="ctr" rtl="1">
                        <a:spcAft>
                          <a:spcPts val="1500"/>
                        </a:spcAft>
                      </a:pPr>
                      <a:r>
                        <a:rPr lang="ar-SA" sz="1600" dirty="0">
                          <a:effectLst/>
                        </a:rPr>
                        <a:t>من أشكال انتهاك النزاهة الأكاديمية</a:t>
                      </a:r>
                      <a:endParaRPr lang="en-US" sz="1100" dirty="0">
                        <a:effectLst/>
                        <a:latin typeface="Calibri" panose="020F0502020204030204" pitchFamily="34" charset="0"/>
                        <a:ea typeface="Times New Roman" panose="02020603050405020304" pitchFamily="18" charset="0"/>
                      </a:endParaRPr>
                    </a:p>
                  </a:txBody>
                  <a:tcPr marL="68580" marR="68580" marT="0" marB="0"/>
                </a:tc>
                <a:tc>
                  <a:txBody>
                    <a:bodyPr/>
                    <a:lstStyle/>
                    <a:p>
                      <a:pPr algn="ctr" rtl="1">
                        <a:spcAft>
                          <a:spcPts val="1500"/>
                        </a:spcAft>
                      </a:pPr>
                      <a:r>
                        <a:rPr lang="ar-SA" sz="1600" dirty="0">
                          <a:effectLst/>
                        </a:rPr>
                        <a:t>الوقاية والعلاج</a:t>
                      </a:r>
                      <a:endParaRPr lang="en-US" sz="1100" dirty="0">
                        <a:effectLst/>
                        <a:latin typeface="Calibri" panose="020F0502020204030204" pitchFamily="34" charset="0"/>
                        <a:ea typeface="Times New Roman" panose="02020603050405020304" pitchFamily="18" charset="0"/>
                      </a:endParaRPr>
                    </a:p>
                  </a:txBody>
                  <a:tcPr marL="68580" marR="68580" marT="0" marB="0"/>
                </a:tc>
              </a:tr>
              <a:tr h="5706938">
                <a:tc>
                  <a:txBody>
                    <a:bodyPr/>
                    <a:lstStyle/>
                    <a:p>
                      <a:pPr marL="342900" lvl="0" indent="-342900" algn="just" rtl="1">
                        <a:spcAft>
                          <a:spcPts val="1500"/>
                        </a:spcAft>
                        <a:buFont typeface="Symbol" panose="05050102010706020507" pitchFamily="18" charset="2"/>
                        <a:buChar char=""/>
                      </a:pPr>
                      <a:r>
                        <a:rPr lang="ar-KW" sz="1600" dirty="0">
                          <a:effectLst/>
                        </a:rPr>
                        <a:t>الغش في الاختبارات والبحوث والمشاريع.</a:t>
                      </a:r>
                      <a:endParaRPr lang="en-US" sz="1100" dirty="0">
                        <a:effectLst/>
                      </a:endParaRPr>
                    </a:p>
                    <a:p>
                      <a:pPr marL="342900" lvl="0" indent="-342900" algn="just" rtl="1">
                        <a:spcAft>
                          <a:spcPts val="1500"/>
                        </a:spcAft>
                        <a:buFont typeface="Symbol" panose="05050102010706020507" pitchFamily="18" charset="2"/>
                        <a:buChar char=""/>
                      </a:pPr>
                      <a:r>
                        <a:rPr lang="ar-KW" sz="1600" dirty="0">
                          <a:effectLst/>
                        </a:rPr>
                        <a:t>تقديم أوراق رسمية وهمية (أوراق طبية، تفرغ رياضي...).</a:t>
                      </a:r>
                      <a:endParaRPr lang="en-US" sz="1100" dirty="0">
                        <a:effectLst/>
                      </a:endParaRPr>
                    </a:p>
                    <a:p>
                      <a:pPr marL="342900" lvl="0" indent="-342900" algn="just" rtl="1">
                        <a:spcAft>
                          <a:spcPts val="1500"/>
                        </a:spcAft>
                        <a:buFont typeface="Symbol" panose="05050102010706020507" pitchFamily="18" charset="2"/>
                        <a:buChar char=""/>
                      </a:pPr>
                      <a:r>
                        <a:rPr lang="ar-KW" sz="1600" dirty="0">
                          <a:effectLst/>
                        </a:rPr>
                        <a:t>انتحال شخصية الغير.</a:t>
                      </a:r>
                      <a:endParaRPr lang="en-US" sz="1100" dirty="0">
                        <a:effectLst/>
                      </a:endParaRPr>
                    </a:p>
                    <a:p>
                      <a:pPr marL="342900" lvl="0" indent="-342900" algn="just" rtl="1">
                        <a:spcAft>
                          <a:spcPts val="1500"/>
                        </a:spcAft>
                        <a:buFont typeface="Symbol" panose="05050102010706020507" pitchFamily="18" charset="2"/>
                        <a:buChar char=""/>
                      </a:pPr>
                      <a:r>
                        <a:rPr lang="ar-KW" sz="1600" dirty="0">
                          <a:effectLst/>
                        </a:rPr>
                        <a:t>تكوين علاقات مصلحية مع المعلمين.</a:t>
                      </a:r>
                      <a:endParaRPr lang="en-US" sz="1100" dirty="0">
                        <a:effectLst/>
                      </a:endParaRPr>
                    </a:p>
                    <a:p>
                      <a:pPr marL="342900" lvl="0" indent="-342900" algn="just" rtl="1">
                        <a:spcAft>
                          <a:spcPts val="1500"/>
                        </a:spcAft>
                        <a:buFont typeface="Symbol" panose="05050102010706020507" pitchFamily="18" charset="2"/>
                        <a:buChar char=""/>
                      </a:pPr>
                      <a:r>
                        <a:rPr lang="ar-KW" sz="1600" dirty="0">
                          <a:effectLst/>
                        </a:rPr>
                        <a:t>استخدام العلاقات الاجتماعية (المعارف) للتساهل مع الطالب في اجراء البحوث.</a:t>
                      </a:r>
                      <a:endParaRPr lang="en-US" sz="1100" dirty="0">
                        <a:effectLst/>
                      </a:endParaRPr>
                    </a:p>
                    <a:p>
                      <a:pPr marL="342900" lvl="0" indent="-342900" algn="just" rtl="1">
                        <a:spcAft>
                          <a:spcPts val="1500"/>
                        </a:spcAft>
                        <a:buFont typeface="Symbol" panose="05050102010706020507" pitchFamily="18" charset="2"/>
                        <a:buChar char=""/>
                      </a:pPr>
                      <a:r>
                        <a:rPr lang="ar-KW" sz="1600" dirty="0">
                          <a:effectLst/>
                        </a:rPr>
                        <a:t>شراء الأبحاث وسهولة الحصول على الخدمات المخلة بالقوانين والقيم.</a:t>
                      </a:r>
                      <a:endParaRPr lang="en-US" sz="1100" dirty="0">
                        <a:effectLst/>
                        <a:latin typeface="Calibri" panose="020F0502020204030204" pitchFamily="34" charset="0"/>
                        <a:ea typeface="Times New Roman" panose="02020603050405020304" pitchFamily="18" charset="0"/>
                      </a:endParaRPr>
                    </a:p>
                  </a:txBody>
                  <a:tcPr marL="68580" marR="68580" marT="0" marB="0"/>
                </a:tc>
                <a:tc>
                  <a:txBody>
                    <a:bodyPr/>
                    <a:lstStyle/>
                    <a:p>
                      <a:pPr marL="342900" lvl="0" indent="-342900" algn="just" rtl="1">
                        <a:spcAft>
                          <a:spcPts val="1500"/>
                        </a:spcAft>
                        <a:buFont typeface="Symbol" panose="05050102010706020507" pitchFamily="18" charset="2"/>
                        <a:buChar char=""/>
                      </a:pPr>
                      <a:r>
                        <a:rPr lang="ar-SA" sz="2000" dirty="0">
                          <a:effectLst/>
                          <a:latin typeface="Traditional Arabic" panose="02020603050405020304" pitchFamily="18" charset="-78"/>
                          <a:cs typeface="Traditional Arabic" panose="02020603050405020304" pitchFamily="18" charset="-78"/>
                        </a:rPr>
                        <a:t>احياء القيم الإسلامية (قيمة الأمانة).</a:t>
                      </a:r>
                      <a:endParaRPr lang="en-US" sz="2000" dirty="0">
                        <a:effectLst/>
                        <a:latin typeface="Traditional Arabic" panose="02020603050405020304" pitchFamily="18" charset="-78"/>
                        <a:cs typeface="Traditional Arabic" panose="02020603050405020304" pitchFamily="18" charset="-78"/>
                      </a:endParaRPr>
                    </a:p>
                    <a:p>
                      <a:pPr marL="342900" lvl="0" indent="-342900" algn="just" rtl="1">
                        <a:spcAft>
                          <a:spcPts val="1500"/>
                        </a:spcAft>
                        <a:buFont typeface="Symbol" panose="05050102010706020507" pitchFamily="18" charset="2"/>
                        <a:buChar char=""/>
                      </a:pPr>
                      <a:r>
                        <a:rPr lang="ar-SA" sz="2000" dirty="0">
                          <a:effectLst/>
                          <a:latin typeface="Traditional Arabic" panose="02020603050405020304" pitchFamily="18" charset="-78"/>
                          <a:cs typeface="Traditional Arabic" panose="02020603050405020304" pitchFamily="18" charset="-78"/>
                        </a:rPr>
                        <a:t>تطبيق الاعتماد الأكاديمي.</a:t>
                      </a:r>
                      <a:endParaRPr lang="en-US" sz="2000" dirty="0">
                        <a:effectLst/>
                        <a:latin typeface="Traditional Arabic" panose="02020603050405020304" pitchFamily="18" charset="-78"/>
                        <a:cs typeface="Traditional Arabic" panose="02020603050405020304" pitchFamily="18" charset="-78"/>
                      </a:endParaRPr>
                    </a:p>
                    <a:p>
                      <a:pPr marL="342900" lvl="0" indent="-342900" algn="just" rtl="1">
                        <a:spcAft>
                          <a:spcPts val="1500"/>
                        </a:spcAft>
                        <a:buFont typeface="Symbol" panose="05050102010706020507" pitchFamily="18" charset="2"/>
                        <a:buChar char=""/>
                      </a:pPr>
                      <a:r>
                        <a:rPr lang="ar-SA" sz="2000" dirty="0">
                          <a:effectLst/>
                          <a:latin typeface="Traditional Arabic" panose="02020603050405020304" pitchFamily="18" charset="-78"/>
                          <a:cs typeface="Traditional Arabic" panose="02020603050405020304" pitchFamily="18" charset="-78"/>
                        </a:rPr>
                        <a:t>نشر ثقافة الأمانة الأكاديمية في الحرم الجامعي وخارجه.</a:t>
                      </a:r>
                      <a:endParaRPr lang="en-US" sz="2000" dirty="0">
                        <a:effectLst/>
                        <a:latin typeface="Traditional Arabic" panose="02020603050405020304" pitchFamily="18" charset="-78"/>
                        <a:cs typeface="Traditional Arabic" panose="02020603050405020304" pitchFamily="18" charset="-78"/>
                      </a:endParaRPr>
                    </a:p>
                    <a:p>
                      <a:pPr marL="342900" lvl="0" indent="-342900" algn="just" rtl="1">
                        <a:spcAft>
                          <a:spcPts val="1500"/>
                        </a:spcAft>
                        <a:buFont typeface="Symbol" panose="05050102010706020507" pitchFamily="18" charset="2"/>
                        <a:buChar char=""/>
                      </a:pPr>
                      <a:r>
                        <a:rPr lang="ar-SA" sz="2000" dirty="0">
                          <a:effectLst/>
                          <a:latin typeface="Traditional Arabic" panose="02020603050405020304" pitchFamily="18" charset="-78"/>
                          <a:cs typeface="Traditional Arabic" panose="02020603050405020304" pitchFamily="18" charset="-78"/>
                        </a:rPr>
                        <a:t>تفعيل القوانين واللوائح.</a:t>
                      </a:r>
                      <a:endParaRPr lang="en-US" sz="2000" dirty="0">
                        <a:effectLst/>
                        <a:latin typeface="Traditional Arabic" panose="02020603050405020304" pitchFamily="18" charset="-78"/>
                        <a:cs typeface="Traditional Arabic" panose="02020603050405020304" pitchFamily="18" charset="-78"/>
                      </a:endParaRPr>
                    </a:p>
                    <a:p>
                      <a:pPr marL="342900" lvl="0" indent="-342900" algn="just" rtl="1">
                        <a:spcAft>
                          <a:spcPts val="1500"/>
                        </a:spcAft>
                        <a:buFont typeface="Symbol" panose="05050102010706020507" pitchFamily="18" charset="2"/>
                        <a:buChar char=""/>
                      </a:pPr>
                      <a:r>
                        <a:rPr lang="ar-SA" sz="2000" dirty="0">
                          <a:effectLst/>
                          <a:latin typeface="Traditional Arabic" panose="02020603050405020304" pitchFamily="18" charset="-78"/>
                          <a:cs typeface="Traditional Arabic" panose="02020603050405020304" pitchFamily="18" charset="-78"/>
                        </a:rPr>
                        <a:t>تدريب الطلبة على مهارات التوثيق (</a:t>
                      </a:r>
                      <a:r>
                        <a:rPr lang="en-US" sz="2000" dirty="0">
                          <a:effectLst/>
                          <a:latin typeface="Traditional Arabic" panose="02020603050405020304" pitchFamily="18" charset="-78"/>
                          <a:cs typeface="Traditional Arabic" panose="02020603050405020304" pitchFamily="18" charset="-78"/>
                        </a:rPr>
                        <a:t>APA</a:t>
                      </a:r>
                      <a:r>
                        <a:rPr lang="ar-SA" sz="2000" dirty="0">
                          <a:effectLst/>
                          <a:latin typeface="Traditional Arabic" panose="02020603050405020304" pitchFamily="18" charset="-78"/>
                          <a:cs typeface="Traditional Arabic" panose="02020603050405020304" pitchFamily="18" charset="-78"/>
                        </a:rPr>
                        <a:t>).</a:t>
                      </a:r>
                      <a:endParaRPr lang="en-US" sz="2000" dirty="0">
                        <a:effectLst/>
                        <a:latin typeface="Traditional Arabic" panose="02020603050405020304" pitchFamily="18" charset="-78"/>
                        <a:cs typeface="Traditional Arabic" panose="02020603050405020304" pitchFamily="18" charset="-78"/>
                      </a:endParaRPr>
                    </a:p>
                    <a:p>
                      <a:pPr marL="342900" lvl="0" indent="-342900" algn="just" rtl="1">
                        <a:spcAft>
                          <a:spcPts val="1500"/>
                        </a:spcAft>
                        <a:buFont typeface="Symbol" panose="05050102010706020507" pitchFamily="18" charset="2"/>
                        <a:buChar char=""/>
                      </a:pPr>
                      <a:r>
                        <a:rPr lang="ar-SA" sz="2000" dirty="0">
                          <a:effectLst/>
                          <a:latin typeface="Traditional Arabic" panose="02020603050405020304" pitchFamily="18" charset="-78"/>
                          <a:cs typeface="Traditional Arabic" panose="02020603050405020304" pitchFamily="18" charset="-78"/>
                        </a:rPr>
                        <a:t>التأكيد على الأساتذة في تحديد ساعات المكتبية معلنة.</a:t>
                      </a:r>
                      <a:endParaRPr lang="en-US" sz="2000" dirty="0">
                        <a:effectLst/>
                        <a:latin typeface="Traditional Arabic" panose="02020603050405020304" pitchFamily="18" charset="-78"/>
                        <a:cs typeface="Traditional Arabic" panose="02020603050405020304" pitchFamily="18" charset="-78"/>
                      </a:endParaRPr>
                    </a:p>
                    <a:p>
                      <a:pPr marL="342900" lvl="0" indent="-342900" algn="just" rtl="1">
                        <a:spcAft>
                          <a:spcPts val="1500"/>
                        </a:spcAft>
                        <a:buFont typeface="Symbol" panose="05050102010706020507" pitchFamily="18" charset="2"/>
                        <a:buChar char=""/>
                      </a:pPr>
                      <a:r>
                        <a:rPr lang="ar-SA" sz="2000" dirty="0">
                          <a:effectLst/>
                          <a:latin typeface="Traditional Arabic" panose="02020603050405020304" pitchFamily="18" charset="-78"/>
                          <a:cs typeface="Traditional Arabic" panose="02020603050405020304" pitchFamily="18" charset="-78"/>
                        </a:rPr>
                        <a:t>توعية الطلبة في مراحل التعليم العام </a:t>
                      </a:r>
                      <a:r>
                        <a:rPr lang="ar-SA" sz="2000" dirty="0" smtClean="0">
                          <a:effectLst/>
                          <a:latin typeface="Traditional Arabic" panose="02020603050405020304" pitchFamily="18" charset="-78"/>
                          <a:cs typeface="Traditional Arabic" panose="02020603050405020304" pitchFamily="18" charset="-78"/>
                        </a:rPr>
                        <a:t>.</a:t>
                      </a:r>
                      <a:endParaRPr lang="ar-KW" sz="2000" dirty="0" smtClean="0">
                        <a:effectLst/>
                        <a:latin typeface="Traditional Arabic" panose="02020603050405020304" pitchFamily="18" charset="-78"/>
                        <a:cs typeface="Traditional Arabic" panose="02020603050405020304" pitchFamily="18" charset="-78"/>
                      </a:endParaRPr>
                    </a:p>
                    <a:p>
                      <a:pPr marL="342900" lvl="0" indent="-342900" algn="just" rtl="1">
                        <a:spcAft>
                          <a:spcPts val="1500"/>
                        </a:spcAft>
                        <a:buFont typeface="Symbol" panose="05050102010706020507" pitchFamily="18" charset="2"/>
                        <a:buChar char=""/>
                      </a:pPr>
                      <a:r>
                        <a:rPr lang="ar-SA" sz="2000" kern="1200" dirty="0" smtClean="0">
                          <a:solidFill>
                            <a:schemeClr val="dk1"/>
                          </a:solidFill>
                          <a:effectLst/>
                          <a:latin typeface="Traditional Arabic" panose="02020603050405020304" pitchFamily="18" charset="-78"/>
                          <a:ea typeface="+mn-ea"/>
                          <a:cs typeface="Traditional Arabic" panose="02020603050405020304" pitchFamily="18" charset="-78"/>
                        </a:rPr>
                        <a:t>تطبيق قانون </a:t>
                      </a:r>
                      <a:r>
                        <a:rPr lang="en-US" sz="2000" kern="1200" dirty="0" smtClean="0">
                          <a:solidFill>
                            <a:schemeClr val="dk1"/>
                          </a:solidFill>
                          <a:effectLst/>
                          <a:latin typeface="Traditional Arabic" panose="02020603050405020304" pitchFamily="18" charset="-78"/>
                          <a:ea typeface="+mn-ea"/>
                          <a:cs typeface="Traditional Arabic" panose="02020603050405020304" pitchFamily="18" charset="-78"/>
                        </a:rPr>
                        <a:t>whistle blowers</a:t>
                      </a:r>
                      <a:r>
                        <a:rPr lang="ar-SA" sz="2000" dirty="0" smtClean="0">
                          <a:effectLst/>
                          <a:latin typeface="Traditional Arabic" panose="02020603050405020304" pitchFamily="18" charset="-78"/>
                          <a:cs typeface="Traditional Arabic" panose="02020603050405020304" pitchFamily="18" charset="-78"/>
                        </a:rPr>
                        <a:t> أي إطلاق صفارة التحذير بمجرد اكتشاف خرق للقانون؛ التبليغ </a:t>
                      </a:r>
                      <a:r>
                        <a:rPr lang="ar-SA" sz="2000" smtClean="0">
                          <a:effectLst/>
                          <a:latin typeface="Traditional Arabic" panose="02020603050405020304" pitchFamily="18" charset="-78"/>
                          <a:cs typeface="Traditional Arabic" panose="02020603050405020304" pitchFamily="18" charset="-78"/>
                        </a:rPr>
                        <a:t>عن الفساد.</a:t>
                      </a:r>
                      <a:endParaRPr lang="en-US" sz="2000" dirty="0">
                        <a:effectLst/>
                        <a:latin typeface="Traditional Arabic" panose="02020603050405020304" pitchFamily="18" charset="-78"/>
                        <a:ea typeface="Times New Roman" panose="02020603050405020304" pitchFamily="18" charset="0"/>
                        <a:cs typeface="Traditional Arabic" panose="02020603050405020304" pitchFamily="18" charset="-78"/>
                      </a:endParaRPr>
                    </a:p>
                  </a:txBody>
                  <a:tcPr marL="68580" marR="68580" marT="0" marB="0"/>
                </a:tc>
              </a:tr>
            </a:tbl>
          </a:graphicData>
        </a:graphic>
      </p:graphicFrame>
    </p:spTree>
    <p:extLst>
      <p:ext uri="{BB962C8B-B14F-4D97-AF65-F5344CB8AC3E}">
        <p14:creationId xmlns:p14="http://schemas.microsoft.com/office/powerpoint/2010/main" val="24202991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lvl="0" algn="ctr" rtl="1"/>
            <a:endParaRPr lang="en-US" dirty="0"/>
          </a:p>
        </p:txBody>
      </p:sp>
      <p:sp>
        <p:nvSpPr>
          <p:cNvPr id="3" name="عنصر نائب للمحتوى 2"/>
          <p:cNvSpPr>
            <a:spLocks noGrp="1"/>
          </p:cNvSpPr>
          <p:nvPr>
            <p:ph idx="1"/>
          </p:nvPr>
        </p:nvSpPr>
        <p:spPr/>
        <p:txBody>
          <a:bodyPr>
            <a:normAutofit fontScale="77500" lnSpcReduction="20000"/>
          </a:bodyPr>
          <a:lstStyle/>
          <a:p>
            <a:pPr lvl="0" algn="r" rtl="1" fontAlgn="base"/>
            <a:r>
              <a:rPr lang="ar-SA" b="1" dirty="0"/>
              <a:t>تكرار النشر </a:t>
            </a:r>
            <a:r>
              <a:rPr lang="ar-SA" b="1" dirty="0" smtClean="0"/>
              <a:t>:</a:t>
            </a:r>
          </a:p>
          <a:p>
            <a:pPr marL="0" lvl="0" indent="0" algn="r" rtl="1" fontAlgn="base">
              <a:buNone/>
            </a:pPr>
            <a:endParaRPr lang="en-US" dirty="0"/>
          </a:p>
          <a:p>
            <a:pPr algn="r" rtl="1"/>
            <a:r>
              <a:rPr lang="ar-SA" dirty="0"/>
              <a:t>وذلك بان يقوم الباحث بنشر نفس الورقة العلمية في </a:t>
            </a:r>
            <a:r>
              <a:rPr lang="ar-SA" dirty="0" err="1"/>
              <a:t>وعائين</a:t>
            </a:r>
            <a:r>
              <a:rPr lang="ar-SA" dirty="0"/>
              <a:t> مختلفين دون الاشارة الى ذلك .</a:t>
            </a:r>
            <a:endParaRPr lang="en-US" dirty="0"/>
          </a:p>
          <a:p>
            <a:pPr marL="0" indent="0" algn="r" rtl="1">
              <a:buNone/>
            </a:pPr>
            <a:r>
              <a:rPr lang="ar-SA" dirty="0" smtClean="0"/>
              <a:t>  ومما </a:t>
            </a:r>
            <a:r>
              <a:rPr lang="ar-SA" dirty="0"/>
              <a:t>تعارف عليه اهل الاختصاص في النشر العلمي انه </a:t>
            </a:r>
            <a:r>
              <a:rPr lang="ar-SA" dirty="0" err="1"/>
              <a:t>لايجوز</a:t>
            </a:r>
            <a:r>
              <a:rPr lang="ar-SA" dirty="0"/>
              <a:t> للباحث ان يرسل </a:t>
            </a:r>
            <a:r>
              <a:rPr lang="ar-SA" dirty="0" err="1"/>
              <a:t>الورقه</a:t>
            </a:r>
            <a:r>
              <a:rPr lang="ar-SA" dirty="0"/>
              <a:t> العلمية الى </a:t>
            </a:r>
            <a:r>
              <a:rPr lang="ar-SA" dirty="0" smtClean="0"/>
              <a:t>     مجلتين </a:t>
            </a:r>
            <a:r>
              <a:rPr lang="ar-SA" dirty="0"/>
              <a:t>علميتين في نفس الوقت </a:t>
            </a:r>
            <a:endParaRPr lang="en-US" dirty="0"/>
          </a:p>
          <a:p>
            <a:pPr algn="r" rtl="1"/>
            <a:endParaRPr lang="en-US" dirty="0"/>
          </a:p>
          <a:p>
            <a:pPr marL="0" indent="0" algn="r" rtl="1">
              <a:buNone/>
            </a:pPr>
            <a:endParaRPr lang="en-US" dirty="0"/>
          </a:p>
          <a:p>
            <a:pPr algn="r" rtl="1"/>
            <a:r>
              <a:rPr lang="ar-SA" b="1" dirty="0" err="1"/>
              <a:t>ب.النشر</a:t>
            </a:r>
            <a:r>
              <a:rPr lang="ar-SA" b="1" dirty="0"/>
              <a:t> الزائد</a:t>
            </a:r>
            <a:r>
              <a:rPr lang="ar-SA" b="1" dirty="0" smtClean="0"/>
              <a:t>:</a:t>
            </a:r>
          </a:p>
          <a:p>
            <a:pPr marL="0" indent="0" algn="r" rtl="1">
              <a:buNone/>
            </a:pPr>
            <a:endParaRPr lang="en-US" dirty="0"/>
          </a:p>
          <a:p>
            <a:pPr algn="r" rtl="1"/>
            <a:r>
              <a:rPr lang="ar-SA" dirty="0"/>
              <a:t>قد يعمد الباحث الى اقتطاع جزء من بحث سابق تم نشره او اقتطاع جزء من نتائج البحث , ومن ثم نشرها في ورقة علمية منفصلة رغم ان اصل المادة العلمية واحدا وهناك تداخل بين الورقتين العلميتين بحيث يصعب </a:t>
            </a:r>
            <a:r>
              <a:rPr lang="ar-SA" dirty="0" smtClean="0"/>
              <a:t>فصلها</a:t>
            </a:r>
            <a:endParaRPr lang="en-US" dirty="0"/>
          </a:p>
          <a:p>
            <a:pPr marL="0" indent="0" algn="r" rtl="1">
              <a:buNone/>
            </a:pPr>
            <a:r>
              <a:rPr lang="ar-SA" dirty="0"/>
              <a:t>وربما اجرى تغييرا على النصوص التي يتضمنها الورقة العلمية الثانية .</a:t>
            </a:r>
            <a:endParaRPr lang="en-US" dirty="0"/>
          </a:p>
          <a:p>
            <a:pPr marL="0" indent="0" algn="r" rtl="1">
              <a:buNone/>
            </a:pPr>
            <a:endParaRPr lang="en-US" dirty="0"/>
          </a:p>
          <a:p>
            <a:pPr algn="r" rtl="1"/>
            <a:endParaRPr lang="en-US" dirty="0"/>
          </a:p>
        </p:txBody>
      </p:sp>
    </p:spTree>
    <p:extLst>
      <p:ext uri="{BB962C8B-B14F-4D97-AF65-F5344CB8AC3E}">
        <p14:creationId xmlns:p14="http://schemas.microsoft.com/office/powerpoint/2010/main" val="3260842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2" end="2"/>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p:cTn id="17"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18"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19" dur="10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 calcmode="lin" valueType="num">
                                      <p:cBhvr>
                                        <p:cTn id="24"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26" dur="500"/>
                                        <p:tgtEl>
                                          <p:spTgt spid="3">
                                            <p:txEl>
                                              <p:pRg st="6" end="6"/>
                                            </p:txEl>
                                          </p:spTgt>
                                        </p:tgtEl>
                                      </p:cBhvr>
                                    </p:animEffect>
                                  </p:childTnLst>
                                </p:cTn>
                              </p:par>
                              <p:par>
                                <p:cTn id="27" presetID="53" presetClass="entr" presetSubtype="16"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 calcmode="lin" valueType="num">
                                      <p:cBhvr>
                                        <p:cTn id="29"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31" dur="500"/>
                                        <p:tgtEl>
                                          <p:spTgt spid="3">
                                            <p:txEl>
                                              <p:pRg st="8" end="8"/>
                                            </p:txEl>
                                          </p:spTgt>
                                        </p:tgtEl>
                                      </p:cBhvr>
                                    </p:animEffect>
                                  </p:childTnLst>
                                </p:cTn>
                              </p:par>
                              <p:par>
                                <p:cTn id="32" presetID="53" presetClass="entr" presetSubtype="16"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 calcmode="lin" valueType="num">
                                      <p:cBhvr>
                                        <p:cTn id="34"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35"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3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rtl="1"/>
            <a:r>
              <a:rPr lang="ar-SA" dirty="0" smtClean="0"/>
              <a:t>تضارب المصالح</a:t>
            </a:r>
            <a:endParaRPr lang="ar-SA" dirty="0"/>
          </a:p>
        </p:txBody>
      </p:sp>
      <p:sp>
        <p:nvSpPr>
          <p:cNvPr id="3" name="عنصر نائب للمحتوى 2"/>
          <p:cNvSpPr>
            <a:spLocks noGrp="1"/>
          </p:cNvSpPr>
          <p:nvPr>
            <p:ph idx="1"/>
          </p:nvPr>
        </p:nvSpPr>
        <p:spPr/>
        <p:txBody>
          <a:bodyPr/>
          <a:lstStyle/>
          <a:p>
            <a:pPr algn="r" rtl="1"/>
            <a:r>
              <a:rPr lang="ar-SA" dirty="0" smtClean="0"/>
              <a:t>المصالح المادية</a:t>
            </a:r>
          </a:p>
          <a:p>
            <a:pPr algn="r" rtl="1"/>
            <a:r>
              <a:rPr lang="ar-SA" dirty="0" smtClean="0"/>
              <a:t>المصالح المعنوية(</a:t>
            </a:r>
            <a:r>
              <a:rPr lang="ar-SA" dirty="0" err="1" smtClean="0"/>
              <a:t>الشهرة،الموقع</a:t>
            </a:r>
            <a:r>
              <a:rPr lang="ar-SA" dirty="0" smtClean="0"/>
              <a:t> العلمي)</a:t>
            </a:r>
          </a:p>
          <a:p>
            <a:pPr algn="r" rtl="1"/>
            <a:r>
              <a:rPr lang="ar-SA" dirty="0" smtClean="0"/>
              <a:t>العلاقة مع المؤسسة الممولة للبحث</a:t>
            </a:r>
          </a:p>
          <a:p>
            <a:pPr marL="0" indent="0" algn="r" rtl="1">
              <a:buNone/>
            </a:pPr>
            <a:r>
              <a:rPr lang="ar-SA" dirty="0"/>
              <a:t> </a:t>
            </a:r>
            <a:r>
              <a:rPr lang="ar-SA" dirty="0" smtClean="0"/>
              <a:t>                           مراعاة الأمانة</a:t>
            </a:r>
          </a:p>
          <a:p>
            <a:pPr marL="0" indent="0" algn="r" rtl="1">
              <a:buNone/>
            </a:pPr>
            <a:r>
              <a:rPr lang="ar-SA" dirty="0"/>
              <a:t> </a:t>
            </a:r>
            <a:r>
              <a:rPr lang="ar-SA" dirty="0" smtClean="0"/>
              <a:t>                           عدم الاستجابة للضغوط</a:t>
            </a:r>
            <a:endParaRPr lang="ar-SA" dirty="0"/>
          </a:p>
        </p:txBody>
      </p:sp>
    </p:spTree>
    <p:extLst>
      <p:ext uri="{BB962C8B-B14F-4D97-AF65-F5344CB8AC3E}">
        <p14:creationId xmlns:p14="http://schemas.microsoft.com/office/powerpoint/2010/main" val="7227736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rtl="1"/>
            <a:r>
              <a:rPr lang="ar-SA" dirty="0" smtClean="0"/>
              <a:t>قضايا التأليف</a:t>
            </a:r>
            <a:br>
              <a:rPr lang="ar-SA" dirty="0" smtClean="0"/>
            </a:br>
            <a:r>
              <a:rPr lang="en-US" dirty="0" smtClean="0"/>
              <a:t>AUTHORSHIP</a:t>
            </a:r>
            <a:endParaRPr lang="en-US" dirty="0"/>
          </a:p>
        </p:txBody>
      </p:sp>
      <p:sp>
        <p:nvSpPr>
          <p:cNvPr id="3" name="عنصر نائب للمحتوى 2"/>
          <p:cNvSpPr>
            <a:spLocks noGrp="1"/>
          </p:cNvSpPr>
          <p:nvPr>
            <p:ph idx="1"/>
          </p:nvPr>
        </p:nvSpPr>
        <p:spPr/>
        <p:txBody>
          <a:bodyPr>
            <a:normAutofit fontScale="77500" lnSpcReduction="20000"/>
          </a:bodyPr>
          <a:lstStyle/>
          <a:p>
            <a:pPr marL="0" indent="0" algn="r" rtl="1">
              <a:buNone/>
            </a:pPr>
            <a:endParaRPr lang="ar-SA" dirty="0" smtClean="0"/>
          </a:p>
          <a:p>
            <a:pPr algn="r" rtl="1"/>
            <a:r>
              <a:rPr lang="ar-SA" dirty="0"/>
              <a:t>الضابط في أحقية التأليف ، </a:t>
            </a:r>
            <a:r>
              <a:rPr lang="ar-SA" dirty="0" smtClean="0"/>
              <a:t> </a:t>
            </a:r>
            <a:r>
              <a:rPr lang="ar-SA" dirty="0"/>
              <a:t>اصطلح عليه بما </a:t>
            </a:r>
            <a:r>
              <a:rPr lang="ar-SA" dirty="0" smtClean="0"/>
              <a:t>يأتي :</a:t>
            </a:r>
          </a:p>
          <a:p>
            <a:pPr marL="0" indent="0" algn="r" rtl="1">
              <a:buNone/>
            </a:pPr>
            <a:endParaRPr lang="en-US" dirty="0"/>
          </a:p>
          <a:p>
            <a:pPr lvl="0" algn="r" rtl="1" fontAlgn="base"/>
            <a:r>
              <a:rPr lang="ar-SA" dirty="0"/>
              <a:t>أن يشارك الباحث مشاركه </a:t>
            </a:r>
            <a:r>
              <a:rPr lang="ar-SA" dirty="0" smtClean="0"/>
              <a:t>فعالة </a:t>
            </a:r>
            <a:r>
              <a:rPr lang="ar-SA" dirty="0"/>
              <a:t>في البحث وان تكون  له مساهمه فكريه علميه جوهريه وذلك في مراحل البحث أو بعضها مثل : تصميم </a:t>
            </a:r>
            <a:r>
              <a:rPr lang="ar-SA" dirty="0" err="1"/>
              <a:t>الدراسه</a:t>
            </a:r>
            <a:r>
              <a:rPr lang="ar-SA" dirty="0"/>
              <a:t> </a:t>
            </a:r>
            <a:r>
              <a:rPr lang="ar-SA" dirty="0" err="1"/>
              <a:t>البحثيه</a:t>
            </a:r>
            <a:r>
              <a:rPr lang="ar-SA" dirty="0"/>
              <a:t> والحصول على البيانات وتحليلها وتفسيرها </a:t>
            </a:r>
            <a:endParaRPr lang="en-US" dirty="0"/>
          </a:p>
          <a:p>
            <a:pPr lvl="0" algn="r" rtl="1" fontAlgn="base"/>
            <a:r>
              <a:rPr lang="ar-SA" dirty="0"/>
              <a:t>كتابة مسوده </a:t>
            </a:r>
            <a:r>
              <a:rPr lang="ar-SA" dirty="0" err="1"/>
              <a:t>الورقه</a:t>
            </a:r>
            <a:r>
              <a:rPr lang="ar-SA" dirty="0"/>
              <a:t> العلمية الأولى او مراجعتها </a:t>
            </a:r>
            <a:r>
              <a:rPr lang="ar-SA" dirty="0" err="1"/>
              <a:t>النقديه</a:t>
            </a:r>
            <a:r>
              <a:rPr lang="ar-SA" dirty="0"/>
              <a:t> من حيث محتواها الفكري والعلمي </a:t>
            </a:r>
            <a:endParaRPr lang="en-US" dirty="0"/>
          </a:p>
          <a:p>
            <a:pPr lvl="0" algn="r" rtl="1" fontAlgn="base"/>
            <a:r>
              <a:rPr lang="ar-SA" dirty="0" err="1"/>
              <a:t>الموافقه</a:t>
            </a:r>
            <a:r>
              <a:rPr lang="ar-SA" dirty="0"/>
              <a:t> </a:t>
            </a:r>
            <a:r>
              <a:rPr lang="ar-SA" dirty="0" err="1"/>
              <a:t>النهائيه</a:t>
            </a:r>
            <a:r>
              <a:rPr lang="ar-SA" dirty="0"/>
              <a:t> على </a:t>
            </a:r>
            <a:r>
              <a:rPr lang="ar-SA" dirty="0" err="1"/>
              <a:t>النسخه</a:t>
            </a:r>
            <a:r>
              <a:rPr lang="ar-SA" dirty="0"/>
              <a:t> التي يراد نشرها </a:t>
            </a:r>
            <a:endParaRPr lang="en-US" dirty="0"/>
          </a:p>
          <a:p>
            <a:pPr lvl="0" algn="r" rtl="1" fontAlgn="base"/>
            <a:r>
              <a:rPr lang="ar-SA" dirty="0"/>
              <a:t>الموافقة على أن يكون مسؤولاً مسؤوليه كامله عن محتوى الورقة العلمية ودقة المعلومات </a:t>
            </a:r>
            <a:r>
              <a:rPr lang="ar-SA" dirty="0" err="1"/>
              <a:t>المدونه</a:t>
            </a:r>
            <a:r>
              <a:rPr lang="ar-SA" dirty="0"/>
              <a:t> فيها وعدم وجود اي امر يخل بالنزاهة العلمية .</a:t>
            </a:r>
            <a:endParaRPr lang="en-US" dirty="0"/>
          </a:p>
          <a:p>
            <a:pPr marL="0" indent="0" algn="r" rtl="1">
              <a:buNone/>
            </a:pPr>
            <a:r>
              <a:rPr lang="ar-SA" dirty="0"/>
              <a:t>فإذا تحققت هذه الشروط </a:t>
            </a:r>
            <a:r>
              <a:rPr lang="ar-SA" dirty="0" err="1"/>
              <a:t>الأربعه</a:t>
            </a:r>
            <a:r>
              <a:rPr lang="ar-SA" dirty="0"/>
              <a:t> في اي مشارك في البحث فأنه قد امتلك حق </a:t>
            </a:r>
            <a:r>
              <a:rPr lang="ar-SA" dirty="0" err="1"/>
              <a:t>التاليف</a:t>
            </a:r>
            <a:r>
              <a:rPr lang="ar-SA" dirty="0"/>
              <a:t> وبالتالي لابدان يظهر اسمه مع المؤلفين عند نشر </a:t>
            </a:r>
            <a:r>
              <a:rPr lang="ar-SA" dirty="0" err="1"/>
              <a:t>الورقه</a:t>
            </a:r>
            <a:r>
              <a:rPr lang="ar-SA" dirty="0"/>
              <a:t> </a:t>
            </a:r>
            <a:r>
              <a:rPr lang="ar-SA" dirty="0" err="1"/>
              <a:t>العلميه</a:t>
            </a:r>
            <a:r>
              <a:rPr lang="ar-SA" dirty="0"/>
              <a:t> </a:t>
            </a:r>
            <a:endParaRPr lang="en-US" dirty="0"/>
          </a:p>
          <a:p>
            <a:pPr algn="r" rtl="1"/>
            <a:r>
              <a:rPr lang="ar-SA" dirty="0"/>
              <a:t>اما موضوع الترتيب الاسماء فهي </a:t>
            </a:r>
            <a:r>
              <a:rPr lang="ar-SA" dirty="0" err="1" smtClean="0"/>
              <a:t>مسأله</a:t>
            </a:r>
            <a:r>
              <a:rPr lang="ar-SA" dirty="0" smtClean="0"/>
              <a:t> </a:t>
            </a:r>
            <a:r>
              <a:rPr lang="ar-SA" dirty="0"/>
              <a:t>توافقيه بين المشاركين في البحث </a:t>
            </a:r>
            <a:r>
              <a:rPr lang="ar-SA" dirty="0" err="1"/>
              <a:t>ولايمكن</a:t>
            </a:r>
            <a:r>
              <a:rPr lang="ar-SA" dirty="0"/>
              <a:t> ضبطها دائماً ، والأولى ان يتفق الجميع على هذا الترتيب بما يحقق العدل وعدم اهدار الحقوق </a:t>
            </a:r>
            <a:endParaRPr lang="en-US" dirty="0"/>
          </a:p>
        </p:txBody>
      </p:sp>
    </p:spTree>
    <p:extLst>
      <p:ext uri="{BB962C8B-B14F-4D97-AF65-F5344CB8AC3E}">
        <p14:creationId xmlns:p14="http://schemas.microsoft.com/office/powerpoint/2010/main" val="24266261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SA" dirty="0">
                <a:solidFill>
                  <a:prstClr val="black"/>
                </a:solidFill>
              </a:rPr>
              <a:t>قضايا التأليف</a:t>
            </a:r>
            <a:br>
              <a:rPr lang="ar-SA" dirty="0">
                <a:solidFill>
                  <a:prstClr val="black"/>
                </a:solidFill>
              </a:rPr>
            </a:br>
            <a:r>
              <a:rPr lang="en-US" dirty="0">
                <a:solidFill>
                  <a:prstClr val="black"/>
                </a:solidFill>
              </a:rPr>
              <a:t>AUTHORSHIP</a:t>
            </a:r>
            <a:endParaRPr lang="en-US" dirty="0"/>
          </a:p>
        </p:txBody>
      </p:sp>
      <p:sp>
        <p:nvSpPr>
          <p:cNvPr id="3" name="Content Placeholder 2"/>
          <p:cNvSpPr>
            <a:spLocks noGrp="1"/>
          </p:cNvSpPr>
          <p:nvPr>
            <p:ph idx="1"/>
          </p:nvPr>
        </p:nvSpPr>
        <p:spPr/>
        <p:txBody>
          <a:bodyPr>
            <a:normAutofit lnSpcReduction="10000"/>
          </a:bodyPr>
          <a:lstStyle/>
          <a:p>
            <a:pPr algn="r" rtl="1"/>
            <a:r>
              <a:rPr lang="ar-SA" dirty="0" smtClean="0"/>
              <a:t>الاهداء غير المشروع</a:t>
            </a:r>
          </a:p>
          <a:p>
            <a:pPr marL="0" indent="0" algn="r" rtl="1">
              <a:buNone/>
            </a:pPr>
            <a:endParaRPr lang="ar-SA" dirty="0" smtClean="0"/>
          </a:p>
          <a:p>
            <a:pPr algn="r" rtl="1"/>
            <a:r>
              <a:rPr lang="ar-SA" dirty="0" smtClean="0"/>
              <a:t>حرمان من له الحق</a:t>
            </a:r>
          </a:p>
          <a:p>
            <a:pPr marL="0" indent="0" algn="r" rtl="1">
              <a:buNone/>
            </a:pPr>
            <a:endParaRPr lang="ar-SA" dirty="0" smtClean="0"/>
          </a:p>
          <a:p>
            <a:pPr algn="r" rtl="1"/>
            <a:r>
              <a:rPr lang="ar-SA" dirty="0" smtClean="0"/>
              <a:t>المؤلف الفخري</a:t>
            </a:r>
          </a:p>
          <a:p>
            <a:pPr algn="r" rtl="1"/>
            <a:endParaRPr lang="ar-SA" dirty="0"/>
          </a:p>
          <a:p>
            <a:pPr algn="r" rtl="1"/>
            <a:r>
              <a:rPr lang="ar-SA" dirty="0" smtClean="0"/>
              <a:t>من لاحق له: من يساعد في التمويل</a:t>
            </a:r>
          </a:p>
          <a:p>
            <a:pPr marL="0" indent="0" algn="r" rtl="1">
              <a:buNone/>
            </a:pPr>
            <a:r>
              <a:rPr lang="ar-SA" dirty="0"/>
              <a:t> </a:t>
            </a:r>
            <a:r>
              <a:rPr lang="ar-SA" dirty="0" smtClean="0"/>
              <a:t>                 الاشراف العام</a:t>
            </a:r>
          </a:p>
          <a:p>
            <a:pPr marL="0" indent="0" algn="r" rtl="1">
              <a:buNone/>
            </a:pPr>
            <a:r>
              <a:rPr lang="ar-SA" dirty="0"/>
              <a:t> </a:t>
            </a:r>
            <a:r>
              <a:rPr lang="ar-SA" dirty="0" smtClean="0"/>
              <a:t>                 المساعدة في التحليل/ الكتابة</a:t>
            </a:r>
            <a:endParaRPr lang="en-US" dirty="0"/>
          </a:p>
        </p:txBody>
      </p:sp>
    </p:spTree>
    <p:extLst>
      <p:ext uri="{BB962C8B-B14F-4D97-AF65-F5344CB8AC3E}">
        <p14:creationId xmlns:p14="http://schemas.microsoft.com/office/powerpoint/2010/main" val="35678608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dirty="0" smtClean="0"/>
              <a:t>Publications and Authorship </a:t>
            </a:r>
            <a:r>
              <a:rPr lang="en-ZA" i="1" dirty="0" smtClean="0"/>
              <a:t>(cont.)</a:t>
            </a:r>
            <a:endParaRPr lang="en-ZA" i="1" dirty="0"/>
          </a:p>
        </p:txBody>
      </p:sp>
      <p:sp>
        <p:nvSpPr>
          <p:cNvPr id="5" name="Content Placeholder 2"/>
          <p:cNvSpPr>
            <a:spLocks noGrp="1"/>
          </p:cNvSpPr>
          <p:nvPr>
            <p:ph idx="1"/>
          </p:nvPr>
        </p:nvSpPr>
        <p:spPr/>
        <p:txBody>
          <a:bodyPr/>
          <a:lstStyle/>
          <a:p>
            <a:r>
              <a:rPr lang="en-ZA" dirty="0" smtClean="0"/>
              <a:t>According to the International Committee of Medical Journal Editors (2006), someone should be listed as an author if and only if they have done all of the following: </a:t>
            </a:r>
          </a:p>
          <a:p>
            <a:pPr lvl="1"/>
            <a:r>
              <a:rPr lang="en-ZA" dirty="0" smtClean="0"/>
              <a:t>Made substantial contributions to conception and design, acquisition of data, or analysis and interpretation of data;</a:t>
            </a:r>
          </a:p>
          <a:p>
            <a:pPr lvl="1"/>
            <a:r>
              <a:rPr lang="en-ZA" dirty="0" smtClean="0"/>
              <a:t>Drafted the article or revised it critically for important intellectual content; and</a:t>
            </a:r>
          </a:p>
          <a:p>
            <a:pPr lvl="1"/>
            <a:r>
              <a:rPr lang="en-ZA" dirty="0" smtClean="0"/>
              <a:t>Approved of the final version to be published.</a:t>
            </a:r>
            <a:endParaRPr lang="en-ZA" dirty="0"/>
          </a:p>
        </p:txBody>
      </p:sp>
    </p:spTree>
    <p:extLst>
      <p:ext uri="{BB962C8B-B14F-4D97-AF65-F5344CB8AC3E}">
        <p14:creationId xmlns:p14="http://schemas.microsoft.com/office/powerpoint/2010/main" val="13258870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ctrTitle"/>
          </p:nvPr>
        </p:nvSpPr>
        <p:spPr>
          <a:xfrm>
            <a:off x="1524000" y="-160337"/>
            <a:ext cx="9144000" cy="2387600"/>
          </a:xfrm>
        </p:spPr>
        <p:txBody>
          <a:bodyPr/>
          <a:lstStyle/>
          <a:p>
            <a:r>
              <a:rPr lang="ar-SA" dirty="0" smtClean="0"/>
              <a:t>النزاهة</a:t>
            </a:r>
            <a:endParaRPr lang="en-US" dirty="0"/>
          </a:p>
        </p:txBody>
      </p:sp>
      <p:sp>
        <p:nvSpPr>
          <p:cNvPr id="5" name="عنوان فرعي 4"/>
          <p:cNvSpPr>
            <a:spLocks noGrp="1"/>
          </p:cNvSpPr>
          <p:nvPr>
            <p:ph type="subTitle" idx="1"/>
          </p:nvPr>
        </p:nvSpPr>
        <p:spPr>
          <a:xfrm>
            <a:off x="1549400" y="2979738"/>
            <a:ext cx="9144000" cy="1655762"/>
          </a:xfrm>
        </p:spPr>
        <p:txBody>
          <a:bodyPr>
            <a:normAutofit/>
          </a:bodyPr>
          <a:lstStyle/>
          <a:p>
            <a:pPr rtl="1"/>
            <a:r>
              <a:rPr lang="ar-SA" sz="4400" dirty="0" smtClean="0"/>
              <a:t>البعد عن السوء واللؤم والترفع عن </a:t>
            </a:r>
            <a:r>
              <a:rPr lang="ar-SA" sz="4400" dirty="0"/>
              <a:t>الدناءة(</a:t>
            </a:r>
            <a:r>
              <a:rPr lang="ar-SA" sz="4400" dirty="0">
                <a:solidFill>
                  <a:srgbClr val="C00000"/>
                </a:solidFill>
              </a:rPr>
              <a:t>في القول والفعل والسلوك</a:t>
            </a:r>
            <a:r>
              <a:rPr lang="ar-SA" sz="4400" dirty="0"/>
              <a:t>) ،</a:t>
            </a:r>
            <a:r>
              <a:rPr lang="en-US" sz="4400" dirty="0" smtClean="0"/>
              <a:t> </a:t>
            </a:r>
            <a:r>
              <a:rPr lang="ar-SA" sz="4400" dirty="0" smtClean="0"/>
              <a:t>وعدم التحيز</a:t>
            </a:r>
            <a:endParaRPr lang="en-US" sz="4400" dirty="0"/>
          </a:p>
        </p:txBody>
      </p:sp>
    </p:spTree>
    <p:extLst>
      <p:ext uri="{BB962C8B-B14F-4D97-AF65-F5344CB8AC3E}">
        <p14:creationId xmlns:p14="http://schemas.microsoft.com/office/powerpoint/2010/main" val="425101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335280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l="35057" t="28345" r="10153" b="8656"/>
          <a:stretch>
            <a:fillRect/>
          </a:stretch>
        </p:blipFill>
        <p:spPr bwMode="auto">
          <a:xfrm>
            <a:off x="1992315" y="260353"/>
            <a:ext cx="8351837"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54237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ww.uni-heidelberg.de/md/studium/interesse/faecher/fittosize_400_0_89dc7645caa96d95244b108865c8c2a0_translational_medical_researc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853" y="765175"/>
            <a:ext cx="8424863" cy="575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733033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ctrTitle"/>
          </p:nvPr>
        </p:nvSpPr>
        <p:spPr/>
        <p:txBody>
          <a:bodyPr/>
          <a:lstStyle/>
          <a:p>
            <a:pPr eaLnBrk="1" hangingPunct="1"/>
            <a:r>
              <a:rPr lang="ar-SA" altLang="en-US" sz="8000"/>
              <a:t>أخلاقيات الباحث</a:t>
            </a:r>
          </a:p>
        </p:txBody>
      </p:sp>
      <p:pic>
        <p:nvPicPr>
          <p:cNvPr id="20483" name="Picture 2" descr="http://www.munisource.org/wp-content/uploads/2013/05/ethical-consideratio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5413" y="3860803"/>
            <a:ext cx="4032251"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537585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endParaRPr lang="ar-SA" altLang="en-US" smtClean="0"/>
          </a:p>
        </p:txBody>
      </p:sp>
      <p:sp>
        <p:nvSpPr>
          <p:cNvPr id="21507" name="Content Placeholder 2"/>
          <p:cNvSpPr>
            <a:spLocks noGrp="1"/>
          </p:cNvSpPr>
          <p:nvPr>
            <p:ph idx="1"/>
          </p:nvPr>
        </p:nvSpPr>
        <p:spPr/>
        <p:txBody>
          <a:bodyPr/>
          <a:lstStyle/>
          <a:p>
            <a:pPr algn="r" rtl="1" eaLnBrk="1" hangingPunct="1"/>
            <a:r>
              <a:rPr lang="ar-SA" altLang="en-US" b="1" dirty="0" smtClean="0"/>
              <a:t>أولا : الإخلاص </a:t>
            </a:r>
          </a:p>
          <a:p>
            <a:pPr algn="r" rtl="1" eaLnBrk="1" hangingPunct="1"/>
            <a:endParaRPr lang="ar-SA" altLang="en-US" b="1" dirty="0" smtClean="0"/>
          </a:p>
          <a:p>
            <a:pPr algn="r" rtl="1" eaLnBrk="1" hangingPunct="1">
              <a:buFont typeface="Arial" panose="020B0604020202020204" pitchFamily="34" charset="0"/>
              <a:buNone/>
            </a:pPr>
            <a:endParaRPr lang="en-US" altLang="en-US" b="1" dirty="0" smtClean="0">
              <a:cs typeface="Arial" panose="020B0604020202020204" pitchFamily="34" charset="0"/>
            </a:endParaRPr>
          </a:p>
          <a:p>
            <a:pPr algn="r" rtl="1" eaLnBrk="1" hangingPunct="1"/>
            <a:r>
              <a:rPr lang="ar-SA" altLang="en-US" b="1" dirty="0" smtClean="0"/>
              <a:t>ثانيا : مراقبة الله سبحانه وتعالى </a:t>
            </a:r>
          </a:p>
          <a:p>
            <a:pPr algn="r" rtl="1" eaLnBrk="1" hangingPunct="1"/>
            <a:endParaRPr lang="ar-SA" altLang="en-US" b="1" dirty="0" smtClean="0"/>
          </a:p>
          <a:p>
            <a:pPr algn="r" rtl="1" eaLnBrk="1" hangingPunct="1">
              <a:buFont typeface="Arial" panose="020B0604020202020204" pitchFamily="34" charset="0"/>
              <a:buNone/>
            </a:pPr>
            <a:endParaRPr lang="en-US" altLang="en-US" dirty="0" smtClean="0">
              <a:cs typeface="Arial" panose="020B0604020202020204" pitchFamily="34" charset="0"/>
            </a:endParaRPr>
          </a:p>
          <a:p>
            <a:pPr algn="r" rtl="1" eaLnBrk="1" hangingPunct="1"/>
            <a:r>
              <a:rPr lang="ar-SA" altLang="en-US" b="1" dirty="0" smtClean="0"/>
              <a:t>ثالثا : الأمانة </a:t>
            </a:r>
            <a:endParaRPr lang="en-US" altLang="en-US" dirty="0" smtClean="0">
              <a:cs typeface="Arial" panose="020B0604020202020204" pitchFamily="34" charset="0"/>
            </a:endParaRPr>
          </a:p>
          <a:p>
            <a:pPr algn="r" rtl="1" eaLnBrk="1" hangingPunct="1"/>
            <a:endParaRPr lang="ar-SA" altLang="en-US" dirty="0" smtClean="0"/>
          </a:p>
        </p:txBody>
      </p:sp>
    </p:spTree>
    <p:extLst>
      <p:ext uri="{BB962C8B-B14F-4D97-AF65-F5344CB8AC3E}">
        <p14:creationId xmlns:p14="http://schemas.microsoft.com/office/powerpoint/2010/main" val="63095594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2.bp.blogspot.com/_ZlbnlE7-82o/TVCSZvaa1GI/AAAAAAAAACg/s4BmGndBCUQ/s1600/cartoon+ethic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1451" y="1052513"/>
            <a:ext cx="6769100"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806757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normAutofit fontScale="90000"/>
          </a:bodyPr>
          <a:lstStyle/>
          <a:p>
            <a:pPr algn="ctr" rtl="1" eaLnBrk="1" hangingPunct="1"/>
            <a:r>
              <a:rPr lang="ar-SA" altLang="en-US" sz="9600" b="1" dirty="0"/>
              <a:t>الأمانة</a:t>
            </a:r>
            <a:endParaRPr lang="ar-SA" altLang="en-US" sz="9600" dirty="0"/>
          </a:p>
        </p:txBody>
      </p:sp>
      <p:sp>
        <p:nvSpPr>
          <p:cNvPr id="3" name="Content Placeholder 2"/>
          <p:cNvSpPr>
            <a:spLocks noGrp="1"/>
          </p:cNvSpPr>
          <p:nvPr>
            <p:ph idx="1"/>
          </p:nvPr>
        </p:nvSpPr>
        <p:spPr/>
        <p:txBody>
          <a:bodyPr rtlCol="1">
            <a:normAutofit/>
          </a:bodyPr>
          <a:lstStyle/>
          <a:p>
            <a:pPr algn="r" rtl="1">
              <a:defRPr/>
            </a:pPr>
            <a:r>
              <a:rPr lang="ar-SA" dirty="0" smtClean="0"/>
              <a:t>الأصالة والإبداع</a:t>
            </a:r>
          </a:p>
          <a:p>
            <a:pPr algn="r" rtl="1">
              <a:buNone/>
              <a:defRPr/>
            </a:pPr>
            <a:endParaRPr lang="ar-SA" dirty="0" smtClean="0"/>
          </a:p>
          <a:p>
            <a:pPr algn="r" rtl="1">
              <a:defRPr/>
            </a:pPr>
            <a:r>
              <a:rPr lang="ar-SA" dirty="0" smtClean="0"/>
              <a:t>مراجعة البحوث السابقة بشكل جيد </a:t>
            </a:r>
          </a:p>
          <a:p>
            <a:pPr algn="r" rtl="1">
              <a:buNone/>
              <a:defRPr/>
            </a:pPr>
            <a:endParaRPr lang="ar-SA" dirty="0" smtClean="0"/>
          </a:p>
          <a:p>
            <a:pPr algn="r" rtl="1">
              <a:defRPr/>
            </a:pPr>
            <a:r>
              <a:rPr lang="ar-SA" dirty="0" smtClean="0"/>
              <a:t>عدم التعدي على حقوق الآخرين</a:t>
            </a:r>
          </a:p>
          <a:p>
            <a:pPr algn="r" rtl="1">
              <a:buNone/>
              <a:defRPr/>
            </a:pPr>
            <a:endParaRPr lang="ar-SA" dirty="0" smtClean="0"/>
          </a:p>
          <a:p>
            <a:pPr algn="r" rtl="1">
              <a:defRPr/>
            </a:pPr>
            <a:r>
              <a:rPr lang="ar-SA" dirty="0" smtClean="0"/>
              <a:t>عدم تعريض الناس للأخطار أو خديعتهم وغشهم</a:t>
            </a:r>
          </a:p>
          <a:p>
            <a:pPr algn="r" rtl="1">
              <a:defRPr/>
            </a:pPr>
            <a:r>
              <a:rPr lang="ar-SA" dirty="0" smtClean="0"/>
              <a:t>الكفاءة العلمية</a:t>
            </a:r>
          </a:p>
        </p:txBody>
      </p:sp>
    </p:spTree>
    <p:extLst>
      <p:ext uri="{BB962C8B-B14F-4D97-AF65-F5344CB8AC3E}">
        <p14:creationId xmlns:p14="http://schemas.microsoft.com/office/powerpoint/2010/main" val="43417415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عنوان 1"/>
          <p:cNvSpPr>
            <a:spLocks noGrp="1"/>
          </p:cNvSpPr>
          <p:nvPr>
            <p:ph type="title"/>
          </p:nvPr>
        </p:nvSpPr>
        <p:spPr/>
        <p:txBody>
          <a:bodyPr/>
          <a:lstStyle/>
          <a:p>
            <a:pPr algn="ctr" rtl="1"/>
            <a:r>
              <a:rPr lang="ar-SA" altLang="en-US" dirty="0" smtClean="0"/>
              <a:t>الضوابط الأخلاقية</a:t>
            </a:r>
            <a:endParaRPr lang="en-US" altLang="en-US" dirty="0" smtClean="0">
              <a:cs typeface="Times New Roman" panose="02020603050405020304" pitchFamily="18" charset="0"/>
            </a:endParaRPr>
          </a:p>
        </p:txBody>
      </p:sp>
      <p:sp>
        <p:nvSpPr>
          <p:cNvPr id="31747" name="عنصر نائب للمحتوى 2"/>
          <p:cNvSpPr>
            <a:spLocks noGrp="1"/>
          </p:cNvSpPr>
          <p:nvPr>
            <p:ph idx="1"/>
          </p:nvPr>
        </p:nvSpPr>
        <p:spPr>
          <a:xfrm>
            <a:off x="838200" y="1608138"/>
            <a:ext cx="10871200" cy="4525962"/>
          </a:xfrm>
        </p:spPr>
        <p:txBody>
          <a:bodyPr/>
          <a:lstStyle/>
          <a:p>
            <a:pPr algn="r" rtl="1"/>
            <a:r>
              <a:rPr lang="ar-SA" altLang="en-US" b="1" dirty="0" err="1" smtClean="0"/>
              <a:t>الامانه</a:t>
            </a:r>
            <a:r>
              <a:rPr lang="ar-SA" altLang="en-US" b="1" dirty="0" smtClean="0"/>
              <a:t> في النقل :</a:t>
            </a:r>
          </a:p>
          <a:p>
            <a:pPr marL="0" indent="0" algn="r" rtl="1">
              <a:buNone/>
            </a:pPr>
            <a:r>
              <a:rPr lang="ar-SA" altLang="en-US" dirty="0"/>
              <a:t>يقول النبي صل الله عليه وسلم (المتشبع بما لم يعط كلابس ثوبي زور )</a:t>
            </a:r>
            <a:endParaRPr lang="en-US" altLang="en-US" dirty="0">
              <a:cs typeface="Arial" panose="020B0604020202020204" pitchFamily="34" charset="0"/>
            </a:endParaRPr>
          </a:p>
          <a:p>
            <a:pPr marL="0" indent="0" algn="r" rtl="1">
              <a:buNone/>
            </a:pPr>
            <a:r>
              <a:rPr lang="ar-SA" altLang="en-US" dirty="0"/>
              <a:t>  ويعلق الامام ابن القيم على هذا الحديث فيقول :(التشبع افتخار   الانسان بما </a:t>
            </a:r>
            <a:r>
              <a:rPr lang="ar-SA" altLang="en-US" dirty="0" err="1"/>
              <a:t>لايملكه</a:t>
            </a:r>
            <a:r>
              <a:rPr lang="ar-SA" altLang="en-US" dirty="0"/>
              <a:t>) </a:t>
            </a:r>
            <a:endParaRPr lang="en-US" altLang="en-US" dirty="0">
              <a:cs typeface="Arial" panose="020B0604020202020204" pitchFamily="34" charset="0"/>
            </a:endParaRPr>
          </a:p>
          <a:p>
            <a:pPr marL="0" indent="0" algn="r" rtl="1">
              <a:buNone/>
            </a:pPr>
            <a:endParaRPr lang="en-US" altLang="en-US" dirty="0" smtClean="0">
              <a:cs typeface="Arial" panose="020B0604020202020204" pitchFamily="34" charset="0"/>
            </a:endParaRPr>
          </a:p>
          <a:p>
            <a:pPr marL="0" indent="0" algn="r" rtl="1">
              <a:buNone/>
            </a:pPr>
            <a:r>
              <a:rPr lang="ar-SA" altLang="en-US" smtClean="0"/>
              <a:t>  ويقول </a:t>
            </a:r>
            <a:r>
              <a:rPr lang="ar-SA" altLang="en-US" dirty="0" smtClean="0"/>
              <a:t>الامام النووي رحمه الله (.... ومن </a:t>
            </a:r>
            <a:r>
              <a:rPr lang="ar-SA" altLang="en-US" dirty="0" err="1" smtClean="0"/>
              <a:t>النصيحه</a:t>
            </a:r>
            <a:r>
              <a:rPr lang="ar-SA" altLang="en-US" dirty="0" smtClean="0"/>
              <a:t> ان تضاف الفائدة التي تستغرب الى قائلها . فمن فعل ذلك بورك في عمله وحاله ومن أوهم فيما </a:t>
            </a:r>
            <a:r>
              <a:rPr lang="ar-SA" altLang="en-US" dirty="0" err="1" smtClean="0"/>
              <a:t>ياخذه</a:t>
            </a:r>
            <a:r>
              <a:rPr lang="ar-SA" altLang="en-US" dirty="0" smtClean="0"/>
              <a:t> من كلام غيره انه له فهو جدير ان </a:t>
            </a:r>
            <a:r>
              <a:rPr lang="ar-SA" altLang="en-US" dirty="0" err="1" smtClean="0"/>
              <a:t>لاينتفع</a:t>
            </a:r>
            <a:r>
              <a:rPr lang="ar-SA" altLang="en-US" dirty="0" smtClean="0"/>
              <a:t> بعلمه , ولا يبارك له في حال , ولم يزل اهل العلم والفضل على اضافة الفوائد الى قائلها </a:t>
            </a:r>
          </a:p>
          <a:p>
            <a:pPr marL="0" indent="0" algn="r" rtl="1">
              <a:buNone/>
            </a:pPr>
            <a:r>
              <a:rPr lang="ar-SA" altLang="en-US" dirty="0" smtClean="0"/>
              <a:t>  </a:t>
            </a:r>
            <a:endParaRPr lang="en-US" altLang="en-US" dirty="0" smtClean="0">
              <a:cs typeface="Arial" panose="020B0604020202020204" pitchFamily="34" charset="0"/>
            </a:endParaRPr>
          </a:p>
        </p:txBody>
      </p:sp>
    </p:spTree>
    <p:extLst>
      <p:ext uri="{BB962C8B-B14F-4D97-AF65-F5344CB8AC3E}">
        <p14:creationId xmlns:p14="http://schemas.microsoft.com/office/powerpoint/2010/main" val="22043086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عنوان 1"/>
          <p:cNvSpPr>
            <a:spLocks noGrp="1"/>
          </p:cNvSpPr>
          <p:nvPr>
            <p:ph type="title"/>
          </p:nvPr>
        </p:nvSpPr>
        <p:spPr/>
        <p:txBody>
          <a:bodyPr/>
          <a:lstStyle/>
          <a:p>
            <a:endParaRPr lang="en-US" altLang="en-US" smtClean="0">
              <a:cs typeface="Times New Roman" panose="02020603050405020304" pitchFamily="18" charset="0"/>
            </a:endParaRPr>
          </a:p>
        </p:txBody>
      </p:sp>
      <p:sp>
        <p:nvSpPr>
          <p:cNvPr id="32771" name="عنصر نائب للمحتوى 2"/>
          <p:cNvSpPr>
            <a:spLocks noGrp="1"/>
          </p:cNvSpPr>
          <p:nvPr>
            <p:ph idx="1"/>
          </p:nvPr>
        </p:nvSpPr>
        <p:spPr>
          <a:xfrm>
            <a:off x="321275" y="935939"/>
            <a:ext cx="11640067" cy="4351338"/>
          </a:xfrm>
        </p:spPr>
        <p:txBody>
          <a:bodyPr>
            <a:normAutofit fontScale="92500" lnSpcReduction="20000"/>
          </a:bodyPr>
          <a:lstStyle/>
          <a:p>
            <a:pPr algn="r" rtl="1"/>
            <a:r>
              <a:rPr lang="ar-SA" altLang="en-US" b="1" dirty="0" err="1" smtClean="0"/>
              <a:t>الامانه</a:t>
            </a:r>
            <a:r>
              <a:rPr lang="ar-SA" altLang="en-US" b="1" dirty="0" smtClean="0"/>
              <a:t> في عرض المادة العلمية </a:t>
            </a:r>
            <a:endParaRPr lang="en-US" altLang="en-US" b="1" dirty="0" smtClean="0"/>
          </a:p>
          <a:p>
            <a:pPr algn="r" rtl="1"/>
            <a:endParaRPr lang="en-US" altLang="en-US" b="1" dirty="0"/>
          </a:p>
          <a:p>
            <a:pPr marL="0" indent="0" algn="r" rtl="1">
              <a:buNone/>
            </a:pPr>
            <a:endParaRPr lang="ar-SA" altLang="en-US" b="1" dirty="0" smtClean="0"/>
          </a:p>
          <a:p>
            <a:pPr algn="r" rtl="1"/>
            <a:r>
              <a:rPr lang="ar-SA" altLang="en-US" b="1" dirty="0" smtClean="0"/>
              <a:t>التجرد وعدم الهوى وعدم التحيز</a:t>
            </a:r>
            <a:endParaRPr lang="en-US" altLang="en-US" b="1" dirty="0" smtClean="0"/>
          </a:p>
          <a:p>
            <a:pPr algn="r" rtl="1"/>
            <a:endParaRPr lang="en-US" altLang="en-US" b="1" dirty="0"/>
          </a:p>
          <a:p>
            <a:pPr marL="0" indent="0" algn="r" rtl="1">
              <a:buNone/>
            </a:pPr>
            <a:endParaRPr lang="ar-SA" altLang="en-US" b="1" dirty="0" smtClean="0"/>
          </a:p>
          <a:p>
            <a:pPr algn="r" rtl="1"/>
            <a:r>
              <a:rPr lang="ar-SA" altLang="en-US" b="1" dirty="0" smtClean="0"/>
              <a:t>تجنب الغش والخداع</a:t>
            </a:r>
          </a:p>
          <a:p>
            <a:pPr marL="0" indent="0" algn="r" rtl="1">
              <a:buNone/>
            </a:pPr>
            <a:endParaRPr lang="ar-SA" altLang="en-US" b="1" dirty="0" smtClean="0"/>
          </a:p>
          <a:p>
            <a:pPr algn="r" rtl="1"/>
            <a:r>
              <a:rPr lang="ar-SA" altLang="en-US" b="1" dirty="0" smtClean="0"/>
              <a:t>التثبت والتبين : قال تعالى « ولاتقف ماليس لك به علم» الآية</a:t>
            </a:r>
          </a:p>
          <a:p>
            <a:pPr marL="0" indent="0" algn="r" rtl="1">
              <a:buNone/>
            </a:pPr>
            <a:r>
              <a:rPr lang="ar-SA" altLang="en-US" b="1" dirty="0" smtClean="0"/>
              <a:t>                  أي لا تتبع ماليس لك به علم  ، بل تثبت في كل ماتقوله وتفعله. ( تفسير السعدي) </a:t>
            </a:r>
          </a:p>
          <a:p>
            <a:pPr algn="r" rtl="1"/>
            <a:endParaRPr lang="en-US" altLang="en-US" dirty="0" smtClean="0">
              <a:cs typeface="Arial" panose="020B0604020202020204" pitchFamily="34" charset="0"/>
            </a:endParaRPr>
          </a:p>
        </p:txBody>
      </p:sp>
    </p:spTree>
    <p:extLst>
      <p:ext uri="{BB962C8B-B14F-4D97-AF65-F5344CB8AC3E}">
        <p14:creationId xmlns:p14="http://schemas.microsoft.com/office/powerpoint/2010/main" val="356329466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algn="ctr" rtl="1" eaLnBrk="1" hangingPunct="1"/>
            <a:r>
              <a:rPr lang="ar-SA" altLang="en-US" dirty="0" smtClean="0"/>
              <a:t>النشر العلمي</a:t>
            </a:r>
          </a:p>
        </p:txBody>
      </p:sp>
      <p:sp>
        <p:nvSpPr>
          <p:cNvPr id="36867" name="Content Placeholder 2"/>
          <p:cNvSpPr>
            <a:spLocks noGrp="1"/>
          </p:cNvSpPr>
          <p:nvPr>
            <p:ph idx="1"/>
          </p:nvPr>
        </p:nvSpPr>
        <p:spPr/>
        <p:txBody>
          <a:bodyPr/>
          <a:lstStyle/>
          <a:p>
            <a:pPr algn="r" rtl="1" eaLnBrk="1" hangingPunct="1"/>
            <a:r>
              <a:rPr lang="ar-SA" altLang="en-US" dirty="0" smtClean="0"/>
              <a:t>الإشارة إلى المصادر التي نقل أو اقتبس منها</a:t>
            </a:r>
          </a:p>
          <a:p>
            <a:pPr algn="r" rtl="1" eaLnBrk="1" hangingPunct="1"/>
            <a:r>
              <a:rPr lang="ar-SA" altLang="en-US" dirty="0" smtClean="0"/>
              <a:t>البعد عن النقل الحرفي</a:t>
            </a:r>
          </a:p>
          <a:p>
            <a:pPr algn="r" rtl="1" eaLnBrk="1" hangingPunct="1"/>
            <a:r>
              <a:rPr lang="ar-SA" altLang="en-US" dirty="0" smtClean="0"/>
              <a:t>إعطاء المشاركين في البحث حقهم بعدل </a:t>
            </a:r>
          </a:p>
          <a:p>
            <a:pPr algn="r" rtl="1" eaLnBrk="1" hangingPunct="1"/>
            <a:r>
              <a:rPr lang="ar-SA" altLang="en-US" dirty="0" smtClean="0"/>
              <a:t>مراعاة ترتيب </a:t>
            </a:r>
            <a:r>
              <a:rPr lang="ar-SA" altLang="en-US" dirty="0" err="1" smtClean="0"/>
              <a:t>الإسماء</a:t>
            </a:r>
            <a:endParaRPr lang="ar-SA" altLang="en-US" dirty="0" smtClean="0"/>
          </a:p>
          <a:p>
            <a:pPr algn="r" rtl="1" eaLnBrk="1" hangingPunct="1"/>
            <a:r>
              <a:rPr lang="ar-SA" altLang="en-US" dirty="0" smtClean="0"/>
              <a:t>عدم غمط المشاركين حقهم في ظهور أسمائهم</a:t>
            </a:r>
          </a:p>
          <a:p>
            <a:pPr algn="r" rtl="1" eaLnBrk="1" hangingPunct="1"/>
            <a:r>
              <a:rPr lang="ar-SA" altLang="en-US" dirty="0" smtClean="0"/>
              <a:t>عدم إدراج أسماء من لم يشاركوا فعليا في البحث</a:t>
            </a:r>
          </a:p>
          <a:p>
            <a:pPr algn="r" rtl="1" eaLnBrk="1" hangingPunct="1"/>
            <a:r>
              <a:rPr lang="ar-SA" altLang="en-US" dirty="0" smtClean="0"/>
              <a:t>عدم النشر في أكثر من وعاء علمي إلا بموافقة الناشر الأول</a:t>
            </a:r>
          </a:p>
          <a:p>
            <a:pPr algn="r" rtl="1" eaLnBrk="1" hangingPunct="1"/>
            <a:endParaRPr lang="ar-SA" altLang="en-US" dirty="0" smtClean="0"/>
          </a:p>
        </p:txBody>
      </p:sp>
    </p:spTree>
    <p:extLst>
      <p:ext uri="{BB962C8B-B14F-4D97-AF65-F5344CB8AC3E}">
        <p14:creationId xmlns:p14="http://schemas.microsoft.com/office/powerpoint/2010/main" val="386016624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vadlo.com/Research_Cartoons/No-it-is-my-wifes-turn-to-be-first-author-on-your-pap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3975" y="1557338"/>
            <a:ext cx="57150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67256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5322" y="270759"/>
            <a:ext cx="8596668" cy="3880773"/>
          </a:xfrm>
        </p:spPr>
        <p:txBody>
          <a:bodyPr>
            <a:normAutofit/>
          </a:bodyPr>
          <a:lstStyle/>
          <a:p>
            <a:pPr marL="0" indent="0" algn="ctr" rtl="1">
              <a:buNone/>
            </a:pPr>
            <a:r>
              <a:rPr lang="ar-KW" sz="3200" dirty="0" smtClean="0"/>
              <a:t>الأمانة الفكرية</a:t>
            </a:r>
          </a:p>
          <a:p>
            <a:pPr marL="0" indent="0" algn="ctr" rtl="1">
              <a:buNone/>
            </a:pPr>
            <a:r>
              <a:rPr lang="ar-KW" sz="3200" dirty="0" smtClean="0"/>
              <a:t>الأدلة والبراهين والشواهد الموثوقة تعزز كتاباتنا. انسب الفكرة لصاحبها يبارك الله لك... </a:t>
            </a:r>
          </a:p>
          <a:p>
            <a:pPr algn="just" rtl="1"/>
            <a:endParaRPr lang="ar-KW" sz="3200" dirty="0"/>
          </a:p>
          <a:p>
            <a:pPr marL="0" indent="0" algn="just" rtl="1">
              <a:buNone/>
            </a:pPr>
            <a:r>
              <a:rPr lang="ar-KW" sz="3200" dirty="0" smtClean="0"/>
              <a:t>              قول بلا سند مثل بيت بلا عمد.</a:t>
            </a:r>
            <a:endParaRPr lang="en-US" sz="3200" dirty="0" smtClean="0"/>
          </a:p>
          <a:p>
            <a:pPr marL="0" indent="0" algn="just" rtl="1">
              <a:buNone/>
            </a:pPr>
            <a:r>
              <a:rPr lang="ar-SA" sz="1400" dirty="0" err="1" smtClean="0">
                <a:solidFill>
                  <a:srgbClr val="C00000"/>
                </a:solidFill>
              </a:rPr>
              <a:t>د.بدر</a:t>
            </a:r>
            <a:r>
              <a:rPr lang="ar-SA" sz="1400" dirty="0" smtClean="0">
                <a:solidFill>
                  <a:srgbClr val="C00000"/>
                </a:solidFill>
              </a:rPr>
              <a:t> بن ملك</a:t>
            </a:r>
            <a:endParaRPr lang="ar-KW" sz="1400" dirty="0" smtClean="0">
              <a:solidFill>
                <a:srgbClr val="C00000"/>
              </a:solidFill>
            </a:endParaRPr>
          </a:p>
          <a:p>
            <a:pPr algn="just" rtl="1"/>
            <a:endParaRPr lang="ar-KW" sz="3200" dirty="0" smtClean="0"/>
          </a:p>
        </p:txBody>
      </p:sp>
      <p:pic>
        <p:nvPicPr>
          <p:cNvPr id="5" name="Picture 4"/>
          <p:cNvPicPr>
            <a:picLocks noChangeAspect="1"/>
          </p:cNvPicPr>
          <p:nvPr/>
        </p:nvPicPr>
        <p:blipFill>
          <a:blip r:embed="rId2"/>
          <a:stretch>
            <a:fillRect/>
          </a:stretch>
        </p:blipFill>
        <p:spPr>
          <a:xfrm>
            <a:off x="2815228" y="3272366"/>
            <a:ext cx="3856855" cy="3650566"/>
          </a:xfrm>
          <a:prstGeom prst="rect">
            <a:avLst/>
          </a:prstGeom>
        </p:spPr>
      </p:pic>
    </p:spTree>
    <p:extLst>
      <p:ext uri="{BB962C8B-B14F-4D97-AF65-F5344CB8AC3E}">
        <p14:creationId xmlns:p14="http://schemas.microsoft.com/office/powerpoint/2010/main" val="124055403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2" descr="http://www.strategies.com/blog/wp-content/uploads/2009/05/tough-decisio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7214" y="2565403"/>
            <a:ext cx="4392612"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24182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dirty="0" smtClean="0">
                <a:solidFill>
                  <a:srgbClr val="C00000"/>
                </a:solidFill>
              </a:rPr>
              <a:t>Definition of Research Integrity and Ethics</a:t>
            </a:r>
            <a:endParaRPr lang="en-ZA" dirty="0">
              <a:solidFill>
                <a:srgbClr val="C00000"/>
              </a:solidFill>
            </a:endParaRPr>
          </a:p>
        </p:txBody>
      </p:sp>
      <p:sp>
        <p:nvSpPr>
          <p:cNvPr id="5" name="Content Placeholder 4"/>
          <p:cNvSpPr>
            <a:spLocks noGrp="1"/>
          </p:cNvSpPr>
          <p:nvPr>
            <p:ph idx="1"/>
          </p:nvPr>
        </p:nvSpPr>
        <p:spPr/>
        <p:txBody>
          <a:bodyPr/>
          <a:lstStyle/>
          <a:p>
            <a:pPr marL="0" indent="0">
              <a:buNone/>
            </a:pPr>
            <a:r>
              <a:rPr lang="en-ZA" b="1" dirty="0" smtClean="0"/>
              <a:t>Research integrity could be defined as</a:t>
            </a:r>
            <a:r>
              <a:rPr lang="ar-SA" b="1" dirty="0" smtClean="0"/>
              <a:t>:</a:t>
            </a:r>
            <a:r>
              <a:rPr lang="en-ZA" b="1" dirty="0" smtClean="0"/>
              <a:t> </a:t>
            </a:r>
            <a:endParaRPr lang="ar-SA" b="1" dirty="0" smtClean="0"/>
          </a:p>
          <a:p>
            <a:pPr marL="0" indent="0">
              <a:buNone/>
            </a:pPr>
            <a:endParaRPr lang="ar-SA" b="1" dirty="0" smtClean="0"/>
          </a:p>
          <a:p>
            <a:pPr marL="0" indent="0">
              <a:buNone/>
            </a:pPr>
            <a:r>
              <a:rPr lang="en-ZA" dirty="0" smtClean="0"/>
              <a:t>(i) active adherence to the (ii) ethical principles and (iii) professional standards essential for the (iv) responsible conduct of research.</a:t>
            </a:r>
          </a:p>
          <a:p>
            <a:endParaRPr lang="en-ZA" dirty="0" smtClean="0"/>
          </a:p>
          <a:p>
            <a:endParaRPr lang="en-ZA" dirty="0" smtClean="0"/>
          </a:p>
        </p:txBody>
      </p:sp>
    </p:spTree>
    <p:extLst>
      <p:ext uri="{BB962C8B-B14F-4D97-AF65-F5344CB8AC3E}">
        <p14:creationId xmlns:p14="http://schemas.microsoft.com/office/powerpoint/2010/main" val="41021240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1721708" y="1039985"/>
            <a:ext cx="9144000" cy="2387600"/>
          </a:xfrm>
        </p:spPr>
        <p:txBody>
          <a:bodyPr>
            <a:normAutofit/>
          </a:bodyPr>
          <a:lstStyle/>
          <a:p>
            <a:pPr algn="ctr" rtl="1"/>
            <a:r>
              <a:rPr lang="ar-SA" sz="11500" dirty="0" smtClean="0"/>
              <a:t>حالات</a:t>
            </a:r>
            <a:endParaRPr lang="en-US" sz="11500" dirty="0"/>
          </a:p>
        </p:txBody>
      </p:sp>
      <p:pic>
        <p:nvPicPr>
          <p:cNvPr id="1026" name="Picture 2" descr="misconduct in a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7489" y="3427587"/>
            <a:ext cx="4762500" cy="2390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56553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557562" y="447121"/>
            <a:ext cx="11195823" cy="5878532"/>
          </a:xfrm>
          <a:prstGeom prst="rect">
            <a:avLst/>
          </a:prstGeom>
        </p:spPr>
        <p:txBody>
          <a:bodyPr wrap="square">
            <a:spAutoFit/>
          </a:bodyPr>
          <a:lstStyle/>
          <a:p>
            <a:pPr algn="r" rtl="1"/>
            <a:r>
              <a:rPr lang="ar-SA" sz="2800" b="1" dirty="0" smtClean="0">
                <a:solidFill>
                  <a:srgbClr val="000000"/>
                </a:solidFill>
                <a:effectLst/>
                <a:latin typeface="Times New Roman" panose="02020603050405020304" pitchFamily="18" charset="0"/>
                <a:ea typeface="Times New Roman" panose="02020603050405020304" pitchFamily="18" charset="0"/>
              </a:rPr>
              <a:t>الحالة الاولى</a:t>
            </a:r>
            <a:r>
              <a:rPr lang="ar-SA" sz="2800" dirty="0" smtClean="0">
                <a:solidFill>
                  <a:srgbClr val="000000"/>
                </a:solidFill>
                <a:effectLst/>
                <a:latin typeface="Times New Roman" panose="02020603050405020304" pitchFamily="18" charset="0"/>
                <a:ea typeface="Times New Roman" panose="02020603050405020304" pitchFamily="18" charset="0"/>
              </a:rPr>
              <a:t> :تقدم احد الباحثين لاحد المراكز البحثيه بمشروع بحث بغرض طلب تمويله من المركز .وعرض البحث على احد الخبراء المتخصصين والذي رأى بعد مراجعة البحث بأنه لايستحق التمويل ،و بعد فترة وجد الباحث الذي قدم المشروع ان مشروع بحثه كما هو قدم من قبل الخبير الى جهة اخرى بغرض تمويله .</a:t>
            </a:r>
            <a:endParaRPr lang="en-US" sz="2800" dirty="0" smtClean="0">
              <a:solidFill>
                <a:srgbClr val="000000"/>
              </a:solidFill>
              <a:effectLst/>
              <a:latin typeface="Times New Roman" panose="02020603050405020304" pitchFamily="18" charset="0"/>
              <a:ea typeface="Times New Roman" panose="02020603050405020304" pitchFamily="18" charset="0"/>
            </a:endParaRPr>
          </a:p>
          <a:p>
            <a:pPr algn="r" rtl="1"/>
            <a:endParaRPr lang="en-US" sz="2400" dirty="0" smtClean="0">
              <a:effectLst/>
              <a:latin typeface="Times New Roman" panose="02020603050405020304" pitchFamily="18" charset="0"/>
              <a:ea typeface="Times New Roman" panose="02020603050405020304" pitchFamily="18" charset="0"/>
            </a:endParaRPr>
          </a:p>
          <a:p>
            <a:r>
              <a:rPr lang="ar-SA" sz="2400" dirty="0" smtClean="0">
                <a:effectLst/>
                <a:latin typeface="Times New Roman" panose="02020603050405020304" pitchFamily="18" charset="0"/>
                <a:ea typeface="Times New Roman" panose="02020603050405020304" pitchFamily="18" charset="0"/>
              </a:rPr>
              <a:t> </a:t>
            </a:r>
            <a:endParaRPr lang="en-US" sz="2400" dirty="0" smtClean="0">
              <a:effectLst/>
              <a:latin typeface="Times New Roman" panose="02020603050405020304" pitchFamily="18" charset="0"/>
              <a:ea typeface="Times New Roman" panose="02020603050405020304" pitchFamily="18" charset="0"/>
            </a:endParaRPr>
          </a:p>
          <a:p>
            <a:pPr algn="r" rtl="1"/>
            <a:r>
              <a:rPr lang="ar-SA" sz="2800" b="1" dirty="0" smtClean="0">
                <a:solidFill>
                  <a:srgbClr val="000000"/>
                </a:solidFill>
                <a:effectLst/>
                <a:latin typeface="Times New Roman" panose="02020603050405020304" pitchFamily="18" charset="0"/>
                <a:ea typeface="Times New Roman" panose="02020603050405020304" pitchFamily="18" charset="0"/>
              </a:rPr>
              <a:t>الحالة الثانية</a:t>
            </a:r>
            <a:r>
              <a:rPr lang="ar-SA" sz="2800" dirty="0" smtClean="0">
                <a:solidFill>
                  <a:srgbClr val="000000"/>
                </a:solidFill>
                <a:effectLst/>
                <a:latin typeface="Times New Roman" panose="02020603050405020304" pitchFamily="18" charset="0"/>
                <a:ea typeface="Times New Roman" panose="02020603050405020304" pitchFamily="18" charset="0"/>
              </a:rPr>
              <a:t> :قام احد الباحثين بإرسال ورقة عملية الى احد المجلات العلمية ،وبعد عرضها على المراجعين , شك احدهم في ان البيانات التي اعتمد عليها الباحث غير واقعية ,وقد تكون مختلقة (مفبركة) وعندما قام محرر المجلة </a:t>
            </a:r>
            <a:r>
              <a:rPr lang="ar-SA" sz="2800" dirty="0" err="1" smtClean="0">
                <a:solidFill>
                  <a:srgbClr val="000000"/>
                </a:solidFill>
                <a:effectLst/>
                <a:latin typeface="Times New Roman" panose="02020603050405020304" pitchFamily="18" charset="0"/>
                <a:ea typeface="Times New Roman" panose="02020603050405020304" pitchFamily="18" charset="0"/>
              </a:rPr>
              <a:t>باثارة</a:t>
            </a:r>
            <a:r>
              <a:rPr lang="ar-SA" sz="2800" dirty="0" smtClean="0">
                <a:solidFill>
                  <a:srgbClr val="000000"/>
                </a:solidFill>
                <a:effectLst/>
                <a:latin typeface="Times New Roman" panose="02020603050405020304" pitchFamily="18" charset="0"/>
                <a:ea typeface="Times New Roman" panose="02020603050405020304" pitchFamily="18" charset="0"/>
              </a:rPr>
              <a:t> الموضوع مع الباحث انفعل وطلب سحب الورقة العلمية . تلقى المحرر رسالة من احد العاملين مع الباحث ان البيانات كانت مفبركة .</a:t>
            </a:r>
            <a:endParaRPr lang="en-US" sz="2400" dirty="0" smtClean="0">
              <a:effectLst/>
              <a:latin typeface="Times New Roman" panose="02020603050405020304" pitchFamily="18" charset="0"/>
              <a:ea typeface="Times New Roman" panose="02020603050405020304" pitchFamily="18" charset="0"/>
            </a:endParaRPr>
          </a:p>
          <a:p>
            <a:r>
              <a:rPr lang="ar-SA" sz="2400" dirty="0" smtClean="0">
                <a:effectLst/>
                <a:latin typeface="Times New Roman" panose="02020603050405020304" pitchFamily="18" charset="0"/>
                <a:ea typeface="Times New Roman" panose="02020603050405020304" pitchFamily="18" charset="0"/>
              </a:rPr>
              <a:t> </a:t>
            </a:r>
            <a:endParaRPr lang="en-US" sz="2400" dirty="0" smtClean="0">
              <a:effectLst/>
              <a:latin typeface="Times New Roman" panose="02020603050405020304" pitchFamily="18" charset="0"/>
              <a:ea typeface="Times New Roman" panose="02020603050405020304" pitchFamily="18" charset="0"/>
            </a:endParaRPr>
          </a:p>
          <a:p>
            <a:pPr algn="r" rtl="1"/>
            <a:r>
              <a:rPr lang="ar-SA" sz="2800" b="1" dirty="0" smtClean="0">
                <a:solidFill>
                  <a:srgbClr val="000000"/>
                </a:solidFill>
                <a:effectLst/>
                <a:latin typeface="Times New Roman" panose="02020603050405020304" pitchFamily="18" charset="0"/>
                <a:ea typeface="Times New Roman" panose="02020603050405020304" pitchFamily="18" charset="0"/>
              </a:rPr>
              <a:t>الحالة </a:t>
            </a:r>
            <a:r>
              <a:rPr lang="ar-SA" sz="2800" b="1" dirty="0" err="1" smtClean="0">
                <a:solidFill>
                  <a:srgbClr val="000000"/>
                </a:solidFill>
                <a:effectLst/>
                <a:latin typeface="Times New Roman" panose="02020603050405020304" pitchFamily="18" charset="0"/>
                <a:ea typeface="Times New Roman" panose="02020603050405020304" pitchFamily="18" charset="0"/>
              </a:rPr>
              <a:t>الثالثه</a:t>
            </a:r>
            <a:r>
              <a:rPr lang="ar-SA" sz="2800" dirty="0" err="1" smtClean="0">
                <a:solidFill>
                  <a:srgbClr val="000000"/>
                </a:solidFill>
                <a:effectLst/>
                <a:latin typeface="Times New Roman" panose="02020603050405020304" pitchFamily="18" charset="0"/>
                <a:ea typeface="Times New Roman" panose="02020603050405020304" pitchFamily="18" charset="0"/>
              </a:rPr>
              <a:t>:اشترك</a:t>
            </a:r>
            <a:r>
              <a:rPr lang="ar-SA" sz="2800" dirty="0" smtClean="0">
                <a:solidFill>
                  <a:srgbClr val="000000"/>
                </a:solidFill>
                <a:effectLst/>
                <a:latin typeface="Times New Roman" panose="02020603050405020304" pitchFamily="18" charset="0"/>
                <a:ea typeface="Times New Roman" panose="02020603050405020304" pitchFamily="18" charset="0"/>
              </a:rPr>
              <a:t> ثلاثة من الباحثين في احد الابحاث ,على ان تضمن اسماؤهم جميعا كمؤلفين . وبعد النشر وجد أحد الباحثين أن اسمه لم يكن ضمن المؤلفين.</a:t>
            </a:r>
            <a:endParaRPr lang="en-US" sz="2400" dirty="0" smtClean="0">
              <a:effectLst/>
              <a:latin typeface="Times New Roman" panose="02020603050405020304" pitchFamily="18" charset="0"/>
              <a:ea typeface="Times New Roman" panose="02020603050405020304" pitchFamily="18" charset="0"/>
            </a:endParaRPr>
          </a:p>
          <a:p>
            <a:pPr algn="r" rtl="1"/>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690900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ذو زوايا قطرية مستديرة 3"/>
          <p:cNvSpPr/>
          <p:nvPr/>
        </p:nvSpPr>
        <p:spPr>
          <a:xfrm>
            <a:off x="266700" y="1803400"/>
            <a:ext cx="11404600" cy="2667000"/>
          </a:xfrm>
          <a:prstGeom prst="round2Diag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3600" b="1" dirty="0">
                <a:solidFill>
                  <a:schemeClr val="tx1"/>
                </a:solidFill>
                <a:latin typeface="Times New Roman" panose="02020603050405020304" pitchFamily="18" charset="0"/>
                <a:ea typeface="Times New Roman" panose="02020603050405020304" pitchFamily="18" charset="0"/>
              </a:rPr>
              <a:t>سوء السلوك في مجال البحث العلمي</a:t>
            </a:r>
            <a:r>
              <a:rPr lang="ar-SA" sz="3600" dirty="0">
                <a:solidFill>
                  <a:schemeClr val="tx1"/>
                </a:solidFill>
                <a:latin typeface="Times New Roman" panose="02020603050405020304" pitchFamily="18" charset="0"/>
                <a:ea typeface="Times New Roman" panose="02020603050405020304" pitchFamily="18" charset="0"/>
              </a:rPr>
              <a:t>  (   </a:t>
            </a:r>
            <a:r>
              <a:rPr lang="en-US" sz="3600" dirty="0">
                <a:solidFill>
                  <a:schemeClr val="tx1"/>
                </a:solidFill>
                <a:latin typeface="Times New Roman" panose="02020603050405020304" pitchFamily="18" charset="0"/>
                <a:ea typeface="Times New Roman" panose="02020603050405020304" pitchFamily="18" charset="0"/>
              </a:rPr>
              <a:t>R</a:t>
            </a:r>
            <a:r>
              <a:rPr lang="en-US" sz="3600" dirty="0" smtClean="0">
                <a:solidFill>
                  <a:schemeClr val="tx1"/>
                </a:solidFill>
                <a:latin typeface="Times New Roman" panose="02020603050405020304" pitchFamily="18" charset="0"/>
                <a:ea typeface="Times New Roman" panose="02020603050405020304" pitchFamily="18" charset="0"/>
              </a:rPr>
              <a:t>esearch </a:t>
            </a:r>
            <a:r>
              <a:rPr lang="en-US" sz="3600" dirty="0">
                <a:solidFill>
                  <a:schemeClr val="tx1"/>
                </a:solidFill>
                <a:latin typeface="Times New Roman" panose="02020603050405020304" pitchFamily="18" charset="0"/>
                <a:ea typeface="Times New Roman" panose="02020603050405020304" pitchFamily="18" charset="0"/>
              </a:rPr>
              <a:t>M</a:t>
            </a:r>
            <a:r>
              <a:rPr lang="en-US" sz="3600" dirty="0" smtClean="0">
                <a:solidFill>
                  <a:schemeClr val="tx1"/>
                </a:solidFill>
                <a:latin typeface="Times New Roman" panose="02020603050405020304" pitchFamily="18" charset="0"/>
                <a:ea typeface="Times New Roman" panose="02020603050405020304" pitchFamily="18" charset="0"/>
              </a:rPr>
              <a:t>isconduct</a:t>
            </a:r>
            <a:r>
              <a:rPr lang="ar-SA" sz="3600" dirty="0" smtClean="0">
                <a:solidFill>
                  <a:schemeClr val="tx1"/>
                </a:solidFill>
                <a:latin typeface="Times New Roman" panose="02020603050405020304" pitchFamily="18" charset="0"/>
                <a:ea typeface="Times New Roman" panose="02020603050405020304" pitchFamily="18" charset="0"/>
              </a:rPr>
              <a:t> </a:t>
            </a:r>
            <a:r>
              <a:rPr lang="ar-SA" sz="3600" dirty="0">
                <a:solidFill>
                  <a:schemeClr val="tx1"/>
                </a:solidFill>
                <a:latin typeface="Times New Roman" panose="02020603050405020304" pitchFamily="18" charset="0"/>
                <a:ea typeface="Times New Roman" panose="02020603050405020304" pitchFamily="18" charset="0"/>
              </a:rPr>
              <a:t> )</a:t>
            </a:r>
            <a:r>
              <a:rPr lang="en-US" sz="3200" dirty="0">
                <a:solidFill>
                  <a:schemeClr val="tx1"/>
                </a:solidFill>
                <a:latin typeface="Times New Roman" panose="02020603050405020304" pitchFamily="18" charset="0"/>
                <a:ea typeface="Times New Roman" panose="02020603050405020304" pitchFamily="18" charset="0"/>
              </a:rPr>
              <a:t/>
            </a:r>
            <a:br>
              <a:rPr lang="en-US" sz="3200" dirty="0">
                <a:solidFill>
                  <a:schemeClr val="tx1"/>
                </a:solidFill>
                <a:latin typeface="Times New Roman" panose="02020603050405020304" pitchFamily="18" charset="0"/>
                <a:ea typeface="Times New Roman" panose="02020603050405020304" pitchFamily="18" charset="0"/>
              </a:rPr>
            </a:br>
            <a:endParaRPr lang="en-US" sz="3600" dirty="0">
              <a:solidFill>
                <a:schemeClr val="tx1"/>
              </a:solidFill>
            </a:endParaRPr>
          </a:p>
        </p:txBody>
      </p:sp>
    </p:spTree>
    <p:extLst>
      <p:ext uri="{BB962C8B-B14F-4D97-AF65-F5344CB8AC3E}">
        <p14:creationId xmlns:p14="http://schemas.microsoft.com/office/powerpoint/2010/main" val="494702327"/>
      </p:ext>
    </p:extLst>
  </p:cSld>
  <p:clrMapOvr>
    <a:masterClrMapping/>
  </p:clrMapOvr>
  <p:timing>
    <p:tnLst>
      <p:par>
        <p:cTn id="1" dur="indefinite" restart="never" nodeType="tmRoot"/>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Master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4.xml><?xml version="1.0" encoding="utf-8"?>
<a:theme xmlns:a="http://schemas.openxmlformats.org/drawingml/2006/main" name="1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5.xml><?xml version="1.0" encoding="utf-8"?>
<a:theme xmlns:a="http://schemas.openxmlformats.org/drawingml/2006/main" name="2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otalTime>686</TotalTime>
  <Words>1705</Words>
  <Application>Microsoft Office PowerPoint</Application>
  <PresentationFormat>مخصص</PresentationFormat>
  <Paragraphs>256</Paragraphs>
  <Slides>50</Slides>
  <Notes>0</Notes>
  <HiddenSlides>0</HiddenSlides>
  <MMClips>0</MMClips>
  <ScaleCrop>false</ScaleCrop>
  <HeadingPairs>
    <vt:vector size="4" baseType="variant">
      <vt:variant>
        <vt:lpstr>نسق</vt:lpstr>
      </vt:variant>
      <vt:variant>
        <vt:i4>5</vt:i4>
      </vt:variant>
      <vt:variant>
        <vt:lpstr>عناوين الشرائح</vt:lpstr>
      </vt:variant>
      <vt:variant>
        <vt:i4>50</vt:i4>
      </vt:variant>
    </vt:vector>
  </HeadingPairs>
  <TitlesOfParts>
    <vt:vector size="55" baseType="lpstr">
      <vt:lpstr>نسق Office</vt:lpstr>
      <vt:lpstr>Master Slide</vt:lpstr>
      <vt:lpstr>Facet</vt:lpstr>
      <vt:lpstr>1_Facet</vt:lpstr>
      <vt:lpstr>2_Facet</vt:lpstr>
      <vt:lpstr>أخلاقيات النزاهة العلمية وقضايا التأليف والنشر</vt:lpstr>
      <vt:lpstr>الأهداف</vt:lpstr>
      <vt:lpstr>ن ز ا هـ ة</vt:lpstr>
      <vt:lpstr>النزاهة</vt:lpstr>
      <vt:lpstr>عرض تقديمي في PowerPoint</vt:lpstr>
      <vt:lpstr>Definition of Research Integrity and Ethics</vt:lpstr>
      <vt:lpstr>حالات</vt:lpstr>
      <vt:lpstr>عرض تقديمي في PowerPoint</vt:lpstr>
      <vt:lpstr>عرض تقديمي في PowerPoint</vt:lpstr>
      <vt:lpstr>Research Misconduct</vt:lpstr>
      <vt:lpstr>سوء السلوك في مجال البحث العلمي   (   research misconduct  ) </vt:lpstr>
      <vt:lpstr>عرض تقديمي في PowerPoint</vt:lpstr>
      <vt:lpstr>أسباب انتهاك النزاهة الأكاديمية د.بدر ملك</vt:lpstr>
      <vt:lpstr>عرض تقديمي في PowerPoint</vt:lpstr>
      <vt:lpstr>أسباب التجاوزات في النشر العلمي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أنواع سوءالسلوك في البحث العلمي</vt:lpstr>
      <vt:lpstr>أنواع سوءالسلوك في البحث العلمي</vt:lpstr>
      <vt:lpstr>TYPES OF TEXT PLAGIARISM</vt:lpstr>
      <vt:lpstr>عرض تقديمي في PowerPoint</vt:lpstr>
      <vt:lpstr>SELF-PLAGIARISM</vt:lpstr>
      <vt:lpstr> 46% of the manuscripts submitted to IJES have contained some form of plagiarism</vt:lpstr>
      <vt:lpstr>PARAPHRASING</vt:lpstr>
      <vt:lpstr>عرض تقديمي في PowerPoint</vt:lpstr>
      <vt:lpstr>عرض تقديمي في PowerPoint</vt:lpstr>
      <vt:lpstr>الانتحال او السرقة الادبيه / العلمية </vt:lpstr>
      <vt:lpstr>عرض تقديمي في PowerPoint</vt:lpstr>
      <vt:lpstr>PREVENTION PLAGIARISM</vt:lpstr>
      <vt:lpstr>عرض تقديمي في PowerPoint</vt:lpstr>
      <vt:lpstr>عرض تقديمي في PowerPoint</vt:lpstr>
      <vt:lpstr>تضارب المصالح</vt:lpstr>
      <vt:lpstr>قضايا التأليف AUTHORSHIP</vt:lpstr>
      <vt:lpstr>قضايا التأليف AUTHORSHIP</vt:lpstr>
      <vt:lpstr>Publications and Authorship (cont.)</vt:lpstr>
      <vt:lpstr>عرض تقديمي في PowerPoint</vt:lpstr>
      <vt:lpstr>عرض تقديمي في PowerPoint</vt:lpstr>
      <vt:lpstr>أخلاقيات الباحث</vt:lpstr>
      <vt:lpstr>عرض تقديمي في PowerPoint</vt:lpstr>
      <vt:lpstr>عرض تقديمي في PowerPoint</vt:lpstr>
      <vt:lpstr>الأمانة</vt:lpstr>
      <vt:lpstr>الضوابط الأخلاقية</vt:lpstr>
      <vt:lpstr>عرض تقديمي في PowerPoint</vt:lpstr>
      <vt:lpstr>النشر العلمي</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USER</dc:creator>
  <cp:lastModifiedBy>Abdulaziz Al odhayani</cp:lastModifiedBy>
  <cp:revision>67</cp:revision>
  <dcterms:created xsi:type="dcterms:W3CDTF">2015-11-24T04:55:24Z</dcterms:created>
  <dcterms:modified xsi:type="dcterms:W3CDTF">2018-03-18T09:01:04Z</dcterms:modified>
</cp:coreProperties>
</file>