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9" r:id="rId3"/>
    <p:sldId id="282" r:id="rId4"/>
    <p:sldId id="257" r:id="rId5"/>
    <p:sldId id="260" r:id="rId6"/>
    <p:sldId id="270" r:id="rId7"/>
    <p:sldId id="261" r:id="rId8"/>
    <p:sldId id="262" r:id="rId9"/>
    <p:sldId id="272" r:id="rId10"/>
    <p:sldId id="274" r:id="rId11"/>
    <p:sldId id="275" r:id="rId12"/>
    <p:sldId id="271" r:id="rId13"/>
    <p:sldId id="263" r:id="rId14"/>
    <p:sldId id="264" r:id="rId15"/>
    <p:sldId id="283" r:id="rId16"/>
    <p:sldId id="265" r:id="rId17"/>
    <p:sldId id="268" r:id="rId18"/>
    <p:sldId id="266" r:id="rId19"/>
    <p:sldId id="273" r:id="rId20"/>
    <p:sldId id="284" r:id="rId21"/>
    <p:sldId id="267" r:id="rId22"/>
    <p:sldId id="277" r:id="rId23"/>
    <p:sldId id="278" r:id="rId24"/>
    <p:sldId id="276" r:id="rId25"/>
    <p:sldId id="279" r:id="rId26"/>
    <p:sldId id="280" r:id="rId27"/>
    <p:sldId id="281" r:id="rId28"/>
  </p:sldIdLst>
  <p:sldSz cx="12192000" cy="6858000"/>
  <p:notesSz cx="6954838" cy="93091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07B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48" d="100"/>
          <a:sy n="48" d="100"/>
        </p:scale>
        <p:origin x="-6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AF2203E7-3CA9-460C-B016-DA29DDAED6A0}" type="datetimeFigureOut">
              <a:rPr lang="ar-SA" smtClean="0"/>
              <a:t>22/08/1439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AD0DA0B-3B71-44E9-801C-0B88E65C15B5}" type="slidenum">
              <a:rPr lang="ar-SA" smtClean="0"/>
              <a:t>‹#›</a:t>
            </a:fld>
            <a:endParaRPr lang="ar-SA"/>
          </a:p>
        </p:txBody>
      </p:sp>
    </p:spTree>
    <p:extLst>
      <p:ext uri="{BB962C8B-B14F-4D97-AF65-F5344CB8AC3E}">
        <p14:creationId xmlns:p14="http://schemas.microsoft.com/office/powerpoint/2010/main" val="190099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F2203E7-3CA9-460C-B016-DA29DDAED6A0}" type="datetimeFigureOut">
              <a:rPr lang="ar-SA" smtClean="0"/>
              <a:t>22/08/1439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AD0DA0B-3B71-44E9-801C-0B88E65C15B5}" type="slidenum">
              <a:rPr lang="ar-SA" smtClean="0"/>
              <a:t>‹#›</a:t>
            </a:fld>
            <a:endParaRPr lang="ar-SA"/>
          </a:p>
        </p:txBody>
      </p:sp>
    </p:spTree>
    <p:extLst>
      <p:ext uri="{BB962C8B-B14F-4D97-AF65-F5344CB8AC3E}">
        <p14:creationId xmlns:p14="http://schemas.microsoft.com/office/powerpoint/2010/main" val="270379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F2203E7-3CA9-460C-B016-DA29DDAED6A0}" type="datetimeFigureOut">
              <a:rPr lang="ar-SA" smtClean="0"/>
              <a:t>22/08/1439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AD0DA0B-3B71-44E9-801C-0B88E65C15B5}" type="slidenum">
              <a:rPr lang="ar-SA" smtClean="0"/>
              <a:t>‹#›</a:t>
            </a:fld>
            <a:endParaRPr lang="ar-SA"/>
          </a:p>
        </p:txBody>
      </p:sp>
    </p:spTree>
    <p:extLst>
      <p:ext uri="{BB962C8B-B14F-4D97-AF65-F5344CB8AC3E}">
        <p14:creationId xmlns:p14="http://schemas.microsoft.com/office/powerpoint/2010/main" val="270251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F2203E7-3CA9-460C-B016-DA29DDAED6A0}" type="datetimeFigureOut">
              <a:rPr lang="ar-SA" smtClean="0"/>
              <a:t>22/08/1439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AD0DA0B-3B71-44E9-801C-0B88E65C15B5}" type="slidenum">
              <a:rPr lang="ar-SA" smtClean="0"/>
              <a:t>‹#›</a:t>
            </a:fld>
            <a:endParaRPr lang="ar-SA"/>
          </a:p>
        </p:txBody>
      </p:sp>
    </p:spTree>
    <p:extLst>
      <p:ext uri="{BB962C8B-B14F-4D97-AF65-F5344CB8AC3E}">
        <p14:creationId xmlns:p14="http://schemas.microsoft.com/office/powerpoint/2010/main" val="107450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2203E7-3CA9-460C-B016-DA29DDAED6A0}" type="datetimeFigureOut">
              <a:rPr lang="ar-SA" smtClean="0"/>
              <a:t>22/08/1439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AD0DA0B-3B71-44E9-801C-0B88E65C15B5}" type="slidenum">
              <a:rPr lang="ar-SA" smtClean="0"/>
              <a:t>‹#›</a:t>
            </a:fld>
            <a:endParaRPr lang="ar-SA"/>
          </a:p>
        </p:txBody>
      </p:sp>
    </p:spTree>
    <p:extLst>
      <p:ext uri="{BB962C8B-B14F-4D97-AF65-F5344CB8AC3E}">
        <p14:creationId xmlns:p14="http://schemas.microsoft.com/office/powerpoint/2010/main" val="271144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AF2203E7-3CA9-460C-B016-DA29DDAED6A0}" type="datetimeFigureOut">
              <a:rPr lang="ar-SA" smtClean="0"/>
              <a:t>22/08/1439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AD0DA0B-3B71-44E9-801C-0B88E65C15B5}" type="slidenum">
              <a:rPr lang="ar-SA" smtClean="0"/>
              <a:t>‹#›</a:t>
            </a:fld>
            <a:endParaRPr lang="ar-SA"/>
          </a:p>
        </p:txBody>
      </p:sp>
    </p:spTree>
    <p:extLst>
      <p:ext uri="{BB962C8B-B14F-4D97-AF65-F5344CB8AC3E}">
        <p14:creationId xmlns:p14="http://schemas.microsoft.com/office/powerpoint/2010/main" val="153052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AF2203E7-3CA9-460C-B016-DA29DDAED6A0}" type="datetimeFigureOut">
              <a:rPr lang="ar-SA" smtClean="0"/>
              <a:t>22/08/1439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AD0DA0B-3B71-44E9-801C-0B88E65C15B5}" type="slidenum">
              <a:rPr lang="ar-SA" smtClean="0"/>
              <a:t>‹#›</a:t>
            </a:fld>
            <a:endParaRPr lang="ar-SA"/>
          </a:p>
        </p:txBody>
      </p:sp>
    </p:spTree>
    <p:extLst>
      <p:ext uri="{BB962C8B-B14F-4D97-AF65-F5344CB8AC3E}">
        <p14:creationId xmlns:p14="http://schemas.microsoft.com/office/powerpoint/2010/main" val="2921959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AF2203E7-3CA9-460C-B016-DA29DDAED6A0}" type="datetimeFigureOut">
              <a:rPr lang="ar-SA" smtClean="0"/>
              <a:t>22/08/1439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AD0DA0B-3B71-44E9-801C-0B88E65C15B5}" type="slidenum">
              <a:rPr lang="ar-SA" smtClean="0"/>
              <a:t>‹#›</a:t>
            </a:fld>
            <a:endParaRPr lang="ar-SA"/>
          </a:p>
        </p:txBody>
      </p:sp>
    </p:spTree>
    <p:extLst>
      <p:ext uri="{BB962C8B-B14F-4D97-AF65-F5344CB8AC3E}">
        <p14:creationId xmlns:p14="http://schemas.microsoft.com/office/powerpoint/2010/main" val="260310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203E7-3CA9-460C-B016-DA29DDAED6A0}" type="datetimeFigureOut">
              <a:rPr lang="ar-SA" smtClean="0"/>
              <a:t>22/08/1439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AD0DA0B-3B71-44E9-801C-0B88E65C15B5}" type="slidenum">
              <a:rPr lang="ar-SA" smtClean="0"/>
              <a:t>‹#›</a:t>
            </a:fld>
            <a:endParaRPr lang="ar-SA"/>
          </a:p>
        </p:txBody>
      </p:sp>
    </p:spTree>
    <p:extLst>
      <p:ext uri="{BB962C8B-B14F-4D97-AF65-F5344CB8AC3E}">
        <p14:creationId xmlns:p14="http://schemas.microsoft.com/office/powerpoint/2010/main" val="2643588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2203E7-3CA9-460C-B016-DA29DDAED6A0}" type="datetimeFigureOut">
              <a:rPr lang="ar-SA" smtClean="0"/>
              <a:t>22/08/1439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AD0DA0B-3B71-44E9-801C-0B88E65C15B5}" type="slidenum">
              <a:rPr lang="ar-SA" smtClean="0"/>
              <a:t>‹#›</a:t>
            </a:fld>
            <a:endParaRPr lang="ar-SA"/>
          </a:p>
        </p:txBody>
      </p:sp>
    </p:spTree>
    <p:extLst>
      <p:ext uri="{BB962C8B-B14F-4D97-AF65-F5344CB8AC3E}">
        <p14:creationId xmlns:p14="http://schemas.microsoft.com/office/powerpoint/2010/main" val="3101180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2203E7-3CA9-460C-B016-DA29DDAED6A0}" type="datetimeFigureOut">
              <a:rPr lang="ar-SA" smtClean="0"/>
              <a:t>22/08/1439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AD0DA0B-3B71-44E9-801C-0B88E65C15B5}" type="slidenum">
              <a:rPr lang="ar-SA" smtClean="0"/>
              <a:t>‹#›</a:t>
            </a:fld>
            <a:endParaRPr lang="ar-SA"/>
          </a:p>
        </p:txBody>
      </p:sp>
    </p:spTree>
    <p:extLst>
      <p:ext uri="{BB962C8B-B14F-4D97-AF65-F5344CB8AC3E}">
        <p14:creationId xmlns:p14="http://schemas.microsoft.com/office/powerpoint/2010/main" val="65939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F2203E7-3CA9-460C-B016-DA29DDAED6A0}" type="datetimeFigureOut">
              <a:rPr lang="ar-SA" smtClean="0"/>
              <a:t>22/08/1439</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AD0DA0B-3B71-44E9-801C-0B88E65C15B5}" type="slidenum">
              <a:rPr lang="ar-SA" smtClean="0"/>
              <a:t>‹#›</a:t>
            </a:fld>
            <a:endParaRPr lang="ar-SA"/>
          </a:p>
        </p:txBody>
      </p:sp>
    </p:spTree>
    <p:extLst>
      <p:ext uri="{BB962C8B-B14F-4D97-AF65-F5344CB8AC3E}">
        <p14:creationId xmlns:p14="http://schemas.microsoft.com/office/powerpoint/2010/main" val="205138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6995" y="18488"/>
            <a:ext cx="9144000" cy="2387600"/>
          </a:xfrm>
        </p:spPr>
        <p:txBody>
          <a:bodyPr/>
          <a:lstStyle/>
          <a:p>
            <a:r>
              <a:rPr lang="ar-SA" dirty="0" smtClean="0"/>
              <a:t>موت الدماغ وزراعة الأعضاء</a:t>
            </a:r>
            <a:endParaRPr lang="ar-SA" dirty="0"/>
          </a:p>
        </p:txBody>
      </p:sp>
      <p:sp>
        <p:nvSpPr>
          <p:cNvPr id="3" name="Subtitle 2"/>
          <p:cNvSpPr>
            <a:spLocks noGrp="1"/>
          </p:cNvSpPr>
          <p:nvPr>
            <p:ph type="subTitle" idx="1"/>
          </p:nvPr>
        </p:nvSpPr>
        <p:spPr/>
        <p:txBody>
          <a:bodyPr/>
          <a:lstStyle/>
          <a:p>
            <a:endParaRPr lang="ar-SA"/>
          </a:p>
        </p:txBody>
      </p:sp>
      <p:pic>
        <p:nvPicPr>
          <p:cNvPr id="2050" name="Picture 2" descr="http://i1.wp.com/leonardonoto.com/wp-content/uploads/2013/09/800px-Mummy-UpperClassEgyptianMale-SaitePeriod_RosicrucianMuseu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34958"/>
            <a:ext cx="5889110" cy="25760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telegraph.co.uk/multimedia/archive/02873/Jimi-Fritze_287303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734958"/>
            <a:ext cx="5905500" cy="25760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58766" y="5916469"/>
            <a:ext cx="3488455" cy="523220"/>
          </a:xfrm>
          <a:prstGeom prst="rect">
            <a:avLst/>
          </a:prstGeom>
          <a:noFill/>
        </p:spPr>
        <p:txBody>
          <a:bodyPr wrap="none" rtlCol="0">
            <a:spAutoFit/>
          </a:bodyPr>
          <a:lstStyle/>
          <a:p>
            <a:r>
              <a:rPr lang="ar-SA" sz="2800" dirty="0" smtClean="0"/>
              <a:t>أ.د. جمال الجارالله 1437 هـ</a:t>
            </a:r>
            <a:endParaRPr lang="en-US" sz="2800" dirty="0"/>
          </a:p>
        </p:txBody>
      </p:sp>
    </p:spTree>
    <p:extLst>
      <p:ext uri="{BB962C8B-B14F-4D97-AF65-F5344CB8AC3E}">
        <p14:creationId xmlns:p14="http://schemas.microsoft.com/office/powerpoint/2010/main" val="3311794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2664" t="14383" r="25961" b="5782"/>
          <a:stretch/>
        </p:blipFill>
        <p:spPr>
          <a:xfrm>
            <a:off x="691978" y="181232"/>
            <a:ext cx="10635049" cy="6496480"/>
          </a:xfrm>
          <a:prstGeom prst="rect">
            <a:avLst/>
          </a:prstGeom>
        </p:spPr>
      </p:pic>
    </p:spTree>
    <p:extLst>
      <p:ext uri="{BB962C8B-B14F-4D97-AF65-F5344CB8AC3E}">
        <p14:creationId xmlns:p14="http://schemas.microsoft.com/office/powerpoint/2010/main" val="956720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54" t="8125" r="15529" b="30173"/>
          <a:stretch/>
        </p:blipFill>
        <p:spPr>
          <a:xfrm>
            <a:off x="57665" y="-111025"/>
            <a:ext cx="12027243" cy="6347302"/>
          </a:xfrm>
          <a:prstGeom prst="rect">
            <a:avLst/>
          </a:prstGeom>
        </p:spPr>
      </p:pic>
    </p:spTree>
    <p:extLst>
      <p:ext uri="{BB962C8B-B14F-4D97-AF65-F5344CB8AC3E}">
        <p14:creationId xmlns:p14="http://schemas.microsoft.com/office/powerpoint/2010/main" val="3712313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945" t="-4646" r="-17853" b="-2078"/>
          <a:stretch/>
        </p:blipFill>
        <p:spPr>
          <a:xfrm>
            <a:off x="-3274504" y="-439372"/>
            <a:ext cx="18288000" cy="10287000"/>
          </a:xfrm>
          <a:prstGeom prst="rect">
            <a:avLst/>
          </a:prstGeom>
        </p:spPr>
      </p:pic>
    </p:spTree>
    <p:extLst>
      <p:ext uri="{BB962C8B-B14F-4D97-AF65-F5344CB8AC3E}">
        <p14:creationId xmlns:p14="http://schemas.microsoft.com/office/powerpoint/2010/main" val="4101559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فتوى مجمع الفقه التابع لمنظمة التعاون الإسلامي</a:t>
            </a:r>
            <a:endParaRPr lang="ar-SA" dirty="0"/>
          </a:p>
        </p:txBody>
      </p:sp>
      <p:sp>
        <p:nvSpPr>
          <p:cNvPr id="3" name="Content Placeholder 2"/>
          <p:cNvSpPr>
            <a:spLocks noGrp="1"/>
          </p:cNvSpPr>
          <p:nvPr>
            <p:ph idx="1"/>
          </p:nvPr>
        </p:nvSpPr>
        <p:spPr/>
        <p:txBody>
          <a:bodyPr>
            <a:normAutofit fontScale="77500" lnSpcReduction="20000"/>
          </a:bodyPr>
          <a:lstStyle/>
          <a:p>
            <a:pPr marL="0" indent="0">
              <a:buNone/>
            </a:pPr>
            <a:r>
              <a:rPr lang="ar-SY" b="1" dirty="0" smtClean="0"/>
              <a:t> </a:t>
            </a:r>
            <a:r>
              <a:rPr lang="ar-SY" b="1" dirty="0"/>
              <a:t>ق</a:t>
            </a:r>
            <a:r>
              <a:rPr lang="ar-SY" dirty="0"/>
              <a:t>رر </a:t>
            </a:r>
            <a:r>
              <a:rPr lang="ar-SY" dirty="0" smtClean="0"/>
              <a:t>المجمع</a:t>
            </a:r>
            <a:r>
              <a:rPr lang="ar-SA" dirty="0" smtClean="0"/>
              <a:t> في دورته</a:t>
            </a:r>
            <a:r>
              <a:rPr lang="ar-SY" dirty="0" smtClean="0"/>
              <a:t> التي </a:t>
            </a:r>
            <a:r>
              <a:rPr lang="ar-SY" dirty="0"/>
              <a:t>عقدت في عمان (الأردن) (8 –13 صفر 1407هـ / 11 – 16 أكتوبر 1986م) وصدر فيها القرار (رقم 5) </a:t>
            </a:r>
            <a:r>
              <a:rPr lang="ar-SY" b="1" dirty="0" smtClean="0"/>
              <a:t>:</a:t>
            </a:r>
            <a:endParaRPr lang="en-US" b="1" dirty="0"/>
          </a:p>
          <a:p>
            <a:pPr marL="0" indent="0">
              <a:buNone/>
            </a:pPr>
            <a:r>
              <a:rPr lang="ar-SY" b="1" dirty="0"/>
              <a:t>	</a:t>
            </a:r>
            <a:r>
              <a:rPr lang="ar-SY" b="1" dirty="0" smtClean="0"/>
              <a:t>أن </a:t>
            </a:r>
            <a:r>
              <a:rPr lang="ar-SY" b="1" dirty="0"/>
              <a:t>الشخص قد مات، وتترتب جميع الأحكام المقررة شرعا للوفاة إذا تبينت فيه إحدى العلامتين التاليتين:</a:t>
            </a:r>
            <a:endParaRPr lang="en-US" b="1" dirty="0"/>
          </a:p>
          <a:p>
            <a:pPr marL="0" lvl="0" indent="0">
              <a:buNone/>
            </a:pPr>
            <a:r>
              <a:rPr lang="ar-SY" b="1" dirty="0"/>
              <a:t>إذا توقف قلبه وتنفسه توقفا تاما، وحكم الأطباء بأن هذا التوقف لا رجعة فيه.</a:t>
            </a:r>
            <a:endParaRPr lang="en-US" b="1" dirty="0"/>
          </a:p>
          <a:p>
            <a:pPr marL="0" lvl="0" indent="0">
              <a:buNone/>
            </a:pPr>
            <a:r>
              <a:rPr lang="ar-SY" b="1" dirty="0"/>
              <a:t>إذا تعطلت جميع وظائف دماغه تعطلا نهائيا، وحكم الأطباء الاختصاصين الخبراء بأن هذا التعطل لا رجعة فيه، وأخذ دماغه في التحلل.</a:t>
            </a:r>
            <a:endParaRPr lang="en-US" b="1" dirty="0"/>
          </a:p>
          <a:p>
            <a:pPr marL="0" indent="0">
              <a:buNone/>
            </a:pPr>
            <a:r>
              <a:rPr lang="ar-SY" b="1" dirty="0"/>
              <a:t>وفي هذه الحالة يسوغ رفع أجهزة الإنعاش المركبة على الشخص ( وإن كان بعض الأعضاء لا يزال يعمل آليا بفعل الأجهزة المركبة).</a:t>
            </a:r>
            <a:endParaRPr lang="en-US" b="1" dirty="0"/>
          </a:p>
          <a:p>
            <a:pPr marL="0" indent="0">
              <a:buNone/>
            </a:pPr>
            <a:endParaRPr lang="en-US" b="1" dirty="0"/>
          </a:p>
          <a:p>
            <a:pPr marL="0" indent="0">
              <a:buNone/>
            </a:pPr>
            <a:r>
              <a:rPr lang="ar-SY" b="1" dirty="0"/>
              <a:t>	وقام المجمع الفقهي لرابطة العالم الإسلامي ببحث هذا الموضوع في دورته الثامنة والتاسعة وأصدر قراره في دورته العشرة المنعقدة في مكة المكرمة (1408هـ) وأجاز رفع الاجهزة في مثل هذه الحالة إلا أنه لم يعتبر الشخص ميتا من الناحية الشرعية، ولا تسري عليه أحكام الموت إلا بعد توقف قلبه ودورته الدموية.</a:t>
            </a:r>
            <a:endParaRPr lang="en-US" b="1" dirty="0"/>
          </a:p>
          <a:p>
            <a:pPr marL="0" indent="0">
              <a:buNone/>
            </a:pPr>
            <a:endParaRPr lang="ar-SA" dirty="0"/>
          </a:p>
        </p:txBody>
      </p:sp>
    </p:spTree>
    <p:extLst>
      <p:ext uri="{BB962C8B-B14F-4D97-AF65-F5344CB8AC3E}">
        <p14:creationId xmlns:p14="http://schemas.microsoft.com/office/powerpoint/2010/main" val="3986689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فتوى هيئة كبار العلماء بالسعودية</a:t>
            </a:r>
            <a:endParaRPr lang="ar-SA" dirty="0"/>
          </a:p>
        </p:txBody>
      </p:sp>
      <p:sp>
        <p:nvSpPr>
          <p:cNvPr id="3" name="Content Placeholder 2"/>
          <p:cNvSpPr>
            <a:spLocks noGrp="1"/>
          </p:cNvSpPr>
          <p:nvPr>
            <p:ph idx="1"/>
          </p:nvPr>
        </p:nvSpPr>
        <p:spPr/>
        <p:txBody>
          <a:bodyPr>
            <a:normAutofit/>
          </a:bodyPr>
          <a:lstStyle/>
          <a:p>
            <a:r>
              <a:rPr lang="ar-SA" b="1" dirty="0"/>
              <a:t>وقد اطلع المجلس أثناء البحث عل قراره رقم (62) في حكم نقل القرنية من إنسان إلىٍٍ آخر وإلى قراره رقم (99) في حكم نقل عضو أو جزئه من إنسان إلي آخر كما اطلع على القرارات الصادرة من المجمع الفقهي التابع لمنظمة المؤتمر الإسلامي بجدة والمجمع الفقهي التابع لرابطة العالم الإسلامي بمكة المكرمة بشأن نقل الأعضاء وزراعتها.</a:t>
            </a:r>
            <a:endParaRPr lang="en-US" b="1" dirty="0"/>
          </a:p>
          <a:p>
            <a:pPr marL="0" indent="0">
              <a:buNone/>
            </a:pPr>
            <a:r>
              <a:rPr lang="ar-SA" b="1" dirty="0"/>
              <a:t>	وبعد المناقشة وتداول الرأي في الموضوع قرر المجلس أنه لا يجوز شرعا الحكم بموت الإنسان الموت الذي تترتب عليه أحكامه الشرعية بمجرد تقرير الأطباء أنه مات دماغيا </a:t>
            </a:r>
            <a:r>
              <a:rPr lang="ar-SA" b="1" dirty="0">
                <a:solidFill>
                  <a:srgbClr val="C00000"/>
                </a:solidFill>
              </a:rPr>
              <a:t>حتى يعلم أنه مات موتا لا شبهة فيه تتوقف معه حركة القلب والنفس مع ظهور الأمارات الأخرى الدالة على موته يقينا لأن الأصل حياته فلا يعدل عنه إلا بيقين</a:t>
            </a:r>
            <a:r>
              <a:rPr lang="ar-SA" b="1" dirty="0"/>
              <a:t> .. وبالله </a:t>
            </a:r>
            <a:r>
              <a:rPr lang="ar-SA" b="1" dirty="0" smtClean="0"/>
              <a:t>التوفيق وصلى </a:t>
            </a:r>
            <a:r>
              <a:rPr lang="ar-SA" b="1" dirty="0"/>
              <a:t>الله علي نبينا محمد </a:t>
            </a:r>
            <a:r>
              <a:rPr lang="ar-SA" b="1" dirty="0" err="1"/>
              <a:t>وآله</a:t>
            </a:r>
            <a:r>
              <a:rPr lang="ar-SA" b="1" dirty="0"/>
              <a:t> وصحبه</a:t>
            </a:r>
            <a:endParaRPr lang="en-US" b="1" dirty="0"/>
          </a:p>
          <a:p>
            <a:endParaRPr lang="en-US" b="1" dirty="0"/>
          </a:p>
          <a:p>
            <a:pPr marL="0" indent="0">
              <a:buNone/>
            </a:pPr>
            <a:endParaRPr lang="ar-SA" dirty="0"/>
          </a:p>
        </p:txBody>
      </p:sp>
    </p:spTree>
    <p:extLst>
      <p:ext uri="{BB962C8B-B14F-4D97-AF65-F5344CB8AC3E}">
        <p14:creationId xmlns:p14="http://schemas.microsoft.com/office/powerpoint/2010/main" val="2132893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ar-SA" dirty="0" smtClean="0"/>
              <a:t>ماذا نستنتج من هذه الفتاوى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3815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64043" y="-527224"/>
            <a:ext cx="9144000" cy="2387600"/>
          </a:xfrm>
        </p:spPr>
        <p:txBody>
          <a:bodyPr/>
          <a:lstStyle/>
          <a:p>
            <a:r>
              <a:rPr lang="ar-SA" dirty="0" smtClean="0"/>
              <a:t>زراعة الأعضاء</a:t>
            </a:r>
            <a:endParaRPr lang="ar-SA" dirty="0"/>
          </a:p>
        </p:txBody>
      </p:sp>
      <p:sp>
        <p:nvSpPr>
          <p:cNvPr id="5" name="Subtitle 4"/>
          <p:cNvSpPr>
            <a:spLocks noGrp="1"/>
          </p:cNvSpPr>
          <p:nvPr>
            <p:ph type="subTitle" idx="1"/>
          </p:nvPr>
        </p:nvSpPr>
        <p:spPr/>
        <p:txBody>
          <a:bodyPr/>
          <a:lstStyle/>
          <a:p>
            <a:endParaRPr lang="ar-SA"/>
          </a:p>
        </p:txBody>
      </p:sp>
      <p:pic>
        <p:nvPicPr>
          <p:cNvPr id="2" name="Picture 1"/>
          <p:cNvPicPr>
            <a:picLocks noChangeAspect="1"/>
          </p:cNvPicPr>
          <p:nvPr/>
        </p:nvPicPr>
        <p:blipFill>
          <a:blip r:embed="rId2"/>
          <a:stretch>
            <a:fillRect/>
          </a:stretch>
        </p:blipFill>
        <p:spPr>
          <a:xfrm>
            <a:off x="4512276" y="1719016"/>
            <a:ext cx="3810000" cy="2228226"/>
          </a:xfrm>
          <a:prstGeom prst="rect">
            <a:avLst/>
          </a:prstGeom>
        </p:spPr>
      </p:pic>
      <p:pic>
        <p:nvPicPr>
          <p:cNvPr id="3074" name="Picture 2" descr="http://i.huffpost.com/gen/1161207/images/o-SARA-MURNAGHAN-ORGAN-TRANSPLANT-face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5492" y="4065509"/>
            <a:ext cx="7768281" cy="238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17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88757" y="-236882"/>
            <a:ext cx="9144000" cy="2387600"/>
          </a:xfrm>
        </p:spPr>
        <p:txBody>
          <a:bodyPr/>
          <a:lstStyle/>
          <a:p>
            <a:r>
              <a:rPr lang="ar-SA" dirty="0" smtClean="0"/>
              <a:t>صور زراعة الأعضاء وأحكامها</a:t>
            </a:r>
            <a:endParaRPr lang="ar-SA" dirty="0"/>
          </a:p>
        </p:txBody>
      </p:sp>
      <p:sp>
        <p:nvSpPr>
          <p:cNvPr id="7" name="AutoShape 4" descr="data:image/jpeg;base64,/9j/4AAQSkZJRgABAQAAAQABAAD/2wCEAAkGBxQTEhQUEhQUFBQVFRUUFBgWFRQUFBQWFRcWFxQYFBYYHCggGBolHBQVITEhJSkrLi4uFx8zODMsNygtLiwBCgoKDg0OGxAQGi0kHCQsLCwvLCwsLDQsLCwsLCwsLCwsLC8sLiw0LCwsLCwsLCwsLCwsLCwsLCwsLCwsLCwsLP/AABEIAKwBJQMBIgACEQEDEQH/xAAcAAAABwEBAAAAAAAAAAAAAAAAAQIDBAUGBwj/xABDEAABAwIEAwUFBQYFAgcAAAABAAIDBBEFEiExQVFhBhMicYEHMpGhsSNCcsHRFCRSYuHwFTN0gpKisjQ1Q1Njc8L/xAAaAQACAwEBAAAAAAAAAAAAAAACAwABBAUG/8QALREAAgIBBAECAwgDAAAAAAAAAAECEQMEEiExQRNRIjJhBRRxgZHB4fChsfH/2gAMAwEAAhEDEQA/AO4oIKHi2IMp4ZJpDZsbS4+g2UJ2c59tHafIwUcZ8UgzTEcGcG+tvguNKZjGJPqZ5J5PekcXeQ4D0CiBIbtnThDZGg0EAgoimAIwiRqEQEEYQIVDoiUTil2QAVDkNpcRF232zC/lfVGWosqgR1WCppQdmEWFrZT8Eb5Ke58DvgFzDDm/bR/jb9V0CrdugfBmlCmWUYpzs13/AEpqSamBtY3H4VBwp1yVm6x5/aQAL+LbnzU3cCnHs6J30WTw2FgdLt2VO2sttbfbwqmc+zXeR6Kphk8QHUfMrFjm5WzlKfk6HTY6xoyuiF+PuqFile54uyMN9AqOoFpPqrbFHgU8lv4fyWyzrqK4INS/7CTvMl9Mo8N734WVIyVUr6iwRftfmroeoFtJUWUd1WLqtdMeaIvKui9hMkqfgmmzJljCfJKMJVgNIez3QKYy9U6DoiFtEeQaogn+CasoUMuWi7A9ozQ1TXk/ZP8ABKOGU7O8wdfis85IKhGk1TPWkbw4Ag3BAIPMHZKXPfY52i7+lMDzeSn0HMxn3T6bLoSenaObOLjKmBBBBWCBcq9uGO5Y46Rp1k+0k/C33R6ldUcbLzH20xf9qrZ5r3aXZWfgZo380E3SNGmhc79ilCNEjCUb2GEEEFBbDQQCNQiDugiCCg6ICiBQKCochYCDW/3+qJoTzSqIOUA+1j/G36rcVx39VjKA/ax/jb9Vs67ihkLn2LweB1i7KS2241WRxSS09+Th9Vs+zFU9pIbfS56EcQeirscghqCbDu3tcbW4E62cOV9UuU1FfF0Y551CTU1wQK42jd1+SraFpuDy1KsO6e9skWW8kYB02c0feChRjwho3JBJ8uCRig1wYcWCTnt8fsWs0njF+QVtizr08n4fyCp6oWe3yCtMWP7tJ+H8gtR2PYwBCJsaKM6KRGiHiGwD1TrIuilR2t/d0ZIsoLbGLgdOaLNwRTIomKwWGI0hwUl4smHlWLY27ZNkJZF0TmqwSO4IkslIKgSL/sHjZpK2KT7jj3cn4H6fI2K9KtdfUag6rySV6O9muMftNBC4m72Dun+bNB8rJkH4Muqh1I1KCCCYYzOe0HFP2agnkBs4sLG/if4dPiV5qC7J7dsQtFTwA++90jh0YAB83FccSpvk6OljUL9wBGiCNAPDQQCCgthhBBBQiDRkIkbQqY6I2UAnSxJyKholpTzZeiZCOyhZMw+S8sf42/VbuePM+xNr3+PALA4f/mx/jb9V0B7CXixsQbjoQUEhOT6AwqF8Tsw1BBsRqDzB69FSY1IGy97EQ4ffA3HMELoeGUBjDyNWyC5uNjxsOqwfaPBPHJJAbEAOyb7e95hKn18RzJuOTifD9yf2VeHVLnXuH00oHoLhVLqRsZa0G7tM3IeSX2Pc6SQxsAjlDZHEnUBuXxADgVHhcXO63PyKXjjJSrpL+QsUMsWovhLv9ibXN+0bfp5KbjA/d5Pwn6JithdmaSDra2nJTcbjP7NJb+E/QLQjcpLjk5s12yfjeOKaA0QyphpJ4cLdU2ZBwuozBfZS2RaKgaEsud1IDClQRc+CW5QXJjLnJh6ecmXKwQMSZHIwU05ysGhkhJunC5NkKwgl1D2F4plmnpydHtEjfxN0db0PyXL1oPZ/iHcYhTPvYF+R3k8ZVcXyLyx3QaPSyCCCecs4L7aqzPiAZwiiaPVxLj9QsEtF7RKjPiVUeT8v/EW/JZ1IfZ1sSqCQEaII1QTAlBEgFAGKRI0LqEQYS2BISgVTGxHW9ELBEEobdUI0SWJJYnrpDlCB0H+bH+Nv1W7lqQx1zzWb7LUOeQyOHhj1HIv4fBX1aM+gQyFy5ZscFx6OVmXOC4DUHQ24Ac1SVVMTKbHQ7H6rD1FU6GQObu07Ha/VajBMR79t9RrZwvqDz8lm1F0rVo5urw7fiXRddn+ypZW9+HjK+OQW5OcyyVRdg3NykvFw4uPx0TcMkkU0bs5y6362BsmcU7QSxgNa8l5F+eUeXNR5I0lV2InmbjT/ALRYdoMHIGjxfTXl/VVlbFaB7Tr4SqZuMy38bj5frdXVHUZhZ2oIset903GkukaNPjcfiaowUtH0TTqUcvgrvEYDG9zDwOnUcFFKadFSZAZCL6BPti0T1tUsBQpsaDdEmRqkW06JqX4qAkORRpNFLlCgSuN1YSQXmkOKUGpfdIimM2SSnrJp4VlDZRxSFrmuG7XNcPQgoiklQs9YYfUd5FG8ffYx/wDyaD+aCpPZ9V95h1MeUbWn/bp+SCejjyVNo4F2wN6+r/1EvycVUK27Xf8Aj6v/AFEv/eVUpB14/KgI0SNQgYQRIwoCw0aJBQiDRhEgqY2I6wpZ80wE4D/VUxg4Sg1pJAGpOgHMnZEFo+xOFd7IZXEBsegvxeeQ6BCwZSUVbLWKmEELYxvu483HdKBDYy48leMwthdcvzEOBFrW8nBN4/LGGlrWtFxYt4eY6pMsiXJhlq4L6nMcRqMzyeqfwiYseHtNiPn0PMJ3FcLykvj90AXB3HMhP9n6MSB5OmUD6ovUjKF+DR6+OWPd4NfS4k6oa2MMs4HPcbeHUqme5z3POmhseutlbdjWltUwEbskHplKagpsrXX3c9xv0ubJM3HGrSMeXZh5ivaiin3uFYYdVWKhVjbEj0TUEmq0+DauUX/aCmzxiQe8ze3Fv9Fmy/RavDagOFjqCLeYWYxOm7qR0fDdp5tOyhI+wTSnG/FRo37ealsKhGNyDRRSU/M/dR3GystDNQeKr7ap+pkzG3BCGFWgqpCQywSWvU4tsFBmaogQiUw9OXTb0SKGigUZSVZZ372NzZsOb/LI9vwt+qCjew//AMvd/wDfJ9GoJ0ejlZvnZyHteP3+r/1Ev/cVUq97dxZcRqwf/ec7/lqFRJLOpD5UBGiRqFsCMIggoCKRpKNQiDQKAQVDIgBS2lIRgqhiH4mFxDW3zEgDzK3jYxBG1jT7o1PN3E/FUXZGiuTM7ZvhZf8Ai4keStZpC94AQSYuXLotsPq2tYXP8PXU5vMKoqqrO4OvmbuC3iPJRu0VXkYGhY8TOBJDiPIkaJU8W9UmZMmjWTlOjdR0Wa/Ef3wTXZ2lMck0Z4tzD03WdwrGpYnCxzjk78itrSy95kkbG5kjPfaRo+N2ji3mRvZZ1jnjbi+mZnp54ri+n/US8EP75B1Lmn1aVGeBbS+j3tI3sQ4oYE8/t0WuglsPUKJNIWTVAGozyEjiN9fJHljcSTxt4kvpf+WV1c0m53FyoLdwk0te9suvu8eNh5J+rZYkg3G/K99k+L5o0afOptx9ixoJrEaqR2gpe9izt9+PXzbxH5qjp6jxWWkwya+h1HHyRml8GRien2vS8Voe6lc23hOrPI/psmgFYTCceN9VDqX8An5HaKKzmVC0FHHzUuhcCNVBnfwCXTS2ChbXBPnHJV8zVNL7hRZQohZCKQ9OSBNlGixsoIIirId59isdsO85pD9Eas/ZjS93htP/ADNz/wDJBPS4OVl5mzk/tfpcmJSHhIxjx8Mp+YWLXVvbxQ+KmmHEPid6EOb9SuUpMuzo4XcEBBBP0lPnNuHFUMYygr+PD2DhdG6hYeCHcAygBRq0nwsfdKrZIy02KtMtCUEQRqBoAKdp4S9zWt1c4gBNLTdkKKwdO7q2P/8AR/JUw26RdOY2GNsbdmi3meJ+Kfw2m0LyoD3532WspqUZA0JYqTo59jcDnuO/RVX+FPtc2aAQDffxdF1WPCmB4L+oHmdlla6IQ1DmStZsdH3N+RbZLnkcDoaDHjy3u8eCDhWDNje5zvtA2wa7dmb03Oys5a9wcGsNn8/4SorHBrfshlDnW/lB4lt/70UulowDdoJ2BcRzKzb7e6Rj1f2dPPqm4qoKlf8Auv7Vl7g+GfaU8rSLte3vBfc/xBUnaWTupJwNHyyOJPKMHRoPUq/w6mLZWHMDZzdr2POyq+0VEXySjUjPpcc+qOOT3G/c082yL423z+PRk4qjXhyuRfTkU7VzZhpb0VZUtLXFpNrHUWKuMHou+Y7XLYacr8iVq4XIC0/xcLn8iBG8A9VcYVWC419FV02DSymTu8toyASTYEnYBRGSPjeWvBa8aEHVG4SSuuBdxlJxT5XaNtjFKJoczR42ajy+8Fky9aLBcQ0A3/vZU+NUvdSkD3HeJvruPQobKSrgrKw2HqmZACARvyR1p2tzTGbRWMS4GXPulRuskWufNWFLhD39AiLYunOiTMrimwSw1cmavCSB4TdCJfZQSpkp+dtjYqOUaLElFlvpz0+KNWnZWh7+sp4v4pW38gbn6KyrpWek8Ape6poI9skUbT5hov8ANGpwCC0HIbsxvtawzvsOkIF3RESj/bv8j8l56XrKrp2yMcx2rXtLT5OFivLOL4e6nnlhdvG9zfQHT5JU0bdJLhxIasMLksSoCVG8g6JbVms0jHpd1UU1bwKnRy3QEaskhR6ykDx1TzHJ5rVADMzU7mnUJta3ub7i6bfhzDu0K9wSZm6WmMj2sbu4geXMrb1WWNjY27NGUenFPdnez7Wh03EjKzoOJSK3DnudpqhbsjlbG8Gj1LytZgs2Y3WYxAdzGG7FS8AxDKNSoipK0afGgMhWTgifWRSR5mmWB4fG53vZLai/EKyxTFAWnVYZ072yF0bi08wd+iGa3DNNOWKSkjW4L2fc7TM1zNQ4uByxnjlHM81espo2WzuD3WGljw20CsMEqmup4nMAaTqeQ4HN/fFNPpgSTbfc8T+gXPcW+zc9TLLJ3wiuqsVEYGZrWguBGuoN9zwCz+K4i50j3McdHaa/ktDX0DHNLXDRUVThTY2+EaI/gUa8hYcb9ZTVVVFJWllWTZoZVgaA+7MG8PxJzCaoNhLLBryTmFrWPui6qMQjIfmabObsRoQehV03GJswuWGzWg3Y3xWGubTVaNypI1y08lbj7P8A6bHBaVlPTObYOdbOTzc79FgcbpZ6moc6ONzmtAYCLNGm+vHUq7p8RLnOaLQuc25vd0RDRuB90qo/xSNhOQzuJNzYhrL8S1pXQ1OoUsCji7vp/wAHm/s/7MzLUzyZOVXa92/Yfw7Cqhlrxm3Qg/mrTFsPMkOrSHs8Tbj/AJBFhHaFjnD7V7HcpmtLT5ObstXBjYBDZYCOTmkOa4c28wufCWW/jS/I3ajF6ZxmtkvbimieS6F2m7NU73ZorMzXNrZdeXIqmpMFbGbnxFOjNMDcqIWC4b95+/BXzYknIFIDtFAG7EE2USeROVEwCqa2sAUIkVmLWzKtKk1EuY3UYpqKEroHsVw3vK50pGkMZP8AufoPldc/XevY1hHc0PeuFnTuL/8AaNGI4q2J1EtsH9TeoIIJxzALiXttwPu6iOpaPDMMj+j27fEfRdtVF21wIVlHLD94jNGeT26tQyVobhnsmmeZUEcjC0lrhZzSWkciNCESSdQO6fgnIUcJbAqZRdU091e4LQunfkZ5knZo5lZWlabi250C6Th07KaNrBvoXniXFJm6CSsvKHsRBlHeSPc7+WzQmq7sJxhkuOLX7242IUmnxQgaEH11+Cc/xh/IhT1I1yL9Kd8Mq54sto2ggjwgcbq3wjA2N8UpzO5DYfqoFdiTf80e8Rb4cVIwnEA9oOYA8jx8iqU1Zbxui7qMApphZ8QPW5B9Fie0/Y11M3vIHF0XEH3mefMdVu6Sc8f1U5+V7S06hwIPwWioyRmcp45fQ8/1dQ4aG6jU4JK3L+zLqguDAPCSMx0Gn1S4PZvONe9ivy8R+aUk30a3kiu2F2QfpkJ8N81r8Tp+S21TT+EEcVjIsNlpJAJB6jYjmCtxhtY1zMrvRK2rc0/JcpPYpR8GfqI1X1QJvYXH06hX+JQWKqJotbLHljzR0cGRNWY92E3l1929z5KViVG11nMsR06LTUWHGU2YMx48gOqOTsVO0kskjy/wm/1sgWPLPlLo1S1mOMqnKmZKGkzWtvt6HdWNJ2VMpyMZd3E8B1JVpFg743ASNtyPA+q3mGUzYowBubFx5krTixPLLnhIyanXehG8fN9exgnezC48UzWnkGk2PmnabAp6UZJSJYfuvbe8Z6g8FuKmoAVZPW6HlxWyUYwVI5/3rPl+flfgZzEKPPGWm2YeJp4Hy81mAxbaKznAN0a43H8hG/ormjhp4/cY3MTckgFxPmhi1IXK4cJWcxey24I8wotTPZddrJY3NLXta4HgQCuY9tMFEX2sP+WffG+Q8CP5VHSZcJX2jKVtaqyV905MozyjSDCJTZRkpJRlE3BMNdU1EUDBrI8N8m7uJ9AV6ioaVsUbI2izWNDR5NFlyf2IYBcyVjxziiv/ANbh9F19NguLOfqZ3Lb7AQQQRmYCCCChDhntj7M9xUCqjH2U+j7bNlH6i3wXO16m7Q4Oyrp5IJB4XtIvxafuuHUFeZsZwuSmnfBKLPYbdHDg4dCEqao6Onybo0+0QwnYwmmp+JLY8u+z8AL8zvdYMx6ngE9iuIku02BBTVDJlhNty7XyCq6ybVJSuRUpUaOPFydQeqjV+Pu2DlmjUEbFFT3kkA9Sr9JdspZWbSfED3TANgApOH1ZLRbgdVnHPtopNDK4HwusfqEFKhqm7N/hFa/TUgfJW7sdGY2OzTbqeJWJp6l5GpP5JuesyROdfxSeFvRo3Kik/Ackn2bPBcVzAtbs3534rRUdWCuSYbiBYMzSQVr8Gxpzvebc8xpfzVwk4sHJiU1aNjjVGJoXD7wBc08iOHqsJTYn3Tsp24fotdTYgX5msF7NPHjbZZDF+zk1szm6cSNUeVLIhGC8LqX6FwzE2v04p6qoHWa4a3F/isthtJKxwGrhw5+S31HTyhgz2/CTchZlibbT/U15MsYJSg/yZKwqjEMQbu46uPMlN1VWAotXiGVxaeWmvyWcxTHMuzbHmdVqc1GO1GSGCU5OcvPJZYnioFmu2dtf6qe3FRcN/lHxC5rieJOf4iblWDqwuEUgPvNyu1+83+iUpNOzS8cGqNLiGOFt9As/iWNucw3PoNkxV4hf3xrzG6zuIVubQCw+ZUuyNRiuEaXD8WtG8g6gXUilxtjwDmcPVYttUQxwG5BCqaCvI0J6FD6ba4BeQ6kcZbtcn1sFAgxQShzHWIddhHmsZJinI6pWE1RabnmrcHVlb0V9bFlc5vJxHwUB6v8AtGwd5nGz2h3rsVQSJ0HaKGypmC4W+qnjgjHikdb8I+84+QUIrt/sg7J/s8X7VK20sw8AO7I+Hq7dNirYrLk2Rs3WDYcynhjhjFmxtDR1tufU6qaggnnKbsCCCChAIIIKEAsH7Uux37ZD30I/eIgbf/Izct8+S3iCpqwoScXaPJVrGx0I0PQjdPRlbj2yYTFDVsfE3KZm53gbF17XA4XWFYs8lR1IS3RTJ0cpy2HmoM0muqeYVCndclDFC8giaWwVlgkOVmY7u1/RUsouWjgSFqS2zR5BTI6VA4+XY1Nc7KZRnmCLcLXHoocW/wAFd0Q1HklS4RoiiToIy46ABZ2oxIyvvswDKwcm/qrjtbIW0xtpctB8is1CNPQKQXFhTlTotKedzTpr05rU4TVudYMaG8/6LIYdroeC2XZ4XIv0Qz4Dxs1lBVCKzBva7vXh5/qtFS1Ic3zGvVcnw2ve6qma6xBkPpbQW5aLZ0kpaNCihJxKy44zV+S7pIGMeTy2SsRxEDYqjr6twbcHVUeIV7smazSbdbfVX6jqkDHAr3SLetqO9a4g+Jmvodj9Vk8Vr9w5tykdnK976qTMbh0Wo2HhOlk1jbzcjqldM0PrgpZqgnU6chyUnCcRFnRONrkPj/ENx6gqrq3m9lCqTZzCNw5qao2Z91G2qr21+ioq021OnK+nyWgqYg5jSeSoqunbc6cUuLCkR6d11RYg3JKRwdqFdtFtlV9oRow8bpuN/FRnycIZaSrCieVVRO0ClQO1TJK0AmXGLSXYzmLqkkU6pO3RMUkIfLGw3s57Wm29ibGyGCrgenxZrvZf2PNZN30o/d4na3/9R41DR0HFd7aLKLhVBHBEyKJoaxjQAB9T1UtaoxpHMy5HOVgQQQRCgIIIKE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30" name="Picture 6" descr="http://cdn.akhbaar24.com/4ad0675b-4b53-43f7-9fd5-6501357d6d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3208" y="2805284"/>
            <a:ext cx="4286250" cy="28765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alriyadh.com/2006/05/11/img/1151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153" y="2805284"/>
            <a:ext cx="4181475"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205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135" y="1156797"/>
            <a:ext cx="11664779" cy="5078313"/>
          </a:xfrm>
          <a:prstGeom prst="rect">
            <a:avLst/>
          </a:prstGeom>
          <a:noFill/>
        </p:spPr>
        <p:txBody>
          <a:bodyPr wrap="square" rtlCol="1">
            <a:spAutoFit/>
          </a:bodyPr>
          <a:lstStyle/>
          <a:p>
            <a:r>
              <a:rPr lang="ar-SA" dirty="0" smtClean="0"/>
              <a:t> </a:t>
            </a:r>
            <a:r>
              <a:rPr lang="ar-SA" dirty="0"/>
              <a:t> </a:t>
            </a:r>
            <a:endParaRPr lang="ar-SA" dirty="0" smtClean="0"/>
          </a:p>
          <a:p>
            <a:endParaRPr lang="ar-SA" dirty="0"/>
          </a:p>
          <a:p>
            <a:r>
              <a:rPr lang="ar-SA" dirty="0" smtClean="0"/>
              <a:t/>
            </a:r>
            <a:br>
              <a:rPr lang="ar-SA" dirty="0" smtClean="0"/>
            </a:br>
            <a:r>
              <a:rPr lang="ar-SA" dirty="0">
                <a:solidFill>
                  <a:srgbClr val="FF0000"/>
                </a:solidFill>
              </a:rPr>
              <a:t>الصورة الأولى</a:t>
            </a:r>
            <a:r>
              <a:rPr lang="ar-SA" dirty="0"/>
              <a:t>: أن ينقل الشخص عضواً أو جزءاً منه من مكان من جسمه إلى مكان آخر منه، والنقل في هذه الصورة </a:t>
            </a:r>
            <a:r>
              <a:rPr lang="ar-SA" dirty="0" smtClean="0"/>
              <a:t>جائزة </a:t>
            </a:r>
            <a:r>
              <a:rPr lang="ar-SA" dirty="0"/>
              <a:t>– إن شاء الله – بثلاثة قيود:- </a:t>
            </a:r>
            <a:r>
              <a:rPr lang="ar-SA" dirty="0" smtClean="0"/>
              <a:t/>
            </a:r>
            <a:br>
              <a:rPr lang="ar-SA" dirty="0" smtClean="0"/>
            </a:br>
            <a:r>
              <a:rPr lang="ar-SA" dirty="0"/>
              <a:t>1- أن تكون هنالك حاجة ماسة إلى هذا وليس مجرد التزيين.</a:t>
            </a:r>
            <a:r>
              <a:rPr lang="ar-SA" dirty="0" smtClean="0"/>
              <a:t/>
            </a:r>
            <a:br>
              <a:rPr lang="ar-SA" dirty="0" smtClean="0"/>
            </a:br>
            <a:r>
              <a:rPr lang="ar-SA" dirty="0"/>
              <a:t>2- أن يؤمن حدوث خطر على الحياة خلال نزع العضو أو تركيبه.</a:t>
            </a:r>
            <a:r>
              <a:rPr lang="ar-SA" dirty="0" smtClean="0"/>
              <a:t/>
            </a:r>
            <a:br>
              <a:rPr lang="ar-SA" dirty="0" smtClean="0"/>
            </a:br>
            <a:r>
              <a:rPr lang="ar-SA" dirty="0"/>
              <a:t>3- أن يغلب على الظن نجاح زراعة الأعضاء هذه</a:t>
            </a:r>
            <a:r>
              <a:rPr lang="ar-SA" dirty="0" smtClean="0"/>
              <a:t>.</a:t>
            </a:r>
          </a:p>
          <a:p>
            <a:r>
              <a:rPr lang="ar-SA" dirty="0" smtClean="0"/>
              <a:t/>
            </a:r>
            <a:br>
              <a:rPr lang="ar-SA" dirty="0" smtClean="0"/>
            </a:br>
            <a:r>
              <a:rPr lang="ar-SA" dirty="0">
                <a:solidFill>
                  <a:srgbClr val="FF0000"/>
                </a:solidFill>
              </a:rPr>
              <a:t>الصورة الثانية: </a:t>
            </a:r>
            <a:r>
              <a:rPr lang="ar-SA" dirty="0"/>
              <a:t>أن ينقل العضو من شخص إلى آخر، ولها حالتان</a:t>
            </a:r>
            <a:r>
              <a:rPr lang="ar-SA" dirty="0" smtClean="0"/>
              <a:t>:</a:t>
            </a:r>
          </a:p>
          <a:p>
            <a:r>
              <a:rPr lang="ar-SA" dirty="0" smtClean="0"/>
              <a:t/>
            </a:r>
            <a:br>
              <a:rPr lang="ar-SA" dirty="0" smtClean="0"/>
            </a:br>
            <a:r>
              <a:rPr lang="ar-SA" dirty="0">
                <a:solidFill>
                  <a:srgbClr val="0000CC"/>
                </a:solidFill>
              </a:rPr>
              <a:t>الحالة الأولى</a:t>
            </a:r>
            <a:r>
              <a:rPr lang="ar-SA" dirty="0"/>
              <a:t>: أن يكون الشخص الذي أخذ منه العضو ميتاً، وجواز النقل هنا مقيد </a:t>
            </a:r>
            <a:r>
              <a:rPr lang="ar-SA" dirty="0" smtClean="0"/>
              <a:t>بما: </a:t>
            </a:r>
            <a:r>
              <a:rPr lang="ar-SA" dirty="0"/>
              <a:t>إذا كانت حياة الشخص المنقول إليه العضو في خطر داهم إن لم ينقل إليه</a:t>
            </a:r>
            <a:r>
              <a:rPr lang="ar-SA" dirty="0" smtClean="0"/>
              <a:t>،</a:t>
            </a:r>
          </a:p>
          <a:p>
            <a:r>
              <a:rPr lang="ar-SA" dirty="0" smtClean="0"/>
              <a:t> </a:t>
            </a:r>
            <a:r>
              <a:rPr lang="ar-SA" dirty="0"/>
              <a:t>أو كانت هنالك حاسة مفقودة عنده كحاسة البصر، بالإضافة إلى غلبة الظن على نجاح العملية، وأن يوصي الميت بذلك أو يأذن الورثة في نقل العضو المراد زراعته</a:t>
            </a:r>
            <a:r>
              <a:rPr lang="ar-SA" dirty="0" smtClean="0"/>
              <a:t>.</a:t>
            </a:r>
          </a:p>
          <a:p>
            <a:r>
              <a:rPr lang="ar-SA" dirty="0" smtClean="0"/>
              <a:t/>
            </a:r>
            <a:br>
              <a:rPr lang="ar-SA" dirty="0" smtClean="0"/>
            </a:br>
            <a:r>
              <a:rPr lang="ar-SA" dirty="0">
                <a:solidFill>
                  <a:srgbClr val="0000CC"/>
                </a:solidFill>
              </a:rPr>
              <a:t>الحالة الثانية</a:t>
            </a:r>
            <a:r>
              <a:rPr lang="ar-SA" dirty="0"/>
              <a:t>: أن يتبرع الإنسان الحي - بغير عوض - بعضو منه أو جزئه إلى مسلم مضطر إلى ذلك وهذا جائز، بشرط غلبة الظن بنجاح عملية الزرع وعدم حصول ضرر على الشخص المنقول منه العضو، لأنه في ذلك كله إنقاذ معصوم وإزالة ضرر واقع، وهذه من المقاصد الشرعية المرعية، وليس له أن يتبرع بعضو تتوقف عليه الحياة كالقلب، أو عضو يترتب على فقدانه زوال وظيفة أساسية في حياته كنقل قرنية العين، لأن الضرر لا يزال بمثله. </a:t>
            </a:r>
            <a:r>
              <a:rPr lang="ar-SA" dirty="0" smtClean="0"/>
              <a:t/>
            </a:r>
            <a:br>
              <a:rPr lang="ar-SA" dirty="0" smtClean="0"/>
            </a:br>
            <a:endParaRPr lang="ar-SA" dirty="0"/>
          </a:p>
        </p:txBody>
      </p:sp>
      <p:sp>
        <p:nvSpPr>
          <p:cNvPr id="2" name="Title 1"/>
          <p:cNvSpPr>
            <a:spLocks noGrp="1"/>
          </p:cNvSpPr>
          <p:nvPr>
            <p:ph type="title"/>
          </p:nvPr>
        </p:nvSpPr>
        <p:spPr>
          <a:xfrm>
            <a:off x="838200" y="307459"/>
            <a:ext cx="10515600" cy="1325563"/>
          </a:xfrm>
        </p:spPr>
        <p:txBody>
          <a:bodyPr/>
          <a:lstStyle/>
          <a:p>
            <a:pPr algn="ctr"/>
            <a:r>
              <a:rPr lang="ar-SA" dirty="0" smtClean="0"/>
              <a:t>صور زراعة الأعضاء</a:t>
            </a:r>
            <a:endParaRPr lang="en-US" dirty="0"/>
          </a:p>
        </p:txBody>
      </p:sp>
      <p:sp>
        <p:nvSpPr>
          <p:cNvPr id="3" name="Content Placeholder 2"/>
          <p:cNvSpPr>
            <a:spLocks noGrp="1"/>
          </p:cNvSpPr>
          <p:nvPr>
            <p:ph idx="1"/>
          </p:nvPr>
        </p:nvSpPr>
        <p:spPr/>
        <p:txBody>
          <a:bodyPr/>
          <a:lstStyle/>
          <a:p>
            <a:r>
              <a:rPr lang="ar-SA" dirty="0" smtClean="0"/>
              <a:t>                                                                                                   </a:t>
            </a:r>
            <a:endParaRPr lang="en-US" dirty="0"/>
          </a:p>
        </p:txBody>
      </p:sp>
    </p:spTree>
    <p:extLst>
      <p:ext uri="{BB962C8B-B14F-4D97-AF65-F5344CB8AC3E}">
        <p14:creationId xmlns:p14="http://schemas.microsoft.com/office/powerpoint/2010/main" val="414303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trips(down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3384" y="208153"/>
            <a:ext cx="10247870" cy="6186309"/>
          </a:xfrm>
          <a:prstGeom prst="rect">
            <a:avLst/>
          </a:prstGeom>
        </p:spPr>
        <p:txBody>
          <a:bodyPr wrap="square">
            <a:spAutoFit/>
          </a:bodyPr>
          <a:lstStyle/>
          <a:p>
            <a:pPr algn="ctr"/>
            <a:r>
              <a:rPr lang="ar-SA" b="1" dirty="0" smtClean="0">
                <a:solidFill>
                  <a:srgbClr val="C00000"/>
                </a:solidFill>
              </a:rPr>
              <a:t>قرار </a:t>
            </a:r>
            <a:r>
              <a:rPr lang="ar-SA" b="1" dirty="0">
                <a:solidFill>
                  <a:srgbClr val="C00000"/>
                </a:solidFill>
              </a:rPr>
              <a:t>هيئة كبار العلماء في حكم التبرع بالأعضاء لصالح المرضى المحتاجين </a:t>
            </a:r>
            <a:r>
              <a:rPr lang="ar-SA" b="1" dirty="0" smtClean="0">
                <a:solidFill>
                  <a:srgbClr val="C00000"/>
                </a:solidFill>
              </a:rPr>
              <a:t>لها</a:t>
            </a:r>
          </a:p>
          <a:p>
            <a:pPr algn="ctr"/>
            <a:endParaRPr lang="ar-SA" b="1" dirty="0">
              <a:solidFill>
                <a:srgbClr val="C00000"/>
              </a:solidFill>
            </a:endParaRPr>
          </a:p>
          <a:p>
            <a:endParaRPr lang="ar-SA" dirty="0"/>
          </a:p>
          <a:p>
            <a:r>
              <a:rPr lang="ar-SA" dirty="0"/>
              <a:t>الحمد لله وحده ، والصلاة والسلام على عبد الله ورسوله نبينا محمد ، وعلى آله وصحبه وبعد :  </a:t>
            </a:r>
          </a:p>
          <a:p>
            <a:endParaRPr lang="ar-SA" dirty="0"/>
          </a:p>
          <a:p>
            <a:r>
              <a:rPr lang="ar-SA" dirty="0"/>
              <a:t>فإن مجلس هيئة كبار العلماء في دورته الخامسة والأربعين المنعقدة في مدينة الطائف ابتداء من الثالث من شهر ربيع الآخر حتى 12 منه عام 1417 هـ - بحث حكم التبرع بالأعضاء لصالح المرضى المحتاجين لها ، خصوصا من الأشخاص المتوفين دماغيا ، بناء على ما ورد إليه من سمو أمير منطقة الرياض الأمير سلمان بن عبد العزيز الرئيس الفخري للمركز  ( الصفحة رقم: 338)  السعودي لزراعة الأعضاء بكتابه رقم ( 627 /11 ) وتاريخ 15 /6 /1416 هـ ، ومشفوعه الكتاب المرفوع لسموه من معالي وزير الصحة برقم ( 621 /11 ) وتاريخ 15 /6 /1416 هـ . المتضمن التقرير المعد حول أهمية التبرع بالأعضاء وزراعتها ، وخاصة عند المتوفين دماغيا . </a:t>
            </a:r>
          </a:p>
          <a:p>
            <a:endParaRPr lang="ar-SA" dirty="0"/>
          </a:p>
          <a:p>
            <a:r>
              <a:rPr lang="ar-SA" dirty="0"/>
              <a:t>وقد اطلع المجلس أثناء البحث على قراره رقم (62 )  في (حكم نقل القرنية من إنسان إلى آخر) وإلى قراره رقم ( 99 )  في (حكم نقل عضو أو جزئه من إنسان إلى آخر) ، كما اطلع على القرارات الصادرة من المجمع الفقهي التابع لمنظمة المؤتمر الإسلامي بجدة والمجمع الفقهي التابع لرابطة العالم الإسلامي بمكة المكرمة بشأن نقل الأعضاء وزراعتها </a:t>
            </a:r>
          </a:p>
          <a:p>
            <a:endParaRPr lang="ar-SA" dirty="0"/>
          </a:p>
          <a:p>
            <a:r>
              <a:rPr lang="ar-SA" dirty="0">
                <a:solidFill>
                  <a:srgbClr val="C00000"/>
                </a:solidFill>
              </a:rPr>
              <a:t>وبعد المناقشة وتداول الرأي في الموضوع قرر المجلس : أنه لا يجوز شرعا الحكم بموت الإنسان الموت الذي تترتب عليه أحكامه الشرعية بمجرد تقرير الأطباء أنه مات دماغيا - حتى يعلم أنه مات موتا لا شبهة فيه تتوقف معه حركة القلب والنفس ، مع ظهور الأمارات الأخرى الدالة على موته يقينا ؛ لأن الأصل حياته ، فلا يعدل عنه إلا بيقين . </a:t>
            </a:r>
          </a:p>
          <a:p>
            <a:endParaRPr lang="ar-SA" dirty="0"/>
          </a:p>
          <a:p>
            <a:r>
              <a:rPr lang="ar-SA" dirty="0"/>
              <a:t>           وبالله التوفيق ، وصلى الله على نبينا محمد ، وآله وصحبه . </a:t>
            </a:r>
          </a:p>
          <a:p>
            <a:endParaRPr lang="ar-SA" dirty="0"/>
          </a:p>
          <a:p>
            <a:r>
              <a:rPr lang="ar-SA" dirty="0"/>
              <a:t>             [ قرار هيئة كبار العلماء ] رقم (181) في 12 / 4 / 1417 هـ</a:t>
            </a:r>
            <a:endParaRPr lang="en-US" dirty="0"/>
          </a:p>
        </p:txBody>
      </p:sp>
    </p:spTree>
    <p:extLst>
      <p:ext uri="{BB962C8B-B14F-4D97-AF65-F5344CB8AC3E}">
        <p14:creationId xmlns:p14="http://schemas.microsoft.com/office/powerpoint/2010/main" val="4145417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31092" y="-96840"/>
            <a:ext cx="9144000" cy="2387600"/>
          </a:xfrm>
        </p:spPr>
        <p:txBody>
          <a:bodyPr/>
          <a:lstStyle/>
          <a:p>
            <a:r>
              <a:rPr lang="ar-SA" dirty="0" smtClean="0"/>
              <a:t>تشخيص موت الدماغ</a:t>
            </a:r>
            <a:endParaRPr lang="ar-SA" dirty="0"/>
          </a:p>
        </p:txBody>
      </p:sp>
      <p:sp>
        <p:nvSpPr>
          <p:cNvPr id="5" name="Subtitle 4"/>
          <p:cNvSpPr>
            <a:spLocks noGrp="1"/>
          </p:cNvSpPr>
          <p:nvPr>
            <p:ph type="subTitle" idx="1"/>
          </p:nvPr>
        </p:nvSpPr>
        <p:spPr/>
        <p:txBody>
          <a:bodyPr/>
          <a:lstStyle/>
          <a:p>
            <a:endParaRPr lang="ar-SA"/>
          </a:p>
        </p:txBody>
      </p:sp>
      <p:pic>
        <p:nvPicPr>
          <p:cNvPr id="4098" name="Picture 2" descr="http://www.theskepticsguide.org/wp-content/uploads/2014/09/brain-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017" y="3361166"/>
            <a:ext cx="2886075" cy="27432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285469" y="2733954"/>
            <a:ext cx="4953000" cy="3754395"/>
          </a:xfrm>
          <a:prstGeom prst="rect">
            <a:avLst/>
          </a:prstGeom>
        </p:spPr>
      </p:pic>
    </p:spTree>
    <p:extLst>
      <p:ext uri="{BB962C8B-B14F-4D97-AF65-F5344CB8AC3E}">
        <p14:creationId xmlns:p14="http://schemas.microsoft.com/office/powerpoint/2010/main" val="471643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980961"/>
            <a:ext cx="12117859"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15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قرار مجمع الفقه الإسلامي المنعقد في جدة (جمادى الآخر 1408هـ) بشأن انتفاع الإنسان بأعضاء جسم إنسان آخر حياً أو ميتاً</a:t>
            </a:r>
            <a:r>
              <a:rPr kumimoji="0" lang="en-US" altLang="en-US" sz="15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a:t>
            </a:r>
            <a:endParaRPr kumimoji="0" lang="en-US" altLang="en-US" sz="800" b="0" i="0" u="none" strike="noStrike" cap="none" normalizeH="0" baseline="0" dirty="0" smtClean="0">
              <a:ln>
                <a:noFill/>
              </a:ln>
              <a:solidFill>
                <a:schemeClr val="tx1"/>
              </a:solidFill>
              <a:effectLst/>
            </a:endParaRPr>
          </a:p>
          <a:p>
            <a:pPr lvl="0" algn="justLow" rtl="1"/>
            <a:r>
              <a:rPr lang="ar-SA" sz="1600" dirty="0" smtClean="0"/>
              <a:t>إن </a:t>
            </a:r>
            <a:r>
              <a:rPr lang="ar-SA" sz="1600" dirty="0"/>
              <a:t>مجلس مجمع الفقه الإسلامي المنعقد في دورة مؤتمره الرابع بجدة في المملكة العربية السعودية من 18 – 23 8 جمادي الآخر 1408هـ الموافق 6 – 11 فبراير 1988م. </a:t>
            </a:r>
            <a:r>
              <a:rPr kumimoji="0" lang="ar-SA" altLang="en-US" sz="1500" b="1" i="0" u="none" strike="noStrike" cap="none" normalizeH="0" baseline="0" dirty="0" smtClean="0">
                <a:ln>
                  <a:noFill/>
                </a:ln>
                <a:solidFill>
                  <a:srgbClr val="777777"/>
                </a:solidFill>
                <a:effectLst/>
                <a:latin typeface="Times New Roman" panose="02020603050405020304" pitchFamily="18" charset="0"/>
                <a:cs typeface="Times New Roman" panose="02020603050405020304" pitchFamily="18" charset="0"/>
              </a:rPr>
              <a:t>قرر ما يلي</a:t>
            </a:r>
            <a:r>
              <a:rPr lang="ar-SA" altLang="en-US" sz="1500" b="1" dirty="0" smtClean="0">
                <a:solidFill>
                  <a:srgbClr val="777777"/>
                </a:solidFill>
                <a:latin typeface="Times New Roman" panose="02020603050405020304" pitchFamily="18" charset="0"/>
                <a:cs typeface="Times New Roman" panose="02020603050405020304" pitchFamily="18" charset="0"/>
              </a:rPr>
              <a:t>:</a:t>
            </a:r>
          </a:p>
          <a:p>
            <a:pPr lvl="0" algn="justLow" rtl="1"/>
            <a:endParaRPr kumimoji="0" lang="en-US" altLang="en-US" sz="800" b="0" i="0" u="none" strike="noStrike" cap="none" normalizeH="0" baseline="0" dirty="0" smtClean="0">
              <a:ln>
                <a:noFill/>
              </a:ln>
              <a:solidFill>
                <a:schemeClr val="tx1"/>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15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أولاً</a:t>
            </a:r>
            <a:r>
              <a:rPr kumimoji="0" lang="en-US"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 </a:t>
            </a:r>
            <a:r>
              <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يجوز نقل العضو من مكان من جسم الإنسان إلى مكان آخر من جسمه، مع</a:t>
            </a:r>
            <a:r>
              <a:rPr kumimoji="0" lang="en-US"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  </a:t>
            </a:r>
            <a:r>
              <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مراعاة التأكد من أن النفع المتوقع من هذه العملية أرجح من الضرر المترتب عليها، وبشرط أن يكون ذلك لإيجاد عضو مفقود أو لإعادة شكله أو وضيفته المعهودة له، أو لإصلاح عيب أو إزالة دمامة تسبب للشخص أذىً نفسياً أو عضوياً</a:t>
            </a:r>
            <a:r>
              <a:rPr kumimoji="0" lang="en-US"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a:t>
            </a:r>
            <a:endPar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altLang="en-US" sz="800" i="0" u="none" strike="noStrike" cap="none" normalizeH="0" baseline="0" dirty="0" smtClean="0">
              <a:ln>
                <a:noFill/>
              </a:ln>
              <a:solidFill>
                <a:srgbClr val="2007B9"/>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150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ثانياً</a:t>
            </a:r>
            <a:r>
              <a:rPr kumimoji="0" lang="en-US"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 </a:t>
            </a:r>
            <a:r>
              <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يجوز نقل العضو من جسم إنسان إلى جسم إنسان آخر، إن كان هذا العضو يتجدد</a:t>
            </a:r>
            <a:r>
              <a:rPr kumimoji="0" lang="en-US"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  </a:t>
            </a:r>
            <a:r>
              <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تلقائياً، كالدم والجلد، ويراعى في ذلك اشتراط كون الباذل كامل الأهلية، وتحقق الشروط الشرعية المعتبرة. </a:t>
            </a:r>
            <a:endParaRPr lang="ar-SA" altLang="en-US" sz="1500" dirty="0">
              <a:solidFill>
                <a:srgbClr val="2007B9"/>
              </a:solidFill>
              <a:latin typeface="Times New Roman" panose="02020603050405020304" pitchFamily="18" charset="0"/>
              <a:cs typeface="Times New Roman" panose="02020603050405020304"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altLang="en-US" sz="800" i="0" u="none" strike="noStrike" cap="none" normalizeH="0" baseline="0" dirty="0" smtClean="0">
              <a:ln>
                <a:noFill/>
              </a:ln>
              <a:solidFill>
                <a:srgbClr val="2007B9"/>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150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ثالثا</a:t>
            </a:r>
            <a:r>
              <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a:t>
            </a:r>
            <a:r>
              <a:rPr kumimoji="0" lang="en-US"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 </a:t>
            </a:r>
            <a:r>
              <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تجوز الاستفادة من جزء من العضو الذي استؤصل من الجسم لعلة مرضية لشخص آخر، كأخذ قرنية العين لإنسان ما عند استئصال العين لعلة مرضية</a:t>
            </a:r>
            <a:r>
              <a:rPr kumimoji="0" lang="en-US"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a:t>
            </a:r>
            <a:endPar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altLang="en-US" sz="800" i="0" u="none" strike="noStrike" cap="none" normalizeH="0" baseline="0" dirty="0" smtClean="0">
              <a:ln>
                <a:noFill/>
              </a:ln>
              <a:solidFill>
                <a:srgbClr val="2007B9"/>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150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رابعاً</a:t>
            </a:r>
            <a:r>
              <a:rPr kumimoji="0" lang="en-US" altLang="en-US" sz="150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يحرم نقل عضو تتوقف عليه الحياة كالقلب من إنسان حي إلى إنسان آخر</a:t>
            </a:r>
            <a:r>
              <a:rPr kumimoji="0" lang="en-US"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a:t>
            </a:r>
            <a:endPar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altLang="en-US" sz="800" i="0" u="none" strike="noStrike" cap="none" normalizeH="0" baseline="0" dirty="0" smtClean="0">
              <a:ln>
                <a:noFill/>
              </a:ln>
              <a:solidFill>
                <a:srgbClr val="2007B9"/>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150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خامساً</a:t>
            </a:r>
            <a:r>
              <a:rPr kumimoji="0" lang="en-US" altLang="en-US" sz="150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يحرم نقل عضو من إنسان حي يعطل زواله وظيفة أساسية في حياته وإن لم</a:t>
            </a:r>
            <a:r>
              <a:rPr kumimoji="0" lang="en-US"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  </a:t>
            </a:r>
            <a:r>
              <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تتوقف سلامة أصل الحياة عليها؛ كنقل قرنية العينين كلتيهما، أما إن كان النقل يعطل جزءاً من وظيفة أساسية، فهو محل بحث ونظر </a:t>
            </a:r>
            <a:r>
              <a:rPr kumimoji="0" lang="en-US"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a:t>
            </a:r>
            <a:endPar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altLang="en-US" sz="800" i="0" u="none" strike="noStrike" cap="none" normalizeH="0" baseline="0" dirty="0" smtClean="0">
              <a:ln>
                <a:noFill/>
              </a:ln>
              <a:solidFill>
                <a:srgbClr val="2007B9"/>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150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سادساً: </a:t>
            </a:r>
            <a:r>
              <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يجوز نقل عضو من ميت إلى حي تتوقف حياته على ذلك العضو، أو تتوقف سلامة وظيفة أساسية فيه على ذلك؛ بشرط أن يأذن الميت أو ورثته بعد موته، أو بشرط موافقة ولي المسلمين إن كان المتوفى مجهول الهوية أو لا ورثة له</a:t>
            </a:r>
            <a:r>
              <a:rPr kumimoji="0" lang="en-US"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a:t>
            </a:r>
            <a:endPar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altLang="en-US" sz="800" i="0" u="none" strike="noStrike" cap="none" normalizeH="0" baseline="0" dirty="0" smtClean="0">
              <a:ln>
                <a:noFill/>
              </a:ln>
              <a:solidFill>
                <a:srgbClr val="2007B9"/>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150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سابعاً</a:t>
            </a:r>
            <a:r>
              <a:rPr kumimoji="0" lang="en-US" altLang="en-US" sz="150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وينبغي ملاحظة أن الاتفاق على جواز نقل العضو في الحالات التي تم بيانها، مشروط بأن لا يتم ذلك بوساطة بيع العضو. إذ لا يجوز إخضاع الإنسان للبيع بحال ما</a:t>
            </a:r>
            <a:r>
              <a:rPr kumimoji="0" lang="en-US"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a:t>
            </a:r>
            <a:endPar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altLang="en-US" sz="800" i="0" u="none" strike="noStrike" cap="none" normalizeH="0" baseline="0" dirty="0" smtClean="0">
              <a:ln>
                <a:noFill/>
              </a:ln>
              <a:solidFill>
                <a:srgbClr val="2007B9"/>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أما بذل المال من المستفيد، ابتغاء الحصول على العضو المطلوب عند الضرورة أو مكافأة وتكريماً؛ فمحل اجتهاد ونظر.  </a:t>
            </a:r>
            <a:endParaRPr kumimoji="0" lang="en-US" altLang="en-US" sz="800" i="0" u="none" strike="noStrike" cap="none" normalizeH="0" baseline="0" dirty="0" smtClean="0">
              <a:ln>
                <a:noFill/>
              </a:ln>
              <a:solidFill>
                <a:srgbClr val="2007B9"/>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ثامناً: كل ما عدا الحالات والصور المذكورة، مما يدخل في أصل الموضوع، فهو محل بحث ونظر، ويجب طرحه للدراسة والبحث في دورة قادمة على ضوء المعطيات الطبية والأحكام الشرعية</a:t>
            </a:r>
            <a:r>
              <a:rPr kumimoji="0" lang="en-US" altLang="en-US" sz="1500" i="0" u="none" strike="noStrike" cap="none" normalizeH="0" baseline="0" dirty="0" smtClean="0">
                <a:ln>
                  <a:noFill/>
                </a:ln>
                <a:solidFill>
                  <a:srgbClr val="2007B9"/>
                </a:solidFill>
                <a:effectLst/>
                <a:latin typeface="Times New Roman" panose="02020603050405020304" pitchFamily="18" charset="0"/>
                <a:cs typeface="Times New Roman" panose="02020603050405020304" pitchFamily="18" charset="0"/>
              </a:rPr>
              <a:t>.</a:t>
            </a:r>
            <a:endParaRPr kumimoji="0" lang="en-US" altLang="en-US" sz="800" i="0" u="none" strike="noStrike" cap="none" normalizeH="0" baseline="0" dirty="0" smtClean="0">
              <a:ln>
                <a:noFill/>
              </a:ln>
              <a:solidFill>
                <a:srgbClr val="2007B9"/>
              </a:solidFill>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777777"/>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Box 3"/>
          <p:cNvSpPr txBox="1"/>
          <p:nvPr/>
        </p:nvSpPr>
        <p:spPr>
          <a:xfrm>
            <a:off x="6707592" y="650789"/>
            <a:ext cx="3935694" cy="369332"/>
          </a:xfrm>
          <a:prstGeom prst="rect">
            <a:avLst/>
          </a:prstGeom>
          <a:noFill/>
        </p:spPr>
        <p:txBody>
          <a:bodyPr wrap="none" rtlCol="0">
            <a:spAutoFit/>
          </a:bodyPr>
          <a:lstStyle/>
          <a:p>
            <a:r>
              <a:rPr lang="ar-SA" dirty="0" smtClean="0"/>
              <a:t>قرار المجمع الفقهي التابع لمنظمة المؤتمرالإسلامي </a:t>
            </a:r>
            <a:endParaRPr lang="en-US" dirty="0"/>
          </a:p>
        </p:txBody>
      </p:sp>
    </p:spTree>
    <p:extLst>
      <p:ext uri="{BB962C8B-B14F-4D97-AF65-F5344CB8AC3E}">
        <p14:creationId xmlns:p14="http://schemas.microsoft.com/office/powerpoint/2010/main" val="1324293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064" y="487025"/>
            <a:ext cx="10495005" cy="6370975"/>
          </a:xfrm>
          <a:prstGeom prst="rect">
            <a:avLst/>
          </a:prstGeom>
        </p:spPr>
        <p:txBody>
          <a:bodyPr wrap="square">
            <a:spAutoFit/>
          </a:bodyPr>
          <a:lstStyle/>
          <a:p>
            <a:r>
              <a:rPr lang="ar-SA" sz="2400" dirty="0" smtClean="0"/>
              <a:t>وهناك أمور عامة لا بد من مراعاتها في عملية نقل وزرع الأعضاء وهي: </a:t>
            </a:r>
          </a:p>
          <a:p>
            <a:r>
              <a:rPr lang="ar-SA" sz="2400" dirty="0" smtClean="0"/>
              <a:t/>
            </a:r>
            <a:br>
              <a:rPr lang="ar-SA" sz="2400" dirty="0" smtClean="0"/>
            </a:br>
            <a:r>
              <a:rPr lang="ar-SA" sz="2400" dirty="0" smtClean="0">
                <a:solidFill>
                  <a:srgbClr val="FF0000"/>
                </a:solidFill>
              </a:rPr>
              <a:t>أولا</a:t>
            </a:r>
            <a:r>
              <a:rPr lang="ar-SA" sz="2400" dirty="0" smtClean="0"/>
              <a:t>ً: لا يجوز إخضاع أعضاء الإنسان للبيع بحال، وإذا بذل للمتبرع مكافأة أو هدية ولم تستشرف نفسه لذلك فلا حرج عليه في أخذها.</a:t>
            </a:r>
          </a:p>
          <a:p>
            <a:r>
              <a:rPr lang="ar-SA" sz="2400" dirty="0" smtClean="0"/>
              <a:t> </a:t>
            </a:r>
            <a:br>
              <a:rPr lang="ar-SA" sz="2400" dirty="0" smtClean="0"/>
            </a:br>
            <a:r>
              <a:rPr lang="ar-SA" sz="2400" dirty="0" smtClean="0">
                <a:solidFill>
                  <a:srgbClr val="FF0000"/>
                </a:solidFill>
              </a:rPr>
              <a:t>ثانياً</a:t>
            </a:r>
            <a:r>
              <a:rPr lang="ar-SA" sz="2400" dirty="0" smtClean="0"/>
              <a:t>: لا يجوز نقل الأعضاء التناسلية كالخصيتين أو المبيضين من إنسان إلى آخر، كما قرره أهل الاختصاص من أن ذلك يوجب انتقال الصفات الوراثية الموجودة في الشخص المتبرع إلى أبناء الشخص المنقولة إليه الخصية، كما يوجب انتقال الحيوانات المنوية المتبقية في خصية المتبرع إلى المتلقي. </a:t>
            </a:r>
          </a:p>
          <a:p>
            <a:r>
              <a:rPr lang="ar-SA" sz="2400" dirty="0" smtClean="0"/>
              <a:t/>
            </a:r>
            <a:br>
              <a:rPr lang="ar-SA" sz="2400" dirty="0" smtClean="0"/>
            </a:br>
            <a:r>
              <a:rPr lang="ar-SA" sz="2400" dirty="0" smtClean="0">
                <a:solidFill>
                  <a:srgbClr val="FF0000"/>
                </a:solidFill>
              </a:rPr>
              <a:t>ثالثاً</a:t>
            </a:r>
            <a:r>
              <a:rPr lang="ar-SA" sz="2400" dirty="0" smtClean="0"/>
              <a:t>: لا يجوز نقل الأعضاء أو التصرف في جسد من قيل إنه مات دماغياً، ما لم ينقطع نفسه، ويتوقف قلبه، وتظهر عليه علامات الوفاة الشرعية </a:t>
            </a:r>
            <a:r>
              <a:rPr lang="ar-SA" sz="2400" dirty="0" smtClean="0">
                <a:solidFill>
                  <a:srgbClr val="C00000"/>
                </a:solidFill>
              </a:rPr>
              <a:t>(حسب فتوى هيئة كبار العلماء والمجمع الفقهي التابع لرابطة العالم الإسلامي). </a:t>
            </a:r>
          </a:p>
          <a:p>
            <a:r>
              <a:rPr lang="ar-SA" sz="2400" dirty="0" smtClean="0"/>
              <a:t/>
            </a:r>
            <a:br>
              <a:rPr lang="ar-SA" sz="2400" dirty="0" smtClean="0"/>
            </a:br>
            <a:r>
              <a:rPr lang="ar-SA" sz="2400" dirty="0" smtClean="0">
                <a:solidFill>
                  <a:srgbClr val="FF0000"/>
                </a:solidFill>
              </a:rPr>
              <a:t>رابعاً</a:t>
            </a:r>
            <a:r>
              <a:rPr lang="ar-SA" sz="2400" dirty="0" smtClean="0"/>
              <a:t>: يشترط في المتبرع أن يكون أهلاً للتبرع، وذلك ببلوغه ورشده. </a:t>
            </a:r>
          </a:p>
          <a:p>
            <a:r>
              <a:rPr lang="ar-SA" sz="2400" dirty="0" smtClean="0"/>
              <a:t/>
            </a:r>
            <a:br>
              <a:rPr lang="ar-SA" sz="2400" dirty="0" smtClean="0"/>
            </a:br>
            <a:r>
              <a:rPr lang="ar-SA" sz="2400" dirty="0" smtClean="0">
                <a:solidFill>
                  <a:srgbClr val="FF0000"/>
                </a:solidFill>
              </a:rPr>
              <a:t>خامسا</a:t>
            </a:r>
            <a:r>
              <a:rPr lang="ar-SA" sz="2400" dirty="0" smtClean="0"/>
              <a:t>ً: تجوز الاستفادة من جزء من العضو الذي استؤصل لعلة مرضية لشخص آخر، كأخذ قرنية العين لإنسان ما عند استئصال العين لعلة مرضية. </a:t>
            </a:r>
            <a:endParaRPr lang="ar-SA" sz="2400" dirty="0"/>
          </a:p>
        </p:txBody>
      </p:sp>
    </p:spTree>
    <p:extLst>
      <p:ext uri="{BB962C8B-B14F-4D97-AF65-F5344CB8AC3E}">
        <p14:creationId xmlns:p14="http://schemas.microsoft.com/office/powerpoint/2010/main" val="621488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250" r="23517" b="9990"/>
          <a:stretch/>
        </p:blipFill>
        <p:spPr>
          <a:xfrm>
            <a:off x="100669" y="0"/>
            <a:ext cx="11803310" cy="7477736"/>
          </a:xfrm>
          <a:prstGeom prst="rect">
            <a:avLst/>
          </a:prstGeom>
        </p:spPr>
      </p:pic>
      <p:pic>
        <p:nvPicPr>
          <p:cNvPr id="4" name="Picture 2" descr="http://www.scot.gov.sa/ar/images/stories/publications/reg_ar_nu_cvr_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69" y="2982097"/>
            <a:ext cx="3361037" cy="427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37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3730" y="376237"/>
            <a:ext cx="7339913" cy="6387028"/>
          </a:xfrm>
          <a:prstGeom prst="rect">
            <a:avLst/>
          </a:prstGeom>
        </p:spPr>
      </p:pic>
    </p:spTree>
    <p:extLst>
      <p:ext uri="{BB962C8B-B14F-4D97-AF65-F5344CB8AC3E}">
        <p14:creationId xmlns:p14="http://schemas.microsoft.com/office/powerpoint/2010/main" val="511226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758" y="74141"/>
            <a:ext cx="11862486" cy="6689124"/>
          </a:xfrm>
          <a:prstGeom prst="rect">
            <a:avLst/>
          </a:prstGeom>
        </p:spPr>
      </p:pic>
      <p:pic>
        <p:nvPicPr>
          <p:cNvPr id="3" name="Picture 2"/>
          <p:cNvPicPr>
            <a:picLocks noChangeAspect="1"/>
          </p:cNvPicPr>
          <p:nvPr/>
        </p:nvPicPr>
        <p:blipFill>
          <a:blip r:embed="rId3"/>
          <a:stretch>
            <a:fillRect/>
          </a:stretch>
        </p:blipFill>
        <p:spPr>
          <a:xfrm>
            <a:off x="164758" y="74141"/>
            <a:ext cx="11862486" cy="6689123"/>
          </a:xfrm>
          <a:prstGeom prst="rect">
            <a:avLst/>
          </a:prstGeom>
        </p:spPr>
      </p:pic>
      <p:sp>
        <p:nvSpPr>
          <p:cNvPr id="4" name="TextBox 3"/>
          <p:cNvSpPr txBox="1"/>
          <p:nvPr/>
        </p:nvSpPr>
        <p:spPr>
          <a:xfrm>
            <a:off x="9319343" y="4357816"/>
            <a:ext cx="1933543" cy="830997"/>
          </a:xfrm>
          <a:prstGeom prst="rect">
            <a:avLst/>
          </a:prstGeom>
          <a:noFill/>
        </p:spPr>
        <p:txBody>
          <a:bodyPr wrap="none" rtlCol="0">
            <a:spAutoFit/>
          </a:bodyPr>
          <a:lstStyle/>
          <a:p>
            <a:r>
              <a:rPr lang="ar-SA" sz="4800" dirty="0" smtClean="0">
                <a:solidFill>
                  <a:srgbClr val="C00000"/>
                </a:solidFill>
                <a:latin typeface="Arial Black" panose="020B0A04020102020204" pitchFamily="34" charset="0"/>
              </a:rPr>
              <a:t>شكرا لكم</a:t>
            </a:r>
            <a:endParaRPr lang="en-US" sz="48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1933636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0259" y="626066"/>
            <a:ext cx="11121081" cy="6186309"/>
          </a:xfrm>
          <a:prstGeom prst="rect">
            <a:avLst/>
          </a:prstGeom>
          <a:noFill/>
        </p:spPr>
        <p:txBody>
          <a:bodyPr wrap="square" rtlCol="0">
            <a:spAutoFit/>
          </a:bodyPr>
          <a:lstStyle/>
          <a:p>
            <a:pPr algn="r" rtl="1"/>
            <a:r>
              <a:rPr lang="ar-SA" sz="3600" dirty="0" smtClean="0"/>
              <a:t>رجل يبلغ من العمر 60 سنة أغمي عليه نتيجة لحادث سير، ولديه إصابات لأكثر من عضو من أعضائه ولايوجد أسباب أخرى واضحة لموت الدماغ</a:t>
            </a:r>
          </a:p>
          <a:p>
            <a:pPr algn="r" rtl="1"/>
            <a:endParaRPr lang="ar-SA" sz="3600" dirty="0" smtClean="0"/>
          </a:p>
          <a:p>
            <a:pPr algn="r" rtl="1"/>
            <a:r>
              <a:rPr lang="ar-SA" sz="3600" b="1" dirty="0" smtClean="0"/>
              <a:t>الفحص السريري:</a:t>
            </a:r>
          </a:p>
          <a:p>
            <a:pPr algn="r" rtl="1"/>
            <a:r>
              <a:rPr lang="ar-SA" sz="3600" dirty="0" smtClean="0"/>
              <a:t>غياب الانعكاسات من البؤبؤ.البؤبؤ متوسع وثابت. غياب انعكاسات القرنية.لا توجد حركة العين.لايغمض عينيه.</a:t>
            </a:r>
          </a:p>
          <a:p>
            <a:pPr algn="r" rtl="1"/>
            <a:r>
              <a:rPr lang="ar-SA" sz="3600" dirty="0" smtClean="0"/>
              <a:t>قرر طبيب الإسعاف أنه ميت دماغيا ولايجب عمل أي شيء.</a:t>
            </a:r>
          </a:p>
          <a:p>
            <a:pPr algn="r" rtl="1"/>
            <a:endParaRPr lang="ar-SA" sz="3600" dirty="0" smtClean="0"/>
          </a:p>
          <a:p>
            <a:pPr algn="r" rtl="1"/>
            <a:r>
              <a:rPr lang="ar-SA" sz="3600" dirty="0" smtClean="0"/>
              <a:t>1.ما القضايا الأخلاقية المتعلقة بهذه الحاله؟</a:t>
            </a:r>
          </a:p>
          <a:p>
            <a:pPr algn="r" rtl="1"/>
            <a:r>
              <a:rPr lang="ar-SA" sz="3600" dirty="0" smtClean="0"/>
              <a:t>2.ما الذي يجب فعله؟</a:t>
            </a:r>
            <a:endParaRPr lang="en-US" sz="3600" dirty="0" smtClean="0"/>
          </a:p>
          <a:p>
            <a:pPr algn="r" rtl="1"/>
            <a:endParaRPr lang="en-US" sz="3600" dirty="0"/>
          </a:p>
        </p:txBody>
      </p:sp>
    </p:spTree>
    <p:extLst>
      <p:ext uri="{BB962C8B-B14F-4D97-AF65-F5344CB8AC3E}">
        <p14:creationId xmlns:p14="http://schemas.microsoft.com/office/powerpoint/2010/main" val="1851349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086" y="1425146"/>
            <a:ext cx="11631827" cy="6186309"/>
          </a:xfrm>
          <a:prstGeom prst="rect">
            <a:avLst/>
          </a:prstGeom>
          <a:noFill/>
        </p:spPr>
        <p:txBody>
          <a:bodyPr wrap="square" rtlCol="0">
            <a:spAutoFit/>
          </a:bodyPr>
          <a:lstStyle/>
          <a:p>
            <a:pPr algn="r" rtl="1"/>
            <a:r>
              <a:rPr lang="ar-SA" sz="3600" dirty="0" smtClean="0"/>
              <a:t>شاب عمره 22 سنة أتي به الى الإسعاف مغمى عليه ووجد أن لديه بطاقة للتبرع بالأعضاء سارية المفعول ولم يكن معه أحد من أقاربه. طبيب الاسعاف الذي باشر الحالة لديه قريب يحتاج إلى زراعة الكبد.</a:t>
            </a:r>
          </a:p>
          <a:p>
            <a:pPr algn="r" rtl="1"/>
            <a:r>
              <a:rPr lang="ar-SA" sz="3600" dirty="0" smtClean="0"/>
              <a:t>طلب من أحد الأطباء معه أن يشاركه في التوقيع على نماذج الموت الدماغي بعد وضع المريض على المنفسه ومراقبته.</a:t>
            </a:r>
          </a:p>
          <a:p>
            <a:pPr algn="r" rtl="1"/>
            <a:endParaRPr lang="ar-SA" sz="3600" dirty="0"/>
          </a:p>
          <a:p>
            <a:r>
              <a:rPr lang="ar-SA" sz="3600" dirty="0"/>
              <a:t>.ما القضايا </a:t>
            </a:r>
            <a:r>
              <a:rPr lang="ar-SA" sz="3600" dirty="0" smtClean="0"/>
              <a:t>الأخلاقية </a:t>
            </a:r>
            <a:r>
              <a:rPr lang="ar-SA" sz="3600" dirty="0"/>
              <a:t>المتعلقة بهذه الحاله؟</a:t>
            </a:r>
          </a:p>
          <a:p>
            <a:r>
              <a:rPr lang="ar-SA" sz="3600" dirty="0"/>
              <a:t>2.ما الذي يجب فعله؟</a:t>
            </a:r>
            <a:endParaRPr lang="en-US" sz="3600" dirty="0"/>
          </a:p>
          <a:p>
            <a:pPr algn="r" rtl="1"/>
            <a:endParaRPr lang="ar-SA" sz="3600" dirty="0" smtClean="0"/>
          </a:p>
          <a:p>
            <a:pPr algn="r" rtl="1"/>
            <a:endParaRPr lang="ar-SA" sz="3600" dirty="0"/>
          </a:p>
          <a:p>
            <a:pPr algn="r" rtl="1"/>
            <a:endParaRPr lang="en-US" sz="3600" dirty="0"/>
          </a:p>
        </p:txBody>
      </p:sp>
    </p:spTree>
    <p:extLst>
      <p:ext uri="{BB962C8B-B14F-4D97-AF65-F5344CB8AC3E}">
        <p14:creationId xmlns:p14="http://schemas.microsoft.com/office/powerpoint/2010/main" val="3284031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32339" y="457037"/>
            <a:ext cx="11090030" cy="5432577"/>
          </a:xfrm>
          <a:prstGeom prst="rect">
            <a:avLst/>
          </a:prstGeom>
        </p:spPr>
        <p:txBody>
          <a:bodyPr wrap="square">
            <a:spAutoFit/>
          </a:bodyPr>
          <a:lstStyle/>
          <a:p>
            <a:pPr algn="r" rtl="1">
              <a:lnSpc>
                <a:spcPct val="107000"/>
              </a:lnSpc>
              <a:spcAft>
                <a:spcPts val="800"/>
              </a:spcAft>
            </a:pPr>
            <a:r>
              <a:rPr lang="ar-SA" sz="4000" dirty="0">
                <a:latin typeface="Calibri" panose="020F0502020204030204" pitchFamily="34" charset="0"/>
                <a:ea typeface="Calibri" panose="020F0502020204030204" pitchFamily="34" charset="0"/>
              </a:rPr>
              <a:t>أحضر شاب الى المستشفى في حالة إغماء عميقة جدا ولا يستجيب للنداء أو الألم كما أن البؤبؤ يستجيب بشكل </a:t>
            </a:r>
            <a:r>
              <a:rPr lang="ar-SA" sz="4000">
                <a:latin typeface="Calibri" panose="020F0502020204030204" pitchFamily="34" charset="0"/>
                <a:ea typeface="Calibri" panose="020F0502020204030204" pitchFamily="34" charset="0"/>
              </a:rPr>
              <a:t>بطيء </a:t>
            </a:r>
            <a:r>
              <a:rPr lang="ar-SA" sz="4000" smtClean="0">
                <a:latin typeface="Calibri" panose="020F0502020204030204" pitchFamily="34" charset="0"/>
                <a:ea typeface="Calibri" panose="020F0502020204030204" pitchFamily="34" charset="0"/>
              </a:rPr>
              <a:t>جدا.</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4000" dirty="0">
                <a:latin typeface="Calibri" panose="020F0502020204030204" pitchFamily="34" charset="0"/>
                <a:ea typeface="Calibri" panose="020F0502020204030204" pitchFamily="34" charset="0"/>
              </a:rPr>
              <a:t>وضع على </a:t>
            </a:r>
            <a:r>
              <a:rPr lang="ar-SA" sz="4000" dirty="0" err="1">
                <a:latin typeface="Calibri" panose="020F0502020204030204" pitchFamily="34" charset="0"/>
                <a:ea typeface="Calibri" panose="020F0502020204030204" pitchFamily="34" charset="0"/>
              </a:rPr>
              <a:t>المنفسة</a:t>
            </a:r>
            <a:r>
              <a:rPr lang="ar-SA" sz="4000" dirty="0">
                <a:latin typeface="Calibri" panose="020F0502020204030204" pitchFamily="34" charset="0"/>
                <a:ea typeface="Calibri" panose="020F0502020204030204" pitchFamily="34" charset="0"/>
              </a:rPr>
              <a:t> ورأى الأطباء البدء بإجراءات تشخيص موت الدماغ. </a:t>
            </a:r>
            <a:r>
              <a:rPr lang="ar-SA" sz="4000" dirty="0" smtClean="0">
                <a:latin typeface="Calibri" panose="020F0502020204030204" pitchFamily="34" charset="0"/>
                <a:ea typeface="Calibri" panose="020F0502020204030204" pitchFamily="34" charset="0"/>
              </a:rPr>
              <a:t>الذي أحضرالشاب </a:t>
            </a:r>
            <a:r>
              <a:rPr lang="ar-SA" sz="4000" dirty="0">
                <a:latin typeface="Calibri" panose="020F0502020204030204" pitchFamily="34" charset="0"/>
                <a:ea typeface="Calibri" panose="020F0502020204030204" pitchFamily="34" charset="0"/>
              </a:rPr>
              <a:t>الى المستشفى لايعرفه وذكر أنه وجده مستلقيا في أحد الشوارع الضيقة</a:t>
            </a:r>
            <a:r>
              <a:rPr lang="ar-SA" sz="4000" dirty="0" smtClean="0">
                <a:latin typeface="Calibri" panose="020F0502020204030204" pitchFamily="34" charset="0"/>
                <a:ea typeface="Calibri" panose="020F0502020204030204" pitchFamily="34" charset="0"/>
              </a:rPr>
              <a:t>.</a:t>
            </a:r>
          </a:p>
          <a:p>
            <a:r>
              <a:rPr lang="ar-SA" sz="4000" dirty="0"/>
              <a:t>.ما القضايا </a:t>
            </a:r>
            <a:r>
              <a:rPr lang="ar-SA" sz="4000" dirty="0" smtClean="0"/>
              <a:t>الأخلاقية </a:t>
            </a:r>
            <a:r>
              <a:rPr lang="ar-SA" sz="4000" dirty="0"/>
              <a:t>المتعلقة بهذه الحاله؟</a:t>
            </a:r>
          </a:p>
          <a:p>
            <a:r>
              <a:rPr lang="ar-SA" sz="4000" dirty="0"/>
              <a:t>2.ما الذي يجب فعله؟</a:t>
            </a:r>
            <a:endParaRPr lang="en-US" sz="4000" dirty="0"/>
          </a:p>
          <a:p>
            <a:pPr algn="r" rtl="1">
              <a:lnSpc>
                <a:spcPct val="107000"/>
              </a:lnSpc>
              <a:spcAft>
                <a:spcPts val="800"/>
              </a:spcAft>
            </a:pPr>
            <a:endParaRPr lang="ar-SA"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32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3105835"/>
            <a:ext cx="6096000" cy="923330"/>
          </a:xfrm>
          <a:prstGeom prst="rect">
            <a:avLst/>
          </a:prstGeom>
        </p:spPr>
        <p:txBody>
          <a:bodyPr>
            <a:spAutoFit/>
          </a:bodyPr>
          <a:lstStyle/>
          <a:p>
            <a:r>
              <a:rPr lang="ar-SA" dirty="0">
                <a:solidFill>
                  <a:srgbClr val="000000"/>
                </a:solidFill>
                <a:latin typeface="Droid Arabic Kufi"/>
              </a:rPr>
              <a:t>(أن حقيقة الوفاة هي مفارقة الروح البدن. وأن حقيقة المفارقة خلوص الأعضاء كلها عن الروح، بحيث لا يبقى جهاز من أجهزة البدن فيه صفة حياتية</a:t>
            </a:r>
            <a:r>
              <a:rPr lang="ar-SA" dirty="0" smtClean="0">
                <a:solidFill>
                  <a:srgbClr val="000000"/>
                </a:solidFill>
                <a:latin typeface="Droid Arabic Kufi"/>
              </a:rPr>
              <a:t>).</a:t>
            </a:r>
          </a:p>
          <a:p>
            <a:r>
              <a:rPr lang="ar-SA" dirty="0" smtClean="0">
                <a:solidFill>
                  <a:srgbClr val="000000"/>
                </a:solidFill>
                <a:latin typeface="Droid Arabic Kufi"/>
              </a:rPr>
              <a:t>                                             الشيخ بكر ابوزيد: الوفاة وأجهزة الإنعاش</a:t>
            </a:r>
            <a:endParaRPr lang="en-US" dirty="0"/>
          </a:p>
        </p:txBody>
      </p:sp>
    </p:spTree>
    <p:extLst>
      <p:ext uri="{BB962C8B-B14F-4D97-AF65-F5344CB8AC3E}">
        <p14:creationId xmlns:p14="http://schemas.microsoft.com/office/powerpoint/2010/main" val="901027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solidFill>
                  <a:srgbClr val="C00000"/>
                </a:solidFill>
              </a:rPr>
              <a:t>الخطوات الأساسية لتشخيص موت </a:t>
            </a:r>
            <a:r>
              <a:rPr lang="ar-SA" dirty="0" smtClean="0">
                <a:solidFill>
                  <a:srgbClr val="C00000"/>
                </a:solidFill>
              </a:rPr>
              <a:t>الدماغ</a:t>
            </a:r>
            <a:endParaRPr lang="ar-SA"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ar-SA" dirty="0" smtClean="0"/>
              <a:t>هناك ثلاث خطوات أساسية للوصول لتشخيص موت الدماغ وهي:</a:t>
            </a:r>
          </a:p>
          <a:p>
            <a:pPr marL="0" indent="0">
              <a:buNone/>
            </a:pPr>
            <a:endParaRPr lang="ar-SA" dirty="0" smtClean="0"/>
          </a:p>
          <a:p>
            <a:r>
              <a:rPr lang="ar-SA" dirty="0" smtClean="0">
                <a:solidFill>
                  <a:srgbClr val="FF0000"/>
                </a:solidFill>
              </a:rPr>
              <a:t> أولا: الشروط المسبقة  </a:t>
            </a:r>
            <a:r>
              <a:rPr lang="en-US" dirty="0" smtClean="0">
                <a:solidFill>
                  <a:srgbClr val="FF0000"/>
                </a:solidFill>
              </a:rPr>
              <a:t>(</a:t>
            </a:r>
            <a:r>
              <a:rPr lang="en-US" dirty="0" smtClean="0"/>
              <a:t>Preconditions) </a:t>
            </a:r>
            <a:r>
              <a:rPr lang="ar-SA" dirty="0" smtClean="0"/>
              <a:t> وتشمل الآتي:</a:t>
            </a:r>
          </a:p>
          <a:p>
            <a:pPr marL="0" indent="0">
              <a:buNone/>
            </a:pPr>
            <a:r>
              <a:rPr lang="ar-SA" dirty="0" smtClean="0"/>
              <a:t> 1- وجود شخص مغمى عليه لا يتنفس إلا بواسطة المنفسة </a:t>
            </a:r>
            <a:r>
              <a:rPr lang="en-US" dirty="0" smtClean="0"/>
              <a:t> (ventilator )</a:t>
            </a:r>
            <a:endParaRPr lang="ar-SA" dirty="0" smtClean="0"/>
          </a:p>
          <a:p>
            <a:pPr marL="0" indent="0">
              <a:buNone/>
            </a:pPr>
            <a:r>
              <a:rPr lang="ar-SA" dirty="0" smtClean="0"/>
              <a:t> </a:t>
            </a:r>
            <a:r>
              <a:rPr lang="en-US" dirty="0" smtClean="0"/>
              <a:t> 2 </a:t>
            </a:r>
            <a:r>
              <a:rPr lang="ar-SA" dirty="0" smtClean="0"/>
              <a:t>وجود تشخيص لسبب الإغماء يوضح وجود مرض أو إصابة في جذع الدماغ أو الدماغ كاملا لا يمكن معالجتها</a:t>
            </a:r>
          </a:p>
          <a:p>
            <a:pPr marL="0" indent="0">
              <a:buNone/>
            </a:pPr>
            <a:endParaRPr lang="ar-SA" dirty="0" smtClean="0"/>
          </a:p>
          <a:p>
            <a:pPr marL="0" indent="0">
              <a:buNone/>
            </a:pPr>
            <a:r>
              <a:rPr lang="ar-SA" dirty="0" smtClean="0">
                <a:solidFill>
                  <a:srgbClr val="FF0000"/>
                </a:solidFill>
              </a:rPr>
              <a:t> ثانيا: </a:t>
            </a:r>
            <a:r>
              <a:rPr lang="ar-SA" u="sng" dirty="0" smtClean="0">
                <a:solidFill>
                  <a:srgbClr val="FF0000"/>
                </a:solidFill>
              </a:rPr>
              <a:t>عدم وجود </a:t>
            </a:r>
            <a:r>
              <a:rPr lang="ar-SA" dirty="0" smtClean="0">
                <a:solidFill>
                  <a:srgbClr val="FF0000"/>
                </a:solidFill>
              </a:rPr>
              <a:t>سبب من أسباب الإغماء المؤقتة والناتجة عن</a:t>
            </a:r>
            <a:r>
              <a:rPr lang="ar-SA" dirty="0" smtClean="0"/>
              <a:t>:</a:t>
            </a:r>
          </a:p>
          <a:p>
            <a:pPr marL="0" indent="0">
              <a:buNone/>
            </a:pPr>
            <a:r>
              <a:rPr lang="ar-SA" dirty="0" smtClean="0"/>
              <a:t> 1تناول الكحول والعقاقير. </a:t>
            </a:r>
            <a:endParaRPr lang="ar-SA" dirty="0"/>
          </a:p>
          <a:p>
            <a:pPr marL="0" indent="0">
              <a:buNone/>
            </a:pPr>
            <a:r>
              <a:rPr lang="ar-SA" dirty="0" smtClean="0"/>
              <a:t>2 انخفاض درجة حرارة الجسم</a:t>
            </a:r>
            <a:r>
              <a:rPr lang="ar-SA" dirty="0" smtClean="0">
                <a:solidFill>
                  <a:srgbClr val="C00000"/>
                </a:solidFill>
              </a:rPr>
              <a:t>(</a:t>
            </a:r>
            <a:r>
              <a:rPr lang="en-US" dirty="0" smtClean="0">
                <a:solidFill>
                  <a:srgbClr val="C00000"/>
                </a:solidFill>
              </a:rPr>
              <a:t> </a:t>
            </a:r>
            <a:r>
              <a:rPr lang="ar-SA" dirty="0" smtClean="0">
                <a:solidFill>
                  <a:srgbClr val="C00000"/>
                </a:solidFill>
              </a:rPr>
              <a:t>أقل من 36 درجة </a:t>
            </a:r>
            <a:r>
              <a:rPr lang="ar-SA" dirty="0" smtClean="0"/>
              <a:t>)</a:t>
            </a:r>
          </a:p>
          <a:p>
            <a:pPr marL="0" indent="0">
              <a:buNone/>
            </a:pPr>
            <a:r>
              <a:rPr lang="ar-SA" dirty="0" smtClean="0"/>
              <a:t>3  حالات الفشل الكلوي أو فشل الكبد</a:t>
            </a:r>
          </a:p>
          <a:p>
            <a:pPr marL="0" indent="0">
              <a:buNone/>
            </a:pPr>
            <a:r>
              <a:rPr lang="ar-SA" dirty="0" smtClean="0"/>
              <a:t> 4 اضطرابات</a:t>
            </a:r>
            <a:r>
              <a:rPr lang="en-US" dirty="0" smtClean="0"/>
              <a:t> </a:t>
            </a:r>
            <a:r>
              <a:rPr lang="ar-SA" dirty="0" smtClean="0"/>
              <a:t>الشوارد/ الكهارل </a:t>
            </a:r>
            <a:r>
              <a:rPr lang="en-US" dirty="0" smtClean="0"/>
              <a:t>(ELECTROLYTES IMBALANCE)</a:t>
            </a:r>
            <a:endParaRPr lang="ar-SA" dirty="0" smtClean="0"/>
          </a:p>
        </p:txBody>
      </p:sp>
    </p:spTree>
    <p:extLst>
      <p:ext uri="{BB962C8B-B14F-4D97-AF65-F5344CB8AC3E}">
        <p14:creationId xmlns:p14="http://schemas.microsoft.com/office/powerpoint/2010/main" val="207722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6" end="6"/>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7" end="7"/>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p:cTn id="48"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9"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0" dur="1000"/>
                                        <p:tgtEl>
                                          <p:spTgt spid="3">
                                            <p:txEl>
                                              <p:pRg st="8" end="8"/>
                                            </p:txEl>
                                          </p:spTgt>
                                        </p:tgtEl>
                                      </p:cBhvr>
                                    </p:animEffect>
                                  </p:childTnLst>
                                </p:cTn>
                              </p:par>
                              <p:par>
                                <p:cTn id="51" presetID="55"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p:cTn id="53"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54"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5" dur="1000"/>
                                        <p:tgtEl>
                                          <p:spTgt spid="3">
                                            <p:txEl>
                                              <p:pRg st="9" end="9"/>
                                            </p:txEl>
                                          </p:spTgt>
                                        </p:tgtEl>
                                      </p:cBhvr>
                                    </p:animEffect>
                                  </p:childTnLst>
                                </p:cTn>
                              </p:par>
                              <p:par>
                                <p:cTn id="56" presetID="55" presetClass="entr" presetSubtype="0" fill="hold"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 calcmode="lin" valueType="num">
                                      <p:cBhvr>
                                        <p:cTn id="58"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59"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6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dirty="0" smtClean="0">
                <a:solidFill>
                  <a:srgbClr val="FF0000"/>
                </a:solidFill>
              </a:rPr>
              <a:t>ثالثا: الفحوص السريرية التي تؤكد:</a:t>
            </a:r>
          </a:p>
          <a:p>
            <a:pPr marL="0" indent="0">
              <a:buNone/>
            </a:pPr>
            <a:r>
              <a:rPr lang="ar-SA" dirty="0" smtClean="0"/>
              <a:t> 1  عدم وجود الأفعال المنعكسة من جذع الدماغ</a:t>
            </a:r>
          </a:p>
          <a:p>
            <a:pPr marL="0" indent="0">
              <a:buNone/>
            </a:pPr>
            <a:r>
              <a:rPr lang="ar-SA" dirty="0" smtClean="0"/>
              <a:t> 2  عدم وجود تنفس من غير المنفسة/ فحص توقف التنفس</a:t>
            </a:r>
            <a:r>
              <a:rPr lang="en-US" dirty="0" smtClean="0">
                <a:solidFill>
                  <a:srgbClr val="C00000"/>
                </a:solidFill>
              </a:rPr>
              <a:t>(APNEA TEST)</a:t>
            </a:r>
            <a:r>
              <a:rPr lang="ar-SA" dirty="0" smtClean="0"/>
              <a:t> لمدة 10 دقائق</a:t>
            </a:r>
          </a:p>
          <a:p>
            <a:pPr marL="0" indent="0">
              <a:buNone/>
            </a:pPr>
            <a:endParaRPr lang="ar-SA" dirty="0" smtClean="0"/>
          </a:p>
          <a:p>
            <a:pPr marL="0" indent="0">
              <a:buNone/>
            </a:pPr>
            <a:r>
              <a:rPr lang="en-US" dirty="0" smtClean="0"/>
              <a:t>   </a:t>
            </a:r>
            <a:r>
              <a:rPr lang="ar-SA" dirty="0" smtClean="0"/>
              <a:t>تُجرى من قِبل الطبيب المعالج وأخصائي الأمراض العصبية، وبشرط أن </a:t>
            </a:r>
            <a:r>
              <a:rPr lang="ar-SA" dirty="0" smtClean="0">
                <a:solidFill>
                  <a:srgbClr val="C00000"/>
                </a:solidFill>
              </a:rPr>
              <a:t>لا يكون أحد </a:t>
            </a:r>
            <a:r>
              <a:rPr lang="en-US" dirty="0" smtClean="0">
                <a:solidFill>
                  <a:srgbClr val="C00000"/>
                </a:solidFill>
              </a:rPr>
              <a:t>  </a:t>
            </a:r>
            <a:r>
              <a:rPr lang="ar-SA" dirty="0" smtClean="0">
                <a:solidFill>
                  <a:srgbClr val="C00000"/>
                </a:solidFill>
              </a:rPr>
              <a:t>هؤلاء الأطباء له علاقة بنقل عضو من أعضاء المصاب إلى شخص آخر.</a:t>
            </a:r>
            <a:endParaRPr lang="en-US" dirty="0" smtClean="0">
              <a:solidFill>
                <a:srgbClr val="C00000"/>
              </a:solidFill>
            </a:endParaRPr>
          </a:p>
          <a:p>
            <a:pPr marL="0" indent="0">
              <a:buNone/>
            </a:pPr>
            <a:r>
              <a:rPr lang="ar-SA" dirty="0"/>
              <a:t>وتعاد هذه الفحوص بعد فترة </a:t>
            </a:r>
            <a:r>
              <a:rPr lang="ar-SA" dirty="0" smtClean="0"/>
              <a:t>زمنية</a:t>
            </a:r>
            <a:r>
              <a:rPr lang="en-US" dirty="0" smtClean="0"/>
              <a:t> </a:t>
            </a:r>
            <a:endParaRPr lang="ar-SA" dirty="0" smtClean="0">
              <a:solidFill>
                <a:srgbClr val="C00000"/>
              </a:solidFill>
            </a:endParaRPr>
          </a:p>
          <a:p>
            <a:endParaRPr lang="ar-SA" dirty="0"/>
          </a:p>
        </p:txBody>
      </p:sp>
    </p:spTree>
    <p:extLst>
      <p:ext uri="{BB962C8B-B14F-4D97-AF65-F5344CB8AC3E}">
        <p14:creationId xmlns:p14="http://schemas.microsoft.com/office/powerpoint/2010/main" val="81573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hiltna.com/wp-content/uploads/brain_death.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886" y="1252150"/>
            <a:ext cx="8830963" cy="4967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910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marL="0" indent="0">
              <a:buNone/>
            </a:pPr>
            <a:r>
              <a:rPr lang="ar-SA" dirty="0" smtClean="0">
                <a:solidFill>
                  <a:srgbClr val="FF0000"/>
                </a:solidFill>
              </a:rPr>
              <a:t>رابعا: الفحوص التأكيدية: </a:t>
            </a:r>
          </a:p>
          <a:p>
            <a:pPr marL="0" indent="0">
              <a:buNone/>
            </a:pPr>
            <a:r>
              <a:rPr lang="ar-SA" dirty="0" smtClean="0"/>
              <a:t> 1  الرسم الكهربائي غير النشط للمخ </a:t>
            </a:r>
            <a:r>
              <a:rPr lang="en-US" dirty="0" smtClean="0"/>
              <a:t>Flat E.E.G</a:t>
            </a:r>
            <a:endParaRPr lang="ar-SA" dirty="0" smtClean="0"/>
          </a:p>
          <a:p>
            <a:pPr marL="0" indent="0">
              <a:buNone/>
            </a:pPr>
            <a:endParaRPr lang="ar-SA" dirty="0"/>
          </a:p>
          <a:p>
            <a:pPr marL="0" indent="0">
              <a:buNone/>
            </a:pPr>
            <a:endParaRPr lang="ar-SA" dirty="0" smtClean="0"/>
          </a:p>
          <a:p>
            <a:pPr marL="0" indent="0">
              <a:buNone/>
            </a:pPr>
            <a:r>
              <a:rPr lang="en-US" dirty="0" smtClean="0"/>
              <a:t>     . 2</a:t>
            </a:r>
            <a:r>
              <a:rPr lang="ar-SA" dirty="0" smtClean="0"/>
              <a:t>عدم وجود دورة دموية بالدماغ عند تصوير الشرايين.</a:t>
            </a:r>
            <a:endParaRPr lang="ar-SA" dirty="0"/>
          </a:p>
        </p:txBody>
      </p:sp>
    </p:spTree>
    <p:extLst>
      <p:ext uri="{BB962C8B-B14F-4D97-AF65-F5344CB8AC3E}">
        <p14:creationId xmlns:p14="http://schemas.microsoft.com/office/powerpoint/2010/main" val="2711031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solidFill>
                  <a:srgbClr val="FF0000"/>
                </a:solidFill>
              </a:rPr>
              <a:t>مشكلات في تشخيص موت الدماغ</a:t>
            </a:r>
            <a:endParaRPr lang="ar-SA"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ar-SA" dirty="0" smtClean="0"/>
              <a:t>1- عدم تحقق الشروط المسبقة وهي:</a:t>
            </a:r>
          </a:p>
          <a:p>
            <a:pPr marL="0" indent="0">
              <a:buNone/>
            </a:pPr>
            <a:r>
              <a:rPr lang="ar-SA" dirty="0" smtClean="0"/>
              <a:t> أ- وجود شخص مغمى عليه لا يتنفس إلا بواسطة </a:t>
            </a:r>
            <a:r>
              <a:rPr lang="ar-SA" dirty="0" err="1" smtClean="0"/>
              <a:t>المنفسة</a:t>
            </a:r>
            <a:r>
              <a:rPr lang="ar-SA" dirty="0" smtClean="0"/>
              <a:t>.</a:t>
            </a:r>
          </a:p>
          <a:p>
            <a:pPr marL="0" indent="0">
              <a:buNone/>
            </a:pPr>
            <a:endParaRPr lang="ar-SA" dirty="0" smtClean="0"/>
          </a:p>
          <a:p>
            <a:pPr marL="0" indent="0">
              <a:buNone/>
            </a:pPr>
            <a:r>
              <a:rPr lang="ar-SA" dirty="0" smtClean="0"/>
              <a:t> ب- وجود سبب عضوي لإصابة جذع الدماغ أو كل الدماغ بحيث لا يمكن برؤه بالوسائل الطبية المتاحة. ويعتبر هذا أهم اسباب حدوث الأخطاء</a:t>
            </a:r>
          </a:p>
          <a:p>
            <a:pPr marL="0" indent="0">
              <a:buNone/>
            </a:pPr>
            <a:endParaRPr lang="ar-SA" dirty="0" smtClean="0"/>
          </a:p>
          <a:p>
            <a:pPr marL="0" indent="0">
              <a:buNone/>
            </a:pPr>
            <a:r>
              <a:rPr lang="ar-SA" dirty="0" smtClean="0"/>
              <a:t>2- فحوص الأفعال المنعكسة من جذع الدماغ</a:t>
            </a:r>
          </a:p>
          <a:p>
            <a:pPr marL="0" indent="0">
              <a:buNone/>
            </a:pPr>
            <a:endParaRPr lang="ar-SA" dirty="0" smtClean="0"/>
          </a:p>
          <a:p>
            <a:pPr marL="0" indent="0">
              <a:buNone/>
            </a:pPr>
            <a:r>
              <a:rPr lang="ar-SA" dirty="0" smtClean="0"/>
              <a:t>4- الخطأ في فحص ايقاف التنفس</a:t>
            </a:r>
            <a:endParaRPr lang="ar-SA" dirty="0"/>
          </a:p>
        </p:txBody>
      </p:sp>
    </p:spTree>
    <p:extLst>
      <p:ext uri="{BB962C8B-B14F-4D97-AF65-F5344CB8AC3E}">
        <p14:creationId xmlns:p14="http://schemas.microsoft.com/office/powerpoint/2010/main" val="3508514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أسباب موت الدماغ</a:t>
            </a:r>
            <a:endParaRPr lang="en-US" dirty="0"/>
          </a:p>
        </p:txBody>
      </p:sp>
      <p:sp>
        <p:nvSpPr>
          <p:cNvPr id="3" name="Content Placeholder 2"/>
          <p:cNvSpPr>
            <a:spLocks noGrp="1"/>
          </p:cNvSpPr>
          <p:nvPr>
            <p:ph idx="1"/>
          </p:nvPr>
        </p:nvSpPr>
        <p:spPr/>
        <p:txBody>
          <a:bodyPr/>
          <a:lstStyle/>
          <a:p>
            <a:r>
              <a:rPr lang="ar-SA" dirty="0" smtClean="0"/>
              <a:t>الحوادث</a:t>
            </a:r>
          </a:p>
          <a:p>
            <a:pPr marL="0" indent="0">
              <a:buNone/>
            </a:pPr>
            <a:endParaRPr lang="ar-SA" dirty="0" smtClean="0"/>
          </a:p>
          <a:p>
            <a:r>
              <a:rPr lang="ar-SA" dirty="0" smtClean="0"/>
              <a:t>نزف داخل  المخ</a:t>
            </a:r>
          </a:p>
          <a:p>
            <a:pPr marL="0" indent="0">
              <a:buNone/>
            </a:pPr>
            <a:endParaRPr lang="ar-SA" dirty="0" smtClean="0"/>
          </a:p>
          <a:p>
            <a:pPr marL="0" indent="0">
              <a:buNone/>
            </a:pPr>
            <a:endParaRPr lang="ar-SA" dirty="0" smtClean="0"/>
          </a:p>
          <a:p>
            <a:r>
              <a:rPr lang="ar-SA" dirty="0" smtClean="0"/>
              <a:t>أورام الدماغ</a:t>
            </a:r>
          </a:p>
          <a:p>
            <a:pPr marL="0" indent="0">
              <a:buNone/>
            </a:pPr>
            <a:endParaRPr lang="ar-SA" dirty="0" smtClean="0"/>
          </a:p>
          <a:p>
            <a:r>
              <a:rPr lang="ar-SA" dirty="0" smtClean="0"/>
              <a:t>التهابات الدماغ والسحايا وخراج الدماغ</a:t>
            </a:r>
            <a:endParaRPr lang="en-US" dirty="0"/>
          </a:p>
        </p:txBody>
      </p:sp>
      <p:pic>
        <p:nvPicPr>
          <p:cNvPr id="4" name="Picture 3"/>
          <p:cNvPicPr>
            <a:picLocks noChangeAspect="1"/>
          </p:cNvPicPr>
          <p:nvPr/>
        </p:nvPicPr>
        <p:blipFill>
          <a:blip r:embed="rId2"/>
          <a:stretch>
            <a:fillRect/>
          </a:stretch>
        </p:blipFill>
        <p:spPr>
          <a:xfrm>
            <a:off x="7339914" y="1690688"/>
            <a:ext cx="1976438" cy="1057618"/>
          </a:xfrm>
          <a:prstGeom prst="rect">
            <a:avLst/>
          </a:prstGeom>
        </p:spPr>
      </p:pic>
      <p:pic>
        <p:nvPicPr>
          <p:cNvPr id="5" name="Picture 4"/>
          <p:cNvPicPr>
            <a:picLocks noChangeAspect="1"/>
          </p:cNvPicPr>
          <p:nvPr/>
        </p:nvPicPr>
        <p:blipFill>
          <a:blip r:embed="rId3"/>
          <a:stretch>
            <a:fillRect/>
          </a:stretch>
        </p:blipFill>
        <p:spPr>
          <a:xfrm>
            <a:off x="6735462" y="2861318"/>
            <a:ext cx="2367349" cy="1087396"/>
          </a:xfrm>
          <a:prstGeom prst="rect">
            <a:avLst/>
          </a:prstGeom>
        </p:spPr>
      </p:pic>
      <p:pic>
        <p:nvPicPr>
          <p:cNvPr id="7" name="Picture 6"/>
          <p:cNvPicPr>
            <a:picLocks noChangeAspect="1"/>
          </p:cNvPicPr>
          <p:nvPr/>
        </p:nvPicPr>
        <p:blipFill>
          <a:blip r:embed="rId4"/>
          <a:stretch>
            <a:fillRect/>
          </a:stretch>
        </p:blipFill>
        <p:spPr>
          <a:xfrm>
            <a:off x="7218565" y="4266008"/>
            <a:ext cx="2219136" cy="896190"/>
          </a:xfrm>
          <a:prstGeom prst="rect">
            <a:avLst/>
          </a:prstGeom>
        </p:spPr>
      </p:pic>
      <p:pic>
        <p:nvPicPr>
          <p:cNvPr id="8" name="Picture 7"/>
          <p:cNvPicPr>
            <a:picLocks noChangeAspect="1"/>
          </p:cNvPicPr>
          <p:nvPr/>
        </p:nvPicPr>
        <p:blipFill>
          <a:blip r:embed="rId5"/>
          <a:stretch>
            <a:fillRect/>
          </a:stretch>
        </p:blipFill>
        <p:spPr>
          <a:xfrm>
            <a:off x="4290884" y="5239263"/>
            <a:ext cx="2002824" cy="856737"/>
          </a:xfrm>
          <a:prstGeom prst="rect">
            <a:avLst/>
          </a:prstGeom>
        </p:spPr>
      </p:pic>
      <p:pic>
        <p:nvPicPr>
          <p:cNvPr id="2050" name="Picture 2" descr="http://www.jacksonvillepersonalinjurylawyerblog.com/Automobile%20Accident%2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1827" y="1722737"/>
            <a:ext cx="3146855" cy="10576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riskmanagement365.files.wordpress.com/2012/05/fall-mai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6230" y="1793576"/>
            <a:ext cx="2238375" cy="124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863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1028</Words>
  <Application>Microsoft Office PowerPoint</Application>
  <PresentationFormat>Custom</PresentationFormat>
  <Paragraphs>129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موت الدماغ وزراعة الأعضاء</vt:lpstr>
      <vt:lpstr>تشخيص موت الدماغ</vt:lpstr>
      <vt:lpstr>PowerPoint Presentation</vt:lpstr>
      <vt:lpstr>الخطوات الأساسية لتشخيص موت الدماغ</vt:lpstr>
      <vt:lpstr>PowerPoint Presentation</vt:lpstr>
      <vt:lpstr>PowerPoint Presentation</vt:lpstr>
      <vt:lpstr>PowerPoint Presentation</vt:lpstr>
      <vt:lpstr>مشكلات في تشخيص موت الدماغ</vt:lpstr>
      <vt:lpstr>أسباب موت الدماغ</vt:lpstr>
      <vt:lpstr>PowerPoint Presentation</vt:lpstr>
      <vt:lpstr>PowerPoint Presentation</vt:lpstr>
      <vt:lpstr>PowerPoint Presentation</vt:lpstr>
      <vt:lpstr>فتوى مجمع الفقه التابع لمنظمة التعاون الإسلامي</vt:lpstr>
      <vt:lpstr>فتوى هيئة كبار العلماء بالسعودية</vt:lpstr>
      <vt:lpstr>ماذا نستنتج من هذه الفتاوى ؟</vt:lpstr>
      <vt:lpstr>زراعة الأعضاء</vt:lpstr>
      <vt:lpstr>صور زراعة الأعضاء وأحكامها</vt:lpstr>
      <vt:lpstr>صور زراعة الأعضاء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DR-JAMAL</dc:creator>
  <cp:lastModifiedBy>3422</cp:lastModifiedBy>
  <cp:revision>30</cp:revision>
  <cp:lastPrinted>2017-03-01T05:20:33Z</cp:lastPrinted>
  <dcterms:created xsi:type="dcterms:W3CDTF">2015-03-01T07:40:30Z</dcterms:created>
  <dcterms:modified xsi:type="dcterms:W3CDTF">2018-05-07T07:57:35Z</dcterms:modified>
</cp:coreProperties>
</file>