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85" r:id="rId3"/>
    <p:sldId id="257" r:id="rId4"/>
    <p:sldId id="259" r:id="rId5"/>
    <p:sldId id="260" r:id="rId6"/>
    <p:sldId id="262" r:id="rId7"/>
    <p:sldId id="266" r:id="rId8"/>
    <p:sldId id="261" r:id="rId9"/>
    <p:sldId id="264" r:id="rId10"/>
    <p:sldId id="274" r:id="rId11"/>
    <p:sldId id="273" r:id="rId12"/>
    <p:sldId id="268" r:id="rId13"/>
    <p:sldId id="267" r:id="rId14"/>
    <p:sldId id="288" r:id="rId15"/>
    <p:sldId id="289" r:id="rId16"/>
    <p:sldId id="275" r:id="rId17"/>
    <p:sldId id="269" r:id="rId18"/>
    <p:sldId id="270" r:id="rId19"/>
    <p:sldId id="276" r:id="rId20"/>
    <p:sldId id="277" r:id="rId21"/>
    <p:sldId id="284" r:id="rId22"/>
    <p:sldId id="279" r:id="rId23"/>
    <p:sldId id="272" r:id="rId24"/>
    <p:sldId id="278" r:id="rId25"/>
    <p:sldId id="280" r:id="rId26"/>
    <p:sldId id="291" r:id="rId27"/>
    <p:sldId id="293" r:id="rId28"/>
    <p:sldId id="292" r:id="rId29"/>
    <p:sldId id="294" r:id="rId30"/>
    <p:sldId id="282" r:id="rId31"/>
    <p:sldId id="281" r:id="rId32"/>
    <p:sldId id="290" r:id="rId33"/>
    <p:sldId id="295" r:id="rId34"/>
    <p:sldId id="296" r:id="rId35"/>
    <p:sldId id="297" r:id="rId36"/>
    <p:sldId id="298" r:id="rId37"/>
    <p:sldId id="299" r:id="rId38"/>
    <p:sldId id="301" r:id="rId39"/>
    <p:sldId id="300" r:id="rId40"/>
    <p:sldId id="302" r:id="rId41"/>
    <p:sldId id="303" r:id="rId42"/>
    <p:sldId id="304" r:id="rId43"/>
    <p:sldId id="305" r:id="rId44"/>
    <p:sldId id="306" r:id="rId45"/>
    <p:sldId id="307" r:id="rId46"/>
    <p:sldId id="311" r:id="rId47"/>
    <p:sldId id="312" r:id="rId48"/>
    <p:sldId id="308" r:id="rId49"/>
    <p:sldId id="309" r:id="rId50"/>
    <p:sldId id="310" r:id="rId51"/>
    <p:sldId id="313" r:id="rId52"/>
    <p:sldId id="314" r:id="rId53"/>
    <p:sldId id="316" r:id="rId54"/>
    <p:sldId id="318" r:id="rId55"/>
    <p:sldId id="317" r:id="rId56"/>
    <p:sldId id="319" r:id="rId57"/>
    <p:sldId id="315" r:id="rId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3/15/2018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3/15/2018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Myopathy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53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735666"/>
            <a:ext cx="7540625" cy="5027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7125" y="2063095"/>
            <a:ext cx="568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Airplane view of the Disease 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0636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3875" y="1730375"/>
            <a:ext cx="3794125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Confirm localization in the Muscle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93875" y="2099707"/>
            <a:ext cx="3794125" cy="728107"/>
            <a:chOff x="1793875" y="2099707"/>
            <a:chExt cx="3794125" cy="728107"/>
          </a:xfrm>
          <a:solidFill>
            <a:srgbClr val="FF0000"/>
          </a:solidFill>
        </p:grpSpPr>
        <p:cxnSp>
          <p:nvCxnSpPr>
            <p:cNvPr id="6" name="Straight Arrow Connector 5"/>
            <p:cNvCxnSpPr/>
            <p:nvPr/>
          </p:nvCxnSpPr>
          <p:spPr>
            <a:xfrm>
              <a:off x="3825875" y="2099707"/>
              <a:ext cx="0" cy="36091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793875" y="2458482"/>
              <a:ext cx="3794125" cy="36933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Determine is it Hereditary or Acquired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2827814"/>
            <a:ext cx="8423275" cy="730250"/>
            <a:chOff x="0" y="2827814"/>
            <a:chExt cx="8423275" cy="73025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660650" y="2827814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0" y="3188732"/>
              <a:ext cx="379412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Hereditary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9150" y="3188732"/>
              <a:ext cx="3794125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Acquired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273675" y="2833053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525" y="3558064"/>
            <a:ext cx="3975100" cy="1541086"/>
            <a:chOff x="9525" y="3558064"/>
            <a:chExt cx="3975100" cy="1541086"/>
          </a:xfrm>
          <a:solidFill>
            <a:srgbClr val="FFFF00"/>
          </a:solidFill>
        </p:grpSpPr>
        <p:cxnSp>
          <p:nvCxnSpPr>
            <p:cNvPr id="14" name="Straight Arrow Connector 13"/>
            <p:cNvCxnSpPr/>
            <p:nvPr/>
          </p:nvCxnSpPr>
          <p:spPr>
            <a:xfrm>
              <a:off x="1793875" y="3558064"/>
              <a:ext cx="0" cy="360918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25" y="3898821"/>
              <a:ext cx="3975100" cy="12003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Determine genetic diagnosis (if possible)</a:t>
              </a:r>
            </a:p>
            <a:p>
              <a:r>
                <a:rPr lang="en-US" dirty="0" smtClean="0"/>
                <a:t>Provide targeted therapy if applicable</a:t>
              </a:r>
            </a:p>
            <a:p>
              <a:r>
                <a:rPr lang="en-US" dirty="0" smtClean="0"/>
                <a:t>Provide supportive care</a:t>
              </a:r>
            </a:p>
            <a:p>
              <a:r>
                <a:rPr lang="en-US" dirty="0" smtClean="0"/>
                <a:t>Genetic Counseling 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62437" y="3523317"/>
            <a:ext cx="4240213" cy="1298834"/>
            <a:chOff x="4262437" y="3523317"/>
            <a:chExt cx="4240213" cy="1298834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946650" y="3537903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62437" y="3898821"/>
              <a:ext cx="2022475" cy="646331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Primary Muscle disease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7477125" y="3523317"/>
              <a:ext cx="0" cy="3609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480175" y="3898821"/>
              <a:ext cx="2022475" cy="923330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Secondary to systemic disease/toxins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52500" y="4545152"/>
            <a:ext cx="4321175" cy="1800862"/>
            <a:chOff x="952500" y="4545152"/>
            <a:chExt cx="4321175" cy="1800862"/>
          </a:xfrm>
        </p:grpSpPr>
        <p:sp>
          <p:nvSpPr>
            <p:cNvPr id="24" name="TextBox 23"/>
            <p:cNvSpPr txBox="1"/>
            <p:nvPr/>
          </p:nvSpPr>
          <p:spPr>
            <a:xfrm>
              <a:off x="952500" y="5699683"/>
              <a:ext cx="4321175" cy="646331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Treat muscle disease (if treatment available) </a:t>
              </a:r>
            </a:p>
            <a:p>
              <a:r>
                <a:rPr lang="en-US" dirty="0" smtClean="0"/>
                <a:t>Supportive care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4946650" y="4545152"/>
              <a:ext cx="0" cy="1154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480175" y="4822151"/>
            <a:ext cx="2022475" cy="1523863"/>
            <a:chOff x="6480175" y="4822151"/>
            <a:chExt cx="2022475" cy="1523863"/>
          </a:xfrm>
        </p:grpSpPr>
        <p:cxnSp>
          <p:nvCxnSpPr>
            <p:cNvPr id="27" name="Straight Arrow Connector 26"/>
            <p:cNvCxnSpPr>
              <a:endCxn id="28" idx="0"/>
            </p:cNvCxnSpPr>
            <p:nvPr/>
          </p:nvCxnSpPr>
          <p:spPr>
            <a:xfrm>
              <a:off x="7477125" y="4822151"/>
              <a:ext cx="14288" cy="8775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480175" y="5699683"/>
              <a:ext cx="2022475" cy="646331"/>
            </a:xfrm>
            <a:prstGeom prst="rect">
              <a:avLst/>
            </a:prstGeom>
            <a:solidFill>
              <a:srgbClr val="C4D8D7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Treat systemic disease/toxins</a:t>
              </a:r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191250" y="66198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364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27250" y="1416328"/>
            <a:ext cx="568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Skyscraper view of the Disease !</a:t>
            </a:r>
            <a:endParaRPr lang="en-US" sz="2800" b="1" dirty="0"/>
          </a:p>
        </p:txBody>
      </p:sp>
      <p:pic>
        <p:nvPicPr>
          <p:cNvPr id="11" name="Picture 10" descr="Screen Shot 2018-02-23 at 8.3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17750"/>
            <a:ext cx="8647200" cy="38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7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in </a:t>
            </a:r>
            <a:r>
              <a:rPr lang="en-US" dirty="0"/>
              <a:t>M</a:t>
            </a:r>
            <a:r>
              <a:rPr lang="en-US" dirty="0" smtClean="0"/>
              <a:t>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sz="2800" b="1" u="sng" dirty="0" smtClean="0">
                <a:solidFill>
                  <a:srgbClr val="008000"/>
                </a:solidFill>
              </a:rPr>
              <a:t>What do we want to know 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Does the patient have weakness? </a:t>
            </a:r>
            <a:r>
              <a:rPr lang="en-US" b="1" dirty="0" smtClean="0"/>
              <a:t>(discussed later)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2- Positive and Negative symptoms of Myopathy? </a:t>
            </a:r>
            <a:r>
              <a:rPr lang="en-US" b="1" dirty="0">
                <a:solidFill>
                  <a:srgbClr val="2F2B20"/>
                </a:solidFill>
              </a:rPr>
              <a:t>(discussed later)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3- Age of the patient when first developed symptoms? </a:t>
            </a:r>
            <a:r>
              <a:rPr lang="en-US" dirty="0" smtClean="0"/>
              <a:t>( some myopathies unlikely to develop after a certain age limit- e.g. Duchene muscular dystrophy does not start after childhood- certain myopathies unlikely to develop before a certain age </a:t>
            </a:r>
            <a:r>
              <a:rPr lang="mr-IN" dirty="0" smtClean="0"/>
              <a:t>–</a:t>
            </a:r>
            <a:r>
              <a:rPr lang="en-US" dirty="0" smtClean="0"/>
              <a:t> sIBM before 40 years of age)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4- What was the onset of the myopathy? </a:t>
            </a:r>
            <a:r>
              <a:rPr lang="en-US" dirty="0" smtClean="0"/>
              <a:t>( chronic </a:t>
            </a:r>
            <a:r>
              <a:rPr lang="mr-IN" dirty="0" smtClean="0"/>
              <a:t>–</a:t>
            </a:r>
            <a:r>
              <a:rPr lang="en-US" dirty="0" smtClean="0"/>
              <a:t>likely inherited, acute/</a:t>
            </a:r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likely acquired)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104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5- distribution of weakness ? </a:t>
            </a:r>
            <a:r>
              <a:rPr lang="en-US" dirty="0" smtClean="0"/>
              <a:t>Certain myopathies have unique distribution;</a:t>
            </a:r>
            <a:r>
              <a:rPr lang="en-US" dirty="0"/>
              <a:t> </a:t>
            </a:r>
            <a:r>
              <a:rPr lang="en-US" dirty="0" smtClean="0"/>
              <a:t>e.g. sIBM- usually starts in quadriceps and then to deep flexors hand + foot </a:t>
            </a:r>
            <a:r>
              <a:rPr lang="en-US" dirty="0" err="1" smtClean="0"/>
              <a:t>dorsiflexors</a:t>
            </a:r>
            <a:r>
              <a:rPr lang="en-US" dirty="0" smtClean="0"/>
              <a:t> in asymmetric fashion. </a:t>
            </a:r>
          </a:p>
          <a:p>
            <a:pPr marL="114300" indent="0">
              <a:buNone/>
            </a:pPr>
            <a:r>
              <a:rPr lang="en-US" b="1" u="sng" dirty="0" smtClean="0"/>
              <a:t>Be carful sometime patient come to you late when the weakness is diffuse try to establish where the disease started</a:t>
            </a:r>
            <a:endParaRPr lang="en-US" b="1" u="sng" dirty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6</a:t>
            </a:r>
            <a:r>
              <a:rPr lang="en-US" b="1" u="sng" dirty="0" smtClean="0">
                <a:solidFill>
                  <a:srgbClr val="FF0000"/>
                </a:solidFill>
              </a:rPr>
              <a:t>- Cardiac or Respiratory involvement? </a:t>
            </a: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7</a:t>
            </a:r>
            <a:r>
              <a:rPr lang="en-US" b="1" u="sng" dirty="0" smtClean="0">
                <a:solidFill>
                  <a:srgbClr val="FF0000"/>
                </a:solidFill>
              </a:rPr>
              <a:t>- Pharyngeal </a:t>
            </a:r>
            <a:r>
              <a:rPr lang="en-US" b="1" u="sng" dirty="0">
                <a:solidFill>
                  <a:srgbClr val="FF0000"/>
                </a:solidFill>
              </a:rPr>
              <a:t>M</a:t>
            </a:r>
            <a:r>
              <a:rPr lang="en-US" b="1" u="sng" dirty="0" smtClean="0">
                <a:solidFill>
                  <a:srgbClr val="FF0000"/>
                </a:solidFill>
              </a:rPr>
              <a:t>uscle involvement?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8</a:t>
            </a:r>
            <a:r>
              <a:rPr lang="en-US" b="1" u="sng" dirty="0" smtClean="0">
                <a:solidFill>
                  <a:srgbClr val="FF0000"/>
                </a:solidFill>
              </a:rPr>
              <a:t>- Systemic symptoms? 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9</a:t>
            </a:r>
            <a:r>
              <a:rPr lang="en-US" b="1" u="sng" dirty="0" smtClean="0">
                <a:solidFill>
                  <a:srgbClr val="FF0000"/>
                </a:solidFill>
              </a:rPr>
              <a:t>- Is patient coping with disease or not ? E.g. depression, anxiety..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10- what is his limitations in terms of activities of daily living? E.g. Can he feed himself, can he dress by himself</a:t>
            </a:r>
            <a:r>
              <a:rPr lang="mr-IN" b="1" u="sng" dirty="0" smtClean="0">
                <a:solidFill>
                  <a:srgbClr val="FF0000"/>
                </a:solidFill>
              </a:rPr>
              <a:t>…etc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4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cs typeface="Times New Roman"/>
              </a:rPr>
              <a:t>8- Is patient coping with disease or not ? E.g. depression, anxiety..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cs typeface="Times New Roman"/>
              </a:rPr>
              <a:t>9- what is his limitations in terms of activities of daily living? E.g. Can he feed himself, can he dress by himself</a:t>
            </a:r>
            <a:r>
              <a:rPr lang="mr-IN" b="1" u="sng" dirty="0" smtClean="0">
                <a:solidFill>
                  <a:srgbClr val="FF0000"/>
                </a:solidFill>
                <a:cs typeface="Times New Roman"/>
              </a:rPr>
              <a:t>…etc</a:t>
            </a:r>
          </a:p>
          <a:p>
            <a:pPr marL="114300" indent="0">
              <a:buNone/>
            </a:pPr>
            <a:endParaRPr lang="mr-IN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r>
              <a:rPr lang="mr-IN" b="1" u="sng" dirty="0" smtClean="0">
                <a:solidFill>
                  <a:srgbClr val="FF0000"/>
                </a:solidFill>
                <a:cs typeface="Times New Roman"/>
              </a:rPr>
              <a:t>10- Detailed family history</a:t>
            </a:r>
          </a:p>
          <a:p>
            <a:pPr marL="114300" indent="0">
              <a:buNone/>
            </a:pPr>
            <a:r>
              <a:rPr lang="mr-IN" b="1" u="sng" dirty="0" smtClean="0">
                <a:solidFill>
                  <a:srgbClr val="FF0000"/>
                </a:solidFill>
                <a:cs typeface="Times New Roman"/>
              </a:rPr>
              <a:t>11- detailed medications/toxin history </a:t>
            </a: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7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in </a:t>
            </a:r>
            <a:r>
              <a:rPr lang="en-US" dirty="0"/>
              <a:t>M</a:t>
            </a:r>
            <a:r>
              <a:rPr lang="en-US" dirty="0" smtClean="0"/>
              <a:t>yopathy</a:t>
            </a:r>
            <a:endParaRPr lang="en-US" dirty="0"/>
          </a:p>
        </p:txBody>
      </p:sp>
      <p:pic>
        <p:nvPicPr>
          <p:cNvPr id="4" name="Picture 3" descr="Screen Shot 2018-02-23 at 10.13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843" y="1417638"/>
            <a:ext cx="4342532" cy="53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37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b="1" u="sng" dirty="0" smtClean="0"/>
              <a:t>Weakness: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What is the first thing you want to know when the patient say they are weak ?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2400" b="1" u="sng" dirty="0" smtClean="0">
                <a:solidFill>
                  <a:srgbClr val="FF0000"/>
                </a:solidFill>
              </a:rPr>
              <a:t>1- Are they really describing weakness </a:t>
            </a:r>
            <a:r>
              <a:rPr lang="en-US" dirty="0" smtClean="0"/>
              <a:t>( people describe many things as weakness; fatigue, pain, numbness</a:t>
            </a:r>
            <a:r>
              <a:rPr lang="mr-IN" dirty="0" smtClean="0"/>
              <a:t>…etc)</a:t>
            </a:r>
          </a:p>
          <a:p>
            <a:pPr marL="114300" indent="0">
              <a:buNone/>
            </a:pPr>
            <a:endParaRPr lang="mr-IN" dirty="0" smtClean="0"/>
          </a:p>
          <a:p>
            <a:pPr marL="114300" indent="0">
              <a:buNone/>
            </a:pPr>
            <a:r>
              <a:rPr lang="mr-IN" dirty="0" smtClean="0"/>
              <a:t>TRUST YOUR PATIENT </a:t>
            </a:r>
            <a:r>
              <a:rPr lang="mr-IN" b="1" u="sng" dirty="0" smtClean="0"/>
              <a:t>BUT VERIFY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xmlns="" val="35702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/>
              <a:t>To verify weakness by </a:t>
            </a:r>
            <a:r>
              <a:rPr lang="en-US" b="1" u="sng" dirty="0" err="1" smtClean="0"/>
              <a:t>hx</a:t>
            </a:r>
            <a:r>
              <a:rPr lang="en-US" b="1" u="sng" dirty="0" smtClean="0"/>
              <a:t>: </a:t>
            </a:r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Ask about how the weakness affecting their ACTIVITIES OF DAILY LIVING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Difficulty with using arms to wash hair/difficulty w combing hair/reaching above head -----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Difficulty with </a:t>
            </a:r>
            <a:r>
              <a:rPr lang="en-US" dirty="0" smtClean="0"/>
              <a:t>going up and down the stairs/ standing from sitting position-</a:t>
            </a:r>
            <a:r>
              <a:rPr lang="en-US" dirty="0"/>
              <a:t>---- 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8450" y="3895209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PROXIMAL UPPER LIMB WEAKNESS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84475" y="5095359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PROXIMAL LOWER LIMB WEAKNESS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79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/>
              <a:t>To verify weakness by </a:t>
            </a:r>
            <a:r>
              <a:rPr lang="en-US" b="1" u="sng" dirty="0" err="1" smtClean="0"/>
              <a:t>hx</a:t>
            </a:r>
            <a:r>
              <a:rPr lang="en-US" b="1" u="sng" dirty="0" smtClean="0"/>
              <a:t>: </a:t>
            </a:r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Difficulty with opening door knops, opening jars-----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Difficulty with </a:t>
            </a:r>
            <a:r>
              <a:rPr lang="en-US" dirty="0" smtClean="0"/>
              <a:t>walking due to tripping over toes , </a:t>
            </a:r>
            <a:r>
              <a:rPr lang="en-US" dirty="0" err="1" smtClean="0"/>
              <a:t>liffting</a:t>
            </a:r>
            <a:r>
              <a:rPr lang="en-US" dirty="0" smtClean="0"/>
              <a:t> their lower limb high and slapping it-</a:t>
            </a:r>
            <a:r>
              <a:rPr lang="en-US" dirty="0"/>
              <a:t>--- 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8450" y="2847459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UPPER LIMB WEAKNESS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46575" y="3872468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LOWER LIMB WEAKNESS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7903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pic>
        <p:nvPicPr>
          <p:cNvPr id="5" name="Picture 4" descr="Screen Shot 2018-02-23 at 5.3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873249"/>
            <a:ext cx="8404777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610" y="1888410"/>
            <a:ext cx="4438897" cy="48006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800" b="1" dirty="0"/>
              <a:t>Motor system is not upper and lower limbs only </a:t>
            </a:r>
            <a:r>
              <a:rPr lang="en-US" sz="2800" b="1" dirty="0" smtClean="0"/>
              <a:t>!</a:t>
            </a:r>
          </a:p>
          <a:p>
            <a:pPr marL="114300" indent="0">
              <a:buNone/>
            </a:pPr>
            <a:endParaRPr lang="en-US" sz="2500" b="1" u="sng" dirty="0" smtClean="0">
              <a:solidFill>
                <a:srgbClr val="FF0000"/>
              </a:solidFill>
            </a:endParaRPr>
          </a:p>
          <a:p>
            <a:r>
              <a:rPr lang="en-US" sz="2500" b="1" u="sng" dirty="0" err="1" smtClean="0">
                <a:solidFill>
                  <a:srgbClr val="FF0000"/>
                </a:solidFill>
              </a:rPr>
              <a:t>Occulo</a:t>
            </a:r>
            <a:r>
              <a:rPr lang="en-US" sz="2500" b="1" u="sng" dirty="0" smtClean="0">
                <a:solidFill>
                  <a:srgbClr val="FF0000"/>
                </a:solidFill>
              </a:rPr>
              <a:t>-facial-bulbar axis</a:t>
            </a:r>
          </a:p>
          <a:p>
            <a:endParaRPr lang="en-US" sz="2500" u="sng" dirty="0" smtClean="0"/>
          </a:p>
          <a:p>
            <a:r>
              <a:rPr lang="en-US" sz="2500" b="1" u="sng" dirty="0" smtClean="0">
                <a:solidFill>
                  <a:srgbClr val="3366FF"/>
                </a:solidFill>
              </a:rPr>
              <a:t>Axial (neck/diaphragm/spine/abdominal/scapular) axis</a:t>
            </a:r>
          </a:p>
          <a:p>
            <a:endParaRPr lang="en-US" sz="2500" dirty="0" smtClean="0"/>
          </a:p>
          <a:p>
            <a:r>
              <a:rPr lang="en-US" sz="2500" b="1" u="sng" dirty="0" smtClean="0">
                <a:solidFill>
                  <a:srgbClr val="008000"/>
                </a:solidFill>
              </a:rPr>
              <a:t>Appendicular axis (upper and lower limbs)</a:t>
            </a:r>
            <a:endParaRPr lang="en-US" sz="2500" b="1" u="sng" dirty="0">
              <a:solidFill>
                <a:srgbClr val="008000"/>
              </a:solidFill>
            </a:endParaRPr>
          </a:p>
        </p:txBody>
      </p:sp>
      <p:pic>
        <p:nvPicPr>
          <p:cNvPr id="5" name="Picture 4" descr="Screen Shot 2017-12-23 at 5.46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400" y="965200"/>
            <a:ext cx="3911600" cy="589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20196" y="1244285"/>
            <a:ext cx="192438" cy="474625"/>
          </a:xfrm>
          <a:prstGeom prst="rect">
            <a:avLst/>
          </a:prstGeom>
          <a:solidFill>
            <a:srgbClr val="FF0000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6735319" y="1860014"/>
            <a:ext cx="384875" cy="1821531"/>
          </a:xfrm>
          <a:prstGeom prst="rect">
            <a:avLst/>
          </a:prstGeom>
          <a:solidFill>
            <a:srgbClr val="3366FF">
              <a:alpha val="4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51460" y="1718910"/>
            <a:ext cx="864132" cy="2604020"/>
          </a:xfrm>
          <a:prstGeom prst="rect">
            <a:avLst/>
          </a:prstGeom>
          <a:solidFill>
            <a:srgbClr val="008000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75640" y="3859600"/>
            <a:ext cx="496211" cy="2998399"/>
          </a:xfrm>
          <a:prstGeom prst="rect">
            <a:avLst/>
          </a:prstGeom>
          <a:solidFill>
            <a:srgbClr val="008000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68500" y="2032000"/>
            <a:ext cx="1428750" cy="120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57500" y="2032000"/>
            <a:ext cx="539750" cy="1206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57500" y="2032000"/>
            <a:ext cx="539750" cy="21272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270250" y="2032000"/>
            <a:ext cx="127000" cy="2290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27777" y="1138965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9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2- Distribution of weakness ?</a:t>
            </a: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2F2B20"/>
                </a:solidFill>
              </a:rPr>
              <a:t>Proximal &gt; distal weakness : </a:t>
            </a:r>
            <a:r>
              <a:rPr lang="en-US" dirty="0" smtClean="0">
                <a:solidFill>
                  <a:srgbClr val="0000FF"/>
                </a:solidFill>
              </a:rPr>
              <a:t>Acquired/inherited</a:t>
            </a:r>
          </a:p>
          <a:p>
            <a:pPr marL="114300" indent="0">
              <a:buNone/>
            </a:pPr>
            <a:endParaRPr lang="en-US" b="1" u="sng" dirty="0" smtClean="0"/>
          </a:p>
          <a:p>
            <a:pPr marL="114300" indent="0">
              <a:buNone/>
            </a:pPr>
            <a:r>
              <a:rPr lang="en-US" b="1" u="sng" dirty="0" smtClean="0"/>
              <a:t>Distal&gt;proximal weakness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FF"/>
                </a:solidFill>
              </a:rPr>
              <a:t>Acquired (e.g. Inclusion Body Myositis) Inherited (e.g. </a:t>
            </a:r>
            <a:r>
              <a:rPr lang="en-US" dirty="0" err="1" smtClean="0">
                <a:solidFill>
                  <a:srgbClr val="0000FF"/>
                </a:solidFill>
              </a:rPr>
              <a:t>myotonic</a:t>
            </a:r>
            <a:r>
              <a:rPr lang="en-US" dirty="0" smtClean="0">
                <a:solidFill>
                  <a:srgbClr val="0000FF"/>
                </a:solidFill>
              </a:rPr>
              <a:t> dystrophy type1)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2F2B2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2F2B20"/>
                </a:solidFill>
              </a:rPr>
              <a:t>Facial-Scapular-</a:t>
            </a:r>
            <a:r>
              <a:rPr lang="en-US" b="1" u="sng" dirty="0" err="1" smtClean="0">
                <a:solidFill>
                  <a:srgbClr val="2F2B20"/>
                </a:solidFill>
              </a:rPr>
              <a:t>peroneal</a:t>
            </a:r>
            <a:r>
              <a:rPr lang="en-US" b="1" u="sng" dirty="0" smtClean="0">
                <a:solidFill>
                  <a:srgbClr val="2F2B20"/>
                </a:solidFill>
              </a:rPr>
              <a:t> : </a:t>
            </a:r>
            <a:r>
              <a:rPr lang="en-US" dirty="0" smtClean="0">
                <a:solidFill>
                  <a:srgbClr val="0000FF"/>
                </a:solidFill>
              </a:rPr>
              <a:t>inherited (FSHD)</a:t>
            </a:r>
          </a:p>
          <a:p>
            <a:pPr marL="114300" indent="0">
              <a:buNone/>
            </a:pPr>
            <a:endParaRPr lang="en-US" b="1" u="sng" dirty="0" smtClean="0"/>
          </a:p>
          <a:p>
            <a:pPr marL="114300" indent="0">
              <a:buNone/>
            </a:pPr>
            <a:r>
              <a:rPr lang="en-US" b="1" u="sng" dirty="0" err="1" smtClean="0"/>
              <a:t>Occulopharyngeal</a:t>
            </a:r>
            <a:r>
              <a:rPr lang="en-US" b="1" u="sng" dirty="0" smtClean="0"/>
              <a:t> weakness : </a:t>
            </a:r>
            <a:r>
              <a:rPr lang="en-US" dirty="0" smtClean="0">
                <a:solidFill>
                  <a:srgbClr val="0000FF"/>
                </a:solidFill>
              </a:rPr>
              <a:t>inherited ( OPMD)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 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1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True or False: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Myopathy is always proximal more than distal weakness</a:t>
            </a:r>
          </a:p>
          <a:p>
            <a:pPr marL="11430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03712" y="2399449"/>
            <a:ext cx="384875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F</a:t>
            </a:r>
            <a:endParaRPr lang="en-US" sz="2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21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3- symmetrical weakness or asymmetrical ?</a:t>
            </a:r>
          </a:p>
          <a:p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2F2B20"/>
                </a:solidFill>
              </a:rPr>
              <a:t>True or false: </a:t>
            </a:r>
          </a:p>
          <a:p>
            <a:pPr marL="114300" indent="0">
              <a:buNone/>
            </a:pPr>
            <a:endParaRPr lang="en-US" dirty="0" smtClean="0">
              <a:solidFill>
                <a:srgbClr val="2F2B2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2F2B20"/>
                </a:solidFill>
              </a:rPr>
              <a:t>Inherited myopathies are always symmetrical  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8962" y="3177324"/>
            <a:ext cx="384875" cy="47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F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625" y="4365625"/>
            <a:ext cx="3921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FSHD inherited asymmetrical </a:t>
            </a:r>
          </a:p>
          <a:p>
            <a:r>
              <a:rPr lang="en-US" dirty="0" smtClean="0"/>
              <a:t>IBM acquired asymmetrical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07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in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Temporal profile ? </a:t>
            </a:r>
          </a:p>
          <a:p>
            <a:pPr marL="114300" indent="0">
              <a:buNone/>
            </a:pPr>
            <a:endParaRPr lang="en-US" b="1" u="sng" dirty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en-US" dirty="0" smtClean="0"/>
              <a:t>Chronic slowly progressive myopathy </a:t>
            </a:r>
            <a:r>
              <a:rPr lang="en-US" sz="2400" b="1" dirty="0" smtClean="0"/>
              <a:t>+</a:t>
            </a:r>
            <a:r>
              <a:rPr lang="en-US" dirty="0" smtClean="0"/>
              <a:t>/- family </a:t>
            </a:r>
            <a:r>
              <a:rPr lang="en-US" dirty="0" err="1" smtClean="0"/>
              <a:t>hx</a:t>
            </a:r>
            <a:r>
              <a:rPr lang="en-US" dirty="0" smtClean="0"/>
              <a:t> </a:t>
            </a:r>
            <a:r>
              <a:rPr lang="en-US" sz="2400" b="1" dirty="0" smtClean="0"/>
              <a:t>+</a:t>
            </a:r>
            <a:r>
              <a:rPr lang="en-US" dirty="0" smtClean="0"/>
              <a:t>/- consanguinity---- 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 smtClean="0"/>
              <a:t>Subacute</a:t>
            </a:r>
            <a:r>
              <a:rPr lang="en-US" dirty="0" smtClean="0"/>
              <a:t> onset in previously healthy person with fast progression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9700" y="2808843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INHERITED MYOPATHY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85975" y="4024868"/>
            <a:ext cx="39687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ACQUIRED MYOPATHY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8285" y="5031085"/>
            <a:ext cx="5868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EXCEPTIONS EXIST !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3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8-02-23 at 7.0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99" y="1127125"/>
            <a:ext cx="8916429" cy="5730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1250" y="1417638"/>
            <a:ext cx="47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Getting Closer, Street view 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7656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65" y="3048998"/>
            <a:ext cx="7542881" cy="882904"/>
            <a:chOff x="-1" y="3993888"/>
            <a:chExt cx="2516875" cy="88290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65979" y="3993888"/>
              <a:ext cx="0" cy="5135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1" y="4507460"/>
              <a:ext cx="2516875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inheritance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0" y="3931902"/>
            <a:ext cx="1022238" cy="813615"/>
            <a:chOff x="0" y="3931902"/>
            <a:chExt cx="1022238" cy="813615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457200" y="3931902"/>
              <a:ext cx="0" cy="4206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0" y="4376185"/>
              <a:ext cx="102223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X-Linked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977" y="4745517"/>
            <a:ext cx="2485898" cy="789967"/>
            <a:chOff x="30977" y="4745517"/>
            <a:chExt cx="2485898" cy="789967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447262" y="4745517"/>
              <a:ext cx="0" cy="4206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0977" y="5166152"/>
              <a:ext cx="248589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-onset &lt;10 years of age</a:t>
              </a:r>
              <a:endParaRPr lang="en-US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440427" y="47707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5488" y="5535484"/>
            <a:ext cx="2571086" cy="1167263"/>
            <a:chOff x="15488" y="5535484"/>
            <a:chExt cx="2571086" cy="1167263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170373" y="5535484"/>
              <a:ext cx="851865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022238" y="5535484"/>
              <a:ext cx="1068704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5488" y="6056416"/>
              <a:ext cx="1146147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Yes</a:t>
              </a:r>
            </a:p>
            <a:p>
              <a:r>
                <a:rPr lang="en-US" dirty="0" err="1" smtClean="0"/>
                <a:t>Duchenne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40427" y="6006075"/>
              <a:ext cx="1146147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</a:t>
              </a:r>
            </a:p>
            <a:p>
              <a:r>
                <a:rPr lang="en-US" dirty="0" smtClean="0"/>
                <a:t>Becker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849876" y="3931902"/>
            <a:ext cx="650516" cy="803040"/>
            <a:chOff x="2849876" y="3931902"/>
            <a:chExt cx="650516" cy="803040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3175134" y="3931902"/>
              <a:ext cx="0" cy="4442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849876" y="4365610"/>
              <a:ext cx="65051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989272" y="4695832"/>
            <a:ext cx="1239078" cy="813615"/>
            <a:chOff x="2989272" y="4695832"/>
            <a:chExt cx="1239078" cy="813615"/>
          </a:xfrm>
        </p:grpSpPr>
        <p:cxnSp>
          <p:nvCxnSpPr>
            <p:cNvPr id="50" name="Straight Arrow Connector 49"/>
            <p:cNvCxnSpPr/>
            <p:nvPr/>
          </p:nvCxnSpPr>
          <p:spPr>
            <a:xfrm>
              <a:off x="3175134" y="4695832"/>
              <a:ext cx="0" cy="4442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989272" y="5140115"/>
              <a:ext cx="1239078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Myotonia</a:t>
              </a:r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80855" y="5516398"/>
            <a:ext cx="2571086" cy="1444262"/>
            <a:chOff x="15488" y="5535484"/>
            <a:chExt cx="2571086" cy="1444262"/>
          </a:xfrm>
        </p:grpSpPr>
        <p:cxnSp>
          <p:nvCxnSpPr>
            <p:cNvPr id="54" name="Straight Arrow Connector 53"/>
            <p:cNvCxnSpPr/>
            <p:nvPr/>
          </p:nvCxnSpPr>
          <p:spPr>
            <a:xfrm flipH="1">
              <a:off x="170373" y="5535484"/>
              <a:ext cx="851865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022238" y="5535484"/>
              <a:ext cx="1068704" cy="3660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5488" y="6056416"/>
              <a:ext cx="1146147" cy="92333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Yes</a:t>
              </a:r>
            </a:p>
            <a:p>
              <a:r>
                <a:rPr lang="en-US" dirty="0" smtClean="0"/>
                <a:t>DM2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40427" y="6006075"/>
              <a:ext cx="1146147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</a:t>
              </a:r>
            </a:p>
            <a:p>
              <a:r>
                <a:rPr lang="en-US" dirty="0"/>
                <a:t>LGMDs1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396734" y="3931902"/>
            <a:ext cx="851866" cy="960380"/>
            <a:chOff x="6396734" y="3931902"/>
            <a:chExt cx="851866" cy="960380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6830412" y="3931902"/>
              <a:ext cx="0" cy="5910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396734" y="4522950"/>
              <a:ext cx="85186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49134" y="4892282"/>
            <a:ext cx="1040212" cy="1144413"/>
            <a:chOff x="6549134" y="4892282"/>
            <a:chExt cx="1040212" cy="1144413"/>
          </a:xfrm>
        </p:grpSpPr>
        <p:cxnSp>
          <p:nvCxnSpPr>
            <p:cNvPr id="64" name="Straight Arrow Connector 63"/>
            <p:cNvCxnSpPr>
              <a:stCxn id="62" idx="2"/>
            </p:cNvCxnSpPr>
            <p:nvPr/>
          </p:nvCxnSpPr>
          <p:spPr>
            <a:xfrm>
              <a:off x="6822667" y="4892282"/>
              <a:ext cx="7745" cy="4980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549134" y="5390364"/>
              <a:ext cx="1040212" cy="646331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LGMDs2</a:t>
              </a:r>
            </a:p>
            <a:p>
              <a:r>
                <a:rPr lang="en-US" dirty="0" err="1" smtClean="0"/>
                <a:t>Pompe’s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0964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>
            <a:off x="3004761" y="1853884"/>
            <a:ext cx="15489" cy="82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6875" y="2679666"/>
            <a:ext cx="1742452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&gt;proximal  Weakness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2955811" y="3325997"/>
            <a:ext cx="15490" cy="4844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16875" y="3810430"/>
            <a:ext cx="1107425" cy="369332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Myotonia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2516875" y="4179762"/>
            <a:ext cx="410446" cy="436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65009" y="4615887"/>
            <a:ext cx="1107425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Yes</a:t>
            </a:r>
          </a:p>
          <a:p>
            <a:r>
              <a:rPr lang="en-US" dirty="0" smtClean="0"/>
              <a:t>DM1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955811" y="4179762"/>
            <a:ext cx="544579" cy="436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151902" y="4615887"/>
            <a:ext cx="3724975" cy="1200329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</a:p>
          <a:p>
            <a:r>
              <a:rPr lang="en-US" dirty="0" smtClean="0"/>
              <a:t>1- Inherited Distal myopathies (e.g. Laing, </a:t>
            </a:r>
            <a:r>
              <a:rPr lang="en-US" dirty="0" err="1" smtClean="0"/>
              <a:t>Welander</a:t>
            </a:r>
            <a:r>
              <a:rPr lang="en-US" dirty="0" smtClean="0"/>
              <a:t>, </a:t>
            </a:r>
            <a:r>
              <a:rPr lang="en-US" dirty="0" err="1" smtClean="0"/>
              <a:t>miyoshi</a:t>
            </a:r>
            <a:r>
              <a:rPr lang="en-US" dirty="0" smtClean="0"/>
              <a:t>..etc.)</a:t>
            </a:r>
          </a:p>
          <a:p>
            <a:r>
              <a:rPr lang="en-US" dirty="0" smtClean="0"/>
              <a:t>2- Inherited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18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>
            <a:off x="3004761" y="1853884"/>
            <a:ext cx="15489" cy="82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6875" y="2679666"/>
            <a:ext cx="1742452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&gt;proximal  Weakness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119931" y="1853884"/>
            <a:ext cx="2741457" cy="1472113"/>
            <a:chOff x="4119931" y="1853884"/>
            <a:chExt cx="2741457" cy="147211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4119931" y="1853884"/>
              <a:ext cx="1378473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11192" y="2679666"/>
              <a:ext cx="1750196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Scapuloperoneal weakness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11192" y="3325997"/>
            <a:ext cx="1750196" cy="1177233"/>
            <a:chOff x="5111192" y="3325997"/>
            <a:chExt cx="1750196" cy="1177233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5839150" y="3325997"/>
              <a:ext cx="0" cy="5309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111192" y="3856899"/>
              <a:ext cx="1750196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Facial weakness &amp; asymmetrical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119931" y="4226231"/>
            <a:ext cx="1146146" cy="1077543"/>
            <a:chOff x="4119931" y="4226231"/>
            <a:chExt cx="1146146" cy="1077543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4731725" y="4226231"/>
              <a:ext cx="534352" cy="405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119931" y="4657443"/>
              <a:ext cx="875098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Yes</a:t>
              </a:r>
            </a:p>
            <a:p>
              <a:r>
                <a:rPr lang="en-US" dirty="0" smtClean="0"/>
                <a:t>FSHD</a:t>
              </a:r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489665" y="4226231"/>
            <a:ext cx="1587534" cy="1328476"/>
            <a:chOff x="6489665" y="4226231"/>
            <a:chExt cx="1587534" cy="1328476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6489665" y="4226231"/>
              <a:ext cx="557585" cy="4051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6734996" y="4631377"/>
              <a:ext cx="1342203" cy="923330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 *</a:t>
              </a:r>
            </a:p>
            <a:p>
              <a:r>
                <a:rPr lang="en-US" dirty="0" smtClean="0"/>
                <a:t>1-Pompe’s</a:t>
              </a:r>
            </a:p>
            <a:p>
              <a:r>
                <a:rPr lang="en-US" dirty="0" smtClean="0"/>
                <a:t>2-LGMD2A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588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400" y="619555"/>
            <a:ext cx="7271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Chronic, slowly progressive, +/- family history +/- consanguinity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16875" y="988887"/>
            <a:ext cx="2214850" cy="864997"/>
            <a:chOff x="2516875" y="988887"/>
            <a:chExt cx="2214850" cy="86499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624300" y="988887"/>
              <a:ext cx="0" cy="451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16875" y="1484552"/>
              <a:ext cx="221485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Pattern of Weakness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1853884"/>
            <a:ext cx="2516875" cy="1195114"/>
            <a:chOff x="0" y="2798774"/>
            <a:chExt cx="2516875" cy="1195114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57200" y="2798774"/>
              <a:ext cx="2059675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0" y="3624556"/>
              <a:ext cx="134749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Limb-Girdle</a:t>
              </a:r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H="1">
            <a:off x="3004761" y="1853884"/>
            <a:ext cx="15489" cy="825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6875" y="2679666"/>
            <a:ext cx="1742452" cy="6463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Distal &gt;proximal  Weakness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119931" y="1853884"/>
            <a:ext cx="2741457" cy="1472113"/>
            <a:chOff x="4119931" y="1853884"/>
            <a:chExt cx="2741457" cy="147211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4119931" y="1853884"/>
              <a:ext cx="1378473" cy="825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11192" y="2679666"/>
              <a:ext cx="1750196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Scapuloperoneal weakness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31725" y="1853884"/>
            <a:ext cx="4412275" cy="1580567"/>
            <a:chOff x="4731725" y="1853884"/>
            <a:chExt cx="4412275" cy="1580567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4731725" y="1853884"/>
              <a:ext cx="3345475" cy="9342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109203" y="2788120"/>
              <a:ext cx="2034797" cy="646331"/>
            </a:xfrm>
            <a:prstGeom prst="rect">
              <a:avLst/>
            </a:prstGeom>
            <a:solidFill>
              <a:srgbClr val="66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Ptosis &amp; </a:t>
              </a:r>
              <a:r>
                <a:rPr lang="en-US" dirty="0" err="1" smtClean="0">
                  <a:solidFill>
                    <a:schemeClr val="bg1"/>
                  </a:solidFill>
                </a:rPr>
                <a:t>Ophthalmoparesis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40179" y="3434451"/>
            <a:ext cx="2034797" cy="1792485"/>
            <a:chOff x="7140179" y="3434451"/>
            <a:chExt cx="2034797" cy="1792485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7496415" y="3434451"/>
              <a:ext cx="0" cy="8251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140179" y="4303606"/>
              <a:ext cx="2034797" cy="923330"/>
            </a:xfrm>
            <a:prstGeom prst="rect">
              <a:avLst/>
            </a:prstGeom>
            <a:solidFill>
              <a:srgbClr val="66006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1- Mitochondrial </a:t>
              </a:r>
              <a:r>
                <a:rPr lang="en-US" dirty="0" err="1" smtClean="0">
                  <a:solidFill>
                    <a:schemeClr val="bg1"/>
                  </a:solidFill>
                </a:rPr>
                <a:t>cytopathy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2- OPMD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03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46858"/>
            <a:ext cx="7556563" cy="55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43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2-23 at 8.33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6500"/>
            <a:ext cx="8727249" cy="565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8000" y="2096790"/>
            <a:ext cx="473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Getting Really Close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1- Abnormality in structural proteins </a:t>
            </a:r>
            <a:r>
              <a:rPr lang="en-US" dirty="0" smtClean="0"/>
              <a:t>( </a:t>
            </a:r>
            <a:r>
              <a:rPr lang="en-US" dirty="0" err="1" smtClean="0"/>
              <a:t>Dystrophinopathies</a:t>
            </a:r>
            <a:r>
              <a:rPr lang="en-US" dirty="0" smtClean="0"/>
              <a:t>, LGMD)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2- Abnormality in Mitochondria</a:t>
            </a:r>
            <a:r>
              <a:rPr lang="en-US" dirty="0" smtClean="0"/>
              <a:t> (Mitochondrial Cytopathies)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 smtClean="0"/>
              <a:t> (Fat/glycogen storage diseases)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4-Abnormality in mRNA splicing </a:t>
            </a:r>
            <a:r>
              <a:rPr lang="en-US" dirty="0" smtClean="0"/>
              <a:t>(</a:t>
            </a:r>
            <a:r>
              <a:rPr lang="en-US" dirty="0" err="1" smtClean="0"/>
              <a:t>Myotonic</a:t>
            </a:r>
            <a:r>
              <a:rPr lang="en-US" dirty="0" smtClean="0"/>
              <a:t> dystrophy)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5- Abnormality resulting in toxic protein </a:t>
            </a:r>
            <a:r>
              <a:rPr lang="en-US" dirty="0" smtClean="0"/>
              <a:t>(FSHD)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17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85" y="767058"/>
            <a:ext cx="3527425" cy="5440206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1- Abnormality in structural proteins: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600" b="1" i="1" u="sng" dirty="0" err="1" smtClean="0"/>
              <a:t>Dystrophin</a:t>
            </a:r>
            <a:r>
              <a:rPr lang="en-US" sz="2600" b="1" i="1" u="sng" dirty="0" smtClean="0"/>
              <a:t>: </a:t>
            </a:r>
          </a:p>
          <a:p>
            <a:pPr marL="114300" indent="0">
              <a:buNone/>
            </a:pPr>
            <a:r>
              <a:rPr lang="en-US" dirty="0" smtClean="0"/>
              <a:t>cytoplasmic protein that stabilize the cell during contraction.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Mutation in </a:t>
            </a:r>
            <a:r>
              <a:rPr lang="en-US" dirty="0" err="1" smtClean="0">
                <a:solidFill>
                  <a:srgbClr val="0000FF"/>
                </a:solidFill>
              </a:rPr>
              <a:t>Dystrophin</a:t>
            </a:r>
            <a:r>
              <a:rPr lang="en-US" dirty="0" smtClean="0">
                <a:solidFill>
                  <a:srgbClr val="0000FF"/>
                </a:solidFill>
              </a:rPr>
              <a:t> gene, usually X-inked, cause 2 muscular dystrophies: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i="1" u="sng" dirty="0" smtClean="0">
                <a:solidFill>
                  <a:srgbClr val="008000"/>
                </a:solidFill>
              </a:rPr>
              <a:t>1- </a:t>
            </a:r>
            <a:r>
              <a:rPr lang="en-US" b="1" i="1" u="sng" dirty="0" err="1" smtClean="0">
                <a:solidFill>
                  <a:srgbClr val="008000"/>
                </a:solidFill>
              </a:rPr>
              <a:t>Duchenne</a:t>
            </a:r>
            <a:r>
              <a:rPr lang="en-US" b="1" i="1" u="sng" dirty="0" smtClean="0">
                <a:solidFill>
                  <a:srgbClr val="008000"/>
                </a:solidFill>
              </a:rPr>
              <a:t>: </a:t>
            </a:r>
            <a:r>
              <a:rPr lang="en-US" dirty="0" smtClean="0"/>
              <a:t>severe, childhood onset (&lt;10 y/o), calf </a:t>
            </a:r>
            <a:r>
              <a:rPr lang="en-US" dirty="0" err="1" smtClean="0"/>
              <a:t>pseudohypertrophy</a:t>
            </a:r>
            <a:r>
              <a:rPr lang="en-US" dirty="0" smtClean="0"/>
              <a:t>, contractures, initially Limb-girdle pattern, later diffuse weakness, +/-respiratory system and cardiac muscle involvement with very high CK (50-100xnormal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b="1" i="1" u="sng" dirty="0" smtClean="0">
                <a:solidFill>
                  <a:srgbClr val="008000"/>
                </a:solidFill>
              </a:rPr>
              <a:t>2- Becker’s: </a:t>
            </a:r>
            <a:r>
              <a:rPr lang="en-US" dirty="0" smtClean="0"/>
              <a:t>Less severe, onset in teens or adulthood ( &gt;10 y/o),limb girdle, calf </a:t>
            </a:r>
            <a:r>
              <a:rPr lang="en-US" dirty="0" err="1" smtClean="0"/>
              <a:t>pseudohypertrophy</a:t>
            </a:r>
            <a:r>
              <a:rPr lang="en-US" dirty="0" smtClean="0"/>
              <a:t>, +/-cardiac involvement +/- respiratory, very high </a:t>
            </a:r>
            <a:r>
              <a:rPr lang="en-US" dirty="0" err="1" smtClean="0"/>
              <a:t>ck</a:t>
            </a:r>
            <a:r>
              <a:rPr lang="en-US" dirty="0" smtClean="0"/>
              <a:t>  </a:t>
            </a:r>
          </a:p>
          <a:p>
            <a:pPr marL="114300" indent="0">
              <a:buNone/>
            </a:pPr>
            <a:endParaRPr lang="en-US" dirty="0" smtClean="0">
              <a:solidFill>
                <a:srgbClr val="2F2B20"/>
              </a:solidFill>
            </a:endParaRPr>
          </a:p>
          <a:p>
            <a:pPr marL="11430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4625" y="1417639"/>
            <a:ext cx="5159375" cy="52974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03750" y="3206750"/>
            <a:ext cx="523875" cy="349250"/>
          </a:xfrm>
          <a:prstGeom prst="ellipse">
            <a:avLst/>
          </a:prstGeom>
          <a:solidFill>
            <a:srgbClr val="FF00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841" y="4402666"/>
            <a:ext cx="8365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 </a:t>
            </a:r>
          </a:p>
          <a:p>
            <a:endParaRPr lang="en-US" dirty="0" smtClean="0"/>
          </a:p>
          <a:p>
            <a:r>
              <a:rPr lang="en-US" dirty="0" smtClean="0"/>
              <a:t>We need to screen asymptomatic </a:t>
            </a:r>
            <a:r>
              <a:rPr lang="en-US" dirty="0" err="1" smtClean="0"/>
              <a:t>Dystrophinopathy</a:t>
            </a:r>
            <a:r>
              <a:rPr lang="en-US" dirty="0" smtClean="0"/>
              <a:t> patients for cardiac disease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508" y="4995333"/>
            <a:ext cx="6942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xmlns="" val="377597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3984625" cy="6090942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1- Abnormality in structural proteins: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600" b="1" i="1" u="sng" dirty="0" smtClean="0"/>
              <a:t>Limb Girdle Muscular Dystrophies(LGMD):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Inherited group of muscular dystrophy that share Limb-girdle pattern of weakness but have variable involvement of other muscle groups.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Divided to 2 groups based on inheritance: </a:t>
            </a:r>
          </a:p>
          <a:p>
            <a:pPr marL="11430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1- LGMD1 (AD) group</a:t>
            </a: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2- LGMD2 (AR) group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smtClean="0">
                <a:solidFill>
                  <a:srgbClr val="660066"/>
                </a:solidFill>
              </a:rPr>
              <a:t>LGMD2 is more common than LGMD1</a:t>
            </a:r>
          </a:p>
          <a:p>
            <a:pPr marL="114300" indent="0">
              <a:buNone/>
            </a:pPr>
            <a:endParaRPr lang="en-US" b="1" dirty="0">
              <a:solidFill>
                <a:srgbClr val="FF66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FF6600"/>
                </a:solidFill>
              </a:rPr>
              <a:t>The most common LGMD2 in western world is LGMD2A (</a:t>
            </a:r>
            <a:r>
              <a:rPr lang="en-US" b="1" dirty="0" err="1" smtClean="0">
                <a:solidFill>
                  <a:srgbClr val="FF6600"/>
                </a:solidFill>
              </a:rPr>
              <a:t>Calpainopathy</a:t>
            </a:r>
            <a:r>
              <a:rPr lang="en-US" b="1" dirty="0" smtClean="0">
                <a:solidFill>
                  <a:srgbClr val="FF6600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4625" y="1417639"/>
            <a:ext cx="5159375" cy="52974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04267" y="1786465"/>
            <a:ext cx="4385734" cy="2726269"/>
            <a:chOff x="4504267" y="1786465"/>
            <a:chExt cx="4385734" cy="2726269"/>
          </a:xfrm>
        </p:grpSpPr>
        <p:sp>
          <p:nvSpPr>
            <p:cNvPr id="6" name="Oval 5"/>
            <p:cNvSpPr/>
            <p:nvPr/>
          </p:nvSpPr>
          <p:spPr>
            <a:xfrm>
              <a:off x="7645400" y="24299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204200" y="24299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398934" y="33443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36934" y="3564466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322733" y="3928533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831666" y="4216400"/>
              <a:ext cx="491067" cy="296334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504267" y="1786465"/>
              <a:ext cx="1253066" cy="643467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444067" y="3750732"/>
              <a:ext cx="482600" cy="355601"/>
            </a:xfrm>
            <a:prstGeom prst="ellipse">
              <a:avLst/>
            </a:prstGeom>
            <a:solidFill>
              <a:srgbClr val="FF0000">
                <a:alpha val="21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8862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767058"/>
            <a:ext cx="3522132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2- Abnormality in Mitochondria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(Mitochondrial Cytopathies</a:t>
            </a:r>
            <a:r>
              <a:rPr lang="en-US" sz="1800" dirty="0" smtClean="0">
                <a:solidFill>
                  <a:srgbClr val="FF0000"/>
                </a:solidFill>
              </a:rPr>
              <a:t>):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Mitochondria are intracellular organelles responsible for aerobic energy production (present in all mammalian cells).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/>
              <a:t>Mitochondrial cytopathies result from primary dysfunction of the mitochondrial respiratory chain.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Some components in the respiratory chain encoded by nuclear DNA and some encoded by mitochondrial DNA</a:t>
            </a:r>
            <a:endParaRPr lang="en-US" sz="1800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sz="180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5518420" y="0"/>
            <a:ext cx="2954475" cy="3505200"/>
            <a:chOff x="5518420" y="0"/>
            <a:chExt cx="2954475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8420" y="0"/>
              <a:ext cx="2954475" cy="3505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908799" y="357201"/>
              <a:ext cx="136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Glycolysis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1961" y="2010715"/>
              <a:ext cx="965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34 ATP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82748" y="2293779"/>
              <a:ext cx="965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2 ATP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8799" y="1294713"/>
              <a:ext cx="304801" cy="307777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265348" y="1294716"/>
              <a:ext cx="304801" cy="307777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Shot 2018-02-24 at 6.5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7866" y="3367904"/>
            <a:ext cx="5046133" cy="349009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818482" y="5063067"/>
            <a:ext cx="5503333" cy="1608666"/>
            <a:chOff x="3818482" y="5063067"/>
            <a:chExt cx="5503333" cy="1608666"/>
          </a:xfrm>
        </p:grpSpPr>
        <p:sp>
          <p:nvSpPr>
            <p:cNvPr id="23" name="Down Arrow 22"/>
            <p:cNvSpPr/>
            <p:nvPr/>
          </p:nvSpPr>
          <p:spPr>
            <a:xfrm>
              <a:off x="6096000" y="5063067"/>
              <a:ext cx="304800" cy="11684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818482" y="6087532"/>
              <a:ext cx="5503333" cy="58420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9413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67058"/>
            <a:ext cx="829733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 u="sng" dirty="0">
                <a:solidFill>
                  <a:srgbClr val="FF0000"/>
                </a:solidFill>
              </a:rPr>
              <a:t>2- Abnormality in Mitochondria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(Mitochondrial Cytopathies</a:t>
            </a:r>
            <a:r>
              <a:rPr lang="en-US" sz="1800" dirty="0" smtClean="0">
                <a:solidFill>
                  <a:srgbClr val="FF0000"/>
                </a:solidFill>
              </a:rPr>
              <a:t>):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Mitochondria cytopathies may result from either nuclear DNA or mitochondrial DNA mutation. </a:t>
            </a:r>
          </a:p>
          <a:p>
            <a:pPr marL="114300" indent="0">
              <a:buNone/>
            </a:pPr>
            <a:endParaRPr lang="en-US" sz="1800" dirty="0"/>
          </a:p>
          <a:p>
            <a:pPr marL="114300" indent="0">
              <a:buNone/>
            </a:pPr>
            <a:r>
              <a:rPr lang="en-US" sz="1800" b="1" u="sng" dirty="0" smtClean="0">
                <a:solidFill>
                  <a:srgbClr val="008000"/>
                </a:solidFill>
              </a:rPr>
              <a:t>Mitochondrial cytopathies affect systems with high energy need:</a:t>
            </a:r>
          </a:p>
          <a:p>
            <a:pPr marL="114300" indent="0">
              <a:buNone/>
            </a:pPr>
            <a:endParaRPr lang="en-US" sz="1800" b="1" dirty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1-CNS </a:t>
            </a:r>
            <a:r>
              <a:rPr lang="en-US" sz="1800" b="1" dirty="0" smtClean="0"/>
              <a:t>(seizures, encephalopathy, stroke like, optic neuropathy, Depression, fatigue) </a:t>
            </a:r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2-PNS </a:t>
            </a:r>
            <a:r>
              <a:rPr lang="en-US" sz="1800" b="1" dirty="0" smtClean="0"/>
              <a:t>(myopathy, neuropathy), 3-cardiac (cardiomyopathy, conduction defects)</a:t>
            </a:r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4-Endocrine </a:t>
            </a:r>
            <a:r>
              <a:rPr lang="en-US" sz="1800" b="1" dirty="0" smtClean="0"/>
              <a:t>( Hypo-T/</a:t>
            </a:r>
            <a:r>
              <a:rPr lang="en-US" sz="1800" b="1" dirty="0" err="1" smtClean="0"/>
              <a:t>ParaT</a:t>
            </a:r>
            <a:r>
              <a:rPr lang="en-US" sz="1800" b="1" dirty="0" smtClean="0"/>
              <a:t>/Growth hormone, DM, Gonadal failure)</a:t>
            </a:r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r>
              <a:rPr lang="en-US" sz="1800" b="1" dirty="0" smtClean="0">
                <a:solidFill>
                  <a:srgbClr val="008000"/>
                </a:solidFill>
              </a:rPr>
              <a:t>5-GI </a:t>
            </a:r>
            <a:r>
              <a:rPr lang="en-US" sz="1800" b="1" dirty="0" smtClean="0"/>
              <a:t>( </a:t>
            </a:r>
            <a:r>
              <a:rPr lang="en-US" sz="1800" b="1" dirty="0" err="1" smtClean="0"/>
              <a:t>Dysmotility</a:t>
            </a:r>
            <a:r>
              <a:rPr lang="en-US" sz="1800" b="1" dirty="0" smtClean="0"/>
              <a:t>, hepatic failure)</a:t>
            </a:r>
          </a:p>
          <a:p>
            <a:pPr marL="114300" indent="0">
              <a:buNone/>
            </a:pPr>
            <a:r>
              <a:rPr lang="en-US" sz="1800" b="1" dirty="0" smtClean="0"/>
              <a:t> </a:t>
            </a:r>
          </a:p>
          <a:p>
            <a:pPr marL="114300" indent="0">
              <a:buNone/>
            </a:pPr>
            <a:r>
              <a:rPr lang="en-US" sz="1800" b="1" dirty="0" smtClean="0"/>
              <a:t>There is a lot of distinct complex syndromes with combination of the above. </a:t>
            </a:r>
            <a:endParaRPr lang="en-US" sz="1800" b="1" dirty="0"/>
          </a:p>
          <a:p>
            <a:pPr marL="114300" indent="0">
              <a:buNone/>
            </a:pPr>
            <a:endParaRPr lang="en-US" sz="1800" b="1" dirty="0" smtClean="0"/>
          </a:p>
          <a:p>
            <a:pPr marL="11430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212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sz="2600" b="1" i="1" dirty="0" smtClean="0"/>
              <a:t>Hereditary myopathies caused by specific enzymatic defect in carbohydrate or fat metabolism. </a:t>
            </a:r>
          </a:p>
          <a:p>
            <a:pPr marL="11430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Divided to 2 groups :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2- Static Weakness </a:t>
            </a:r>
            <a:r>
              <a:rPr lang="en-US" b="1" dirty="0">
                <a:solidFill>
                  <a:srgbClr val="008000"/>
                </a:solidFill>
              </a:rPr>
              <a:t>g</a:t>
            </a:r>
            <a:r>
              <a:rPr lang="en-US" b="1" dirty="0" smtClean="0">
                <a:solidFill>
                  <a:srgbClr val="008000"/>
                </a:solidFill>
              </a:rPr>
              <a:t>roup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08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endParaRPr lang="en-US" b="1" dirty="0" smtClean="0"/>
          </a:p>
          <a:p>
            <a:pPr marL="114300" indent="0">
              <a:buNone/>
            </a:pPr>
            <a:r>
              <a:rPr lang="en-US" b="1" dirty="0" smtClean="0"/>
              <a:t>Episodes of exercise intolerance with muscle contractures/stiffness and pain. In severe cases may result in </a:t>
            </a:r>
            <a:r>
              <a:rPr lang="en-US" b="1" dirty="0" err="1" smtClean="0"/>
              <a:t>Rhabdomyolysis</a:t>
            </a:r>
            <a:r>
              <a:rPr lang="en-US" b="1" dirty="0" smtClean="0"/>
              <a:t>. 2 diseases : </a:t>
            </a:r>
          </a:p>
          <a:p>
            <a:pPr marL="114300" indent="0">
              <a:buNone/>
            </a:pPr>
            <a:endParaRPr lang="en-US" b="1" u="sng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A- Mcardle</a:t>
            </a:r>
            <a:r>
              <a:rPr lang="en-US" b="1" dirty="0" smtClean="0">
                <a:solidFill>
                  <a:srgbClr val="0000FF"/>
                </a:solidFill>
              </a:rPr>
              <a:t> (glycogen metabolism defect)</a:t>
            </a:r>
          </a:p>
          <a:p>
            <a:pPr marL="114300" indent="0">
              <a:buNone/>
            </a:pPr>
            <a:endParaRPr lang="en-US" b="1" u="sng" dirty="0">
              <a:solidFill>
                <a:srgbClr val="0000FF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B-CPT II deficiency </a:t>
            </a:r>
            <a:r>
              <a:rPr lang="en-US" b="1" dirty="0" smtClean="0">
                <a:solidFill>
                  <a:srgbClr val="0000FF"/>
                </a:solidFill>
              </a:rPr>
              <a:t>( Fat metabolism defect)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39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A- Mcardle: (AR)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Enzyme defect- </a:t>
            </a:r>
            <a:r>
              <a:rPr lang="en-US" b="1" u="sng" dirty="0" smtClean="0"/>
              <a:t>muscle glycogen phosphorylase </a:t>
            </a:r>
            <a:r>
              <a:rPr lang="en-US" dirty="0" smtClean="0"/>
              <a:t>which normally breaks glycogen (Glycogenolysis)</a:t>
            </a:r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Attacks happen in </a:t>
            </a:r>
            <a:r>
              <a:rPr lang="en-US" b="1" u="sng" dirty="0" smtClean="0"/>
              <a:t>short term high intensity exercise</a:t>
            </a:r>
            <a:endParaRPr lang="en-US" b="1" u="sng" dirty="0"/>
          </a:p>
          <a:p>
            <a:pPr>
              <a:buFont typeface="Wingdings" charset="2"/>
              <a:buChar char="v"/>
            </a:pPr>
            <a:endParaRPr lang="en-US" dirty="0" smtClean="0"/>
          </a:p>
          <a:p>
            <a:pPr>
              <a:buFont typeface="Wingdings" charset="2"/>
              <a:buChar char="v"/>
            </a:pPr>
            <a:r>
              <a:rPr lang="en-US" dirty="0" smtClean="0"/>
              <a:t>In the 1</a:t>
            </a:r>
            <a:r>
              <a:rPr lang="en-US" baseline="30000" dirty="0" smtClean="0"/>
              <a:t>st</a:t>
            </a:r>
            <a:r>
              <a:rPr lang="en-US" dirty="0" smtClean="0"/>
              <a:t> minutes of exercise Mcardle patients have energy crisis due to blocked muscle </a:t>
            </a:r>
            <a:r>
              <a:rPr lang="en-US" dirty="0" err="1" smtClean="0"/>
              <a:t>glycogenolysis</a:t>
            </a:r>
            <a:r>
              <a:rPr lang="en-US" dirty="0" smtClean="0"/>
              <a:t> and low availability of </a:t>
            </a:r>
            <a:r>
              <a:rPr lang="en-US" dirty="0" err="1" smtClean="0"/>
              <a:t>extramuscular</a:t>
            </a:r>
            <a:r>
              <a:rPr lang="en-US" dirty="0" smtClean="0"/>
              <a:t> fuels.(cause muscle symptoms and tachycardia)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In 6-8 minutes </a:t>
            </a:r>
            <a:r>
              <a:rPr lang="en-US" dirty="0" err="1" smtClean="0"/>
              <a:t>extramuscular</a:t>
            </a:r>
            <a:r>
              <a:rPr lang="en-US" dirty="0" smtClean="0"/>
              <a:t> fuels supplies become available and the patient feels less exertion and heart rate normalize (</a:t>
            </a:r>
            <a:r>
              <a:rPr lang="en-US" b="1" u="sng" dirty="0" smtClean="0"/>
              <a:t>2</a:t>
            </a:r>
            <a:r>
              <a:rPr lang="en-US" b="1" u="sng" baseline="30000" dirty="0" smtClean="0"/>
              <a:t>nd</a:t>
            </a:r>
            <a:r>
              <a:rPr lang="en-US" b="1" u="sng" dirty="0" smtClean="0"/>
              <a:t> wind phenomena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CK high between attacks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They have cramps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37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1- Episodic weakness group</a:t>
            </a: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0000FF"/>
                </a:solidFill>
              </a:rPr>
              <a:t>B- </a:t>
            </a:r>
            <a:r>
              <a:rPr lang="en-US" b="1" u="sng" dirty="0" err="1" smtClean="0">
                <a:solidFill>
                  <a:srgbClr val="0000FF"/>
                </a:solidFill>
              </a:rPr>
              <a:t>Carnitine</a:t>
            </a:r>
            <a:r>
              <a:rPr lang="en-US" b="1" u="sng" dirty="0" smtClean="0">
                <a:solidFill>
                  <a:srgbClr val="0000FF"/>
                </a:solidFill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</a:rPr>
              <a:t>Palmitoyltransferase</a:t>
            </a:r>
            <a:r>
              <a:rPr lang="en-US" b="1" u="sng" dirty="0" smtClean="0">
                <a:solidFill>
                  <a:srgbClr val="0000FF"/>
                </a:solidFill>
              </a:rPr>
              <a:t> II (CPTII) deficiency (AR)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Enzyme defect- </a:t>
            </a:r>
            <a:r>
              <a:rPr lang="en-US" b="1" u="sng" dirty="0" smtClean="0"/>
              <a:t>CPTII </a:t>
            </a:r>
            <a:r>
              <a:rPr lang="en-US" dirty="0" smtClean="0"/>
              <a:t>which normally transport long chain FA to mitochondrial matrix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Attacks happen with prolonged exercise and fasting</a:t>
            </a: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No cramps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CK between attacks normal.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39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4" name="Picture 3" descr="Screen Shot 2018-02-21 at 11.2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0" y="1781175"/>
            <a:ext cx="6731000" cy="47879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254500" y="3079750"/>
            <a:ext cx="650875" cy="968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54500" y="4343400"/>
            <a:ext cx="650875" cy="9683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01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3-Abnormality in Glycogen/fat metabolism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(Fat/glycogen storage diseases)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2- Static Weakness group</a:t>
            </a:r>
          </a:p>
          <a:p>
            <a:pPr marL="114300" indent="0">
              <a:buNone/>
            </a:pPr>
            <a:r>
              <a:rPr lang="en-US" b="1" dirty="0" err="1" smtClean="0">
                <a:solidFill>
                  <a:srgbClr val="0000FF"/>
                </a:solidFill>
              </a:rPr>
              <a:t>Pompe</a:t>
            </a:r>
            <a:r>
              <a:rPr lang="en-US" b="1" dirty="0" smtClean="0">
                <a:solidFill>
                  <a:srgbClr val="0000FF"/>
                </a:solidFill>
              </a:rPr>
              <a:t> disease (AR): </a:t>
            </a:r>
          </a:p>
          <a:p>
            <a:pPr>
              <a:buFont typeface="Wingdings" charset="2"/>
              <a:buChar char="v"/>
            </a:pPr>
            <a:r>
              <a:rPr lang="en-US" dirty="0"/>
              <a:t>Enzyme defect- </a:t>
            </a:r>
            <a:r>
              <a:rPr lang="en-US" b="1" u="sng" dirty="0" smtClean="0"/>
              <a:t>Acid maltase </a:t>
            </a:r>
            <a:r>
              <a:rPr lang="en-US" dirty="0"/>
              <a:t>which </a:t>
            </a:r>
            <a:r>
              <a:rPr lang="en-US" dirty="0" smtClean="0"/>
              <a:t>lead to accumulation of glycogen in lysosomes of skeletal, cardiac and smooth muscles. </a:t>
            </a:r>
          </a:p>
          <a:p>
            <a:pPr marL="114300" indent="0">
              <a:buNone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Adult onset phenotype: Weakness (onset 3</a:t>
            </a:r>
            <a:r>
              <a:rPr lang="en-US" baseline="30000" dirty="0" smtClean="0"/>
              <a:t>rd</a:t>
            </a:r>
            <a:r>
              <a:rPr lang="en-US" dirty="0" smtClean="0"/>
              <a:t> or 4</a:t>
            </a:r>
            <a:r>
              <a:rPr lang="en-US" baseline="30000" dirty="0" smtClean="0"/>
              <a:t>th</a:t>
            </a:r>
            <a:r>
              <a:rPr lang="en-US" dirty="0" smtClean="0"/>
              <a:t> decade) in truncal and proximal muscles ( can present initially with respiratory insufficiency)</a:t>
            </a:r>
          </a:p>
          <a:p>
            <a:pPr marL="114300" indent="0">
              <a:buNone/>
            </a:pPr>
            <a:endParaRPr lang="en-US" dirty="0"/>
          </a:p>
          <a:p>
            <a:pPr>
              <a:buFont typeface="Wingdings" charset="2"/>
              <a:buChar char="v"/>
            </a:pPr>
            <a:r>
              <a:rPr lang="en-US" dirty="0" smtClean="0"/>
              <a:t>CK elevated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Can measure Acid maltase enzymatic activity 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Muscle biopsy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Treatment enzyme replacement Therapy</a:t>
            </a:r>
          </a:p>
          <a:p>
            <a:pPr>
              <a:buFont typeface="Wingdings" charset="2"/>
              <a:buChar char="v"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6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b="1" dirty="0" err="1" smtClean="0">
                <a:solidFill>
                  <a:srgbClr val="0000FF"/>
                </a:solidFill>
              </a:rPr>
              <a:t>Myotonic</a:t>
            </a:r>
            <a:r>
              <a:rPr lang="en-US" b="1" dirty="0" smtClean="0">
                <a:solidFill>
                  <a:srgbClr val="0000FF"/>
                </a:solidFill>
              </a:rPr>
              <a:t> Dystrophy 1</a:t>
            </a:r>
          </a:p>
          <a:p>
            <a:pPr>
              <a:buFont typeface="Wingdings" charset="2"/>
              <a:buChar char="v"/>
            </a:pPr>
            <a:r>
              <a:rPr lang="en-US" dirty="0" smtClean="0"/>
              <a:t>AD from </a:t>
            </a:r>
            <a:r>
              <a:rPr lang="en-US" dirty="0" err="1" smtClean="0"/>
              <a:t>expantion</a:t>
            </a:r>
            <a:r>
              <a:rPr lang="en-US" dirty="0" smtClean="0"/>
              <a:t> of triplet repeat (CTG) on the </a:t>
            </a:r>
            <a:r>
              <a:rPr lang="en-US" dirty="0" err="1" smtClean="0"/>
              <a:t>myotonic</a:t>
            </a:r>
            <a:r>
              <a:rPr lang="en-US" dirty="0" smtClean="0"/>
              <a:t> dystrophy protein kinase (DMPK) gene.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 err="1">
                <a:solidFill>
                  <a:srgbClr val="0000FF"/>
                </a:solidFill>
              </a:rPr>
              <a:t>Myotonic</a:t>
            </a:r>
            <a:r>
              <a:rPr lang="en-US" b="1" dirty="0">
                <a:solidFill>
                  <a:srgbClr val="0000FF"/>
                </a:solidFill>
              </a:rPr>
              <a:t> Dystrophy </a:t>
            </a:r>
            <a:r>
              <a:rPr lang="en-US" b="1" dirty="0" smtClean="0">
                <a:solidFill>
                  <a:srgbClr val="0000FF"/>
                </a:solidFill>
              </a:rPr>
              <a:t>2</a:t>
            </a:r>
          </a:p>
          <a:p>
            <a:pPr>
              <a:buFont typeface="Wingdings" charset="2"/>
              <a:buChar char="v"/>
            </a:pPr>
            <a:r>
              <a:rPr lang="en-US" dirty="0"/>
              <a:t>AD from </a:t>
            </a:r>
            <a:r>
              <a:rPr lang="en-US" dirty="0" err="1"/>
              <a:t>expantion</a:t>
            </a:r>
            <a:r>
              <a:rPr lang="en-US" dirty="0"/>
              <a:t> of triplet repeat </a:t>
            </a:r>
            <a:r>
              <a:rPr lang="en-US" dirty="0" smtClean="0"/>
              <a:t>(CCTG</a:t>
            </a:r>
            <a:r>
              <a:rPr lang="en-US" dirty="0"/>
              <a:t>) on the </a:t>
            </a:r>
            <a:r>
              <a:rPr lang="en-US" dirty="0" smtClean="0"/>
              <a:t>Zinc Finger protein 9 (ZNF9) gene</a:t>
            </a:r>
            <a:r>
              <a:rPr lang="en-US" dirty="0"/>
              <a:t>. </a:t>
            </a:r>
          </a:p>
          <a:p>
            <a:pPr marL="114300" indent="0">
              <a:buNone/>
            </a:pPr>
            <a:endParaRPr lang="en-US" b="1" dirty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 smtClean="0"/>
          </a:p>
          <a:p>
            <a:pPr>
              <a:buFont typeface="Wingdings" charset="2"/>
              <a:buChar char="v"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29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6943" y="1151467"/>
            <a:ext cx="4007180" cy="570653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17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6943" y="2624667"/>
            <a:ext cx="4007180" cy="423333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64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16943" y="5046133"/>
            <a:ext cx="4007180" cy="181186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02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</p:txBody>
      </p:sp>
      <p:pic>
        <p:nvPicPr>
          <p:cNvPr id="4" name="Picture 3" descr="Screen Shot 2018-03-10 at 6.24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416944" y="0"/>
            <a:ext cx="4007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4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Picture 4" descr="Screen Shot 2018-03-10 at 7.02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399" y="1468844"/>
            <a:ext cx="4764617" cy="538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02933"/>
            <a:ext cx="8365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 </a:t>
            </a:r>
          </a:p>
          <a:p>
            <a:endParaRPr lang="en-US" dirty="0" smtClean="0"/>
          </a:p>
          <a:p>
            <a:r>
              <a:rPr lang="en-US" dirty="0" smtClean="0"/>
              <a:t>We need to screen asymptomatic </a:t>
            </a:r>
            <a:r>
              <a:rPr lang="en-US" dirty="0" err="1" smtClean="0"/>
              <a:t>Myotonic</a:t>
            </a:r>
            <a:r>
              <a:rPr lang="en-US" dirty="0" smtClean="0"/>
              <a:t> dystrophy patients for cardiac disease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58667" y="2895600"/>
            <a:ext cx="6942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44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14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7058"/>
            <a:ext cx="8449733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4-Abnormality in mRNA splicing </a:t>
            </a:r>
            <a:r>
              <a:rPr lang="en-US" dirty="0"/>
              <a:t>(</a:t>
            </a:r>
            <a:r>
              <a:rPr lang="en-US" dirty="0" err="1"/>
              <a:t>Myotonic</a:t>
            </a:r>
            <a:r>
              <a:rPr lang="en-US" dirty="0"/>
              <a:t> dystrophy)</a:t>
            </a:r>
          </a:p>
          <a:p>
            <a:pPr marL="11430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b="1" dirty="0" smtClean="0">
              <a:solidFill>
                <a:srgbClr val="0000FF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6533" y="2741599"/>
            <a:ext cx="7027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False: </a:t>
            </a:r>
          </a:p>
          <a:p>
            <a:r>
              <a:rPr lang="en-US" dirty="0" err="1" smtClean="0"/>
              <a:t>Myotonia</a:t>
            </a:r>
            <a:r>
              <a:rPr lang="en-US" dirty="0" smtClean="0"/>
              <a:t> on EMG only happen in </a:t>
            </a:r>
            <a:r>
              <a:rPr lang="en-US" dirty="0" err="1" smtClean="0"/>
              <a:t>Myotonic</a:t>
            </a:r>
            <a:r>
              <a:rPr lang="en-US" dirty="0" smtClean="0"/>
              <a:t> Dystrophy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04128" y="2741599"/>
            <a:ext cx="502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endParaRPr lang="x-non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4" name="Picture 3" descr="Screen Shot 2018-02-21 at 11.29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417638"/>
            <a:ext cx="6629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0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5942"/>
            <a:ext cx="7620000" cy="1143000"/>
          </a:xfrm>
        </p:spPr>
        <p:txBody>
          <a:bodyPr/>
          <a:lstStyle/>
          <a:p>
            <a:r>
              <a:rPr lang="en-US" dirty="0" smtClean="0"/>
              <a:t>Inherited Myopathy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67058"/>
            <a:ext cx="8382001" cy="60909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5- Abnormality resulting in toxic protein </a:t>
            </a:r>
            <a:r>
              <a:rPr lang="en-US" dirty="0"/>
              <a:t>(FSHD)</a:t>
            </a:r>
          </a:p>
          <a:p>
            <a:pPr marL="114300" indent="0">
              <a:buNone/>
            </a:pPr>
            <a:endParaRPr lang="en-US" b="1" dirty="0">
              <a:solidFill>
                <a:srgbClr val="008000"/>
              </a:solidFill>
            </a:endParaRPr>
          </a:p>
          <a:p>
            <a:pPr marL="114300" indent="0">
              <a:buNone/>
            </a:pPr>
            <a:r>
              <a:rPr lang="en-US" dirty="0" smtClean="0"/>
              <a:t>Autosomal dominant.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smtClean="0"/>
              <a:t>ASYMMETRICAL facial-</a:t>
            </a:r>
            <a:r>
              <a:rPr lang="en-US" dirty="0" err="1" smtClean="0"/>
              <a:t>scapulo</a:t>
            </a:r>
            <a:r>
              <a:rPr lang="en-US" dirty="0" smtClean="0"/>
              <a:t>-</a:t>
            </a:r>
            <a:r>
              <a:rPr lang="en-US" dirty="0" err="1" smtClean="0"/>
              <a:t>peroneal</a:t>
            </a:r>
            <a:r>
              <a:rPr lang="en-US" dirty="0" smtClean="0"/>
              <a:t> weakness. </a:t>
            </a:r>
            <a:endParaRPr lang="en-US" dirty="0"/>
          </a:p>
        </p:txBody>
      </p:sp>
      <p:pic>
        <p:nvPicPr>
          <p:cNvPr id="4" name="Picture 3" descr="Screen Shot 2018-03-11 at 8.32.54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2850890"/>
            <a:ext cx="4225374" cy="4007110"/>
          </a:xfrm>
          <a:prstGeom prst="rect">
            <a:avLst/>
          </a:prstGeom>
        </p:spPr>
      </p:pic>
      <p:pic>
        <p:nvPicPr>
          <p:cNvPr id="5" name="Picture 4" descr="Screen Shot 2018-03-11 at 8.33.03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430396" y="3488265"/>
            <a:ext cx="3951604" cy="2954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1" y="4402666"/>
            <a:ext cx="8365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True or false </a:t>
            </a:r>
          </a:p>
          <a:p>
            <a:endParaRPr lang="en-US" dirty="0" smtClean="0"/>
          </a:p>
          <a:p>
            <a:r>
              <a:rPr lang="en-US" dirty="0" smtClean="0"/>
              <a:t>We need to screen asymptomatic FSHD patients for cardiac disease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508" y="4995333"/>
            <a:ext cx="6942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10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Acquired Myopathy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Inflammatory Myopathy: 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Polymyositis</a:t>
            </a: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2-Dermatomyositis</a:t>
            </a:r>
          </a:p>
          <a:p>
            <a:pPr marL="114300" indent="0">
              <a:buNone/>
            </a:pPr>
            <a:r>
              <a:rPr lang="en-US" dirty="0" smtClean="0"/>
              <a:t>3- Sporadic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0852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Polymyositis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Diagnostic Criteria: 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1- </a:t>
            </a:r>
            <a:r>
              <a:rPr lang="en-US" b="1" dirty="0" err="1" smtClean="0">
                <a:latin typeface="Times New Roman"/>
                <a:cs typeface="Times New Roman"/>
              </a:rPr>
              <a:t>Subacute</a:t>
            </a:r>
            <a:r>
              <a:rPr lang="en-US" b="1" dirty="0" smtClean="0">
                <a:latin typeface="Times New Roman"/>
                <a:cs typeface="Times New Roman"/>
              </a:rPr>
              <a:t> (weeks to months) symmetrical limb girdle weakness.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2- elevated serum CK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3- EMG finding of irritable myopathy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4- Muscle biopsy consistent with </a:t>
            </a:r>
            <a:r>
              <a:rPr lang="en-US" b="1" dirty="0" err="1" smtClean="0">
                <a:latin typeface="Times New Roman"/>
                <a:cs typeface="Times New Roman"/>
              </a:rPr>
              <a:t>polymyositis</a:t>
            </a:r>
            <a:endParaRPr lang="en-US" b="1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5- Order anti-JO1 (ILD)</a:t>
            </a: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Treatment :</a:t>
            </a:r>
            <a:r>
              <a:rPr lang="en-US" dirty="0" smtClean="0">
                <a:latin typeface="Times New Roman"/>
                <a:cs typeface="Times New Roman"/>
              </a:rPr>
              <a:t> Immunosuppression, </a:t>
            </a:r>
            <a:r>
              <a:rPr lang="en-US" dirty="0">
                <a:latin typeface="Times New Roman"/>
                <a:cs typeface="Times New Roman"/>
              </a:rPr>
              <a:t>screen for malignancy &amp; ILD</a:t>
            </a: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89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Dermatomyositis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Diagnostic Criteria: 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1- </a:t>
            </a:r>
            <a:r>
              <a:rPr lang="en-US" b="1" dirty="0" err="1" smtClean="0">
                <a:latin typeface="Times New Roman"/>
                <a:cs typeface="Times New Roman"/>
              </a:rPr>
              <a:t>Subacute</a:t>
            </a:r>
            <a:r>
              <a:rPr lang="en-US" b="1" dirty="0" smtClean="0">
                <a:latin typeface="Times New Roman"/>
                <a:cs typeface="Times New Roman"/>
              </a:rPr>
              <a:t> (weeks to months) symmetrical limb girdle weakness.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2- </a:t>
            </a:r>
            <a:r>
              <a:rPr lang="en-US" b="1" dirty="0">
                <a:latin typeface="Times New Roman"/>
                <a:cs typeface="Times New Roman"/>
              </a:rPr>
              <a:t>Skin changes consistent with </a:t>
            </a:r>
            <a:r>
              <a:rPr lang="en-US" b="1" dirty="0" err="1" smtClean="0">
                <a:latin typeface="Times New Roman"/>
                <a:cs typeface="Times New Roman"/>
              </a:rPr>
              <a:t>dermatomyositis</a:t>
            </a:r>
            <a:endParaRPr lang="en-US" b="1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3- elevated serum CK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4- EMG finding of irritable myopathy 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5- Muscle biopsy consistent with </a:t>
            </a:r>
            <a:r>
              <a:rPr lang="en-US" b="1" dirty="0" err="1" smtClean="0">
                <a:latin typeface="Times New Roman"/>
                <a:cs typeface="Times New Roman"/>
              </a:rPr>
              <a:t>Dermatomyositis</a:t>
            </a:r>
            <a:endParaRPr lang="en-US" b="1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6- Increased risk of malignancy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7- increased risk of interstitial lung disease(ILD)</a:t>
            </a: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8-</a:t>
            </a:r>
            <a:r>
              <a:rPr lang="en-US" b="1" dirty="0">
                <a:latin typeface="Times New Roman"/>
                <a:cs typeface="Times New Roman"/>
              </a:rPr>
              <a:t>5- Order anti-JO1 (ILD)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Treatment</a:t>
            </a:r>
            <a:r>
              <a:rPr lang="en-US" u="sng" dirty="0" smtClean="0">
                <a:latin typeface="Times New Roman"/>
                <a:cs typeface="Times New Roman"/>
              </a:rPr>
              <a:t> : </a:t>
            </a:r>
            <a:r>
              <a:rPr lang="en-US" dirty="0" smtClean="0">
                <a:latin typeface="Times New Roman"/>
                <a:cs typeface="Times New Roman"/>
              </a:rPr>
              <a:t>Immunosuppression, screen for malignancy &amp; ILD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5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Dermatomyositis</a:t>
            </a:r>
            <a:endParaRPr lang="en-US" dirty="0"/>
          </a:p>
        </p:txBody>
      </p:sp>
      <p:pic>
        <p:nvPicPr>
          <p:cNvPr id="5" name="Picture 4" descr="Screen Shot 2018-03-11 at 8.01.2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7638"/>
            <a:ext cx="3111500" cy="2033368"/>
          </a:xfrm>
          <a:prstGeom prst="rect">
            <a:avLst/>
          </a:prstGeom>
        </p:spPr>
      </p:pic>
      <p:pic>
        <p:nvPicPr>
          <p:cNvPr id="6" name="Picture 5" descr="Screen Shot 2018-03-11 at 8.0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3722" y="1417638"/>
            <a:ext cx="2672561" cy="1989667"/>
          </a:xfrm>
          <a:prstGeom prst="rect">
            <a:avLst/>
          </a:prstGeom>
        </p:spPr>
      </p:pic>
      <p:pic>
        <p:nvPicPr>
          <p:cNvPr id="7" name="Picture 6" descr="Screen Shot 2018-03-11 at 8.03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5017" y="1603905"/>
            <a:ext cx="1511300" cy="1803400"/>
          </a:xfrm>
          <a:prstGeom prst="rect">
            <a:avLst/>
          </a:prstGeom>
        </p:spPr>
      </p:pic>
      <p:pic>
        <p:nvPicPr>
          <p:cNvPr id="8" name="Picture 7" descr="Screen Shot 2018-03-11 at 8.03.55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42266"/>
            <a:ext cx="2799461" cy="18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06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Inclusion Body Myositis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u="sng" dirty="0" smtClean="0">
                <a:solidFill>
                  <a:srgbClr val="008000"/>
                </a:solidFill>
                <a:latin typeface="Times New Roman"/>
                <a:cs typeface="Times New Roman"/>
              </a:rPr>
              <a:t>Diagnosis: 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dirty="0" smtClean="0">
                <a:latin typeface="Times New Roman"/>
                <a:cs typeface="Times New Roman"/>
              </a:rPr>
              <a:t>Insidious onset of proximal and distal asymmetrical weakness (wrist and finger flexors, quadriceps and ankle dorsiflexion), Severe </a:t>
            </a:r>
            <a:r>
              <a:rPr lang="en-US" b="1" dirty="0">
                <a:latin typeface="Times New Roman"/>
                <a:cs typeface="Times New Roman"/>
              </a:rPr>
              <a:t>dysphagia develops</a:t>
            </a:r>
          </a:p>
          <a:p>
            <a:pPr marL="114300" indent="0">
              <a:buNone/>
            </a:pPr>
            <a:endParaRPr lang="en-US" dirty="0" smtClean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EMG: irritable myopathy</a:t>
            </a: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Biopsy suggestive of IBM</a:t>
            </a: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dirty="0" smtClean="0">
                <a:latin typeface="Times New Roman"/>
                <a:cs typeface="Times New Roman"/>
              </a:rPr>
              <a:t>Severe dysphagia develops</a:t>
            </a:r>
          </a:p>
          <a:p>
            <a:pPr marL="11430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Treatment</a:t>
            </a:r>
            <a:r>
              <a:rPr lang="en-US" dirty="0" smtClean="0">
                <a:latin typeface="Times New Roman"/>
                <a:cs typeface="Times New Roman"/>
              </a:rPr>
              <a:t>: supportive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28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Inclusion Body Myositis</a:t>
            </a:r>
            <a:endParaRPr lang="en-US" dirty="0"/>
          </a:p>
        </p:txBody>
      </p:sp>
      <p:pic>
        <p:nvPicPr>
          <p:cNvPr id="5" name="Picture 4" descr="Screen Shot 2018-03-11 at 8.0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00" y="1634067"/>
            <a:ext cx="726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22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0895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Muscle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0780"/>
            <a:ext cx="5889625" cy="44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7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8-02-21 at 12.2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5484" y="1571625"/>
            <a:ext cx="5494515" cy="5176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4" y="3717926"/>
            <a:ext cx="4800423" cy="31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534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Muscle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75" y="1217295"/>
            <a:ext cx="5030694" cy="54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56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Myopathy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Myopathies </a:t>
            </a:r>
            <a:r>
              <a:rPr lang="en-US" dirty="0"/>
              <a:t>are disorders affecting the channel, structure, or metabolism of skeletal muscle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34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4958</TotalTime>
  <Words>1875</Words>
  <Application>Microsoft Macintosh PowerPoint</Application>
  <PresentationFormat>On-screen Show (4:3)</PresentationFormat>
  <Paragraphs>406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Adjacency</vt:lpstr>
      <vt:lpstr>Myopathy</vt:lpstr>
      <vt:lpstr>Introduction </vt:lpstr>
      <vt:lpstr>Normal Muscle</vt:lpstr>
      <vt:lpstr>Normal Muscle</vt:lpstr>
      <vt:lpstr>Normal Muscle</vt:lpstr>
      <vt:lpstr>Normal Muscle</vt:lpstr>
      <vt:lpstr>Slide 7</vt:lpstr>
      <vt:lpstr>Normal Muscle</vt:lpstr>
      <vt:lpstr>Myopathy definition</vt:lpstr>
      <vt:lpstr>The Big Picture</vt:lpstr>
      <vt:lpstr>The Big Picture</vt:lpstr>
      <vt:lpstr>Slide 12</vt:lpstr>
      <vt:lpstr>History in Myopathy</vt:lpstr>
      <vt:lpstr>Slide 14</vt:lpstr>
      <vt:lpstr>Slide 15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History in Myopathy</vt:lpstr>
      <vt:lpstr>Slide 25</vt:lpstr>
      <vt:lpstr>Inherited Myopathy</vt:lpstr>
      <vt:lpstr>Inherited Myopathy</vt:lpstr>
      <vt:lpstr>Inherited Myopathy</vt:lpstr>
      <vt:lpstr>Inherited Myopathy</vt:lpstr>
      <vt:lpstr>Slide 30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Inherited Myopathy</vt:lpstr>
      <vt:lpstr>Acquired Myopathy</vt:lpstr>
      <vt:lpstr>Polymyositis</vt:lpstr>
      <vt:lpstr>Dermatomyositis</vt:lpstr>
      <vt:lpstr>Dermatomyositis</vt:lpstr>
      <vt:lpstr>Inclusion Body Myositis</vt:lpstr>
      <vt:lpstr>Inclusion Body Myositis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Myopathy</dc:title>
  <dc:creator>Ziad Alhumayyd</dc:creator>
  <cp:lastModifiedBy>user</cp:lastModifiedBy>
  <cp:revision>373</cp:revision>
  <dcterms:created xsi:type="dcterms:W3CDTF">2018-02-21T07:42:20Z</dcterms:created>
  <dcterms:modified xsi:type="dcterms:W3CDTF">2018-03-15T13:22:23Z</dcterms:modified>
</cp:coreProperties>
</file>