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94" r:id="rId2"/>
    <p:sldId id="256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0" r:id="rId19"/>
    <p:sldId id="274" r:id="rId20"/>
    <p:sldId id="292" r:id="rId21"/>
    <p:sldId id="293" r:id="rId22"/>
    <p:sldId id="291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1"/>
  </p:normalViewPr>
  <p:slideViewPr>
    <p:cSldViewPr snapToGrid="0" snapToObjects="1">
      <p:cViewPr varScale="1">
        <p:scale>
          <a:sx n="63" d="100"/>
          <a:sy n="63" d="100"/>
        </p:scale>
        <p:origin x="-12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A0BCC-EA64-354B-A7A1-6DE08BD7937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9FBB7-E598-1648-84C0-8277F8CEB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0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FA52CC4-288E-174E-9AC4-489176594976}" type="slidenum">
              <a:rPr lang="en-US" altLang="x-none" sz="1200">
                <a:latin typeface="Times New Roman" charset="0"/>
              </a:rPr>
              <a:pPr eaLnBrk="1" hangingPunct="1"/>
              <a:t>18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DA7789C6-2671-EB4A-AD35-768B9C766409}" type="slidenum">
              <a:rPr lang="en-US" altLang="x-none" sz="1200">
                <a:latin typeface="Times New Roman" charset="0"/>
              </a:rPr>
              <a:pPr algn="r" eaLnBrk="1" hangingPunct="1"/>
              <a:t>18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E76BA3C-130D-9E46-8E9E-5708766C6C65}" type="slidenum">
              <a:rPr lang="en-US" altLang="x-none" sz="1200">
                <a:latin typeface="Times New Roman" charset="0"/>
              </a:rPr>
              <a:pPr eaLnBrk="1" hangingPunct="1"/>
              <a:t>20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62CA5D1B-35C2-A747-8CC3-9ACCAE8E1C7B}" type="slidenum">
              <a:rPr lang="en-US" altLang="x-none" sz="1200">
                <a:latin typeface="Times New Roman" charset="0"/>
              </a:rPr>
              <a:pPr algn="r" eaLnBrk="1" hangingPunct="1"/>
              <a:t>20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2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FDBF551-93E6-2840-BA32-382684B95E7F}" type="slidenum">
              <a:rPr lang="en-US" altLang="x-none" sz="1200">
                <a:latin typeface="Times New Roman" charset="0"/>
              </a:rPr>
              <a:pPr eaLnBrk="1" hangingPunct="1"/>
              <a:t>21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F42792BC-D2CC-884F-8D3B-2ED65285584F}" type="slidenum">
              <a:rPr lang="en-US" altLang="x-none" sz="1200">
                <a:latin typeface="Times New Roman" charset="0"/>
              </a:rPr>
              <a:pPr algn="r" eaLnBrk="1" hangingPunct="1"/>
              <a:t>21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39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F80B978-765B-F94F-9BC4-6CDD20434E5B}" type="slidenum">
              <a:rPr lang="en-US" altLang="x-none" sz="1200">
                <a:latin typeface="Times New Roman" charset="0"/>
              </a:rPr>
              <a:pPr eaLnBrk="1" hangingPunct="1"/>
              <a:t>22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952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2590F1F7-E9A8-9B44-A7BC-BA893206D792}" type="slidenum">
              <a:rPr lang="en-US" altLang="x-none" sz="1200">
                <a:latin typeface="Times New Roman" charset="0"/>
              </a:rPr>
              <a:pPr algn="r" eaLnBrk="1" hangingPunct="1"/>
              <a:t>22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4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3B7C-BCC4-124F-B14B-2B4491BE3AC2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F67A-DEDE-724E-A1A3-9DD650E6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2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3B7C-BCC4-124F-B14B-2B4491BE3AC2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F67A-DEDE-724E-A1A3-9DD650E6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0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3B7C-BCC4-124F-B14B-2B4491BE3AC2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F67A-DEDE-724E-A1A3-9DD650E6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3B7C-BCC4-124F-B14B-2B4491BE3AC2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F67A-DEDE-724E-A1A3-9DD650E6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5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3B7C-BCC4-124F-B14B-2B4491BE3AC2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F67A-DEDE-724E-A1A3-9DD650E6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1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3B7C-BCC4-124F-B14B-2B4491BE3AC2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F67A-DEDE-724E-A1A3-9DD650E6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8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3B7C-BCC4-124F-B14B-2B4491BE3AC2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F67A-DEDE-724E-A1A3-9DD650E6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2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3B7C-BCC4-124F-B14B-2B4491BE3AC2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F67A-DEDE-724E-A1A3-9DD650E6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3B7C-BCC4-124F-B14B-2B4491BE3AC2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F67A-DEDE-724E-A1A3-9DD650E6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9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3B7C-BCC4-124F-B14B-2B4491BE3AC2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F67A-DEDE-724E-A1A3-9DD650E6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6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3B7C-BCC4-124F-B14B-2B4491BE3AC2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DF67A-DEDE-724E-A1A3-9DD650E6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C3B7C-BCC4-124F-B14B-2B4491BE3AC2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DF67A-DEDE-724E-A1A3-9DD650E6A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4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.harvard.edu/AANLIB/cases/case5/mr4/031.gif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http://www.med.harvard.edu/AANLIB/cases/case5/mr3/012.gif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ptodate.com/contents/fingolimod-drug-information?source=see_link" TargetMode="External"/><Relationship Id="rId3" Type="http://schemas.openxmlformats.org/officeDocument/2006/relationships/hyperlink" Target="https://www.uptodate.com/contents/natalizumab-drug-information?source=see_link" TargetMode="External"/><Relationship Id="rId7" Type="http://schemas.openxmlformats.org/officeDocument/2006/relationships/hyperlink" Target="https://www.uptodate.com/contents/teriflunomide-drug-information?source=see_link" TargetMode="External"/><Relationship Id="rId2" Type="http://schemas.openxmlformats.org/officeDocument/2006/relationships/hyperlink" Target="https://www.uptodate.com/contents/glatiramer-acetate-drug-information?source=see_l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ptodate.com/contents/dimethyl-fumarate-drug-information?source=see_link" TargetMode="External"/><Relationship Id="rId5" Type="http://schemas.openxmlformats.org/officeDocument/2006/relationships/hyperlink" Target="https://www.uptodate.com/contents/ocrelizumab-drug-information?source=see_link" TargetMode="External"/><Relationship Id="rId4" Type="http://schemas.openxmlformats.org/officeDocument/2006/relationships/hyperlink" Target="https://www.uptodate.com/contents/alemtuzumab-drug-information?source=see_link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Multiple sclerosis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/>
              <a:t> </a:t>
            </a:r>
            <a:r>
              <a:rPr lang="en-US" smtClean="0"/>
              <a:t>                            </a:t>
            </a:r>
            <a:r>
              <a:rPr lang="en-US" dirty="0" smtClean="0"/>
              <a:t>DR. Abdulkader Daif. MD</a:t>
            </a:r>
          </a:p>
          <a:p>
            <a:pPr marL="0" indent="0">
              <a:buNone/>
            </a:pPr>
            <a:r>
              <a:rPr lang="en-US" dirty="0" smtClean="0"/>
              <a:t>                Consultant and professor of Neurology</a:t>
            </a:r>
          </a:p>
          <a:p>
            <a:pPr marL="0" indent="0">
              <a:buNone/>
            </a:pPr>
            <a:r>
              <a:rPr lang="en-US" dirty="0" smtClean="0"/>
              <a:t>                                KKUH, KSU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sz="4000" dirty="0">
                <a:solidFill>
                  <a:srgbClr val="FFFF00"/>
                </a:solidFill>
              </a:rPr>
              <a:t> </a:t>
            </a:r>
            <a:r>
              <a:rPr lang="en-US" altLang="x-none" sz="4000" dirty="0"/>
              <a:t>CSF OCB are not specific to MS!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981200" y="1600201"/>
            <a:ext cx="4033838" cy="4525963"/>
          </a:xfrm>
        </p:spPr>
        <p:txBody>
          <a:bodyPr/>
          <a:lstStyle/>
          <a:p>
            <a:pPr eaLnBrk="1" hangingPunct="1"/>
            <a:r>
              <a:rPr lang="en-US" altLang="x-none"/>
              <a:t>Lupus 25%</a:t>
            </a:r>
          </a:p>
          <a:p>
            <a:pPr eaLnBrk="1" hangingPunct="1"/>
            <a:r>
              <a:rPr lang="en-US" altLang="x-none"/>
              <a:t>Sarcoidosis 51%</a:t>
            </a:r>
          </a:p>
          <a:p>
            <a:pPr eaLnBrk="1" hangingPunct="1"/>
            <a:r>
              <a:rPr lang="en-US" altLang="x-none"/>
              <a:t>Behcet’s dz 8%</a:t>
            </a:r>
          </a:p>
          <a:p>
            <a:pPr eaLnBrk="1" hangingPunct="1">
              <a:buFontTx/>
              <a:buNone/>
            </a:pPr>
            <a:endParaRPr lang="en-US" altLang="x-none" sz="2000"/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6176964" y="1600201"/>
            <a:ext cx="4033837" cy="4525963"/>
          </a:xfrm>
        </p:spPr>
        <p:txBody>
          <a:bodyPr/>
          <a:lstStyle/>
          <a:p>
            <a:pPr eaLnBrk="1" hangingPunct="1"/>
            <a:r>
              <a:rPr lang="en-US" altLang="x-none"/>
              <a:t>Syphillis</a:t>
            </a:r>
          </a:p>
          <a:p>
            <a:pPr eaLnBrk="1" hangingPunct="1"/>
            <a:r>
              <a:rPr lang="en-US" altLang="x-none"/>
              <a:t>CJD</a:t>
            </a:r>
          </a:p>
          <a:p>
            <a:pPr eaLnBrk="1" hangingPunct="1"/>
            <a:r>
              <a:rPr lang="en-US" altLang="x-none"/>
              <a:t>Whipple’s disease</a:t>
            </a:r>
          </a:p>
          <a:p>
            <a:pPr eaLnBrk="1" hangingPunct="1"/>
            <a:r>
              <a:rPr lang="en-US" altLang="x-none"/>
              <a:t>Lyme disease</a:t>
            </a:r>
          </a:p>
          <a:p>
            <a:pPr eaLnBrk="1" hangingPunct="1"/>
            <a:r>
              <a:rPr lang="en-US" altLang="x-none"/>
              <a:t>Vaculitidies</a:t>
            </a:r>
          </a:p>
          <a:p>
            <a:pPr eaLnBrk="1" hangingPunct="1"/>
            <a:r>
              <a:rPr lang="en-US" altLang="x-none"/>
              <a:t>Devic’s disease</a:t>
            </a:r>
          </a:p>
          <a:p>
            <a:pPr eaLnBrk="1" hangingPunct="1"/>
            <a:r>
              <a:rPr lang="en-US" altLang="x-none"/>
              <a:t>Healthy siblings of MS patients</a:t>
            </a:r>
          </a:p>
        </p:txBody>
      </p:sp>
      <p:sp>
        <p:nvSpPr>
          <p:cNvPr id="24581" name="Footer Placeholder 5"/>
          <p:cNvSpPr txBox="1">
            <a:spLocks noGrp="1"/>
          </p:cNvSpPr>
          <p:nvPr/>
        </p:nvSpPr>
        <p:spPr bwMode="auto">
          <a:xfrm>
            <a:off x="4648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sz="1400"/>
              <a:t>adapted from a lecture by Peter Riskind MD PhD 11/19/05</a:t>
            </a:r>
          </a:p>
        </p:txBody>
      </p:sp>
      <p:pic>
        <p:nvPicPr>
          <p:cNvPr id="24582" name="Picture 5" descr="micr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/>
          <a:stretch>
            <a:fillRect/>
          </a:stretch>
        </p:blipFill>
        <p:spPr bwMode="auto">
          <a:xfrm>
            <a:off x="1981200" y="3352800"/>
            <a:ext cx="2344738" cy="3200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9181" b="7845"/>
          <a:stretch>
            <a:fillRect/>
          </a:stretch>
        </p:blipFill>
        <p:spPr bwMode="auto">
          <a:xfrm>
            <a:off x="6037264" y="1066800"/>
            <a:ext cx="2039937" cy="2133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52600" y="1066801"/>
            <a:ext cx="8534400" cy="5516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x-none" b="1"/>
              <a:t>3 of the following:</a:t>
            </a:r>
          </a:p>
          <a:p>
            <a:pPr eaLnBrk="1" hangingPunct="1"/>
            <a:r>
              <a:rPr lang="en-US" altLang="x-none"/>
              <a:t>9 T2 or 1 Gd+ </a:t>
            </a:r>
          </a:p>
          <a:p>
            <a:pPr eaLnBrk="1" hangingPunct="1"/>
            <a:r>
              <a:rPr lang="en-US" altLang="x-none"/>
              <a:t>3 Periventricular </a:t>
            </a:r>
          </a:p>
          <a:p>
            <a:pPr eaLnBrk="1" hangingPunct="1"/>
            <a:r>
              <a:rPr lang="en-US" altLang="x-none"/>
              <a:t>1 Infratentorial</a:t>
            </a:r>
            <a:endParaRPr lang="en-US" altLang="x-none" i="1"/>
          </a:p>
          <a:p>
            <a:pPr eaLnBrk="1" hangingPunct="1"/>
            <a:r>
              <a:rPr lang="en-US" altLang="x-none"/>
              <a:t>1 Juxtacortical lesion</a:t>
            </a:r>
          </a:p>
          <a:p>
            <a:pPr eaLnBrk="1" hangingPunct="1">
              <a:buFontTx/>
              <a:buNone/>
            </a:pPr>
            <a:r>
              <a:rPr lang="en-US" altLang="x-none"/>
              <a:t>   </a:t>
            </a:r>
          </a:p>
          <a:p>
            <a:pPr eaLnBrk="1" hangingPunct="1">
              <a:buFontTx/>
              <a:buNone/>
            </a:pPr>
            <a:endParaRPr lang="en-US" altLang="x-none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3600" dirty="0"/>
              <a:t>MRI - Dissemination  in Space</a:t>
            </a:r>
          </a:p>
        </p:txBody>
      </p:sp>
      <p:pic>
        <p:nvPicPr>
          <p:cNvPr id="21509" name="Picture 4" descr="sag post gad T1 dawsons fing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066801"/>
            <a:ext cx="2057400" cy="213836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4" descr="01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2057400" cy="2057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810000"/>
            <a:ext cx="1825625" cy="2743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5" descr="03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429000"/>
            <a:ext cx="2057400" cy="2057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16200000" flipH="1">
            <a:off x="8382000" y="1219200"/>
            <a:ext cx="1905000" cy="19050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16200000" flipH="1">
            <a:off x="6096000" y="3505200"/>
            <a:ext cx="1905000" cy="19050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rot="16200000" flipH="1">
            <a:off x="8382000" y="3505200"/>
            <a:ext cx="1905000" cy="19050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rot="5400000">
            <a:off x="8382000" y="1219200"/>
            <a:ext cx="1905000" cy="19050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5400000">
            <a:off x="6096000" y="3505200"/>
            <a:ext cx="1905000" cy="19050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rot="5400000">
            <a:off x="8382000" y="3505200"/>
            <a:ext cx="1905000" cy="19050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6474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6" r="74579" b="50775"/>
          <a:stretch>
            <a:fillRect/>
          </a:stretch>
        </p:blipFill>
        <p:spPr bwMode="auto">
          <a:xfrm>
            <a:off x="4419601" y="4246564"/>
            <a:ext cx="1916113" cy="184943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667" name="Picture 3" descr="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0" t="8310" b="49976"/>
          <a:stretch>
            <a:fillRect/>
          </a:stretch>
        </p:blipFill>
        <p:spPr bwMode="auto">
          <a:xfrm>
            <a:off x="8172450" y="4264026"/>
            <a:ext cx="1885950" cy="19081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4419600" y="4191000"/>
            <a:ext cx="541362" cy="4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19" tIns="41559" rIns="83119" bIns="41559">
            <a:spAutoFit/>
          </a:bodyPr>
          <a:lstStyle>
            <a:lvl1pPr defTabSz="8318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318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318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318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318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2500" b="1"/>
              <a:t>T2</a:t>
            </a:r>
          </a:p>
        </p:txBody>
      </p:sp>
      <p:sp>
        <p:nvSpPr>
          <p:cNvPr id="369679" name="Oval 15"/>
          <p:cNvSpPr>
            <a:spLocks noChangeArrowheads="1"/>
          </p:cNvSpPr>
          <p:nvPr/>
        </p:nvSpPr>
        <p:spPr bwMode="auto">
          <a:xfrm>
            <a:off x="9067800" y="46482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x-none" sz="4000">
                <a:solidFill>
                  <a:srgbClr val="FFFF00"/>
                </a:solidFill>
              </a:rPr>
              <a:t>MRI - Dissemination  in Time</a:t>
            </a:r>
          </a:p>
        </p:txBody>
      </p:sp>
      <p:sp>
        <p:nvSpPr>
          <p:cNvPr id="23560" name="TextBox 14"/>
          <p:cNvSpPr txBox="1">
            <a:spLocks noChangeArrowheads="1"/>
          </p:cNvSpPr>
          <p:nvPr/>
        </p:nvSpPr>
        <p:spPr bwMode="auto">
          <a:xfrm>
            <a:off x="1752600" y="4978401"/>
            <a:ext cx="914400" cy="584775"/>
          </a:xfrm>
          <a:prstGeom prst="rect">
            <a:avLst/>
          </a:prstGeom>
          <a:solidFill>
            <a:srgbClr val="000099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1"/>
              <a:t>CIS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2895600" y="5257800"/>
            <a:ext cx="1371600" cy="1588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43200" y="4648201"/>
            <a:ext cx="1644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400" b="1" u="sng"/>
              <a:t>&gt;</a:t>
            </a:r>
            <a:r>
              <a:rPr lang="en-US" altLang="x-none" sz="2400" b="1"/>
              <a:t> 1 month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6629400" y="5257800"/>
            <a:ext cx="1371600" cy="1588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508750" y="4648201"/>
            <a:ext cx="1644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400" b="1" u="sng"/>
              <a:t>&gt;</a:t>
            </a:r>
            <a:r>
              <a:rPr lang="en-US" altLang="x-none" sz="2400" b="1"/>
              <a:t> 1 month</a:t>
            </a:r>
          </a:p>
        </p:txBody>
      </p:sp>
      <p:pic>
        <p:nvPicPr>
          <p:cNvPr id="22540" name="Picture 2" descr="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25" r="74579" b="4225"/>
          <a:stretch>
            <a:fillRect/>
          </a:stretch>
        </p:blipFill>
        <p:spPr bwMode="auto">
          <a:xfrm>
            <a:off x="4495800" y="1600201"/>
            <a:ext cx="1828800" cy="203676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0" t="48819" b="5687"/>
          <a:stretch>
            <a:fillRect/>
          </a:stretch>
        </p:blipFill>
        <p:spPr bwMode="auto">
          <a:xfrm>
            <a:off x="8305800" y="1600200"/>
            <a:ext cx="1828800" cy="19954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2" name="Text Box 8"/>
          <p:cNvSpPr txBox="1">
            <a:spLocks noChangeArrowheads="1"/>
          </p:cNvSpPr>
          <p:nvPr/>
        </p:nvSpPr>
        <p:spPr bwMode="auto">
          <a:xfrm>
            <a:off x="4422775" y="1524000"/>
            <a:ext cx="613496" cy="4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119" tIns="41559" rIns="83119" bIns="41559">
            <a:spAutoFit/>
          </a:bodyPr>
          <a:lstStyle>
            <a:lvl1pPr defTabSz="8318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318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318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318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318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2500" b="1"/>
              <a:t>Gd</a:t>
            </a:r>
            <a:endParaRPr lang="en-US" altLang="x-none" sz="2500">
              <a:latin typeface="Times New Roman" charset="0"/>
            </a:endParaRPr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9259888" y="21336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6629400" y="2971800"/>
            <a:ext cx="1371600" cy="1588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400800" y="2281238"/>
            <a:ext cx="181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400" b="1" u="sng"/>
              <a:t>&gt;</a:t>
            </a:r>
            <a:r>
              <a:rPr lang="en-US" altLang="x-none" sz="2400" b="1"/>
              <a:t> 3 months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1606550" y="6400801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800"/>
              <a:t>Polman, 2005</a:t>
            </a: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8243889" y="1563688"/>
            <a:ext cx="55976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500" b="1"/>
              <a:t>Gd</a:t>
            </a: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8105776" y="4306888"/>
            <a:ext cx="50526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x-none" sz="2500" b="1"/>
              <a:t>T2</a:t>
            </a:r>
          </a:p>
        </p:txBody>
      </p:sp>
    </p:spTree>
    <p:extLst>
      <p:ext uri="{BB962C8B-B14F-4D97-AF65-F5344CB8AC3E}">
        <p14:creationId xmlns:p14="http://schemas.microsoft.com/office/powerpoint/2010/main" val="1949853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369679" grpId="0" animBg="1"/>
      <p:bldP spid="23560" grpId="0" animBg="1"/>
      <p:bldP spid="14" grpId="0"/>
      <p:bldP spid="17" grpId="0"/>
      <p:bldP spid="24" grpId="0" animBg="1"/>
      <p:bldP spid="26" grpId="0"/>
      <p:bldP spid="22548" grpId="0"/>
      <p:bldP spid="22548" grpId="1"/>
      <p:bldP spid="225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 dirty="0"/>
              <a:t>Differential Diagnosis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600201"/>
            <a:ext cx="4495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400" u="sng" dirty="0"/>
              <a:t>Metabolic</a:t>
            </a:r>
            <a:r>
              <a:rPr lang="en-US" altLang="x-none" sz="2400" dirty="0"/>
              <a:t>: SCD (B12 </a:t>
            </a:r>
            <a:r>
              <a:rPr lang="en-US" altLang="x-none" sz="2400" dirty="0" err="1"/>
              <a:t>def</a:t>
            </a:r>
            <a:r>
              <a:rPr lang="en-US" altLang="x-none" sz="2400" dirty="0"/>
              <a:t>), </a:t>
            </a:r>
            <a:r>
              <a:rPr lang="en-US" altLang="x-none" sz="2400" dirty="0" err="1"/>
              <a:t>Adrenomyeloneuropathy</a:t>
            </a:r>
            <a:endParaRPr lang="en-US" altLang="x-none" sz="2400" dirty="0"/>
          </a:p>
          <a:p>
            <a:pPr eaLnBrk="1" hangingPunct="1">
              <a:lnSpc>
                <a:spcPct val="90000"/>
              </a:lnSpc>
            </a:pPr>
            <a:endParaRPr lang="en-US" altLang="x-none" sz="24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2400" u="sng" dirty="0"/>
              <a:t>Connective Tissue Diseases</a:t>
            </a:r>
            <a:r>
              <a:rPr lang="en-US" altLang="x-none" sz="2400" dirty="0"/>
              <a:t>: </a:t>
            </a:r>
            <a:r>
              <a:rPr lang="en-US" altLang="x-none" sz="2400" dirty="0" err="1"/>
              <a:t>Sjogren’s</a:t>
            </a:r>
            <a:r>
              <a:rPr lang="en-US" altLang="x-none" sz="2400" dirty="0"/>
              <a:t>, SLE</a:t>
            </a:r>
          </a:p>
          <a:p>
            <a:pPr eaLnBrk="1" hangingPunct="1">
              <a:lnSpc>
                <a:spcPct val="90000"/>
              </a:lnSpc>
            </a:pPr>
            <a:endParaRPr lang="en-US" altLang="x-none" sz="24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2400" u="sng" dirty="0"/>
              <a:t>Infectious</a:t>
            </a:r>
            <a:r>
              <a:rPr lang="en-US" altLang="x-none" sz="2400" dirty="0"/>
              <a:t>: HIV, HTLV1, Lyme disease, </a:t>
            </a:r>
            <a:r>
              <a:rPr lang="en-US" altLang="x-none" sz="2400" dirty="0" err="1"/>
              <a:t>Syphillis</a:t>
            </a:r>
            <a:endParaRPr lang="en-US" altLang="x-none" sz="2400" dirty="0"/>
          </a:p>
          <a:p>
            <a:pPr eaLnBrk="1" hangingPunct="1">
              <a:lnSpc>
                <a:spcPct val="90000"/>
              </a:lnSpc>
            </a:pPr>
            <a:endParaRPr lang="en-US" altLang="x-none" sz="24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2400" u="sng" dirty="0"/>
              <a:t>Structural</a:t>
            </a:r>
            <a:r>
              <a:rPr lang="en-US" altLang="x-none" sz="2400" dirty="0"/>
              <a:t>: Chiari malformation, spinal cord compression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646238"/>
            <a:ext cx="4343400" cy="48307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x-none" sz="2400" u="sng" dirty="0"/>
              <a:t>Genetic</a:t>
            </a:r>
            <a:r>
              <a:rPr lang="en-US" altLang="x-none" sz="2400" dirty="0"/>
              <a:t>: ataxias, paraplegias, mitochondrial</a:t>
            </a:r>
          </a:p>
          <a:p>
            <a:pPr eaLnBrk="1" hangingPunct="1">
              <a:lnSpc>
                <a:spcPct val="90000"/>
              </a:lnSpc>
            </a:pPr>
            <a:endParaRPr lang="en-US" altLang="x-none" sz="2400" u="sng" dirty="0"/>
          </a:p>
          <a:p>
            <a:pPr eaLnBrk="1" hangingPunct="1">
              <a:lnSpc>
                <a:spcPct val="90000"/>
              </a:lnSpc>
            </a:pPr>
            <a:r>
              <a:rPr lang="en-US" altLang="x-none" sz="2400" u="sng" dirty="0"/>
              <a:t>Neoplastic</a:t>
            </a:r>
            <a:r>
              <a:rPr lang="en-US" altLang="x-none" sz="2400" dirty="0"/>
              <a:t>: CNS </a:t>
            </a:r>
            <a:r>
              <a:rPr lang="en-US" altLang="x-none" sz="2400" dirty="0" err="1"/>
              <a:t>lyphoma</a:t>
            </a:r>
            <a:r>
              <a:rPr lang="en-US" altLang="x-none" sz="2400" dirty="0"/>
              <a:t>, paraneoplastic</a:t>
            </a:r>
          </a:p>
          <a:p>
            <a:pPr eaLnBrk="1" hangingPunct="1">
              <a:lnSpc>
                <a:spcPct val="90000"/>
              </a:lnSpc>
            </a:pPr>
            <a:endParaRPr lang="en-US" altLang="x-none" sz="24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2400" dirty="0"/>
              <a:t>“</a:t>
            </a:r>
            <a:r>
              <a:rPr lang="en-US" altLang="x-none" sz="2400" u="sng" dirty="0"/>
              <a:t>MS variants</a:t>
            </a:r>
            <a:r>
              <a:rPr lang="en-US" altLang="x-none" sz="2400" dirty="0"/>
              <a:t>”: ON, TM, ADEM, NMO</a:t>
            </a:r>
          </a:p>
          <a:p>
            <a:pPr eaLnBrk="1" hangingPunct="1">
              <a:lnSpc>
                <a:spcPct val="90000"/>
              </a:lnSpc>
            </a:pPr>
            <a:endParaRPr lang="en-US" altLang="x-none" sz="24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2400" u="sng" dirty="0"/>
              <a:t>Other</a:t>
            </a:r>
            <a:r>
              <a:rPr lang="en-US" altLang="x-none" sz="2400" dirty="0"/>
              <a:t>: </a:t>
            </a:r>
            <a:r>
              <a:rPr lang="en-US" altLang="x-none" sz="2400" dirty="0" err="1"/>
              <a:t>Neurosarcoidosis</a:t>
            </a:r>
            <a:r>
              <a:rPr lang="en-US" altLang="x-none" sz="2400" dirty="0"/>
              <a:t>, CNS vasculitis</a:t>
            </a:r>
          </a:p>
          <a:p>
            <a:pPr eaLnBrk="1" hangingPunct="1">
              <a:lnSpc>
                <a:spcPct val="90000"/>
              </a:lnSpc>
            </a:pPr>
            <a:endParaRPr lang="en-US" altLang="x-none" sz="24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2400" u="sng" dirty="0">
                <a:solidFill>
                  <a:srgbClr val="FFFF00"/>
                </a:solidFill>
              </a:rPr>
              <a:t>Psychiatric</a:t>
            </a:r>
            <a:endParaRPr lang="en-U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6791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213" y="957262"/>
            <a:ext cx="8101012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63" y="571500"/>
            <a:ext cx="6782329" cy="56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relapse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9913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en-US" altLang="x-none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Drug Therapy</a:t>
            </a:r>
          </a:p>
          <a:p>
            <a:pPr lvl="1"/>
            <a:r>
              <a:rPr lang="en-US" altLang="x-none" dirty="0" smtClean="0">
                <a:solidFill>
                  <a:srgbClr val="2E7E9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Corticosteroids</a:t>
            </a:r>
          </a:p>
          <a:p>
            <a:pPr lvl="2"/>
            <a:r>
              <a:rPr lang="en-US" altLang="x-none" dirty="0" smtClean="0"/>
              <a:t>Treat acute exacerbations by reducing edema and inflammation at the site of demyelination</a:t>
            </a:r>
          </a:p>
          <a:p>
            <a:pPr lvl="2"/>
            <a:r>
              <a:rPr lang="en-US" altLang="x-none" dirty="0" smtClean="0"/>
              <a:t>Do not affect the ultimate outcome or degree of residual neurologic impairment from exacerbation</a:t>
            </a:r>
          </a:p>
          <a:p>
            <a:pPr lvl="2"/>
            <a:endParaRPr lang="en-US" altLang="x-non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DISEASE-MODIFYING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STARTING </a:t>
            </a:r>
            <a:r>
              <a:rPr lang="en-US" dirty="0"/>
              <a:t> — A number of immunomodulatory agents, including interferon beta preparations, </a:t>
            </a:r>
            <a:r>
              <a:rPr lang="en-US" u="sng" dirty="0">
                <a:hlinkClick r:id="rId2"/>
              </a:rPr>
              <a:t>glatiramer acetate</a:t>
            </a:r>
            <a:r>
              <a:rPr lang="en-US" dirty="0"/>
              <a:t>, </a:t>
            </a:r>
            <a:r>
              <a:rPr lang="en-US" u="sng" dirty="0">
                <a:hlinkClick r:id="rId3"/>
              </a:rPr>
              <a:t>natalizumab</a:t>
            </a:r>
            <a:r>
              <a:rPr lang="en-US" dirty="0"/>
              <a:t>, </a:t>
            </a:r>
            <a:r>
              <a:rPr lang="en-US" u="sng" dirty="0">
                <a:hlinkClick r:id="rId4"/>
              </a:rPr>
              <a:t>alemtuzumab</a:t>
            </a:r>
            <a:r>
              <a:rPr lang="en-US" dirty="0"/>
              <a:t>, </a:t>
            </a:r>
            <a:r>
              <a:rPr lang="en-US" u="sng" dirty="0">
                <a:hlinkClick r:id="rId5"/>
              </a:rPr>
              <a:t>ocrelizumab</a:t>
            </a:r>
            <a:r>
              <a:rPr lang="en-US" dirty="0"/>
              <a:t>, </a:t>
            </a:r>
            <a:r>
              <a:rPr lang="en-US" u="sng" dirty="0">
                <a:hlinkClick r:id="rId6"/>
              </a:rPr>
              <a:t>dimethyl fumarate</a:t>
            </a:r>
            <a:r>
              <a:rPr lang="en-US" dirty="0"/>
              <a:t>, </a:t>
            </a:r>
            <a:r>
              <a:rPr lang="en-US" u="sng" dirty="0">
                <a:hlinkClick r:id="rId7"/>
              </a:rPr>
              <a:t>teriflunomide</a:t>
            </a:r>
            <a:r>
              <a:rPr lang="en-US" dirty="0"/>
              <a:t>, and </a:t>
            </a:r>
            <a:r>
              <a:rPr lang="en-US" u="sng" dirty="0">
                <a:hlinkClick r:id="rId8"/>
              </a:rPr>
              <a:t>fingolimod</a:t>
            </a:r>
            <a:r>
              <a:rPr lang="en-US" dirty="0"/>
              <a:t>, have important beneficial effects for patients with relapsing-remitting multiple sclerosis (RRMS):</a:t>
            </a:r>
          </a:p>
          <a:p>
            <a:r>
              <a:rPr lang="en-US" dirty="0"/>
              <a:t>●A decreased relapse rate</a:t>
            </a:r>
          </a:p>
          <a:p>
            <a:r>
              <a:rPr lang="en-US" dirty="0"/>
              <a:t>●A slower accumulation of brain lesions on </a:t>
            </a:r>
            <a:r>
              <a:rPr lang="en-US" dirty="0" smtClean="0"/>
              <a:t>MRI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218</Words>
  <Application>Microsoft Office PowerPoint</Application>
  <PresentationFormat>Custom</PresentationFormat>
  <Paragraphs>68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               Multiple sclerosis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CSF OCB are not specific to MS!</vt:lpstr>
      <vt:lpstr>PowerPoint Presentation</vt:lpstr>
      <vt:lpstr>PowerPoint Presentation</vt:lpstr>
      <vt:lpstr>MRI - Dissemination  in Time</vt:lpstr>
      <vt:lpstr>Differential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Acute relapse</vt:lpstr>
      <vt:lpstr>DISEASE-MODIFYING THERAPY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3422</cp:lastModifiedBy>
  <cp:revision>10</cp:revision>
  <dcterms:created xsi:type="dcterms:W3CDTF">2018-03-14T02:37:21Z</dcterms:created>
  <dcterms:modified xsi:type="dcterms:W3CDTF">2018-03-14T06:05:56Z</dcterms:modified>
</cp:coreProperties>
</file>