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97" r:id="rId4"/>
    <p:sldId id="298" r:id="rId5"/>
    <p:sldId id="299" r:id="rId6"/>
    <p:sldId id="301" r:id="rId7"/>
    <p:sldId id="302" r:id="rId8"/>
    <p:sldId id="311" r:id="rId9"/>
    <p:sldId id="303" r:id="rId10"/>
    <p:sldId id="273" r:id="rId11"/>
    <p:sldId id="274" r:id="rId12"/>
    <p:sldId id="275" r:id="rId13"/>
    <p:sldId id="276" r:id="rId14"/>
    <p:sldId id="277" r:id="rId15"/>
    <p:sldId id="258" r:id="rId16"/>
    <p:sldId id="260" r:id="rId17"/>
    <p:sldId id="259" r:id="rId18"/>
    <p:sldId id="262" r:id="rId19"/>
    <p:sldId id="261" r:id="rId20"/>
    <p:sldId id="263" r:id="rId21"/>
    <p:sldId id="265" r:id="rId22"/>
    <p:sldId id="266" r:id="rId23"/>
    <p:sldId id="267" r:id="rId24"/>
    <p:sldId id="268" r:id="rId25"/>
    <p:sldId id="269" r:id="rId26"/>
    <p:sldId id="270" r:id="rId27"/>
    <p:sldId id="272" r:id="rId28"/>
    <p:sldId id="271" r:id="rId29"/>
    <p:sldId id="278" r:id="rId30"/>
    <p:sldId id="279" r:id="rId31"/>
    <p:sldId id="280" r:id="rId32"/>
    <p:sldId id="281" r:id="rId33"/>
    <p:sldId id="282" r:id="rId34"/>
    <p:sldId id="284" r:id="rId35"/>
    <p:sldId id="283" r:id="rId36"/>
    <p:sldId id="285" r:id="rId37"/>
    <p:sldId id="286" r:id="rId38"/>
    <p:sldId id="287" r:id="rId39"/>
    <p:sldId id="289" r:id="rId40"/>
    <p:sldId id="290" r:id="rId41"/>
    <p:sldId id="288" r:id="rId42"/>
    <p:sldId id="296" r:id="rId43"/>
    <p:sldId id="291" r:id="rId44"/>
    <p:sldId id="300" r:id="rId45"/>
    <p:sldId id="304" r:id="rId46"/>
    <p:sldId id="305" r:id="rId47"/>
    <p:sldId id="292" r:id="rId48"/>
    <p:sldId id="306" r:id="rId49"/>
    <p:sldId id="308" r:id="rId50"/>
    <p:sldId id="293" r:id="rId51"/>
    <p:sldId id="310" r:id="rId52"/>
    <p:sldId id="294" r:id="rId53"/>
    <p:sldId id="295" r:id="rId54"/>
    <p:sldId id="312" r:id="rId55"/>
    <p:sldId id="30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D2731-CE3E-4FB5-B512-AC7A632C061D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53C95-FF90-43FB-BAD9-7689905F3B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2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95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37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46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6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85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89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02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20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54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09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6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95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37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86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5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06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61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363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6FBC-BD8A-43DD-8A93-E4F91206D6FB}" type="datetimeFigureOut">
              <a:rPr lang="en-CA" smtClean="0"/>
              <a:t>2018-03-17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565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8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Anemia</a:t>
            </a:r>
            <a:endParaRPr lang="en-CA"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310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Dr. Musa </a:t>
            </a:r>
            <a:r>
              <a:rPr lang="en-CA" dirty="0" err="1" smtClean="0"/>
              <a:t>Alzahrani</a:t>
            </a:r>
            <a:endParaRPr lang="en-CA" dirty="0" smtClean="0"/>
          </a:p>
          <a:p>
            <a:r>
              <a:rPr lang="en-CA" dirty="0" smtClean="0"/>
              <a:t>Assistant Professor</a:t>
            </a:r>
          </a:p>
          <a:p>
            <a:r>
              <a:rPr lang="en-CA" dirty="0" smtClean="0"/>
              <a:t>Consultant </a:t>
            </a:r>
            <a:r>
              <a:rPr lang="en-CA" dirty="0"/>
              <a:t>H</a:t>
            </a:r>
            <a:r>
              <a:rPr lang="en-CA" dirty="0" smtClean="0"/>
              <a:t>ematologist</a:t>
            </a:r>
            <a:endParaRPr lang="en-CA" dirty="0" smtClean="0"/>
          </a:p>
          <a:p>
            <a:r>
              <a:rPr lang="en-CA" dirty="0" smtClean="0"/>
              <a:t>MBBS, FRCPC, ABIM, </a:t>
            </a:r>
            <a:r>
              <a:rPr lang="en-CA" dirty="0" err="1" smtClean="0"/>
              <a:t>MHSc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70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MCV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 </a:t>
            </a:r>
            <a:r>
              <a:rPr lang="en-CA" b="1" dirty="0"/>
              <a:t>mean corpuscular volume</a:t>
            </a:r>
            <a:r>
              <a:rPr lang="en-CA" dirty="0"/>
              <a:t>, or </a:t>
            </a:r>
            <a:r>
              <a:rPr lang="en-CA" b="1" dirty="0"/>
              <a:t>mean cell volume</a:t>
            </a:r>
            <a:r>
              <a:rPr lang="en-CA" dirty="0"/>
              <a:t> (</a:t>
            </a:r>
            <a:r>
              <a:rPr lang="en-CA" b="1" dirty="0"/>
              <a:t>MCV</a:t>
            </a:r>
            <a:r>
              <a:rPr lang="en-CA" dirty="0" smtClean="0"/>
              <a:t>)</a:t>
            </a:r>
          </a:p>
          <a:p>
            <a:r>
              <a:rPr lang="en-CA" dirty="0" smtClean="0"/>
              <a:t> Is </a:t>
            </a:r>
            <a:r>
              <a:rPr lang="en-CA" dirty="0"/>
              <a:t>a measure of the average volume of a red blood corpuscle (or </a:t>
            </a:r>
            <a:r>
              <a:rPr lang="en-CA" dirty="0" smtClean="0"/>
              <a:t>RBC).</a:t>
            </a:r>
          </a:p>
          <a:p>
            <a:r>
              <a:rPr lang="en-CA" dirty="0"/>
              <a:t>MCV is calculated from the distribution of </a:t>
            </a:r>
            <a:r>
              <a:rPr lang="en-CA" dirty="0" smtClean="0"/>
              <a:t>individual RBC volumes.</a:t>
            </a:r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01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Hematocrit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Automated </a:t>
            </a:r>
            <a:r>
              <a:rPr lang="en-CA" dirty="0"/>
              <a:t>hematocrit (%) is calculated by </a:t>
            </a:r>
            <a:r>
              <a:rPr lang="en-CA" dirty="0" smtClean="0"/>
              <a:t>multiplying the </a:t>
            </a:r>
            <a:r>
              <a:rPr lang="en-CA" dirty="0"/>
              <a:t>MCV by the RBC </a:t>
            </a:r>
            <a:r>
              <a:rPr lang="en-CA" dirty="0" smtClean="0"/>
              <a:t>number</a:t>
            </a:r>
          </a:p>
          <a:p>
            <a:r>
              <a:rPr lang="en-CA" dirty="0"/>
              <a:t>H</a:t>
            </a:r>
            <a:r>
              <a:rPr lang="en-CA" dirty="0" smtClean="0"/>
              <a:t>ematocrit </a:t>
            </a:r>
            <a:r>
              <a:rPr lang="en-CA" dirty="0"/>
              <a:t>= </a:t>
            </a:r>
            <a:r>
              <a:rPr lang="en-CA" dirty="0" smtClean="0"/>
              <a:t>MCV </a:t>
            </a:r>
            <a:r>
              <a:rPr lang="en-CA" dirty="0" smtClean="0"/>
              <a:t>× </a:t>
            </a:r>
            <a:r>
              <a:rPr lang="en-CA" dirty="0"/>
              <a:t>red blood cells </a:t>
            </a:r>
            <a:r>
              <a:rPr lang="en-CA" dirty="0" smtClean="0"/>
              <a:t>× </a:t>
            </a:r>
            <a:r>
              <a:rPr lang="en-CA" dirty="0"/>
              <a:t>100.</a:t>
            </a:r>
            <a:endParaRPr lang="en-CA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22" y="3702216"/>
            <a:ext cx="5854890" cy="24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mean corpuscular hemoglobin (MCH) </a:t>
            </a:r>
            <a:endParaRPr lang="en-CA" dirty="0" smtClean="0"/>
          </a:p>
          <a:p>
            <a:r>
              <a:rPr lang="en-CA" dirty="0"/>
              <a:t>I</a:t>
            </a:r>
            <a:r>
              <a:rPr lang="en-CA" dirty="0" smtClean="0"/>
              <a:t>s expressed in </a:t>
            </a:r>
            <a:r>
              <a:rPr lang="en-CA" dirty="0" err="1" smtClean="0"/>
              <a:t>picograms</a:t>
            </a:r>
            <a:r>
              <a:rPr lang="en-CA" dirty="0" smtClean="0"/>
              <a:t>.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MCH is calculated by </a:t>
            </a:r>
            <a:r>
              <a:rPr lang="en-CA" dirty="0" smtClean="0"/>
              <a:t>dividing hemoglobin </a:t>
            </a:r>
            <a:r>
              <a:rPr lang="en-CA" dirty="0"/>
              <a:t>(g/L) by red blood cell count (</a:t>
            </a:r>
            <a:r>
              <a:rPr lang="en-CA" dirty="0" smtClean="0"/>
              <a:t>10’12/L</a:t>
            </a:r>
            <a:r>
              <a:rPr lang="en-C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35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MCHC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MCH concentration (MCHC) </a:t>
            </a:r>
            <a:endParaRPr lang="en-CA" dirty="0" smtClean="0"/>
          </a:p>
          <a:p>
            <a:r>
              <a:rPr lang="en-CA" dirty="0"/>
              <a:t>I</a:t>
            </a:r>
            <a:r>
              <a:rPr lang="en-CA" dirty="0" smtClean="0"/>
              <a:t>s </a:t>
            </a:r>
            <a:r>
              <a:rPr lang="en-CA" dirty="0"/>
              <a:t>expressed in </a:t>
            </a:r>
            <a:r>
              <a:rPr lang="en-CA" dirty="0" smtClean="0"/>
              <a:t>grams of </a:t>
            </a:r>
            <a:r>
              <a:rPr lang="en-CA" dirty="0"/>
              <a:t>hemoglobin per deciliter of packed RBCs.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MCHC </a:t>
            </a:r>
            <a:r>
              <a:rPr lang="en-CA" dirty="0" smtClean="0"/>
              <a:t>is calculated </a:t>
            </a:r>
            <a:r>
              <a:rPr lang="en-CA" dirty="0"/>
              <a:t>by dividing the hemoglobin concentration (</a:t>
            </a:r>
            <a:r>
              <a:rPr lang="en-CA" dirty="0" smtClean="0"/>
              <a:t>g/</a:t>
            </a:r>
            <a:r>
              <a:rPr lang="en-CA" dirty="0" err="1" smtClean="0"/>
              <a:t>dL</a:t>
            </a:r>
            <a:r>
              <a:rPr lang="en-CA" dirty="0" smtClean="0"/>
              <a:t>) by </a:t>
            </a:r>
            <a:r>
              <a:rPr lang="en-CA" dirty="0"/>
              <a:t>the hematocrit (%) × 100. </a:t>
            </a:r>
          </a:p>
        </p:txBody>
      </p:sp>
    </p:spTree>
    <p:extLst>
      <p:ext uri="{BB962C8B-B14F-4D97-AF65-F5344CB8AC3E}">
        <p14:creationId xmlns:p14="http://schemas.microsoft.com/office/powerpoint/2010/main" val="20944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</a:t>
            </a:r>
            <a:r>
              <a:rPr lang="en-CA" dirty="0" smtClean="0"/>
              <a:t>ed blood cell distribution width (RDW)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</a:t>
            </a:r>
            <a:r>
              <a:rPr lang="en-CA" dirty="0" smtClean="0"/>
              <a:t>RDW </a:t>
            </a:r>
            <a:r>
              <a:rPr lang="en-CA" dirty="0"/>
              <a:t>is the </a:t>
            </a:r>
            <a:r>
              <a:rPr lang="en-CA" dirty="0" smtClean="0"/>
              <a:t>coefficient of </a:t>
            </a:r>
            <a:r>
              <a:rPr lang="en-CA" b="1" dirty="0"/>
              <a:t>variation</a:t>
            </a:r>
            <a:r>
              <a:rPr lang="en-CA" dirty="0"/>
              <a:t> of RBC size (anisocytosis</a:t>
            </a:r>
            <a:r>
              <a:rPr lang="en-CA" dirty="0" smtClean="0"/>
              <a:t>). </a:t>
            </a:r>
          </a:p>
          <a:p>
            <a:r>
              <a:rPr lang="en-CA" dirty="0" smtClean="0"/>
              <a:t>The </a:t>
            </a:r>
            <a:r>
              <a:rPr lang="en-CA" dirty="0"/>
              <a:t>RDW is used in the evaluation of anemia.</a:t>
            </a:r>
          </a:p>
          <a:p>
            <a:r>
              <a:rPr lang="en-CA" dirty="0"/>
              <a:t>The RDW </a:t>
            </a:r>
            <a:r>
              <a:rPr lang="en-CA" dirty="0" smtClean="0"/>
              <a:t>is:</a:t>
            </a:r>
          </a:p>
          <a:p>
            <a:pPr lvl="1"/>
            <a:r>
              <a:rPr lang="en-CA" dirty="0" smtClean="0"/>
              <a:t>more </a:t>
            </a:r>
            <a:r>
              <a:rPr lang="en-CA" dirty="0"/>
              <a:t>frequently elevated with </a:t>
            </a:r>
            <a:r>
              <a:rPr lang="en-CA" dirty="0" smtClean="0"/>
              <a:t>microcytic anemias due to iron </a:t>
            </a:r>
            <a:r>
              <a:rPr lang="en-CA" dirty="0"/>
              <a:t>deficiency anemia than to thalassemia </a:t>
            </a:r>
            <a:r>
              <a:rPr lang="en-CA" dirty="0" smtClean="0"/>
              <a:t>or anemia of chronic disease</a:t>
            </a:r>
          </a:p>
          <a:p>
            <a:pPr lvl="1"/>
            <a:r>
              <a:rPr lang="en-CA" dirty="0" smtClean="0"/>
              <a:t>more frequently with macrocytic anemias due to vitamin </a:t>
            </a:r>
            <a:r>
              <a:rPr lang="en-CA" dirty="0"/>
              <a:t>B12 or </a:t>
            </a:r>
            <a:r>
              <a:rPr lang="en-CA" dirty="0" smtClean="0"/>
              <a:t>folate deficiency </a:t>
            </a:r>
            <a:r>
              <a:rPr lang="en-CA" dirty="0"/>
              <a:t>than to liver disease, </a:t>
            </a:r>
            <a:r>
              <a:rPr lang="en-CA" dirty="0" smtClean="0"/>
              <a:t>hypothyroidism.</a:t>
            </a:r>
          </a:p>
          <a:p>
            <a:r>
              <a:rPr lang="en-CA" dirty="0" smtClean="0"/>
              <a:t>Myelodysplastic syndromes, </a:t>
            </a:r>
            <a:r>
              <a:rPr lang="en-CA" dirty="0"/>
              <a:t>or RBC transfusions </a:t>
            </a:r>
            <a:r>
              <a:rPr lang="en-CA" dirty="0" smtClean="0"/>
              <a:t>to pts with low/high MCV can </a:t>
            </a:r>
            <a:r>
              <a:rPr lang="en-CA" dirty="0"/>
              <a:t>produce a dimorphic </a:t>
            </a:r>
            <a:r>
              <a:rPr lang="en-CA" dirty="0" smtClean="0"/>
              <a:t>RBC pattern </a:t>
            </a:r>
            <a:r>
              <a:rPr lang="en-CA" dirty="0"/>
              <a:t>with a very wide RDW.</a:t>
            </a:r>
          </a:p>
        </p:txBody>
      </p:sp>
    </p:spTree>
    <p:extLst>
      <p:ext uri="{BB962C8B-B14F-4D97-AF65-F5344CB8AC3E}">
        <p14:creationId xmlns:p14="http://schemas.microsoft.com/office/powerpoint/2010/main" val="30051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1725" y="3016251"/>
            <a:ext cx="8607408" cy="559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79678" y="1323833"/>
            <a:ext cx="5513695" cy="19721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488906" y="216829"/>
            <a:ext cx="3098043" cy="1840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Total WBC not the differential count.</a:t>
            </a:r>
          </a:p>
          <a:p>
            <a:pPr algn="ctr"/>
            <a:r>
              <a:rPr lang="en-CA" dirty="0" smtClean="0"/>
              <a:t>Neutrophils, lymphocytes,</a:t>
            </a:r>
          </a:p>
          <a:p>
            <a:pPr algn="ctr"/>
            <a:r>
              <a:rPr lang="en-CA" dirty="0" smtClean="0"/>
              <a:t>Monocytes,</a:t>
            </a:r>
          </a:p>
          <a:p>
            <a:pPr algn="ctr"/>
            <a:r>
              <a:rPr lang="en-CA" dirty="0" smtClean="0"/>
              <a:t>Eosinophils and basophils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00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CBC with differential count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879" y="1856095"/>
            <a:ext cx="9564102" cy="4681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0878" y="4007666"/>
            <a:ext cx="7206017" cy="1082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36979" y="5090615"/>
            <a:ext cx="7765576" cy="1446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5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76215" y="2838734"/>
            <a:ext cx="1919785" cy="941696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&lt;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leukopenia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064018" y="2838734"/>
            <a:ext cx="1981090" cy="941696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Leukocytosis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Leukocytosis? Which cell line?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Neutrophilia </a:t>
            </a:r>
            <a:r>
              <a:rPr lang="en-CA" dirty="0" smtClean="0">
                <a:sym typeface="Wingdings" panose="05000000000000000000" pitchFamily="2" charset="2"/>
              </a:rPr>
              <a:t> 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Acute: bacterial infection, steroids. 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Chronic: Chronic myeloid leukemia (CML)</a:t>
            </a:r>
          </a:p>
          <a:p>
            <a:r>
              <a:rPr lang="en-CA" dirty="0" smtClean="0">
                <a:sym typeface="Wingdings" panose="05000000000000000000" pitchFamily="2" charset="2"/>
              </a:rPr>
              <a:t>Lymphocytosis 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Acute: viral infections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Chronic: chronic lymphocytic leukemia</a:t>
            </a:r>
          </a:p>
          <a:p>
            <a:r>
              <a:rPr lang="en-CA" dirty="0" err="1" smtClean="0">
                <a:sym typeface="Wingdings" panose="05000000000000000000" pitchFamily="2" charset="2"/>
              </a:rPr>
              <a:t>Monocytosis</a:t>
            </a: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 fungal infection, TB</a:t>
            </a:r>
          </a:p>
          <a:p>
            <a:r>
              <a:rPr lang="en-CA" dirty="0" smtClean="0">
                <a:sym typeface="Wingdings" panose="05000000000000000000" pitchFamily="2" charset="2"/>
              </a:rPr>
              <a:t>Eosinophilia  allergic conditions, parasite, autoimmune diseases and eosinophilic leukemia</a:t>
            </a:r>
          </a:p>
          <a:p>
            <a:r>
              <a:rPr lang="en-CA" dirty="0" err="1" smtClean="0">
                <a:sym typeface="Wingdings" panose="05000000000000000000" pitchFamily="2" charset="2"/>
              </a:rPr>
              <a:t>Basophilia</a:t>
            </a: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 very rare, CML </a:t>
            </a:r>
          </a:p>
        </p:txBody>
      </p:sp>
    </p:spTree>
    <p:extLst>
      <p:ext uri="{BB962C8B-B14F-4D97-AF65-F5344CB8AC3E}">
        <p14:creationId xmlns:p14="http://schemas.microsoft.com/office/powerpoint/2010/main" val="6265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Know how to read a CBC (complete blood count)</a:t>
            </a:r>
          </a:p>
          <a:p>
            <a:r>
              <a:rPr lang="en-CA" dirty="0" smtClean="0"/>
              <a:t>Approach to common causes of anemia</a:t>
            </a:r>
          </a:p>
          <a:p>
            <a:r>
              <a:rPr lang="en-CA" dirty="0" smtClean="0"/>
              <a:t>Understand the common terminologies</a:t>
            </a:r>
          </a:p>
          <a:p>
            <a:r>
              <a:rPr lang="en-CA" dirty="0" smtClean="0"/>
              <a:t>Brief overview of investigations and management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70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Leukopenia? Which cell line? What degree?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Neutropenia:</a:t>
            </a:r>
          </a:p>
          <a:p>
            <a:pPr lvl="1"/>
            <a:r>
              <a:rPr lang="en-CA" dirty="0" smtClean="0"/>
              <a:t>Mild:  Absolute neutrophilic count (ANC) </a:t>
            </a:r>
            <a:r>
              <a:rPr lang="en-CA" dirty="0" smtClean="0">
                <a:sym typeface="Wingdings" panose="05000000000000000000" pitchFamily="2" charset="2"/>
              </a:rPr>
              <a:t> 1.5 - 1 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Moderate: ANC  1 - 0.5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Severe: ANC  &lt; 0.5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8323997" y="2199734"/>
            <a:ext cx="3029803" cy="95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Risk of infection not increased no need to investigate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6259203" y="3644718"/>
            <a:ext cx="3029803" cy="95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Risk of infection not increased. But need to investigate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11003" y="3111689"/>
            <a:ext cx="1705970" cy="518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99563" y="4617651"/>
            <a:ext cx="3029803" cy="95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Risk of infection is increased. Must investigate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29301" y="3630304"/>
            <a:ext cx="805218" cy="79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73621" y="2415656"/>
            <a:ext cx="450376" cy="4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/>
          <p:cNvSpPr/>
          <p:nvPr/>
        </p:nvSpPr>
        <p:spPr>
          <a:xfrm>
            <a:off x="838200" y="3562066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>
            <a:off x="838200" y="3807727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810555" y="4102018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824377" y="4418030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810554" y="4712321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>
            <a:off x="810553" y="5007479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810553" y="5305426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/>
          <p:cNvSpPr/>
          <p:nvPr/>
        </p:nvSpPr>
        <p:spPr>
          <a:xfrm>
            <a:off x="838200" y="3562066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637731" y="3794078"/>
            <a:ext cx="8366078" cy="1678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Measures the absolute RBC count:</a:t>
            </a:r>
          </a:p>
          <a:p>
            <a:pPr algn="ctr"/>
            <a:r>
              <a:rPr lang="en-CA" dirty="0" smtClean="0"/>
              <a:t>1- Low </a:t>
            </a:r>
          </a:p>
          <a:p>
            <a:pPr algn="ctr"/>
            <a:r>
              <a:rPr lang="en-CA" dirty="0" smtClean="0"/>
              <a:t>      2- Normal</a:t>
            </a:r>
          </a:p>
          <a:p>
            <a:pPr algn="ctr"/>
            <a:r>
              <a:rPr lang="en-CA" dirty="0" smtClean="0"/>
              <a:t> 3- High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19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>
            <a:off x="838200" y="3807727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542197" y="4094328"/>
            <a:ext cx="8625385" cy="1460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Low </a:t>
            </a:r>
            <a:r>
              <a:rPr lang="en-CA" dirty="0" smtClean="0">
                <a:sym typeface="Wingdings" panose="05000000000000000000" pitchFamily="2" charset="2"/>
              </a:rPr>
              <a:t> anemia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          High  polycythemia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05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810555" y="4102018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512736" y="4353636"/>
            <a:ext cx="8625385" cy="1201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Low </a:t>
            </a:r>
            <a:r>
              <a:rPr lang="en-CA" dirty="0" smtClean="0">
                <a:sym typeface="Wingdings" panose="05000000000000000000" pitchFamily="2" charset="2"/>
              </a:rPr>
              <a:t> anemia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          High  polycythemia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05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824377" y="4418030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512736" y="4694830"/>
            <a:ext cx="8625385" cy="85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Low </a:t>
            </a:r>
            <a:r>
              <a:rPr lang="en-CA" dirty="0" smtClean="0">
                <a:sym typeface="Wingdings" panose="05000000000000000000" pitchFamily="2" charset="2"/>
              </a:rPr>
              <a:t> microcytic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      Normal  normocytic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High  macrocytic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0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810554" y="4712321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512736" y="5027277"/>
            <a:ext cx="8625385" cy="74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r>
              <a:rPr lang="en-CA" dirty="0" smtClean="0"/>
              <a:t>Low </a:t>
            </a:r>
            <a:r>
              <a:rPr lang="en-CA" dirty="0" smtClean="0">
                <a:sym typeface="Wingdings" panose="05000000000000000000" pitchFamily="2" charset="2"/>
              </a:rPr>
              <a:t> hypochromic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      Normal  normochromic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90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>
            <a:off x="810553" y="5007479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387742" y="4186886"/>
            <a:ext cx="8625385" cy="74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High  hereditary spherocytosis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9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810553" y="5305426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387742" y="4186885"/>
            <a:ext cx="8625385" cy="1019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    High  high variation in RBC sizes (anisocytosis)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Normal/Low  low or no variation in sizes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6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Approach to anemia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start your approach with any case of anemia you need to look at three CBC parameters and one additional test. </a:t>
            </a:r>
            <a:endParaRPr lang="en-CA" dirty="0" smtClean="0"/>
          </a:p>
          <a:p>
            <a:r>
              <a:rPr lang="en-CA" dirty="0" smtClean="0"/>
              <a:t>The 3 CBC </a:t>
            </a:r>
            <a:r>
              <a:rPr lang="en-CA" dirty="0"/>
              <a:t>parameters </a:t>
            </a:r>
            <a:r>
              <a:rPr lang="en-CA" dirty="0" smtClean="0"/>
              <a:t>are: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/>
              <a:t>hemoglobin (</a:t>
            </a:r>
            <a:r>
              <a:rPr lang="en-CA" dirty="0" err="1" smtClean="0"/>
              <a:t>Hb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MCV </a:t>
            </a:r>
            <a:r>
              <a:rPr lang="en-CA" dirty="0"/>
              <a:t>and </a:t>
            </a:r>
            <a:endParaRPr lang="en-CA" dirty="0" smtClean="0"/>
          </a:p>
          <a:p>
            <a:pPr lvl="1"/>
            <a:r>
              <a:rPr lang="en-CA" dirty="0"/>
              <a:t>R</a:t>
            </a:r>
            <a:r>
              <a:rPr lang="en-CA" dirty="0" smtClean="0"/>
              <a:t>eticulocyte </a:t>
            </a:r>
            <a:r>
              <a:rPr lang="en-CA" dirty="0"/>
              <a:t>count (retic count). </a:t>
            </a:r>
            <a:endParaRPr lang="en-CA" dirty="0" smtClean="0"/>
          </a:p>
          <a:p>
            <a:r>
              <a:rPr lang="en-CA" dirty="0" smtClean="0"/>
              <a:t>And </a:t>
            </a:r>
            <a:r>
              <a:rPr lang="en-CA" dirty="0"/>
              <a:t>the additional required test is the peripheral blood smear.</a:t>
            </a:r>
          </a:p>
        </p:txBody>
      </p:sp>
    </p:spTree>
    <p:extLst>
      <p:ext uri="{BB962C8B-B14F-4D97-AF65-F5344CB8AC3E}">
        <p14:creationId xmlns:p14="http://schemas.microsoft.com/office/powerpoint/2010/main" val="754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RBCs</a:t>
            </a:r>
            <a:endParaRPr lang="en-CA" dirty="0"/>
          </a:p>
        </p:txBody>
      </p:sp>
      <p:pic>
        <p:nvPicPr>
          <p:cNvPr id="4098" name="Picture 2" descr="Image result for red blood ce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6" y="1690688"/>
            <a:ext cx="7243407" cy="44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Approach to anemia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With the use of these 3 parameters your approach will be divided into 4 categories. </a:t>
            </a:r>
          </a:p>
          <a:p>
            <a:pPr lvl="1"/>
            <a:r>
              <a:rPr lang="en-CA" dirty="0"/>
              <a:t>Low MCV (MCV &lt; 80 </a:t>
            </a:r>
            <a:r>
              <a:rPr lang="en-CA" dirty="0" err="1"/>
              <a:t>fL</a:t>
            </a:r>
            <a:r>
              <a:rPr lang="en-CA" dirty="0"/>
              <a:t>), also called microcytic anemia. </a:t>
            </a:r>
          </a:p>
          <a:p>
            <a:pPr lvl="1"/>
            <a:r>
              <a:rPr lang="en-CA" dirty="0"/>
              <a:t>Normal MCV (MCV 80-100 </a:t>
            </a:r>
            <a:r>
              <a:rPr lang="en-CA" dirty="0" err="1"/>
              <a:t>fL</a:t>
            </a:r>
            <a:r>
              <a:rPr lang="en-CA" dirty="0"/>
              <a:t>) with low retic count, also called normocytic anemia with inappropriately low bone marrow response. </a:t>
            </a:r>
          </a:p>
          <a:p>
            <a:pPr lvl="1"/>
            <a:r>
              <a:rPr lang="en-CA" dirty="0"/>
              <a:t>Normal MCV (MCV80-100 </a:t>
            </a:r>
            <a:r>
              <a:rPr lang="en-CA" dirty="0" err="1"/>
              <a:t>fL</a:t>
            </a:r>
            <a:r>
              <a:rPr lang="en-CA" dirty="0"/>
              <a:t>) with high retic count, also called normocytic anemia with appropriate marrow response. </a:t>
            </a:r>
          </a:p>
          <a:p>
            <a:pPr lvl="1"/>
            <a:r>
              <a:rPr lang="en-CA" dirty="0"/>
              <a:t>High MCV (MVC &gt;100 </a:t>
            </a:r>
            <a:r>
              <a:rPr lang="en-CA" dirty="0" err="1"/>
              <a:t>fL</a:t>
            </a:r>
            <a:r>
              <a:rPr lang="en-CA" dirty="0"/>
              <a:t>), also called macrocytic anemia.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16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921669"/>
              </p:ext>
            </p:extLst>
          </p:nvPr>
        </p:nvGraphicFramePr>
        <p:xfrm>
          <a:off x="846161" y="313898"/>
          <a:ext cx="9130353" cy="648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100"/>
                <a:gridCol w="2282100"/>
                <a:gridCol w="2352409"/>
                <a:gridCol w="2213744"/>
              </a:tblGrid>
              <a:tr h="850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&lt; 80 </a:t>
                      </a:r>
                      <a:r>
                        <a:rPr lang="en-CA" sz="2400" dirty="0" err="1">
                          <a:effectLst/>
                        </a:rPr>
                        <a:t>fL</a:t>
                      </a:r>
                      <a:endParaRPr lang="en-CA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r>
                        <a:rPr lang="en-CA" sz="2400" dirty="0" smtClean="0">
                          <a:effectLst/>
                        </a:rPr>
                        <a:t>(TAILS)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N, low retic count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N, high retic count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&gt; 100 </a:t>
                      </a:r>
                      <a:r>
                        <a:rPr lang="en-CA" sz="2400" dirty="0" err="1">
                          <a:effectLst/>
                        </a:rPr>
                        <a:t>fL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</a:tr>
              <a:tr h="5583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halassemia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nemia of inflammation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3) </a:t>
                      </a:r>
                      <a:r>
                        <a:rPr lang="en-C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ron deficiency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4)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ead poisoning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5) </a:t>
                      </a:r>
                      <a:r>
                        <a:rPr lang="en-CA" sz="2400" b="1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CA" sz="2400" b="0" dirty="0" err="1">
                          <a:solidFill>
                            <a:schemeClr val="tx1"/>
                          </a:solidFill>
                          <a:effectLst/>
                        </a:rPr>
                        <a:t>ideroblastic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 anemia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en-CA" sz="1800" b="1" dirty="0" smtClean="0">
                          <a:effectLst/>
                        </a:rPr>
                        <a:t>Bone </a:t>
                      </a:r>
                      <a:r>
                        <a:rPr lang="en-CA" sz="1800" b="1" dirty="0">
                          <a:effectLst/>
                        </a:rPr>
                        <a:t>marrow </a:t>
                      </a:r>
                      <a:r>
                        <a:rPr lang="en-CA" sz="1800" b="1" dirty="0" smtClean="0">
                          <a:effectLst/>
                        </a:rPr>
                        <a:t>failure: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baseline="0" dirty="0" smtClean="0">
                          <a:effectLst/>
                        </a:rPr>
                        <a:t>Aplastic anemia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CA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2</a:t>
                      </a:r>
                      <a:r>
                        <a:rPr lang="en-CA" sz="1800" b="0" dirty="0">
                          <a:effectLst/>
                        </a:rPr>
                        <a:t>)</a:t>
                      </a:r>
                      <a:r>
                        <a:rPr lang="en-CA" sz="1800" b="1" dirty="0">
                          <a:effectLst/>
                        </a:rPr>
                        <a:t> BM </a:t>
                      </a:r>
                      <a:r>
                        <a:rPr lang="en-CA" sz="1800" b="1" dirty="0" smtClean="0">
                          <a:effectLst/>
                        </a:rPr>
                        <a:t>suppression</a:t>
                      </a:r>
                      <a:r>
                        <a:rPr lang="en-CA" sz="1800" dirty="0" smtClean="0"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baseline="0" dirty="0" smtClean="0">
                          <a:effectLst/>
                        </a:rPr>
                        <a:t> T</a:t>
                      </a:r>
                      <a:r>
                        <a:rPr lang="en-CA" sz="1800" dirty="0" smtClean="0">
                          <a:effectLst/>
                        </a:rPr>
                        <a:t>oxins,</a:t>
                      </a:r>
                      <a:r>
                        <a:rPr lang="en-CA" sz="1800" baseline="0" dirty="0" smtClean="0">
                          <a:effectLst/>
                        </a:rPr>
                        <a:t> </a:t>
                      </a:r>
                      <a:r>
                        <a:rPr lang="en-CA" sz="1800" dirty="0" smtClean="0">
                          <a:effectLst/>
                        </a:rPr>
                        <a:t>sepsis.</a:t>
                      </a:r>
                      <a:r>
                        <a:rPr lang="en-CA" sz="1800" b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 smtClean="0">
                          <a:effectLst/>
                        </a:rPr>
                        <a:t>- Organ failure: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renal failure,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liver failure,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adrenal insufficiency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dirty="0" smtClean="0">
                          <a:effectLst/>
                        </a:rPr>
                        <a:t>Chronic inflammation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dirty="0" smtClean="0">
                          <a:effectLst/>
                        </a:rPr>
                        <a:t>chronic diseases</a:t>
                      </a:r>
                      <a:endParaRPr lang="en-CA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3) </a:t>
                      </a:r>
                      <a:r>
                        <a:rPr lang="en-CA" sz="1800" b="1" dirty="0" smtClean="0">
                          <a:effectLst/>
                        </a:rPr>
                        <a:t>BM infiltration: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baseline="0" dirty="0" smtClean="0">
                          <a:effectLst/>
                        </a:rPr>
                        <a:t>  </a:t>
                      </a:r>
                      <a:r>
                        <a:rPr lang="en-CA" sz="1800" dirty="0" smtClean="0">
                          <a:effectLst/>
                        </a:rPr>
                        <a:t>Lymphoma</a:t>
                      </a:r>
                      <a:r>
                        <a:rPr lang="en-CA" sz="1800" dirty="0">
                          <a:effectLst/>
                        </a:rPr>
                        <a:t>, </a:t>
                      </a:r>
                      <a:r>
                        <a:rPr lang="en-CA" sz="1800" dirty="0" smtClean="0">
                          <a:effectLst/>
                        </a:rPr>
                        <a:t>leukemia</a:t>
                      </a:r>
                      <a:endParaRPr lang="en-CA" sz="18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dirty="0" smtClean="0">
                          <a:effectLst/>
                        </a:rPr>
                        <a:t>metastatic </a:t>
                      </a:r>
                      <a:r>
                        <a:rPr lang="en-CA" sz="1800" dirty="0">
                          <a:effectLst/>
                        </a:rPr>
                        <a:t>solid tumour </a:t>
                      </a:r>
                      <a:endParaRPr lang="en-CA" sz="18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dirty="0" smtClean="0">
                          <a:effectLst/>
                        </a:rPr>
                        <a:t>granulomatous </a:t>
                      </a:r>
                      <a:r>
                        <a:rPr lang="en-CA" sz="1800" dirty="0">
                          <a:effectLst/>
                        </a:rPr>
                        <a:t>disease (e.g. </a:t>
                      </a:r>
                      <a:r>
                        <a:rPr lang="en-CA" sz="1800" dirty="0" smtClean="0">
                          <a:effectLst/>
                        </a:rPr>
                        <a:t>TB) </a:t>
                      </a:r>
                      <a:endParaRPr lang="en-CA" sz="1800" dirty="0">
                        <a:effectLst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1) bleeding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2) hemolysis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3) treated nutritional deficiency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1) </a:t>
                      </a:r>
                      <a:r>
                        <a:rPr lang="en-CA" sz="2000" b="1" dirty="0" smtClean="0">
                          <a:effectLst/>
                        </a:rPr>
                        <a:t>Megaloblastic:</a:t>
                      </a:r>
                      <a:r>
                        <a:rPr lang="en-CA" sz="2000" b="1" baseline="0" dirty="0" smtClean="0">
                          <a:effectLst/>
                        </a:rPr>
                        <a:t> </a:t>
                      </a:r>
                      <a:r>
                        <a:rPr lang="en-CA" sz="2000" dirty="0" smtClean="0">
                          <a:effectLst/>
                        </a:rPr>
                        <a:t>(impaired </a:t>
                      </a:r>
                      <a:r>
                        <a:rPr lang="en-CA" sz="2000" dirty="0">
                          <a:effectLst/>
                        </a:rPr>
                        <a:t>nucleic acid metabolism):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B12 deficiency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folate </a:t>
                      </a:r>
                      <a:r>
                        <a:rPr lang="en-CA" sz="2000" dirty="0" smtClean="0">
                          <a:effectLst/>
                        </a:rPr>
                        <a:t>deficiency 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drugs: such as </a:t>
                      </a:r>
                      <a:r>
                        <a:rPr lang="en-CA" sz="2000" dirty="0" smtClean="0">
                          <a:effectLst/>
                        </a:rPr>
                        <a:t>methotrexate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r>
                        <a:rPr lang="en-CA" sz="2000" dirty="0" smtClean="0">
                          <a:effectLst/>
                        </a:rPr>
                        <a:t>2</a:t>
                      </a:r>
                      <a:r>
                        <a:rPr lang="en-CA" sz="2000" dirty="0">
                          <a:effectLst/>
                        </a:rPr>
                        <a:t>) </a:t>
                      </a:r>
                      <a:r>
                        <a:rPr lang="en-CA" sz="2000" b="1" dirty="0">
                          <a:effectLst/>
                        </a:rPr>
                        <a:t>Non </a:t>
                      </a:r>
                      <a:r>
                        <a:rPr lang="en-CA" sz="2000" b="1" dirty="0" smtClean="0">
                          <a:effectLst/>
                        </a:rPr>
                        <a:t>megaloblastic</a:t>
                      </a:r>
                      <a:r>
                        <a:rPr lang="en-CA" sz="2000" dirty="0" smtClean="0">
                          <a:effectLst/>
                        </a:rPr>
                        <a:t>: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liver disease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alcohol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</a:t>
                      </a:r>
                      <a:r>
                        <a:rPr lang="en-CA" sz="2000" dirty="0" smtClean="0">
                          <a:effectLst/>
                        </a:rPr>
                        <a:t>Myelodysplasia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thyroid disease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</a:t>
                      </a:r>
                      <a:r>
                        <a:rPr lang="en-CA" sz="2000" dirty="0" smtClean="0">
                          <a:effectLst/>
                        </a:rPr>
                        <a:t>myeloma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- Congenital </a:t>
                      </a:r>
                      <a:r>
                        <a:rPr lang="en-CA" sz="2000" dirty="0">
                          <a:effectLst/>
                        </a:rPr>
                        <a:t>bone marrow failure </a:t>
                      </a:r>
                      <a:r>
                        <a:rPr lang="en-CA" sz="2000" dirty="0" smtClean="0">
                          <a:effectLst/>
                        </a:rPr>
                        <a:t>syndromes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2639" y="4067033"/>
            <a:ext cx="1978925" cy="248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u="sng" dirty="0" smtClean="0"/>
              <a:t>Iron deficiency or </a:t>
            </a:r>
            <a:r>
              <a:rPr lang="en-CA" sz="2800" b="1" u="sng" dirty="0" err="1" smtClean="0"/>
              <a:t>thalsemia</a:t>
            </a:r>
            <a:r>
              <a:rPr lang="en-CA" sz="2800" b="1" u="sng" dirty="0" smtClean="0"/>
              <a:t> </a:t>
            </a:r>
            <a:endParaRPr lang="en-CA" sz="2800" b="1" u="sng" dirty="0"/>
          </a:p>
        </p:txBody>
      </p:sp>
    </p:spTree>
    <p:extLst>
      <p:ext uri="{BB962C8B-B14F-4D97-AF65-F5344CB8AC3E}">
        <p14:creationId xmlns:p14="http://schemas.microsoft.com/office/powerpoint/2010/main" val="23125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Microcytic anemia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Iron deficiency anemia vs thalassemia.</a:t>
            </a:r>
          </a:p>
          <a:p>
            <a:r>
              <a:rPr lang="en-CA" dirty="0" smtClean="0"/>
              <a:t>Both will have low </a:t>
            </a:r>
            <a:r>
              <a:rPr lang="en-CA" dirty="0" err="1" smtClean="0"/>
              <a:t>Hb</a:t>
            </a:r>
            <a:r>
              <a:rPr lang="en-CA" dirty="0" smtClean="0"/>
              <a:t> and low MCV. How to differentiate?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77324"/>
              </p:ext>
            </p:extLst>
          </p:nvPr>
        </p:nvGraphicFramePr>
        <p:xfrm>
          <a:off x="1513385" y="3234521"/>
          <a:ext cx="8127999" cy="2232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4653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Iron deficiency anemia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Thalassemia</a:t>
                      </a:r>
                      <a:endParaRPr lang="en-CA" dirty="0"/>
                    </a:p>
                  </a:txBody>
                  <a:tcPr/>
                </a:tc>
              </a:tr>
              <a:tr h="446534">
                <a:tc>
                  <a:txBody>
                    <a:bodyPr/>
                    <a:lstStyle/>
                    <a:p>
                      <a:r>
                        <a:rPr lang="en-CA" dirty="0" smtClean="0"/>
                        <a:t>MCV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 (80-70s)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low (70-60s)</a:t>
                      </a:r>
                      <a:endParaRPr lang="en-CA" dirty="0"/>
                    </a:p>
                  </a:txBody>
                  <a:tcPr/>
                </a:tc>
              </a:tr>
              <a:tr h="446534">
                <a:tc>
                  <a:txBody>
                    <a:bodyPr/>
                    <a:lstStyle/>
                    <a:p>
                      <a:r>
                        <a:rPr lang="en-CA" dirty="0" smtClean="0"/>
                        <a:t>RBC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r>
                        <a:rPr lang="en-CA" baseline="0" dirty="0" smtClean="0"/>
                        <a:t> or normal</a:t>
                      </a:r>
                      <a:endParaRPr lang="en-CA" dirty="0"/>
                    </a:p>
                  </a:txBody>
                  <a:tcPr/>
                </a:tc>
              </a:tr>
              <a:tr h="446534">
                <a:tc>
                  <a:txBody>
                    <a:bodyPr/>
                    <a:lstStyle/>
                    <a:p>
                      <a:r>
                        <a:rPr lang="en-CA" dirty="0" smtClean="0"/>
                        <a:t>RDW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</a:t>
                      </a:r>
                      <a:endParaRPr lang="en-CA" dirty="0"/>
                    </a:p>
                  </a:txBody>
                  <a:tcPr/>
                </a:tc>
              </a:tr>
              <a:tr h="446534">
                <a:tc>
                  <a:txBody>
                    <a:bodyPr/>
                    <a:lstStyle/>
                    <a:p>
                      <a:r>
                        <a:rPr lang="en-CA" dirty="0" smtClean="0"/>
                        <a:t>Ferritin/iron level</a:t>
                      </a:r>
                      <a:r>
                        <a:rPr lang="en-CA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 or normal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1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Read this CBC: case 1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164" y="1690688"/>
            <a:ext cx="7438030" cy="48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2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174" y="1690688"/>
            <a:ext cx="10126638" cy="49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3</a:t>
            </a:r>
            <a:endParaRPr lang="en-CA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72" y="2033516"/>
            <a:ext cx="7274256" cy="39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4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307" y="1895404"/>
            <a:ext cx="8297839" cy="48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Hb</a:t>
            </a:r>
            <a:r>
              <a:rPr lang="en-CA" dirty="0" smtClean="0"/>
              <a:t> 5, MCV 85 (normal)? What’s next?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93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Retic count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R</a:t>
            </a:r>
            <a:r>
              <a:rPr lang="en-CA" dirty="0" smtClean="0"/>
              <a:t>etic </a:t>
            </a:r>
            <a:r>
              <a:rPr lang="en-CA" dirty="0"/>
              <a:t>count can be reported as an absolute number or as a percentage. </a:t>
            </a:r>
            <a:endParaRPr lang="en-CA" dirty="0" smtClean="0"/>
          </a:p>
          <a:p>
            <a:r>
              <a:rPr lang="en-CA" dirty="0" smtClean="0"/>
              <a:t>A </a:t>
            </a:r>
            <a:r>
              <a:rPr lang="en-CA" dirty="0"/>
              <a:t>normal retic count/ percentage in the absence of anemia is 100 or 1%, respectively. </a:t>
            </a:r>
            <a:endParaRPr lang="en-CA" dirty="0" smtClean="0"/>
          </a:p>
          <a:p>
            <a:r>
              <a:rPr lang="en-CA" dirty="0" smtClean="0"/>
              <a:t>When </a:t>
            </a:r>
            <a:r>
              <a:rPr lang="en-CA" dirty="0"/>
              <a:t>someone with a healthy bone marrow (BM) develops anemia, the BM will automatically compensate for the anemia with production of more young red blood cells (reticulocytes) </a:t>
            </a:r>
          </a:p>
          <a:p>
            <a:r>
              <a:rPr lang="en-CA" dirty="0" smtClean="0"/>
              <a:t>Thus </a:t>
            </a:r>
            <a:r>
              <a:rPr lang="en-CA" dirty="0"/>
              <a:t>the retic count will increase and can go up to 1000 or 10% in some severe cases. </a:t>
            </a:r>
            <a:endParaRPr lang="en-CA" dirty="0" smtClean="0"/>
          </a:p>
          <a:p>
            <a:r>
              <a:rPr lang="en-CA" dirty="0" smtClean="0"/>
              <a:t>Therefore</a:t>
            </a:r>
            <a:r>
              <a:rPr lang="en-CA" dirty="0"/>
              <a:t>, a patient with anemia and a healthy bone marrow should have an appropriately elevated retic count.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7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Hb</a:t>
            </a:r>
            <a:r>
              <a:rPr lang="en-CA" dirty="0" smtClean="0"/>
              <a:t> 5, MCV 85 (normal)? What’s next?</a:t>
            </a:r>
          </a:p>
          <a:p>
            <a:r>
              <a:rPr lang="en-CA" dirty="0" smtClean="0"/>
              <a:t>Retic count was 300 (3%)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66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keep them biconcave? </a:t>
            </a:r>
            <a:endParaRPr lang="en-CA" dirty="0"/>
          </a:p>
        </p:txBody>
      </p:sp>
      <p:pic>
        <p:nvPicPr>
          <p:cNvPr id="6146" name="Picture 2" descr="Image result for red blood ce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49" y="1825625"/>
            <a:ext cx="80658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46161" y="313898"/>
          <a:ext cx="9130353" cy="648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100"/>
                <a:gridCol w="2282100"/>
                <a:gridCol w="2352409"/>
                <a:gridCol w="2213744"/>
              </a:tblGrid>
              <a:tr h="850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&lt; 80 </a:t>
                      </a:r>
                      <a:r>
                        <a:rPr lang="en-CA" sz="2400" dirty="0" err="1">
                          <a:effectLst/>
                        </a:rPr>
                        <a:t>fL</a:t>
                      </a:r>
                      <a:endParaRPr lang="en-CA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r>
                        <a:rPr lang="en-CA" sz="2400" dirty="0" smtClean="0">
                          <a:effectLst/>
                        </a:rPr>
                        <a:t>(TAILS)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N, low retic count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N, high retic count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&gt; 100 </a:t>
                      </a:r>
                      <a:r>
                        <a:rPr lang="en-CA" sz="2400" dirty="0" err="1">
                          <a:effectLst/>
                        </a:rPr>
                        <a:t>fL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</a:tr>
              <a:tr h="5583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halassemia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nemia of inflammation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3) </a:t>
                      </a:r>
                      <a:r>
                        <a:rPr lang="en-C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ron deficiency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4)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ead poisoning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5) </a:t>
                      </a:r>
                      <a:r>
                        <a:rPr lang="en-CA" sz="2400" b="1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CA" sz="2400" b="0" dirty="0" err="1">
                          <a:solidFill>
                            <a:schemeClr val="tx1"/>
                          </a:solidFill>
                          <a:effectLst/>
                        </a:rPr>
                        <a:t>ideroblastic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 anemia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en-CA" sz="1800" b="1" dirty="0" smtClean="0">
                          <a:effectLst/>
                        </a:rPr>
                        <a:t>Bone </a:t>
                      </a:r>
                      <a:r>
                        <a:rPr lang="en-CA" sz="1800" b="1" dirty="0">
                          <a:effectLst/>
                        </a:rPr>
                        <a:t>marrow </a:t>
                      </a:r>
                      <a:r>
                        <a:rPr lang="en-CA" sz="1800" b="1" dirty="0" smtClean="0">
                          <a:effectLst/>
                        </a:rPr>
                        <a:t>failure: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baseline="0" dirty="0" smtClean="0">
                          <a:effectLst/>
                        </a:rPr>
                        <a:t>Aplastic anemia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CA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2</a:t>
                      </a:r>
                      <a:r>
                        <a:rPr lang="en-CA" sz="1800" b="0" dirty="0">
                          <a:effectLst/>
                        </a:rPr>
                        <a:t>)</a:t>
                      </a:r>
                      <a:r>
                        <a:rPr lang="en-CA" sz="1800" b="1" dirty="0">
                          <a:effectLst/>
                        </a:rPr>
                        <a:t> BM </a:t>
                      </a:r>
                      <a:r>
                        <a:rPr lang="en-CA" sz="1800" b="1" dirty="0" smtClean="0">
                          <a:effectLst/>
                        </a:rPr>
                        <a:t>suppression</a:t>
                      </a:r>
                      <a:r>
                        <a:rPr lang="en-CA" sz="1800" dirty="0" smtClean="0"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baseline="0" dirty="0" smtClean="0">
                          <a:effectLst/>
                        </a:rPr>
                        <a:t> T</a:t>
                      </a:r>
                      <a:r>
                        <a:rPr lang="en-CA" sz="1800" dirty="0" smtClean="0">
                          <a:effectLst/>
                        </a:rPr>
                        <a:t>oxins,</a:t>
                      </a:r>
                      <a:r>
                        <a:rPr lang="en-CA" sz="1800" baseline="0" dirty="0" smtClean="0">
                          <a:effectLst/>
                        </a:rPr>
                        <a:t> </a:t>
                      </a:r>
                      <a:r>
                        <a:rPr lang="en-CA" sz="1800" dirty="0" smtClean="0">
                          <a:effectLst/>
                        </a:rPr>
                        <a:t>sepsis.</a:t>
                      </a:r>
                      <a:r>
                        <a:rPr lang="en-CA" sz="1800" b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 smtClean="0">
                          <a:effectLst/>
                        </a:rPr>
                        <a:t>- Organ failure: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renal failure,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liver failure,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adrenal insufficiency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dirty="0" smtClean="0">
                          <a:effectLst/>
                        </a:rPr>
                        <a:t>Chronic inflammation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dirty="0" smtClean="0">
                          <a:effectLst/>
                        </a:rPr>
                        <a:t>chronic diseases</a:t>
                      </a:r>
                      <a:endParaRPr lang="en-CA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3) </a:t>
                      </a:r>
                      <a:r>
                        <a:rPr lang="en-CA" sz="1800" b="1" dirty="0" smtClean="0">
                          <a:effectLst/>
                        </a:rPr>
                        <a:t>BM infiltration: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baseline="0" dirty="0" smtClean="0">
                          <a:effectLst/>
                        </a:rPr>
                        <a:t>  </a:t>
                      </a:r>
                      <a:r>
                        <a:rPr lang="en-CA" sz="1800" dirty="0" smtClean="0">
                          <a:effectLst/>
                        </a:rPr>
                        <a:t>Lymphoma</a:t>
                      </a:r>
                      <a:r>
                        <a:rPr lang="en-CA" sz="1800" dirty="0">
                          <a:effectLst/>
                        </a:rPr>
                        <a:t>, </a:t>
                      </a:r>
                      <a:r>
                        <a:rPr lang="en-CA" sz="1800" dirty="0" smtClean="0">
                          <a:effectLst/>
                        </a:rPr>
                        <a:t>leukemia</a:t>
                      </a:r>
                      <a:endParaRPr lang="en-CA" sz="18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dirty="0" smtClean="0">
                          <a:effectLst/>
                        </a:rPr>
                        <a:t>metastatic </a:t>
                      </a:r>
                      <a:r>
                        <a:rPr lang="en-CA" sz="1800" dirty="0">
                          <a:effectLst/>
                        </a:rPr>
                        <a:t>solid tumour </a:t>
                      </a:r>
                      <a:endParaRPr lang="en-CA" sz="18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dirty="0" smtClean="0">
                          <a:effectLst/>
                        </a:rPr>
                        <a:t>granulomatous </a:t>
                      </a:r>
                      <a:r>
                        <a:rPr lang="en-CA" sz="1800" dirty="0">
                          <a:effectLst/>
                        </a:rPr>
                        <a:t>disease (e.g. </a:t>
                      </a:r>
                      <a:r>
                        <a:rPr lang="en-CA" sz="1800" dirty="0" smtClean="0">
                          <a:effectLst/>
                        </a:rPr>
                        <a:t>TB) </a:t>
                      </a:r>
                      <a:endParaRPr lang="en-CA" sz="1800" dirty="0">
                        <a:effectLst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1) bleeding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2) hemolysis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3) treated nutritional deficiency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1) </a:t>
                      </a:r>
                      <a:r>
                        <a:rPr lang="en-CA" sz="2000" b="1" dirty="0" smtClean="0">
                          <a:effectLst/>
                        </a:rPr>
                        <a:t>Megaloblastic:</a:t>
                      </a:r>
                      <a:r>
                        <a:rPr lang="en-CA" sz="2000" b="1" baseline="0" dirty="0" smtClean="0">
                          <a:effectLst/>
                        </a:rPr>
                        <a:t> </a:t>
                      </a:r>
                      <a:r>
                        <a:rPr lang="en-CA" sz="2000" dirty="0" smtClean="0">
                          <a:effectLst/>
                        </a:rPr>
                        <a:t>(impaired </a:t>
                      </a:r>
                      <a:r>
                        <a:rPr lang="en-CA" sz="2000" dirty="0">
                          <a:effectLst/>
                        </a:rPr>
                        <a:t>nucleic acid metabolism):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B12 deficiency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folate </a:t>
                      </a:r>
                      <a:r>
                        <a:rPr lang="en-CA" sz="2000" dirty="0" smtClean="0">
                          <a:effectLst/>
                        </a:rPr>
                        <a:t>deficiency 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drugs: such as </a:t>
                      </a:r>
                      <a:r>
                        <a:rPr lang="en-CA" sz="2000" dirty="0" smtClean="0">
                          <a:effectLst/>
                        </a:rPr>
                        <a:t>methotrexate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r>
                        <a:rPr lang="en-CA" sz="2000" dirty="0" smtClean="0">
                          <a:effectLst/>
                        </a:rPr>
                        <a:t>2</a:t>
                      </a:r>
                      <a:r>
                        <a:rPr lang="en-CA" sz="2000" dirty="0">
                          <a:effectLst/>
                        </a:rPr>
                        <a:t>) </a:t>
                      </a:r>
                      <a:r>
                        <a:rPr lang="en-CA" sz="2000" b="1" dirty="0">
                          <a:effectLst/>
                        </a:rPr>
                        <a:t>Non </a:t>
                      </a:r>
                      <a:r>
                        <a:rPr lang="en-CA" sz="2000" b="1" dirty="0" smtClean="0">
                          <a:effectLst/>
                        </a:rPr>
                        <a:t>megaloblastic</a:t>
                      </a:r>
                      <a:r>
                        <a:rPr lang="en-CA" sz="2000" dirty="0" smtClean="0">
                          <a:effectLst/>
                        </a:rPr>
                        <a:t>: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liver disease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alcohol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</a:t>
                      </a:r>
                      <a:r>
                        <a:rPr lang="en-CA" sz="2000" dirty="0" smtClean="0">
                          <a:effectLst/>
                        </a:rPr>
                        <a:t>Myelodysplasia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thyroid disease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</a:t>
                      </a:r>
                      <a:r>
                        <a:rPr lang="en-CA" sz="2000" dirty="0" smtClean="0">
                          <a:effectLst/>
                        </a:rPr>
                        <a:t>myeloma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- Congenital </a:t>
                      </a:r>
                      <a:r>
                        <a:rPr lang="en-CA" sz="2000" dirty="0">
                          <a:effectLst/>
                        </a:rPr>
                        <a:t>bone marrow failure </a:t>
                      </a:r>
                      <a:r>
                        <a:rPr lang="en-CA" sz="2000" dirty="0" smtClean="0">
                          <a:effectLst/>
                        </a:rPr>
                        <a:t>syndromes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54388" y="1269242"/>
            <a:ext cx="2497540" cy="1760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Acute or chronic drop in </a:t>
            </a:r>
            <a:r>
              <a:rPr lang="en-CA" dirty="0" err="1" smtClean="0"/>
              <a:t>Hb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A" dirty="0" smtClean="0"/>
              <a:t>Acute drop is either hemolysis or bleeding.</a:t>
            </a:r>
          </a:p>
          <a:p>
            <a:r>
              <a:rPr lang="en-CA" dirty="0" smtClean="0"/>
              <a:t>How to tell the difference?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35255"/>
              </p:ext>
            </p:extLst>
          </p:nvPr>
        </p:nvGraphicFramePr>
        <p:xfrm>
          <a:off x="1281373" y="3148968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Hemolysis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Bleeding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MCV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 or 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 or high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Retics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 or high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Bleeding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Yes, not always apparent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LDH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Haptoglobin</a:t>
                      </a:r>
                      <a:r>
                        <a:rPr lang="en-CA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Indirect bilirubin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 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Bracket 4"/>
          <p:cNvSpPr/>
          <p:nvPr/>
        </p:nvSpPr>
        <p:spPr>
          <a:xfrm>
            <a:off x="1154562" y="4773551"/>
            <a:ext cx="253621" cy="79157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3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Hemolytic anemia</a:t>
            </a:r>
            <a:endParaRPr lang="en-CA" dirty="0"/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04" y="2027049"/>
            <a:ext cx="6496335" cy="40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8775510" y="1965278"/>
            <a:ext cx="1050878" cy="1241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57899" y="805218"/>
            <a:ext cx="2361062" cy="106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Autoimmune hemolytic anemia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019869" y="2470245"/>
            <a:ext cx="573206" cy="27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1069" y="1569493"/>
            <a:ext cx="1665027" cy="1760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Hereditary spherocytosis or </a:t>
            </a:r>
            <a:r>
              <a:rPr lang="en-CA" dirty="0" err="1" smtClean="0"/>
              <a:t>elleptocytosis</a:t>
            </a:r>
            <a:r>
              <a:rPr lang="en-CA" dirty="0" smtClean="0"/>
              <a:t> 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69994" y="3698543"/>
            <a:ext cx="914400" cy="24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1069" y="3522757"/>
            <a:ext cx="1665027" cy="119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G6PD or pyruvate kinase deficiency </a:t>
            </a:r>
            <a:endParaRPr lang="en-CA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69994" y="4312693"/>
            <a:ext cx="1160060" cy="109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1069" y="4914828"/>
            <a:ext cx="1665027" cy="1173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Sickle cell anemia</a:t>
            </a:r>
          </a:p>
          <a:p>
            <a:pPr algn="ctr"/>
            <a:r>
              <a:rPr lang="en-CA" dirty="0" smtClean="0"/>
              <a:t>Thalassemia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4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Iron deficiency anemia </a:t>
            </a:r>
            <a:endParaRPr lang="en-CA" dirty="0"/>
          </a:p>
        </p:txBody>
      </p:sp>
      <p:pic>
        <p:nvPicPr>
          <p:cNvPr id="8194" name="Picture 2" descr="Image result for iron deficiency anem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5" y="3724284"/>
            <a:ext cx="3692654" cy="23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iron deficiency ane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5" y="4001292"/>
            <a:ext cx="3814890" cy="22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iron deficiency ane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928" y="3509609"/>
            <a:ext cx="3030681" cy="287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iron deficiency anem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95" y="365125"/>
            <a:ext cx="4066011" cy="30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285" y="1708955"/>
            <a:ext cx="295275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097" y="16906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Iron deficiency anemia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More common in female: heavy menses </a:t>
            </a:r>
          </a:p>
          <a:p>
            <a:r>
              <a:rPr lang="en-CA" dirty="0" smtClean="0"/>
              <a:t>In males: always investigate for GI causes: occult bleeding, colon cancer, malabsorption, celiac disease </a:t>
            </a:r>
            <a:r>
              <a:rPr lang="en-CA" dirty="0" err="1" smtClean="0"/>
              <a:t>etc</a:t>
            </a:r>
            <a:endParaRPr lang="en-CA" dirty="0" smtClean="0"/>
          </a:p>
          <a:p>
            <a:r>
              <a:rPr lang="en-CA" dirty="0" smtClean="0"/>
              <a:t>Diet: a rare cause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39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Iron deficiency 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Diagnosis: iron studies:</a:t>
            </a:r>
          </a:p>
          <a:p>
            <a:r>
              <a:rPr lang="en-CA" dirty="0" smtClean="0"/>
              <a:t>Serum iron (Fe): measures the concentration of iron in the blood</a:t>
            </a:r>
          </a:p>
          <a:p>
            <a:r>
              <a:rPr lang="en-CA" dirty="0" smtClean="0"/>
              <a:t>Transferrin: is the main transport protein for iron</a:t>
            </a:r>
          </a:p>
          <a:p>
            <a:pPr lvl="1"/>
            <a:r>
              <a:rPr lang="en-CA" dirty="0" smtClean="0"/>
              <a:t>The body produces transferrin in relationship to the need for iron. </a:t>
            </a:r>
          </a:p>
          <a:p>
            <a:pPr lvl="1"/>
            <a:r>
              <a:rPr lang="en-CA" dirty="0" smtClean="0"/>
              <a:t>When iron stores are low, transferrin levels increase and vice versa.</a:t>
            </a:r>
          </a:p>
          <a:p>
            <a:r>
              <a:rPr lang="en-CA" dirty="0" smtClean="0"/>
              <a:t>TIBC:</a:t>
            </a:r>
          </a:p>
          <a:p>
            <a:pPr lvl="1"/>
            <a:r>
              <a:rPr lang="en-CA" dirty="0" smtClean="0"/>
              <a:t>is </a:t>
            </a:r>
            <a:r>
              <a:rPr lang="en-CA" dirty="0"/>
              <a:t>a measure of all the proteins in the blood that are available to bind with iron (including transferrin). </a:t>
            </a:r>
            <a:endParaRPr lang="en-CA" dirty="0" smtClean="0"/>
          </a:p>
          <a:p>
            <a:pPr lvl="1"/>
            <a:r>
              <a:rPr lang="en-CA" dirty="0" smtClean="0"/>
              <a:t>The </a:t>
            </a:r>
            <a:r>
              <a:rPr lang="en-CA" dirty="0"/>
              <a:t>TIBC test is a good indirect measurement of transferrin, as transferrin is the primary iron-binding protein</a:t>
            </a:r>
            <a:endParaRPr lang="en-CA" dirty="0" smtClean="0"/>
          </a:p>
          <a:p>
            <a:r>
              <a:rPr lang="en-CA" dirty="0"/>
              <a:t>Transferrin </a:t>
            </a:r>
            <a:r>
              <a:rPr lang="en-CA" dirty="0" smtClean="0"/>
              <a:t>saturation: </a:t>
            </a:r>
          </a:p>
          <a:p>
            <a:pPr lvl="1"/>
            <a:r>
              <a:rPr lang="en-CA" dirty="0" smtClean="0"/>
              <a:t>TSAT is </a:t>
            </a:r>
            <a:r>
              <a:rPr lang="en-CA" dirty="0"/>
              <a:t>a </a:t>
            </a:r>
            <a:r>
              <a:rPr lang="en-CA" dirty="0" smtClean="0"/>
              <a:t>good marker </a:t>
            </a:r>
            <a:r>
              <a:rPr lang="en-CA" dirty="0"/>
              <a:t>of iron status. </a:t>
            </a:r>
            <a:endParaRPr lang="en-CA" dirty="0" smtClean="0"/>
          </a:p>
          <a:p>
            <a:pPr lvl="1"/>
            <a:r>
              <a:rPr lang="en-CA" dirty="0" smtClean="0"/>
              <a:t>TSAT </a:t>
            </a:r>
            <a:r>
              <a:rPr lang="en-CA" dirty="0"/>
              <a:t>&lt; 20% indicates iron </a:t>
            </a:r>
            <a:r>
              <a:rPr lang="en-CA" dirty="0" smtClean="0"/>
              <a:t>deficiency, a </a:t>
            </a:r>
            <a:r>
              <a:rPr lang="en-CA" dirty="0"/>
              <a:t>TSAT &gt; 50</a:t>
            </a:r>
            <a:r>
              <a:rPr lang="en-CA" dirty="0" smtClean="0"/>
              <a:t>% may indicate iron overload.</a:t>
            </a:r>
          </a:p>
          <a:p>
            <a:pPr lvl="1"/>
            <a:r>
              <a:rPr lang="en-CA" dirty="0" smtClean="0"/>
              <a:t>TSAT: is calculated with:</a:t>
            </a:r>
          </a:p>
          <a:p>
            <a:pPr lvl="1"/>
            <a:r>
              <a:rPr lang="en-CA" dirty="0" smtClean="0"/>
              <a:t>TSAT </a:t>
            </a:r>
            <a:r>
              <a:rPr lang="en-CA" dirty="0"/>
              <a:t>= (Fe/TIBC) × 100]. </a:t>
            </a:r>
            <a:endParaRPr lang="en-CA" dirty="0" smtClean="0"/>
          </a:p>
          <a:p>
            <a:r>
              <a:rPr lang="en-CA" dirty="0" smtClean="0"/>
              <a:t>Ferritin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37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FSG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Ferrous </a:t>
            </a:r>
            <a:r>
              <a:rPr lang="en-CA" b="1" u="sng" dirty="0" smtClean="0"/>
              <a:t>F</a:t>
            </a:r>
            <a:r>
              <a:rPr lang="en-CA" dirty="0" smtClean="0"/>
              <a:t>umarate: 325mg tablet contains 106mg elemental iron</a:t>
            </a:r>
          </a:p>
          <a:p>
            <a:r>
              <a:rPr lang="en-CA" dirty="0" smtClean="0"/>
              <a:t>Ferrous </a:t>
            </a:r>
            <a:r>
              <a:rPr lang="en-CA" b="1" u="sng" dirty="0"/>
              <a:t>S</a:t>
            </a:r>
            <a:r>
              <a:rPr lang="en-CA" dirty="0" smtClean="0"/>
              <a:t>ulfate: 325mg tablet contains 65mg elemental iron</a:t>
            </a:r>
          </a:p>
          <a:p>
            <a:r>
              <a:rPr lang="en-CA" dirty="0" smtClean="0"/>
              <a:t>Ferrous </a:t>
            </a:r>
            <a:r>
              <a:rPr lang="en-CA" b="1" u="sng" dirty="0"/>
              <a:t>G</a:t>
            </a:r>
            <a:r>
              <a:rPr lang="en-CA" dirty="0" smtClean="0"/>
              <a:t>luconate: 325mg tablet contains 36mg elemental iron</a:t>
            </a:r>
          </a:p>
          <a:p>
            <a:r>
              <a:rPr lang="en-CA" dirty="0" smtClean="0"/>
              <a:t>More elemental = more effective = more GI side effects.</a:t>
            </a:r>
          </a:p>
          <a:p>
            <a:r>
              <a:rPr lang="en-CA" dirty="0" smtClean="0"/>
              <a:t>The recommended daily dose is between 150-200mg elemental iron per day. </a:t>
            </a:r>
          </a:p>
          <a:p>
            <a:r>
              <a:rPr lang="en-CA" dirty="0" smtClean="0"/>
              <a:t>IV iron (several formulations):</a:t>
            </a:r>
          </a:p>
          <a:p>
            <a:pPr lvl="1"/>
            <a:r>
              <a:rPr lang="en-CA" dirty="0" smtClean="0"/>
              <a:t>If not tolerant to oral iron</a:t>
            </a:r>
          </a:p>
          <a:p>
            <a:pPr lvl="1"/>
            <a:r>
              <a:rPr lang="en-CA" dirty="0" smtClean="0"/>
              <a:t>If blood loss exceeds the capacity of oral iron to meet the needs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33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Thalassemia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Prominent malar eminences and mal-alignment of the teeth</a:t>
            </a:r>
          </a:p>
          <a:p>
            <a:r>
              <a:rPr lang="en-CA" dirty="0" smtClean="0"/>
              <a:t>Secondary to bone marrow hyperplasia 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40" y="3611397"/>
            <a:ext cx="1885950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3101758"/>
            <a:ext cx="5973810" cy="3472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65" y="3999944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Alpha vs beta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287" y="1828800"/>
            <a:ext cx="4475115" cy="4194353"/>
          </a:xfrm>
          <a:prstGeom prst="rect">
            <a:avLst/>
          </a:prstGeom>
        </p:spPr>
      </p:pic>
      <p:pic>
        <p:nvPicPr>
          <p:cNvPr id="9218" name="Picture 2" descr="Image result for hemoglobin A and 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81" y="1690688"/>
            <a:ext cx="4806374" cy="36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Thalassemia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Hereditary disorders</a:t>
            </a:r>
          </a:p>
          <a:p>
            <a:r>
              <a:rPr lang="en-CA" dirty="0" smtClean="0"/>
              <a:t>Reduction in the synthesis of globin chains </a:t>
            </a:r>
          </a:p>
          <a:p>
            <a:r>
              <a:rPr lang="en-CA" dirty="0" smtClean="0"/>
              <a:t>Alpha thalassemia has reduced alpha globin chains </a:t>
            </a:r>
          </a:p>
          <a:p>
            <a:r>
              <a:rPr lang="en-CA" dirty="0" smtClean="0"/>
              <a:t>Beta thalassemia has reduced beta thalassemia chains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76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Terminology: spherocytosis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5250" y="2429235"/>
            <a:ext cx="4808846" cy="34303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557146" y="4449170"/>
            <a:ext cx="1591955" cy="798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153934" y="4735773"/>
            <a:ext cx="1719618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Central pallor 1/3rd</a:t>
            </a:r>
            <a:endParaRPr lang="en-CA" dirty="0"/>
          </a:p>
        </p:txBody>
      </p:sp>
      <p:cxnSp>
        <p:nvCxnSpPr>
          <p:cNvPr id="10" name="Straight Arrow Connector 9"/>
          <p:cNvCxnSpPr>
            <a:stCxn id="12" idx="1"/>
          </p:cNvCxnSpPr>
          <p:nvPr/>
        </p:nvCxnSpPr>
        <p:spPr>
          <a:xfrm flipH="1">
            <a:off x="7942997" y="1027906"/>
            <a:ext cx="1978925" cy="166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21922" y="440235"/>
            <a:ext cx="1719618" cy="1175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Loss of central pallor 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8" y="2346598"/>
            <a:ext cx="4679040" cy="35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Anemia of chronic diseases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00" y="1825625"/>
            <a:ext cx="95059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Anemia of chronic diseases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Serum iron is low.</a:t>
            </a:r>
          </a:p>
          <a:p>
            <a:r>
              <a:rPr lang="en-CA" dirty="0" smtClean="0"/>
              <a:t>TIBC is low.</a:t>
            </a:r>
          </a:p>
          <a:p>
            <a:r>
              <a:rPr lang="en-CA" dirty="0" smtClean="0"/>
              <a:t>Transferrin saturation is normal or low normal.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99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Macrocytic anemia (megaloblastic)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050" y="2230532"/>
            <a:ext cx="4885899" cy="37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Macrocytic anemia (non-megaloblastic)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</a:t>
            </a:r>
            <a:r>
              <a:rPr lang="en-CA" dirty="0" smtClean="0"/>
              <a:t>iver disease</a:t>
            </a:r>
          </a:p>
          <a:p>
            <a:r>
              <a:rPr lang="en-CA" dirty="0"/>
              <a:t>A</a:t>
            </a:r>
            <a:r>
              <a:rPr lang="en-CA" dirty="0" smtClean="0"/>
              <a:t>lcohol</a:t>
            </a:r>
          </a:p>
          <a:p>
            <a:r>
              <a:rPr lang="en-CA" dirty="0" smtClean="0"/>
              <a:t>Myelodysplasia</a:t>
            </a:r>
          </a:p>
          <a:p>
            <a:r>
              <a:rPr lang="en-CA" dirty="0"/>
              <a:t>T</a:t>
            </a:r>
            <a:r>
              <a:rPr lang="en-CA" dirty="0" smtClean="0"/>
              <a:t>hyroid disease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00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Myelodysplastic syndromes (MDS)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 heterogeneous group of malignant hematopoietic stem cell disorders</a:t>
            </a:r>
          </a:p>
          <a:p>
            <a:r>
              <a:rPr lang="en-CA" dirty="0" smtClean="0"/>
              <a:t>Characterized by:</a:t>
            </a:r>
          </a:p>
          <a:p>
            <a:pPr lvl="1"/>
            <a:r>
              <a:rPr lang="en-CA" dirty="0"/>
              <a:t>D</a:t>
            </a:r>
            <a:r>
              <a:rPr lang="en-CA" dirty="0" smtClean="0"/>
              <a:t>ysplasia (abnormal morphology) </a:t>
            </a:r>
          </a:p>
          <a:p>
            <a:pPr lvl="1"/>
            <a:r>
              <a:rPr lang="en-CA" dirty="0" smtClean="0"/>
              <a:t>Varying degree of </a:t>
            </a:r>
            <a:r>
              <a:rPr lang="en-CA" dirty="0" err="1" smtClean="0"/>
              <a:t>cytopenia</a:t>
            </a:r>
            <a:endParaRPr lang="en-CA" dirty="0" smtClean="0"/>
          </a:p>
          <a:p>
            <a:pPr lvl="1"/>
            <a:r>
              <a:rPr lang="en-CA" dirty="0" smtClean="0"/>
              <a:t>Variable risk of transformation to AML</a:t>
            </a:r>
          </a:p>
          <a:p>
            <a:r>
              <a:rPr lang="en-CA" dirty="0" smtClean="0"/>
              <a:t>A disease of the elderly (median age &gt;65)</a:t>
            </a:r>
          </a:p>
          <a:p>
            <a:r>
              <a:rPr lang="en-CA" dirty="0" smtClean="0"/>
              <a:t>Treatment:</a:t>
            </a:r>
          </a:p>
          <a:p>
            <a:pPr lvl="1"/>
            <a:r>
              <a:rPr lang="en-CA" dirty="0" smtClean="0"/>
              <a:t>Supportive (transfusion, GCSF, antibiotics, EPO)</a:t>
            </a:r>
          </a:p>
          <a:p>
            <a:pPr lvl="1"/>
            <a:r>
              <a:rPr lang="en-CA" dirty="0" err="1" smtClean="0"/>
              <a:t>Hypomethylating</a:t>
            </a:r>
            <a:r>
              <a:rPr lang="en-CA" dirty="0" smtClean="0"/>
              <a:t> agents (</a:t>
            </a:r>
            <a:r>
              <a:rPr lang="en-CA" dirty="0" err="1" smtClean="0"/>
              <a:t>azacitidine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Stem cell transplant (younger patients without comorbidities)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05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                            Thanks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2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elliptocytosis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0912" y="1825625"/>
            <a:ext cx="55501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Schistocytes</a:t>
            </a:r>
            <a:r>
              <a:rPr lang="en-CA" dirty="0" smtClean="0"/>
              <a:t> (Helmet cells)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752" y="2292823"/>
            <a:ext cx="668655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98" y="28214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Thrombotic thrombocytopenic purpura (</a:t>
            </a:r>
            <a:r>
              <a:rPr lang="en-CA" b="1" dirty="0"/>
              <a:t>TTP</a:t>
            </a:r>
            <a:r>
              <a:rPr lang="en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fatal disorder with mortality &gt;90% if left untreated</a:t>
            </a:r>
          </a:p>
          <a:p>
            <a:pPr lvl="1"/>
            <a:r>
              <a:rPr lang="en-CA" dirty="0" smtClean="0"/>
              <a:t>Triad: Low </a:t>
            </a:r>
            <a:r>
              <a:rPr lang="en-CA" dirty="0" err="1" smtClean="0"/>
              <a:t>plt</a:t>
            </a:r>
            <a:r>
              <a:rPr lang="en-CA" dirty="0" smtClean="0"/>
              <a:t>, anemia, </a:t>
            </a:r>
            <a:r>
              <a:rPr lang="en-CA" dirty="0" err="1" smtClean="0"/>
              <a:t>schistocytes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Pentad: (+/- neurological signs or symptoms, +/- renal failure, +/- fever)</a:t>
            </a:r>
          </a:p>
          <a:p>
            <a:r>
              <a:rPr lang="en-CA" dirty="0" smtClean="0"/>
              <a:t>Treatment is urgent </a:t>
            </a:r>
            <a:r>
              <a:rPr lang="en-CA" dirty="0" err="1" smtClean="0"/>
              <a:t>PLasma</a:t>
            </a:r>
            <a:r>
              <a:rPr lang="en-CA" dirty="0" smtClean="0"/>
              <a:t> </a:t>
            </a:r>
            <a:r>
              <a:rPr lang="en-CA" dirty="0" err="1" smtClean="0"/>
              <a:t>EXchange</a:t>
            </a:r>
            <a:r>
              <a:rPr lang="en-CA" dirty="0" smtClean="0"/>
              <a:t> (PLEX) and survival &gt;85% if treated.</a:t>
            </a:r>
          </a:p>
          <a:p>
            <a:r>
              <a:rPr lang="en-CA" dirty="0" smtClean="0"/>
              <a:t>TTP is a true medical emergency!</a:t>
            </a:r>
          </a:p>
        </p:txBody>
      </p:sp>
    </p:spTree>
    <p:extLst>
      <p:ext uri="{BB962C8B-B14F-4D97-AF65-F5344CB8AC3E}">
        <p14:creationId xmlns:p14="http://schemas.microsoft.com/office/powerpoint/2010/main" val="7836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Spur and Burr cells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91" y="1934807"/>
            <a:ext cx="579572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102" y="1931054"/>
            <a:ext cx="5941337" cy="4460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2245" y="6094470"/>
            <a:ext cx="3343701" cy="58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R</a:t>
            </a:r>
            <a:r>
              <a:rPr lang="en-CA" dirty="0" smtClean="0">
                <a:solidFill>
                  <a:schemeClr val="tx1"/>
                </a:solidFill>
              </a:rPr>
              <a:t>enal disease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2961" y="6094470"/>
            <a:ext cx="3343701" cy="58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Liver disease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1669</Words>
  <Application>Microsoft Office PowerPoint</Application>
  <PresentationFormat>Widescreen</PresentationFormat>
  <Paragraphs>339</Paragraphs>
  <Slides>55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Wingdings</vt:lpstr>
      <vt:lpstr>Office Theme</vt:lpstr>
      <vt:lpstr>Anemia</vt:lpstr>
      <vt:lpstr>Objectives</vt:lpstr>
      <vt:lpstr>RBCs</vt:lpstr>
      <vt:lpstr>What keep them biconcave? </vt:lpstr>
      <vt:lpstr>Terminology: spherocytosis </vt:lpstr>
      <vt:lpstr>elliptocytosis</vt:lpstr>
      <vt:lpstr>Schistocytes (Helmet cells) </vt:lpstr>
      <vt:lpstr>Thrombotic thrombocytopenic purpura (TTP)</vt:lpstr>
      <vt:lpstr>Spur and Burr cells</vt:lpstr>
      <vt:lpstr>MCV</vt:lpstr>
      <vt:lpstr>Hematocrit </vt:lpstr>
      <vt:lpstr>MCH</vt:lpstr>
      <vt:lpstr>MCHC</vt:lpstr>
      <vt:lpstr>Red blood cell distribution width (RDW)</vt:lpstr>
      <vt:lpstr>Complete Blood Count</vt:lpstr>
      <vt:lpstr>Complete Blood Count</vt:lpstr>
      <vt:lpstr>CBC with differential count</vt:lpstr>
      <vt:lpstr>Complete Blood Count</vt:lpstr>
      <vt:lpstr>Leukocytosis? Which cell line?</vt:lpstr>
      <vt:lpstr>Leukopenia? Which cell line? What degree?</vt:lpstr>
      <vt:lpstr>Complete Blood Count</vt:lpstr>
      <vt:lpstr>Complete Blood Count</vt:lpstr>
      <vt:lpstr>Complete Blood Count</vt:lpstr>
      <vt:lpstr>Complete Blood Count</vt:lpstr>
      <vt:lpstr>Complete Blood Count</vt:lpstr>
      <vt:lpstr>Complete Blood Count</vt:lpstr>
      <vt:lpstr>Complete Blood Count</vt:lpstr>
      <vt:lpstr>Complete Blood Count</vt:lpstr>
      <vt:lpstr>Approach to anemia</vt:lpstr>
      <vt:lpstr>Approach to anemia</vt:lpstr>
      <vt:lpstr>PowerPoint Presentation</vt:lpstr>
      <vt:lpstr>Microcytic anemia</vt:lpstr>
      <vt:lpstr>Read this CBC: case 1</vt:lpstr>
      <vt:lpstr>Case 2</vt:lpstr>
      <vt:lpstr>Case 3</vt:lpstr>
      <vt:lpstr>Case 4</vt:lpstr>
      <vt:lpstr>Case 5</vt:lpstr>
      <vt:lpstr>Retic count</vt:lpstr>
      <vt:lpstr>Case 5</vt:lpstr>
      <vt:lpstr>PowerPoint Presentation</vt:lpstr>
      <vt:lpstr>Acute or chronic drop in Hb?</vt:lpstr>
      <vt:lpstr>Hemolytic anemia</vt:lpstr>
      <vt:lpstr>Iron deficiency anemia </vt:lpstr>
      <vt:lpstr>Iron deficiency anemia </vt:lpstr>
      <vt:lpstr>Iron deficiency diagnosis</vt:lpstr>
      <vt:lpstr>FSG</vt:lpstr>
      <vt:lpstr>Thalassemia </vt:lpstr>
      <vt:lpstr>Alpha vs beta </vt:lpstr>
      <vt:lpstr>Thalassemia </vt:lpstr>
      <vt:lpstr>Anemia of chronic diseases </vt:lpstr>
      <vt:lpstr>Anemia of chronic diseases </vt:lpstr>
      <vt:lpstr>Macrocytic anemia (megaloblastic) </vt:lpstr>
      <vt:lpstr>Macrocytic anemia (non-megaloblastic) </vt:lpstr>
      <vt:lpstr>Myelodysplastic syndromes (MDS)</vt:lpstr>
      <vt:lpstr>                                  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</dc:title>
  <dc:creator>Musa</dc:creator>
  <cp:lastModifiedBy>Musa</cp:lastModifiedBy>
  <cp:revision>49</cp:revision>
  <dcterms:created xsi:type="dcterms:W3CDTF">2017-10-27T12:59:06Z</dcterms:created>
  <dcterms:modified xsi:type="dcterms:W3CDTF">2018-03-17T21:45:53Z</dcterms:modified>
</cp:coreProperties>
</file>