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6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48" r:id="rId49"/>
    <p:sldId id="347" r:id="rId50"/>
    <p:sldId id="350" r:id="rId51"/>
    <p:sldId id="341" r:id="rId52"/>
    <p:sldId id="349" r:id="rId53"/>
    <p:sldId id="298" r:id="rId54"/>
    <p:sldId id="27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48"/>
            <p14:sldId id="347"/>
            <p14:sldId id="350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 smtClean="0">
                <a:cs typeface="Times New Roman" panose="02020603050405020304" pitchFamily="18" charset="0"/>
              </a:rPr>
              <a:t>Scleroderma Spectrum disease</a:t>
            </a:r>
            <a:endParaRPr lang="en-US" sz="38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 smtClean="0"/>
              <a:t>King </a:t>
            </a:r>
            <a:r>
              <a:rPr lang="en-US" dirty="0"/>
              <a:t>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</a:t>
            </a:r>
            <a:r>
              <a:rPr lang="en-US" sz="4000" dirty="0" smtClean="0"/>
              <a:t>Important </a:t>
            </a:r>
            <a:r>
              <a:rPr lang="en-US" sz="4000" dirty="0"/>
              <a:t>Organ in </a:t>
            </a:r>
            <a:r>
              <a:rPr lang="en-US" sz="4000" dirty="0" smtClean="0"/>
              <a:t>SSc (and all women)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has been considered a reflection of internal organ involvement.</a:t>
            </a:r>
          </a:p>
          <a:p>
            <a:r>
              <a:rPr lang="en-US" dirty="0" smtClean="0"/>
              <a:t>The level of skin involvement predicts severe disease and mortality.</a:t>
            </a:r>
          </a:p>
          <a:p>
            <a:r>
              <a:rPr lang="en-US" dirty="0" smtClean="0"/>
              <a:t>Skin loosening occurs 5 years after the onset of the disease.</a:t>
            </a:r>
          </a:p>
          <a:p>
            <a:r>
              <a:rPr lang="en-US" dirty="0" smtClean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ALWAYS STARTS IN THE FINGERS AND TOES AND EXTENDS PROXIMALLY.</a:t>
            </a:r>
          </a:p>
          <a:p>
            <a:r>
              <a:rPr lang="en-US" dirty="0" smtClean="0"/>
              <a:t>Contractures of the fingers and disability are preventable with stretching exercise.</a:t>
            </a:r>
          </a:p>
          <a:p>
            <a:r>
              <a:rPr lang="en-US" dirty="0" smtClean="0"/>
              <a:t>Patients should be advised to use emollients and  creams at all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skin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Methotrexate (if no ILD or renal failure)</a:t>
            </a:r>
          </a:p>
          <a:p>
            <a:r>
              <a:rPr lang="en-US" dirty="0" smtClean="0"/>
              <a:t>Mycophenolate mofetil</a:t>
            </a:r>
          </a:p>
          <a:p>
            <a:r>
              <a:rPr lang="en-US" dirty="0" smtClean="0"/>
              <a:t>Cyclophosphamide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With some steroids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Raynaud’s Phenomenon and Digital Ulcers (Pain at the tip of your fingers)</a:t>
            </a:r>
            <a:endParaRPr lang="en-US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Raynaud’s Phenomenon (RP) and Digital Ulcers (DU)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RP and DU are 2 faces of the same coin.</a:t>
            </a:r>
          </a:p>
          <a:p>
            <a:r>
              <a:rPr lang="en-US" dirty="0" smtClean="0"/>
              <a:t>There is some difference between the underlying pathogenesis of both conditions.</a:t>
            </a:r>
          </a:p>
          <a:p>
            <a:r>
              <a:rPr lang="en-US" dirty="0" smtClean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Modalities in Secondary 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Never underestimate non-pharmacological treatment.</a:t>
            </a:r>
          </a:p>
          <a:p>
            <a:r>
              <a:rPr lang="en-US" dirty="0" smtClean="0"/>
              <a:t>Treat pain adequately.</a:t>
            </a:r>
          </a:p>
          <a:p>
            <a:r>
              <a:rPr lang="en-US" dirty="0" smtClean="0"/>
              <a:t>Calcium channel blockers are effective in treating RP with the cost of side effects and intolerance.</a:t>
            </a:r>
          </a:p>
          <a:p>
            <a:r>
              <a:rPr lang="en-US" dirty="0" smtClean="0"/>
              <a:t>Prazocin not working well. </a:t>
            </a:r>
          </a:p>
          <a:p>
            <a:r>
              <a:rPr lang="en-US" dirty="0" smtClean="0"/>
              <a:t>Efficacy of oral and IV prostaglandins.</a:t>
            </a:r>
          </a:p>
          <a:p>
            <a:r>
              <a:rPr lang="en-US" dirty="0" smtClean="0"/>
              <a:t>IV iloprost better than nifedipine.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Aim of treatment includes: healing and prevention of new ulcers at the end of the study.</a:t>
            </a:r>
          </a:p>
          <a:p>
            <a:r>
              <a:rPr lang="en-US" dirty="0"/>
              <a:t>Calcium channel </a:t>
            </a:r>
            <a:r>
              <a:rPr lang="en-US" dirty="0" smtClean="0"/>
              <a:t>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</a:t>
            </a:r>
            <a:r>
              <a:rPr lang="en-US" dirty="0" smtClean="0"/>
              <a:t>SSc</a:t>
            </a:r>
          </a:p>
          <a:p>
            <a:r>
              <a:rPr lang="en-US" dirty="0" smtClean="0"/>
              <a:t>Phosphodiesterase inhibitors has a positive effect on healing and preventing ulcers.</a:t>
            </a:r>
          </a:p>
          <a:p>
            <a:r>
              <a:rPr lang="en-US" dirty="0" smtClean="0"/>
              <a:t>Prostacyclin has been shown to heal DU and prevent new ulcers.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 smtClean="0"/>
              <a:t>Interstitial Lung Disease</a:t>
            </a: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ILD: is </a:t>
            </a:r>
            <a:r>
              <a:rPr lang="en-US" dirty="0"/>
              <a:t>defined as a specific form of </a:t>
            </a:r>
            <a:r>
              <a:rPr lang="en-US" dirty="0" smtClean="0"/>
              <a:t>chronic, progressive </a:t>
            </a:r>
            <a:r>
              <a:rPr lang="en-US" dirty="0" err="1"/>
              <a:t>fibrosing</a:t>
            </a:r>
            <a:r>
              <a:rPr lang="en-US" dirty="0"/>
              <a:t> interstitial </a:t>
            </a:r>
            <a:r>
              <a:rPr lang="en-US" dirty="0" smtClean="0"/>
              <a:t>pneumonia leading to progressive loss of pulmonary function, and respiratory failure.</a:t>
            </a:r>
          </a:p>
          <a:p>
            <a:r>
              <a:rPr lang="en-US" dirty="0" smtClean="0"/>
              <a:t>Who should be screened for ILD: EVERYBODY</a:t>
            </a:r>
          </a:p>
          <a:p>
            <a:r>
              <a:rPr lang="en-US" dirty="0" smtClean="0"/>
              <a:t>It affects usually the bases of the lungs.</a:t>
            </a:r>
          </a:p>
          <a:p>
            <a:r>
              <a:rPr lang="en-US" dirty="0" smtClean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Scleroderma</a:t>
            </a:r>
          </a:p>
          <a:p>
            <a:r>
              <a:rPr lang="en-US" dirty="0" smtClean="0"/>
              <a:t>Sjogren’s Syndrome</a:t>
            </a:r>
          </a:p>
          <a:p>
            <a:r>
              <a:rPr lang="en-US" dirty="0" smtClean="0"/>
              <a:t>Inflammatory Myopathies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 in 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findings in ILD:</a:t>
            </a:r>
          </a:p>
          <a:p>
            <a:pPr>
              <a:buFontTx/>
              <a:buChar char="-"/>
            </a:pPr>
            <a:r>
              <a:rPr lang="en-US" dirty="0" smtClean="0"/>
              <a:t>Tachypnea</a:t>
            </a:r>
          </a:p>
          <a:p>
            <a:pPr>
              <a:buFontTx/>
              <a:buChar char="-"/>
            </a:pPr>
            <a:r>
              <a:rPr lang="en-US" dirty="0" smtClean="0"/>
              <a:t>Tachycardia</a:t>
            </a:r>
          </a:p>
          <a:p>
            <a:pPr>
              <a:buFontTx/>
              <a:buChar char="-"/>
            </a:pPr>
            <a:r>
              <a:rPr lang="en-US" dirty="0" smtClean="0"/>
              <a:t>Cyanosis</a:t>
            </a:r>
          </a:p>
          <a:p>
            <a:pPr>
              <a:buFontTx/>
              <a:buChar char="-"/>
            </a:pPr>
            <a:r>
              <a:rPr lang="en-US" dirty="0" smtClean="0"/>
              <a:t>Clubbing</a:t>
            </a:r>
          </a:p>
          <a:p>
            <a:pPr>
              <a:buFontTx/>
              <a:buChar char="-"/>
            </a:pPr>
            <a:r>
              <a:rPr lang="en-US" dirty="0" smtClean="0"/>
              <a:t>Reduced chest expansion</a:t>
            </a:r>
          </a:p>
          <a:p>
            <a:pPr>
              <a:buFontTx/>
              <a:buChar char="-"/>
            </a:pPr>
            <a:r>
              <a:rPr lang="en-US" dirty="0" smtClean="0"/>
              <a:t>Fine early inspiratory crackles</a:t>
            </a:r>
          </a:p>
          <a:p>
            <a:r>
              <a:rPr lang="en-US" dirty="0" smtClean="0"/>
              <a:t>PFT in ILD shows</a:t>
            </a:r>
          </a:p>
          <a:p>
            <a:pPr>
              <a:buFontTx/>
              <a:buChar char="-"/>
            </a:pPr>
            <a:r>
              <a:rPr lang="en-US" dirty="0" smtClean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 smtClean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 smtClean="0"/>
              <a:t>Normal or high FVC/FEV1 ratio</a:t>
            </a:r>
          </a:p>
          <a:p>
            <a:pPr>
              <a:buFontTx/>
              <a:buChar char="-"/>
            </a:pPr>
            <a:r>
              <a:rPr lang="en-US" dirty="0" smtClean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Cyclophosphamide is up to today the standard of care used as treatment induction in ILD.</a:t>
            </a:r>
          </a:p>
          <a:p>
            <a:r>
              <a:rPr lang="en-US" dirty="0" smtClean="0"/>
              <a:t> Alternative could be: MMF or rituximab.</a:t>
            </a:r>
          </a:p>
          <a:p>
            <a:r>
              <a:rPr lang="en-US" dirty="0" smtClean="0"/>
              <a:t>Maintenance includes: MMF, AZA and RTX.</a:t>
            </a:r>
          </a:p>
          <a:p>
            <a:r>
              <a:rPr lang="en-US" dirty="0" smtClean="0"/>
              <a:t>Steroids are a part of induction and maintenance.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Pulmonary Arterial Hypertension</a:t>
            </a:r>
            <a:endParaRPr lang="en-US" sz="5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PAH in SSc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 smtClean="0"/>
              <a:t>PAH is defined as PAP ≥ 25mmHg with a pulmonary wedge pressure ≤ 15 mmHg. </a:t>
            </a:r>
          </a:p>
          <a:p>
            <a:r>
              <a:rPr lang="en-US" dirty="0" smtClean="0"/>
              <a:t>PAH has become a very important cause of mortality along with ILD they are the cause of 33% of death.</a:t>
            </a:r>
          </a:p>
          <a:p>
            <a:r>
              <a:rPr lang="en-US" dirty="0" smtClean="0"/>
              <a:t>Affects 8-13% of SSc (RHC criteria)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PAH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Solutions to Reduce PAH-related Mortality and 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Detection</a:t>
            </a:r>
          </a:p>
          <a:p>
            <a:r>
              <a:rPr lang="en-US" dirty="0" smtClean="0"/>
              <a:t>Aggressive treatment</a:t>
            </a:r>
          </a:p>
          <a:p>
            <a:r>
              <a:rPr lang="en-US" dirty="0" smtClean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diagnose PAH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findings include:</a:t>
            </a:r>
          </a:p>
          <a:p>
            <a:r>
              <a:rPr lang="en-US" dirty="0" smtClean="0"/>
              <a:t>Desaturation</a:t>
            </a:r>
          </a:p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Palpable P2 and parasternal heave</a:t>
            </a:r>
          </a:p>
          <a:p>
            <a:r>
              <a:rPr lang="en-US" dirty="0" smtClean="0"/>
              <a:t>Loud 2</a:t>
            </a:r>
            <a:r>
              <a:rPr lang="en-US" baseline="30000" dirty="0" smtClean="0"/>
              <a:t>nd</a:t>
            </a:r>
            <a:r>
              <a:rPr lang="en-US" dirty="0" smtClean="0"/>
              <a:t> heart sound</a:t>
            </a:r>
          </a:p>
          <a:p>
            <a:r>
              <a:rPr lang="en-US" dirty="0" smtClean="0"/>
              <a:t>Signs of right sided heart failure</a:t>
            </a:r>
          </a:p>
          <a:p>
            <a:r>
              <a:rPr lang="en-US" dirty="0" smtClean="0"/>
              <a:t>The first investigation to order is echocardiography.</a:t>
            </a:r>
          </a:p>
          <a:p>
            <a:r>
              <a:rPr lang="en-US" dirty="0" smtClean="0"/>
              <a:t>PFT may show isolated low DLCO</a:t>
            </a:r>
          </a:p>
          <a:p>
            <a:r>
              <a:rPr lang="en-US" dirty="0" smtClean="0"/>
              <a:t>The gold diagnostic tool is right sided heart catheterization.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Remember you can have pulmonary hypertension secondary to ILD which makes diagnosis and management more complex.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PAH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Endothelin</a:t>
            </a:r>
            <a:r>
              <a:rPr lang="en-US" dirty="0" smtClean="0"/>
              <a:t> Receptor Antagonists: </a:t>
            </a:r>
          </a:p>
          <a:p>
            <a:pPr>
              <a:buFontTx/>
              <a:buChar char="-"/>
            </a:pPr>
            <a:r>
              <a:rPr lang="en-US" dirty="0" smtClean="0"/>
              <a:t>Bosentan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Macitentan</a:t>
            </a:r>
            <a:endParaRPr lang="en-US" dirty="0" smtClean="0"/>
          </a:p>
          <a:p>
            <a:r>
              <a:rPr lang="en-US" dirty="0" err="1" smtClean="0"/>
              <a:t>Phosphodiestrase</a:t>
            </a:r>
            <a:r>
              <a:rPr lang="en-US" dirty="0" smtClean="0"/>
              <a:t> Inhibitors</a:t>
            </a:r>
          </a:p>
          <a:p>
            <a:r>
              <a:rPr lang="en-US" dirty="0" err="1" smtClean="0"/>
              <a:t>Prostacyclins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Gastrointestinal System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Scleroderma spectrum diseases are a group of heterogeneous diseases that has a predominant feature and share other common features.</a:t>
            </a:r>
          </a:p>
          <a:p>
            <a:r>
              <a:rPr lang="en-US" dirty="0" smtClean="0"/>
              <a:t>They are rare.</a:t>
            </a:r>
          </a:p>
          <a:p>
            <a:r>
              <a:rPr lang="en-US" dirty="0" smtClean="0"/>
              <a:t>Difficult to treat.</a:t>
            </a:r>
          </a:p>
          <a:p>
            <a:r>
              <a:rPr lang="en-US" dirty="0" smtClean="0"/>
              <a:t>Associated with significant morbidity and mortality.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be involved (95-99%).</a:t>
            </a:r>
          </a:p>
          <a:p>
            <a:r>
              <a:rPr lang="en-US" dirty="0" smtClean="0"/>
              <a:t>It affects the whole tract:</a:t>
            </a:r>
          </a:p>
          <a:p>
            <a:pPr>
              <a:buFontTx/>
              <a:buChar char="-"/>
            </a:pPr>
            <a:r>
              <a:rPr lang="en-US" dirty="0" smtClean="0"/>
              <a:t>Esophagus: </a:t>
            </a:r>
            <a:r>
              <a:rPr lang="en-US" dirty="0" err="1" smtClean="0"/>
              <a:t>dysmotility</a:t>
            </a:r>
            <a:r>
              <a:rPr lang="en-US" dirty="0" smtClean="0"/>
              <a:t> and reflux leading to strictures</a:t>
            </a:r>
          </a:p>
          <a:p>
            <a:pPr>
              <a:buFontTx/>
              <a:buChar char="-"/>
            </a:pPr>
            <a:r>
              <a:rPr lang="en-US" dirty="0" smtClean="0"/>
              <a:t>Stomach: </a:t>
            </a:r>
            <a:r>
              <a:rPr lang="en-US" dirty="0" err="1" smtClean="0"/>
              <a:t>gasrtoparesis</a:t>
            </a:r>
            <a:r>
              <a:rPr lang="en-US" dirty="0" smtClean="0"/>
              <a:t>, watermelon appearance with </a:t>
            </a:r>
            <a:r>
              <a:rPr lang="en-US" dirty="0" err="1" smtClean="0"/>
              <a:t>telagectasia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of both includes: lifestyle modification, proton </a:t>
            </a:r>
            <a:r>
              <a:rPr lang="en-US" dirty="0"/>
              <a:t>pump </a:t>
            </a:r>
            <a:r>
              <a:rPr lang="en-US" dirty="0" smtClean="0"/>
              <a:t>inhibitors and iron deficiency anemia treatment.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Primary treatment is sequential antibiotics but stomas and TPN can be offered in advanced case 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includes laxatives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</a:t>
            </a:r>
            <a:r>
              <a:rPr lang="en-US" dirty="0" smtClean="0"/>
              <a:t>a devastating complication</a:t>
            </a:r>
            <a:r>
              <a:rPr lang="en-US" dirty="0"/>
              <a:t> </a:t>
            </a:r>
            <a:r>
              <a:rPr lang="en-US" dirty="0" smtClean="0"/>
              <a:t>and difficult to manage but one option could be to clear bowel frequently before going out.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 smtClean="0"/>
              <a:t>Kidney Involvement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Scleroderma Renal </a:t>
            </a:r>
            <a:r>
              <a:rPr lang="en-US" dirty="0"/>
              <a:t>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with SSc usually have low BP, once you see high BP suspect SRC.</a:t>
            </a:r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</a:t>
            </a:r>
            <a:r>
              <a:rPr lang="en-US" dirty="0" smtClean="0"/>
              <a:t>glomeruli.</a:t>
            </a:r>
          </a:p>
          <a:p>
            <a:r>
              <a:rPr lang="en-US" dirty="0" smtClean="0"/>
              <a:t>The </a:t>
            </a:r>
            <a:r>
              <a:rPr lang="en-US" dirty="0"/>
              <a:t>characteristic finding is intimal proliferation and thickening that leads to narrowing and obliteration of the vascular lumen, with concentric "onion-skin" hypertrophy. </a:t>
            </a:r>
            <a:endParaRPr lang="en-US" dirty="0" smtClean="0"/>
          </a:p>
          <a:p>
            <a:r>
              <a:rPr lang="en-US" dirty="0" smtClean="0"/>
              <a:t>This will lead to activation of the aldosterone-renin-angiotensin pathway.</a:t>
            </a:r>
          </a:p>
          <a:p>
            <a:r>
              <a:rPr lang="en-US" dirty="0" smtClean="0"/>
              <a:t>Precipitating factors include: high dose steroids, </a:t>
            </a:r>
            <a:r>
              <a:rPr lang="en-US" dirty="0" err="1" smtClean="0"/>
              <a:t>cyclosporin</a:t>
            </a:r>
            <a:r>
              <a:rPr lang="en-US" dirty="0" smtClean="0"/>
              <a:t>, pregnancy.</a:t>
            </a:r>
          </a:p>
          <a:p>
            <a:r>
              <a:rPr lang="en-US" dirty="0" smtClean="0"/>
              <a:t>Anemia in SSc is usually iron deficiency, once you see </a:t>
            </a:r>
            <a:r>
              <a:rPr lang="en-US" dirty="0" err="1" smtClean="0"/>
              <a:t>microangiopathic</a:t>
            </a:r>
            <a:r>
              <a:rPr lang="en-US" dirty="0" smtClean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new onset HTN with a BP of &gt;150/85 or 20mmHg increase from baseline is critical to recognize.</a:t>
            </a:r>
          </a:p>
          <a:p>
            <a:r>
              <a:rPr lang="en-US" dirty="0" smtClean="0"/>
              <a:t>Normotensive renal crisis can occur</a:t>
            </a:r>
          </a:p>
          <a:p>
            <a:r>
              <a:rPr lang="en-US" dirty="0" smtClean="0"/>
              <a:t>Urinalysis might show proteinuria and hematuria but no RBC cast.</a:t>
            </a:r>
          </a:p>
          <a:p>
            <a:r>
              <a:rPr lang="en-US" dirty="0" smtClean="0"/>
              <a:t>High creatinine is almost universal</a:t>
            </a:r>
          </a:p>
          <a:p>
            <a:r>
              <a:rPr lang="en-US" dirty="0" smtClean="0"/>
              <a:t>Anemia with positive hemolytic workup points to </a:t>
            </a:r>
            <a:r>
              <a:rPr lang="en-US" dirty="0" err="1" smtClean="0"/>
              <a:t>microangipathic</a:t>
            </a:r>
            <a:r>
              <a:rPr lang="en-US" dirty="0" smtClean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</a:t>
            </a:r>
            <a:r>
              <a:rPr lang="en-US" dirty="0" smtClean="0"/>
              <a:t>(and only) drug </a:t>
            </a:r>
            <a:r>
              <a:rPr lang="en-US" dirty="0"/>
              <a:t>Angiotensin Converting Enzyme </a:t>
            </a:r>
            <a:r>
              <a:rPr lang="en-US" dirty="0" smtClean="0"/>
              <a:t>Inhibitors </a:t>
            </a:r>
            <a:endParaRPr lang="en-US" dirty="0"/>
          </a:p>
          <a:p>
            <a:r>
              <a:rPr lang="en-US" dirty="0"/>
              <a:t>Even if progress to ESKD 40% might recover and get back to near normal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Cardiac: Myocardial fibrosis leading to conduction abnormalities, cardiomyopathy, and accelerated coronary artery disease.</a:t>
            </a:r>
          </a:p>
          <a:p>
            <a:r>
              <a:rPr lang="en-US" dirty="0" smtClean="0"/>
              <a:t>Arthritis: similar to RA with erosions and joint destruction.</a:t>
            </a:r>
          </a:p>
          <a:p>
            <a:r>
              <a:rPr lang="en-US" dirty="0" smtClean="0"/>
              <a:t>Myositis: manifested by weakness with no pain and high muscle enzymes.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 smtClean="0"/>
              <a:t>Sjogren’s Syndrome (SS)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individuals with </a:t>
            </a:r>
            <a:r>
              <a:rPr lang="en-US" dirty="0" err="1" smtClean="0"/>
              <a:t>Sjögren’s</a:t>
            </a:r>
            <a:r>
              <a:rPr lang="en-US" dirty="0" smtClean="0"/>
              <a:t> </a:t>
            </a:r>
            <a:r>
              <a:rPr lang="en-US" dirty="0"/>
              <a:t>syndrome present with </a:t>
            </a:r>
            <a:r>
              <a:rPr lang="en-US" dirty="0" err="1"/>
              <a:t>sicca</a:t>
            </a:r>
            <a:r>
              <a:rPr lang="en-US" dirty="0"/>
              <a:t> symptoms, such </a:t>
            </a:r>
            <a:r>
              <a:rPr lang="en-US" dirty="0" smtClean="0"/>
              <a:t>as:</a:t>
            </a:r>
          </a:p>
          <a:p>
            <a:pPr>
              <a:buFontTx/>
              <a:buChar char="-"/>
            </a:pPr>
            <a:r>
              <a:rPr lang="en-US" dirty="0" err="1" smtClean="0"/>
              <a:t>Xerophthalmia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eyes)</a:t>
            </a:r>
          </a:p>
          <a:p>
            <a:pPr>
              <a:buFontTx/>
              <a:buChar char="-"/>
            </a:pPr>
            <a:r>
              <a:rPr lang="en-US" dirty="0" err="1"/>
              <a:t>X</a:t>
            </a:r>
            <a:r>
              <a:rPr lang="en-US" dirty="0" err="1" smtClean="0"/>
              <a:t>erostomia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mouth)</a:t>
            </a:r>
          </a:p>
          <a:p>
            <a:pPr>
              <a:buFontTx/>
              <a:buChar char="-"/>
            </a:pPr>
            <a:r>
              <a:rPr lang="en-US" dirty="0" smtClean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arotid </a:t>
            </a:r>
            <a:r>
              <a:rPr lang="en-US" dirty="0"/>
              <a:t>gland </a:t>
            </a:r>
            <a:r>
              <a:rPr lang="en-US" dirty="0" smtClean="0"/>
              <a:t>enlargement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of primary </a:t>
            </a:r>
            <a:r>
              <a:rPr lang="en-US" dirty="0" smtClean="0"/>
              <a:t>SS requires </a:t>
            </a:r>
            <a:r>
              <a:rPr lang="en-US" dirty="0"/>
              <a:t>at least </a:t>
            </a:r>
            <a:r>
              <a:rPr lang="en-US" dirty="0" smtClean="0"/>
              <a:t>4 of </a:t>
            </a:r>
            <a:r>
              <a:rPr lang="en-US" dirty="0"/>
              <a:t>the criteria listed </a:t>
            </a:r>
            <a:r>
              <a:rPr lang="en-US" dirty="0" smtClean="0"/>
              <a:t>below (you must have 5 or 6):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</a:t>
            </a:r>
            <a:r>
              <a:rPr lang="en-US" dirty="0" smtClean="0"/>
              <a:t>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</a:t>
            </a:r>
            <a:r>
              <a:rPr lang="en-US" dirty="0" err="1" smtClean="0"/>
              <a:t>dyness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Ocular </a:t>
            </a:r>
            <a:r>
              <a:rPr lang="en-US" dirty="0"/>
              <a:t>signs </a:t>
            </a:r>
            <a:r>
              <a:rPr lang="en-US" dirty="0" smtClean="0"/>
              <a:t>(</a:t>
            </a:r>
            <a:r>
              <a:rPr lang="en-US" dirty="0" err="1" smtClean="0"/>
              <a:t>Schirmer</a:t>
            </a:r>
            <a:r>
              <a:rPr lang="en-US" dirty="0" smtClean="0"/>
              <a:t> test)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signs (</a:t>
            </a:r>
            <a:r>
              <a:rPr lang="en-US" dirty="0" err="1" smtClean="0"/>
              <a:t>sialogram</a:t>
            </a:r>
            <a:r>
              <a:rPr lang="en-US" dirty="0" smtClean="0"/>
              <a:t>, </a:t>
            </a:r>
            <a:r>
              <a:rPr lang="en-US" dirty="0" err="1"/>
              <a:t>scintigraphy</a:t>
            </a:r>
            <a:r>
              <a:rPr lang="en-US" dirty="0" smtClean="0"/>
              <a:t> or </a:t>
            </a:r>
            <a:r>
              <a:rPr lang="en-US" dirty="0" err="1" smtClean="0"/>
              <a:t>sialometry</a:t>
            </a:r>
            <a:r>
              <a:rPr lang="en-US" dirty="0" smtClean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minor salivary gland biopsy </a:t>
            </a:r>
            <a:r>
              <a:rPr lang="en-US" dirty="0" smtClean="0"/>
              <a:t>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Scleroderma or systemic sclerosis (SSc)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</a:t>
            </a:r>
            <a:r>
              <a:rPr lang="en-US" dirty="0" smtClean="0"/>
              <a:t>glandular </a:t>
            </a:r>
            <a:r>
              <a:rPr lang="en-US" dirty="0"/>
              <a:t>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hygiene </a:t>
            </a:r>
          </a:p>
          <a:p>
            <a:r>
              <a:rPr lang="en-US" dirty="0" smtClean="0"/>
              <a:t>Avoid sugars</a:t>
            </a:r>
          </a:p>
          <a:p>
            <a:r>
              <a:rPr lang="en-US" dirty="0" smtClean="0"/>
              <a:t>Florid products</a:t>
            </a:r>
          </a:p>
          <a:p>
            <a:r>
              <a:rPr lang="en-US" dirty="0" smtClean="0"/>
              <a:t>Parasympathomimetics (</a:t>
            </a:r>
            <a:r>
              <a:rPr lang="en-US" dirty="0" err="1" smtClean="0"/>
              <a:t>pilocarpine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Artificial eye and mouth moisturizers </a:t>
            </a:r>
          </a:p>
          <a:p>
            <a:r>
              <a:rPr lang="en-US" dirty="0" smtClean="0"/>
              <a:t>Creams and lotions</a:t>
            </a:r>
          </a:p>
          <a:p>
            <a:r>
              <a:rPr lang="en-US" dirty="0" smtClean="0"/>
              <a:t>Vaginal lubricants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Extra-articular manifestations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Myositis </a:t>
            </a:r>
          </a:p>
          <a:p>
            <a:r>
              <a:rPr lang="en-US" dirty="0" smtClean="0"/>
              <a:t>Pancytopenia</a:t>
            </a:r>
          </a:p>
          <a:p>
            <a:r>
              <a:rPr lang="en-US" dirty="0" smtClean="0"/>
              <a:t>Palpable purpura</a:t>
            </a:r>
          </a:p>
          <a:p>
            <a:r>
              <a:rPr lang="en-US" dirty="0" smtClean="0"/>
              <a:t>ILD</a:t>
            </a:r>
          </a:p>
          <a:p>
            <a:r>
              <a:rPr lang="en-US" dirty="0" smtClean="0"/>
              <a:t>Demyelinating disease</a:t>
            </a:r>
          </a:p>
          <a:p>
            <a:r>
              <a:rPr lang="en-US" dirty="0" smtClean="0"/>
              <a:t>Renal tubular acidosis type 1</a:t>
            </a:r>
          </a:p>
          <a:p>
            <a:r>
              <a:rPr lang="en-US" dirty="0" smtClean="0"/>
              <a:t>Interstitial nephritis </a:t>
            </a:r>
          </a:p>
          <a:p>
            <a:r>
              <a:rPr lang="en-US" dirty="0" smtClean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extra-glandular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 smtClean="0"/>
              <a:t>For RTA you just need to give NaHCO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 patients are at risk of developing lymphoma 20 times more than the general population</a:t>
            </a:r>
          </a:p>
          <a:p>
            <a:r>
              <a:rPr lang="en-US" dirty="0" smtClean="0"/>
              <a:t>Look for persistent LAP or disappearance of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Idiopathic inflammatory Myopathies (IIM)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group of autoimmune myopathies that are characterized by muscle weakness mainly in the proximal muscles.</a:t>
            </a:r>
          </a:p>
          <a:p>
            <a:r>
              <a:rPr lang="en-US" dirty="0" smtClean="0"/>
              <a:t>It is insidious and progressive.</a:t>
            </a:r>
          </a:p>
          <a:p>
            <a:r>
              <a:rPr lang="en-US" dirty="0" smtClean="0"/>
              <a:t>Pharyngeal muscle involvement can present as dysphagia and can lead to aspiration pneumonia.</a:t>
            </a:r>
          </a:p>
          <a:p>
            <a:r>
              <a:rPr lang="en-US" dirty="0" smtClean="0"/>
              <a:t>Chest wall weakness can present as dyspnea and lead to type II respiratory failure.</a:t>
            </a:r>
          </a:p>
          <a:p>
            <a:r>
              <a:rPr lang="en-US" dirty="0" smtClean="0"/>
              <a:t>Can affect the heart and lead to cardiomyopathy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err="1" smtClean="0"/>
              <a:t>polymyositis</a:t>
            </a:r>
            <a:r>
              <a:rPr lang="en-US" dirty="0" smtClean="0"/>
              <a:t> (PM)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smtClean="0"/>
              <a:t>dermatomyositis (DM) 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</a:t>
            </a:r>
            <a:r>
              <a:rPr lang="en-US" dirty="0" smtClean="0"/>
              <a:t>malignancy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Inclusion </a:t>
            </a:r>
            <a:r>
              <a:rPr lang="en-US" dirty="0"/>
              <a:t>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Miscellaneous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PM and DM</a:t>
            </a:r>
            <a:endParaRPr lang="en-US" dirty="0"/>
          </a:p>
        </p:txBody>
      </p:sp>
      <p:pic>
        <p:nvPicPr>
          <p:cNvPr id="1026" name="Picture 2" descr="Image result for bohan and peter criteria for myosi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36574" y="1752600"/>
            <a:ext cx="6931026" cy="4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Rashes of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Photosensitivity </a:t>
            </a:r>
          </a:p>
          <a:p>
            <a:r>
              <a:rPr lang="en-US" dirty="0" smtClean="0"/>
              <a:t>Heliotrope rash</a:t>
            </a:r>
          </a:p>
          <a:p>
            <a:r>
              <a:rPr lang="en-US" dirty="0" err="1" smtClean="0"/>
              <a:t>Gottron’s</a:t>
            </a:r>
            <a:r>
              <a:rPr lang="en-US" dirty="0" smtClean="0"/>
              <a:t> papules/sign </a:t>
            </a:r>
          </a:p>
          <a:p>
            <a:r>
              <a:rPr lang="en-US" dirty="0" smtClean="0"/>
              <a:t>Shawl rash</a:t>
            </a:r>
          </a:p>
          <a:p>
            <a:r>
              <a:rPr lang="en-US" dirty="0" err="1" smtClean="0"/>
              <a:t>Erythroderma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enzymes </a:t>
            </a:r>
          </a:p>
          <a:p>
            <a:r>
              <a:rPr lang="en-US" dirty="0" smtClean="0"/>
              <a:t>CK</a:t>
            </a:r>
          </a:p>
          <a:p>
            <a:r>
              <a:rPr lang="en-US" dirty="0" smtClean="0"/>
              <a:t>LD</a:t>
            </a:r>
          </a:p>
          <a:p>
            <a:r>
              <a:rPr lang="en-US" dirty="0" smtClean="0"/>
              <a:t>AST</a:t>
            </a:r>
          </a:p>
          <a:p>
            <a:r>
              <a:rPr lang="en-US" dirty="0" smtClean="0"/>
              <a:t>ALT</a:t>
            </a:r>
          </a:p>
          <a:p>
            <a:r>
              <a:rPr lang="en-US" dirty="0" err="1" smtClean="0"/>
              <a:t>Aldolase</a:t>
            </a:r>
            <a:endParaRPr lang="en-US" dirty="0" smtClean="0"/>
          </a:p>
          <a:p>
            <a:r>
              <a:rPr lang="en-US" dirty="0" smtClean="0"/>
              <a:t>MRI muscle: showing muscle edema</a:t>
            </a:r>
          </a:p>
          <a:p>
            <a:r>
              <a:rPr lang="en-US" dirty="0" smtClean="0"/>
              <a:t>Muscle biopsy: lymphocytic infiltration</a:t>
            </a:r>
          </a:p>
          <a:p>
            <a:r>
              <a:rPr lang="en-US" dirty="0" smtClean="0"/>
              <a:t>EMG: </a:t>
            </a:r>
            <a:r>
              <a:rPr lang="en-US" dirty="0" err="1" smtClean="0"/>
              <a:t>myopathic</a:t>
            </a:r>
            <a:r>
              <a:rPr lang="en-US" dirty="0" smtClean="0"/>
              <a:t> changes</a:t>
            </a:r>
          </a:p>
          <a:p>
            <a:r>
              <a:rPr lang="en-US" dirty="0" smtClean="0"/>
              <a:t>MOST IMPORTANT: RULE OUT OTHER CAUSES OF MYOPATHIES.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3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characterized </a:t>
            </a:r>
            <a:r>
              <a:rPr lang="en-US" dirty="0"/>
              <a:t>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Extra-muscular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RP</a:t>
            </a:r>
          </a:p>
          <a:p>
            <a:r>
              <a:rPr lang="en-US" dirty="0" smtClean="0"/>
              <a:t>ILD (</a:t>
            </a:r>
            <a:r>
              <a:rPr lang="en-US" dirty="0" err="1" smtClean="0"/>
              <a:t>antisynthetase</a:t>
            </a:r>
            <a:r>
              <a:rPr lang="en-US" dirty="0" smtClean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all manifestations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Steroids </a:t>
            </a:r>
          </a:p>
          <a:p>
            <a:r>
              <a:rPr lang="en-US" dirty="0" err="1" smtClean="0"/>
              <a:t>Methotrextae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Mycophenolate mofetil </a:t>
            </a:r>
          </a:p>
          <a:p>
            <a:r>
              <a:rPr lang="en-US" dirty="0" smtClean="0"/>
              <a:t>Azathioprine 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Intravenous </a:t>
            </a:r>
            <a:r>
              <a:rPr lang="en-US" dirty="0" err="1" smtClean="0"/>
              <a:t>immunoglobulins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 smtClean="0"/>
              <a:t>Therapies used to treat inflammatory manifestations are similar for all conditions.</a:t>
            </a:r>
          </a:p>
          <a:p>
            <a:r>
              <a:rPr lang="en-US" dirty="0" smtClean="0"/>
              <a:t>Morbidity and mortality are due to internal organ 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 smtClean="0"/>
              <a:t>Based on cutaneous involvement, it is classified to diffuse and limited.</a:t>
            </a:r>
          </a:p>
          <a:p>
            <a:r>
              <a:rPr lang="en-US" dirty="0" smtClean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 smtClean="0"/>
              <a:t>Limited form is often more indolent, has a higher risk of pulmonary hypertension, and anti-centromere antibodies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Scl-70 (topoisomerase): is associated with diffuse subset, ILD, and reduced risk of PAH.</a:t>
            </a:r>
          </a:p>
          <a:p>
            <a:r>
              <a:rPr lang="en-US" dirty="0" smtClean="0"/>
              <a:t>Anti-centromere: limited subset, PAH and DU.</a:t>
            </a:r>
          </a:p>
          <a:p>
            <a:r>
              <a:rPr lang="en-US" dirty="0" smtClean="0"/>
              <a:t>RNA polymerase III: associated with SRC, malignancy associated </a:t>
            </a:r>
            <a:r>
              <a:rPr lang="en-US" dirty="0" err="1" smtClean="0"/>
              <a:t>SSc</a:t>
            </a:r>
            <a:r>
              <a:rPr lang="en-US" dirty="0" smtClean="0"/>
              <a:t>, and mortality.</a:t>
            </a:r>
          </a:p>
          <a:p>
            <a:r>
              <a:rPr lang="en-US" dirty="0" err="1" smtClean="0"/>
              <a:t>Scl</a:t>
            </a:r>
            <a:r>
              <a:rPr lang="en-US" dirty="0" smtClean="0"/>
              <a:t>-PM: associated with myositis overlap.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2013 </a:t>
            </a:r>
            <a:r>
              <a:rPr lang="en-US" sz="4000" dirty="0"/>
              <a:t>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Involvement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a disease that is difficult to evaluate, treat, and monitor (why is that ?)</a:t>
            </a:r>
          </a:p>
          <a:p>
            <a:r>
              <a:rPr lang="en-US" dirty="0" smtClean="0"/>
              <a:t>It is very heterogeneous</a:t>
            </a:r>
          </a:p>
          <a:p>
            <a:r>
              <a:rPr lang="en-US" dirty="0"/>
              <a:t>U</a:t>
            </a:r>
            <a:r>
              <a:rPr lang="en-US" dirty="0" smtClean="0"/>
              <a:t>sually diagnosed late</a:t>
            </a:r>
          </a:p>
          <a:p>
            <a:r>
              <a:rPr lang="en-US" dirty="0"/>
              <a:t>P</a:t>
            </a:r>
            <a:r>
              <a:rPr lang="en-US" dirty="0" smtClean="0"/>
              <a:t>athogenesis in each organ involved is not the same (Neurovascular/</a:t>
            </a:r>
            <a:r>
              <a:rPr lang="en-US" dirty="0" err="1" smtClean="0"/>
              <a:t>fibroproliferative</a:t>
            </a:r>
            <a:r>
              <a:rPr lang="en-US" dirty="0" smtClean="0"/>
              <a:t>/inflammatory).</a:t>
            </a:r>
          </a:p>
          <a:p>
            <a:r>
              <a:rPr lang="en-US" dirty="0" smtClean="0"/>
              <a:t> There is no single drug that treats everything</a:t>
            </a:r>
          </a:p>
          <a:p>
            <a:r>
              <a:rPr lang="en-US" dirty="0" smtClean="0"/>
              <a:t> A strategy should be adopted to evaluate each manifestation and organ involved on a regular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25886</TotalTime>
  <Words>1743</Words>
  <Application>Microsoft Office PowerPoint</Application>
  <PresentationFormat>On-screen Show (4:3)</PresentationFormat>
  <Paragraphs>254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PowerPoint Presentation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Extra-articular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Criteria for PM and DM</vt:lpstr>
      <vt:lpstr>Rashes of DM</vt:lpstr>
      <vt:lpstr>Investigation </vt:lpstr>
      <vt:lpstr>Extra-muscular manifestations </vt:lpstr>
      <vt:lpstr>Treatment of all manifestations  </vt:lpstr>
      <vt:lpstr>Conclusion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3422</cp:lastModifiedBy>
  <cp:revision>343</cp:revision>
  <dcterms:created xsi:type="dcterms:W3CDTF">2016-01-05T03:35:29Z</dcterms:created>
  <dcterms:modified xsi:type="dcterms:W3CDTF">2018-01-28T07:11:41Z</dcterms:modified>
</cp:coreProperties>
</file>