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313" r:id="rId19"/>
    <p:sldId id="314" r:id="rId20"/>
    <p:sldId id="315" r:id="rId21"/>
    <p:sldId id="316" r:id="rId22"/>
    <p:sldId id="317" r:id="rId23"/>
    <p:sldId id="353" r:id="rId24"/>
    <p:sldId id="35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1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94D59-9661-4D13-B47B-E73461384DD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B0925-6AAB-4203-8476-657DDEB5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83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BC4B4403-2968-4E69-BEAB-A420518A7CB3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549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D01F97A8-24D1-42BC-9BBB-EFDBD43D20AD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10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0224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36671300-FDEF-4958-99F7-BD7F333B74AD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11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2397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3B51B863-6489-4397-884C-4E6D92E572CC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12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4960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ADB839B2-5203-494B-A399-85490ACAF2FD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13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5136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40D94A40-E385-4DFD-B61D-B90791A50668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14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28884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D02DC8D9-B48F-493A-BCF2-23981A3ADF3B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15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03420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BCA853EB-5846-44E6-952C-D2C76D5DC83A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16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9080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29115AE5-8C6F-4B36-BEE1-A4A3C4599E33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17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3866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FF6D1E2C-FB23-4966-96C0-76DAE83B4D53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18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5441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62B1323B-BD41-4962-A213-CEE623F99511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19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7142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04C66E38-5155-4A1C-9A5E-E620E6CB8958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27701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3CD6FD9D-9FA8-454D-BEF7-AD43A769EFB9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20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65069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B67038C8-0A31-42B3-B966-A18ACD115E07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21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50399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85282815-6B14-4EC4-BBFC-3EEE2ABF1442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22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58454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A5969296-02F9-4A03-A198-6007A40AABAD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23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80416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03692C43-F1FD-407C-B285-B9A5F39F2DF6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24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0924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041B6873-63B3-4DC5-8CDB-E1CA4D6F144E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3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571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7D347FF7-AACA-40D2-8FDA-068CF8EF673E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4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8139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1B09F416-4F39-4F94-8983-4F19606A8CFB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5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8160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50DBC4F5-9AA2-4687-B3B9-2C0E2833379A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6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1014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68E58FC9-1C68-4056-B777-BCE71224B01E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7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8829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26861DC7-B2EE-466E-9537-8BA6CBC5788C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8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1768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7D5569EF-FBB8-4160-8FDF-91AD04B5A3B4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9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359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0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74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07ED-533D-4F37-BCB5-F34BE0B7D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86470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8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5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2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4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6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8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8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4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0CC9F-5D55-48BB-B711-5E52D8AFA96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2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81000"/>
            <a:ext cx="8291512" cy="2543175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smtClean="0">
                <a:solidFill>
                  <a:srgbClr val="E9EE26"/>
                </a:solidFill>
              </a:rPr>
              <a:t>SLE,SCLERODERMAMCTD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860800"/>
            <a:ext cx="8736012" cy="2235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Prof.Abdurhman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Saud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Alarfaj</a:t>
            </a:r>
            <a:endParaRPr lang="en-US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BSc.,MB.,CHB.,FRCP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uk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).,FRCP(C).,FACP.,FACR</a:t>
            </a:r>
          </a:p>
        </p:txBody>
      </p:sp>
    </p:spTree>
    <p:extLst>
      <p:ext uri="{BB962C8B-B14F-4D97-AF65-F5344CB8AC3E}">
        <p14:creationId xmlns:p14="http://schemas.microsoft.com/office/powerpoint/2010/main" val="9507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03350" y="2420938"/>
          <a:ext cx="6096000" cy="215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584176"/>
                <a:gridCol w="3264024"/>
              </a:tblGrid>
              <a:tr h="37074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sex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percent</a:t>
                      </a:r>
                      <a:endParaRPr lang="en-US" sz="1800" dirty="0"/>
                    </a:p>
                  </a:txBody>
                  <a:tcPr marT="45708" marB="45708"/>
                </a:tc>
              </a:tr>
              <a:tr h="39613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male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58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9.3</a:t>
                      </a:r>
                      <a:endParaRPr lang="en-US" sz="2000" b="1" dirty="0"/>
                    </a:p>
                  </a:txBody>
                  <a:tcPr marT="45708" marB="45708"/>
                </a:tc>
              </a:tr>
              <a:tr h="39613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female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566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90.7</a:t>
                      </a:r>
                      <a:endParaRPr lang="en-US" sz="2000" b="1" dirty="0"/>
                    </a:p>
                  </a:txBody>
                  <a:tcPr marT="45708" marB="45708"/>
                </a:tc>
              </a:tr>
              <a:tr h="99122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624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100</a:t>
                      </a:r>
                      <a:endParaRPr lang="en-US" sz="2000" b="1" dirty="0"/>
                    </a:p>
                  </a:txBody>
                  <a:tcPr marT="45708" marB="45708"/>
                </a:tc>
              </a:tr>
            </a:tbl>
          </a:graphicData>
        </a:graphic>
      </p:graphicFrame>
      <p:sp>
        <p:nvSpPr>
          <p:cNvPr id="11288" name="TextBox 6"/>
          <p:cNvSpPr txBox="1">
            <a:spLocks noChangeArrowheads="1"/>
          </p:cNvSpPr>
          <p:nvPr/>
        </p:nvSpPr>
        <p:spPr bwMode="auto">
          <a:xfrm>
            <a:off x="1116013" y="836613"/>
            <a:ext cx="60483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 smtClean="0"/>
              <a:t>Sle</a:t>
            </a:r>
            <a:r>
              <a:rPr lang="en-US" sz="3200" dirty="0" smtClean="0"/>
              <a:t> in </a:t>
            </a:r>
            <a:r>
              <a:rPr lang="en-US" sz="3200" dirty="0" err="1"/>
              <a:t>saudi</a:t>
            </a:r>
            <a:r>
              <a:rPr lang="en-US" sz="3200" dirty="0"/>
              <a:t> </a:t>
            </a:r>
            <a:r>
              <a:rPr lang="en-US" sz="3200" dirty="0" err="1"/>
              <a:t>arabia</a:t>
            </a:r>
            <a:r>
              <a:rPr lang="en-US" sz="3200" dirty="0"/>
              <a:t> </a:t>
            </a:r>
            <a:r>
              <a:rPr lang="en-US" sz="2400" dirty="0" err="1"/>
              <a:t>kkuh</a:t>
            </a:r>
            <a:r>
              <a:rPr lang="en-US" sz="2400" dirty="0"/>
              <a:t>. </a:t>
            </a:r>
            <a:r>
              <a:rPr lang="en-US" dirty="0" err="1"/>
              <a:t>asarfaj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737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AETIOLOGY(cont.):</a:t>
            </a:r>
            <a:endParaRPr lang="en-US" sz="29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b="1" dirty="0" smtClean="0">
                <a:solidFill>
                  <a:srgbClr val="FFFF00"/>
                </a:solidFill>
              </a:rPr>
              <a:t>Racial  </a:t>
            </a:r>
            <a:r>
              <a:rPr lang="en-US" sz="2900" b="1" dirty="0" smtClean="0">
                <a:solidFill>
                  <a:srgbClr val="FFFF00"/>
                </a:solidFill>
              </a:rPr>
              <a:t>and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sz="2900" b="1" dirty="0" smtClean="0">
                <a:solidFill>
                  <a:srgbClr val="FFFF00"/>
                </a:solidFill>
              </a:rPr>
              <a:t>geography</a:t>
            </a:r>
            <a:r>
              <a:rPr lang="en-US" b="1" dirty="0" smtClean="0">
                <a:solidFill>
                  <a:srgbClr val="FFFF00"/>
                </a:solidFill>
              </a:rPr>
              <a:t> :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Higher prevalence (2.5- to 6-fold) in USA African American women than in white women. </a:t>
            </a:r>
          </a:p>
          <a:p>
            <a:pPr lvl="2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000" dirty="0" err="1" smtClean="0">
                <a:solidFill>
                  <a:srgbClr val="FFFF00"/>
                </a:solidFill>
              </a:rPr>
              <a:t>But,cf</a:t>
            </a:r>
            <a:r>
              <a:rPr lang="en-US" sz="2000" dirty="0" smtClean="0">
                <a:solidFill>
                  <a:srgbClr val="FFFF00"/>
                </a:solidFill>
              </a:rPr>
              <a:t> occurs infrequently in Blacks in Africa .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Higher among Asians, Afro-Americans, Afro-</a:t>
            </a:r>
            <a:r>
              <a:rPr lang="en-US" sz="2400" dirty="0" err="1" smtClean="0">
                <a:solidFill>
                  <a:srgbClr val="FFFF00"/>
                </a:solidFill>
              </a:rPr>
              <a:t>Caribbeans</a:t>
            </a:r>
            <a:r>
              <a:rPr lang="en-US" sz="2400" dirty="0" smtClean="0">
                <a:solidFill>
                  <a:srgbClr val="FFFF00"/>
                </a:solidFill>
              </a:rPr>
              <a:t>, Hispanic Americans, and Asian Indians. 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More common in urban than rural areas .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Also In New Zealand, 50  per 100,000  Polynesians, but only 14.6 cases per 100,000 in the whites. 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In France, more common among immigrants from Spain, Portugal, North Africa, and Italy .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9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48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507412" cy="6335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AETIOLOGY(cont.):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Environmental: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worldwide variability of prevalence the disease(black in </a:t>
            </a:r>
            <a:r>
              <a:rPr lang="en-US" dirty="0" err="1" smtClean="0">
                <a:solidFill>
                  <a:srgbClr val="FFFF00"/>
                </a:solidFill>
              </a:rPr>
              <a:t>africa</a:t>
            </a:r>
            <a:r>
              <a:rPr lang="en-US" dirty="0" smtClean="0">
                <a:solidFill>
                  <a:srgbClr val="FFFF00"/>
                </a:solidFill>
              </a:rPr>
              <a:t> and US)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influence of environmental factors on the course of the disease, </a:t>
            </a:r>
            <a:r>
              <a:rPr lang="en-US" dirty="0" err="1" smtClean="0">
                <a:solidFill>
                  <a:srgbClr val="FFFF00"/>
                </a:solidFill>
              </a:rPr>
              <a:t>eg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ultraviolet light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viruses  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drugs.cause</a:t>
            </a:r>
            <a:r>
              <a:rPr lang="en-US" dirty="0" smtClean="0">
                <a:solidFill>
                  <a:srgbClr val="FFFF00"/>
                </a:solidFill>
              </a:rPr>
              <a:t> or exacerbate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silica dust.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cigarette smoking.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alfa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alfa</a:t>
            </a:r>
            <a:r>
              <a:rPr lang="en-US" dirty="0" smtClean="0">
                <a:solidFill>
                  <a:srgbClr val="FFFF00"/>
                </a:solidFill>
              </a:rPr>
              <a:t> sprouts.</a:t>
            </a:r>
          </a:p>
        </p:txBody>
      </p:sp>
    </p:spTree>
    <p:extLst>
      <p:ext uri="{BB962C8B-B14F-4D97-AF65-F5344CB8AC3E}">
        <p14:creationId xmlns:p14="http://schemas.microsoft.com/office/powerpoint/2010/main" val="14265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59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Pathophysiology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Disturbances in the immune system :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High ratio of CD4+ to CD8+ T cells.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Defects in immune cell tolerance leading to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production of autoantibodies targeting antigens located in nuclei, cytoplasm, on cell surfaces, and in plasma proteins.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autoantibodies leads to mostly immune complex formation (</a:t>
            </a:r>
            <a:r>
              <a:rPr lang="en-US" dirty="0" err="1" smtClean="0">
                <a:solidFill>
                  <a:srgbClr val="FFFF00"/>
                </a:solidFill>
              </a:rPr>
              <a:t>e.g</a:t>
            </a:r>
            <a:r>
              <a:rPr lang="en-US" dirty="0" smtClean="0">
                <a:solidFill>
                  <a:srgbClr val="FFFF00"/>
                </a:solidFill>
              </a:rPr>
              <a:t> kidney)  and direct antibody-mediated cytotoxicity  (hemolytic anemia, thrombocytopenia).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Cell-mediated autoimmunity also play part.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Tissue damage  follows </a:t>
            </a:r>
          </a:p>
        </p:txBody>
      </p:sp>
    </p:spTree>
    <p:extLst>
      <p:ext uri="{BB962C8B-B14F-4D97-AF65-F5344CB8AC3E}">
        <p14:creationId xmlns:p14="http://schemas.microsoft.com/office/powerpoint/2010/main" val="219998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10600" cy="6278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u="sng" dirty="0" smtClean="0">
                <a:solidFill>
                  <a:srgbClr val="FFFF00"/>
                </a:solidFill>
              </a:rPr>
              <a:t>ORGAN INVOLVEMENT IN SLE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Joints							90%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Skin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   -Rashes						70%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   	   -Discoid lesions					30%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   -Alopecia 						40%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</a:t>
            </a:r>
            <a:r>
              <a:rPr lang="en-US" sz="2800" dirty="0" err="1" smtClean="0">
                <a:solidFill>
                  <a:srgbClr val="FFFF00"/>
                </a:solidFill>
              </a:rPr>
              <a:t>Pleuropericardium</a:t>
            </a:r>
            <a:r>
              <a:rPr lang="en-US" sz="2800" dirty="0" smtClean="0">
                <a:solidFill>
                  <a:srgbClr val="FFFF00"/>
                </a:solidFill>
              </a:rPr>
              <a:t>					60%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Kidney							50%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Raynaud’s						20%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Mucous membranes					15%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CNS (psychosis/convulsions)			15%</a:t>
            </a:r>
          </a:p>
        </p:txBody>
      </p:sp>
    </p:spTree>
    <p:extLst>
      <p:ext uri="{BB962C8B-B14F-4D97-AF65-F5344CB8AC3E}">
        <p14:creationId xmlns:p14="http://schemas.microsoft.com/office/powerpoint/2010/main" val="202659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3594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065795"/>
              </p:ext>
            </p:extLst>
          </p:nvPr>
        </p:nvGraphicFramePr>
        <p:xfrm>
          <a:off x="228600" y="990600"/>
          <a:ext cx="8686800" cy="5286376"/>
        </p:xfrm>
        <a:graphic>
          <a:graphicData uri="http://schemas.openxmlformats.org/drawingml/2006/table">
            <a:tbl>
              <a:tblPr rtl="1"/>
              <a:tblGrid>
                <a:gridCol w="1938337"/>
                <a:gridCol w="2024063"/>
                <a:gridCol w="2286000"/>
                <a:gridCol w="24384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 prevalent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on *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followup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+ve at presentation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ARA Criteria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(47.9)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(5.4)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(42.5) 265</a:t>
                      </a:r>
                      <a:endParaRPr kumimoji="0" lang="ar-S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Malar rash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(17.6)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(1.8)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(15.9) 99  </a:t>
                      </a:r>
                      <a:endParaRPr kumimoji="0" lang="ar-S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Discoid rash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(30.6)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(4.2)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(26.4) 165   </a:t>
                      </a:r>
                      <a:endParaRPr kumimoji="0" lang="ar-S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 sensitivity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(39.1)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(3.4)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(35.7)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 ulcer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(73.9)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461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(1.1)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(72.8) 454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Arthritis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(27.4)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(14.3)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(13.1)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Serositis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(47.9)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(2.9)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(45)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(27.6)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(3.2)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(15.8)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Neurological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(85.9)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536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(4.9)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(80.9)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Hematological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(80.9)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(4.8)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(75.3)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Immunological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(99.7)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622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ar-S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(99.7)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622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0" y="6904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r" rtl="1"/>
            <a:endParaRPr 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152400" y="6491288"/>
            <a:ext cx="533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  <a:latin typeface="Arial" charset="0"/>
              </a:rPr>
              <a:t>*</a:t>
            </a:r>
            <a:r>
              <a:rPr lang="en-US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In addition to those +ve at presentation</a:t>
            </a:r>
          </a:p>
        </p:txBody>
      </p:sp>
      <p:sp>
        <p:nvSpPr>
          <p:cNvPr id="16455" name="Rectangle 71"/>
          <p:cNvSpPr>
            <a:spLocks noChangeArrowheads="1"/>
          </p:cNvSpPr>
          <p:nvPr/>
        </p:nvSpPr>
        <p:spPr bwMode="auto">
          <a:xfrm>
            <a:off x="1524000" y="79375"/>
            <a:ext cx="687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FF66"/>
                </a:solidFill>
                <a:latin typeface="Arial" charset="0"/>
              </a:rPr>
              <a:t>SLE – Presenting and Prevalent Symptoms</a:t>
            </a:r>
          </a:p>
        </p:txBody>
      </p:sp>
      <p:sp>
        <p:nvSpPr>
          <p:cNvPr id="16456" name="Rectangle 72"/>
          <p:cNvSpPr>
            <a:spLocks noChangeArrowheads="1"/>
          </p:cNvSpPr>
          <p:nvPr/>
        </p:nvSpPr>
        <p:spPr bwMode="auto">
          <a:xfrm>
            <a:off x="2362200" y="533400"/>
            <a:ext cx="426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FFFF66"/>
                </a:solidFill>
                <a:latin typeface="Arial" charset="0"/>
              </a:rPr>
              <a:t>ARA Criteria [n = 624] SAUDI ARABIA</a:t>
            </a:r>
          </a:p>
        </p:txBody>
      </p:sp>
    </p:spTree>
    <p:extLst>
      <p:ext uri="{BB962C8B-B14F-4D97-AF65-F5344CB8AC3E}">
        <p14:creationId xmlns:p14="http://schemas.microsoft.com/office/powerpoint/2010/main" val="389501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5821" name="Group 2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906803"/>
              </p:ext>
            </p:extLst>
          </p:nvPr>
        </p:nvGraphicFramePr>
        <p:xfrm>
          <a:off x="684213" y="692150"/>
          <a:ext cx="7956550" cy="6096000"/>
        </p:xfrm>
        <a:graphic>
          <a:graphicData uri="http://schemas.openxmlformats.org/drawingml/2006/table">
            <a:tbl>
              <a:tblPr rtl="1"/>
              <a:tblGrid>
                <a:gridCol w="3671888"/>
                <a:gridCol w="4284662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(30.6)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Fever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(23.1)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Weight loss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(42.5)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Fatigue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(86.9)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Arthralgia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(8.7)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Raynaud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 phenomenon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(47.6)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Alopecia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(20.0)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Lymphadenopathy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(7.4)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DVT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(8.9)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Ascites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(3.2)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Hepatomegaly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(2.6)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Splenomegaly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(6.1)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Hepatosplenomegaly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(1.4)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Genital ulcers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(28.4)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HTN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(6.6)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Myalogia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(12.2)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Pancytopenia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(15.8)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Pleuritis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(20.7)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Pericarditis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(28.0)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Pulmonary symptoms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(38.6)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Gastrointestinal symptoms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75" name="Rectangle 246"/>
          <p:cNvSpPr>
            <a:spLocks noChangeArrowheads="1"/>
          </p:cNvSpPr>
          <p:nvPr/>
        </p:nvSpPr>
        <p:spPr bwMode="auto">
          <a:xfrm>
            <a:off x="0" y="66098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7476" name="Rectangle 254"/>
          <p:cNvSpPr>
            <a:spLocks noChangeArrowheads="1"/>
          </p:cNvSpPr>
          <p:nvPr/>
        </p:nvSpPr>
        <p:spPr bwMode="auto">
          <a:xfrm>
            <a:off x="2051050" y="188913"/>
            <a:ext cx="4967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Other presenting symptoms (n = 624).</a:t>
            </a:r>
          </a:p>
        </p:txBody>
      </p:sp>
    </p:spTree>
    <p:extLst>
      <p:ext uri="{BB962C8B-B14F-4D97-AF65-F5344CB8AC3E}">
        <p14:creationId xmlns:p14="http://schemas.microsoft.com/office/powerpoint/2010/main" val="73613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Primary Central Nervous System Lupus:  Neurologic Signs or Symptoms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Meninges				Cerebellum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Headache				Ataxia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err="1" smtClean="0">
                <a:solidFill>
                  <a:srgbClr val="FFFF00"/>
                </a:solidFill>
              </a:rPr>
              <a:t>Meningismus</a:t>
            </a:r>
            <a:r>
              <a:rPr lang="en-US" sz="2000" dirty="0" smtClean="0">
                <a:solidFill>
                  <a:srgbClr val="FFFF00"/>
                </a:solidFill>
              </a:rPr>
              <a:t>				</a:t>
            </a:r>
            <a:r>
              <a:rPr lang="en-US" sz="2000" b="1" dirty="0" smtClean="0">
                <a:solidFill>
                  <a:srgbClr val="FFFF00"/>
                </a:solidFill>
              </a:rPr>
              <a:t>Spine</a:t>
            </a: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Cerebrum				</a:t>
            </a:r>
            <a:r>
              <a:rPr lang="en-US" sz="2000" dirty="0" err="1" smtClean="0">
                <a:solidFill>
                  <a:srgbClr val="FFFF00"/>
                </a:solidFill>
              </a:rPr>
              <a:t>Paraparesis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Dementia				Multiple sclerosis-like disorder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Strokes					</a:t>
            </a:r>
            <a:r>
              <a:rPr lang="en-US" sz="2000" b="1" dirty="0" smtClean="0">
                <a:solidFill>
                  <a:srgbClr val="FFFF00"/>
                </a:solidFill>
              </a:rPr>
              <a:t>Cranial and peripheral nerves</a:t>
            </a: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Subarachnoid hemorrhage		Cranial and peripheral </a:t>
            </a:r>
            <a:r>
              <a:rPr lang="en-US" sz="2000" dirty="0" err="1" smtClean="0">
                <a:solidFill>
                  <a:srgbClr val="FFFF00"/>
                </a:solidFill>
              </a:rPr>
              <a:t>sensory,motor</a:t>
            </a: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 			   	 		neuropathies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Migraine				</a:t>
            </a:r>
            <a:r>
              <a:rPr lang="en-US" sz="2000" dirty="0" err="1" smtClean="0">
                <a:solidFill>
                  <a:srgbClr val="FFFF00"/>
                </a:solidFill>
              </a:rPr>
              <a:t>Mononeuritis</a:t>
            </a:r>
            <a:r>
              <a:rPr lang="en-US" sz="2000" dirty="0" smtClean="0">
                <a:solidFill>
                  <a:srgbClr val="FFFF00"/>
                </a:solidFill>
              </a:rPr>
              <a:t> multiplex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Other headaches			Myasthenia gravis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Seizures				Guillain-Barre syndrome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Chorea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Rigidity, tremor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SIADH </a:t>
            </a:r>
          </a:p>
        </p:txBody>
      </p:sp>
    </p:spTree>
    <p:extLst>
      <p:ext uri="{BB962C8B-B14F-4D97-AF65-F5344CB8AC3E}">
        <p14:creationId xmlns:p14="http://schemas.microsoft.com/office/powerpoint/2010/main" val="209632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CC99"/>
                </a:solidFill>
              </a:rPr>
              <a:t>Special considerations: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CC99"/>
                </a:solidFill>
              </a:rPr>
              <a:t>Drug-induced lupus</a:t>
            </a:r>
            <a:r>
              <a:rPr lang="en-US" smtClean="0">
                <a:solidFill>
                  <a:srgbClr val="FFCC99"/>
                </a:solidFill>
              </a:rPr>
              <a:t/>
            </a:r>
            <a:br>
              <a:rPr lang="en-US" smtClean="0">
                <a:solidFill>
                  <a:srgbClr val="FFCC99"/>
                </a:solidFill>
              </a:rPr>
            </a:br>
            <a:r>
              <a:rPr lang="en-US" sz="1600" smtClean="0">
                <a:solidFill>
                  <a:srgbClr val="FFCC99"/>
                </a:solidFill>
              </a:rPr>
              <a:t>(consider before diagnosing native lupus)</a:t>
            </a:r>
            <a:br>
              <a:rPr lang="en-US" sz="1600" smtClean="0">
                <a:solidFill>
                  <a:srgbClr val="FFCC99"/>
                </a:solidFill>
              </a:rPr>
            </a:br>
            <a:endParaRPr lang="en-US" sz="1600" smtClean="0">
              <a:solidFill>
                <a:srgbClr val="FFCC99"/>
              </a:solidFill>
            </a:endParaRPr>
          </a:p>
          <a:p>
            <a:pPr lvl="1" eaLnBrk="1" hangingPunct="1">
              <a:defRPr/>
            </a:pPr>
            <a:r>
              <a:rPr lang="en-US" smtClean="0">
                <a:solidFill>
                  <a:srgbClr val="FFCC99"/>
                </a:solidFill>
              </a:rPr>
              <a:t>Sex ratios are nearly equal.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FFCC99"/>
              </a:solidFill>
            </a:endParaRPr>
          </a:p>
          <a:p>
            <a:pPr lvl="1" eaLnBrk="1" hangingPunct="1">
              <a:defRPr/>
            </a:pPr>
            <a:r>
              <a:rPr lang="en-US" smtClean="0">
                <a:solidFill>
                  <a:srgbClr val="FFCC99"/>
                </a:solidFill>
              </a:rPr>
              <a:t>Nephritis and CNS not common.</a:t>
            </a:r>
          </a:p>
          <a:p>
            <a:pPr lvl="1" eaLnBrk="1" hangingPunct="1">
              <a:defRPr/>
            </a:pPr>
            <a:endParaRPr lang="en-US" smtClean="0">
              <a:solidFill>
                <a:srgbClr val="FFCC99"/>
              </a:solidFill>
            </a:endParaRPr>
          </a:p>
          <a:p>
            <a:pPr lvl="1" eaLnBrk="1" hangingPunct="1">
              <a:defRPr/>
            </a:pPr>
            <a:r>
              <a:rPr lang="en-US" smtClean="0">
                <a:solidFill>
                  <a:srgbClr val="FFCC99"/>
                </a:solidFill>
              </a:rPr>
              <a:t>No anti- native DNA or hypocomplementemia.</a:t>
            </a:r>
          </a:p>
          <a:p>
            <a:pPr lvl="1" eaLnBrk="1" hangingPunct="1">
              <a:defRPr/>
            </a:pPr>
            <a:endParaRPr lang="en-US" smtClean="0">
              <a:solidFill>
                <a:srgbClr val="FFCC99"/>
              </a:solidFill>
            </a:endParaRPr>
          </a:p>
          <a:p>
            <a:pPr lvl="1" eaLnBrk="1" hangingPunct="1">
              <a:defRPr/>
            </a:pPr>
            <a:r>
              <a:rPr lang="en-US" smtClean="0">
                <a:solidFill>
                  <a:srgbClr val="FFCC99"/>
                </a:solidFill>
              </a:rPr>
              <a:t>resolution on discontinuation of drug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556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713788" cy="295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FFFF00"/>
                </a:solidFill>
              </a:rPr>
              <a:t>Drugs associated with lupus erythematosus</a:t>
            </a:r>
            <a:r>
              <a:rPr lang="en-US" sz="4000" smtClean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716463" y="908050"/>
            <a:ext cx="4176712" cy="5761038"/>
          </a:xfrm>
          <a:solidFill>
            <a:srgbClr val="CCFFFF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FF0066"/>
                </a:solidFill>
              </a:rPr>
              <a:t>Possible Association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Betablockers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Methimazole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Captopril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Nitrofurantoin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Carbamazepine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Penicillamine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Cimetidine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Phenytoin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Ethosuximide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Propylthiouracil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Hydrazines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Sulfasalazine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Levodopa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Sulfonamides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Lithium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Trimethadione</a:t>
            </a:r>
          </a:p>
          <a:p>
            <a:pPr eaLnBrk="1" hangingPunct="1">
              <a:defRPr/>
            </a:pPr>
            <a:endParaRPr lang="en-US" sz="2400" b="1" smtClean="0">
              <a:solidFill>
                <a:srgbClr val="FF0066"/>
              </a:solidFill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179388" y="3933825"/>
            <a:ext cx="4464050" cy="2763838"/>
          </a:xfrm>
          <a:solidFill>
            <a:srgbClr val="FFCC99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chemeClr val="bg2"/>
                </a:solidFill>
              </a:rPr>
              <a:t>Unlikely Association: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chemeClr val="bg2"/>
                </a:solidFill>
              </a:rPr>
              <a:t>Allopurinol, 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chemeClr val="bg2"/>
                </a:solidFill>
              </a:rPr>
              <a:t> Penicillin,  Chlorthalidone,  Phenylbutazone, Gold salts, Reserpine,Griseofulvin,Streptomycin,Methysergide,Tetracyclines,Oral contraceptives</a:t>
            </a:r>
          </a:p>
          <a:p>
            <a:pPr eaLnBrk="1" hangingPunct="1">
              <a:defRPr/>
            </a:pPr>
            <a:endParaRPr lang="en-US" sz="2000" smtClean="0">
              <a:solidFill>
                <a:schemeClr val="bg2"/>
              </a:solidFill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sz="half" idx="3"/>
          </p:nvPr>
        </p:nvSpPr>
        <p:spPr>
          <a:xfrm>
            <a:off x="179388" y="908050"/>
            <a:ext cx="4464050" cy="2808288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0000FF"/>
                </a:solidFill>
              </a:rPr>
              <a:t>Definite association</a:t>
            </a:r>
            <a:r>
              <a:rPr lang="en-US" sz="2800" b="1" smtClean="0">
                <a:solidFill>
                  <a:srgbClr val="0000FF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Chlorpromazine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Methyldopa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Hydralazine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Procainamide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Isoniazid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Quinidine</a:t>
            </a:r>
          </a:p>
          <a:p>
            <a:pPr eaLnBrk="1" hangingPunct="1">
              <a:defRPr/>
            </a:pPr>
            <a:endParaRPr lang="en-US" sz="200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68602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91513" cy="5856288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smtClean="0">
                <a:solidFill>
                  <a:srgbClr val="FFFF00"/>
                </a:solidFill>
              </a:rPr>
              <a:t>Systemic lupus erythematosus</a:t>
            </a:r>
            <a:br>
              <a:rPr lang="en-US" sz="6600" b="1" smtClean="0">
                <a:solidFill>
                  <a:srgbClr val="FFFF00"/>
                </a:solidFill>
              </a:rPr>
            </a:br>
            <a:r>
              <a:rPr lang="en-US" b="1" smtClean="0">
                <a:solidFill>
                  <a:srgbClr val="FFFF00"/>
                </a:solidFill>
              </a:rPr>
              <a:t> </a:t>
            </a:r>
            <a:r>
              <a:rPr lang="en-US" sz="8800" b="1" smtClean="0">
                <a:solidFill>
                  <a:srgbClr val="FF9900"/>
                </a:solidFill>
              </a:rPr>
              <a:t>(SLE)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endParaRPr lang="en-US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89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TREATMENT (cont.): 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GENERAL  CONSIDERATIONS</a:t>
            </a:r>
            <a:r>
              <a:rPr lang="en-US" sz="2800" dirty="0" smtClean="0">
                <a:solidFill>
                  <a:srgbClr val="FFC000"/>
                </a:solidFill>
              </a:rPr>
              <a:t> :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lvl="1" eaLnBrk="1" hangingPunct="1"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Prevention:</a:t>
            </a:r>
            <a:endParaRPr lang="en-US" sz="2400" dirty="0" smtClean="0">
              <a:solidFill>
                <a:srgbClr val="FFC000"/>
              </a:solidFill>
            </a:endParaRP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Avoid </a:t>
            </a:r>
            <a:r>
              <a:rPr lang="en-US" sz="2000" dirty="0" err="1" smtClean="0">
                <a:solidFill>
                  <a:srgbClr val="FFC000"/>
                </a:solidFill>
              </a:rPr>
              <a:t>uv</a:t>
            </a:r>
            <a:r>
              <a:rPr lang="en-US" sz="2000" dirty="0" smtClean="0">
                <a:solidFill>
                  <a:srgbClr val="FFC000"/>
                </a:solidFill>
              </a:rPr>
              <a:t> light and sun (</a:t>
            </a:r>
            <a:r>
              <a:rPr lang="en-US" sz="2000" dirty="0" err="1" smtClean="0">
                <a:solidFill>
                  <a:srgbClr val="FFC000"/>
                </a:solidFill>
              </a:rPr>
              <a:t>sunsceening</a:t>
            </a:r>
            <a:r>
              <a:rPr lang="en-US" sz="2000" dirty="0" smtClean="0">
                <a:solidFill>
                  <a:srgbClr val="FFC000"/>
                </a:solidFill>
              </a:rPr>
              <a:t>).</a:t>
            </a:r>
          </a:p>
          <a:p>
            <a:pPr lvl="2" eaLnBrk="1" hangingPunct="1">
              <a:defRPr/>
            </a:pPr>
            <a:r>
              <a:rPr lang="en-US" sz="2000" dirty="0" err="1" smtClean="0">
                <a:solidFill>
                  <a:srgbClr val="FFC000"/>
                </a:solidFill>
              </a:rPr>
              <a:t>Antimalarial</a:t>
            </a:r>
            <a:r>
              <a:rPr lang="en-US" sz="2000" dirty="0" smtClean="0">
                <a:solidFill>
                  <a:srgbClr val="FFC000"/>
                </a:solidFill>
              </a:rPr>
              <a:t>  to prevent relapses.</a:t>
            </a: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Treat hypertension and </a:t>
            </a:r>
            <a:r>
              <a:rPr lang="en-US" sz="2000" dirty="0" err="1" smtClean="0">
                <a:solidFill>
                  <a:srgbClr val="FFC000"/>
                </a:solidFill>
              </a:rPr>
              <a:t>dyslipidemias</a:t>
            </a:r>
            <a:r>
              <a:rPr lang="en-US" sz="2000" dirty="0" smtClean="0">
                <a:solidFill>
                  <a:srgbClr val="FFC000"/>
                </a:solidFill>
              </a:rPr>
              <a:t> .</a:t>
            </a:r>
          </a:p>
          <a:p>
            <a:pPr lvl="4" eaLnBrk="1" hangingPunct="1">
              <a:buFont typeface="Wingdings" pitchFamily="2" charset="2"/>
              <a:buNone/>
              <a:defRPr/>
            </a:pPr>
            <a:endParaRPr lang="en-US" sz="1800" dirty="0" smtClean="0">
              <a:solidFill>
                <a:srgbClr val="FFC000"/>
              </a:solidFill>
            </a:endParaRP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Treat depending on the organ system(s) involved: </a:t>
            </a:r>
            <a:endParaRPr lang="en-US" sz="2000" dirty="0" smtClean="0">
              <a:solidFill>
                <a:srgbClr val="FFC000"/>
              </a:solidFill>
            </a:endParaRP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Skin, musculoskeletal, and </a:t>
            </a:r>
            <a:r>
              <a:rPr lang="en-US" sz="2000" dirty="0" err="1" smtClean="0">
                <a:solidFill>
                  <a:srgbClr val="FFC000"/>
                </a:solidFill>
              </a:rPr>
              <a:t>serositis</a:t>
            </a:r>
            <a:r>
              <a:rPr lang="en-US" sz="2000" dirty="0" smtClean="0">
                <a:solidFill>
                  <a:srgbClr val="FFC000"/>
                </a:solidFill>
              </a:rPr>
              <a:t>.</a:t>
            </a:r>
          </a:p>
          <a:p>
            <a:pPr lvl="3" eaLnBrk="1" hangingPunct="1">
              <a:defRPr/>
            </a:pPr>
            <a:r>
              <a:rPr lang="en-US" sz="1800" dirty="0" err="1" smtClean="0">
                <a:solidFill>
                  <a:srgbClr val="FFC000"/>
                </a:solidFill>
              </a:rPr>
              <a:t>NSAIDs,HCC,local</a:t>
            </a:r>
            <a:r>
              <a:rPr lang="en-US" sz="1800" dirty="0" smtClean="0">
                <a:solidFill>
                  <a:srgbClr val="FFC000"/>
                </a:solidFill>
              </a:rPr>
              <a:t> cs.</a:t>
            </a: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 More serious organ involvement( </a:t>
            </a:r>
            <a:r>
              <a:rPr lang="en-US" sz="2000" dirty="0" err="1" smtClean="0">
                <a:solidFill>
                  <a:srgbClr val="FFC000"/>
                </a:solidFill>
              </a:rPr>
              <a:t>CNS,renal</a:t>
            </a:r>
            <a:r>
              <a:rPr lang="en-US" sz="2000" dirty="0" smtClean="0">
                <a:solidFill>
                  <a:srgbClr val="FFC000"/>
                </a:solidFill>
              </a:rPr>
              <a:t> )</a:t>
            </a:r>
          </a:p>
          <a:p>
            <a:pPr marL="448056" lvl="1" indent="-384048" eaLnBrk="1" hangingPunct="1">
              <a:buSzPct val="80000"/>
              <a:buFont typeface="Wingdings 2"/>
              <a:buChar char=""/>
              <a:defRPr/>
            </a:pPr>
            <a:r>
              <a:rPr lang="en-US" sz="1800" dirty="0" err="1" smtClean="0">
                <a:solidFill>
                  <a:srgbClr val="FFC000"/>
                </a:solidFill>
              </a:rPr>
              <a:t>Immunosuppression</a:t>
            </a:r>
            <a:r>
              <a:rPr lang="en-US" sz="1800" dirty="0" smtClean="0">
                <a:solidFill>
                  <a:srgbClr val="FFC000"/>
                </a:solidFill>
              </a:rPr>
              <a:t> with high-dose </a:t>
            </a:r>
            <a:r>
              <a:rPr lang="en-US" sz="1800" dirty="0" err="1" smtClean="0">
                <a:solidFill>
                  <a:srgbClr val="FFC000"/>
                </a:solidFill>
              </a:rPr>
              <a:t>steroids,AZA</a:t>
            </a:r>
            <a:r>
              <a:rPr lang="en-US" sz="1800" dirty="0" smtClean="0">
                <a:solidFill>
                  <a:srgbClr val="FFC000"/>
                </a:solidFill>
              </a:rPr>
              <a:t> and/or </a:t>
            </a:r>
            <a:r>
              <a:rPr lang="en-US" sz="1800" dirty="0" err="1" smtClean="0">
                <a:solidFill>
                  <a:srgbClr val="FFC000"/>
                </a:solidFill>
              </a:rPr>
              <a:t>cyclophosphamide,mycophenolate</a:t>
            </a:r>
            <a:r>
              <a:rPr lang="en-US" sz="1800" dirty="0" smtClean="0">
                <a:solidFill>
                  <a:srgbClr val="FFC000"/>
                </a:solidFill>
              </a:rPr>
              <a:t> ,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</a:rPr>
              <a:t>Tacrolimus</a:t>
            </a:r>
            <a:endParaRPr lang="en-US" sz="1800" dirty="0" smtClean="0">
              <a:solidFill>
                <a:srgbClr val="FFC000"/>
              </a:solidFill>
            </a:endParaRPr>
          </a:p>
          <a:p>
            <a:pPr marL="342900" lvl="3" indent="-342900" eaLnBrk="1" hangingPunct="1">
              <a:buClr>
                <a:schemeClr val="hlink"/>
              </a:buClr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Targeted therapy(biological) ,</a:t>
            </a:r>
            <a:r>
              <a:rPr lang="en-US" sz="1800" dirty="0" err="1" smtClean="0">
                <a:solidFill>
                  <a:srgbClr val="FFC000"/>
                </a:solidFill>
              </a:rPr>
              <a:t>rituximab</a:t>
            </a:r>
            <a:endParaRPr lang="en-US" sz="1800" dirty="0" smtClean="0">
              <a:solidFill>
                <a:srgbClr val="FFC000"/>
              </a:solidFill>
            </a:endParaRP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Other treatments </a:t>
            </a:r>
          </a:p>
          <a:p>
            <a:pPr lvl="3" eaLnBrk="1" hangingPunct="1"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plasma exchange for TTP or diffuse alveolar hemorrhage </a:t>
            </a:r>
          </a:p>
          <a:p>
            <a:pPr lvl="3" eaLnBrk="1" hangingPunct="1"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and intravenous immunoglobulin for severe steroid-nonresponsive thrombocytopenia. </a:t>
            </a:r>
          </a:p>
          <a:p>
            <a:pPr marL="448056" lvl="1" indent="-384048" eaLnBrk="1" hangingPunct="1">
              <a:buSzPct val="80000"/>
              <a:buFont typeface="Wingdings" pitchFamily="2" charset="2"/>
              <a:buNone/>
              <a:defRPr/>
            </a:pPr>
            <a:endParaRPr lang="en-US" sz="18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33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669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C000"/>
                </a:solidFill>
              </a:rPr>
              <a:t>PROGNOSIS :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Poor prognostic factors for survival in SLE include 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Renal disease (especially diffuse proliferative glomerulonephritis).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rgbClr val="FFC000"/>
                </a:solidFill>
              </a:rPr>
              <a:t>Hypertension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rgbClr val="FFC000"/>
                </a:solidFill>
              </a:rPr>
              <a:t>renal and central nervous system (CNS) disease</a:t>
            </a:r>
            <a:r>
              <a:rPr lang="en-US" sz="1600" dirty="0" smtClean="0">
                <a:solidFill>
                  <a:srgbClr val="FFC000"/>
                </a:solidFill>
              </a:rPr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less education (?poor compliance)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Poor socioeconomic status (?inadequate access to medical care ).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Black race (? low socioeconomic status)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Presence of </a:t>
            </a:r>
            <a:r>
              <a:rPr lang="en-US" sz="1800" dirty="0" err="1" smtClean="0">
                <a:solidFill>
                  <a:srgbClr val="FFC000"/>
                </a:solidFill>
              </a:rPr>
              <a:t>antiphospholipid</a:t>
            </a:r>
            <a:r>
              <a:rPr lang="en-US" sz="1800" dirty="0" smtClean="0">
                <a:solidFill>
                  <a:srgbClr val="FFC000"/>
                </a:solidFill>
              </a:rPr>
              <a:t> antibodies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High overall disease activity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1600" dirty="0" smtClean="0">
              <a:solidFill>
                <a:srgbClr val="FFC0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Male sex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Men similar </a:t>
            </a:r>
            <a:r>
              <a:rPr lang="en-US" sz="1600" dirty="0" err="1" smtClean="0">
                <a:solidFill>
                  <a:srgbClr val="FFC000"/>
                </a:solidFill>
              </a:rPr>
              <a:t>freq</a:t>
            </a:r>
            <a:r>
              <a:rPr lang="en-US" sz="1600" dirty="0" smtClean="0">
                <a:solidFill>
                  <a:srgbClr val="FFC000"/>
                </a:solidFill>
              </a:rPr>
              <a:t> of </a:t>
            </a:r>
            <a:r>
              <a:rPr lang="en-US" sz="1600" dirty="0" err="1" smtClean="0">
                <a:solidFill>
                  <a:srgbClr val="FFC000"/>
                </a:solidFill>
              </a:rPr>
              <a:t>renal,skin,arthritis,and</a:t>
            </a:r>
            <a:r>
              <a:rPr lang="en-US" sz="1600" dirty="0" smtClean="0">
                <a:solidFill>
                  <a:srgbClr val="FFC000"/>
                </a:solidFill>
              </a:rPr>
              <a:t> CNS as women,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but less photosensitivity,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more </a:t>
            </a:r>
            <a:r>
              <a:rPr lang="en-US" sz="1600" dirty="0" err="1" smtClean="0">
                <a:solidFill>
                  <a:srgbClr val="FFC000"/>
                </a:solidFill>
              </a:rPr>
              <a:t>serositis</a:t>
            </a:r>
            <a:r>
              <a:rPr lang="en-US" sz="1600" dirty="0" smtClean="0">
                <a:solidFill>
                  <a:srgbClr val="FFC000"/>
                </a:solidFill>
              </a:rPr>
              <a:t>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an older age at diagnosis,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and a higher one year mortality.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solidFill>
                <a:srgbClr val="FFC0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Young age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SLE in children  more </a:t>
            </a:r>
            <a:r>
              <a:rPr lang="en-US" sz="1600" dirty="0" err="1" smtClean="0">
                <a:solidFill>
                  <a:srgbClr val="FFC000"/>
                </a:solidFill>
              </a:rPr>
              <a:t>severe,higher</a:t>
            </a:r>
            <a:r>
              <a:rPr lang="en-US" sz="1600" dirty="0" smtClean="0">
                <a:solidFill>
                  <a:srgbClr val="FFC000"/>
                </a:solidFill>
              </a:rPr>
              <a:t> malar rashes, nephritis, pericarditis, </a:t>
            </a:r>
            <a:r>
              <a:rPr lang="en-US" sz="1600" dirty="0" err="1" smtClean="0">
                <a:solidFill>
                  <a:srgbClr val="FFC000"/>
                </a:solidFill>
              </a:rPr>
              <a:t>hepatosplenomegaly</a:t>
            </a:r>
            <a:r>
              <a:rPr lang="en-US" sz="1600" dirty="0" smtClean="0">
                <a:solidFill>
                  <a:srgbClr val="FFC000"/>
                </a:solidFill>
              </a:rPr>
              <a:t>, and hematologic abnormalities</a:t>
            </a:r>
            <a:r>
              <a:rPr lang="en-US" dirty="0" smtClean="0">
                <a:solidFill>
                  <a:srgbClr val="FFC000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43762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6690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b="1" smtClean="0">
                <a:solidFill>
                  <a:srgbClr val="FFFF00"/>
                </a:solidFill>
              </a:rPr>
              <a:t>Remission </a:t>
            </a:r>
            <a:r>
              <a:rPr lang="en-US" b="1" smtClean="0">
                <a:solidFill>
                  <a:srgbClr val="FFFF00"/>
                </a:solidFill>
              </a:rPr>
              <a:t>–</a:t>
            </a:r>
            <a:r>
              <a:rPr lang="en-US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After appropriate therapy,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many patients go into a clinical remission requiring no treatment.</a:t>
            </a:r>
          </a:p>
          <a:p>
            <a:pPr lvl="2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 a long-term follow-up of 667 patients noted:</a:t>
            </a:r>
          </a:p>
          <a:p>
            <a:pPr lvl="3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≈25 % had at least one treatment-free clinical remission lasting for at least one year. </a:t>
            </a:r>
          </a:p>
          <a:p>
            <a:pPr lvl="3" eaLnBrk="1" hangingPunct="1"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3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The mean duration of remission was 4.6 years</a:t>
            </a:r>
          </a:p>
          <a:p>
            <a:pPr lvl="3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	( ?underestimate since one-half of the patients were still in remission at the end of follow-up).</a:t>
            </a:r>
          </a:p>
          <a:p>
            <a:pPr lvl="3" eaLnBrk="1" hangingPunct="1"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3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 A long history of SLE or the presence of renal or neuropsychiatric disease did not preclude remission</a:t>
            </a:r>
          </a:p>
        </p:txBody>
      </p:sp>
    </p:spTree>
    <p:extLst>
      <p:ext uri="{BB962C8B-B14F-4D97-AF65-F5344CB8AC3E}">
        <p14:creationId xmlns:p14="http://schemas.microsoft.com/office/powerpoint/2010/main" val="230729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66CC"/>
                </a:solidFill>
              </a:rPr>
              <a:t>Antibodies Associated with Rheumatic Diseases:  Percentages of Patients Affected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400" b="1" dirty="0" smtClean="0">
              <a:solidFill>
                <a:srgbClr val="FF66CC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Antibodies to…..		Percentages of patients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Native DNA			SLE:  50% - 60%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err="1" smtClean="0">
                <a:solidFill>
                  <a:srgbClr val="FFC000"/>
                </a:solidFill>
              </a:rPr>
              <a:t>Sm</a:t>
            </a:r>
            <a:r>
              <a:rPr lang="en-US" sz="2000" dirty="0" smtClean="0">
                <a:solidFill>
                  <a:srgbClr val="FFC000"/>
                </a:solidFill>
              </a:rPr>
              <a:t> antigen			SLE:  30%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Histones			Drug-induced SLE:  95%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SLE:  ≤ 60%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Rheumatoid arthritis:  20%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SS-A				</a:t>
            </a:r>
            <a:r>
              <a:rPr lang="en-US" sz="2000" dirty="0" err="1" smtClean="0">
                <a:solidFill>
                  <a:srgbClr val="FFC000"/>
                </a:solidFill>
              </a:rPr>
              <a:t>Sjogren</a:t>
            </a:r>
            <a:r>
              <a:rPr lang="en-US" sz="2000" dirty="0" err="1" smtClean="0">
                <a:solidFill>
                  <a:srgbClr val="FFC000"/>
                </a:solidFill>
                <a:latin typeface="Arial"/>
              </a:rPr>
              <a:t>’</a:t>
            </a:r>
            <a:r>
              <a:rPr lang="en-US" sz="2000" dirty="0" err="1" smtClean="0">
                <a:solidFill>
                  <a:srgbClr val="FFC000"/>
                </a:solidFill>
              </a:rPr>
              <a:t>s</a:t>
            </a:r>
            <a:r>
              <a:rPr lang="en-US" sz="2000" dirty="0" smtClean="0">
                <a:solidFill>
                  <a:srgbClr val="FFC000"/>
                </a:solidFill>
              </a:rPr>
              <a:t> syndrome:  70%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SLE:  30% - 40%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Scleroderma and mixed connective 					tissue disease:  frequency and titers low	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SS-B				</a:t>
            </a:r>
            <a:r>
              <a:rPr lang="en-US" sz="2000" dirty="0" err="1" smtClean="0">
                <a:solidFill>
                  <a:srgbClr val="FFC000"/>
                </a:solidFill>
              </a:rPr>
              <a:t>Sjogren</a:t>
            </a:r>
            <a:r>
              <a:rPr lang="en-US" sz="2000" dirty="0" err="1" smtClean="0">
                <a:solidFill>
                  <a:srgbClr val="FFC000"/>
                </a:solidFill>
                <a:latin typeface="Arial"/>
              </a:rPr>
              <a:t>’</a:t>
            </a:r>
            <a:r>
              <a:rPr lang="en-US" sz="2000" dirty="0" err="1" smtClean="0">
                <a:solidFill>
                  <a:srgbClr val="FFC000"/>
                </a:solidFill>
              </a:rPr>
              <a:t>s</a:t>
            </a:r>
            <a:r>
              <a:rPr lang="en-US" sz="2000" dirty="0" smtClean="0">
                <a:solidFill>
                  <a:srgbClr val="FFC000"/>
                </a:solidFill>
              </a:rPr>
              <a:t> syndrome:  60%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SLE:  15%				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	</a:t>
            </a:r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0" y="24209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>
            <a:off x="0" y="30686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>
            <a:off x="0" y="42211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0" y="56610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 flipH="1">
            <a:off x="9144000" y="24209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>
            <a:off x="2209800" y="1557338"/>
            <a:ext cx="0" cy="5300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 flipV="1">
            <a:off x="2227115" y="1052513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1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66CC"/>
                </a:solidFill>
              </a:rPr>
              <a:t>Antibodies Associated with Rheumatic Diseases: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66CC"/>
                </a:solidFill>
              </a:rPr>
              <a:t>(continued)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FF66CC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Antibodies to…	                Percentages of patients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RNP			 Mixed connective tissue disease:  95% - 100%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				 SLE:  30% at low titers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				 Scleroderma:  10% - 20%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Scl-70			 Scleroderma:  10% - 20%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solidFill>
                  <a:srgbClr val="FFC000"/>
                </a:solidFill>
              </a:rPr>
              <a:t>Nucleolar</a:t>
            </a:r>
            <a:r>
              <a:rPr lang="en-US" sz="2000" b="1" dirty="0" smtClean="0">
                <a:solidFill>
                  <a:srgbClr val="FFC000"/>
                </a:solidFill>
              </a:rPr>
              <a:t> antigens	 Scleroderma:  40% - 50%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Centromere antigens	 CREST:  80% - 90%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PM-1			 </a:t>
            </a:r>
            <a:r>
              <a:rPr lang="en-US" sz="2000" b="1" dirty="0" err="1" smtClean="0">
                <a:solidFill>
                  <a:srgbClr val="FFC000"/>
                </a:solidFill>
              </a:rPr>
              <a:t>Polymyositis</a:t>
            </a:r>
            <a:r>
              <a:rPr lang="en-US" sz="2000" b="1" dirty="0" smtClean="0">
                <a:solidFill>
                  <a:srgbClr val="FFC000"/>
                </a:solidFill>
              </a:rPr>
              <a:t>:  50%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				 </a:t>
            </a:r>
            <a:r>
              <a:rPr lang="en-US" sz="2000" b="1" dirty="0" err="1" smtClean="0">
                <a:solidFill>
                  <a:srgbClr val="FFC000"/>
                </a:solidFill>
              </a:rPr>
              <a:t>Dermatomyositis</a:t>
            </a:r>
            <a:r>
              <a:rPr lang="en-US" sz="2000" b="1" dirty="0" smtClean="0">
                <a:solidFill>
                  <a:srgbClr val="FFC000"/>
                </a:solidFill>
              </a:rPr>
              <a:t>:  10%</a:t>
            </a:r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2771775" y="1196975"/>
            <a:ext cx="0" cy="453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>
            <a:off x="2771775" y="5734050"/>
            <a:ext cx="0" cy="1123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>
            <a:off x="0" y="30686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>
            <a:off x="0" y="3860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>
            <a:off x="0" y="4508500"/>
            <a:ext cx="684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>
            <a:off x="0" y="45085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>
            <a:off x="0" y="52292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>
            <a:off x="0" y="66690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>
            <a:off x="0" y="1628775"/>
            <a:ext cx="93249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5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tx2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Systemic lupus </a:t>
            </a:r>
            <a:r>
              <a:rPr lang="en-US" sz="2800" b="1" dirty="0" err="1" smtClean="0">
                <a:solidFill>
                  <a:srgbClr val="FFFF00"/>
                </a:solidFill>
              </a:rPr>
              <a:t>erythematosus</a:t>
            </a: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b="1" dirty="0" smtClean="0">
                <a:solidFill>
                  <a:srgbClr val="FFFF00"/>
                </a:solidFill>
              </a:rPr>
              <a:t> (SLE)</a:t>
            </a: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u="sng" dirty="0" smtClean="0">
                <a:solidFill>
                  <a:srgbClr val="FFFF00"/>
                </a:solidFill>
              </a:rPr>
              <a:t>Definition</a:t>
            </a:r>
          </a:p>
          <a:p>
            <a:pPr lvl="1" eaLnBrk="1" hangingPunct="1">
              <a:buClr>
                <a:srgbClr val="FF99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chronic, multisystem inflammatory disease characterized by autoantibodies directed against self-antigens, immune complex formation, and immune </a:t>
            </a:r>
            <a:r>
              <a:rPr lang="en-US" sz="2400" dirty="0" err="1" smtClean="0">
                <a:solidFill>
                  <a:srgbClr val="FFFF00"/>
                </a:solidFill>
              </a:rPr>
              <a:t>dysregulation</a:t>
            </a:r>
            <a:r>
              <a:rPr lang="en-US" sz="2400" dirty="0" smtClean="0">
                <a:solidFill>
                  <a:srgbClr val="FFFF00"/>
                </a:solidFill>
              </a:rPr>
              <a:t> resulting in damage to essentially any organ.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Background: </a:t>
            </a:r>
            <a:endParaRPr lang="en-US" sz="2800" dirty="0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First written description in13th century( </a:t>
            </a:r>
            <a:r>
              <a:rPr lang="en-US" sz="2400" dirty="0" err="1" smtClean="0">
                <a:solidFill>
                  <a:srgbClr val="FFFF00"/>
                </a:solidFill>
              </a:rPr>
              <a:t>Rogerius</a:t>
            </a:r>
            <a:r>
              <a:rPr lang="en-US" sz="2400" dirty="0" smtClean="0">
                <a:solidFill>
                  <a:srgbClr val="FFFF00"/>
                </a:solidFill>
              </a:rPr>
              <a:t>) named it   lupus( Latin  for wolf) as  cutaneous similar to a wolf bite.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Osler recognized  systemic features without skin . 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Diagnosis with (LE) cells in 1948.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In 1959, anti-DNA.</a:t>
            </a:r>
          </a:p>
          <a:p>
            <a:pPr eaLnBrk="1" hangingPunct="1">
              <a:defRPr/>
            </a:pPr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6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128" name="Group 64"/>
          <p:cNvGraphicFramePr>
            <a:graphicFrameLocks noGrp="1"/>
          </p:cNvGraphicFramePr>
          <p:nvPr/>
        </p:nvGraphicFramePr>
        <p:xfrm>
          <a:off x="0" y="260350"/>
          <a:ext cx="9144000" cy="6597652"/>
        </p:xfrm>
        <a:graphic>
          <a:graphicData uri="http://schemas.openxmlformats.org/drawingml/2006/table">
            <a:tbl>
              <a:tblPr/>
              <a:tblGrid>
                <a:gridCol w="1905000"/>
                <a:gridCol w="7239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Criterion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Definition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1. Malar rash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Fixed erythema, flat or raised, over the malar eminences, tending to spare the nasolabial folds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2. Discoid rash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Erythematous raised patches with adherent keratotic scaling and follicular plugging; atrophic scarring may occur in older lesions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3. Photosensitivity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Skin rash as a result of unusual reaction to sunlight, by patient history or physician observation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4. Oral ulcers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Oral or nasopharyngeal ulceration, usually painless, observed by physician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5. Arthritis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Nonerosive arthritis involving 2 or more peripheral joints, characterized by tenderness, swelling, or effusion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6. Serositis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Pleuritis--convincing history of pleuritic pain or rubbing heard by a physician or evidence of pleural effusion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 Pericarditis--documented by ECG or rub or evidence of pericardial effusion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7. Renal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Persistent proteinuria greater than 0.5 grams per day or grater than 3+ if quantitation not performed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 Cellular casts--may be red cell, hemoglobin, granular, tubular, or mixed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0" y="-76200"/>
            <a:ext cx="906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1000" i="1">
                <a:solidFill>
                  <a:schemeClr val="tx1"/>
                </a:solidFill>
                <a:latin typeface="Arial" charset="0"/>
              </a:rPr>
              <a:t>Hochberg MC. Updating the American College of Rheumatology revised criteria for the classification of systemic lupus erythematosus [letter]. Arthritis Rheum 1997;40:1725.</a:t>
            </a:r>
            <a:r>
              <a:rPr lang="en-US" sz="100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950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128" name="Group 40"/>
          <p:cNvGraphicFramePr>
            <a:graphicFrameLocks noGrp="1"/>
          </p:cNvGraphicFramePr>
          <p:nvPr>
            <p:ph type="body" idx="1"/>
          </p:nvPr>
        </p:nvGraphicFramePr>
        <p:xfrm>
          <a:off x="0" y="0"/>
          <a:ext cx="9144000" cy="6942138"/>
        </p:xfrm>
        <a:graphic>
          <a:graphicData uri="http://schemas.openxmlformats.org/drawingml/2006/table">
            <a:tbl>
              <a:tblPr/>
              <a:tblGrid>
                <a:gridCol w="1905000"/>
                <a:gridCol w="7239000"/>
              </a:tblGrid>
              <a:tr h="1158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8. Neurologic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Seizures--in the absence of offending drugs or known metabolic derangements; e.g., uremia, ketoacidosis, or electrolyte imbalance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 Psychosis--in the absence of offending drugs or known metabolic derangements, e.g., uremia, ketoacidosis, or electrolyte imbalance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4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9. Hematologic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Hemolytic anemia-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-with reticulocytosis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Leukopenia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--less than 4,000/mm&lt;&gt;3&lt;&gt; total on 2 or more occasions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Lyphopenia-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-less than 1,500/mm&lt;&gt;3&lt;&gt; on 2 or more occasions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d)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Thrombocytopenia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--less than 100,000/mm&lt;&gt;3&lt;&gt; in the absence of offending drugs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3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10. Immunologic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"Positive finding of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antiphospholipid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antibodies based on 1) an abnormal serum level of IgG or IgM anticardiolipin antibodies, 2) a positive test result for lupus anticoagulant using a standard method, or 3) a false-positive serologic test for syphilis known to be positive for at least 6 months and confirmed by</a:t>
                      </a: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Treponema pallidum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immobilization or fluorescent treponemal antibody absorption test."Standard methods should be used in testing for the presence of 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Anti-DNA: antibody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to native DNA in abnormal titer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Anti-Sm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presence of antibody to Sm nuclear antigen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False positive serologic test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for syphilis known to be positive for at least 6 months and confirmed by </a:t>
                      </a: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Treponema pallidum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immobilization or fluorescent treponemal antibody absorption test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11. Antinuclear antibody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 abnormal titer of antinuclear antibody by immunofluorescence or an equivalent assay at any point in time and in the absence of drugs known to be associated with "drug-induced lupus" syndrome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66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00"/>
                </a:solidFill>
              </a:rPr>
              <a:t>EPIDEMIOLOGY:</a:t>
            </a:r>
            <a:endParaRPr lang="en-US" sz="2000" b="1" smtClean="0">
              <a:solidFill>
                <a:srgbClr val="FFFF00"/>
              </a:solidFill>
            </a:endParaRPr>
          </a:p>
          <a:p>
            <a:pPr lvl="1" eaLnBrk="1" hangingPunct="1">
              <a:buClr>
                <a:srgbClr val="FF66CC"/>
              </a:buClr>
              <a:defRPr/>
            </a:pPr>
            <a:r>
              <a:rPr lang="en-US" b="1" smtClean="0">
                <a:solidFill>
                  <a:srgbClr val="FFFF00"/>
                </a:solidFill>
              </a:rPr>
              <a:t>Locally: </a:t>
            </a: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b="1" smtClean="0">
                <a:solidFill>
                  <a:srgbClr val="FFFF00"/>
                </a:solidFill>
              </a:rPr>
              <a:t>2 cases of SLE among 10,372 studied (prevalence of 19.28 per 100,000).</a:t>
            </a:r>
            <a:endParaRPr lang="en-US" smtClean="0">
              <a:solidFill>
                <a:srgbClr val="FFFF00"/>
              </a:solidFill>
            </a:endParaRPr>
          </a:p>
          <a:p>
            <a:pPr lvl="1" eaLnBrk="1" hangingPunct="1">
              <a:buClr>
                <a:srgbClr val="FF66CC"/>
              </a:buClr>
              <a:defRPr/>
            </a:pPr>
            <a:r>
              <a:rPr lang="en-US" b="1" smtClean="0">
                <a:solidFill>
                  <a:srgbClr val="FFFF00"/>
                </a:solidFill>
              </a:rPr>
              <a:t>Internationally: </a:t>
            </a:r>
            <a:r>
              <a:rPr lang="en-US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variable prevalence :. </a:t>
            </a:r>
          </a:p>
          <a:p>
            <a:pPr lvl="2" eaLnBrk="1" hangingPunct="1">
              <a:buClr>
                <a:srgbClr val="FF66CC"/>
              </a:buClr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smtClean="0">
                <a:solidFill>
                  <a:srgbClr val="FFFF00"/>
                </a:solidFill>
              </a:rPr>
              <a:t>Denmark (21.7/100,000). </a:t>
            </a:r>
          </a:p>
          <a:p>
            <a:pPr lvl="2" eaLnBrk="1" hangingPunct="1">
              <a:buClr>
                <a:srgbClr val="FF66CC"/>
              </a:buClr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smtClean="0">
                <a:solidFill>
                  <a:srgbClr val="FFFF00"/>
                </a:solidFill>
              </a:rPr>
              <a:t>Britain, 12 cases per 100,000.</a:t>
            </a:r>
          </a:p>
          <a:p>
            <a:pPr lvl="2"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 </a:t>
            </a: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smtClean="0">
                <a:solidFill>
                  <a:srgbClr val="FFFF00"/>
                </a:solidFill>
              </a:rPr>
              <a:t>India prevalence (3.2/100,000) .</a:t>
            </a:r>
          </a:p>
          <a:p>
            <a:pPr lvl="2"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smtClean="0">
                <a:solidFill>
                  <a:srgbClr val="FFFF00"/>
                </a:solidFill>
              </a:rPr>
              <a:t>39 cases per 100,000 population in Sweden.</a:t>
            </a:r>
          </a:p>
          <a:p>
            <a:pPr lvl="3"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798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FFFF00"/>
                </a:solidFill>
              </a:rPr>
              <a:t>AETIOLOGY: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Specific cause(s) of SLE is unknown.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multiple factors are associated include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Genetic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Hormonal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Racial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Environmental factors</a:t>
            </a:r>
          </a:p>
        </p:txBody>
      </p:sp>
    </p:spTree>
    <p:extLst>
      <p:ext uri="{BB962C8B-B14F-4D97-AF65-F5344CB8AC3E}">
        <p14:creationId xmlns:p14="http://schemas.microsoft.com/office/powerpoint/2010/main" val="224339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AETIOLOGY(cont.):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Genetic</a:t>
            </a:r>
            <a:r>
              <a:rPr lang="en-US" sz="2000" b="1" dirty="0" smtClean="0">
                <a:solidFill>
                  <a:srgbClr val="FFFF00"/>
                </a:solidFill>
              </a:rPr>
              <a:t> predisposition</a:t>
            </a:r>
            <a:r>
              <a:rPr lang="en-US" sz="2000" dirty="0" smtClean="0">
                <a:solidFill>
                  <a:srgbClr val="FFFF00"/>
                </a:solidFill>
              </a:rPr>
              <a:t> 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Multitude of genetic associations suggests a complex genetic predisposition.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Concordance rate in monozygotic twins is  25-70%.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If a mother has SLE, her daughter's risk of developing the disease is 1:40, and her son's risk is 1:250.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Relatives have a high prevalence of other autoimmune diseases.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HLA-DR2 and HLA-DR3 and other HLA genes occur more often in SLE than in the general population.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null complement alleles and congenital deficiencies of complement ( C4, C2, and other early components) are associated with an increased risk of  SLE.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70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AETIOLOGY(cont.):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Hormonal factors: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F:M ratio of prevalence in different age groups: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In children,  f:m ratio is 3:1 .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In adults,  f:m ratio is 10-15:1 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In older, the ratio is approximately 8:1 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Age at onset</a:t>
            </a:r>
            <a:r>
              <a:rPr lang="en-US" sz="2000" dirty="0" smtClean="0">
                <a:solidFill>
                  <a:srgbClr val="FFFF00"/>
                </a:solidFill>
              </a:rPr>
              <a:t> 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65% have onset between 16 and 55.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20% before age 16 , and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15%t after age 55 . </a:t>
            </a: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Higher prevalence in men with </a:t>
            </a:r>
            <a:r>
              <a:rPr lang="en-US" sz="2400" dirty="0" err="1" smtClean="0">
                <a:solidFill>
                  <a:srgbClr val="FFFF00"/>
                </a:solidFill>
              </a:rPr>
              <a:t>Klinefelter</a:t>
            </a:r>
            <a:r>
              <a:rPr lang="en-US" sz="2400" dirty="0" smtClean="0">
                <a:solidFill>
                  <a:srgbClr val="FFFF00"/>
                </a:solidFill>
              </a:rPr>
              <a:t> disease.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Exogenous estrogen and exacerbations of SLE.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Men at all ages have the same risk of disease as women who are </a:t>
            </a:r>
            <a:r>
              <a:rPr lang="en-US" sz="2400" dirty="0" err="1" smtClean="0">
                <a:solidFill>
                  <a:srgbClr val="FFFF00"/>
                </a:solidFill>
              </a:rPr>
              <a:t>prepubertal</a:t>
            </a:r>
            <a:r>
              <a:rPr lang="en-US" sz="2400" dirty="0" smtClean="0">
                <a:solidFill>
                  <a:srgbClr val="FFFF00"/>
                </a:solidFill>
              </a:rPr>
              <a:t> or postmenopausal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Males do not have an age-related peak in incidence.</a:t>
            </a:r>
          </a:p>
          <a:p>
            <a:pPr lvl="2" eaLnBrk="1" hangingPunct="1">
              <a:buClr>
                <a:schemeClr val="tx1"/>
              </a:buClr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65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1675</Words>
  <Application>Microsoft Office PowerPoint</Application>
  <PresentationFormat>On-screen Show (4:3)</PresentationFormat>
  <Paragraphs>422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Calibri</vt:lpstr>
      <vt:lpstr>Tahoma</vt:lpstr>
      <vt:lpstr>Times New Roman</vt:lpstr>
      <vt:lpstr>Wingdings</vt:lpstr>
      <vt:lpstr>Wingdings 2</vt:lpstr>
      <vt:lpstr>Office Theme</vt:lpstr>
      <vt:lpstr>SLE,SCLERODERMAMCTD</vt:lpstr>
      <vt:lpstr>Systemic lupus erythematosus  (SLE)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Drugs associated with lupus erythematosus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SLE,SCLERODERMAMCTD</dc:title>
  <dc:creator>Alarfaj</dc:creator>
  <cp:lastModifiedBy>PROFARFAJ</cp:lastModifiedBy>
  <cp:revision>5</cp:revision>
  <dcterms:created xsi:type="dcterms:W3CDTF">2013-02-25T10:54:52Z</dcterms:created>
  <dcterms:modified xsi:type="dcterms:W3CDTF">2018-02-01T11:13:05Z</dcterms:modified>
</cp:coreProperties>
</file>