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63" r:id="rId1"/>
  </p:sldMasterIdLst>
  <p:notesMasterIdLst>
    <p:notesMasterId r:id="rId77"/>
  </p:notesMasterIdLst>
  <p:sldIdLst>
    <p:sldId id="327"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406" r:id="rId40"/>
    <p:sldId id="369" r:id="rId41"/>
    <p:sldId id="370" r:id="rId42"/>
    <p:sldId id="371" r:id="rId43"/>
    <p:sldId id="372" r:id="rId44"/>
    <p:sldId id="373" r:id="rId45"/>
    <p:sldId id="374" r:id="rId46"/>
    <p:sldId id="375" r:id="rId47"/>
    <p:sldId id="376" r:id="rId48"/>
    <p:sldId id="377" r:id="rId49"/>
    <p:sldId id="407" r:id="rId50"/>
    <p:sldId id="379" r:id="rId51"/>
    <p:sldId id="380" r:id="rId52"/>
    <p:sldId id="381" r:id="rId53"/>
    <p:sldId id="382" r:id="rId54"/>
    <p:sldId id="408" r:id="rId55"/>
    <p:sldId id="409" r:id="rId56"/>
    <p:sldId id="385" r:id="rId57"/>
    <p:sldId id="386" r:id="rId58"/>
    <p:sldId id="387" r:id="rId59"/>
    <p:sldId id="388" r:id="rId60"/>
    <p:sldId id="389" r:id="rId61"/>
    <p:sldId id="390" r:id="rId62"/>
    <p:sldId id="410" r:id="rId63"/>
    <p:sldId id="392" r:id="rId64"/>
    <p:sldId id="393" r:id="rId65"/>
    <p:sldId id="394" r:id="rId66"/>
    <p:sldId id="395" r:id="rId67"/>
    <p:sldId id="396" r:id="rId68"/>
    <p:sldId id="397" r:id="rId69"/>
    <p:sldId id="398" r:id="rId70"/>
    <p:sldId id="411" r:id="rId71"/>
    <p:sldId id="400" r:id="rId72"/>
    <p:sldId id="401" r:id="rId73"/>
    <p:sldId id="402" r:id="rId74"/>
    <p:sldId id="403" r:id="rId75"/>
    <p:sldId id="404"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11/05/1439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grayish nodules called tubercles.</a:t>
            </a:r>
            <a:br>
              <a:rPr lang="en-GB" smtClean="0"/>
            </a:br>
            <a:r>
              <a:rPr lang="en-GB" smtClean="0"/>
              <a:t/>
            </a:r>
            <a:br>
              <a:rPr lang="en-GB" smtClean="0"/>
            </a:br>
            <a:r>
              <a:rPr lang="en-GB" smtClean="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smtClean="0"/>
            </a:b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smtClean="0"/>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smtClean="0"/>
            </a:br>
            <a:r>
              <a:rPr lang="en-GB" dirty="0" smtClean="0"/>
              <a:t/>
            </a:r>
            <a:br>
              <a:rPr lang="en-GB" dirty="0" smtClean="0"/>
            </a:br>
            <a:r>
              <a:rPr lang="en-GB" dirty="0" err="1" smtClean="0"/>
              <a:t>ÄFor</a:t>
            </a:r>
            <a:r>
              <a:rPr lang="en-GB" dirty="0" smtClean="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smtClean="0"/>
            </a:br>
            <a:r>
              <a:rPr lang="en-GB" dirty="0" smtClean="0"/>
              <a:t/>
            </a:r>
            <a:br>
              <a:rPr lang="en-GB" dirty="0" smtClean="0"/>
            </a:br>
            <a:r>
              <a:rPr lang="en-GB" dirty="0" smtClean="0"/>
              <a:t>Difference between active and latent TB:</a:t>
            </a:r>
            <a:br>
              <a:rPr lang="en-GB" dirty="0" smtClean="0"/>
            </a:br>
            <a:r>
              <a:rPr lang="en-GB" dirty="0" smtClean="0"/>
              <a:t>Person with Latent TB:</a:t>
            </a:r>
            <a:br>
              <a:rPr lang="en-GB" dirty="0" smtClean="0"/>
            </a:br>
            <a:r>
              <a:rPr lang="en-GB" dirty="0" smtClean="0"/>
              <a:t>	-Has no symptoms</a:t>
            </a:r>
            <a:br>
              <a:rPr lang="en-GB" dirty="0" smtClean="0"/>
            </a:br>
            <a:r>
              <a:rPr lang="en-GB" dirty="0" smtClean="0"/>
              <a:t>	-Does not feel sick</a:t>
            </a:r>
            <a:br>
              <a:rPr lang="en-GB" dirty="0" smtClean="0"/>
            </a:br>
            <a:r>
              <a:rPr lang="en-GB" dirty="0" smtClean="0"/>
              <a:t>	-Cannot spread TB to others</a:t>
            </a:r>
            <a:br>
              <a:rPr lang="en-GB" dirty="0" smtClean="0"/>
            </a:br>
            <a:r>
              <a:rPr lang="en-GB" dirty="0" smtClean="0"/>
              <a:t>	-Usually has a positive skin test</a:t>
            </a:r>
            <a:br>
              <a:rPr lang="en-GB" dirty="0" smtClean="0"/>
            </a:br>
            <a:r>
              <a:rPr lang="en-GB" dirty="0" smtClean="0"/>
              <a:t>	-Has a normal chest x-ray and sputum test</a:t>
            </a:r>
            <a:br>
              <a:rPr lang="en-GB" dirty="0" smtClean="0"/>
            </a:br>
            <a:r>
              <a:rPr lang="en-GB" dirty="0" smtClean="0"/>
              <a:t>Person with active TB:</a:t>
            </a:r>
            <a:br>
              <a:rPr lang="en-GB" dirty="0" smtClean="0"/>
            </a:br>
            <a:r>
              <a:rPr lang="en-GB" dirty="0" smtClean="0"/>
              <a:t>	-has symptoms</a:t>
            </a:r>
            <a:br>
              <a:rPr lang="en-GB" dirty="0" smtClean="0"/>
            </a:br>
            <a:r>
              <a:rPr lang="en-GB" dirty="0" smtClean="0"/>
              <a:t>	-may spread TB to others</a:t>
            </a:r>
            <a:br>
              <a:rPr lang="en-GB" dirty="0" smtClean="0"/>
            </a:br>
            <a:r>
              <a:rPr lang="en-GB" dirty="0" smtClean="0"/>
              <a:t>	-has a positive skin test</a:t>
            </a:r>
            <a:br>
              <a:rPr lang="en-GB" dirty="0" smtClean="0"/>
            </a:br>
            <a:r>
              <a:rPr lang="en-GB" dirty="0" smtClean="0"/>
              <a:t>	-May have an abnormal chest x-ray, or positive sputum smear</a:t>
            </a:r>
            <a:br>
              <a:rPr lang="en-GB" dirty="0" smtClean="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smtClean="0"/>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smtClean="0"/>
              <a:t>ÄNationality</a:t>
            </a:r>
            <a:r>
              <a:rPr lang="en-GB" dirty="0" smtClean="0"/>
              <a:t>. People from regions with high rates of TB — especially Africa, Asia and Latin America, are more likely to develop TB.</a:t>
            </a:r>
            <a:br>
              <a:rPr lang="en-GB" dirty="0" smtClean="0"/>
            </a:br>
            <a:r>
              <a:rPr lang="en-GB" dirty="0" smtClean="0"/>
              <a:t/>
            </a:r>
            <a:br>
              <a:rPr lang="en-GB" dirty="0" smtClean="0"/>
            </a:br>
            <a:r>
              <a:rPr lang="en-GB" dirty="0" err="1" smtClean="0"/>
              <a:t>ÄYour</a:t>
            </a:r>
            <a:r>
              <a:rPr lang="en-GB" dirty="0" smtClean="0"/>
              <a:t> sex. In most of the world, more men than women are infected with TB. Men are also more likely to die of the disease.</a:t>
            </a:r>
            <a:br>
              <a:rPr lang="en-GB" dirty="0" smtClean="0"/>
            </a:br>
            <a:r>
              <a:rPr lang="en-GB" dirty="0" smtClean="0"/>
              <a:t/>
            </a:r>
            <a:br>
              <a:rPr lang="en-GB" dirty="0" smtClean="0"/>
            </a:br>
            <a:r>
              <a:rPr lang="en-GB" dirty="0" err="1" smtClean="0"/>
              <a:t>ÄRace</a:t>
            </a:r>
            <a:r>
              <a:rPr lang="en-GB" dirty="0" smtClean="0"/>
              <a:t>. In the United States, Hispanics, American Indians and blacks are at higher risk of TB than are whites. Asian-Americans have the highest TB rate.</a:t>
            </a:r>
            <a:br>
              <a:rPr lang="en-GB" dirty="0" smtClean="0"/>
            </a:br>
            <a:r>
              <a:rPr lang="en-GB" dirty="0" smtClean="0"/>
              <a:t/>
            </a:r>
            <a:br>
              <a:rPr lang="en-GB" dirty="0" smtClean="0"/>
            </a:br>
            <a:r>
              <a:rPr lang="en-GB" dirty="0" err="1" smtClean="0"/>
              <a:t>ÄAge</a:t>
            </a:r>
            <a:r>
              <a:rPr lang="en-GB" dirty="0" smtClean="0"/>
              <a:t>. Older adults are at greater risk of TB because normal aging or illness may weaken their immune systems. They're also more likely to live in nursing homes, where mini-epidemics of TB can occur.</a:t>
            </a:r>
            <a:br>
              <a:rPr lang="en-GB" dirty="0" smtClean="0"/>
            </a:br>
            <a:r>
              <a:rPr lang="en-GB" dirty="0" smtClean="0"/>
              <a:t/>
            </a:r>
            <a:br>
              <a:rPr lang="en-GB" dirty="0" smtClean="0"/>
            </a:br>
            <a:r>
              <a:rPr lang="en-GB" dirty="0" err="1" smtClean="0"/>
              <a:t>ÄSubstance</a:t>
            </a:r>
            <a:r>
              <a:rPr lang="en-GB" dirty="0" smtClean="0"/>
              <a:t> abuse. Long-term drug or alcohol use weakens your immune system and makes you more vulnerable to TB.</a:t>
            </a:r>
            <a:br>
              <a:rPr lang="en-GB" dirty="0" smtClean="0"/>
            </a:br>
            <a:r>
              <a:rPr lang="en-GB" dirty="0" smtClean="0"/>
              <a:t/>
            </a:r>
            <a:br>
              <a:rPr lang="en-GB" dirty="0" smtClean="0"/>
            </a:br>
            <a:r>
              <a:rPr lang="en-GB" dirty="0" err="1" smtClean="0"/>
              <a:t>ÄMalnutrition</a:t>
            </a:r>
            <a:r>
              <a:rPr lang="en-GB" dirty="0" smtClean="0"/>
              <a:t>. A poor diet or one too low in calories puts you at greater risk of TB.</a:t>
            </a:r>
            <a:br>
              <a:rPr lang="en-GB" dirty="0" smtClean="0"/>
            </a:br>
            <a:r>
              <a:rPr lang="en-GB" dirty="0" smtClean="0"/>
              <a:t/>
            </a:r>
            <a:br>
              <a:rPr lang="en-GB" dirty="0" smtClean="0"/>
            </a:br>
            <a:r>
              <a:rPr lang="en-GB" dirty="0" err="1" smtClean="0"/>
              <a:t>ÄLack</a:t>
            </a:r>
            <a:r>
              <a:rPr lang="en-GB" dirty="0" smtClean="0"/>
              <a:t> of medical care. If you are on a low or fixed income, live in a remote area, have recently immigrated to the United States, or are homeless, you may lack access to the medical care you need to diagnose and treat TB.</a:t>
            </a:r>
            <a:br>
              <a:rPr lang="en-GB" dirty="0" smtClean="0"/>
            </a:br>
            <a:r>
              <a:rPr lang="en-GB" dirty="0" smtClean="0"/>
              <a:t/>
            </a:r>
            <a:br>
              <a:rPr lang="en-GB" dirty="0" smtClean="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smtClean="0"/>
          </a:p>
        </p:txBody>
      </p:sp>
    </p:spTree>
    <p:extLst>
      <p:ext uri="{BB962C8B-B14F-4D97-AF65-F5344CB8AC3E}">
        <p14:creationId xmlns:p14="http://schemas.microsoft.com/office/powerpoint/2010/main" val="394231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ÄThe tuberculin Mantoux PPD skin test shows if a person has been infected.</a:t>
            </a:r>
            <a:br>
              <a:rPr lang="en-GB" smtClean="0"/>
            </a:br>
            <a:r>
              <a:rPr lang="en-GB" smtClean="0"/>
              <a:t/>
            </a:r>
            <a:br>
              <a:rPr lang="en-GB" smtClean="0"/>
            </a:br>
            <a:r>
              <a:rPr lang="en-GB" smtClean="0"/>
              <a:t>Ä A chest X-ray is given if the Mantoux skin test shows that a person has been infected. The X-ray shows if any damage has been done to the lungs.</a:t>
            </a:r>
            <a:br>
              <a:rPr lang="en-GB" smtClean="0"/>
            </a:br>
            <a:r>
              <a:rPr lang="en-GB" smtClean="0"/>
              <a:t/>
            </a:r>
            <a:br>
              <a:rPr lang="en-GB" smtClean="0"/>
            </a:br>
            <a:r>
              <a:rPr lang="en-GB" smtClean="0"/>
              <a:t>ÄA sputum test shows if TB germs are in the thick liquid a person coughs up.</a:t>
            </a:r>
            <a:br>
              <a:rPr lang="en-GB" smtClean="0"/>
            </a:b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53</a:t>
            </a:fld>
            <a:endParaRPr lang="en-GB" smtClean="0"/>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36864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11/05/1439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34074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33100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5477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01188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30601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49069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579265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91489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8072573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7534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08189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B40827-7209-450E-99FC-0083B4378FE6}" type="datetimeFigureOut">
              <a:rPr lang="ar-SA" smtClean="0"/>
              <a:t>11/05/1439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417663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B40827-7209-450E-99FC-0083B4378FE6}" type="datetimeFigureOut">
              <a:rPr lang="ar-SA" smtClean="0"/>
              <a:t>11/05/1439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9173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40618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22617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4B40827-7209-450E-99FC-0083B4378FE6}" type="datetimeFigureOut">
              <a:rPr lang="ar-SA" smtClean="0"/>
              <a:t>11/05/1439</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5449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11/05/1439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0341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B40827-7209-450E-99FC-0083B4378FE6}" type="datetimeFigureOut">
              <a:rPr lang="ar-SA" smtClean="0"/>
              <a:t>11/05/1439</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1433508438"/>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US" sz="6600" b="1" dirty="0" smtClean="0">
                <a:solidFill>
                  <a:schemeClr val="accent1">
                    <a:lumMod val="60000"/>
                    <a:lumOff val="40000"/>
                  </a:schemeClr>
                </a:solidFill>
                <a:effectLst/>
              </a:rPr>
              <a:t>TUBERCULOSIS</a:t>
            </a:r>
            <a:endParaRPr lang="ar-SA" sz="6600" b="1" dirty="0">
              <a:solidFill>
                <a:schemeClr val="accent1">
                  <a:lumMod val="60000"/>
                  <a:lumOff val="40000"/>
                </a:schemeClr>
              </a:solidFill>
            </a:endParaRPr>
          </a:p>
        </p:txBody>
      </p:sp>
      <p:sp>
        <p:nvSpPr>
          <p:cNvPr id="3" name="Subtitle 2"/>
          <p:cNvSpPr>
            <a:spLocks noGrp="1"/>
          </p:cNvSpPr>
          <p:nvPr>
            <p:ph type="subTitle" idx="1"/>
          </p:nvPr>
        </p:nvSpPr>
        <p:spPr>
          <a:xfrm>
            <a:off x="1331640" y="3140968"/>
            <a:ext cx="6400800" cy="2952328"/>
          </a:xfrm>
        </p:spPr>
        <p:txBody>
          <a:bodyPr>
            <a:normAutofit/>
          </a:bodyPr>
          <a:lstStyle/>
          <a:p>
            <a:pPr rtl="0" fontAlgn="base">
              <a:spcAft>
                <a:spcPct val="0"/>
              </a:spcAft>
              <a:buClr>
                <a:schemeClr val="hlink"/>
              </a:buClr>
              <a:buSzPct val="70000"/>
              <a:defRPr/>
            </a:pPr>
            <a:r>
              <a:rPr lang="en-US" sz="3600" dirty="0">
                <a:solidFill>
                  <a:schemeClr val="bg2"/>
                </a:solidFill>
                <a:latin typeface="+mj-lt"/>
                <a:ea typeface="+mj-ea"/>
                <a:cs typeface="+mj-cs"/>
              </a:rPr>
              <a:t>Dr. </a:t>
            </a:r>
            <a:r>
              <a:rPr lang="en-US" sz="3600" dirty="0" err="1">
                <a:solidFill>
                  <a:schemeClr val="bg2"/>
                </a:solidFill>
                <a:latin typeface="+mj-lt"/>
                <a:ea typeface="+mj-ea"/>
                <a:cs typeface="+mj-cs"/>
              </a:rPr>
              <a:t>Awadh</a:t>
            </a:r>
            <a:r>
              <a:rPr lang="en-US" sz="3600" dirty="0">
                <a:solidFill>
                  <a:schemeClr val="bg2"/>
                </a:solidFill>
                <a:latin typeface="+mj-lt"/>
                <a:ea typeface="+mj-ea"/>
                <a:cs typeface="+mj-cs"/>
              </a:rPr>
              <a:t> Al-</a:t>
            </a:r>
            <a:r>
              <a:rPr lang="en-US" sz="3600" dirty="0" err="1">
                <a:solidFill>
                  <a:schemeClr val="bg2"/>
                </a:solidFill>
                <a:latin typeface="+mj-lt"/>
                <a:ea typeface="+mj-ea"/>
                <a:cs typeface="+mj-cs"/>
              </a:rPr>
              <a:t>Anazi</a:t>
            </a:r>
            <a:endParaRPr lang="en-US" sz="3600" dirty="0">
              <a:solidFill>
                <a:schemeClr val="bg2"/>
              </a:solidFill>
              <a:latin typeface="+mj-lt"/>
              <a:ea typeface="+mj-ea"/>
              <a:cs typeface="+mj-cs"/>
            </a:endParaRPr>
          </a:p>
          <a:p>
            <a:endParaRPr lang="en-US" dirty="0" smtClean="0">
              <a:solidFill>
                <a:schemeClr val="bg2"/>
              </a:solidFill>
            </a:endParaRPr>
          </a:p>
          <a:p>
            <a:pPr algn="r" rtl="0"/>
            <a:endParaRPr lang="en-US" dirty="0">
              <a:solidFill>
                <a:schemeClr val="bg2"/>
              </a:solidFill>
            </a:endParaRPr>
          </a:p>
          <a:p>
            <a:pPr algn="r" rtl="0"/>
            <a:endParaRPr lang="en-US" sz="1800" dirty="0">
              <a:solidFill>
                <a:schemeClr val="bg2"/>
              </a:solidFill>
              <a:latin typeface="+mj-lt"/>
              <a:ea typeface="+mj-ea"/>
              <a:cs typeface="+mj-cs"/>
            </a:endParaRPr>
          </a:p>
          <a:p>
            <a:pPr algn="r" rtl="0"/>
            <a:r>
              <a:rPr lang="en-US" sz="1800" dirty="0" smtClean="0">
                <a:solidFill>
                  <a:schemeClr val="bg2"/>
                </a:solidFill>
                <a:latin typeface="+mj-lt"/>
                <a:ea typeface="+mj-ea"/>
                <a:cs typeface="+mj-cs"/>
              </a:rPr>
              <a:t>2018 – 1439 </a:t>
            </a:r>
            <a:endParaRPr lang="ar-SA" sz="1800" dirty="0">
              <a:solidFill>
                <a:schemeClr val="bg2"/>
              </a:solidFill>
              <a:latin typeface="+mj-lt"/>
              <a:ea typeface="+mj-ea"/>
              <a:cs typeface="+mj-cs"/>
            </a:endParaRPr>
          </a:p>
        </p:txBody>
      </p:sp>
    </p:spTree>
    <p:extLst>
      <p:ext uri="{BB962C8B-B14F-4D97-AF65-F5344CB8AC3E}">
        <p14:creationId xmlns:p14="http://schemas.microsoft.com/office/powerpoint/2010/main" val="542601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a:bodyPr>
          <a:lstStyle/>
          <a:p>
            <a:r>
              <a:rPr lang="en-US" sz="3200" dirty="0" smtClean="0">
                <a:solidFill>
                  <a:schemeClr val="accent1">
                    <a:lumMod val="60000"/>
                    <a:lumOff val="40000"/>
                  </a:schemeClr>
                </a:solidFill>
              </a:rPr>
              <a:t>Transmission of </a:t>
            </a:r>
            <a:r>
              <a:rPr lang="en-US" sz="3200" i="1" dirty="0" smtClean="0">
                <a:solidFill>
                  <a:schemeClr val="accent1">
                    <a:lumMod val="60000"/>
                    <a:lumOff val="40000"/>
                  </a:schemeClr>
                </a:solidFill>
              </a:rPr>
              <a:t>M. tuberculosis</a:t>
            </a:r>
            <a:endParaRPr lang="en-US" sz="3200" dirty="0">
              <a:solidFill>
                <a:schemeClr val="accent1">
                  <a:lumMod val="60000"/>
                  <a:lumOff val="40000"/>
                </a:schemeClr>
              </a:solidFill>
            </a:endParaRPr>
          </a:p>
        </p:txBody>
      </p:sp>
      <p:sp>
        <p:nvSpPr>
          <p:cNvPr id="3" name="Content Placeholder 2"/>
          <p:cNvSpPr>
            <a:spLocks noGrp="1"/>
          </p:cNvSpPr>
          <p:nvPr>
            <p:ph idx="1"/>
          </p:nvPr>
        </p:nvSpPr>
        <p:spPr>
          <a:xfrm>
            <a:off x="481584" y="1447800"/>
            <a:ext cx="8153400" cy="4876800"/>
          </a:xfrm>
        </p:spPr>
        <p:txBody>
          <a:bodyPr/>
          <a:lstStyle/>
          <a:p>
            <a:pPr lvl="1" algn="l" rtl="0" eaLnBrk="1" hangingPunct="1">
              <a:buFont typeface="Arial" pitchFamily="34" charset="0"/>
              <a:buChar char="•"/>
            </a:pPr>
            <a:r>
              <a:rPr lang="en-US" b="1" kern="1200" dirty="0"/>
              <a:t>M. tb spread via airborne</a:t>
            </a:r>
            <a:br>
              <a:rPr lang="en-US" b="1" kern="1200" dirty="0"/>
            </a:br>
            <a:r>
              <a:rPr lang="en-US" b="1" kern="1200" dirty="0"/>
              <a:t>particles called droplet</a:t>
            </a:r>
            <a:br>
              <a:rPr lang="en-US" b="1" kern="1200" dirty="0"/>
            </a:br>
            <a:r>
              <a:rPr lang="en-US" b="1" kern="1200" dirty="0"/>
              <a:t>nuclei</a:t>
            </a:r>
          </a:p>
          <a:p>
            <a:pPr lvl="1" algn="l" rtl="0" eaLnBrk="1" hangingPunct="1">
              <a:buFont typeface="Arial" pitchFamily="34" charset="0"/>
              <a:buChar char="•"/>
            </a:pPr>
            <a:r>
              <a:rPr lang="en-US" b="1" kern="1200" dirty="0"/>
              <a:t>Expelled when person with</a:t>
            </a:r>
            <a:br>
              <a:rPr lang="en-US" b="1" kern="1200" dirty="0"/>
            </a:br>
            <a:r>
              <a:rPr lang="en-US" b="1" kern="1200" dirty="0"/>
              <a:t>infectious TB coughs, </a:t>
            </a:r>
            <a:br>
              <a:rPr lang="en-US" b="1" kern="1200" dirty="0"/>
            </a:br>
            <a:r>
              <a:rPr lang="en-US" b="1" kern="1200" dirty="0"/>
              <a:t>sneezes, shouts, or sings</a:t>
            </a:r>
          </a:p>
          <a:p>
            <a:pPr lvl="1" algn="l" rtl="0" eaLnBrk="1" hangingPunct="1">
              <a:buFont typeface="Arial" pitchFamily="34" charset="0"/>
              <a:buChar char="•"/>
            </a:pPr>
            <a:r>
              <a:rPr lang="en-US" b="1" kern="1200" dirty="0"/>
              <a:t>Transmission occurs when droplet nuclei inhaled and reach the alveoli of the lungs, via nasal passages, respiratory tract, and bronchi</a:t>
            </a:r>
          </a:p>
          <a:p>
            <a:pPr lvl="0" algn="l" rtl="0"/>
            <a:endParaRPr lang="en-US" dirty="0" smtClean="0"/>
          </a:p>
        </p:txBody>
      </p:sp>
      <p:pic>
        <p:nvPicPr>
          <p:cNvPr id="4" name="Picture 3" descr="Fig 2"/>
          <p:cNvPicPr/>
          <p:nvPr/>
        </p:nvPicPr>
        <p:blipFill>
          <a:blip r:embed="rId3" cstate="print"/>
          <a:srcRect/>
          <a:stretch>
            <a:fillRect/>
          </a:stretch>
        </p:blipFill>
        <p:spPr bwMode="auto">
          <a:xfrm>
            <a:off x="5436096" y="1556792"/>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9299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60000"/>
                    <a:lumOff val="40000"/>
                  </a:schemeClr>
                </a:solidFill>
              </a:rPr>
              <a:t>Pathogenesis</a:t>
            </a:r>
            <a:endParaRPr lang="en-GB" sz="3200" b="1" dirty="0">
              <a:solidFill>
                <a:schemeClr val="accent1">
                  <a:lumMod val="60000"/>
                  <a:lumOff val="40000"/>
                </a:schemeClr>
              </a:solidFill>
            </a:endParaRPr>
          </a:p>
        </p:txBody>
      </p:sp>
      <p:sp>
        <p:nvSpPr>
          <p:cNvPr id="9219" name="Rectangle 3"/>
          <p:cNvSpPr>
            <a:spLocks noGrp="1" noChangeArrowheads="1"/>
          </p:cNvSpPr>
          <p:nvPr>
            <p:ph idx="1"/>
          </p:nvPr>
        </p:nvSpPr>
        <p:spPr>
          <a:xfrm>
            <a:off x="827584" y="1556792"/>
            <a:ext cx="7543800" cy="4680520"/>
          </a:xfrm>
        </p:spPr>
        <p:txBody>
          <a:bodyPr>
            <a:normAutofit/>
          </a:bodyPr>
          <a:lstStyle/>
          <a:p>
            <a:pPr algn="l" rtl="0" eaLnBrk="1" hangingPunct="1">
              <a:defRPr/>
            </a:pPr>
            <a:r>
              <a:rPr lang="en-US" sz="2400" b="1" dirty="0" smtClean="0">
                <a:solidFill>
                  <a:schemeClr val="bg2"/>
                </a:solidFill>
              </a:rPr>
              <a:t>Droplet </a:t>
            </a:r>
            <a:r>
              <a:rPr lang="en-US" sz="2400" b="1" dirty="0" err="1" smtClean="0">
                <a:solidFill>
                  <a:schemeClr val="bg2"/>
                </a:solidFill>
              </a:rPr>
              <a:t>nuclie</a:t>
            </a:r>
            <a:r>
              <a:rPr lang="en-US" sz="2400" b="1" dirty="0" smtClean="0">
                <a:solidFill>
                  <a:schemeClr val="bg2"/>
                </a:solidFill>
              </a:rPr>
              <a:t> ---terminal air space ---</a:t>
            </a:r>
          </a:p>
          <a:p>
            <a:pPr algn="l" rtl="0" eaLnBrk="1" hangingPunct="1">
              <a:defRPr/>
            </a:pPr>
            <a:r>
              <a:rPr lang="en-US" sz="2400" b="1" dirty="0" smtClean="0">
                <a:solidFill>
                  <a:schemeClr val="bg2"/>
                </a:solidFill>
              </a:rPr>
              <a:t>Multiplication … initial focus</a:t>
            </a:r>
          </a:p>
          <a:p>
            <a:pPr lvl="1" algn="l" rtl="0" eaLnBrk="1" hangingPunct="1">
              <a:defRPr/>
            </a:pPr>
            <a:r>
              <a:rPr lang="en-US" sz="2400" b="1" dirty="0" err="1" smtClean="0">
                <a:solidFill>
                  <a:schemeClr val="bg2"/>
                </a:solidFill>
              </a:rPr>
              <a:t>Subpleural</a:t>
            </a:r>
            <a:endParaRPr lang="en-US" sz="2400" b="1" dirty="0" smtClean="0">
              <a:solidFill>
                <a:schemeClr val="bg2"/>
              </a:solidFill>
            </a:endParaRPr>
          </a:p>
          <a:p>
            <a:pPr lvl="1" algn="l" rtl="0" eaLnBrk="1" hangingPunct="1">
              <a:defRPr/>
            </a:pPr>
            <a:r>
              <a:rPr lang="en-US" sz="2400" b="1" dirty="0" smtClean="0">
                <a:solidFill>
                  <a:schemeClr val="bg2"/>
                </a:solidFill>
              </a:rPr>
              <a:t>75%single</a:t>
            </a:r>
          </a:p>
          <a:p>
            <a:pPr algn="l" rtl="0" eaLnBrk="1" hangingPunct="1">
              <a:defRPr/>
            </a:pPr>
            <a:r>
              <a:rPr lang="en-US" sz="2400" b="1" dirty="0" smtClean="0">
                <a:solidFill>
                  <a:schemeClr val="bg2"/>
                </a:solidFill>
              </a:rPr>
              <a:t>Migration through blood and lymph node --- another focus</a:t>
            </a:r>
          </a:p>
          <a:p>
            <a:pPr algn="l" rtl="0" eaLnBrk="1" hangingPunct="1">
              <a:defRPr/>
            </a:pPr>
            <a:r>
              <a:rPr lang="en-US" sz="2400" b="1" dirty="0" smtClean="0">
                <a:solidFill>
                  <a:schemeClr val="bg2"/>
                </a:solidFill>
              </a:rPr>
              <a:t>Ingestion of the bacteria by the macrophage --- slow multiplication</a:t>
            </a:r>
            <a:endParaRPr lang="en-GB" sz="2400" b="1" dirty="0" smtClean="0">
              <a:solidFill>
                <a:schemeClr val="bg2"/>
              </a:solidFill>
            </a:endParaRPr>
          </a:p>
        </p:txBody>
      </p:sp>
    </p:spTree>
    <p:extLst>
      <p:ext uri="{BB962C8B-B14F-4D97-AF65-F5344CB8AC3E}">
        <p14:creationId xmlns:p14="http://schemas.microsoft.com/office/powerpoint/2010/main" val="49421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lumMod val="60000"/>
                    <a:lumOff val="40000"/>
                  </a:schemeClr>
                </a:solidFill>
              </a:rPr>
              <a:t>Pathogenesis</a:t>
            </a:r>
            <a:endParaRPr lang="en-US" sz="3200" dirty="0">
              <a:solidFill>
                <a:schemeClr val="accent1">
                  <a:lumMod val="60000"/>
                  <a:lumOff val="40000"/>
                </a:schemeClr>
              </a:solidFill>
            </a:endParaRPr>
          </a:p>
        </p:txBody>
      </p:sp>
      <p:graphicFrame>
        <p:nvGraphicFramePr>
          <p:cNvPr id="52" name="Content Placeholder 51"/>
          <p:cNvGraphicFramePr>
            <a:graphicFrameLocks noGrp="1"/>
          </p:cNvGraphicFramePr>
          <p:nvPr>
            <p:ph idx="1"/>
            <p:extLst>
              <p:ext uri="{D42A27DB-BD31-4B8C-83A1-F6EECF244321}">
                <p14:modId xmlns:p14="http://schemas.microsoft.com/office/powerpoint/2010/main" val="892175422"/>
              </p:ext>
            </p:extLst>
          </p:nvPr>
        </p:nvGraphicFramePr>
        <p:xfrm>
          <a:off x="914400" y="1524000"/>
          <a:ext cx="7315200" cy="4495800"/>
        </p:xfrm>
        <a:graphic>
          <a:graphicData uri="http://schemas.openxmlformats.org/drawingml/2006/table">
            <a:tbl>
              <a:tblPr firstRow="1" bandRow="1">
                <a:tableStyleId>{5C22544A-7EE6-4342-B048-85BDC9FD1C3A}</a:tableStyleId>
              </a:tblPr>
              <a:tblGrid>
                <a:gridCol w="2209800"/>
                <a:gridCol w="51054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Droplet nuclei containing tubercle bacilli are inhaled, enter the lungs, and travel to the alveoli.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Tubercle bacilli multiply in the alveoli.</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49" name="Picture 48" descr="Fig 2.3.1 - Pathogenesis.jpg"/>
          <p:cNvPicPr>
            <a:picLocks noChangeAspect="1"/>
          </p:cNvPicPr>
          <p:nvPr/>
        </p:nvPicPr>
        <p:blipFill>
          <a:blip r:embed="rId3" cstate="print"/>
          <a:stretch>
            <a:fillRect/>
          </a:stretch>
        </p:blipFill>
        <p:spPr>
          <a:xfrm>
            <a:off x="1066800" y="1600200"/>
            <a:ext cx="1729258" cy="2057400"/>
          </a:xfrm>
          <a:prstGeom prst="rect">
            <a:avLst/>
          </a:prstGeom>
        </p:spPr>
      </p:pic>
      <p:pic>
        <p:nvPicPr>
          <p:cNvPr id="53" name="Picture 52" descr="Fig 2.3.2 - Pathogenesis.jpg"/>
          <p:cNvPicPr>
            <a:picLocks noChangeAspect="1"/>
          </p:cNvPicPr>
          <p:nvPr/>
        </p:nvPicPr>
        <p:blipFill>
          <a:blip r:embed="rId4" cstate="print"/>
          <a:stretch>
            <a:fillRect/>
          </a:stretch>
        </p:blipFill>
        <p:spPr>
          <a:xfrm>
            <a:off x="1219200" y="3808681"/>
            <a:ext cx="1525675" cy="2162351"/>
          </a:xfrm>
          <a:prstGeom prst="rect">
            <a:avLst/>
          </a:prstGeom>
        </p:spPr>
      </p:pic>
    </p:spTree>
    <p:extLst>
      <p:ext uri="{BB962C8B-B14F-4D97-AF65-F5344CB8AC3E}">
        <p14:creationId xmlns:p14="http://schemas.microsoft.com/office/powerpoint/2010/main" val="459290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chor="b" anchorCtr="0"/>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Pathogenesis</a:t>
            </a:r>
            <a:endParaRPr kumimoji="0" lang="en-US" sz="3200" b="1"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graphicFrame>
        <p:nvGraphicFramePr>
          <p:cNvPr id="7" name="Content Placeholder 51"/>
          <p:cNvGraphicFramePr>
            <a:graphicFrameLocks/>
          </p:cNvGraphicFramePr>
          <p:nvPr>
            <p:extLst>
              <p:ext uri="{D42A27DB-BD31-4B8C-83A1-F6EECF244321}">
                <p14:modId xmlns:p14="http://schemas.microsoft.com/office/powerpoint/2010/main" val="1003644863"/>
              </p:ext>
            </p:extLst>
          </p:nvPr>
        </p:nvGraphicFramePr>
        <p:xfrm>
          <a:off x="914400" y="1752600"/>
          <a:ext cx="7315200" cy="3886200"/>
        </p:xfrm>
        <a:graphic>
          <a:graphicData uri="http://schemas.openxmlformats.org/drawingml/2006/table">
            <a:tbl>
              <a:tblPr firstRow="1" bandRow="1">
                <a:tableStyleId>{5C22544A-7EE6-4342-B048-85BDC9FD1C3A}</a:tableStyleId>
              </a:tblPr>
              <a:tblGrid>
                <a:gridCol w="2667000"/>
                <a:gridCol w="4648200"/>
              </a:tblGrid>
              <a:tr h="38862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9" name="Picture 8" descr="Fig 2.3.3 - Pathogenesis.jpg"/>
          <p:cNvPicPr>
            <a:picLocks noChangeAspect="1"/>
          </p:cNvPicPr>
          <p:nvPr/>
        </p:nvPicPr>
        <p:blipFill>
          <a:blip r:embed="rId3" cstate="print"/>
          <a:stretch>
            <a:fillRect/>
          </a:stretch>
        </p:blipFill>
        <p:spPr>
          <a:xfrm>
            <a:off x="990600" y="1905000"/>
            <a:ext cx="2500466" cy="2981326"/>
          </a:xfrm>
          <a:prstGeom prst="rect">
            <a:avLst/>
          </a:prstGeom>
        </p:spPr>
      </p:pic>
    </p:spTree>
    <p:extLst>
      <p:ext uri="{BB962C8B-B14F-4D97-AF65-F5344CB8AC3E}">
        <p14:creationId xmlns:p14="http://schemas.microsoft.com/office/powerpoint/2010/main" val="3630070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solidFill>
                  <a:schemeClr val="accent1">
                    <a:lumMod val="60000"/>
                    <a:lumOff val="40000"/>
                  </a:schemeClr>
                </a:solidFill>
              </a:rPr>
              <a:t>Pathogenesis</a:t>
            </a:r>
            <a:endParaRPr lang="en-US" sz="3200" dirty="0">
              <a:solidFill>
                <a:schemeClr val="accent1">
                  <a:lumMod val="60000"/>
                  <a:lumOff val="40000"/>
                </a:schemeClr>
              </a:solidFill>
            </a:endParaRPr>
          </a:p>
        </p:txBody>
      </p:sp>
      <p:graphicFrame>
        <p:nvGraphicFramePr>
          <p:cNvPr id="7" name="Content Placeholder 51"/>
          <p:cNvGraphicFramePr>
            <a:graphicFrameLocks noGrp="1"/>
          </p:cNvGraphicFramePr>
          <p:nvPr>
            <p:ph idx="1"/>
            <p:extLst>
              <p:ext uri="{D42A27DB-BD31-4B8C-83A1-F6EECF244321}">
                <p14:modId xmlns:p14="http://schemas.microsoft.com/office/powerpoint/2010/main" val="3533221439"/>
              </p:ext>
            </p:extLst>
          </p:nvPr>
        </p:nvGraphicFramePr>
        <p:xfrm>
          <a:off x="914400" y="1524000"/>
          <a:ext cx="7315200" cy="4937760"/>
        </p:xfrm>
        <a:graphic>
          <a:graphicData uri="http://schemas.openxmlformats.org/drawingml/2006/table">
            <a:tbl>
              <a:tblPr firstRow="1" bandRow="1">
                <a:tableStyleId>{5C22544A-7EE6-4342-B048-85BDC9FD1C3A}</a:tableStyleId>
              </a:tblPr>
              <a:tblGrid>
                <a:gridCol w="1752600"/>
                <a:gridCol w="55626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Within 2 to 8 weeks, special immune cells called macrophages ingest and surround the tubercle bacilli. The cells form a barrier shell, called a </a:t>
                      </a:r>
                      <a:r>
                        <a:rPr lang="en-US" sz="2400" b="1" kern="1200" dirty="0" err="1" smtClean="0">
                          <a:solidFill>
                            <a:schemeClr val="bg2"/>
                          </a:solidFill>
                          <a:latin typeface="+mn-lt"/>
                          <a:ea typeface="+mn-ea"/>
                          <a:cs typeface="+mn-cs"/>
                        </a:rPr>
                        <a:t>granuloma</a:t>
                      </a:r>
                      <a:r>
                        <a:rPr lang="en-US" sz="2400" b="1" kern="1200" dirty="0" smtClean="0">
                          <a:solidFill>
                            <a:schemeClr val="bg2"/>
                          </a:solidFill>
                          <a:latin typeface="+mn-lt"/>
                          <a:ea typeface="+mn-ea"/>
                          <a:cs typeface="+mn-cs"/>
                        </a:rPr>
                        <a:t>, that keeps the bacilli contained and under control (LTBI).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2049" name="Picture 1" descr="Fig 2"/>
          <p:cNvPicPr>
            <a:picLocks noChangeAspect="1" noChangeArrowheads="1"/>
          </p:cNvPicPr>
          <p:nvPr/>
        </p:nvPicPr>
        <p:blipFill>
          <a:blip r:embed="rId3" cstate="print"/>
          <a:srcRect l="22537" t="21671" r="13364" b="25948"/>
          <a:stretch>
            <a:fillRect/>
          </a:stretch>
        </p:blipFill>
        <p:spPr bwMode="auto">
          <a:xfrm>
            <a:off x="990600" y="1676400"/>
            <a:ext cx="1598613" cy="1825625"/>
          </a:xfrm>
          <a:prstGeom prst="rect">
            <a:avLst/>
          </a:prstGeom>
          <a:noFill/>
          <a:ln w="9525">
            <a:solidFill>
              <a:srgbClr val="000000"/>
            </a:solidFill>
            <a:miter lim="800000"/>
            <a:headEnd/>
            <a:tailEnd/>
          </a:ln>
        </p:spPr>
      </p:pic>
      <p:pic>
        <p:nvPicPr>
          <p:cNvPr id="2050" name="Picture 2" descr="Fig 2"/>
          <p:cNvPicPr>
            <a:picLocks noChangeAspect="1" noChangeArrowheads="1"/>
          </p:cNvPicPr>
          <p:nvPr/>
        </p:nvPicPr>
        <p:blipFill>
          <a:blip r:embed="rId4" cstate="print"/>
          <a:srcRect l="23137" t="21956" r="13364" b="25806"/>
          <a:stretch>
            <a:fillRect/>
          </a:stretch>
        </p:blipFill>
        <p:spPr bwMode="auto">
          <a:xfrm>
            <a:off x="990600" y="3886200"/>
            <a:ext cx="1600200" cy="183832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819839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60000"/>
                    <a:lumOff val="40000"/>
                  </a:schemeClr>
                </a:solidFill>
              </a:rPr>
              <a:t>Inside </a:t>
            </a:r>
            <a:r>
              <a:rPr lang="en-US" sz="3200" b="1" dirty="0">
                <a:solidFill>
                  <a:schemeClr val="accent1">
                    <a:lumMod val="60000"/>
                    <a:lumOff val="40000"/>
                  </a:schemeClr>
                </a:solidFill>
              </a:rPr>
              <a:t>t</a:t>
            </a:r>
            <a:r>
              <a:rPr lang="en-GB" sz="3200" b="1" dirty="0">
                <a:solidFill>
                  <a:schemeClr val="accent1">
                    <a:lumMod val="60000"/>
                    <a:lumOff val="40000"/>
                  </a:schemeClr>
                </a:solidFill>
              </a:rPr>
              <a:t>he Body</a:t>
            </a:r>
          </a:p>
        </p:txBody>
      </p:sp>
      <p:sp>
        <p:nvSpPr>
          <p:cNvPr id="3" name="Content Placeholder 2"/>
          <p:cNvSpPr>
            <a:spLocks noGrp="1"/>
          </p:cNvSpPr>
          <p:nvPr>
            <p:ph idx="1"/>
          </p:nvPr>
        </p:nvSpPr>
        <p:spPr>
          <a:xfrm>
            <a:off x="381000" y="1981200"/>
            <a:ext cx="8458200" cy="3464024"/>
          </a:xfrm>
        </p:spPr>
        <p:txBody>
          <a:bodyPr>
            <a:normAutofit lnSpcReduction="10000"/>
          </a:bodyPr>
          <a:lstStyle/>
          <a:p>
            <a:pPr algn="l" rtl="0">
              <a:defRPr/>
            </a:pPr>
            <a:r>
              <a:rPr lang="en-GB" sz="2400" b="1" dirty="0" smtClean="0">
                <a:solidFill>
                  <a:schemeClr val="bg2"/>
                </a:solidFill>
              </a:rPr>
              <a:t>Breathe in infected air and bacilli go to lungs through bronchioles</a:t>
            </a:r>
          </a:p>
          <a:p>
            <a:pPr algn="l" rtl="0">
              <a:defRPr/>
            </a:pPr>
            <a:r>
              <a:rPr lang="en-GB" sz="2400" b="1" dirty="0" smtClean="0">
                <a:solidFill>
                  <a:schemeClr val="bg2"/>
                </a:solidFill>
              </a:rPr>
              <a:t>Bacilli infect alveoli</a:t>
            </a:r>
          </a:p>
          <a:p>
            <a:pPr algn="l" rtl="0">
              <a:defRPr/>
            </a:pPr>
            <a:r>
              <a:rPr lang="en-GB" sz="2400" b="1" dirty="0" smtClean="0">
                <a:solidFill>
                  <a:schemeClr val="bg2"/>
                </a:solidFill>
              </a:rPr>
              <a:t>Macrophages attack bacteria, but some survive</a:t>
            </a:r>
          </a:p>
          <a:p>
            <a:pPr algn="l" rtl="0">
              <a:defRPr/>
            </a:pPr>
            <a:r>
              <a:rPr lang="en-GB" sz="2400" b="1" dirty="0" smtClean="0">
                <a:solidFill>
                  <a:schemeClr val="bg2"/>
                </a:solidFill>
              </a:rPr>
              <a:t>Infected macrophages separate and form tubercles</a:t>
            </a:r>
          </a:p>
          <a:p>
            <a:pPr algn="l" rtl="0">
              <a:defRPr/>
            </a:pPr>
            <a:r>
              <a:rPr lang="en-GB" sz="2400" b="1" dirty="0" smtClean="0">
                <a:solidFill>
                  <a:schemeClr val="bg2"/>
                </a:solidFill>
              </a:rPr>
              <a:t>Dead cells form </a:t>
            </a:r>
            <a:r>
              <a:rPr lang="en-GB" sz="2400" b="1" dirty="0" err="1" smtClean="0">
                <a:solidFill>
                  <a:schemeClr val="bg2"/>
                </a:solidFill>
              </a:rPr>
              <a:t>granulomas</a:t>
            </a:r>
            <a:r>
              <a:rPr lang="en-GB" sz="2400" b="1" dirty="0" smtClean="0">
                <a:solidFill>
                  <a:schemeClr val="bg2"/>
                </a:solidFill>
              </a:rPr>
              <a:t/>
            </a:r>
            <a:br>
              <a:rPr lang="en-GB" sz="2400" b="1" dirty="0" smtClean="0">
                <a:solidFill>
                  <a:schemeClr val="bg2"/>
                </a:solidFill>
              </a:rPr>
            </a:br>
            <a:r>
              <a:rPr lang="en-GB" sz="2400" b="1" dirty="0" smtClean="0">
                <a:solidFill>
                  <a:schemeClr val="bg2"/>
                </a:solidFill>
              </a:rPr>
              <a:t/>
            </a:r>
            <a:br>
              <a:rPr lang="en-GB" sz="2400" b="1" dirty="0" smtClean="0">
                <a:solidFill>
                  <a:schemeClr val="bg2"/>
                </a:solidFill>
              </a:rPr>
            </a:br>
            <a:endParaRPr lang="en-GB" sz="2400" b="1" dirty="0" smtClean="0">
              <a:solidFill>
                <a:schemeClr val="bg2"/>
              </a:solidFill>
            </a:endParaRPr>
          </a:p>
          <a:p>
            <a:pPr algn="l" rtl="0">
              <a:defRPr/>
            </a:pPr>
            <a:endParaRPr lang="en-GB" sz="2400" b="1" dirty="0">
              <a:solidFill>
                <a:schemeClr val="bg2"/>
              </a:solidFill>
            </a:endParaRPr>
          </a:p>
        </p:txBody>
      </p:sp>
    </p:spTree>
    <p:extLst>
      <p:ext uri="{BB962C8B-B14F-4D97-AF65-F5344CB8AC3E}">
        <p14:creationId xmlns:p14="http://schemas.microsoft.com/office/powerpoint/2010/main" val="12955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60000"/>
                    <a:lumOff val="40000"/>
                  </a:schemeClr>
                </a:solidFill>
              </a:rPr>
              <a:t>Inside the Body (Cont.)</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251520" y="1340768"/>
            <a:ext cx="8640960" cy="4876800"/>
          </a:xfrm>
        </p:spPr>
        <p:txBody>
          <a:bodyPr>
            <a:noAutofit/>
          </a:bodyPr>
          <a:lstStyle/>
          <a:p>
            <a:pPr algn="l" rtl="0">
              <a:buFont typeface="Wingdings" pitchFamily="2" charset="2"/>
              <a:buNone/>
              <a:defRPr/>
            </a:pPr>
            <a:r>
              <a:rPr lang="en-GB" sz="2000" b="1" dirty="0" smtClean="0">
                <a:solidFill>
                  <a:schemeClr val="bg2"/>
                </a:solidFill>
              </a:rPr>
              <a:t>     As a person breathes in infected air, the bacilli go to the lungs through the bronchioles. At the end of the bronchioles are alveoli, which are balloon-like sacs where blood takes oxygen from inhaled air and releases carbon dioxide into the air exhaled. </a:t>
            </a:r>
          </a:p>
          <a:p>
            <a:pPr algn="l" rtl="0">
              <a:buFont typeface="Wingdings" pitchFamily="2" charset="2"/>
              <a:buNone/>
              <a:defRPr/>
            </a:pPr>
            <a:endParaRPr lang="en-GB" sz="2000" b="1" dirty="0" smtClean="0">
              <a:solidFill>
                <a:schemeClr val="bg2"/>
              </a:solidFill>
            </a:endParaRPr>
          </a:p>
          <a:p>
            <a:pPr algn="l" rtl="0">
              <a:buFont typeface="Wingdings" pitchFamily="2" charset="2"/>
              <a:buNone/>
              <a:defRPr/>
            </a:pPr>
            <a:r>
              <a:rPr lang="en-GB" sz="2000" b="1" dirty="0" smtClean="0">
                <a:solidFill>
                  <a:schemeClr val="bg2"/>
                </a:solidFill>
              </a:rPr>
              <a:t>     TB bacilli infect the alveoli and the body immune system begins to fight them. Macrophages — specialized white blood cells that ingest harmful organisms — begin to surround and "wall off" the tuberculosis bacteria in the lungs, much like a scab forming over a wound. </a:t>
            </a:r>
          </a:p>
          <a:p>
            <a:pPr algn="l" rtl="0">
              <a:buFont typeface="Wingdings" pitchFamily="2" charset="2"/>
              <a:buNone/>
              <a:defRPr/>
            </a:pPr>
            <a:endParaRPr lang="en-GB" sz="2000" b="1" dirty="0" smtClean="0">
              <a:solidFill>
                <a:schemeClr val="bg2"/>
              </a:solidFill>
            </a:endParaRPr>
          </a:p>
          <a:p>
            <a:pPr algn="l" rtl="0">
              <a:buFont typeface="Wingdings" pitchFamily="2" charset="2"/>
              <a:buNone/>
              <a:defRPr/>
            </a:pPr>
            <a:r>
              <a:rPr lang="en-GB" sz="2000" b="1" dirty="0" smtClean="0">
                <a:solidFill>
                  <a:schemeClr val="bg2"/>
                </a:solidFill>
              </a:rPr>
              <a:t>    Then, special immune system cells surround and separate the infected macrophages. The mass resulting from the separated infected macrophages are hard, </a:t>
            </a:r>
            <a:r>
              <a:rPr lang="en-GB" sz="2000" b="1" dirty="0" err="1" smtClean="0">
                <a:solidFill>
                  <a:schemeClr val="bg2"/>
                </a:solidFill>
              </a:rPr>
              <a:t>grayish</a:t>
            </a:r>
            <a:r>
              <a:rPr lang="en-GB" sz="2000" b="1" dirty="0" smtClean="0">
                <a:solidFill>
                  <a:schemeClr val="bg2"/>
                </a:solidFill>
              </a:rPr>
              <a:t> nodules called tubercles.</a:t>
            </a:r>
            <a:br>
              <a:rPr lang="en-GB" sz="2000" b="1" dirty="0" smtClean="0">
                <a:solidFill>
                  <a:schemeClr val="bg2"/>
                </a:solidFill>
              </a:rPr>
            </a:br>
            <a:endParaRPr lang="en-GB" sz="2000" b="1" dirty="0">
              <a:solidFill>
                <a:schemeClr val="bg2"/>
              </a:solidFill>
            </a:endParaRPr>
          </a:p>
        </p:txBody>
      </p:sp>
    </p:spTree>
    <p:extLst>
      <p:ext uri="{BB962C8B-B14F-4D97-AF65-F5344CB8AC3E}">
        <p14:creationId xmlns:p14="http://schemas.microsoft.com/office/powerpoint/2010/main" val="165247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60000"/>
                    <a:lumOff val="40000"/>
                  </a:schemeClr>
                </a:solidFill>
              </a:rPr>
              <a:t>Inside the Body (Cont.)</a:t>
            </a:r>
            <a:endParaRPr lang="en-GB" sz="3200" dirty="0">
              <a:solidFill>
                <a:schemeClr val="accent1">
                  <a:lumMod val="60000"/>
                  <a:lumOff val="40000"/>
                </a:schemeClr>
              </a:solidFill>
            </a:endParaRPr>
          </a:p>
        </p:txBody>
      </p:sp>
      <p:sp>
        <p:nvSpPr>
          <p:cNvPr id="3" name="Content Placeholder 2"/>
          <p:cNvSpPr>
            <a:spLocks noGrp="1"/>
          </p:cNvSpPr>
          <p:nvPr>
            <p:ph idx="1"/>
          </p:nvPr>
        </p:nvSpPr>
        <p:spPr>
          <a:xfrm>
            <a:off x="323528" y="1981200"/>
            <a:ext cx="8496944" cy="4400128"/>
          </a:xfrm>
        </p:spPr>
        <p:txBody>
          <a:bodyPr>
            <a:normAutofit fontScale="92500"/>
          </a:bodyPr>
          <a:lstStyle/>
          <a:p>
            <a:pPr algn="l" rtl="0">
              <a:buFont typeface="Wingdings" pitchFamily="2" charset="2"/>
              <a:buNone/>
              <a:defRPr/>
            </a:pPr>
            <a:r>
              <a:rPr lang="en-GB" sz="2400" b="1" dirty="0" smtClean="0">
                <a:solidFill>
                  <a:schemeClr val="bg2"/>
                </a:solidFill>
              </a:rPr>
              <a:t>    Active TB spreads through the lymphatic system to other parts of the body. In these other parts, the immune system kills bacilli, but immune cells and local tissue die as well. The dead cells form masses called </a:t>
            </a:r>
            <a:r>
              <a:rPr lang="en-GB" sz="2400" b="1" dirty="0" err="1" smtClean="0">
                <a:solidFill>
                  <a:schemeClr val="bg2"/>
                </a:solidFill>
              </a:rPr>
              <a:t>granulomas</a:t>
            </a:r>
            <a:r>
              <a:rPr lang="en-GB" sz="2400" b="1" dirty="0" smtClean="0">
                <a:solidFill>
                  <a:schemeClr val="bg2"/>
                </a:solidFill>
              </a:rPr>
              <a:t>, where bacilli survive but don’t grow. </a:t>
            </a:r>
          </a:p>
          <a:p>
            <a:pPr algn="l" rtl="0">
              <a:buFont typeface="Wingdings" pitchFamily="2" charset="2"/>
              <a:buNone/>
              <a:defRPr/>
            </a:pPr>
            <a:endParaRPr lang="en-GB" sz="2400" b="1" dirty="0" smtClean="0">
              <a:solidFill>
                <a:schemeClr val="bg2"/>
              </a:solidFill>
            </a:endParaRPr>
          </a:p>
          <a:p>
            <a:pPr algn="l" rtl="0">
              <a:buFont typeface="Wingdings" pitchFamily="2" charset="2"/>
              <a:buNone/>
              <a:defRPr/>
            </a:pPr>
            <a:r>
              <a:rPr lang="en-GB" sz="2400" b="1" dirty="0" smtClean="0">
                <a:solidFill>
                  <a:schemeClr val="bg2"/>
                </a:solidFill>
              </a:rPr>
              <a:t>    As more lung tissue is destroyed and </a:t>
            </a:r>
            <a:r>
              <a:rPr lang="en-GB" sz="2400" b="1" dirty="0" err="1" smtClean="0">
                <a:solidFill>
                  <a:schemeClr val="bg2"/>
                </a:solidFill>
              </a:rPr>
              <a:t>granulomas</a:t>
            </a:r>
            <a:r>
              <a:rPr lang="en-GB" sz="2400" b="1" dirty="0" smtClean="0">
                <a:solidFill>
                  <a:schemeClr val="bg2"/>
                </a:solidFill>
              </a:rPr>
              <a:t> expand, cavities develop in the lungs, which causes more coughing and shortness of breathe. </a:t>
            </a:r>
            <a:r>
              <a:rPr lang="en-GB" sz="2400" b="1" dirty="0" err="1" smtClean="0">
                <a:solidFill>
                  <a:schemeClr val="bg2"/>
                </a:solidFill>
              </a:rPr>
              <a:t>Granulomas</a:t>
            </a:r>
            <a:r>
              <a:rPr lang="en-GB" sz="2400" b="1" dirty="0" smtClean="0">
                <a:solidFill>
                  <a:schemeClr val="bg2"/>
                </a:solidFill>
              </a:rPr>
              <a:t> can also eat away blood vessels which causes bleeding in the lungs, and bloody sputum.</a:t>
            </a:r>
            <a:br>
              <a:rPr lang="en-GB" sz="2400" b="1" dirty="0" smtClean="0">
                <a:solidFill>
                  <a:schemeClr val="bg2"/>
                </a:solidFill>
              </a:rPr>
            </a:br>
            <a:endParaRPr lang="en-GB" sz="2400" b="1" dirty="0" smtClean="0">
              <a:solidFill>
                <a:schemeClr val="bg2"/>
              </a:solidFill>
            </a:endParaRPr>
          </a:p>
          <a:p>
            <a:pPr algn="l" rtl="0">
              <a:defRPr/>
            </a:pPr>
            <a:endParaRPr lang="en-GB" sz="2400" b="1" dirty="0">
              <a:solidFill>
                <a:schemeClr val="bg2"/>
              </a:solidFill>
            </a:endParaRPr>
          </a:p>
        </p:txBody>
      </p:sp>
    </p:spTree>
    <p:extLst>
      <p:ext uri="{BB962C8B-B14F-4D97-AF65-F5344CB8AC3E}">
        <p14:creationId xmlns:p14="http://schemas.microsoft.com/office/powerpoint/2010/main" val="4027917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a:solidFill>
                  <a:schemeClr val="accent1">
                    <a:lumMod val="60000"/>
                    <a:lumOff val="40000"/>
                  </a:schemeClr>
                </a:solidFill>
              </a:rPr>
              <a:t>Immunological Feature</a:t>
            </a:r>
            <a:endParaRPr lang="en-GB" sz="3200" b="1" dirty="0">
              <a:solidFill>
                <a:schemeClr val="accent1">
                  <a:lumMod val="60000"/>
                  <a:lumOff val="40000"/>
                </a:schemeClr>
              </a:solidFill>
            </a:endParaRPr>
          </a:p>
        </p:txBody>
      </p:sp>
      <p:sp>
        <p:nvSpPr>
          <p:cNvPr id="1024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bg2"/>
                </a:solidFill>
              </a:rPr>
              <a:t>TB require CMI for its control</a:t>
            </a:r>
          </a:p>
          <a:p>
            <a:pPr algn="l" rtl="0" eaLnBrk="1" hangingPunct="1">
              <a:defRPr/>
            </a:pPr>
            <a:r>
              <a:rPr lang="en-US" sz="2400" b="1" dirty="0" err="1" smtClean="0">
                <a:solidFill>
                  <a:schemeClr val="bg2"/>
                </a:solidFill>
              </a:rPr>
              <a:t>Ab</a:t>
            </a:r>
            <a:r>
              <a:rPr lang="en-US" sz="2400" b="1" dirty="0" smtClean="0">
                <a:solidFill>
                  <a:schemeClr val="bg2"/>
                </a:solidFill>
              </a:rPr>
              <a:t> response is rich but has no role </a:t>
            </a:r>
          </a:p>
          <a:p>
            <a:pPr algn="l" rtl="0" eaLnBrk="1" hangingPunct="1">
              <a:defRPr/>
            </a:pPr>
            <a:r>
              <a:rPr lang="en-US" sz="2400" b="1" dirty="0" smtClean="0">
                <a:solidFill>
                  <a:schemeClr val="bg2"/>
                </a:solidFill>
              </a:rPr>
              <a:t>Multiplication proceeds for weeks both in:</a:t>
            </a:r>
          </a:p>
          <a:p>
            <a:pPr lvl="1" algn="l" rtl="0" eaLnBrk="1" hangingPunct="1">
              <a:defRPr/>
            </a:pPr>
            <a:r>
              <a:rPr lang="en-US" sz="2400" b="1" dirty="0" smtClean="0">
                <a:solidFill>
                  <a:schemeClr val="bg2"/>
                </a:solidFill>
              </a:rPr>
              <a:t>initial focus</a:t>
            </a:r>
          </a:p>
          <a:p>
            <a:pPr lvl="1" algn="l" rtl="0" eaLnBrk="1" hangingPunct="1">
              <a:defRPr/>
            </a:pPr>
            <a:r>
              <a:rPr lang="en-US" sz="2400" b="1" dirty="0" err="1" smtClean="0">
                <a:solidFill>
                  <a:schemeClr val="bg2"/>
                </a:solidFill>
              </a:rPr>
              <a:t>lymphohaematogenous</a:t>
            </a:r>
            <a:r>
              <a:rPr lang="en-US" sz="2400" b="1" dirty="0" smtClean="0">
                <a:solidFill>
                  <a:schemeClr val="bg2"/>
                </a:solidFill>
              </a:rPr>
              <a:t> metastatic foci</a:t>
            </a:r>
          </a:p>
          <a:p>
            <a:pPr algn="l" rtl="0" eaLnBrk="1" hangingPunct="1">
              <a:defRPr/>
            </a:pPr>
            <a:r>
              <a:rPr lang="en-US" sz="2400" b="1" dirty="0" smtClean="0">
                <a:solidFill>
                  <a:schemeClr val="bg2"/>
                </a:solidFill>
              </a:rPr>
              <a:t>Until development of ... cell mediated immunity</a:t>
            </a:r>
          </a:p>
          <a:p>
            <a:pPr algn="l" rtl="0" eaLnBrk="1" hangingPunct="1">
              <a:defRPr/>
            </a:pPr>
            <a:endParaRPr lang="en-GB" sz="2400" b="1" dirty="0" smtClean="0">
              <a:solidFill>
                <a:schemeClr val="bg2"/>
              </a:solidFill>
            </a:endParaRPr>
          </a:p>
        </p:txBody>
      </p:sp>
    </p:spTree>
    <p:extLst>
      <p:ext uri="{BB962C8B-B14F-4D97-AF65-F5344CB8AC3E}">
        <p14:creationId xmlns:p14="http://schemas.microsoft.com/office/powerpoint/2010/main" val="1283269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33400"/>
            <a:ext cx="7772400" cy="1143000"/>
          </a:xfrm>
        </p:spPr>
        <p:txBody>
          <a:bodyPr>
            <a:normAutofit/>
          </a:bodyPr>
          <a:lstStyle/>
          <a:p>
            <a:pPr>
              <a:defRPr/>
            </a:pPr>
            <a:r>
              <a:rPr lang="en-US" sz="3200" b="1" dirty="0" smtClean="0">
                <a:solidFill>
                  <a:schemeClr val="accent1">
                    <a:lumMod val="60000"/>
                    <a:lumOff val="40000"/>
                  </a:schemeClr>
                </a:solidFill>
              </a:rPr>
              <a:t>Microbiology</a:t>
            </a:r>
            <a:endParaRPr lang="en-GB" sz="3200" b="1" dirty="0">
              <a:solidFill>
                <a:schemeClr val="accent1">
                  <a:lumMod val="60000"/>
                  <a:lumOff val="40000"/>
                </a:schemeClr>
              </a:solidFill>
            </a:endParaRPr>
          </a:p>
        </p:txBody>
      </p:sp>
      <p:sp>
        <p:nvSpPr>
          <p:cNvPr id="3075" name="Rectangle 3"/>
          <p:cNvSpPr>
            <a:spLocks noGrp="1" noChangeArrowheads="1"/>
          </p:cNvSpPr>
          <p:nvPr>
            <p:ph idx="1"/>
          </p:nvPr>
        </p:nvSpPr>
        <p:spPr>
          <a:xfrm>
            <a:off x="971600" y="1628800"/>
            <a:ext cx="7543800" cy="4114800"/>
          </a:xfrm>
        </p:spPr>
        <p:txBody>
          <a:bodyPr>
            <a:normAutofit lnSpcReduction="10000"/>
          </a:bodyPr>
          <a:lstStyle/>
          <a:p>
            <a:pPr algn="l" rtl="0" eaLnBrk="1" hangingPunct="1">
              <a:lnSpc>
                <a:spcPct val="90000"/>
              </a:lnSpc>
              <a:defRPr/>
            </a:pPr>
            <a:r>
              <a:rPr lang="en-US" sz="2400" b="1" dirty="0" smtClean="0">
                <a:solidFill>
                  <a:schemeClr val="bg2"/>
                </a:solidFill>
              </a:rPr>
              <a:t>Organism: </a:t>
            </a:r>
          </a:p>
          <a:p>
            <a:pPr lvl="1" algn="l" rtl="0" eaLnBrk="1" hangingPunct="1">
              <a:lnSpc>
                <a:spcPct val="90000"/>
              </a:lnSpc>
              <a:defRPr/>
            </a:pPr>
            <a:r>
              <a:rPr lang="en-US" sz="2400" b="1" dirty="0" smtClean="0">
                <a:solidFill>
                  <a:schemeClr val="bg2"/>
                </a:solidFill>
              </a:rPr>
              <a:t>Mycobacterium tuberculosis</a:t>
            </a:r>
          </a:p>
          <a:p>
            <a:pPr lvl="1" algn="l" rtl="0" eaLnBrk="1" hangingPunct="1">
              <a:lnSpc>
                <a:spcPct val="90000"/>
              </a:lnSpc>
              <a:defRPr/>
            </a:pPr>
            <a:r>
              <a:rPr lang="en-US" sz="2400" b="1" dirty="0" smtClean="0">
                <a:solidFill>
                  <a:schemeClr val="bg2"/>
                </a:solidFill>
              </a:rPr>
              <a:t>Aerobic</a:t>
            </a:r>
          </a:p>
          <a:p>
            <a:pPr lvl="1" algn="l" rtl="0" eaLnBrk="1" hangingPunct="1">
              <a:lnSpc>
                <a:spcPct val="90000"/>
              </a:lnSpc>
              <a:defRPr/>
            </a:pPr>
            <a:r>
              <a:rPr lang="en-US" sz="2400" b="1" dirty="0" smtClean="0">
                <a:solidFill>
                  <a:schemeClr val="bg2"/>
                </a:solidFill>
              </a:rPr>
              <a:t>Non-spore forming ,non-motile</a:t>
            </a:r>
          </a:p>
          <a:p>
            <a:pPr lvl="1" algn="l" rtl="0" eaLnBrk="1" hangingPunct="1">
              <a:lnSpc>
                <a:spcPct val="90000"/>
              </a:lnSpc>
              <a:defRPr/>
            </a:pPr>
            <a:r>
              <a:rPr lang="en-US" sz="2400" b="1" dirty="0" smtClean="0">
                <a:solidFill>
                  <a:schemeClr val="bg2"/>
                </a:solidFill>
              </a:rPr>
              <a:t>Rod..: 2—5 mm long</a:t>
            </a:r>
          </a:p>
          <a:p>
            <a:pPr lvl="1" algn="l" rtl="0" eaLnBrk="1" hangingPunct="1">
              <a:lnSpc>
                <a:spcPct val="90000"/>
              </a:lnSpc>
              <a:defRPr/>
            </a:pPr>
            <a:r>
              <a:rPr lang="en-US" sz="2400" b="1" dirty="0" smtClean="0">
                <a:solidFill>
                  <a:schemeClr val="bg2"/>
                </a:solidFill>
              </a:rPr>
              <a:t>Resistant to disinfectant</a:t>
            </a:r>
          </a:p>
          <a:p>
            <a:pPr lvl="1" algn="l" rtl="0" eaLnBrk="1" hangingPunct="1">
              <a:lnSpc>
                <a:spcPct val="90000"/>
              </a:lnSpc>
              <a:defRPr/>
            </a:pPr>
            <a:r>
              <a:rPr lang="en-US" sz="2400" b="1" dirty="0" smtClean="0">
                <a:solidFill>
                  <a:schemeClr val="bg2"/>
                </a:solidFill>
              </a:rPr>
              <a:t>Once stained it resists </a:t>
            </a:r>
            <a:r>
              <a:rPr lang="en-US" sz="2400" b="1" dirty="0" err="1" smtClean="0">
                <a:solidFill>
                  <a:schemeClr val="bg2"/>
                </a:solidFill>
              </a:rPr>
              <a:t>decolorization</a:t>
            </a:r>
            <a:r>
              <a:rPr lang="en-US" sz="2400" b="1" dirty="0" smtClean="0">
                <a:solidFill>
                  <a:schemeClr val="bg2"/>
                </a:solidFill>
              </a:rPr>
              <a:t> with acid and alcohol facultative intracellular organism</a:t>
            </a:r>
          </a:p>
          <a:p>
            <a:pPr algn="l" rtl="0" eaLnBrk="1" hangingPunct="1">
              <a:lnSpc>
                <a:spcPct val="90000"/>
              </a:lnSpc>
              <a:defRPr/>
            </a:pPr>
            <a:r>
              <a:rPr lang="en-US" sz="2400" b="1" dirty="0" smtClean="0">
                <a:solidFill>
                  <a:schemeClr val="bg2"/>
                </a:solidFill>
              </a:rPr>
              <a:t>Human is the main reservoir of MTB</a:t>
            </a:r>
          </a:p>
          <a:p>
            <a:pPr algn="l" rtl="0" eaLnBrk="1" hangingPunct="1">
              <a:lnSpc>
                <a:spcPct val="90000"/>
              </a:lnSpc>
              <a:buFont typeface="Wingdings" pitchFamily="2" charset="2"/>
              <a:buNone/>
              <a:defRPr/>
            </a:pPr>
            <a:endParaRPr lang="en-GB" sz="2400" b="1" dirty="0" smtClean="0">
              <a:solidFill>
                <a:schemeClr val="bg2"/>
              </a:solidFill>
            </a:endParaRPr>
          </a:p>
        </p:txBody>
      </p:sp>
    </p:spTree>
    <p:extLst>
      <p:ext uri="{BB962C8B-B14F-4D97-AF65-F5344CB8AC3E}">
        <p14:creationId xmlns:p14="http://schemas.microsoft.com/office/powerpoint/2010/main" val="116481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accent1">
                    <a:lumMod val="60000"/>
                    <a:lumOff val="40000"/>
                  </a:schemeClr>
                </a:solidFill>
              </a:rPr>
              <a:t>Objectives</a:t>
            </a:r>
            <a:endParaRPr lang="ar-SA" sz="3200" dirty="0">
              <a:solidFill>
                <a:schemeClr val="accent1">
                  <a:lumMod val="60000"/>
                  <a:lumOff val="40000"/>
                </a:schemeClr>
              </a:solidFill>
            </a:endParaRPr>
          </a:p>
        </p:txBody>
      </p:sp>
      <p:sp>
        <p:nvSpPr>
          <p:cNvPr id="3" name="Content Placeholder 2"/>
          <p:cNvSpPr>
            <a:spLocks noGrp="1"/>
          </p:cNvSpPr>
          <p:nvPr>
            <p:ph idx="1"/>
          </p:nvPr>
        </p:nvSpPr>
        <p:spPr>
          <a:xfrm>
            <a:off x="457200" y="1600200"/>
            <a:ext cx="8229600" cy="4495799"/>
          </a:xfrm>
        </p:spPr>
        <p:txBody>
          <a:bodyPr>
            <a:normAutofit/>
          </a:bodyPr>
          <a:lstStyle/>
          <a:p>
            <a:pPr marL="457200" lvl="1" indent="0" algn="l" rtl="0" eaLnBrk="1" hangingPunct="1">
              <a:buNone/>
            </a:pPr>
            <a:r>
              <a:rPr lang="en-US" b="1" kern="1200" dirty="0"/>
              <a:t>By the end of this lecture, students should know the following about Tuberculosis</a:t>
            </a:r>
            <a:r>
              <a:rPr lang="en-US" b="1" kern="1200" dirty="0" smtClean="0"/>
              <a:t>:</a:t>
            </a:r>
            <a:endParaRPr lang="en-US" b="1" kern="1200" dirty="0"/>
          </a:p>
          <a:p>
            <a:pPr lvl="1" algn="l" rtl="0" eaLnBrk="1" hangingPunct="1">
              <a:buFont typeface="Arial" pitchFamily="34" charset="0"/>
              <a:buChar char="•"/>
              <a:defRPr/>
            </a:pPr>
            <a:r>
              <a:rPr lang="en-US" b="1" kern="1200" dirty="0"/>
              <a:t>Overview of Tuberculosis (TB) Epidemiology</a:t>
            </a:r>
          </a:p>
          <a:p>
            <a:pPr lvl="1" algn="l" rtl="0" eaLnBrk="1" hangingPunct="1">
              <a:buFont typeface="Arial" pitchFamily="34" charset="0"/>
              <a:buChar char="•"/>
            </a:pPr>
            <a:r>
              <a:rPr lang="en-US" b="1" kern="1200" dirty="0"/>
              <a:t>Transmission and Pathogenesis of TB</a:t>
            </a:r>
          </a:p>
          <a:p>
            <a:pPr lvl="1" algn="l" rtl="0" eaLnBrk="1" hangingPunct="1">
              <a:buFont typeface="Arial" pitchFamily="34" charset="0"/>
              <a:buChar char="•"/>
            </a:pPr>
            <a:r>
              <a:rPr lang="en-US" b="1" kern="1200" dirty="0"/>
              <a:t>Testing for TB Infection and Disease</a:t>
            </a:r>
          </a:p>
          <a:p>
            <a:pPr lvl="1" algn="l" rtl="0" eaLnBrk="1" hangingPunct="1">
              <a:buFont typeface="Arial" pitchFamily="34" charset="0"/>
              <a:buChar char="•"/>
            </a:pPr>
            <a:r>
              <a:rPr lang="en-US" b="1" kern="1200" dirty="0"/>
              <a:t>Diagnosis of TB Disease</a:t>
            </a:r>
          </a:p>
          <a:p>
            <a:pPr lvl="1" algn="l" rtl="0" eaLnBrk="1" hangingPunct="1">
              <a:buFont typeface="Arial" pitchFamily="34" charset="0"/>
              <a:buChar char="•"/>
            </a:pPr>
            <a:r>
              <a:rPr lang="en-US" b="1" kern="1200" dirty="0"/>
              <a:t>Treatment for Latent TB Infection</a:t>
            </a:r>
          </a:p>
          <a:p>
            <a:pPr lvl="1" algn="l" rtl="0" eaLnBrk="1" hangingPunct="1">
              <a:buFont typeface="Arial" pitchFamily="34" charset="0"/>
              <a:buChar char="•"/>
              <a:defRPr/>
            </a:pPr>
            <a:r>
              <a:rPr lang="en-US" b="1" kern="1200" dirty="0"/>
              <a:t>Treatment for TB Disease</a:t>
            </a:r>
          </a:p>
          <a:p>
            <a:pPr lvl="1" algn="l" rtl="0" eaLnBrk="1" hangingPunct="1">
              <a:buFont typeface="Arial" pitchFamily="34" charset="0"/>
              <a:buChar char="•"/>
            </a:pPr>
            <a:r>
              <a:rPr lang="en-US" b="1" kern="1200" dirty="0"/>
              <a:t>TB Infection Control</a:t>
            </a:r>
          </a:p>
          <a:p>
            <a:pPr algn="l" rtl="0"/>
            <a:endParaRPr lang="ar-SA" dirty="0"/>
          </a:p>
        </p:txBody>
      </p:sp>
    </p:spTree>
    <p:extLst>
      <p:ext uri="{BB962C8B-B14F-4D97-AF65-F5344CB8AC3E}">
        <p14:creationId xmlns:p14="http://schemas.microsoft.com/office/powerpoint/2010/main" val="42644121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1">
                    <a:lumMod val="60000"/>
                    <a:lumOff val="40000"/>
                  </a:schemeClr>
                </a:solidFill>
              </a:rPr>
              <a:t>Clinical Features</a:t>
            </a:r>
            <a:r>
              <a:rPr lang="en-GB" sz="3200" b="1" dirty="0" smtClean="0">
                <a:solidFill>
                  <a:schemeClr val="accent1">
                    <a:lumMod val="60000"/>
                    <a:lumOff val="40000"/>
                  </a:schemeClr>
                </a:solidFill>
              </a:rPr>
              <a:t/>
            </a:r>
            <a:br>
              <a:rPr lang="en-GB" sz="3200" b="1" dirty="0" smtClean="0">
                <a:solidFill>
                  <a:schemeClr val="accent1">
                    <a:lumMod val="60000"/>
                    <a:lumOff val="40000"/>
                  </a:schemeClr>
                </a:solidFill>
              </a:rPr>
            </a:br>
            <a:r>
              <a:rPr lang="en-GB" sz="3200" b="1" dirty="0" smtClean="0">
                <a:solidFill>
                  <a:schemeClr val="accent1">
                    <a:lumMod val="60000"/>
                    <a:lumOff val="40000"/>
                  </a:schemeClr>
                </a:solidFill>
              </a:rPr>
              <a:t>Active VS. Latent Infection</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971600" y="1642512"/>
            <a:ext cx="8077200" cy="4378776"/>
          </a:xfrm>
        </p:spPr>
        <p:txBody>
          <a:bodyPr>
            <a:noAutofit/>
          </a:bodyPr>
          <a:lstStyle/>
          <a:p>
            <a:pPr algn="l" rtl="0">
              <a:buFont typeface="Wingdings" pitchFamily="2" charset="2"/>
              <a:buChar char="Ø"/>
              <a:defRPr/>
            </a:pPr>
            <a:r>
              <a:rPr lang="en-GB" sz="2000" b="1" dirty="0" smtClean="0">
                <a:solidFill>
                  <a:schemeClr val="bg2"/>
                </a:solidFill>
              </a:rPr>
              <a:t>Unhealthy person</a:t>
            </a:r>
          </a:p>
          <a:p>
            <a:pPr algn="l" rtl="0">
              <a:defRPr/>
            </a:pPr>
            <a:r>
              <a:rPr lang="en-GB" sz="2000" b="1" dirty="0" smtClean="0">
                <a:solidFill>
                  <a:schemeClr val="bg2"/>
                </a:solidFill>
              </a:rPr>
              <a:t>Bacilli overwhelm immune system</a:t>
            </a:r>
          </a:p>
          <a:p>
            <a:pPr algn="l" rtl="0">
              <a:defRPr/>
            </a:pPr>
            <a:r>
              <a:rPr lang="en-GB" sz="2000" b="1" dirty="0" smtClean="0">
                <a:solidFill>
                  <a:schemeClr val="bg2"/>
                </a:solidFill>
              </a:rPr>
              <a:t>Bacilli break out of tubercles in alveoli </a:t>
            </a:r>
            <a:r>
              <a:rPr lang="en-GB" sz="2000" b="1" dirty="0" smtClean="0">
                <a:solidFill>
                  <a:schemeClr val="bg2"/>
                </a:solidFill>
              </a:rPr>
              <a:t>and                                                 </a:t>
            </a:r>
            <a:r>
              <a:rPr lang="en-GB" sz="2000" b="1" dirty="0" smtClean="0">
                <a:solidFill>
                  <a:schemeClr val="bg2"/>
                </a:solidFill>
              </a:rPr>
              <a:t>spread through bloodstream</a:t>
            </a:r>
          </a:p>
          <a:p>
            <a:pPr algn="l" rtl="0">
              <a:defRPr/>
            </a:pPr>
            <a:r>
              <a:rPr lang="en-GB" sz="2000" b="1" dirty="0" smtClean="0">
                <a:solidFill>
                  <a:schemeClr val="bg2"/>
                </a:solidFill>
              </a:rPr>
              <a:t>This is (active) TB</a:t>
            </a:r>
            <a:br>
              <a:rPr lang="en-GB" sz="2000" b="1" dirty="0" smtClean="0">
                <a:solidFill>
                  <a:schemeClr val="bg2"/>
                </a:solidFill>
              </a:rPr>
            </a:br>
            <a:endParaRPr lang="en-GB" sz="2000" b="1" dirty="0" smtClean="0">
              <a:solidFill>
                <a:schemeClr val="bg2"/>
              </a:solidFill>
            </a:endParaRPr>
          </a:p>
          <a:p>
            <a:pPr algn="l" rtl="0">
              <a:buFont typeface="Wingdings" pitchFamily="2" charset="2"/>
              <a:buChar char="Ø"/>
              <a:defRPr/>
            </a:pPr>
            <a:r>
              <a:rPr lang="en-GB" sz="2000" b="1" dirty="0" smtClean="0">
                <a:solidFill>
                  <a:schemeClr val="bg2"/>
                </a:solidFill>
              </a:rPr>
              <a:t>Healthy person</a:t>
            </a:r>
          </a:p>
          <a:p>
            <a:pPr algn="l" rtl="0">
              <a:defRPr/>
            </a:pPr>
            <a:r>
              <a:rPr lang="en-GB" sz="2000" b="1" dirty="0" smtClean="0">
                <a:solidFill>
                  <a:schemeClr val="bg2"/>
                </a:solidFill>
              </a:rPr>
              <a:t>Initial infection controlled by immune system</a:t>
            </a:r>
          </a:p>
          <a:p>
            <a:pPr algn="l" rtl="0">
              <a:defRPr/>
            </a:pPr>
            <a:r>
              <a:rPr lang="en-GB" sz="2000" b="1" dirty="0" smtClean="0">
                <a:solidFill>
                  <a:schemeClr val="bg2"/>
                </a:solidFill>
              </a:rPr>
              <a:t>Bacilli remain confined in tubercles for years</a:t>
            </a:r>
          </a:p>
          <a:p>
            <a:pPr algn="l" rtl="0">
              <a:defRPr/>
            </a:pPr>
            <a:r>
              <a:rPr lang="en-GB" sz="2000" b="1" dirty="0" smtClean="0">
                <a:solidFill>
                  <a:schemeClr val="bg2"/>
                </a:solidFill>
              </a:rPr>
              <a:t>This is(latent) TB</a:t>
            </a:r>
          </a:p>
          <a:p>
            <a:pPr algn="l" rtl="0">
              <a:defRPr/>
            </a:pPr>
            <a:endParaRPr lang="en-GB" sz="2000" b="1" dirty="0">
              <a:solidFill>
                <a:schemeClr val="bg2"/>
              </a:solidFill>
            </a:endParaRPr>
          </a:p>
        </p:txBody>
      </p:sp>
      <p:pic>
        <p:nvPicPr>
          <p:cNvPr id="18436" name="Picture 3" descr="slide0005_image0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708" y="5229200"/>
            <a:ext cx="25447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lide0005_image00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8346" y="2887967"/>
            <a:ext cx="25241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6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60000"/>
                    <a:lumOff val="40000"/>
                  </a:schemeClr>
                </a:solidFill>
              </a:rPr>
              <a:t>Symptoms</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467544" y="1412776"/>
            <a:ext cx="8229600" cy="4637112"/>
          </a:xfrm>
        </p:spPr>
        <p:txBody>
          <a:bodyPr>
            <a:normAutofit fontScale="92500" lnSpcReduction="10000"/>
          </a:bodyPr>
          <a:lstStyle/>
          <a:p>
            <a:pPr algn="l" rtl="0">
              <a:lnSpc>
                <a:spcPct val="120000"/>
              </a:lnSpc>
              <a:defRPr/>
            </a:pPr>
            <a:r>
              <a:rPr lang="en-GB" sz="2400" b="1" dirty="0" smtClean="0">
                <a:solidFill>
                  <a:schemeClr val="bg2"/>
                </a:solidFill>
              </a:rPr>
              <a:t>Cough</a:t>
            </a:r>
          </a:p>
          <a:p>
            <a:pPr algn="l" rtl="0">
              <a:lnSpc>
                <a:spcPct val="120000"/>
              </a:lnSpc>
              <a:defRPr/>
            </a:pPr>
            <a:r>
              <a:rPr lang="en-GB" sz="2400" b="1" dirty="0" smtClean="0">
                <a:solidFill>
                  <a:schemeClr val="bg2"/>
                </a:solidFill>
              </a:rPr>
              <a:t>Fever</a:t>
            </a:r>
          </a:p>
          <a:p>
            <a:pPr algn="l" rtl="0">
              <a:lnSpc>
                <a:spcPct val="120000"/>
              </a:lnSpc>
              <a:defRPr/>
            </a:pPr>
            <a:r>
              <a:rPr lang="en-GB" sz="2400" b="1" dirty="0" smtClean="0">
                <a:solidFill>
                  <a:schemeClr val="bg2"/>
                </a:solidFill>
              </a:rPr>
              <a:t>Weight loss</a:t>
            </a:r>
          </a:p>
          <a:p>
            <a:pPr algn="l" rtl="0">
              <a:lnSpc>
                <a:spcPct val="120000"/>
              </a:lnSpc>
              <a:defRPr/>
            </a:pPr>
            <a:r>
              <a:rPr lang="en-GB" sz="2400" b="1" dirty="0" smtClean="0">
                <a:solidFill>
                  <a:schemeClr val="bg2"/>
                </a:solidFill>
              </a:rPr>
              <a:t>Night sweats</a:t>
            </a:r>
          </a:p>
          <a:p>
            <a:pPr algn="l" rtl="0">
              <a:lnSpc>
                <a:spcPct val="120000"/>
              </a:lnSpc>
              <a:defRPr/>
            </a:pPr>
            <a:r>
              <a:rPr lang="en-GB" sz="2400" b="1" dirty="0" smtClean="0">
                <a:solidFill>
                  <a:schemeClr val="bg2"/>
                </a:solidFill>
              </a:rPr>
              <a:t>Loss of appetite</a:t>
            </a:r>
          </a:p>
          <a:p>
            <a:pPr algn="l" rtl="0">
              <a:lnSpc>
                <a:spcPct val="120000"/>
              </a:lnSpc>
              <a:defRPr/>
            </a:pPr>
            <a:r>
              <a:rPr lang="en-GB" sz="2400" b="1" dirty="0" smtClean="0">
                <a:solidFill>
                  <a:schemeClr val="bg2"/>
                </a:solidFill>
              </a:rPr>
              <a:t>Fatigue</a:t>
            </a:r>
          </a:p>
          <a:p>
            <a:pPr algn="l" rtl="0">
              <a:lnSpc>
                <a:spcPct val="120000"/>
              </a:lnSpc>
              <a:defRPr/>
            </a:pPr>
            <a:r>
              <a:rPr lang="en-GB" sz="2400" b="1" dirty="0" smtClean="0">
                <a:solidFill>
                  <a:schemeClr val="bg2"/>
                </a:solidFill>
              </a:rPr>
              <a:t>Swollen glands (lymph nodes)</a:t>
            </a:r>
          </a:p>
          <a:p>
            <a:pPr algn="l" rtl="0">
              <a:lnSpc>
                <a:spcPct val="120000"/>
              </a:lnSpc>
              <a:defRPr/>
            </a:pPr>
            <a:r>
              <a:rPr lang="en-GB" sz="2400" b="1" dirty="0" smtClean="0">
                <a:solidFill>
                  <a:schemeClr val="bg2"/>
                </a:solidFill>
              </a:rPr>
              <a:t>Chills</a:t>
            </a:r>
          </a:p>
          <a:p>
            <a:pPr algn="l" rtl="0">
              <a:lnSpc>
                <a:spcPct val="120000"/>
              </a:lnSpc>
              <a:defRPr/>
            </a:pPr>
            <a:r>
              <a:rPr lang="en-GB" sz="2400" b="1" dirty="0" smtClean="0">
                <a:solidFill>
                  <a:schemeClr val="bg2"/>
                </a:solidFill>
              </a:rPr>
              <a:t>Pain while breathing</a:t>
            </a:r>
          </a:p>
          <a:p>
            <a:pPr algn="l" rtl="0">
              <a:defRPr/>
            </a:pPr>
            <a:endParaRPr lang="en-GB" sz="2400" b="1" dirty="0">
              <a:solidFill>
                <a:schemeClr val="bg2"/>
              </a:solidFill>
            </a:endParaRPr>
          </a:p>
        </p:txBody>
      </p:sp>
    </p:spTree>
    <p:extLst>
      <p:ext uri="{BB962C8B-B14F-4D97-AF65-F5344CB8AC3E}">
        <p14:creationId xmlns:p14="http://schemas.microsoft.com/office/powerpoint/2010/main" val="2523072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96875"/>
            <a:ext cx="7543800" cy="1431925"/>
          </a:xfrm>
        </p:spPr>
        <p:txBody>
          <a:bodyPr>
            <a:normAutofit/>
          </a:bodyPr>
          <a:lstStyle/>
          <a:p>
            <a:pPr eaLnBrk="1" hangingPunct="1">
              <a:defRPr/>
            </a:pPr>
            <a:r>
              <a:rPr lang="en-US" sz="3200" b="1" dirty="0" smtClean="0">
                <a:solidFill>
                  <a:schemeClr val="accent1">
                    <a:lumMod val="60000"/>
                    <a:lumOff val="40000"/>
                  </a:schemeClr>
                </a:solidFill>
              </a:rPr>
              <a:t>Clinical Features</a:t>
            </a:r>
            <a:endParaRPr lang="en-GB" sz="3200" b="1" dirty="0" smtClean="0">
              <a:solidFill>
                <a:schemeClr val="accent1">
                  <a:lumMod val="60000"/>
                  <a:lumOff val="40000"/>
                </a:schemeClr>
              </a:solidFill>
            </a:endParaRPr>
          </a:p>
        </p:txBody>
      </p:sp>
      <p:sp>
        <p:nvSpPr>
          <p:cNvPr id="11267" name="Rectangle 3"/>
          <p:cNvSpPr>
            <a:spLocks noGrp="1" noChangeArrowheads="1"/>
          </p:cNvSpPr>
          <p:nvPr>
            <p:ph idx="1"/>
          </p:nvPr>
        </p:nvSpPr>
        <p:spPr>
          <a:xfrm>
            <a:off x="914400" y="1905000"/>
            <a:ext cx="7696200" cy="4044280"/>
          </a:xfrm>
        </p:spPr>
        <p:txBody>
          <a:bodyPr>
            <a:normAutofit/>
          </a:bodyPr>
          <a:lstStyle/>
          <a:p>
            <a:pPr algn="l" rtl="0" eaLnBrk="1" hangingPunct="1">
              <a:lnSpc>
                <a:spcPct val="90000"/>
              </a:lnSpc>
              <a:defRPr/>
            </a:pPr>
            <a:r>
              <a:rPr lang="en-US" sz="2400" b="1" dirty="0" smtClean="0">
                <a:solidFill>
                  <a:schemeClr val="bg2"/>
                </a:solidFill>
              </a:rPr>
              <a:t>Pulmonary 80%</a:t>
            </a:r>
          </a:p>
          <a:p>
            <a:pPr algn="l" rtl="0" eaLnBrk="1" hangingPunct="1">
              <a:lnSpc>
                <a:spcPct val="90000"/>
              </a:lnSpc>
              <a:defRPr/>
            </a:pPr>
            <a:r>
              <a:rPr lang="en-US" sz="2400" b="1" dirty="0" smtClean="0">
                <a:solidFill>
                  <a:schemeClr val="bg2"/>
                </a:solidFill>
              </a:rPr>
              <a:t>Extra pulmonary 20%</a:t>
            </a:r>
          </a:p>
          <a:p>
            <a:pPr algn="l" rtl="0" eaLnBrk="1" hangingPunct="1">
              <a:lnSpc>
                <a:spcPct val="90000"/>
              </a:lnSpc>
              <a:defRPr/>
            </a:pPr>
            <a:r>
              <a:rPr lang="en-US" sz="2400" b="1" dirty="0" smtClean="0">
                <a:solidFill>
                  <a:schemeClr val="bg2"/>
                </a:solidFill>
              </a:rPr>
              <a:t>Pulmonary tuberculosis</a:t>
            </a:r>
          </a:p>
          <a:p>
            <a:pPr algn="l" rtl="0" eaLnBrk="1" hangingPunct="1">
              <a:lnSpc>
                <a:spcPct val="90000"/>
              </a:lnSpc>
              <a:defRPr/>
            </a:pPr>
            <a:r>
              <a:rPr lang="en-US" sz="2400" b="1" dirty="0" smtClean="0">
                <a:solidFill>
                  <a:schemeClr val="bg2"/>
                </a:solidFill>
              </a:rPr>
              <a:t>Primary: the lung is the 1</a:t>
            </a:r>
            <a:r>
              <a:rPr lang="en-US" sz="2400" b="1" baseline="30000" dirty="0" smtClean="0">
                <a:solidFill>
                  <a:schemeClr val="bg2"/>
                </a:solidFill>
              </a:rPr>
              <a:t>st</a:t>
            </a:r>
            <a:r>
              <a:rPr lang="en-US" sz="2400" b="1" dirty="0" smtClean="0">
                <a:solidFill>
                  <a:schemeClr val="bg2"/>
                </a:solidFill>
              </a:rPr>
              <a:t> organ involved ... middle and lower lobe</a:t>
            </a:r>
          </a:p>
          <a:p>
            <a:pPr algn="l" rtl="0" eaLnBrk="1" hangingPunct="1">
              <a:lnSpc>
                <a:spcPct val="90000"/>
              </a:lnSpc>
              <a:defRPr/>
            </a:pPr>
            <a:r>
              <a:rPr lang="en-US" sz="2400" b="1" dirty="0" smtClean="0">
                <a:solidFill>
                  <a:schemeClr val="bg2"/>
                </a:solidFill>
              </a:rPr>
              <a:t>Health: asymptomatic </a:t>
            </a:r>
          </a:p>
          <a:p>
            <a:pPr algn="l" rtl="0" eaLnBrk="1" hangingPunct="1">
              <a:lnSpc>
                <a:spcPct val="90000"/>
              </a:lnSpc>
              <a:defRPr/>
            </a:pPr>
            <a:r>
              <a:rPr lang="en-US" sz="2400" b="1" dirty="0" smtClean="0">
                <a:solidFill>
                  <a:schemeClr val="bg2"/>
                </a:solidFill>
              </a:rPr>
              <a:t>Heals spontaneously</a:t>
            </a:r>
          </a:p>
          <a:p>
            <a:pPr algn="l" rtl="0" eaLnBrk="1" hangingPunct="1">
              <a:lnSpc>
                <a:spcPct val="90000"/>
              </a:lnSpc>
              <a:defRPr/>
            </a:pPr>
            <a:r>
              <a:rPr lang="en-US" sz="2400" b="1" dirty="0" smtClean="0">
                <a:solidFill>
                  <a:schemeClr val="bg2"/>
                </a:solidFill>
              </a:rPr>
              <a:t>CXR normal</a:t>
            </a:r>
            <a:endParaRPr lang="en-GB" sz="2400" b="1" dirty="0" smtClean="0">
              <a:solidFill>
                <a:schemeClr val="bg2"/>
              </a:solidFill>
            </a:endParaRPr>
          </a:p>
        </p:txBody>
      </p:sp>
    </p:spTree>
    <p:extLst>
      <p:ext uri="{BB962C8B-B14F-4D97-AF65-F5344CB8AC3E}">
        <p14:creationId xmlns:p14="http://schemas.microsoft.com/office/powerpoint/2010/main" val="676035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60000"/>
                    <a:lumOff val="40000"/>
                  </a:schemeClr>
                </a:solidFill>
              </a:rPr>
              <a:t>Clinical Features</a:t>
            </a:r>
            <a:endParaRPr lang="en-US" sz="3200" dirty="0" smtClean="0">
              <a:solidFill>
                <a:schemeClr val="accent1">
                  <a:lumMod val="60000"/>
                  <a:lumOff val="40000"/>
                </a:schemeClr>
              </a:solidFill>
            </a:endParaRPr>
          </a:p>
        </p:txBody>
      </p:sp>
      <p:sp>
        <p:nvSpPr>
          <p:cNvPr id="14339" name="Rectangle 3"/>
          <p:cNvSpPr>
            <a:spLocks noGrp="1" noChangeArrowheads="1"/>
          </p:cNvSpPr>
          <p:nvPr>
            <p:ph idx="1"/>
          </p:nvPr>
        </p:nvSpPr>
        <p:spPr>
          <a:xfrm>
            <a:off x="1066800" y="1981200"/>
            <a:ext cx="7543800" cy="3752056"/>
          </a:xfrm>
        </p:spPr>
        <p:txBody>
          <a:bodyPr>
            <a:normAutofit/>
          </a:bodyPr>
          <a:lstStyle/>
          <a:p>
            <a:pPr algn="l" rtl="0" eaLnBrk="1" hangingPunct="1">
              <a:lnSpc>
                <a:spcPct val="90000"/>
              </a:lnSpc>
              <a:defRPr/>
            </a:pPr>
            <a:r>
              <a:rPr lang="en-US" sz="2400" b="1" dirty="0" smtClean="0">
                <a:solidFill>
                  <a:schemeClr val="bg2"/>
                </a:solidFill>
              </a:rPr>
              <a:t>Post primary (reactivation)</a:t>
            </a:r>
          </a:p>
          <a:p>
            <a:pPr algn="l" rtl="0" eaLnBrk="1" hangingPunct="1">
              <a:lnSpc>
                <a:spcPct val="90000"/>
              </a:lnSpc>
              <a:defRPr/>
            </a:pPr>
            <a:r>
              <a:rPr lang="en-US" sz="2400" b="1" dirty="0" smtClean="0">
                <a:solidFill>
                  <a:schemeClr val="bg2"/>
                </a:solidFill>
              </a:rPr>
              <a:t>Result from endogenous reactivation of latent infection and manifest clinically: </a:t>
            </a:r>
          </a:p>
          <a:p>
            <a:pPr lvl="1" algn="l" rtl="0" eaLnBrk="1" hangingPunct="1">
              <a:lnSpc>
                <a:spcPct val="90000"/>
              </a:lnSpc>
              <a:defRPr/>
            </a:pPr>
            <a:r>
              <a:rPr lang="en-US" sz="2400" b="1" dirty="0" smtClean="0">
                <a:solidFill>
                  <a:schemeClr val="bg2"/>
                </a:solidFill>
              </a:rPr>
              <a:t>Fever and night sweat</a:t>
            </a:r>
          </a:p>
          <a:p>
            <a:pPr lvl="1" algn="l" rtl="0" eaLnBrk="1" hangingPunct="1">
              <a:lnSpc>
                <a:spcPct val="90000"/>
              </a:lnSpc>
              <a:defRPr/>
            </a:pPr>
            <a:r>
              <a:rPr lang="en-US" sz="2400" b="1" dirty="0" smtClean="0">
                <a:solidFill>
                  <a:schemeClr val="bg2"/>
                </a:solidFill>
              </a:rPr>
              <a:t>Weight loss</a:t>
            </a:r>
          </a:p>
          <a:p>
            <a:pPr lvl="1" algn="l" rtl="0" eaLnBrk="1" hangingPunct="1">
              <a:lnSpc>
                <a:spcPct val="90000"/>
              </a:lnSpc>
              <a:defRPr/>
            </a:pPr>
            <a:r>
              <a:rPr lang="en-US" sz="2400" b="1" dirty="0" smtClean="0">
                <a:solidFill>
                  <a:schemeClr val="bg2"/>
                </a:solidFill>
              </a:rPr>
              <a:t>Cough… non-productive then productive</a:t>
            </a:r>
          </a:p>
          <a:p>
            <a:pPr algn="l" rtl="0" eaLnBrk="1" hangingPunct="1">
              <a:lnSpc>
                <a:spcPct val="90000"/>
              </a:lnSpc>
              <a:defRPr/>
            </a:pPr>
            <a:r>
              <a:rPr lang="en-US" sz="2400" b="1" dirty="0" smtClean="0">
                <a:solidFill>
                  <a:schemeClr val="bg2"/>
                </a:solidFill>
              </a:rPr>
              <a:t>May have </a:t>
            </a:r>
            <a:r>
              <a:rPr lang="en-US" sz="2400" b="1" dirty="0" err="1" smtClean="0">
                <a:solidFill>
                  <a:schemeClr val="bg2"/>
                </a:solidFill>
              </a:rPr>
              <a:t>haemoptysis</a:t>
            </a:r>
            <a:endParaRPr lang="en-US" sz="2400" b="1" dirty="0" smtClean="0">
              <a:solidFill>
                <a:schemeClr val="bg2"/>
              </a:solidFill>
            </a:endParaRPr>
          </a:p>
          <a:p>
            <a:pPr algn="l" rtl="0" eaLnBrk="1" hangingPunct="1">
              <a:lnSpc>
                <a:spcPct val="90000"/>
              </a:lnSpc>
              <a:defRPr/>
            </a:pPr>
            <a:r>
              <a:rPr lang="en-US" sz="2400" b="1" dirty="0" smtClean="0">
                <a:solidFill>
                  <a:schemeClr val="bg2"/>
                </a:solidFill>
              </a:rPr>
              <a:t>Signs: </a:t>
            </a:r>
            <a:r>
              <a:rPr lang="en-US" sz="2400" b="1" dirty="0" err="1" smtClean="0">
                <a:solidFill>
                  <a:schemeClr val="bg2"/>
                </a:solidFill>
              </a:rPr>
              <a:t>rales</a:t>
            </a:r>
            <a:r>
              <a:rPr lang="en-US" sz="2400" b="1" dirty="0" smtClean="0">
                <a:solidFill>
                  <a:schemeClr val="bg2"/>
                </a:solidFill>
              </a:rPr>
              <a:t> in chest exam</a:t>
            </a:r>
            <a:endParaRPr lang="en-GB" sz="2400" b="1" dirty="0" smtClean="0">
              <a:solidFill>
                <a:schemeClr val="bg2"/>
              </a:solidFill>
            </a:endParaRPr>
          </a:p>
        </p:txBody>
      </p:sp>
    </p:spTree>
    <p:extLst>
      <p:ext uri="{BB962C8B-B14F-4D97-AF65-F5344CB8AC3E}">
        <p14:creationId xmlns:p14="http://schemas.microsoft.com/office/powerpoint/2010/main" val="76174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96875"/>
            <a:ext cx="7543800" cy="1431925"/>
          </a:xfrm>
        </p:spPr>
        <p:txBody>
          <a:bodyPr/>
          <a:lstStyle/>
          <a:p>
            <a:pPr rtl="0" eaLnBrk="1" hangingPunct="1">
              <a:defRPr/>
            </a:pPr>
            <a:r>
              <a:rPr lang="en-US" sz="3200" b="1" dirty="0" smtClean="0">
                <a:solidFill>
                  <a:schemeClr val="accent1">
                    <a:lumMod val="60000"/>
                    <a:lumOff val="40000"/>
                  </a:schemeClr>
                </a:solidFill>
              </a:rPr>
              <a:t>C.F </a:t>
            </a:r>
            <a:r>
              <a:rPr lang="en-US" sz="3200" b="1" dirty="0">
                <a:solidFill>
                  <a:schemeClr val="accent1">
                    <a:lumMod val="60000"/>
                    <a:lumOff val="40000"/>
                  </a:schemeClr>
                </a:solidFill>
              </a:rPr>
              <a:t>cont.</a:t>
            </a:r>
          </a:p>
        </p:txBody>
      </p:sp>
      <p:sp>
        <p:nvSpPr>
          <p:cNvPr id="1536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bg2"/>
                </a:solidFill>
              </a:rPr>
              <a:t>Extra pulmonary </a:t>
            </a:r>
          </a:p>
          <a:p>
            <a:pPr lvl="1" algn="l" rtl="0" eaLnBrk="1" hangingPunct="1">
              <a:defRPr/>
            </a:pPr>
            <a:r>
              <a:rPr lang="en-US" sz="2400" b="1" dirty="0" smtClean="0">
                <a:solidFill>
                  <a:schemeClr val="bg2"/>
                </a:solidFill>
              </a:rPr>
              <a:t>Lymph node </a:t>
            </a:r>
          </a:p>
          <a:p>
            <a:pPr lvl="1" algn="l" rtl="0" eaLnBrk="1" hangingPunct="1">
              <a:defRPr/>
            </a:pPr>
            <a:r>
              <a:rPr lang="en-US" sz="2400" b="1" dirty="0" smtClean="0">
                <a:solidFill>
                  <a:schemeClr val="bg2"/>
                </a:solidFill>
              </a:rPr>
              <a:t>Pleural </a:t>
            </a:r>
          </a:p>
          <a:p>
            <a:pPr lvl="1" algn="l" rtl="0" eaLnBrk="1" hangingPunct="1">
              <a:defRPr/>
            </a:pPr>
            <a:r>
              <a:rPr lang="en-US" sz="2400" b="1" dirty="0" smtClean="0">
                <a:solidFill>
                  <a:schemeClr val="bg2"/>
                </a:solidFill>
              </a:rPr>
              <a:t>Bone and joint</a:t>
            </a:r>
          </a:p>
          <a:p>
            <a:pPr lvl="1" algn="l" rtl="0" eaLnBrk="1" hangingPunct="1">
              <a:defRPr/>
            </a:pPr>
            <a:r>
              <a:rPr lang="en-US" sz="2400" b="1" dirty="0" smtClean="0">
                <a:solidFill>
                  <a:schemeClr val="bg2"/>
                </a:solidFill>
              </a:rPr>
              <a:t>Meninges</a:t>
            </a:r>
          </a:p>
          <a:p>
            <a:pPr lvl="1" algn="l" rtl="0" eaLnBrk="1" hangingPunct="1">
              <a:defRPr/>
            </a:pPr>
            <a:r>
              <a:rPr lang="en-US" sz="2400" b="1" dirty="0" err="1" smtClean="0">
                <a:solidFill>
                  <a:schemeClr val="bg2"/>
                </a:solidFill>
              </a:rPr>
              <a:t>Peritonium</a:t>
            </a:r>
            <a:endParaRPr lang="en-GB" sz="2400" b="1" dirty="0" smtClean="0">
              <a:solidFill>
                <a:schemeClr val="bg2"/>
              </a:solidFill>
            </a:endParaRPr>
          </a:p>
        </p:txBody>
      </p:sp>
    </p:spTree>
    <p:extLst>
      <p:ext uri="{BB962C8B-B14F-4D97-AF65-F5344CB8AC3E}">
        <p14:creationId xmlns:p14="http://schemas.microsoft.com/office/powerpoint/2010/main" val="18514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60000"/>
                    <a:lumOff val="40000"/>
                  </a:schemeClr>
                </a:solidFill>
              </a:rPr>
              <a:t>C.F cont.</a:t>
            </a:r>
            <a:endParaRPr lang="en-US" sz="3200" dirty="0" smtClean="0">
              <a:solidFill>
                <a:schemeClr val="accent1">
                  <a:lumMod val="60000"/>
                  <a:lumOff val="40000"/>
                </a:schemeClr>
              </a:solidFill>
            </a:endParaRPr>
          </a:p>
        </p:txBody>
      </p:sp>
      <p:sp>
        <p:nvSpPr>
          <p:cNvPr id="16387"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err="1" smtClean="0">
                <a:solidFill>
                  <a:schemeClr val="bg2"/>
                </a:solidFill>
              </a:rPr>
              <a:t>Tuberculous</a:t>
            </a:r>
            <a:r>
              <a:rPr lang="en-US" sz="2400" b="1" dirty="0" smtClean="0">
                <a:solidFill>
                  <a:schemeClr val="bg2"/>
                </a:solidFill>
              </a:rPr>
              <a:t> lymphadenitis … 25 %</a:t>
            </a:r>
          </a:p>
          <a:p>
            <a:pPr algn="l" rtl="0" eaLnBrk="1" hangingPunct="1">
              <a:lnSpc>
                <a:spcPct val="90000"/>
              </a:lnSpc>
              <a:defRPr/>
            </a:pPr>
            <a:r>
              <a:rPr lang="en-US" sz="2400" b="1" dirty="0" smtClean="0">
                <a:solidFill>
                  <a:schemeClr val="bg2"/>
                </a:solidFill>
              </a:rPr>
              <a:t>The commonest</a:t>
            </a:r>
          </a:p>
          <a:p>
            <a:pPr algn="l" rtl="0" eaLnBrk="1" hangingPunct="1">
              <a:lnSpc>
                <a:spcPct val="90000"/>
              </a:lnSpc>
              <a:defRPr/>
            </a:pPr>
            <a:r>
              <a:rPr lang="en-US" sz="2400" b="1" dirty="0" smtClean="0">
                <a:solidFill>
                  <a:schemeClr val="bg2"/>
                </a:solidFill>
              </a:rPr>
              <a:t>Localized painless swelling</a:t>
            </a:r>
          </a:p>
          <a:p>
            <a:pPr algn="l" rtl="0" eaLnBrk="1" hangingPunct="1">
              <a:lnSpc>
                <a:spcPct val="90000"/>
              </a:lnSpc>
              <a:defRPr/>
            </a:pPr>
            <a:r>
              <a:rPr lang="en-US" sz="2400" b="1" dirty="0" smtClean="0">
                <a:solidFill>
                  <a:schemeClr val="bg2"/>
                </a:solidFill>
              </a:rPr>
              <a:t>Common sites: cervical &amp; </a:t>
            </a:r>
            <a:r>
              <a:rPr lang="en-US" sz="2400" b="1" dirty="0" err="1" smtClean="0">
                <a:solidFill>
                  <a:schemeClr val="bg2"/>
                </a:solidFill>
              </a:rPr>
              <a:t>supraclavicular</a:t>
            </a:r>
            <a:endParaRPr lang="en-US" sz="2400" b="1" dirty="0" smtClean="0">
              <a:solidFill>
                <a:schemeClr val="bg2"/>
              </a:solidFill>
            </a:endParaRPr>
          </a:p>
          <a:p>
            <a:pPr algn="l" rtl="0" eaLnBrk="1" hangingPunct="1">
              <a:lnSpc>
                <a:spcPct val="90000"/>
              </a:lnSpc>
              <a:defRPr/>
            </a:pPr>
            <a:r>
              <a:rPr lang="en-US" sz="2400" b="1" dirty="0" smtClean="0">
                <a:solidFill>
                  <a:schemeClr val="bg2"/>
                </a:solidFill>
              </a:rPr>
              <a:t>Early: glands are discrete</a:t>
            </a:r>
          </a:p>
          <a:p>
            <a:pPr algn="l" rtl="0" eaLnBrk="1" hangingPunct="1">
              <a:lnSpc>
                <a:spcPct val="90000"/>
              </a:lnSpc>
              <a:defRPr/>
            </a:pPr>
            <a:r>
              <a:rPr lang="en-US" sz="2400" b="1" dirty="0" smtClean="0">
                <a:solidFill>
                  <a:schemeClr val="bg2"/>
                </a:solidFill>
              </a:rPr>
              <a:t>Late: glands are matted -/+ sinus</a:t>
            </a:r>
          </a:p>
          <a:p>
            <a:pPr algn="l" rtl="0" eaLnBrk="1" hangingPunct="1">
              <a:lnSpc>
                <a:spcPct val="90000"/>
              </a:lnSpc>
              <a:defRPr/>
            </a:pPr>
            <a:r>
              <a:rPr lang="en-US" sz="2400" b="1" dirty="0" err="1" smtClean="0">
                <a:solidFill>
                  <a:schemeClr val="bg2"/>
                </a:solidFill>
              </a:rPr>
              <a:t>Dx</a:t>
            </a:r>
            <a:r>
              <a:rPr lang="en-US" sz="2400" b="1" dirty="0" smtClean="0">
                <a:solidFill>
                  <a:schemeClr val="bg2"/>
                </a:solidFill>
              </a:rPr>
              <a:t>: FNA 30% in biopsy for </a:t>
            </a:r>
            <a:r>
              <a:rPr lang="en-US" sz="2400" b="1" dirty="0" err="1" smtClean="0">
                <a:solidFill>
                  <a:schemeClr val="bg2"/>
                </a:solidFill>
              </a:rPr>
              <a:t>histo</a:t>
            </a:r>
            <a:r>
              <a:rPr lang="en-US" sz="2400" b="1" dirty="0" smtClean="0">
                <a:solidFill>
                  <a:schemeClr val="bg2"/>
                </a:solidFill>
              </a:rPr>
              <a:t> and culture</a:t>
            </a:r>
            <a:endParaRPr lang="en-GB" sz="2400" b="1" dirty="0" smtClean="0">
              <a:solidFill>
                <a:schemeClr val="bg2"/>
              </a:solidFill>
            </a:endParaRPr>
          </a:p>
        </p:txBody>
      </p:sp>
    </p:spTree>
    <p:extLst>
      <p:ext uri="{BB962C8B-B14F-4D97-AF65-F5344CB8AC3E}">
        <p14:creationId xmlns:p14="http://schemas.microsoft.com/office/powerpoint/2010/main" val="284785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60000"/>
                    <a:lumOff val="40000"/>
                  </a:schemeClr>
                </a:solidFill>
              </a:rPr>
              <a:t>C.F cont.</a:t>
            </a:r>
            <a:endParaRPr lang="en-US" sz="3200" b="1" dirty="0">
              <a:solidFill>
                <a:schemeClr val="accent1">
                  <a:lumMod val="60000"/>
                  <a:lumOff val="40000"/>
                </a:schemeClr>
              </a:solidFill>
            </a:endParaRPr>
          </a:p>
        </p:txBody>
      </p:sp>
      <p:sp>
        <p:nvSpPr>
          <p:cNvPr id="17411" name="Rectangle 3"/>
          <p:cNvSpPr>
            <a:spLocks noGrp="1" noChangeArrowheads="1"/>
          </p:cNvSpPr>
          <p:nvPr>
            <p:ph idx="1"/>
          </p:nvPr>
        </p:nvSpPr>
        <p:spPr>
          <a:xfrm>
            <a:off x="914400" y="19050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Pleural</a:t>
            </a:r>
            <a:r>
              <a:rPr lang="en-US" sz="2400" b="1" dirty="0">
                <a:solidFill>
                  <a:schemeClr val="accent1">
                    <a:lumMod val="20000"/>
                    <a:lumOff val="80000"/>
                  </a:schemeClr>
                </a:solidFill>
              </a:rPr>
              <a:t> Tb</a:t>
            </a:r>
          </a:p>
          <a:p>
            <a:pPr algn="l" rtl="0" eaLnBrk="1" hangingPunct="1">
              <a:lnSpc>
                <a:spcPct val="90000"/>
              </a:lnSpc>
              <a:defRPr/>
            </a:pPr>
            <a:r>
              <a:rPr lang="en-US" sz="2400" b="1" dirty="0">
                <a:solidFill>
                  <a:schemeClr val="accent1">
                    <a:lumMod val="20000"/>
                    <a:lumOff val="80000"/>
                  </a:schemeClr>
                </a:solidFill>
              </a:rPr>
              <a:t>Result form penetration by few bacilli into the pleural space resulting into :</a:t>
            </a:r>
          </a:p>
          <a:p>
            <a:pPr lvl="1" algn="l" rtl="0" eaLnBrk="1" hangingPunct="1">
              <a:lnSpc>
                <a:spcPct val="90000"/>
              </a:lnSpc>
              <a:defRPr/>
            </a:pPr>
            <a:r>
              <a:rPr lang="en-US" sz="2400" b="1" dirty="0">
                <a:solidFill>
                  <a:schemeClr val="accent1">
                    <a:lumMod val="20000"/>
                    <a:lumOff val="80000"/>
                  </a:schemeClr>
                </a:solidFill>
              </a:rPr>
              <a:t>pleural effusion and fever </a:t>
            </a:r>
          </a:p>
          <a:p>
            <a:pPr lvl="1" algn="l" rtl="0" eaLnBrk="1" hangingPunct="1">
              <a:lnSpc>
                <a:spcPct val="90000"/>
              </a:lnSpc>
              <a:defRPr/>
            </a:pPr>
            <a:r>
              <a:rPr lang="en-US" sz="2400" b="1" dirty="0">
                <a:solidFill>
                  <a:schemeClr val="accent1">
                    <a:lumMod val="20000"/>
                    <a:lumOff val="80000"/>
                  </a:schemeClr>
                </a:solidFill>
              </a:rPr>
              <a:t>DX; aspirate --- </a:t>
            </a:r>
            <a:r>
              <a:rPr lang="en-US" sz="2400" b="1" dirty="0" err="1">
                <a:solidFill>
                  <a:schemeClr val="accent1">
                    <a:lumMod val="20000"/>
                    <a:lumOff val="80000"/>
                  </a:schemeClr>
                </a:solidFill>
              </a:rPr>
              <a:t>exudate</a:t>
            </a:r>
            <a:r>
              <a:rPr lang="en-US" sz="2400" b="1" dirty="0">
                <a:solidFill>
                  <a:schemeClr val="accent1">
                    <a:lumMod val="20000"/>
                    <a:lumOff val="80000"/>
                  </a:schemeClr>
                </a:solidFill>
              </a:rPr>
              <a:t> </a:t>
            </a:r>
          </a:p>
          <a:p>
            <a:pPr lvl="1" algn="l" rtl="0" eaLnBrk="1" hangingPunct="1">
              <a:lnSpc>
                <a:spcPct val="90000"/>
              </a:lnSpc>
              <a:defRPr/>
            </a:pPr>
            <a:r>
              <a:rPr lang="en-US" sz="2400" b="1" dirty="0">
                <a:solidFill>
                  <a:schemeClr val="accent1">
                    <a:lumMod val="20000"/>
                    <a:lumOff val="80000"/>
                  </a:schemeClr>
                </a:solidFill>
              </a:rPr>
              <a:t>AFB rarely seen </a:t>
            </a:r>
          </a:p>
          <a:p>
            <a:pPr lvl="1" algn="l" rtl="0" eaLnBrk="1" hangingPunct="1">
              <a:lnSpc>
                <a:spcPct val="90000"/>
              </a:lnSpc>
              <a:defRPr/>
            </a:pPr>
            <a:r>
              <a:rPr lang="en-US" sz="2400" b="1" dirty="0">
                <a:solidFill>
                  <a:schemeClr val="accent1">
                    <a:lumMod val="20000"/>
                    <a:lumOff val="80000"/>
                  </a:schemeClr>
                </a:solidFill>
              </a:rPr>
              <a:t>culture 30% positive</a:t>
            </a:r>
          </a:p>
          <a:p>
            <a:pPr lvl="1" algn="l" rtl="0" eaLnBrk="1" hangingPunct="1">
              <a:lnSpc>
                <a:spcPct val="90000"/>
              </a:lnSpc>
              <a:defRPr/>
            </a:pPr>
            <a:r>
              <a:rPr lang="en-US" sz="2400" b="1" dirty="0" smtClean="0">
                <a:solidFill>
                  <a:schemeClr val="accent1">
                    <a:lumMod val="20000"/>
                    <a:lumOff val="80000"/>
                  </a:schemeClr>
                </a:solidFill>
              </a:rPr>
              <a:t>BX 80% </a:t>
            </a:r>
            <a:r>
              <a:rPr lang="en-US" sz="2400" b="1" dirty="0" err="1" smtClean="0">
                <a:solidFill>
                  <a:schemeClr val="accent1">
                    <a:lumMod val="20000"/>
                    <a:lumOff val="80000"/>
                  </a:schemeClr>
                </a:solidFill>
              </a:rPr>
              <a:t>granuloma</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7678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20675"/>
            <a:ext cx="7543800" cy="1431925"/>
          </a:xfrm>
        </p:spPr>
        <p:txBody>
          <a:bodyPr>
            <a:normAutofit/>
          </a:bodyPr>
          <a:lstStyle/>
          <a:p>
            <a:pPr rtl="0" eaLnBrk="1" hangingPunct="1">
              <a:defRPr/>
            </a:pPr>
            <a:r>
              <a:rPr lang="en-US" sz="3200" b="1" dirty="0" smtClean="0">
                <a:solidFill>
                  <a:schemeClr val="accent1">
                    <a:lumMod val="60000"/>
                    <a:lumOff val="40000"/>
                  </a:schemeClr>
                </a:solidFill>
              </a:rPr>
              <a:t>C.F</a:t>
            </a:r>
            <a:r>
              <a:rPr lang="en-US" sz="3200" dirty="0">
                <a:solidFill>
                  <a:schemeClr val="accent1">
                    <a:lumMod val="60000"/>
                    <a:lumOff val="40000"/>
                  </a:schemeClr>
                </a:solidFill>
              </a:rPr>
              <a:t> </a:t>
            </a:r>
            <a:r>
              <a:rPr lang="en-US" sz="3200" b="1" dirty="0" smtClean="0">
                <a:solidFill>
                  <a:schemeClr val="accent1">
                    <a:lumMod val="60000"/>
                    <a:lumOff val="40000"/>
                  </a:schemeClr>
                </a:solidFill>
              </a:rPr>
              <a:t>cont.</a:t>
            </a:r>
            <a:endParaRPr lang="en-US" sz="3200" b="1" dirty="0">
              <a:solidFill>
                <a:schemeClr val="accent1">
                  <a:lumMod val="60000"/>
                  <a:lumOff val="40000"/>
                </a:schemeClr>
              </a:solidFill>
            </a:endParaRPr>
          </a:p>
        </p:txBody>
      </p:sp>
      <p:sp>
        <p:nvSpPr>
          <p:cNvPr id="1843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Skeletal  Tb </a:t>
            </a: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smtClean="0">
                <a:solidFill>
                  <a:schemeClr val="accent1">
                    <a:lumMod val="20000"/>
                    <a:lumOff val="80000"/>
                  </a:schemeClr>
                </a:solidFill>
              </a:rPr>
              <a:t>reactivation of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focus</a:t>
            </a:r>
          </a:p>
          <a:p>
            <a:pPr lvl="1" algn="l" rtl="0" eaLnBrk="1" hangingPunct="1">
              <a:defRPr/>
            </a:pPr>
            <a:r>
              <a:rPr lang="en-US" sz="2400" b="1" dirty="0" smtClean="0">
                <a:solidFill>
                  <a:schemeClr val="accent1">
                    <a:lumMod val="20000"/>
                    <a:lumOff val="80000"/>
                  </a:schemeClr>
                </a:solidFill>
              </a:rPr>
              <a:t>spread from an adjacent  LN </a:t>
            </a:r>
          </a:p>
          <a:p>
            <a:pPr algn="l" rtl="0" eaLnBrk="1" hangingPunct="1">
              <a:defRPr/>
            </a:pPr>
            <a:r>
              <a:rPr lang="en-US" sz="2400" b="1" dirty="0" smtClean="0">
                <a:solidFill>
                  <a:schemeClr val="accent1">
                    <a:lumMod val="20000"/>
                    <a:lumOff val="80000"/>
                  </a:schemeClr>
                </a:solidFill>
              </a:rPr>
              <a:t>Common sites: spine --- hips --- knees</a:t>
            </a:r>
          </a:p>
          <a:p>
            <a:pPr algn="l" rtl="0" eaLnBrk="1" hangingPunct="1">
              <a:defRPr/>
            </a:pPr>
            <a:r>
              <a:rPr lang="en-US" sz="2400" b="1" dirty="0" smtClean="0">
                <a:solidFill>
                  <a:schemeClr val="accent1">
                    <a:lumMod val="20000"/>
                    <a:lumOff val="80000"/>
                  </a:schemeClr>
                </a:solidFill>
              </a:rPr>
              <a:t>Spinal Tb:</a:t>
            </a:r>
          </a:p>
          <a:p>
            <a:pPr algn="l" rtl="0" eaLnBrk="1" hangingPunct="1">
              <a:defRPr/>
            </a:pPr>
            <a:r>
              <a:rPr lang="en-US" sz="2400" b="1" dirty="0" smtClean="0">
                <a:solidFill>
                  <a:schemeClr val="accent1">
                    <a:lumMod val="20000"/>
                    <a:lumOff val="80000"/>
                  </a:schemeClr>
                </a:solidFill>
              </a:rPr>
              <a:t>Dorsal site is the commonest site </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520753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96875"/>
            <a:ext cx="7543800" cy="1431925"/>
          </a:xfrm>
        </p:spPr>
        <p:txBody>
          <a:bodyPr>
            <a:normAutofit/>
          </a:bodyPr>
          <a:lstStyle/>
          <a:p>
            <a:pPr>
              <a:defRPr/>
            </a:pPr>
            <a:r>
              <a:rPr lang="en-US" sz="3200" b="1" dirty="0" smtClean="0">
                <a:solidFill>
                  <a:schemeClr val="accent1">
                    <a:lumMod val="60000"/>
                    <a:lumOff val="40000"/>
                  </a:schemeClr>
                </a:solidFill>
              </a:rPr>
              <a:t>C.F</a:t>
            </a:r>
            <a:r>
              <a:rPr lang="en-US" sz="3200" dirty="0" smtClean="0">
                <a:solidFill>
                  <a:schemeClr val="accent1">
                    <a:lumMod val="60000"/>
                    <a:lumOff val="40000"/>
                  </a:schemeClr>
                </a:solidFill>
              </a:rPr>
              <a:t> </a:t>
            </a:r>
            <a:r>
              <a:rPr lang="en-US" sz="3200" b="1" dirty="0">
                <a:solidFill>
                  <a:schemeClr val="accent1">
                    <a:lumMod val="60000"/>
                    <a:lumOff val="40000"/>
                  </a:schemeClr>
                </a:solidFill>
              </a:rPr>
              <a:t>cont.</a:t>
            </a:r>
            <a:endParaRPr lang="en-US" sz="3200" dirty="0" smtClean="0">
              <a:solidFill>
                <a:schemeClr val="accent1">
                  <a:lumMod val="60000"/>
                  <a:lumOff val="40000"/>
                </a:schemeClr>
              </a:solidFill>
            </a:endParaRPr>
          </a:p>
        </p:txBody>
      </p:sp>
      <p:sp>
        <p:nvSpPr>
          <p:cNvPr id="19459" name="Rectangle 3"/>
          <p:cNvSpPr>
            <a:spLocks noGrp="1" noChangeArrowheads="1"/>
          </p:cNvSpPr>
          <p:nvPr>
            <p:ph idx="1"/>
          </p:nvPr>
        </p:nvSpPr>
        <p:spPr>
          <a:xfrm>
            <a:off x="914400" y="1905000"/>
            <a:ext cx="7690048" cy="3756248"/>
          </a:xfrm>
        </p:spPr>
        <p:txBody>
          <a:bodyPr>
            <a:normAutofit lnSpcReduction="10000"/>
          </a:bodyPr>
          <a:lstStyle/>
          <a:p>
            <a:pPr algn="l" rtl="0" eaLnBrk="1" hangingPunct="1">
              <a:defRPr/>
            </a:pPr>
            <a:r>
              <a:rPr lang="en-US" sz="2400" b="1" dirty="0" smtClean="0">
                <a:solidFill>
                  <a:schemeClr val="accent1">
                    <a:lumMod val="20000"/>
                    <a:lumOff val="80000"/>
                  </a:schemeClr>
                </a:solidFill>
              </a:rPr>
              <a:t>Involve two vertebral bodies and destroy the disc in between</a:t>
            </a:r>
          </a:p>
          <a:p>
            <a:pPr algn="l" rtl="0" eaLnBrk="1" hangingPunct="1">
              <a:defRPr/>
            </a:pPr>
            <a:r>
              <a:rPr lang="en-US" sz="2400" b="1" dirty="0" smtClean="0">
                <a:solidFill>
                  <a:schemeClr val="accent1">
                    <a:lumMod val="20000"/>
                    <a:lumOff val="80000"/>
                  </a:schemeClr>
                </a:solidFill>
              </a:rPr>
              <a:t>Advance disease </a:t>
            </a:r>
          </a:p>
          <a:p>
            <a:pPr algn="l" rtl="0" eaLnBrk="1" hangingPunct="1">
              <a:defRPr/>
            </a:pPr>
            <a:r>
              <a:rPr lang="en-US" sz="2400" b="1" dirty="0" smtClean="0">
                <a:solidFill>
                  <a:schemeClr val="accent1">
                    <a:lumMod val="20000"/>
                    <a:lumOff val="80000"/>
                  </a:schemeClr>
                </a:solidFill>
              </a:rPr>
              <a:t>Collapse fracture of the bodies ------</a:t>
            </a:r>
          </a:p>
          <a:p>
            <a:pPr algn="l" rtl="0" eaLnBrk="1" hangingPunct="1">
              <a:defRPr/>
            </a:pPr>
            <a:r>
              <a:rPr lang="en-US" sz="2400" b="1" dirty="0" err="1" smtClean="0">
                <a:solidFill>
                  <a:schemeClr val="accent1">
                    <a:lumMod val="20000"/>
                    <a:lumOff val="80000"/>
                  </a:schemeClr>
                </a:solidFill>
              </a:rPr>
              <a:t>Kyphosis</a:t>
            </a:r>
            <a:r>
              <a:rPr lang="en-US" sz="2400" b="1" dirty="0" smtClean="0">
                <a:solidFill>
                  <a:schemeClr val="accent1">
                    <a:lumMod val="20000"/>
                    <a:lumOff val="80000"/>
                  </a:schemeClr>
                </a:solidFill>
              </a:rPr>
              <a:t> and </a:t>
            </a:r>
            <a:r>
              <a:rPr lang="en-US" sz="2400" b="1" dirty="0" err="1" smtClean="0">
                <a:solidFill>
                  <a:schemeClr val="accent1">
                    <a:lumMod val="20000"/>
                    <a:lumOff val="80000"/>
                  </a:schemeClr>
                </a:solidFill>
              </a:rPr>
              <a:t>gibbus</a:t>
            </a:r>
            <a:r>
              <a:rPr lang="en-US" sz="2400" b="1" dirty="0" smtClean="0">
                <a:solidFill>
                  <a:schemeClr val="accent1">
                    <a:lumMod val="20000"/>
                    <a:lumOff val="80000"/>
                  </a:schemeClr>
                </a:solidFill>
              </a:rPr>
              <a:t> deformity</a:t>
            </a:r>
          </a:p>
          <a:p>
            <a:pPr algn="l" rtl="0" eaLnBrk="1" hangingPunct="1">
              <a:defRPr/>
            </a:pPr>
            <a:r>
              <a:rPr lang="en-US" sz="2400" b="1" dirty="0" err="1" smtClean="0">
                <a:solidFill>
                  <a:schemeClr val="accent1">
                    <a:lumMod val="20000"/>
                    <a:lumOff val="80000"/>
                  </a:schemeClr>
                </a:solidFill>
              </a:rPr>
              <a:t>Paravertebral</a:t>
            </a:r>
            <a:r>
              <a:rPr lang="en-US" sz="2400" b="1" dirty="0" smtClean="0">
                <a:solidFill>
                  <a:schemeClr val="accent1">
                    <a:lumMod val="20000"/>
                    <a:lumOff val="80000"/>
                  </a:schemeClr>
                </a:solidFill>
              </a:rPr>
              <a:t> abscess(cold </a:t>
            </a:r>
            <a:r>
              <a:rPr lang="en-US" sz="2400" b="1" dirty="0" err="1" smtClean="0">
                <a:solidFill>
                  <a:schemeClr val="accent1">
                    <a:lumMod val="20000"/>
                    <a:lumOff val="80000"/>
                  </a:schemeClr>
                </a:solidFill>
              </a:rPr>
              <a:t>abcess</a:t>
            </a:r>
            <a:r>
              <a:rPr lang="en-US" sz="2400" b="1" dirty="0" smtClean="0">
                <a:solidFill>
                  <a:schemeClr val="accent1">
                    <a:lumMod val="20000"/>
                    <a:lumOff val="80000"/>
                  </a:schemeClr>
                </a:solidFill>
              </a:rPr>
              <a:t>)</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CT scan and MRI</a:t>
            </a:r>
          </a:p>
          <a:p>
            <a:pPr algn="l" rtl="0" eaLnBrk="1" hangingPunct="1">
              <a:defRPr/>
            </a:pPr>
            <a:r>
              <a:rPr lang="en-US" sz="2400" b="1" dirty="0" smtClean="0">
                <a:solidFill>
                  <a:schemeClr val="accent1">
                    <a:lumMod val="20000"/>
                    <a:lumOff val="80000"/>
                  </a:schemeClr>
                </a:solidFill>
              </a:rPr>
              <a:t>Biopsy: </a:t>
            </a:r>
            <a:r>
              <a:rPr lang="en-US" sz="2400" b="1" dirty="0" err="1" smtClean="0">
                <a:solidFill>
                  <a:schemeClr val="accent1">
                    <a:lumMod val="20000"/>
                    <a:lumOff val="80000"/>
                  </a:schemeClr>
                </a:solidFill>
              </a:rPr>
              <a:t>histopath</a:t>
            </a:r>
            <a:r>
              <a:rPr lang="en-US" sz="2400" b="1" dirty="0" smtClean="0">
                <a:solidFill>
                  <a:schemeClr val="accent1">
                    <a:lumMod val="20000"/>
                    <a:lumOff val="80000"/>
                  </a:schemeClr>
                </a:solidFill>
              </a:rPr>
              <a:t>&amp; AFB </a:t>
            </a:r>
            <a:r>
              <a:rPr lang="en-US" sz="2400" b="1" dirty="0" err="1" smtClean="0">
                <a:solidFill>
                  <a:schemeClr val="accent1">
                    <a:lumMod val="20000"/>
                    <a:lumOff val="80000"/>
                  </a:schemeClr>
                </a:solidFill>
              </a:rPr>
              <a:t>stain&amp;culture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009156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60000"/>
                    <a:lumOff val="40000"/>
                  </a:schemeClr>
                </a:solidFill>
              </a:rPr>
              <a:t>C.F cont.</a:t>
            </a:r>
          </a:p>
        </p:txBody>
      </p:sp>
      <p:sp>
        <p:nvSpPr>
          <p:cNvPr id="20483" name="Rectangle 3"/>
          <p:cNvSpPr>
            <a:spLocks noGrp="1" noChangeArrowheads="1"/>
          </p:cNvSpPr>
          <p:nvPr>
            <p:ph idx="1"/>
          </p:nvPr>
        </p:nvSpPr>
        <p:spPr>
          <a:xfrm>
            <a:off x="914400" y="1905000"/>
            <a:ext cx="7543800" cy="3468216"/>
          </a:xfrm>
        </p:spPr>
        <p:txBody>
          <a:bodyPr>
            <a:normAutofit/>
          </a:bodyPr>
          <a:lstStyle/>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meningitis </a:t>
            </a:r>
          </a:p>
          <a:p>
            <a:pPr algn="l" rtl="0" eaLnBrk="1" hangingPunct="1">
              <a:defRPr/>
            </a:pPr>
            <a:r>
              <a:rPr lang="en-US" sz="2400" b="1" dirty="0" smtClean="0">
                <a:solidFill>
                  <a:schemeClr val="accent1">
                    <a:lumMod val="20000"/>
                    <a:lumOff val="80000"/>
                  </a:schemeClr>
                </a:solidFill>
              </a:rPr>
              <a:t>Most often: children and may affect adult</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a:solidFill>
                  <a:schemeClr val="accent1">
                    <a:lumMod val="20000"/>
                    <a:lumOff val="80000"/>
                  </a:schemeClr>
                </a:solidFill>
              </a:rPr>
              <a:t>B</a:t>
            </a:r>
            <a:r>
              <a:rPr lang="en-US" sz="2400" b="1" dirty="0" smtClean="0">
                <a:solidFill>
                  <a:schemeClr val="accent1">
                    <a:lumMod val="20000"/>
                    <a:lumOff val="80000"/>
                  </a:schemeClr>
                </a:solidFill>
              </a:rPr>
              <a:t>lood spread </a:t>
            </a:r>
          </a:p>
          <a:p>
            <a:pPr lvl="1" algn="l" rtl="0" eaLnBrk="1" hangingPunct="1">
              <a:defRPr/>
            </a:pPr>
            <a:r>
              <a:rPr lang="en-US" sz="2400" b="1" dirty="0">
                <a:solidFill>
                  <a:schemeClr val="accent1">
                    <a:lumMod val="20000"/>
                    <a:lumOff val="80000"/>
                  </a:schemeClr>
                </a:solidFill>
              </a:rPr>
              <a:t>R</a:t>
            </a:r>
            <a:r>
              <a:rPr lang="en-US" sz="2400" b="1" dirty="0" smtClean="0">
                <a:solidFill>
                  <a:schemeClr val="accent1">
                    <a:lumMod val="20000"/>
                    <a:lumOff val="80000"/>
                  </a:schemeClr>
                </a:solidFill>
              </a:rPr>
              <a:t>upture of a sub-ependymal tubercle</a:t>
            </a:r>
          </a:p>
        </p:txBody>
      </p:sp>
    </p:spTree>
    <p:extLst>
      <p:ext uri="{BB962C8B-B14F-4D97-AF65-F5344CB8AC3E}">
        <p14:creationId xmlns:p14="http://schemas.microsoft.com/office/powerpoint/2010/main" val="48779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407770" cy="1400530"/>
          </a:xfrm>
        </p:spPr>
        <p:txBody>
          <a:bodyPr>
            <a:normAutofit fontScale="90000"/>
          </a:bodyPr>
          <a:lstStyle/>
          <a:p>
            <a:pPr lvl="1" algn="l">
              <a:defRPr/>
            </a:pPr>
            <a:r>
              <a:rPr lang="en-GB" dirty="0" smtClean="0">
                <a:solidFill>
                  <a:schemeClr val="accent1">
                    <a:lumMod val="60000"/>
                    <a:lumOff val="40000"/>
                  </a:schemeClr>
                </a:solidFill>
              </a:rPr>
              <a:t/>
            </a:r>
            <a:br>
              <a:rPr lang="en-GB" dirty="0" smtClean="0">
                <a:solidFill>
                  <a:schemeClr val="accent1">
                    <a:lumMod val="60000"/>
                    <a:lumOff val="40000"/>
                  </a:schemeClr>
                </a:solidFill>
              </a:rPr>
            </a:br>
            <a:r>
              <a:rPr lang="en-US" sz="3600" b="1" kern="1200" dirty="0">
                <a:solidFill>
                  <a:schemeClr val="accent1">
                    <a:lumMod val="60000"/>
                    <a:lumOff val="40000"/>
                  </a:schemeClr>
                </a:solidFill>
                <a:latin typeface="+mj-lt"/>
                <a:ea typeface="+mj-ea"/>
                <a:cs typeface="+mj-cs"/>
              </a:rPr>
              <a:t>Overview of Tuberculosis (TB) Epidemiology</a:t>
            </a:r>
            <a:r>
              <a:rPr lang="en-US" kern="1200" dirty="0">
                <a:solidFill>
                  <a:schemeClr val="accent1">
                    <a:lumMod val="60000"/>
                    <a:lumOff val="40000"/>
                  </a:schemeClr>
                </a:solidFill>
              </a:rPr>
              <a:t/>
            </a:r>
            <a:br>
              <a:rPr lang="en-US" kern="1200" dirty="0">
                <a:solidFill>
                  <a:schemeClr val="accent1">
                    <a:lumMod val="60000"/>
                    <a:lumOff val="40000"/>
                  </a:schemeClr>
                </a:solidFill>
              </a:rPr>
            </a:br>
            <a:r>
              <a:rPr lang="en-GB" dirty="0" smtClean="0">
                <a:solidFill>
                  <a:schemeClr val="accent1">
                    <a:lumMod val="60000"/>
                    <a:lumOff val="40000"/>
                  </a:schemeClr>
                </a:solidFill>
              </a:rPr>
              <a:t/>
            </a:r>
            <a:br>
              <a:rPr lang="en-GB" dirty="0" smtClean="0">
                <a:solidFill>
                  <a:schemeClr val="accent1">
                    <a:lumMod val="60000"/>
                    <a:lumOff val="40000"/>
                  </a:schemeClr>
                </a:solidFill>
              </a:rPr>
            </a:br>
            <a:endParaRPr lang="en-GB" dirty="0">
              <a:solidFill>
                <a:schemeClr val="accent1">
                  <a:lumMod val="60000"/>
                  <a:lumOff val="40000"/>
                </a:schemeClr>
              </a:solidFill>
            </a:endParaRPr>
          </a:p>
        </p:txBody>
      </p:sp>
      <p:sp>
        <p:nvSpPr>
          <p:cNvPr id="3" name="Content Placeholder 2"/>
          <p:cNvSpPr>
            <a:spLocks noGrp="1"/>
          </p:cNvSpPr>
          <p:nvPr>
            <p:ph idx="1"/>
          </p:nvPr>
        </p:nvSpPr>
        <p:spPr>
          <a:xfrm>
            <a:off x="683568" y="1628800"/>
            <a:ext cx="8064896" cy="4495800"/>
          </a:xfrm>
        </p:spPr>
        <p:txBody>
          <a:bodyPr>
            <a:normAutofit/>
          </a:bodyPr>
          <a:lstStyle/>
          <a:p>
            <a:pPr algn="l" rtl="0">
              <a:defRPr/>
            </a:pPr>
            <a:endParaRPr lang="en-GB" b="1" dirty="0" smtClean="0">
              <a:solidFill>
                <a:schemeClr val="bg2"/>
              </a:solidFill>
            </a:endParaRPr>
          </a:p>
          <a:p>
            <a:pPr algn="l" rtl="0">
              <a:defRPr/>
            </a:pPr>
            <a:r>
              <a:rPr lang="en-GB" sz="2400" b="1" dirty="0">
                <a:solidFill>
                  <a:schemeClr val="bg2"/>
                </a:solidFill>
              </a:rPr>
              <a:t>Bacterial </a:t>
            </a:r>
            <a:r>
              <a:rPr lang="en-GB" sz="2400" b="1" dirty="0" smtClean="0">
                <a:solidFill>
                  <a:schemeClr val="bg2"/>
                </a:solidFill>
              </a:rPr>
              <a:t>infection</a:t>
            </a:r>
            <a:endParaRPr lang="en-GB" sz="2400" b="1" dirty="0">
              <a:solidFill>
                <a:schemeClr val="bg2"/>
              </a:solidFill>
            </a:endParaRPr>
          </a:p>
          <a:p>
            <a:pPr algn="l" rtl="0">
              <a:defRPr/>
            </a:pPr>
            <a:r>
              <a:rPr lang="en-GB" sz="2400" b="1" dirty="0">
                <a:solidFill>
                  <a:schemeClr val="bg2"/>
                </a:solidFill>
              </a:rPr>
              <a:t>Caused by Mycobacterium </a:t>
            </a:r>
            <a:r>
              <a:rPr lang="en-GB" sz="2400" b="1" dirty="0" smtClean="0">
                <a:solidFill>
                  <a:schemeClr val="bg2"/>
                </a:solidFill>
              </a:rPr>
              <a:t>tuberculosis </a:t>
            </a:r>
            <a:r>
              <a:rPr lang="en-GB" sz="2400" b="1" dirty="0">
                <a:solidFill>
                  <a:schemeClr val="bg2"/>
                </a:solidFill>
              </a:rPr>
              <a:t>(also called </a:t>
            </a:r>
          </a:p>
          <a:p>
            <a:pPr algn="l" rtl="0">
              <a:buFont typeface="Wingdings" pitchFamily="2" charset="2"/>
              <a:buNone/>
              <a:defRPr/>
            </a:pPr>
            <a:r>
              <a:rPr lang="en-GB" sz="2400" b="1" dirty="0">
                <a:solidFill>
                  <a:schemeClr val="bg2"/>
                </a:solidFill>
              </a:rPr>
              <a:t>     tubercle bacillus)</a:t>
            </a:r>
          </a:p>
          <a:p>
            <a:pPr algn="l" rtl="0">
              <a:defRPr/>
            </a:pPr>
            <a:r>
              <a:rPr lang="en-GB" sz="2400" b="1" dirty="0">
                <a:solidFill>
                  <a:schemeClr val="bg2"/>
                </a:solidFill>
              </a:rPr>
              <a:t>Damages a person’s lungs </a:t>
            </a:r>
            <a:r>
              <a:rPr lang="en-GB" sz="2400" b="1" dirty="0" smtClean="0">
                <a:solidFill>
                  <a:schemeClr val="bg2"/>
                </a:solidFill>
              </a:rPr>
              <a:t>or other </a:t>
            </a:r>
            <a:r>
              <a:rPr lang="en-GB" sz="2400" b="1" dirty="0">
                <a:solidFill>
                  <a:schemeClr val="bg2"/>
                </a:solidFill>
              </a:rPr>
              <a:t>parts of the </a:t>
            </a:r>
            <a:r>
              <a:rPr lang="en-GB" sz="2400" b="1" dirty="0" smtClean="0">
                <a:solidFill>
                  <a:schemeClr val="bg2"/>
                </a:solidFill>
              </a:rPr>
              <a:t>body</a:t>
            </a:r>
            <a:endParaRPr lang="en-GB" sz="2400" b="1" dirty="0">
              <a:solidFill>
                <a:schemeClr val="bg2"/>
              </a:solidFill>
            </a:endParaRPr>
          </a:p>
          <a:p>
            <a:pPr algn="l" rtl="0">
              <a:defRPr/>
            </a:pPr>
            <a:r>
              <a:rPr lang="en-GB" sz="2400" b="1" dirty="0">
                <a:solidFill>
                  <a:schemeClr val="bg2"/>
                </a:solidFill>
              </a:rPr>
              <a:t>Fatal if not </a:t>
            </a:r>
            <a:r>
              <a:rPr lang="en-GB" sz="2400" b="1" dirty="0" smtClean="0">
                <a:solidFill>
                  <a:schemeClr val="bg2"/>
                </a:solidFill>
              </a:rPr>
              <a:t>treated </a:t>
            </a:r>
            <a:r>
              <a:rPr lang="en-GB" sz="2400" b="1" dirty="0">
                <a:solidFill>
                  <a:schemeClr val="bg2"/>
                </a:solidFill>
              </a:rPr>
              <a:t>properly</a:t>
            </a:r>
            <a:r>
              <a:rPr lang="en-GB" b="1" dirty="0" smtClean="0">
                <a:solidFill>
                  <a:schemeClr val="bg2"/>
                </a:solidFill>
              </a:rPr>
              <a:t/>
            </a:r>
            <a:br>
              <a:rPr lang="en-GB" b="1" dirty="0" smtClean="0">
                <a:solidFill>
                  <a:schemeClr val="bg2"/>
                </a:solidFill>
              </a:rPr>
            </a:br>
            <a:endParaRPr lang="en-GB" b="1" dirty="0" smtClean="0">
              <a:solidFill>
                <a:schemeClr val="bg2"/>
              </a:solidFill>
            </a:endParaRPr>
          </a:p>
          <a:p>
            <a:pPr algn="l" rtl="0">
              <a:defRPr/>
            </a:pPr>
            <a:endParaRPr lang="en-GB" b="1" dirty="0" smtClean="0">
              <a:solidFill>
                <a:schemeClr val="bg2"/>
              </a:solidFill>
            </a:endParaRPr>
          </a:p>
        </p:txBody>
      </p:sp>
    </p:spTree>
    <p:extLst>
      <p:ext uri="{BB962C8B-B14F-4D97-AF65-F5344CB8AC3E}">
        <p14:creationId xmlns:p14="http://schemas.microsoft.com/office/powerpoint/2010/main" val="161767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60000"/>
                    <a:lumOff val="40000"/>
                  </a:schemeClr>
                </a:solidFill>
              </a:rPr>
              <a:t>C.F cont.</a:t>
            </a:r>
          </a:p>
        </p:txBody>
      </p:sp>
      <p:sp>
        <p:nvSpPr>
          <p:cNvPr id="389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Symptoms: </a:t>
            </a:r>
          </a:p>
          <a:p>
            <a:pPr lvl="1" algn="l" rtl="0" eaLnBrk="1" hangingPunct="1">
              <a:defRPr/>
            </a:pPr>
            <a:r>
              <a:rPr lang="en-US" sz="2400" b="1" dirty="0" smtClean="0">
                <a:solidFill>
                  <a:schemeClr val="accent1">
                    <a:lumMod val="20000"/>
                    <a:lumOff val="80000"/>
                  </a:schemeClr>
                </a:solidFill>
              </a:rPr>
              <a:t>fever </a:t>
            </a:r>
          </a:p>
          <a:p>
            <a:pPr lvl="1" algn="l" rtl="0" eaLnBrk="1" hangingPunct="1">
              <a:defRPr/>
            </a:pPr>
            <a:r>
              <a:rPr lang="en-US" sz="2400" b="1" dirty="0" smtClean="0">
                <a:solidFill>
                  <a:schemeClr val="accent1">
                    <a:lumMod val="20000"/>
                    <a:lumOff val="80000"/>
                  </a:schemeClr>
                </a:solidFill>
              </a:rPr>
              <a:t>headache </a:t>
            </a:r>
          </a:p>
          <a:p>
            <a:pPr lvl="1" algn="l" rtl="0" eaLnBrk="1" hangingPunct="1">
              <a:defRPr/>
            </a:pPr>
            <a:r>
              <a:rPr lang="en-US" sz="2400" b="1" dirty="0" smtClean="0">
                <a:solidFill>
                  <a:schemeClr val="accent1">
                    <a:lumMod val="20000"/>
                    <a:lumOff val="80000"/>
                  </a:schemeClr>
                </a:solidFill>
              </a:rPr>
              <a:t>neck rigidity </a:t>
            </a:r>
          </a:p>
          <a:p>
            <a:pPr algn="l" rtl="0" eaLnBrk="1" hangingPunct="1">
              <a:defRPr/>
            </a:pPr>
            <a:r>
              <a:rPr lang="en-US" sz="2400" b="1" dirty="0" smtClean="0">
                <a:solidFill>
                  <a:schemeClr val="accent1">
                    <a:lumMod val="20000"/>
                    <a:lumOff val="80000"/>
                  </a:schemeClr>
                </a:solidFill>
              </a:rPr>
              <a:t>Disease typically evolve in 2 wks. </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CSF </a:t>
            </a:r>
            <a:r>
              <a:rPr lang="en-US" sz="2400" b="1" dirty="0" err="1" smtClean="0">
                <a:solidFill>
                  <a:schemeClr val="accent1">
                    <a:lumMod val="20000"/>
                    <a:lumOff val="80000"/>
                  </a:schemeClr>
                </a:solidFill>
              </a:rPr>
              <a:t>Studies:AFB</a:t>
            </a:r>
            <a:r>
              <a:rPr lang="en-US" sz="2400" b="1" dirty="0" smtClean="0">
                <a:solidFill>
                  <a:schemeClr val="accent1">
                    <a:lumMod val="20000"/>
                    <a:lumOff val="80000"/>
                  </a:schemeClr>
                </a:solidFill>
              </a:rPr>
              <a:t> stain, </a:t>
            </a:r>
            <a:r>
              <a:rPr lang="en-US" sz="2400" b="1" dirty="0" err="1" smtClean="0">
                <a:solidFill>
                  <a:schemeClr val="accent1">
                    <a:lumMod val="20000"/>
                    <a:lumOff val="80000"/>
                  </a:schemeClr>
                </a:solidFill>
              </a:rPr>
              <a:t>wbc,cult,glucose,protein</a:t>
            </a:r>
            <a:r>
              <a:rPr lang="en-US" sz="2400" b="1" dirty="0" smtClean="0">
                <a:solidFill>
                  <a:schemeClr val="accent1">
                    <a:lumMod val="20000"/>
                    <a:lumOff val="80000"/>
                  </a:schemeClr>
                </a:solidFill>
              </a:rPr>
              <a:t>…</a:t>
            </a:r>
            <a:endParaRPr lang="en-GB" sz="2400" b="1" dirty="0" smtClean="0">
              <a:solidFill>
                <a:schemeClr val="accent1">
                  <a:lumMod val="20000"/>
                  <a:lumOff val="80000"/>
                </a:schemeClr>
              </a:solidFill>
            </a:endParaRPr>
          </a:p>
          <a:p>
            <a:pPr algn="l" rtl="0" eaLnBrk="1" hangingPunct="1">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423461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60000"/>
                    <a:lumOff val="40000"/>
                  </a:schemeClr>
                </a:solidFill>
              </a:rPr>
              <a:t>Clinical Features</a:t>
            </a:r>
          </a:p>
        </p:txBody>
      </p:sp>
      <p:sp>
        <p:nvSpPr>
          <p:cNvPr id="12291" name="Rectangle 3"/>
          <p:cNvSpPr>
            <a:spLocks noGrp="1" noChangeArrowheads="1"/>
          </p:cNvSpPr>
          <p:nvPr>
            <p:ph idx="1"/>
          </p:nvPr>
        </p:nvSpPr>
        <p:spPr>
          <a:xfrm>
            <a:off x="914400" y="1905000"/>
            <a:ext cx="7543800" cy="4404320"/>
          </a:xfrm>
        </p:spPr>
        <p:txBody>
          <a:bodyPr>
            <a:normAutofit/>
          </a:bodyPr>
          <a:lstStyle/>
          <a:p>
            <a:pPr algn="l" rtl="0" eaLnBrk="1" hangingPunct="1">
              <a:defRPr/>
            </a:pPr>
            <a:r>
              <a:rPr lang="en-US" sz="2400" b="1" dirty="0" smtClean="0">
                <a:solidFill>
                  <a:schemeClr val="accent1">
                    <a:lumMod val="20000"/>
                    <a:lumOff val="80000"/>
                  </a:schemeClr>
                </a:solidFill>
              </a:rPr>
              <a:t>Malnutrition</a:t>
            </a:r>
          </a:p>
          <a:p>
            <a:pPr algn="l" rtl="0" eaLnBrk="1" hangingPunct="1">
              <a:defRPr/>
            </a:pPr>
            <a:r>
              <a:rPr lang="en-US" sz="2400" b="1" dirty="0" smtClean="0">
                <a:solidFill>
                  <a:schemeClr val="accent1">
                    <a:lumMod val="20000"/>
                    <a:lumOff val="80000"/>
                  </a:schemeClr>
                </a:solidFill>
              </a:rPr>
              <a:t>HIV</a:t>
            </a:r>
          </a:p>
          <a:p>
            <a:pPr algn="l" rtl="0" eaLnBrk="1" hangingPunct="1">
              <a:defRPr/>
            </a:pPr>
            <a:r>
              <a:rPr lang="en-US" sz="2400" b="1" dirty="0" smtClean="0">
                <a:solidFill>
                  <a:schemeClr val="accent1">
                    <a:lumMod val="20000"/>
                    <a:lumOff val="80000"/>
                  </a:schemeClr>
                </a:solidFill>
              </a:rPr>
              <a:t>Severe cases</a:t>
            </a:r>
          </a:p>
          <a:p>
            <a:pPr lvl="1" algn="l" rtl="0" eaLnBrk="1" hangingPunct="1">
              <a:defRPr/>
            </a:pPr>
            <a:r>
              <a:rPr lang="en-US" sz="2400" b="1" dirty="0" smtClean="0">
                <a:solidFill>
                  <a:schemeClr val="accent1">
                    <a:lumMod val="20000"/>
                    <a:lumOff val="80000"/>
                  </a:schemeClr>
                </a:solidFill>
              </a:rPr>
              <a:t>primary lesion progress to clinical illness</a:t>
            </a:r>
          </a:p>
          <a:p>
            <a:pPr lvl="1" algn="l" rtl="0" eaLnBrk="1" hangingPunct="1">
              <a:defRPr/>
            </a:pPr>
            <a:r>
              <a:rPr lang="en-US" sz="2400" b="1" dirty="0" err="1" smtClean="0">
                <a:solidFill>
                  <a:schemeClr val="accent1">
                    <a:lumMod val="20000"/>
                    <a:lumOff val="80000"/>
                  </a:schemeClr>
                </a:solidFill>
              </a:rPr>
              <a:t>cavitating</a:t>
            </a:r>
            <a:r>
              <a:rPr lang="en-US" sz="2400" b="1" dirty="0" smtClean="0">
                <a:solidFill>
                  <a:schemeClr val="accent1">
                    <a:lumMod val="20000"/>
                    <a:lumOff val="80000"/>
                  </a:schemeClr>
                </a:solidFill>
              </a:rPr>
              <a:t> pneumonia</a:t>
            </a:r>
          </a:p>
          <a:p>
            <a:pPr lvl="1" algn="l" rtl="0" eaLnBrk="1" hangingPunct="1">
              <a:defRPr/>
            </a:pPr>
            <a:r>
              <a:rPr lang="en-US" sz="2400" b="1" dirty="0" smtClean="0">
                <a:solidFill>
                  <a:schemeClr val="accent1">
                    <a:lumMod val="20000"/>
                    <a:lumOff val="80000"/>
                  </a:schemeClr>
                </a:solidFill>
              </a:rPr>
              <a:t>lymphatic spread and lobar collapse due to LN</a:t>
            </a:r>
          </a:p>
          <a:p>
            <a:pPr algn="l" rtl="0" eaLnBrk="1" hangingPunct="1">
              <a:defRPr/>
            </a:pPr>
            <a:r>
              <a:rPr lang="en-US" sz="2400" b="1" dirty="0" smtClean="0">
                <a:solidFill>
                  <a:schemeClr val="accent1">
                    <a:lumMod val="20000"/>
                    <a:lumOff val="80000"/>
                  </a:schemeClr>
                </a:solidFill>
              </a:rPr>
              <a:t>40%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dissemination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29719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60000"/>
                    <a:lumOff val="40000"/>
                  </a:schemeClr>
                </a:solidFill>
              </a:rPr>
              <a:t>Clinical Features</a:t>
            </a:r>
            <a:endParaRPr lang="en-US" sz="3200" b="1" dirty="0">
              <a:solidFill>
                <a:schemeClr val="accent1">
                  <a:lumMod val="60000"/>
                  <a:lumOff val="40000"/>
                </a:schemeClr>
              </a:solidFill>
            </a:endParaRPr>
          </a:p>
        </p:txBody>
      </p:sp>
      <p:sp>
        <p:nvSpPr>
          <p:cNvPr id="133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In children </a:t>
            </a:r>
          </a:p>
          <a:p>
            <a:pPr algn="l" rtl="0" eaLnBrk="1" hangingPunct="1">
              <a:defRPr/>
            </a:pPr>
            <a:r>
              <a:rPr lang="en-US" sz="2400" b="1" dirty="0" smtClean="0">
                <a:solidFill>
                  <a:schemeClr val="accent1">
                    <a:lumMod val="20000"/>
                    <a:lumOff val="80000"/>
                  </a:schemeClr>
                </a:solidFill>
              </a:rPr>
              <a:t>Asymptomatic state may cause </a:t>
            </a:r>
            <a:r>
              <a:rPr lang="en-US" sz="2400" b="1" dirty="0" err="1" smtClean="0">
                <a:solidFill>
                  <a:schemeClr val="accent1">
                    <a:lumMod val="20000"/>
                    <a:lumOff val="80000"/>
                  </a:schemeClr>
                </a:solidFill>
              </a:rPr>
              <a:t>miliary</a:t>
            </a:r>
            <a:r>
              <a:rPr lang="en-US" sz="2400" b="1" dirty="0" smtClean="0">
                <a:solidFill>
                  <a:schemeClr val="accent1">
                    <a:lumMod val="20000"/>
                    <a:lumOff val="80000"/>
                  </a:schemeClr>
                </a:solidFill>
              </a:rPr>
              <a:t> tuberculosis and TB meningitis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23626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60000"/>
                    <a:lumOff val="40000"/>
                  </a:schemeClr>
                </a:solidFill>
              </a:rPr>
              <a:t>TB &amp; Aids</a:t>
            </a:r>
            <a:endParaRPr lang="en-GB" sz="3200" b="1" dirty="0" smtClean="0">
              <a:solidFill>
                <a:schemeClr val="accent1">
                  <a:lumMod val="60000"/>
                  <a:lumOff val="40000"/>
                </a:schemeClr>
              </a:solidFill>
            </a:endParaRPr>
          </a:p>
        </p:txBody>
      </p:sp>
      <p:sp>
        <p:nvSpPr>
          <p:cNvPr id="21507"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Person with active TB are more frequent to have HIV than general population</a:t>
            </a:r>
          </a:p>
          <a:p>
            <a:pPr algn="l" rtl="0" eaLnBrk="1" hangingPunct="1">
              <a:defRPr/>
            </a:pPr>
            <a:r>
              <a:rPr lang="en-US" sz="2400" b="1" dirty="0" smtClean="0">
                <a:solidFill>
                  <a:schemeClr val="accent1">
                    <a:lumMod val="20000"/>
                    <a:lumOff val="80000"/>
                  </a:schemeClr>
                </a:solidFill>
              </a:rPr>
              <a:t>AIDS in HAITIANS: almost all children are positive for PPD --- active TB in 60%</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New York: 50% of active TB patients are HIV+</a:t>
            </a:r>
          </a:p>
        </p:txBody>
      </p:sp>
    </p:spTree>
    <p:extLst>
      <p:ext uri="{BB962C8B-B14F-4D97-AF65-F5344CB8AC3E}">
        <p14:creationId xmlns:p14="http://schemas.microsoft.com/office/powerpoint/2010/main" val="37899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60000"/>
                    <a:lumOff val="40000"/>
                  </a:schemeClr>
                </a:solidFill>
              </a:rPr>
              <a:t>TB &amp; Aids</a:t>
            </a:r>
            <a:endParaRPr lang="en-US" sz="3200" dirty="0" smtClean="0">
              <a:solidFill>
                <a:schemeClr val="accent1">
                  <a:lumMod val="60000"/>
                  <a:lumOff val="40000"/>
                </a:schemeClr>
              </a:solidFill>
            </a:endParaRPr>
          </a:p>
        </p:txBody>
      </p:sp>
      <p:sp>
        <p:nvSpPr>
          <p:cNvPr id="3993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Africans: 60% of active TB patients are HIV+</a:t>
            </a:r>
          </a:p>
          <a:p>
            <a:pPr algn="l" rtl="0" eaLnBrk="1" hangingPunct="1">
              <a:defRPr/>
            </a:pPr>
            <a:r>
              <a:rPr lang="en-US" sz="2400" b="1" dirty="0" smtClean="0">
                <a:solidFill>
                  <a:schemeClr val="accent1">
                    <a:lumMod val="20000"/>
                    <a:lumOff val="80000"/>
                  </a:schemeClr>
                </a:solidFill>
              </a:rPr>
              <a:t>TB can appear at any stage of HIV infection</a:t>
            </a:r>
          </a:p>
          <a:p>
            <a:pPr algn="l" rtl="0" eaLnBrk="1" hangingPunct="1">
              <a:defRPr/>
            </a:pPr>
            <a:r>
              <a:rPr lang="en-US" sz="2400" b="1" dirty="0" smtClean="0">
                <a:solidFill>
                  <a:schemeClr val="accent1">
                    <a:lumMod val="20000"/>
                    <a:lumOff val="80000"/>
                  </a:schemeClr>
                </a:solidFill>
              </a:rPr>
              <a:t>But presentation varies with the stage </a:t>
            </a:r>
            <a:endParaRPr lang="en-GB" sz="2400" b="1" dirty="0" smtClean="0">
              <a:solidFill>
                <a:schemeClr val="accent1">
                  <a:lumMod val="20000"/>
                  <a:lumOff val="80000"/>
                </a:schemeClr>
              </a:solidFill>
            </a:endParaRPr>
          </a:p>
          <a:p>
            <a:pPr algn="l" rtl="0" eaLnBrk="1" hangingPunct="1">
              <a:buFont typeface="Wingdings" pitchFamily="2" charset="2"/>
              <a:buNone/>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191715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60000"/>
                    <a:lumOff val="40000"/>
                  </a:schemeClr>
                </a:solidFill>
              </a:rPr>
              <a:t>TB &amp; Aids</a:t>
            </a:r>
            <a:endParaRPr lang="en-US" sz="3200" dirty="0" smtClean="0">
              <a:solidFill>
                <a:schemeClr val="accent1">
                  <a:lumMod val="60000"/>
                  <a:lumOff val="40000"/>
                </a:schemeClr>
              </a:solidFill>
            </a:endParaRPr>
          </a:p>
        </p:txBody>
      </p:sp>
      <p:sp>
        <p:nvSpPr>
          <p:cNvPr id="22531" name="Rectangle 3"/>
          <p:cNvSpPr>
            <a:spLocks noGrp="1" noChangeArrowheads="1"/>
          </p:cNvSpPr>
          <p:nvPr>
            <p:ph idx="1"/>
          </p:nvPr>
        </p:nvSpPr>
        <p:spPr>
          <a:xfrm>
            <a:off x="914400" y="1905000"/>
            <a:ext cx="7834064" cy="4114800"/>
          </a:xfrm>
        </p:spPr>
        <p:txBody>
          <a:bodyPr>
            <a:normAutofit/>
          </a:bodyPr>
          <a:lstStyle/>
          <a:p>
            <a:pPr algn="l" rtl="0" eaLnBrk="1" hangingPunct="1">
              <a:defRPr/>
            </a:pPr>
            <a:r>
              <a:rPr lang="en-US" sz="2400" b="1" dirty="0" smtClean="0">
                <a:solidFill>
                  <a:schemeClr val="accent1">
                    <a:lumMod val="20000"/>
                    <a:lumOff val="80000"/>
                  </a:schemeClr>
                </a:solidFill>
              </a:rPr>
              <a:t>Early:</a:t>
            </a:r>
          </a:p>
          <a:p>
            <a:pPr lvl="1" algn="l" rtl="0" eaLnBrk="1" hangingPunct="1">
              <a:defRPr/>
            </a:pPr>
            <a:r>
              <a:rPr lang="en-US" sz="2400" b="1" dirty="0" smtClean="0">
                <a:solidFill>
                  <a:schemeClr val="accent1">
                    <a:lumMod val="20000"/>
                    <a:lumOff val="80000"/>
                  </a:schemeClr>
                </a:solidFill>
              </a:rPr>
              <a:t>Typical pattern of upper lobe infiltrate -+cavitation …</a:t>
            </a:r>
          </a:p>
          <a:p>
            <a:pPr algn="l" rtl="0" eaLnBrk="1" hangingPunct="1">
              <a:defRPr/>
            </a:pPr>
            <a:r>
              <a:rPr lang="en-US" sz="2400" b="1" dirty="0" smtClean="0">
                <a:solidFill>
                  <a:schemeClr val="accent1">
                    <a:lumMod val="20000"/>
                    <a:lumOff val="80000"/>
                  </a:schemeClr>
                </a:solidFill>
              </a:rPr>
              <a:t>Late: </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iffuse infiltrate .. no cavitation .. LN</a:t>
            </a:r>
          </a:p>
          <a:p>
            <a:pPr algn="l" rtl="0" eaLnBrk="1" hangingPunct="1">
              <a:defRPr/>
            </a:pPr>
            <a:r>
              <a:rPr lang="en-US" sz="2400" b="1" dirty="0" smtClean="0">
                <a:solidFill>
                  <a:schemeClr val="accent1">
                    <a:lumMod val="20000"/>
                    <a:lumOff val="80000"/>
                  </a:schemeClr>
                </a:solidFill>
              </a:rPr>
              <a:t>Sputum is less frequent to be + for AFB with HIV than without</a:t>
            </a:r>
          </a:p>
          <a:p>
            <a:pPr algn="l" rtl="0" eaLnBrk="1" hangingPunct="1">
              <a:defRPr/>
            </a:pPr>
            <a:r>
              <a:rPr lang="en-US" sz="2400" b="1" dirty="0" smtClean="0">
                <a:solidFill>
                  <a:schemeClr val="accent1">
                    <a:lumMod val="20000"/>
                    <a:lumOff val="80000"/>
                  </a:schemeClr>
                </a:solidFill>
              </a:rPr>
              <a:t>Extra pulmonary is more common … 40%</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9319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60000"/>
                    <a:lumOff val="40000"/>
                  </a:schemeClr>
                </a:solidFill>
              </a:rPr>
              <a:t>TB &amp; Aids</a:t>
            </a:r>
            <a:endParaRPr lang="en-US" sz="3200" dirty="0" smtClean="0">
              <a:solidFill>
                <a:schemeClr val="accent1">
                  <a:lumMod val="60000"/>
                  <a:lumOff val="40000"/>
                </a:schemeClr>
              </a:solidFill>
            </a:endParaRPr>
          </a:p>
        </p:txBody>
      </p:sp>
      <p:sp>
        <p:nvSpPr>
          <p:cNvPr id="2355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Pulmonary TB and HIV --- diagnosis is difficult</a:t>
            </a:r>
          </a:p>
          <a:p>
            <a:pPr lvl="1" algn="l" rtl="0" eaLnBrk="1" hangingPunct="1">
              <a:defRPr/>
            </a:pPr>
            <a:r>
              <a:rPr lang="en-US" sz="2400" b="1" dirty="0" smtClean="0">
                <a:solidFill>
                  <a:schemeClr val="accent1">
                    <a:lumMod val="20000"/>
                    <a:lumOff val="80000"/>
                  </a:schemeClr>
                </a:solidFill>
              </a:rPr>
              <a:t>sputum (-) in 40 %</a:t>
            </a:r>
          </a:p>
          <a:p>
            <a:pPr lvl="1" algn="l" rtl="0" eaLnBrk="1" hangingPunct="1">
              <a:defRPr/>
            </a:pPr>
            <a:r>
              <a:rPr lang="en-US" sz="2400" b="1" dirty="0" smtClean="0">
                <a:solidFill>
                  <a:schemeClr val="accent1">
                    <a:lumMod val="20000"/>
                    <a:lumOff val="80000"/>
                  </a:schemeClr>
                </a:solidFill>
              </a:rPr>
              <a:t>atypical  CXR</a:t>
            </a:r>
          </a:p>
          <a:p>
            <a:pPr lvl="1" algn="l" rtl="0" eaLnBrk="1" hangingPunct="1">
              <a:defRPr/>
            </a:pPr>
            <a:r>
              <a:rPr lang="en-US" sz="2400" b="1" dirty="0" smtClean="0">
                <a:solidFill>
                  <a:schemeClr val="accent1">
                    <a:lumMod val="20000"/>
                    <a:lumOff val="80000"/>
                  </a:schemeClr>
                </a:solidFill>
              </a:rPr>
              <a:t>negative PPD</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52018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Latent TB Infection (LTBI)</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algn="l" rtl="0"/>
            <a:r>
              <a:rPr lang="en-US" dirty="0" err="1" smtClean="0"/>
              <a:t>Granulomas</a:t>
            </a:r>
            <a:r>
              <a:rPr lang="en-US" dirty="0" smtClean="0"/>
              <a:t> may persist (LTBI), or may break down to produce TB disease</a:t>
            </a:r>
          </a:p>
          <a:p>
            <a:pPr lvl="0" algn="l" rtl="0"/>
            <a:r>
              <a:rPr lang="en-US" dirty="0" smtClean="0"/>
              <a:t>2 to 8 weeks after infection, LTBI can be detected via TST or interferon-gamma release assay (IGRA)</a:t>
            </a:r>
          </a:p>
          <a:p>
            <a:pPr lvl="0" algn="l" rtl="0"/>
            <a:r>
              <a:rPr lang="en-US" dirty="0" smtClean="0"/>
              <a:t>The immune system is usually able to stop the multiplication of bacilli</a:t>
            </a:r>
          </a:p>
          <a:p>
            <a:pPr lvl="0" algn="l" rtl="0"/>
            <a:r>
              <a:rPr lang="en-US" dirty="0" smtClean="0"/>
              <a:t>Persons with LTBI are not infectious and do not spread organisms to others</a:t>
            </a:r>
          </a:p>
        </p:txBody>
      </p:sp>
    </p:spTree>
    <p:extLst>
      <p:ext uri="{BB962C8B-B14F-4D97-AF65-F5344CB8AC3E}">
        <p14:creationId xmlns:p14="http://schemas.microsoft.com/office/powerpoint/2010/main" val="37360464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TB Disease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In some, the </a:t>
            </a:r>
            <a:r>
              <a:rPr lang="en-US" dirty="0" err="1" smtClean="0"/>
              <a:t>granulomas</a:t>
            </a:r>
            <a:r>
              <a:rPr lang="en-US" dirty="0" smtClean="0"/>
              <a:t> break down, bacilli escape and multiply, resulting in TB disease</a:t>
            </a:r>
          </a:p>
          <a:p>
            <a:pPr lvl="0" algn="l" rtl="0"/>
            <a:r>
              <a:rPr lang="en-US" dirty="0" smtClean="0"/>
              <a:t>Can occur soon after infection, or years later</a:t>
            </a:r>
          </a:p>
          <a:p>
            <a:pPr lvl="0" algn="l" rtl="0"/>
            <a:r>
              <a:rPr lang="en-US" dirty="0" smtClean="0"/>
              <a:t>Persons with TB disease are usually infectious and can spread bacteria to others(</a:t>
            </a:r>
            <a:r>
              <a:rPr lang="en-US" dirty="0" err="1" smtClean="0"/>
              <a:t>laryngeal&amp;open</a:t>
            </a:r>
            <a:r>
              <a:rPr lang="en-US" dirty="0" smtClean="0"/>
              <a:t> pulmonary)</a:t>
            </a:r>
          </a:p>
          <a:p>
            <a:pPr lvl="0" algn="l" rtl="0"/>
            <a:r>
              <a:rPr lang="en-US" dirty="0" smtClean="0"/>
              <a:t>Positive </a:t>
            </a:r>
            <a:r>
              <a:rPr lang="en-US" i="1" dirty="0" smtClean="0"/>
              <a:t>M. tb</a:t>
            </a:r>
            <a:r>
              <a:rPr lang="en-US" dirty="0" smtClean="0"/>
              <a:t> culture confirms TB diagnosis</a:t>
            </a:r>
          </a:p>
        </p:txBody>
      </p:sp>
    </p:spTree>
    <p:extLst>
      <p:ext uri="{BB962C8B-B14F-4D97-AF65-F5344CB8AC3E}">
        <p14:creationId xmlns:p14="http://schemas.microsoft.com/office/powerpoint/2010/main" val="5753624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solidFill>
                  <a:schemeClr val="accent1">
                    <a:lumMod val="60000"/>
                    <a:lumOff val="40000"/>
                  </a:schemeClr>
                </a:solidFill>
              </a:rPr>
              <a:t>LTBI vs. TB Disease</a:t>
            </a:r>
            <a:endParaRPr lang="en-US" sz="3200" dirty="0">
              <a:solidFill>
                <a:schemeClr val="accent1">
                  <a:lumMod val="60000"/>
                  <a:lumOff val="4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09782563"/>
              </p:ext>
            </p:extLst>
          </p:nvPr>
        </p:nvGraphicFramePr>
        <p:xfrm>
          <a:off x="457200" y="984843"/>
          <a:ext cx="8229600" cy="5457851"/>
        </p:xfrm>
        <a:graphic>
          <a:graphicData uri="http://schemas.openxmlformats.org/drawingml/2006/table">
            <a:tbl>
              <a:tblPr/>
              <a:tblGrid>
                <a:gridCol w="3958508"/>
                <a:gridCol w="4271092"/>
              </a:tblGrid>
              <a:tr h="380998">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LTBI </a:t>
                      </a:r>
                      <a:r>
                        <a:rPr lang="en-US" sz="1800" b="1" baseline="0" dirty="0">
                          <a:solidFill>
                            <a:srgbClr val="000099"/>
                          </a:solidFill>
                          <a:latin typeface="Arial"/>
                          <a:ea typeface="Times New Roman"/>
                          <a:cs typeface="Times New Roman"/>
                        </a:rPr>
                        <a:t>(Infected)</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TB </a:t>
                      </a:r>
                      <a:r>
                        <a:rPr lang="en-US" sz="1800" b="1" baseline="0" dirty="0">
                          <a:solidFill>
                            <a:srgbClr val="000099"/>
                          </a:solidFill>
                          <a:latin typeface="Arial"/>
                          <a:ea typeface="Times New Roman"/>
                          <a:cs typeface="Times New Roman"/>
                        </a:rPr>
                        <a:t>Disease (Infectious)</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r>
              <a:tr h="727716">
                <a:tc>
                  <a:txBody>
                    <a:bodyPr/>
                    <a:lstStyle/>
                    <a:p>
                      <a:pPr marL="0" marR="0" algn="l" rtl="0">
                        <a:lnSpc>
                          <a:spcPct val="115000"/>
                        </a:lnSpc>
                        <a:spcBef>
                          <a:spcPts val="0"/>
                        </a:spcBef>
                        <a:spcAft>
                          <a:spcPts val="0"/>
                        </a:spcAft>
                      </a:pPr>
                      <a:r>
                        <a:rPr lang="en-US" sz="1600" b="1" dirty="0" smtClean="0">
                          <a:solidFill>
                            <a:schemeClr val="tx2"/>
                          </a:solidFill>
                          <a:latin typeface="+mn-lt"/>
                          <a:ea typeface="Times New Roman"/>
                          <a:cs typeface="Times New Roman"/>
                        </a:rPr>
                        <a:t>Has </a:t>
                      </a:r>
                      <a:r>
                        <a:rPr lang="en-US" sz="1600" b="1" dirty="0">
                          <a:solidFill>
                            <a:schemeClr val="tx2"/>
                          </a:solidFill>
                          <a:latin typeface="+mn-lt"/>
                          <a:ea typeface="Times New Roman"/>
                          <a:cs typeface="Times New Roman"/>
                        </a:rPr>
                        <a:t>a small amount of TB bacteria in </a:t>
                      </a:r>
                      <a:r>
                        <a:rPr lang="en-US" sz="1600" b="1" dirty="0" smtClean="0">
                          <a:solidFill>
                            <a:schemeClr val="tx2"/>
                          </a:solidFill>
                          <a:latin typeface="+mn-lt"/>
                          <a:ea typeface="Times New Roman"/>
                          <a:cs typeface="Times New Roman"/>
                        </a:rPr>
                        <a:t>his/her </a:t>
                      </a:r>
                      <a:r>
                        <a:rPr lang="en-US" sz="1600" b="1" dirty="0">
                          <a:solidFill>
                            <a:schemeClr val="tx2"/>
                          </a:solidFill>
                          <a:latin typeface="+mn-lt"/>
                          <a:ea typeface="Times New Roman"/>
                          <a:cs typeface="Times New Roman"/>
                        </a:rPr>
                        <a:t>body that are alive, but inactive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Has a large amount of active TB bacteria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Cannot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May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Does not feel sick, but may become sick if the bacteria become active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May feel sick and may have symptoms such as a cough, fever, and/or weight loss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Radiograph is typically 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Radiograph may be abnormal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Sputum smears and cultures are negative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Sputum smears and cultures may be positive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Should consider treatment for LTBI to prevent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Needs treatment for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Does not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May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Not 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tx2"/>
                          </a:solidFill>
                          <a:latin typeface="+mn-lt"/>
                          <a:ea typeface="Times New Roman"/>
                          <a:cs typeface="Times New Roman"/>
                        </a:rPr>
                        <a:t>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96875"/>
            <a:ext cx="7543800" cy="1087909"/>
          </a:xfrm>
        </p:spPr>
        <p:txBody>
          <a:bodyPr>
            <a:normAutofit/>
          </a:bodyPr>
          <a:lstStyle/>
          <a:p>
            <a:pPr>
              <a:lnSpc>
                <a:spcPts val="3000"/>
              </a:lnSpc>
              <a:defRPr/>
            </a:pPr>
            <a:r>
              <a:rPr lang="en-US" sz="3200" b="1" dirty="0">
                <a:solidFill>
                  <a:schemeClr val="accent1">
                    <a:lumMod val="60000"/>
                    <a:lumOff val="40000"/>
                  </a:schemeClr>
                </a:solidFill>
              </a:rPr>
              <a:t>Epidemiology</a:t>
            </a:r>
            <a:endParaRPr lang="en-GB" sz="3200" b="1" dirty="0">
              <a:solidFill>
                <a:schemeClr val="accent1">
                  <a:lumMod val="60000"/>
                  <a:lumOff val="40000"/>
                </a:schemeClr>
              </a:solidFill>
            </a:endParaRPr>
          </a:p>
        </p:txBody>
      </p:sp>
      <p:sp>
        <p:nvSpPr>
          <p:cNvPr id="4099" name="Rectangle 3"/>
          <p:cNvSpPr>
            <a:spLocks noGrp="1" noChangeArrowheads="1"/>
          </p:cNvSpPr>
          <p:nvPr>
            <p:ph idx="1"/>
          </p:nvPr>
        </p:nvSpPr>
        <p:spPr>
          <a:xfrm>
            <a:off x="755576" y="1484784"/>
            <a:ext cx="7543800" cy="4680520"/>
          </a:xfrm>
        </p:spPr>
        <p:txBody>
          <a:bodyPr>
            <a:normAutofit/>
          </a:bodyPr>
          <a:lstStyle/>
          <a:p>
            <a:pPr algn="l" rtl="0" eaLnBrk="1" hangingPunct="1">
              <a:lnSpc>
                <a:spcPct val="90000"/>
              </a:lnSpc>
              <a:defRPr/>
            </a:pPr>
            <a:r>
              <a:rPr lang="en-US" sz="2400" b="1" dirty="0" smtClean="0">
                <a:solidFill>
                  <a:schemeClr val="bg2"/>
                </a:solidFill>
              </a:rPr>
              <a:t>It is a world wide disease</a:t>
            </a:r>
          </a:p>
          <a:p>
            <a:pPr algn="l" rtl="0" eaLnBrk="1" hangingPunct="1">
              <a:lnSpc>
                <a:spcPct val="90000"/>
              </a:lnSpc>
              <a:defRPr/>
            </a:pPr>
            <a:r>
              <a:rPr lang="en-US" sz="2400" b="1" dirty="0" smtClean="0">
                <a:solidFill>
                  <a:schemeClr val="bg2"/>
                </a:solidFill>
              </a:rPr>
              <a:t>TB infects 1.7 billion with 3 million deaths/yr</a:t>
            </a:r>
          </a:p>
          <a:p>
            <a:pPr algn="l" rtl="0" eaLnBrk="1" hangingPunct="1">
              <a:lnSpc>
                <a:spcPct val="90000"/>
              </a:lnSpc>
              <a:defRPr/>
            </a:pPr>
            <a:r>
              <a:rPr lang="en-US" sz="2400" b="1" dirty="0" smtClean="0">
                <a:solidFill>
                  <a:schemeClr val="bg2"/>
                </a:solidFill>
              </a:rPr>
              <a:t>UK: 1st half of 20</a:t>
            </a:r>
            <a:r>
              <a:rPr lang="en-US" sz="2400" b="1" baseline="30000" dirty="0" smtClean="0">
                <a:solidFill>
                  <a:schemeClr val="bg2"/>
                </a:solidFill>
              </a:rPr>
              <a:t>th</a:t>
            </a:r>
            <a:r>
              <a:rPr lang="en-US" sz="2400" b="1" dirty="0" smtClean="0">
                <a:solidFill>
                  <a:schemeClr val="bg2"/>
                </a:solidFill>
              </a:rPr>
              <a:t> century: a lot of death secondary to TB epidemic</a:t>
            </a:r>
          </a:p>
          <a:p>
            <a:pPr algn="l" rtl="0" eaLnBrk="1" hangingPunct="1">
              <a:lnSpc>
                <a:spcPct val="90000"/>
              </a:lnSpc>
              <a:defRPr/>
            </a:pPr>
            <a:r>
              <a:rPr lang="en-US" sz="2400" b="1" dirty="0" smtClean="0">
                <a:solidFill>
                  <a:schemeClr val="bg2"/>
                </a:solidFill>
              </a:rPr>
              <a:t>90% of cases and 95% of death occurred in developing countries.</a:t>
            </a:r>
          </a:p>
          <a:p>
            <a:pPr algn="l" rtl="0" eaLnBrk="1" hangingPunct="1">
              <a:lnSpc>
                <a:spcPct val="90000"/>
              </a:lnSpc>
              <a:defRPr/>
            </a:pPr>
            <a:r>
              <a:rPr lang="en-US" sz="2400" b="1" dirty="0" smtClean="0">
                <a:solidFill>
                  <a:schemeClr val="bg2"/>
                </a:solidFill>
              </a:rPr>
              <a:t>No of cases in developed countries has declined because of: case </a:t>
            </a:r>
            <a:r>
              <a:rPr lang="en-US" sz="2400" b="1" dirty="0" err="1" smtClean="0">
                <a:solidFill>
                  <a:schemeClr val="bg2"/>
                </a:solidFill>
              </a:rPr>
              <a:t>finding&amp;RX</a:t>
            </a:r>
            <a:endParaRPr lang="en-US" sz="2400" b="1" dirty="0" smtClean="0">
              <a:solidFill>
                <a:schemeClr val="bg2"/>
              </a:solidFill>
            </a:endParaRPr>
          </a:p>
          <a:p>
            <a:pPr algn="l" rtl="0" eaLnBrk="1" hangingPunct="1">
              <a:lnSpc>
                <a:spcPct val="90000"/>
              </a:lnSpc>
              <a:defRPr/>
            </a:pPr>
            <a:r>
              <a:rPr lang="en-US" sz="2400" b="1" dirty="0" smtClean="0">
                <a:solidFill>
                  <a:schemeClr val="bg2"/>
                </a:solidFill>
              </a:rPr>
              <a:t>Improved Nutrition</a:t>
            </a:r>
          </a:p>
          <a:p>
            <a:pPr eaLnBrk="1" hangingPunct="1">
              <a:lnSpc>
                <a:spcPct val="90000"/>
              </a:lnSpc>
              <a:buFont typeface="Wingdings" pitchFamily="2" charset="2"/>
              <a:buNone/>
              <a:defRPr/>
            </a:pPr>
            <a:endParaRPr lang="en-US" b="1" dirty="0" smtClean="0">
              <a:solidFill>
                <a:schemeClr val="bg2"/>
              </a:solidFill>
            </a:endParaRPr>
          </a:p>
          <a:p>
            <a:pPr eaLnBrk="1" hangingPunct="1">
              <a:lnSpc>
                <a:spcPct val="90000"/>
              </a:lnSpc>
              <a:defRPr/>
            </a:pPr>
            <a:endParaRPr lang="en-GB" b="1" dirty="0" smtClean="0">
              <a:solidFill>
                <a:schemeClr val="bg2"/>
              </a:solidFill>
            </a:endParaRPr>
          </a:p>
        </p:txBody>
      </p:sp>
    </p:spTree>
    <p:extLst>
      <p:ext uri="{BB962C8B-B14F-4D97-AF65-F5344CB8AC3E}">
        <p14:creationId xmlns:p14="http://schemas.microsoft.com/office/powerpoint/2010/main" val="341740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60000"/>
                    <a:lumOff val="40000"/>
                  </a:schemeClr>
                </a:solidFill>
              </a:rPr>
              <a:t>Most Susceptible</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285750" y="1447800"/>
            <a:ext cx="8643938" cy="4429472"/>
          </a:xfrm>
        </p:spPr>
        <p:txBody>
          <a:bodyPr>
            <a:noAutofit/>
          </a:bodyPr>
          <a:lstStyle/>
          <a:p>
            <a:pPr algn="l" rtl="0">
              <a:buFont typeface="Wingdings" pitchFamily="2" charset="2"/>
              <a:buChar char="Ø"/>
              <a:defRPr/>
            </a:pPr>
            <a:endParaRPr lang="en-GB" sz="2400" b="1" dirty="0" smtClean="0">
              <a:solidFill>
                <a:schemeClr val="bg2"/>
              </a:solidFill>
            </a:endParaRPr>
          </a:p>
          <a:p>
            <a:pPr lvl="1" algn="l" rtl="0">
              <a:buFont typeface="Wingdings" pitchFamily="2" charset="2"/>
              <a:buChar char="Ø"/>
              <a:defRPr/>
            </a:pPr>
            <a:r>
              <a:rPr lang="en-GB" sz="2400" b="1" dirty="0" smtClean="0">
                <a:solidFill>
                  <a:schemeClr val="bg2"/>
                </a:solidFill>
              </a:rPr>
              <a:t>People at higher risk of TB infection </a:t>
            </a:r>
          </a:p>
          <a:p>
            <a:pPr lvl="2" algn="l" rtl="0">
              <a:defRPr/>
            </a:pPr>
            <a:r>
              <a:rPr lang="en-GB" b="1" dirty="0" smtClean="0">
                <a:solidFill>
                  <a:schemeClr val="bg2"/>
                </a:solidFill>
              </a:rPr>
              <a:t>Close contacts with people with infectious TB</a:t>
            </a:r>
          </a:p>
          <a:p>
            <a:pPr lvl="2" algn="l" rtl="0">
              <a:defRPr/>
            </a:pPr>
            <a:r>
              <a:rPr lang="en-GB" b="1" dirty="0" smtClean="0">
                <a:solidFill>
                  <a:schemeClr val="bg2"/>
                </a:solidFill>
              </a:rPr>
              <a:t>People born in areas where TB is common</a:t>
            </a:r>
          </a:p>
          <a:p>
            <a:pPr lvl="2" algn="l" rtl="0">
              <a:defRPr/>
            </a:pPr>
            <a:r>
              <a:rPr lang="en-GB" b="1" dirty="0" smtClean="0">
                <a:solidFill>
                  <a:schemeClr val="bg2"/>
                </a:solidFill>
              </a:rPr>
              <a:t>People with poor access to health care</a:t>
            </a:r>
          </a:p>
          <a:p>
            <a:pPr lvl="2" algn="l" rtl="0">
              <a:defRPr/>
            </a:pPr>
            <a:r>
              <a:rPr lang="en-GB" b="1" dirty="0" smtClean="0">
                <a:solidFill>
                  <a:schemeClr val="bg2"/>
                </a:solidFill>
              </a:rPr>
              <a:t>People who inject illicit drugs</a:t>
            </a:r>
          </a:p>
          <a:p>
            <a:pPr lvl="2" algn="l" rtl="0">
              <a:defRPr/>
            </a:pPr>
            <a:r>
              <a:rPr lang="en-GB" b="1" dirty="0" smtClean="0">
                <a:solidFill>
                  <a:schemeClr val="bg2"/>
                </a:solidFill>
              </a:rPr>
              <a:t>People who live or work in residential facilities</a:t>
            </a:r>
          </a:p>
          <a:p>
            <a:pPr lvl="2" algn="l" rtl="0">
              <a:defRPr/>
            </a:pPr>
            <a:r>
              <a:rPr lang="en-GB" b="1" dirty="0" smtClean="0">
                <a:solidFill>
                  <a:schemeClr val="bg2"/>
                </a:solidFill>
              </a:rPr>
              <a:t>Health care professionals</a:t>
            </a:r>
          </a:p>
          <a:p>
            <a:pPr lvl="2" algn="l" rtl="0">
              <a:defRPr/>
            </a:pPr>
            <a:r>
              <a:rPr lang="en-GB" b="1" dirty="0" smtClean="0">
                <a:solidFill>
                  <a:schemeClr val="bg2"/>
                </a:solidFill>
              </a:rPr>
              <a:t>The elderly</a:t>
            </a:r>
          </a:p>
        </p:txBody>
      </p:sp>
    </p:spTree>
    <p:extLst>
      <p:ext uri="{BB962C8B-B14F-4D97-AF65-F5344CB8AC3E}">
        <p14:creationId xmlns:p14="http://schemas.microsoft.com/office/powerpoint/2010/main" val="3083920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60000"/>
                    <a:lumOff val="40000"/>
                  </a:schemeClr>
                </a:solidFill>
                <a:effectLst>
                  <a:outerShdw blurRad="50800" dist="38100" algn="tr" rotWithShape="0">
                    <a:prstClr val="black">
                      <a:alpha val="40000"/>
                    </a:prstClr>
                  </a:outerShdw>
                </a:effectLst>
              </a:rPr>
              <a:t>Most Susceptible (Cont.)</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457200" y="1600200"/>
            <a:ext cx="8435280" cy="4525963"/>
          </a:xfrm>
        </p:spPr>
        <p:txBody>
          <a:bodyPr>
            <a:noAutofit/>
          </a:bodyPr>
          <a:lstStyle/>
          <a:p>
            <a:pPr algn="l" rtl="0">
              <a:buFont typeface="Wingdings" pitchFamily="2" charset="2"/>
              <a:buChar char="Ø"/>
              <a:defRPr/>
            </a:pPr>
            <a:r>
              <a:rPr lang="en-GB" sz="2400" b="1" dirty="0" smtClean="0">
                <a:solidFill>
                  <a:schemeClr val="bg2"/>
                </a:solidFill>
              </a:rPr>
              <a:t>People at higher risk of active TB disease</a:t>
            </a:r>
            <a:br>
              <a:rPr lang="en-GB" sz="2400" b="1" dirty="0" smtClean="0">
                <a:solidFill>
                  <a:schemeClr val="bg2"/>
                </a:solidFill>
              </a:rPr>
            </a:br>
            <a:endParaRPr lang="en-GB" sz="2400" b="1" dirty="0" smtClean="0">
              <a:solidFill>
                <a:schemeClr val="bg2"/>
              </a:solidFill>
            </a:endParaRPr>
          </a:p>
          <a:p>
            <a:pPr lvl="2" algn="l" rtl="0">
              <a:defRPr/>
            </a:pPr>
            <a:r>
              <a:rPr lang="en-GB" b="1" dirty="0" smtClean="0">
                <a:solidFill>
                  <a:schemeClr val="bg2"/>
                </a:solidFill>
              </a:rPr>
              <a:t>People with weak immune systems                                               (especially those with HIV or AIDS)</a:t>
            </a:r>
          </a:p>
          <a:p>
            <a:pPr lvl="2" algn="l" rtl="0">
              <a:defRPr/>
            </a:pPr>
            <a:r>
              <a:rPr lang="en-GB" b="1" dirty="0" smtClean="0">
                <a:solidFill>
                  <a:schemeClr val="bg2"/>
                </a:solidFill>
              </a:rPr>
              <a:t>People with diabetes or silicosis</a:t>
            </a:r>
          </a:p>
          <a:p>
            <a:pPr lvl="2" algn="l" rtl="0">
              <a:defRPr/>
            </a:pPr>
            <a:r>
              <a:rPr lang="en-GB" b="1" dirty="0" smtClean="0">
                <a:solidFill>
                  <a:schemeClr val="bg2"/>
                </a:solidFill>
              </a:rPr>
              <a:t>People infected within the last 2 years</a:t>
            </a:r>
          </a:p>
          <a:p>
            <a:pPr lvl="2" algn="l" rtl="0">
              <a:defRPr/>
            </a:pPr>
            <a:r>
              <a:rPr lang="en-GB" b="1" dirty="0" smtClean="0">
                <a:solidFill>
                  <a:schemeClr val="bg2"/>
                </a:solidFill>
              </a:rPr>
              <a:t>People with chest x-rays that show previous TB disease</a:t>
            </a:r>
          </a:p>
          <a:p>
            <a:pPr lvl="2" algn="l" rtl="0">
              <a:defRPr/>
            </a:pPr>
            <a:r>
              <a:rPr lang="en-GB" b="1" dirty="0" smtClean="0">
                <a:solidFill>
                  <a:schemeClr val="bg2"/>
                </a:solidFill>
              </a:rPr>
              <a:t>Illicit drug and alcohol abusers</a:t>
            </a:r>
          </a:p>
          <a:p>
            <a:pPr algn="l" rtl="0">
              <a:defRPr/>
            </a:pPr>
            <a:endParaRPr lang="en-GB" sz="2400" b="1" dirty="0">
              <a:solidFill>
                <a:schemeClr val="bg2"/>
              </a:solidFill>
            </a:endParaRPr>
          </a:p>
        </p:txBody>
      </p:sp>
    </p:spTree>
    <p:extLst>
      <p:ext uri="{BB962C8B-B14F-4D97-AF65-F5344CB8AC3E}">
        <p14:creationId xmlns:p14="http://schemas.microsoft.com/office/powerpoint/2010/main" val="59006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Persons at Higher Risk for Exposure to or Infection with TB</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600201"/>
            <a:ext cx="8507288" cy="4191000"/>
          </a:xfrm>
        </p:spPr>
        <p:txBody>
          <a:bodyPr/>
          <a:lstStyle/>
          <a:p>
            <a:pPr lvl="0" algn="l" rtl="0"/>
            <a:r>
              <a:rPr lang="en-US" dirty="0" smtClean="0"/>
              <a:t>Close contacts of person known or suspected to have active TB</a:t>
            </a:r>
          </a:p>
          <a:p>
            <a:pPr lvl="0" algn="l" rtl="0"/>
            <a:r>
              <a:rPr lang="en-US" dirty="0" smtClean="0"/>
              <a:t>Foreign-born persons from areas where TB is common</a:t>
            </a:r>
          </a:p>
          <a:p>
            <a:pPr lvl="0" algn="l" rtl="0"/>
            <a:r>
              <a:rPr lang="en-US" dirty="0" smtClean="0"/>
              <a:t>Persons who visit TB-prevalent countries</a:t>
            </a:r>
          </a:p>
          <a:p>
            <a:pPr lvl="0" algn="l" rtl="0"/>
            <a:r>
              <a:rPr lang="en-US" dirty="0" smtClean="0"/>
              <a:t>Residents and employees of high-risk congregate settings</a:t>
            </a:r>
            <a:endParaRPr lang="en-US" dirty="0"/>
          </a:p>
        </p:txBody>
      </p:sp>
    </p:spTree>
    <p:extLst>
      <p:ext uri="{BB962C8B-B14F-4D97-AF65-F5344CB8AC3E}">
        <p14:creationId xmlns:p14="http://schemas.microsoft.com/office/powerpoint/2010/main" val="4607161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Drug-Resistant TB</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Caused by organisms resistant to one or more TB drugs</a:t>
            </a:r>
          </a:p>
          <a:p>
            <a:pPr lvl="0" algn="l" rtl="0"/>
            <a:r>
              <a:rPr lang="en-US" dirty="0" smtClean="0"/>
              <a:t>Transmitted same way as drug-susceptible TB, and no more infectious</a:t>
            </a:r>
          </a:p>
          <a:p>
            <a:pPr lvl="0" algn="l" rtl="0"/>
            <a:r>
              <a:rPr lang="en-US" dirty="0" smtClean="0"/>
              <a:t>Delay in detecting drug resistance may prolong period of infectiousness because of delay in starting correct treatment</a:t>
            </a:r>
          </a:p>
        </p:txBody>
      </p:sp>
    </p:spTree>
    <p:extLst>
      <p:ext uri="{BB962C8B-B14F-4D97-AF65-F5344CB8AC3E}">
        <p14:creationId xmlns:p14="http://schemas.microsoft.com/office/powerpoint/2010/main" val="18640896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Multidrug-Resistant (MDR) and Extensively Drug-Resistant (XDR) TB</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MDR TB caused by bacteria resistant to best TB drugs, isoniazid and rifampin</a:t>
            </a:r>
          </a:p>
          <a:p>
            <a:pPr lvl="0" algn="l" rtl="0"/>
            <a:r>
              <a:rPr lang="en-US" dirty="0" smtClean="0"/>
              <a:t>XDR TB caused by organisms resistant to isoniazid and rifampin, plus fluoroquinolones and ≥1 of the 3 injectable second-line drugs</a:t>
            </a:r>
            <a:endParaRPr lang="en-US" dirty="0" smtClean="0">
              <a:solidFill>
                <a:srgbClr val="FF0000"/>
              </a:solidFill>
            </a:endParaRPr>
          </a:p>
        </p:txBody>
      </p:sp>
      <p:sp>
        <p:nvSpPr>
          <p:cNvPr id="5" name="Text Placeholder 4"/>
          <p:cNvSpPr>
            <a:spLocks noGrp="1"/>
          </p:cNvSpPr>
          <p:nvPr>
            <p:ph type="body" sz="quarter" idx="10"/>
          </p:nvPr>
        </p:nvSpPr>
        <p:spPr>
          <a:xfrm>
            <a:off x="457200" y="5943600"/>
            <a:ext cx="8229600" cy="457200"/>
          </a:xfrm>
        </p:spPr>
        <p:txBody>
          <a:bodyPr>
            <a:normAutofit fontScale="25000" lnSpcReduction="20000"/>
          </a:bodyPr>
          <a:lstStyle/>
          <a:p>
            <a:r>
              <a:rPr lang="en-US" dirty="0" smtClean="0">
                <a:solidFill>
                  <a:schemeClr val="accent1">
                    <a:lumMod val="20000"/>
                    <a:lumOff val="80000"/>
                  </a:schemeClr>
                </a:solidFill>
              </a:rPr>
              <a:t>*Often resistant to additional drugs</a:t>
            </a:r>
          </a:p>
          <a:p>
            <a:r>
              <a:rPr lang="en-US" dirty="0" smtClean="0">
                <a:solidFill>
                  <a:schemeClr val="accent1">
                    <a:lumMod val="20000"/>
                    <a:lumOff val="80000"/>
                  </a:schemeClr>
                </a:solidFill>
              </a:rPr>
              <a:t>**Resistant to any </a:t>
            </a:r>
            <a:r>
              <a:rPr lang="en-US" dirty="0" err="1" smtClean="0">
                <a:solidFill>
                  <a:schemeClr val="accent1">
                    <a:lumMod val="20000"/>
                    <a:lumOff val="80000"/>
                  </a:schemeClr>
                </a:solidFill>
              </a:rPr>
              <a:t>fluoroquinolone</a:t>
            </a:r>
            <a:r>
              <a:rPr lang="en-US" dirty="0" smtClean="0">
                <a:solidFill>
                  <a:schemeClr val="accent1">
                    <a:lumMod val="20000"/>
                    <a:lumOff val="80000"/>
                  </a:schemeClr>
                </a:solidFill>
              </a:rPr>
              <a:t> and at least one of three injectable second-line drugs  (i.e., </a:t>
            </a:r>
            <a:r>
              <a:rPr lang="en-US" dirty="0" err="1" smtClean="0">
                <a:solidFill>
                  <a:schemeClr val="accent1">
                    <a:lumMod val="20000"/>
                    <a:lumOff val="80000"/>
                  </a:schemeClr>
                </a:solidFill>
              </a:rPr>
              <a:t>amikacin</a:t>
            </a:r>
            <a:r>
              <a:rPr lang="en-US" dirty="0" smtClean="0">
                <a:solidFill>
                  <a:schemeClr val="accent1">
                    <a:lumMod val="20000"/>
                    <a:lumOff val="80000"/>
                  </a:schemeClr>
                </a:solidFill>
              </a:rPr>
              <a:t>, kanamycin, or </a:t>
            </a:r>
            <a:r>
              <a:rPr lang="en-US" dirty="0" err="1" smtClean="0">
                <a:solidFill>
                  <a:schemeClr val="accent1">
                    <a:lumMod val="20000"/>
                    <a:lumOff val="80000"/>
                  </a:schemeClr>
                </a:solidFill>
              </a:rPr>
              <a:t>capreomycin</a:t>
            </a:r>
            <a:endParaRPr lang="en-US" dirty="0">
              <a:solidFill>
                <a:schemeClr val="accent1">
                  <a:lumMod val="20000"/>
                  <a:lumOff val="80000"/>
                </a:schemeClr>
              </a:solidFill>
            </a:endParaRP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0783" name="Group 15"/>
          <p:cNvGrpSpPr>
            <a:grpSpLocks noChangeAspect="1"/>
          </p:cNvGrpSpPr>
          <p:nvPr/>
        </p:nvGrpSpPr>
        <p:grpSpPr bwMode="auto">
          <a:xfrm>
            <a:off x="857250" y="3505200"/>
            <a:ext cx="6991350" cy="2506545"/>
            <a:chOff x="2286" y="8194"/>
            <a:chExt cx="9330" cy="3346"/>
          </a:xfrm>
        </p:grpSpPr>
        <p:sp>
          <p:nvSpPr>
            <p:cNvPr id="160791" name="AutoShape 23"/>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0790" name="Oval 22"/>
            <p:cNvSpPr>
              <a:spLocks noChangeArrowheads="1"/>
            </p:cNvSpPr>
            <p:nvPr/>
          </p:nvSpPr>
          <p:spPr bwMode="auto">
            <a:xfrm>
              <a:off x="2390" y="8313"/>
              <a:ext cx="9133" cy="3227"/>
            </a:xfrm>
            <a:prstGeom prst="ellipse">
              <a:avLst/>
            </a:prstGeom>
            <a:solidFill>
              <a:srgbClr val="F0DFF1">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9" name="Oval 21"/>
            <p:cNvSpPr>
              <a:spLocks noChangeArrowheads="1"/>
            </p:cNvSpPr>
            <p:nvPr/>
          </p:nvSpPr>
          <p:spPr bwMode="auto">
            <a:xfrm>
              <a:off x="3270" y="8466"/>
              <a:ext cx="7980" cy="2894"/>
            </a:xfrm>
            <a:prstGeom prst="ellipse">
              <a:avLst/>
            </a:prstGeom>
            <a:solidFill>
              <a:srgbClr val="DDB3DF">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8" name="Oval 20"/>
            <p:cNvSpPr>
              <a:spLocks noChangeArrowheads="1"/>
            </p:cNvSpPr>
            <p:nvPr/>
          </p:nvSpPr>
          <p:spPr bwMode="auto">
            <a:xfrm>
              <a:off x="4856" y="8661"/>
              <a:ext cx="6135" cy="2499"/>
            </a:xfrm>
            <a:prstGeom prst="ellipse">
              <a:avLst/>
            </a:prstGeom>
            <a:solidFill>
              <a:srgbClr val="C681C9">
                <a:alpha val="8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7" name="Oval 19"/>
            <p:cNvSpPr>
              <a:spLocks noChangeArrowheads="1"/>
            </p:cNvSpPr>
            <p:nvPr/>
          </p:nvSpPr>
          <p:spPr bwMode="auto">
            <a:xfrm>
              <a:off x="7418" y="8868"/>
              <a:ext cx="3206" cy="2093"/>
            </a:xfrm>
            <a:prstGeom prst="ellipse">
              <a:avLst/>
            </a:prstGeom>
            <a:solidFill>
              <a:srgbClr val="7E3881"/>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0786" name="Text Box 18"/>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MDR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 to at least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5" name="Text Box 17"/>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TB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t>
              </a: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any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drug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4" name="Text Box 16"/>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XDR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a:t>
              </a:r>
              <a:b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to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to specific second-line drugs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 Box 17"/>
          <p:cNvSpPr txBox="1">
            <a:spLocks noChangeArrowheads="1"/>
          </p:cNvSpPr>
          <p:nvPr/>
        </p:nvSpPr>
        <p:spPr bwMode="auto">
          <a:xfrm>
            <a:off x="1066800" y="4563945"/>
            <a:ext cx="457200" cy="533400"/>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Arial" pitchFamily="34" charset="0"/>
                <a:cs typeface="Arial" pitchFamily="34" charset="0"/>
              </a:rPr>
              <a:t>TB</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814048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solidFill>
                  <a:schemeClr val="accent1">
                    <a:lumMod val="60000"/>
                    <a:lumOff val="40000"/>
                  </a:schemeClr>
                </a:solidFill>
              </a:rPr>
              <a:t>Diagnosis </a:t>
            </a:r>
            <a:br>
              <a:rPr lang="en-US" dirty="0" smtClean="0">
                <a:solidFill>
                  <a:schemeClr val="accent1">
                    <a:lumMod val="60000"/>
                    <a:lumOff val="40000"/>
                  </a:schemeClr>
                </a:solidFill>
              </a:rPr>
            </a:br>
            <a:r>
              <a:rPr lang="en-US" dirty="0" smtClean="0">
                <a:solidFill>
                  <a:schemeClr val="accent1">
                    <a:lumMod val="60000"/>
                    <a:lumOff val="40000"/>
                  </a:schemeClr>
                </a:solidFill>
              </a:rPr>
              <a:t> </a:t>
            </a:r>
            <a:endParaRPr lang="en-US" sz="1200"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0" indent="0" algn="l" rtl="0">
              <a:buNone/>
            </a:pPr>
            <a:r>
              <a:rPr lang="en-US" dirty="0"/>
              <a:t>Medical Evaluation for TB </a:t>
            </a:r>
            <a:br>
              <a:rPr lang="en-US" dirty="0"/>
            </a:br>
            <a:endParaRPr lang="en-US" dirty="0" smtClean="0"/>
          </a:p>
          <a:p>
            <a:pPr lvl="0" algn="l" rtl="0"/>
            <a:r>
              <a:rPr lang="en-US" dirty="0" smtClean="0"/>
              <a:t>Medical history</a:t>
            </a:r>
          </a:p>
          <a:p>
            <a:pPr lvl="0" algn="l" rtl="0"/>
            <a:r>
              <a:rPr lang="en-US" dirty="0" smtClean="0"/>
              <a:t>Physical examination</a:t>
            </a:r>
          </a:p>
          <a:p>
            <a:pPr lvl="0" algn="l" rtl="0"/>
            <a:r>
              <a:rPr lang="en-US" dirty="0" smtClean="0"/>
              <a:t>Test for TB infection</a:t>
            </a:r>
          </a:p>
          <a:p>
            <a:pPr lvl="0" algn="l" rtl="0"/>
            <a:r>
              <a:rPr lang="en-US" dirty="0" smtClean="0"/>
              <a:t>Chest radiograph</a:t>
            </a:r>
          </a:p>
          <a:p>
            <a:pPr lvl="0" algn="l" rtl="0"/>
            <a:r>
              <a:rPr lang="en-US" dirty="0" smtClean="0"/>
              <a:t>Bacteriologic examination</a:t>
            </a:r>
          </a:p>
        </p:txBody>
      </p:sp>
    </p:spTree>
    <p:extLst>
      <p:ext uri="{BB962C8B-B14F-4D97-AF65-F5344CB8AC3E}">
        <p14:creationId xmlns:p14="http://schemas.microsoft.com/office/powerpoint/2010/main" val="2123337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Medical Evaluation for TB (cont.)</a:t>
            </a:r>
            <a:br>
              <a:rPr lang="en-US" dirty="0" smtClean="0">
                <a:solidFill>
                  <a:schemeClr val="accent1">
                    <a:lumMod val="60000"/>
                    <a:lumOff val="40000"/>
                  </a:schemeClr>
                </a:solidFill>
              </a:rPr>
            </a:br>
            <a:r>
              <a:rPr lang="en-US" sz="2400" dirty="0" smtClean="0">
                <a:solidFill>
                  <a:schemeClr val="accent1">
                    <a:lumMod val="60000"/>
                    <a:lumOff val="40000"/>
                  </a:schemeClr>
                </a:solidFill>
              </a:rPr>
              <a:t>1. Medical History (cont.)</a:t>
            </a:r>
            <a:endParaRPr lang="en-US" sz="2400" dirty="0">
              <a:solidFill>
                <a:schemeClr val="accent1">
                  <a:lumMod val="60000"/>
                  <a:lumOff val="40000"/>
                </a:schemeClr>
              </a:solidFill>
            </a:endParaRPr>
          </a:p>
        </p:txBody>
      </p:sp>
      <p:sp>
        <p:nvSpPr>
          <p:cNvPr id="3" name="Content Placeholder 2"/>
          <p:cNvSpPr>
            <a:spLocks noGrp="1"/>
          </p:cNvSpPr>
          <p:nvPr>
            <p:ph idx="1"/>
          </p:nvPr>
        </p:nvSpPr>
        <p:spPr/>
        <p:txBody>
          <a:bodyPr/>
          <a:lstStyle/>
          <a:p>
            <a:pPr algn="l" rtl="0">
              <a:buNone/>
            </a:pPr>
            <a:r>
              <a:rPr lang="en-US" dirty="0" smtClean="0"/>
              <a:t>Symptoms of pulmonary TB:</a:t>
            </a:r>
          </a:p>
          <a:p>
            <a:pPr lvl="0" algn="l" rtl="0"/>
            <a:r>
              <a:rPr lang="en-US" dirty="0" smtClean="0"/>
              <a:t>Prolonged cough (3 weeks or longer), </a:t>
            </a:r>
            <a:r>
              <a:rPr lang="en-US" dirty="0" err="1" smtClean="0"/>
              <a:t>hemoptysis</a:t>
            </a:r>
            <a:endParaRPr lang="en-US" dirty="0" smtClean="0"/>
          </a:p>
          <a:p>
            <a:pPr lvl="0" algn="l" rtl="0"/>
            <a:r>
              <a:rPr lang="en-US" dirty="0" smtClean="0"/>
              <a:t>Chest pain</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22672329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96875"/>
            <a:ext cx="7543800" cy="1431925"/>
          </a:xfrm>
        </p:spPr>
        <p:txBody>
          <a:bodyPr/>
          <a:lstStyle/>
          <a:p>
            <a:pPr eaLnBrk="1" hangingPunct="1">
              <a:defRPr/>
            </a:pPr>
            <a:r>
              <a:rPr lang="en-US" sz="2800" b="1" dirty="0" smtClean="0">
                <a:solidFill>
                  <a:schemeClr val="accent1">
                    <a:lumMod val="60000"/>
                    <a:lumOff val="40000"/>
                  </a:schemeClr>
                </a:solidFill>
              </a:rPr>
              <a:t>Diagnosis</a:t>
            </a:r>
            <a:endParaRPr lang="en-GB" sz="2800" b="1" dirty="0">
              <a:solidFill>
                <a:schemeClr val="accent1">
                  <a:lumMod val="60000"/>
                  <a:lumOff val="40000"/>
                </a:schemeClr>
              </a:solidFill>
            </a:endParaRPr>
          </a:p>
        </p:txBody>
      </p:sp>
      <p:sp>
        <p:nvSpPr>
          <p:cNvPr id="24579"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smtClean="0">
                <a:solidFill>
                  <a:schemeClr val="bg2"/>
                </a:solidFill>
              </a:rPr>
              <a:t>For any respiratory symptoms:</a:t>
            </a:r>
          </a:p>
          <a:p>
            <a:pPr algn="l" rtl="0" eaLnBrk="1" hangingPunct="1">
              <a:lnSpc>
                <a:spcPct val="90000"/>
              </a:lnSpc>
              <a:defRPr/>
            </a:pPr>
            <a:r>
              <a:rPr lang="en-US" sz="2400" b="1" dirty="0" smtClean="0">
                <a:solidFill>
                  <a:schemeClr val="bg2"/>
                </a:solidFill>
              </a:rPr>
              <a:t>Do chest x-ray … if abnormal ---</a:t>
            </a:r>
          </a:p>
          <a:p>
            <a:pPr lvl="1" algn="l" rtl="0" eaLnBrk="1" hangingPunct="1">
              <a:lnSpc>
                <a:spcPct val="90000"/>
              </a:lnSpc>
              <a:defRPr/>
            </a:pPr>
            <a:r>
              <a:rPr lang="en-US" sz="2400" b="1" dirty="0" smtClean="0">
                <a:solidFill>
                  <a:schemeClr val="bg2"/>
                </a:solidFill>
              </a:rPr>
              <a:t>Sputum for:</a:t>
            </a:r>
          </a:p>
          <a:p>
            <a:pPr lvl="2" algn="l" rtl="0" eaLnBrk="1" hangingPunct="1">
              <a:lnSpc>
                <a:spcPct val="90000"/>
              </a:lnSpc>
              <a:defRPr/>
            </a:pPr>
            <a:r>
              <a:rPr lang="en-US" b="1" dirty="0" smtClean="0">
                <a:solidFill>
                  <a:schemeClr val="bg2"/>
                </a:solidFill>
              </a:rPr>
              <a:t>Zn stain </a:t>
            </a:r>
          </a:p>
          <a:p>
            <a:pPr lvl="2" algn="l" rtl="0" eaLnBrk="1" hangingPunct="1">
              <a:lnSpc>
                <a:spcPct val="90000"/>
              </a:lnSpc>
              <a:defRPr/>
            </a:pPr>
            <a:r>
              <a:rPr lang="en-US" b="1" dirty="0" smtClean="0">
                <a:solidFill>
                  <a:schemeClr val="bg2"/>
                </a:solidFill>
              </a:rPr>
              <a:t>culture ..definite  diagnosis</a:t>
            </a:r>
          </a:p>
          <a:p>
            <a:pPr lvl="1" algn="l" rtl="0" eaLnBrk="1" hangingPunct="1">
              <a:lnSpc>
                <a:spcPct val="90000"/>
              </a:lnSpc>
              <a:defRPr/>
            </a:pPr>
            <a:r>
              <a:rPr lang="en-US" sz="2400" b="1" dirty="0" smtClean="0">
                <a:solidFill>
                  <a:schemeClr val="bg2"/>
                </a:solidFill>
              </a:rPr>
              <a:t>Use </a:t>
            </a:r>
            <a:r>
              <a:rPr lang="en-US" sz="2400" b="1" dirty="0" err="1" smtClean="0">
                <a:solidFill>
                  <a:schemeClr val="bg2"/>
                </a:solidFill>
              </a:rPr>
              <a:t>lowenstein-jansen</a:t>
            </a:r>
            <a:r>
              <a:rPr lang="en-US" sz="2400" b="1" dirty="0" smtClean="0">
                <a:solidFill>
                  <a:schemeClr val="bg2"/>
                </a:solidFill>
              </a:rPr>
              <a:t> media</a:t>
            </a:r>
          </a:p>
          <a:p>
            <a:pPr algn="l" rtl="0" eaLnBrk="1" hangingPunct="1">
              <a:lnSpc>
                <a:spcPct val="90000"/>
              </a:lnSpc>
              <a:defRPr/>
            </a:pPr>
            <a:r>
              <a:rPr lang="en-US" sz="2400" b="1" dirty="0">
                <a:solidFill>
                  <a:schemeClr val="bg2"/>
                </a:solidFill>
              </a:rPr>
              <a:t>S</a:t>
            </a:r>
            <a:r>
              <a:rPr lang="en-US" sz="2400" b="1" dirty="0" smtClean="0">
                <a:solidFill>
                  <a:schemeClr val="bg2"/>
                </a:solidFill>
              </a:rPr>
              <a:t>low growth … 3 - 6 </a:t>
            </a:r>
            <a:r>
              <a:rPr lang="en-US" sz="2400" b="1" dirty="0" err="1" smtClean="0">
                <a:solidFill>
                  <a:schemeClr val="bg2"/>
                </a:solidFill>
              </a:rPr>
              <a:t>wks</a:t>
            </a:r>
            <a:endParaRPr lang="en-US" sz="2400" b="1" dirty="0" smtClean="0">
              <a:solidFill>
                <a:schemeClr val="bg2"/>
              </a:solidFill>
            </a:endParaRPr>
          </a:p>
          <a:p>
            <a:pPr algn="l" rtl="0" eaLnBrk="1" hangingPunct="1">
              <a:lnSpc>
                <a:spcPct val="90000"/>
              </a:lnSpc>
              <a:defRPr/>
            </a:pPr>
            <a:r>
              <a:rPr lang="en-US" sz="2400" b="1" dirty="0" err="1" smtClean="0">
                <a:solidFill>
                  <a:schemeClr val="bg2"/>
                </a:solidFill>
              </a:rPr>
              <a:t>Bactic</a:t>
            </a:r>
            <a:r>
              <a:rPr lang="en-US" sz="2400" b="1" dirty="0" smtClean="0">
                <a:solidFill>
                  <a:schemeClr val="bg2"/>
                </a:solidFill>
              </a:rPr>
              <a:t> liquid media ...</a:t>
            </a:r>
            <a:endParaRPr lang="en-GB" sz="2400" b="1" dirty="0" smtClean="0">
              <a:solidFill>
                <a:schemeClr val="bg2"/>
              </a:solidFill>
            </a:endParaRPr>
          </a:p>
        </p:txBody>
      </p:sp>
    </p:spTree>
    <p:extLst>
      <p:ext uri="{BB962C8B-B14F-4D97-AF65-F5344CB8AC3E}">
        <p14:creationId xmlns:p14="http://schemas.microsoft.com/office/powerpoint/2010/main" val="371972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AFB Smear</a:t>
            </a:r>
            <a:br>
              <a:rPr lang="en-US" dirty="0" smtClean="0">
                <a:solidFill>
                  <a:schemeClr val="accent1">
                    <a:lumMod val="60000"/>
                    <a:lumOff val="40000"/>
                  </a:schemeClr>
                </a:solidFill>
              </a:rPr>
            </a:br>
            <a:r>
              <a:rPr lang="en-US" dirty="0" smtClean="0">
                <a:solidFill>
                  <a:schemeClr val="accent1">
                    <a:lumMod val="60000"/>
                    <a:lumOff val="40000"/>
                  </a:schemeClr>
                </a:solidFill>
              </a:rPr>
              <a:t>AFB (shown in red) are tubercle bacilli</a:t>
            </a:r>
            <a:endParaRPr lang="en-US" dirty="0">
              <a:solidFill>
                <a:schemeClr val="accent1">
                  <a:lumMod val="60000"/>
                  <a:lumOff val="40000"/>
                </a:schemeClr>
              </a:solidFill>
            </a:endParaRPr>
          </a:p>
        </p:txBody>
      </p:sp>
      <p:pic>
        <p:nvPicPr>
          <p:cNvPr id="5" name="Picture 4" descr="Fig"/>
          <p:cNvPicPr/>
          <p:nvPr/>
        </p:nvPicPr>
        <p:blipFill>
          <a:blip r:embed="rId2" cstate="print"/>
          <a:srcRect/>
          <a:stretch>
            <a:fillRect/>
          </a:stretch>
        </p:blipFill>
        <p:spPr bwMode="auto">
          <a:xfrm>
            <a:off x="1219200" y="1524000"/>
            <a:ext cx="6934200" cy="4191000"/>
          </a:xfrm>
          <a:prstGeom prst="rect">
            <a:avLst/>
          </a:prstGeom>
          <a:noFill/>
          <a:ln w="9525">
            <a:noFill/>
            <a:miter lim="800000"/>
            <a:headEnd/>
            <a:tailEnd/>
          </a:ln>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60000"/>
                    <a:lumOff val="40000"/>
                  </a:schemeClr>
                </a:solidFill>
              </a:rPr>
              <a:t>Epidemiology</a:t>
            </a:r>
            <a:endParaRPr lang="en-US" sz="3200" b="1" dirty="0">
              <a:solidFill>
                <a:schemeClr val="accent1">
                  <a:lumMod val="60000"/>
                  <a:lumOff val="40000"/>
                </a:schemeClr>
              </a:solidFill>
            </a:endParaRPr>
          </a:p>
        </p:txBody>
      </p:sp>
      <p:sp>
        <p:nvSpPr>
          <p:cNvPr id="5123" name="Rectangle 3"/>
          <p:cNvSpPr>
            <a:spLocks noGrp="1" noChangeArrowheads="1"/>
          </p:cNvSpPr>
          <p:nvPr>
            <p:ph idx="1"/>
          </p:nvPr>
        </p:nvSpPr>
        <p:spPr>
          <a:xfrm>
            <a:off x="755576" y="1556792"/>
            <a:ext cx="7690048" cy="4328120"/>
          </a:xfrm>
        </p:spPr>
        <p:txBody>
          <a:bodyPr>
            <a:normAutofit/>
          </a:bodyPr>
          <a:lstStyle/>
          <a:p>
            <a:pPr algn="l" rtl="0" eaLnBrk="1" hangingPunct="1">
              <a:buFont typeface="Wingdings" pitchFamily="2" charset="2"/>
              <a:buNone/>
              <a:defRPr/>
            </a:pPr>
            <a:endParaRPr lang="en-US" sz="2400" b="1" dirty="0" smtClean="0">
              <a:solidFill>
                <a:schemeClr val="bg2"/>
              </a:solidFill>
            </a:endParaRPr>
          </a:p>
          <a:p>
            <a:pPr algn="l" rtl="0" eaLnBrk="1" hangingPunct="1">
              <a:defRPr/>
            </a:pPr>
            <a:r>
              <a:rPr lang="en-US" sz="2400" b="1" dirty="0" err="1" smtClean="0">
                <a:solidFill>
                  <a:schemeClr val="bg2"/>
                </a:solidFill>
              </a:rPr>
              <a:t>Tuberculous</a:t>
            </a:r>
            <a:r>
              <a:rPr lang="en-US" sz="2400" b="1" dirty="0" smtClean="0">
                <a:solidFill>
                  <a:schemeClr val="bg2"/>
                </a:solidFill>
              </a:rPr>
              <a:t> infection: a state in which the tubercle bacillus is established in the body without symptoms.</a:t>
            </a:r>
          </a:p>
          <a:p>
            <a:pPr algn="l" rtl="0" eaLnBrk="1" hangingPunct="1">
              <a:defRPr/>
            </a:pPr>
            <a:r>
              <a:rPr lang="en-US" sz="2400" b="1" dirty="0" err="1" smtClean="0">
                <a:solidFill>
                  <a:schemeClr val="bg2"/>
                </a:solidFill>
              </a:rPr>
              <a:t>Tuberculous</a:t>
            </a:r>
            <a:r>
              <a:rPr lang="en-US" sz="2400" b="1" dirty="0" smtClean="0">
                <a:solidFill>
                  <a:schemeClr val="bg2"/>
                </a:solidFill>
              </a:rPr>
              <a:t> disease: a state in which one or more organs of the body becomes diseased by the disease.</a:t>
            </a:r>
          </a:p>
        </p:txBody>
      </p:sp>
    </p:spTree>
    <p:extLst>
      <p:ext uri="{BB962C8B-B14F-4D97-AF65-F5344CB8AC3E}">
        <p14:creationId xmlns:p14="http://schemas.microsoft.com/office/powerpoint/2010/main" val="2388060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Culture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Remains gold standard for confirming diagnosis of TB</a:t>
            </a:r>
          </a:p>
          <a:p>
            <a:pPr lvl="0" algn="l" rtl="0"/>
            <a:r>
              <a:rPr lang="en-US" dirty="0" smtClean="0"/>
              <a:t>Culture all specimens, even if smear or NAA negative</a:t>
            </a:r>
          </a:p>
          <a:p>
            <a:pPr lvl="0" algn="l" rtl="0"/>
            <a:r>
              <a:rPr lang="en-US" dirty="0" smtClean="0"/>
              <a:t>Results in 4–14 days when liquid medium systems used</a:t>
            </a:r>
          </a:p>
          <a:p>
            <a:pPr lvl="0" algn="l" rtl="0"/>
            <a:r>
              <a:rPr lang="en-US" dirty="0" smtClean="0"/>
              <a:t>Culture monthly until conversion, i.e., 2 consecutive negative cultures</a:t>
            </a:r>
          </a:p>
        </p:txBody>
      </p:sp>
    </p:spTree>
    <p:extLst>
      <p:ext uri="{BB962C8B-B14F-4D97-AF65-F5344CB8AC3E}">
        <p14:creationId xmlns:p14="http://schemas.microsoft.com/office/powerpoint/2010/main" val="32768961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Colonies of </a:t>
            </a:r>
            <a:r>
              <a:rPr lang="en-US" i="1" dirty="0" smtClean="0">
                <a:solidFill>
                  <a:schemeClr val="accent1">
                    <a:lumMod val="60000"/>
                    <a:lumOff val="40000"/>
                  </a:schemeClr>
                </a:solidFill>
              </a:rPr>
              <a:t>M. tuberculosis</a:t>
            </a:r>
            <a:r>
              <a:rPr lang="en-US" dirty="0" smtClean="0">
                <a:solidFill>
                  <a:schemeClr val="accent1">
                    <a:lumMod val="60000"/>
                    <a:lumOff val="40000"/>
                  </a:schemeClr>
                </a:solidFill>
              </a:rPr>
              <a:t> Growing on Media</a:t>
            </a:r>
            <a:endParaRPr lang="en-US" dirty="0">
              <a:solidFill>
                <a:schemeClr val="accent1">
                  <a:lumMod val="60000"/>
                  <a:lumOff val="40000"/>
                </a:schemeClr>
              </a:solidFill>
            </a:endParaRPr>
          </a:p>
        </p:txBody>
      </p:sp>
      <p:pic>
        <p:nvPicPr>
          <p:cNvPr id="108545" name="Picture 1" descr="Fig"/>
          <p:cNvPicPr>
            <a:picLocks noChangeAspect="1" noChangeArrowheads="1"/>
          </p:cNvPicPr>
          <p:nvPr/>
        </p:nvPicPr>
        <p:blipFill>
          <a:blip r:embed="rId3" cstate="print"/>
          <a:srcRect/>
          <a:stretch>
            <a:fillRect/>
          </a:stretch>
        </p:blipFill>
        <p:spPr bwMode="auto">
          <a:xfrm>
            <a:off x="1333526" y="1447800"/>
            <a:ext cx="6402275" cy="4267200"/>
          </a:xfrm>
          <a:prstGeom prst="rect">
            <a:avLst/>
          </a:prstGeom>
          <a:noFill/>
          <a:ln w="9525">
            <a:noFill/>
            <a:miter lim="800000"/>
            <a:headEnd/>
            <a:tailEnd/>
          </a:ln>
        </p:spPr>
      </p:pic>
    </p:spTree>
    <p:extLst>
      <p:ext uri="{BB962C8B-B14F-4D97-AF65-F5344CB8AC3E}">
        <p14:creationId xmlns:p14="http://schemas.microsoft.com/office/powerpoint/2010/main" val="1775663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60000"/>
                    <a:lumOff val="40000"/>
                  </a:schemeClr>
                </a:solidFill>
              </a:rPr>
              <a:t>Diagnosis</a:t>
            </a:r>
            <a:endParaRPr lang="en-GB" sz="3200" b="1" dirty="0" smtClean="0">
              <a:solidFill>
                <a:schemeClr val="accent1">
                  <a:lumMod val="60000"/>
                  <a:lumOff val="40000"/>
                </a:schemeClr>
              </a:solidFill>
            </a:endParaRPr>
          </a:p>
        </p:txBody>
      </p:sp>
      <p:sp>
        <p:nvSpPr>
          <p:cNvPr id="25603" name="Rectangle 3"/>
          <p:cNvSpPr>
            <a:spLocks noGrp="1" noChangeArrowheads="1"/>
          </p:cNvSpPr>
          <p:nvPr>
            <p:ph idx="1"/>
          </p:nvPr>
        </p:nvSpPr>
        <p:spPr>
          <a:xfrm>
            <a:off x="1066800" y="1981200"/>
            <a:ext cx="7543800" cy="4876800"/>
          </a:xfrm>
        </p:spPr>
        <p:txBody>
          <a:bodyPr>
            <a:normAutofit/>
          </a:bodyPr>
          <a:lstStyle/>
          <a:p>
            <a:pPr algn="l" rtl="0" eaLnBrk="1" hangingPunct="1">
              <a:defRPr/>
            </a:pPr>
            <a:r>
              <a:rPr lang="en-US" sz="2400" b="1" dirty="0" smtClean="0">
                <a:solidFill>
                  <a:schemeClr val="bg2"/>
                </a:solidFill>
              </a:rPr>
              <a:t>PPD … </a:t>
            </a:r>
            <a:r>
              <a:rPr lang="en-US" sz="2400" b="1" dirty="0" err="1" smtClean="0">
                <a:solidFill>
                  <a:schemeClr val="bg2"/>
                </a:solidFill>
              </a:rPr>
              <a:t>intradermally</a:t>
            </a:r>
            <a:r>
              <a:rPr lang="en-US" sz="2400" b="1" dirty="0" smtClean="0">
                <a:solidFill>
                  <a:schemeClr val="bg2"/>
                </a:solidFill>
              </a:rPr>
              <a:t> …</a:t>
            </a:r>
          </a:p>
          <a:p>
            <a:pPr algn="l" rtl="0" eaLnBrk="1" hangingPunct="1">
              <a:defRPr/>
            </a:pPr>
            <a:r>
              <a:rPr lang="en-US" sz="2400" b="1" dirty="0" smtClean="0">
                <a:solidFill>
                  <a:schemeClr val="bg2"/>
                </a:solidFill>
              </a:rPr>
              <a:t>5 unit in o.1 ml </a:t>
            </a:r>
          </a:p>
          <a:p>
            <a:pPr algn="l" rtl="0" eaLnBrk="1" hangingPunct="1">
              <a:defRPr/>
            </a:pPr>
            <a:r>
              <a:rPr lang="en-US" sz="2400" b="1" dirty="0" smtClean="0">
                <a:solidFill>
                  <a:schemeClr val="bg2"/>
                </a:solidFill>
              </a:rPr>
              <a:t>10 mm: 90 % infected</a:t>
            </a:r>
          </a:p>
          <a:p>
            <a:pPr algn="l" rtl="0" eaLnBrk="1" hangingPunct="1">
              <a:defRPr/>
            </a:pPr>
            <a:r>
              <a:rPr lang="en-US" sz="2400" b="1" dirty="0" smtClean="0">
                <a:solidFill>
                  <a:schemeClr val="bg2"/>
                </a:solidFill>
              </a:rPr>
              <a:t>More than 15 mm: 100% infected</a:t>
            </a:r>
          </a:p>
          <a:p>
            <a:pPr algn="l" rtl="0" eaLnBrk="1" hangingPunct="1">
              <a:defRPr/>
            </a:pPr>
            <a:r>
              <a:rPr lang="en-US" sz="2400" b="1" dirty="0" smtClean="0">
                <a:solidFill>
                  <a:schemeClr val="bg2"/>
                </a:solidFill>
              </a:rPr>
              <a:t>BCG and positive PPD:</a:t>
            </a:r>
          </a:p>
          <a:p>
            <a:pPr algn="l" rtl="0" eaLnBrk="1" hangingPunct="1">
              <a:defRPr/>
            </a:pPr>
            <a:r>
              <a:rPr lang="en-US" sz="2400" b="1" dirty="0" smtClean="0">
                <a:solidFill>
                  <a:schemeClr val="bg2"/>
                </a:solidFill>
              </a:rPr>
              <a:t>Unless very recent: positive PPD of more than 10mm should not be due to BCG</a:t>
            </a:r>
            <a:endParaRPr lang="en-GB" sz="2400" b="1" dirty="0" smtClean="0">
              <a:solidFill>
                <a:schemeClr val="bg2"/>
              </a:solidFill>
            </a:endParaRPr>
          </a:p>
        </p:txBody>
      </p:sp>
    </p:spTree>
    <p:extLst>
      <p:ext uri="{BB962C8B-B14F-4D97-AF65-F5344CB8AC3E}">
        <p14:creationId xmlns:p14="http://schemas.microsoft.com/office/powerpoint/2010/main" val="87944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60000"/>
                    <a:lumOff val="40000"/>
                  </a:schemeClr>
                </a:solidFill>
              </a:rPr>
              <a:t>Diagnosis</a:t>
            </a:r>
            <a:endParaRPr lang="en-GB" sz="3200" b="1" dirty="0">
              <a:solidFill>
                <a:schemeClr val="accent1">
                  <a:lumMod val="60000"/>
                  <a:lumOff val="40000"/>
                </a:schemeClr>
              </a:solidFill>
            </a:endParaRPr>
          </a:p>
        </p:txBody>
      </p:sp>
      <p:sp>
        <p:nvSpPr>
          <p:cNvPr id="3" name="Content Placeholder 2"/>
          <p:cNvSpPr>
            <a:spLocks noGrp="1"/>
          </p:cNvSpPr>
          <p:nvPr>
            <p:ph idx="1"/>
          </p:nvPr>
        </p:nvSpPr>
        <p:spPr>
          <a:xfrm>
            <a:off x="457200" y="1412776"/>
            <a:ext cx="8723312" cy="4713387"/>
          </a:xfrm>
        </p:spPr>
        <p:txBody>
          <a:bodyPr>
            <a:noAutofit/>
          </a:bodyPr>
          <a:lstStyle/>
          <a:p>
            <a:pPr algn="l" rtl="0">
              <a:defRPr/>
            </a:pPr>
            <a:r>
              <a:rPr lang="en-GB" sz="2000" b="1" dirty="0" smtClean="0">
                <a:solidFill>
                  <a:schemeClr val="bg2"/>
                </a:solidFill>
              </a:rPr>
              <a:t>TST (</a:t>
            </a:r>
            <a:r>
              <a:rPr lang="en-GB" sz="2000" b="1" dirty="0" err="1" smtClean="0">
                <a:solidFill>
                  <a:schemeClr val="bg2"/>
                </a:solidFill>
              </a:rPr>
              <a:t>Mantoux</a:t>
            </a:r>
            <a:r>
              <a:rPr lang="en-GB" sz="2000" b="1" dirty="0" smtClean="0">
                <a:solidFill>
                  <a:schemeClr val="bg2"/>
                </a:solidFill>
              </a:rPr>
              <a:t> test),(PPD)</a:t>
            </a:r>
          </a:p>
          <a:p>
            <a:pPr algn="l" rtl="0">
              <a:defRPr/>
            </a:pPr>
            <a:r>
              <a:rPr lang="en-GB" sz="2000" b="1" dirty="0" smtClean="0">
                <a:solidFill>
                  <a:schemeClr val="bg2"/>
                </a:solidFill>
              </a:rPr>
              <a:t>PPD injected in forearm and examined 2-3 days                               later(24,48&amp;72hrs)</a:t>
            </a:r>
          </a:p>
          <a:p>
            <a:pPr algn="l" rtl="0">
              <a:defRPr/>
            </a:pPr>
            <a:r>
              <a:rPr lang="en-GB" sz="2000" b="1" dirty="0" smtClean="0">
                <a:solidFill>
                  <a:schemeClr val="bg2"/>
                </a:solidFill>
              </a:rPr>
              <a:t>Induration around injection site indicates</a:t>
            </a:r>
          </a:p>
          <a:p>
            <a:pPr algn="l" rtl="0">
              <a:buFont typeface="Wingdings" pitchFamily="2" charset="2"/>
              <a:buNone/>
              <a:defRPr/>
            </a:pPr>
            <a:r>
              <a:rPr lang="en-GB" sz="2000" b="1" dirty="0" smtClean="0">
                <a:solidFill>
                  <a:schemeClr val="bg2"/>
                </a:solidFill>
              </a:rPr>
              <a:t>    infection             </a:t>
            </a:r>
          </a:p>
          <a:p>
            <a:pPr algn="l" rtl="0">
              <a:defRPr/>
            </a:pPr>
            <a:r>
              <a:rPr lang="en-GB" sz="2000" b="1" dirty="0" smtClean="0">
                <a:solidFill>
                  <a:schemeClr val="bg2"/>
                </a:solidFill>
              </a:rPr>
              <a:t>Measure Induration NOT redness</a:t>
            </a:r>
          </a:p>
          <a:p>
            <a:pPr algn="l" rtl="0">
              <a:defRPr/>
            </a:pPr>
            <a:r>
              <a:rPr lang="en-GB" sz="2000" b="1" dirty="0" smtClean="0">
                <a:solidFill>
                  <a:schemeClr val="bg2"/>
                </a:solidFill>
              </a:rPr>
              <a:t>Examine medical history, x-rays, and sputum</a:t>
            </a:r>
          </a:p>
          <a:p>
            <a:pPr algn="l" rtl="0">
              <a:defRPr/>
            </a:pPr>
            <a:r>
              <a:rPr lang="en-GB" sz="2000" b="1" dirty="0" smtClean="0">
                <a:solidFill>
                  <a:schemeClr val="bg2"/>
                </a:solidFill>
              </a:rPr>
              <a:t>Blood tests(B-</a:t>
            </a:r>
            <a:r>
              <a:rPr lang="en-GB" sz="2000" b="1" dirty="0" err="1" smtClean="0">
                <a:solidFill>
                  <a:schemeClr val="bg2"/>
                </a:solidFill>
              </a:rPr>
              <a:t>interferone</a:t>
            </a:r>
            <a:r>
              <a:rPr lang="en-GB" sz="2000" b="1" dirty="0" smtClean="0">
                <a:solidFill>
                  <a:schemeClr val="bg2"/>
                </a:solidFill>
              </a:rPr>
              <a:t>)</a:t>
            </a:r>
          </a:p>
          <a:p>
            <a:pPr algn="l" rtl="0">
              <a:defRPr/>
            </a:pPr>
            <a:r>
              <a:rPr lang="en-GB" sz="2000" b="1" dirty="0" smtClean="0">
                <a:solidFill>
                  <a:schemeClr val="bg2"/>
                </a:solidFill>
              </a:rPr>
              <a:t>PCR</a:t>
            </a:r>
          </a:p>
          <a:p>
            <a:pPr algn="l" rtl="0">
              <a:defRPr/>
            </a:pPr>
            <a:endParaRPr lang="en-GB" sz="2000" b="1" dirty="0">
              <a:solidFill>
                <a:schemeClr val="bg2"/>
              </a:solidFill>
            </a:endParaRPr>
          </a:p>
        </p:txBody>
      </p:sp>
      <p:pic>
        <p:nvPicPr>
          <p:cNvPr id="46084" name="Picture 6" descr="slide0007_image0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500188"/>
            <a:ext cx="2428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slide0007_image0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4071938"/>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Administering the TST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solidFill>
                  <a:schemeClr val="tx2"/>
                </a:solidFill>
              </a:rPr>
              <a:t>Inject 0.1 ml of PPD (5 tuberculin units) into forearm between skin layers </a:t>
            </a:r>
          </a:p>
          <a:p>
            <a:pPr lvl="0" algn="l" rtl="0"/>
            <a:r>
              <a:rPr lang="en-US" dirty="0" smtClean="0">
                <a:solidFill>
                  <a:schemeClr val="tx2"/>
                </a:solidFill>
              </a:rPr>
              <a:t>Produce wheal (raised area) 6–10 mm in diameter</a:t>
            </a:r>
          </a:p>
          <a:p>
            <a:pPr lvl="0" algn="l" rtl="0"/>
            <a:r>
              <a:rPr lang="en-US" dirty="0" smtClean="0">
                <a:solidFill>
                  <a:schemeClr val="tx2"/>
                </a:solidFill>
              </a:rPr>
              <a:t>Follow universal precautions for infection control</a:t>
            </a:r>
          </a:p>
          <a:p>
            <a:pPr algn="l" rtl="0">
              <a:buNone/>
            </a:pPr>
            <a:endParaRPr lang="en-US" dirty="0">
              <a:solidFill>
                <a:schemeClr val="tx2"/>
              </a:solidFill>
            </a:endParaRPr>
          </a:p>
        </p:txBody>
      </p:sp>
      <p:pic>
        <p:nvPicPr>
          <p:cNvPr id="4" name="Picture 3" descr="Fig 3-2 Administering the Mantoux skin test.jpg"/>
          <p:cNvPicPr/>
          <p:nvPr/>
        </p:nvPicPr>
        <p:blipFill>
          <a:blip r:embed="rId2" cstate="print"/>
          <a:srcRect l="10001" t="16842" b="19649"/>
          <a:stretch>
            <a:fillRect/>
          </a:stretch>
        </p:blipFill>
        <p:spPr>
          <a:xfrm>
            <a:off x="2514600" y="3352800"/>
            <a:ext cx="3962400" cy="28956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Reading the TST</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600201"/>
            <a:ext cx="5029200" cy="4191000"/>
          </a:xfrm>
        </p:spPr>
        <p:txBody>
          <a:bodyPr>
            <a:normAutofit fontScale="92500"/>
          </a:bodyPr>
          <a:lstStyle/>
          <a:p>
            <a:pPr lvl="0" algn="l" rtl="0"/>
            <a:r>
              <a:rPr lang="en-US" dirty="0" smtClean="0">
                <a:solidFill>
                  <a:schemeClr val="tx2"/>
                </a:solidFill>
              </a:rPr>
              <a:t>Trained health care worker assesses reaction 48–72 hours after injection</a:t>
            </a:r>
          </a:p>
          <a:p>
            <a:pPr lvl="0" algn="l" rtl="0"/>
            <a:r>
              <a:rPr lang="en-US" dirty="0" smtClean="0">
                <a:solidFill>
                  <a:schemeClr val="tx2"/>
                </a:solidFill>
              </a:rPr>
              <a:t>Palpate (feel) injection site to find raised area</a:t>
            </a:r>
          </a:p>
          <a:p>
            <a:pPr lvl="0" algn="l" rtl="0"/>
            <a:r>
              <a:rPr lang="en-US" dirty="0" smtClean="0">
                <a:solidFill>
                  <a:schemeClr val="tx2"/>
                </a:solidFill>
              </a:rPr>
              <a:t>Measure diameter of </a:t>
            </a:r>
            <a:r>
              <a:rPr lang="en-US" dirty="0" err="1" smtClean="0">
                <a:solidFill>
                  <a:schemeClr val="tx2"/>
                </a:solidFill>
              </a:rPr>
              <a:t>induration</a:t>
            </a:r>
            <a:r>
              <a:rPr lang="en-US" dirty="0" smtClean="0">
                <a:solidFill>
                  <a:schemeClr val="tx2"/>
                </a:solidFill>
              </a:rPr>
              <a:t> across forearm; only measure </a:t>
            </a:r>
            <a:r>
              <a:rPr lang="en-US" dirty="0" err="1" smtClean="0">
                <a:solidFill>
                  <a:schemeClr val="tx2"/>
                </a:solidFill>
              </a:rPr>
              <a:t>induration</a:t>
            </a:r>
            <a:r>
              <a:rPr lang="en-US" dirty="0" smtClean="0">
                <a:solidFill>
                  <a:schemeClr val="tx2"/>
                </a:solidFill>
              </a:rPr>
              <a:t>, not redness</a:t>
            </a:r>
          </a:p>
          <a:p>
            <a:pPr lvl="0" algn="l" rtl="0"/>
            <a:r>
              <a:rPr lang="en-US" dirty="0" smtClean="0">
                <a:solidFill>
                  <a:schemeClr val="tx2"/>
                </a:solidFill>
              </a:rPr>
              <a:t>Record size of </a:t>
            </a:r>
            <a:r>
              <a:rPr lang="en-US" dirty="0" err="1" smtClean="0">
                <a:solidFill>
                  <a:schemeClr val="tx2"/>
                </a:solidFill>
              </a:rPr>
              <a:t>induration</a:t>
            </a:r>
            <a:r>
              <a:rPr lang="en-US" dirty="0" smtClean="0">
                <a:solidFill>
                  <a:schemeClr val="tx2"/>
                </a:solidFill>
              </a:rPr>
              <a:t> in millimeters; record “0” if no </a:t>
            </a:r>
            <a:r>
              <a:rPr lang="en-US" dirty="0" err="1" smtClean="0">
                <a:solidFill>
                  <a:schemeClr val="tx2"/>
                </a:solidFill>
              </a:rPr>
              <a:t>induration</a:t>
            </a:r>
            <a:r>
              <a:rPr lang="en-US" dirty="0" smtClean="0">
                <a:solidFill>
                  <a:schemeClr val="tx2"/>
                </a:solidFill>
              </a:rPr>
              <a:t> found</a:t>
            </a:r>
          </a:p>
        </p:txBody>
      </p:sp>
      <p:pic>
        <p:nvPicPr>
          <p:cNvPr id="4" name="Picture 3" descr="Fig 3-3 measure skin test correct.jpg"/>
          <p:cNvPicPr/>
          <p:nvPr/>
        </p:nvPicPr>
        <p:blipFill>
          <a:blip r:embed="rId2" cstate="print"/>
          <a:stretch>
            <a:fillRect/>
          </a:stretch>
        </p:blipFill>
        <p:spPr>
          <a:xfrm>
            <a:off x="5410200" y="2438400"/>
            <a:ext cx="3352800" cy="25908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Mantoux Tuberculin Skin Test (TST)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lvl="0" algn="l" rtl="0"/>
            <a:r>
              <a:rPr lang="en-US" dirty="0" smtClean="0"/>
              <a:t>Purified protein derivative (PPD), derived from tuberculin, is injected between skin layers using the Mantoux technique</a:t>
            </a:r>
          </a:p>
          <a:p>
            <a:pPr lvl="0" algn="l" rtl="0"/>
            <a:r>
              <a:rPr lang="en-US" dirty="0" smtClean="0"/>
              <a:t>Infected person’s immune cells recognize TB proteins in PPD, respond to site, causing wheal to rise</a:t>
            </a:r>
          </a:p>
          <a:p>
            <a:pPr lvl="0" algn="l" rtl="0"/>
            <a:r>
              <a:rPr lang="en-US" dirty="0" smtClean="0"/>
              <a:t>Takes 2-8 weeks after exposure and infection for the  immune system to react to PPD</a:t>
            </a:r>
          </a:p>
          <a:p>
            <a:pPr lvl="0" algn="l" rtl="0"/>
            <a:r>
              <a:rPr lang="en-US" dirty="0" smtClean="0"/>
              <a:t>Reading and interpretation of TST reaction must be done within 48–72 hours</a:t>
            </a:r>
          </a:p>
        </p:txBody>
      </p:sp>
    </p:spTree>
    <p:extLst>
      <p:ext uri="{BB962C8B-B14F-4D97-AF65-F5344CB8AC3E}">
        <p14:creationId xmlns:p14="http://schemas.microsoft.com/office/powerpoint/2010/main" val="1557481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6875"/>
            <a:ext cx="7543800" cy="1431925"/>
          </a:xfrm>
        </p:spPr>
        <p:txBody>
          <a:bodyPr/>
          <a:lstStyle/>
          <a:p>
            <a:pPr eaLnBrk="1" hangingPunct="1">
              <a:defRPr/>
            </a:pPr>
            <a:r>
              <a:rPr lang="en-US" sz="3200" b="1" dirty="0" smtClean="0">
                <a:solidFill>
                  <a:schemeClr val="accent1">
                    <a:lumMod val="60000"/>
                    <a:lumOff val="40000"/>
                  </a:schemeClr>
                </a:solidFill>
              </a:rPr>
              <a:t>Diagnosis</a:t>
            </a:r>
            <a:endParaRPr lang="en-GB" sz="3200" b="1" dirty="0" smtClean="0">
              <a:solidFill>
                <a:schemeClr val="accent1">
                  <a:lumMod val="60000"/>
                  <a:lumOff val="40000"/>
                </a:schemeClr>
              </a:solidFill>
            </a:endParaRPr>
          </a:p>
        </p:txBody>
      </p:sp>
      <p:sp>
        <p:nvSpPr>
          <p:cNvPr id="26627" name="Rectangle 3"/>
          <p:cNvSpPr>
            <a:spLocks noGrp="1" noChangeArrowheads="1"/>
          </p:cNvSpPr>
          <p:nvPr>
            <p:ph idx="1"/>
          </p:nvPr>
        </p:nvSpPr>
        <p:spPr>
          <a:xfrm>
            <a:off x="990600" y="1905000"/>
            <a:ext cx="7543800" cy="4044280"/>
          </a:xfrm>
        </p:spPr>
        <p:txBody>
          <a:bodyPr>
            <a:normAutofit lnSpcReduction="10000"/>
          </a:bodyPr>
          <a:lstStyle/>
          <a:p>
            <a:pPr algn="l" rtl="0" eaLnBrk="1" hangingPunct="1">
              <a:lnSpc>
                <a:spcPct val="90000"/>
              </a:lnSpc>
              <a:defRPr/>
            </a:pPr>
            <a:r>
              <a:rPr lang="en-US" sz="2400" b="1" dirty="0" smtClean="0">
                <a:solidFill>
                  <a:schemeClr val="bg2"/>
                </a:solidFill>
              </a:rPr>
              <a:t>False negative TST:</a:t>
            </a:r>
          </a:p>
          <a:p>
            <a:pPr algn="l" rtl="0" eaLnBrk="1" hangingPunct="1">
              <a:lnSpc>
                <a:spcPct val="90000"/>
              </a:lnSpc>
              <a:defRPr/>
            </a:pPr>
            <a:r>
              <a:rPr lang="en-US" sz="2400" b="1" dirty="0" smtClean="0">
                <a:solidFill>
                  <a:schemeClr val="bg2"/>
                </a:solidFill>
              </a:rPr>
              <a:t>20 % of active disease</a:t>
            </a:r>
          </a:p>
          <a:p>
            <a:pPr algn="l" rtl="0" eaLnBrk="1" hangingPunct="1">
              <a:lnSpc>
                <a:spcPct val="90000"/>
              </a:lnSpc>
              <a:defRPr/>
            </a:pPr>
            <a:r>
              <a:rPr lang="en-US" sz="2400" b="1" dirty="0" smtClean="0">
                <a:solidFill>
                  <a:schemeClr val="bg2"/>
                </a:solidFill>
              </a:rPr>
              <a:t>Malnutrition</a:t>
            </a:r>
          </a:p>
          <a:p>
            <a:pPr algn="l" rtl="0" eaLnBrk="1" hangingPunct="1">
              <a:lnSpc>
                <a:spcPct val="90000"/>
              </a:lnSpc>
              <a:defRPr/>
            </a:pPr>
            <a:r>
              <a:rPr lang="en-US" sz="2400" b="1" dirty="0" err="1" smtClean="0">
                <a:solidFill>
                  <a:schemeClr val="bg2"/>
                </a:solidFill>
              </a:rPr>
              <a:t>Sarcoid</a:t>
            </a:r>
            <a:endParaRPr lang="en-US" sz="2400" b="1" dirty="0" smtClean="0">
              <a:solidFill>
                <a:schemeClr val="bg2"/>
              </a:solidFill>
            </a:endParaRPr>
          </a:p>
          <a:p>
            <a:pPr algn="l" rtl="0" eaLnBrk="1" hangingPunct="1">
              <a:lnSpc>
                <a:spcPct val="90000"/>
              </a:lnSpc>
              <a:defRPr/>
            </a:pPr>
            <a:r>
              <a:rPr lang="en-US" sz="2400" b="1" dirty="0" err="1" smtClean="0">
                <a:solidFill>
                  <a:schemeClr val="bg2"/>
                </a:solidFill>
              </a:rPr>
              <a:t>Lymphoproliferative</a:t>
            </a:r>
            <a:r>
              <a:rPr lang="en-US" sz="2400" b="1" dirty="0" smtClean="0">
                <a:solidFill>
                  <a:schemeClr val="bg2"/>
                </a:solidFill>
              </a:rPr>
              <a:t> dis.(lymphoma)</a:t>
            </a:r>
          </a:p>
          <a:p>
            <a:pPr algn="l" rtl="0" eaLnBrk="1" hangingPunct="1">
              <a:lnSpc>
                <a:spcPct val="90000"/>
              </a:lnSpc>
              <a:defRPr/>
            </a:pPr>
            <a:r>
              <a:rPr lang="en-US" sz="2400" b="1" dirty="0" smtClean="0">
                <a:solidFill>
                  <a:schemeClr val="bg2"/>
                </a:solidFill>
              </a:rPr>
              <a:t>Viral infection</a:t>
            </a:r>
          </a:p>
          <a:p>
            <a:pPr algn="l" rtl="0" eaLnBrk="1" hangingPunct="1">
              <a:lnSpc>
                <a:spcPct val="90000"/>
              </a:lnSpc>
              <a:defRPr/>
            </a:pPr>
            <a:r>
              <a:rPr lang="en-US" sz="2400" b="1" dirty="0" smtClean="0">
                <a:solidFill>
                  <a:schemeClr val="bg2"/>
                </a:solidFill>
              </a:rPr>
              <a:t>Steroid</a:t>
            </a:r>
          </a:p>
          <a:p>
            <a:pPr algn="l" rtl="0" eaLnBrk="1" hangingPunct="1">
              <a:lnSpc>
                <a:spcPct val="90000"/>
              </a:lnSpc>
              <a:defRPr/>
            </a:pPr>
            <a:r>
              <a:rPr lang="en-US" sz="2400" b="1" dirty="0" smtClean="0">
                <a:solidFill>
                  <a:schemeClr val="bg2"/>
                </a:solidFill>
              </a:rPr>
              <a:t>PPD: is of limited value because of </a:t>
            </a:r>
          </a:p>
          <a:p>
            <a:pPr algn="l" rtl="0" eaLnBrk="1" hangingPunct="1">
              <a:lnSpc>
                <a:spcPct val="90000"/>
              </a:lnSpc>
              <a:defRPr/>
            </a:pPr>
            <a:r>
              <a:rPr lang="en-US" sz="2400" b="1" dirty="0" smtClean="0">
                <a:solidFill>
                  <a:schemeClr val="bg2"/>
                </a:solidFill>
              </a:rPr>
              <a:t>Low sensitivity and specificity</a:t>
            </a:r>
            <a:endParaRPr lang="en-GB" sz="2400" b="1" dirty="0" smtClean="0">
              <a:solidFill>
                <a:schemeClr val="bg2"/>
              </a:solidFill>
            </a:endParaRPr>
          </a:p>
        </p:txBody>
      </p:sp>
    </p:spTree>
    <p:extLst>
      <p:ext uri="{BB962C8B-B14F-4D97-AF65-F5344CB8AC3E}">
        <p14:creationId xmlns:p14="http://schemas.microsoft.com/office/powerpoint/2010/main" val="2933746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accent1">
                    <a:lumMod val="60000"/>
                    <a:lumOff val="40000"/>
                  </a:schemeClr>
                </a:solidFill>
              </a:rPr>
              <a:t>Factors that May Affect the Skin Test Reaction</a:t>
            </a:r>
            <a:endParaRPr lang="en-US" sz="3200" dirty="0">
              <a:solidFill>
                <a:schemeClr val="accent1">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20753622"/>
              </p:ext>
            </p:extLst>
          </p:nvPr>
        </p:nvGraphicFramePr>
        <p:xfrm>
          <a:off x="609600" y="1371600"/>
          <a:ext cx="7848600" cy="5067300"/>
        </p:xfrm>
        <a:graphic>
          <a:graphicData uri="http://schemas.openxmlformats.org/drawingml/2006/table">
            <a:tbl>
              <a:tblPr/>
              <a:tblGrid>
                <a:gridCol w="2906889"/>
                <a:gridCol w="4941711"/>
              </a:tblGrid>
              <a:tr h="407631">
                <a:tc>
                  <a:txBody>
                    <a:bodyPr/>
                    <a:lstStyle/>
                    <a:p>
                      <a:pPr marL="0" marR="0" algn="l" rtl="0">
                        <a:lnSpc>
                          <a:spcPts val="600"/>
                        </a:lnSpc>
                        <a:spcBef>
                          <a:spcPts val="0"/>
                        </a:spcBef>
                        <a:spcAft>
                          <a:spcPts val="0"/>
                        </a:spcAft>
                      </a:pPr>
                      <a:endParaRPr lang="en-US" sz="2400" b="1" dirty="0">
                        <a:solidFill>
                          <a:schemeClr val="bg2"/>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bg2"/>
                          </a:solidFill>
                          <a:latin typeface="+mj-lt"/>
                          <a:ea typeface="Times New Roman"/>
                        </a:rPr>
                        <a:t>Type of Reaction</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pPr>
                      <a:endParaRPr lang="en-US" sz="2400" b="1" dirty="0">
                        <a:solidFill>
                          <a:schemeClr val="bg2"/>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bg2"/>
                          </a:solidFill>
                          <a:latin typeface="+mj-lt"/>
                          <a:ea typeface="Times New Roman"/>
                        </a:rPr>
                        <a:t>Possible Cause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05840">
                <a:tc>
                  <a:txBody>
                    <a:bodyPr/>
                    <a:lstStyle/>
                    <a:p>
                      <a:pPr marL="0" marR="0" algn="l" rtl="0">
                        <a:lnSpc>
                          <a:spcPts val="600"/>
                        </a:lnSpc>
                        <a:spcBef>
                          <a:spcPts val="0"/>
                        </a:spcBef>
                        <a:spcAft>
                          <a:spcPts val="0"/>
                        </a:spcAft>
                      </a:pPr>
                      <a:endParaRPr lang="en-US" sz="2000" b="1" dirty="0">
                        <a:solidFill>
                          <a:schemeClr val="bg2"/>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False-positive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bg2"/>
                        </a:solidFill>
                        <a:latin typeface="+mj-lt"/>
                        <a:ea typeface="Times New Roman"/>
                      </a:endParaRPr>
                    </a:p>
                    <a:p>
                      <a:pPr marL="236538" marR="0" indent="-236538" algn="l" rtl="0">
                        <a:spcBef>
                          <a:spcPts val="0"/>
                        </a:spcBef>
                        <a:spcAft>
                          <a:spcPts val="0"/>
                        </a:spcAft>
                        <a:buFont typeface="Arial" pitchFamily="34" charset="0"/>
                        <a:buChar char="•"/>
                      </a:pPr>
                      <a:r>
                        <a:rPr lang="en-US" sz="2000" b="1" dirty="0" err="1">
                          <a:solidFill>
                            <a:schemeClr val="bg2"/>
                          </a:solidFill>
                          <a:latin typeface="+mj-lt"/>
                          <a:ea typeface="Times New Roman"/>
                        </a:rPr>
                        <a:t>Nontuberculous</a:t>
                      </a:r>
                      <a:r>
                        <a:rPr lang="en-US" sz="2000" b="1" dirty="0">
                          <a:solidFill>
                            <a:schemeClr val="bg2"/>
                          </a:solidFill>
                          <a:latin typeface="+mj-lt"/>
                          <a:ea typeface="Times New Roman"/>
                        </a:rPr>
                        <a:t> </a:t>
                      </a:r>
                      <a:r>
                        <a:rPr lang="en-US" sz="2000" b="1" dirty="0" err="1">
                          <a:solidFill>
                            <a:schemeClr val="bg2"/>
                          </a:solidFill>
                          <a:latin typeface="+mj-lt"/>
                          <a:ea typeface="Times New Roman"/>
                        </a:rPr>
                        <a:t>mycobacteria</a:t>
                      </a:r>
                      <a:endParaRPr lang="en-US" sz="2000" b="1" dirty="0">
                        <a:solidFill>
                          <a:schemeClr val="bg2"/>
                        </a:solidFill>
                        <a:latin typeface="+mj-lt"/>
                        <a:ea typeface="Times New Roman"/>
                      </a:endParaRPr>
                    </a:p>
                    <a:p>
                      <a:pPr marL="236538" marR="0" indent="-236538" algn="l" rtl="0">
                        <a:spcBef>
                          <a:spcPts val="0"/>
                        </a:spcBef>
                        <a:spcAft>
                          <a:spcPts val="0"/>
                        </a:spcAft>
                        <a:buFont typeface="Arial" pitchFamily="34" charset="0"/>
                        <a:buChar char="•"/>
                      </a:pPr>
                      <a:r>
                        <a:rPr lang="en-US" sz="2000" b="1" dirty="0">
                          <a:solidFill>
                            <a:schemeClr val="bg2"/>
                          </a:solidFill>
                          <a:latin typeface="+mj-lt"/>
                          <a:ea typeface="Times New Roman"/>
                        </a:rPr>
                        <a:t>BCG vaccination</a:t>
                      </a:r>
                    </a:p>
                    <a:p>
                      <a:pPr marL="236538" marR="0" indent="-236538" algn="l" rtl="0">
                        <a:spcBef>
                          <a:spcPts val="0"/>
                        </a:spcBef>
                        <a:spcAft>
                          <a:spcPts val="0"/>
                        </a:spcAft>
                        <a:buFont typeface="Arial" pitchFamily="34" charset="0"/>
                        <a:buChar char="•"/>
                      </a:pPr>
                      <a:r>
                        <a:rPr lang="en-US" sz="2000" b="1" dirty="0">
                          <a:solidFill>
                            <a:schemeClr val="bg2"/>
                          </a:solidFill>
                          <a:latin typeface="+mj-lt"/>
                          <a:ea typeface="Times New Roman"/>
                        </a:rPr>
                        <a:t>Problems with </a:t>
                      </a:r>
                      <a:r>
                        <a:rPr lang="en-US" sz="2000" b="1" dirty="0" smtClean="0">
                          <a:solidFill>
                            <a:schemeClr val="bg2"/>
                          </a:solidFill>
                          <a:latin typeface="+mj-lt"/>
                          <a:ea typeface="Times New Roman"/>
                        </a:rPr>
                        <a:t>TST administration</a:t>
                      </a:r>
                      <a:endParaRPr lang="en-US" sz="2000" b="1" dirty="0">
                        <a:solidFill>
                          <a:schemeClr val="bg2"/>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590800">
                <a:tc>
                  <a:txBody>
                    <a:bodyPr/>
                    <a:lstStyle/>
                    <a:p>
                      <a:pPr marL="0" marR="0" algn="l" rtl="0">
                        <a:lnSpc>
                          <a:spcPts val="600"/>
                        </a:lnSpc>
                        <a:spcBef>
                          <a:spcPts val="0"/>
                        </a:spcBef>
                        <a:spcAft>
                          <a:spcPts val="0"/>
                        </a:spcAft>
                      </a:pPr>
                      <a:endParaRPr lang="en-US" sz="2000" b="1" dirty="0">
                        <a:solidFill>
                          <a:schemeClr val="bg2"/>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False-negative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bg2"/>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err="1">
                          <a:solidFill>
                            <a:schemeClr val="bg2"/>
                          </a:solidFill>
                          <a:latin typeface="+mj-lt"/>
                          <a:ea typeface="Times New Roman"/>
                        </a:rPr>
                        <a:t>Anergy</a:t>
                      </a:r>
                      <a:endParaRPr lang="en-US" sz="2000" b="1" dirty="0">
                        <a:solidFill>
                          <a:schemeClr val="bg2"/>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bg2"/>
                          </a:solidFill>
                          <a:latin typeface="+mj-lt"/>
                          <a:ea typeface="Times New Roman"/>
                        </a:rPr>
                        <a:t>Viral</a:t>
                      </a:r>
                      <a:r>
                        <a:rPr lang="en-US" sz="2000" b="1" dirty="0">
                          <a:solidFill>
                            <a:schemeClr val="bg2"/>
                          </a:solidFill>
                          <a:latin typeface="+mj-lt"/>
                          <a:ea typeface="Times New Roman"/>
                        </a:rPr>
                        <a:t>, bacterial, </a:t>
                      </a:r>
                      <a:r>
                        <a:rPr lang="en-US" sz="2000" b="1" dirty="0" smtClean="0">
                          <a:solidFill>
                            <a:schemeClr val="bg2"/>
                          </a:solidFill>
                          <a:latin typeface="+mj-lt"/>
                          <a:ea typeface="Times New Roman"/>
                        </a:rPr>
                        <a:t>fungal </a:t>
                      </a:r>
                      <a:r>
                        <a:rPr lang="en-US" sz="2000" b="1" dirty="0" err="1" smtClean="0">
                          <a:solidFill>
                            <a:schemeClr val="bg2"/>
                          </a:solidFill>
                          <a:latin typeface="+mj-lt"/>
                          <a:ea typeface="Times New Roman"/>
                        </a:rPr>
                        <a:t>coinfection</a:t>
                      </a:r>
                      <a:endParaRPr lang="en-US" sz="2000" b="1" dirty="0">
                        <a:solidFill>
                          <a:schemeClr val="bg2"/>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Very young </a:t>
                      </a:r>
                      <a:r>
                        <a:rPr lang="en-US" sz="2000" b="1" dirty="0" smtClean="0">
                          <a:solidFill>
                            <a:schemeClr val="bg2"/>
                          </a:solidFill>
                          <a:latin typeface="+mj-lt"/>
                          <a:ea typeface="Times New Roman"/>
                        </a:rPr>
                        <a:t>age; </a:t>
                      </a:r>
                      <a:r>
                        <a:rPr lang="en-US" sz="2000" b="1" dirty="0">
                          <a:solidFill>
                            <a:schemeClr val="bg2"/>
                          </a:solidFill>
                          <a:latin typeface="+mj-lt"/>
                          <a:ea typeface="Times New Roman"/>
                        </a:rPr>
                        <a:t>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bg2"/>
                          </a:solidFill>
                          <a:latin typeface="+mj-lt"/>
                          <a:ea typeface="Times New Roman"/>
                        </a:rPr>
                        <a:t>Overwhelming TB </a:t>
                      </a:r>
                      <a:r>
                        <a:rPr lang="en-US" sz="2000" b="1" dirty="0" smtClean="0">
                          <a:solidFill>
                            <a:schemeClr val="bg2"/>
                          </a:solidFill>
                          <a:latin typeface="+mj-lt"/>
                          <a:ea typeface="Times New Roman"/>
                        </a:rPr>
                        <a:t>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bg2"/>
                          </a:solidFill>
                          <a:latin typeface="+mj-lt"/>
                          <a:ea typeface="Times New Roman"/>
                        </a:rPr>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bg2"/>
                          </a:solidFill>
                          <a:latin typeface="+mj-lt"/>
                          <a:ea typeface="Times New Roman"/>
                        </a:rPr>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bg2"/>
                          </a:solidFill>
                          <a:latin typeface="+mj-lt"/>
                          <a:ea typeface="Times New Roman"/>
                        </a:rPr>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bg2"/>
                          </a:solidFill>
                          <a:latin typeface="+mj-lt"/>
                          <a:ea typeface="Times New Roman"/>
                        </a:rPr>
                        <a:t>Immunosuppressive</a:t>
                      </a:r>
                      <a:r>
                        <a:rPr lang="en-US" sz="2000" b="1" baseline="0" dirty="0" smtClean="0">
                          <a:solidFill>
                            <a:schemeClr val="bg2"/>
                          </a:solidFill>
                          <a:latin typeface="+mj-lt"/>
                          <a:ea typeface="Times New Roman"/>
                        </a:rPr>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baseline="0" dirty="0" smtClean="0">
                          <a:solidFill>
                            <a:schemeClr val="bg2"/>
                          </a:solidFill>
                          <a:latin typeface="+mj-lt"/>
                          <a:ea typeface="Times New Roman"/>
                        </a:rPr>
                        <a:t>Problems with TST administration</a:t>
                      </a:r>
                      <a:endParaRPr lang="en-US" sz="2000" b="1" dirty="0">
                        <a:solidFill>
                          <a:schemeClr val="bg2"/>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664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accent1">
                    <a:lumMod val="60000"/>
                    <a:lumOff val="40000"/>
                  </a:schemeClr>
                </a:solidFill>
              </a:rPr>
              <a:t>Interferon Gamma Release Assays (IGRAs)</a:t>
            </a:r>
            <a:endParaRPr lang="en-US" sz="3200"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IGRAs detect </a:t>
            </a:r>
            <a:r>
              <a:rPr lang="en-US" i="1" dirty="0" smtClean="0"/>
              <a:t>M. tb</a:t>
            </a:r>
            <a:r>
              <a:rPr lang="en-US" dirty="0" smtClean="0"/>
              <a:t> infection by measuring immune response in blood</a:t>
            </a:r>
          </a:p>
          <a:p>
            <a:pPr lvl="0" algn="l" rtl="0"/>
            <a:r>
              <a:rPr lang="en-US" dirty="0" smtClean="0"/>
              <a:t>Cannot differentiate between TB and LTBI; other tests needed</a:t>
            </a:r>
          </a:p>
          <a:p>
            <a:pPr lvl="0" algn="l" rtl="0"/>
            <a:r>
              <a:rPr lang="en-US" dirty="0" smtClean="0"/>
              <a:t>May be used for surveillance/screening, or to find those who will benefit from treatment</a:t>
            </a:r>
          </a:p>
          <a:p>
            <a:pPr lvl="0" algn="l" rtl="0"/>
            <a:r>
              <a:rPr lang="en-US" dirty="0" smtClean="0"/>
              <a:t>FDA-approved IGRAs are QFT Gold In-Tube and T-</a:t>
            </a:r>
            <a:r>
              <a:rPr lang="en-US" dirty="0" err="1" smtClean="0"/>
              <a:t>Spot.</a:t>
            </a:r>
            <a:r>
              <a:rPr lang="en-US" i="1" dirty="0" err="1" smtClean="0"/>
              <a:t>TB</a:t>
            </a:r>
            <a:r>
              <a:rPr lang="en-US" dirty="0" smtClean="0"/>
              <a:t> test</a:t>
            </a:r>
          </a:p>
        </p:txBody>
      </p:sp>
    </p:spTree>
    <p:extLst>
      <p:ext uri="{BB962C8B-B14F-4D97-AF65-F5344CB8AC3E}">
        <p14:creationId xmlns:p14="http://schemas.microsoft.com/office/powerpoint/2010/main" val="10246790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smtClean="0">
                <a:solidFill>
                  <a:schemeClr val="accent1">
                    <a:lumMod val="60000"/>
                    <a:lumOff val="40000"/>
                  </a:schemeClr>
                </a:solidFill>
              </a:rPr>
              <a:t>Epidemiology</a:t>
            </a:r>
            <a:endParaRPr lang="en-US" sz="3200" b="1" dirty="0">
              <a:solidFill>
                <a:schemeClr val="accent1">
                  <a:lumMod val="60000"/>
                  <a:lumOff val="40000"/>
                </a:schemeClr>
              </a:solidFill>
            </a:endParaRPr>
          </a:p>
        </p:txBody>
      </p:sp>
      <p:sp>
        <p:nvSpPr>
          <p:cNvPr id="6147" name="Rectangle 3"/>
          <p:cNvSpPr>
            <a:spLocks noGrp="1" noChangeArrowheads="1"/>
          </p:cNvSpPr>
          <p:nvPr>
            <p:ph idx="1"/>
          </p:nvPr>
        </p:nvSpPr>
        <p:spPr>
          <a:xfrm>
            <a:off x="914400" y="1905000"/>
            <a:ext cx="7543800" cy="4116288"/>
          </a:xfrm>
        </p:spPr>
        <p:txBody>
          <a:bodyPr>
            <a:normAutofit/>
          </a:bodyPr>
          <a:lstStyle/>
          <a:p>
            <a:pPr algn="l" rtl="0" eaLnBrk="1" hangingPunct="1">
              <a:defRPr/>
            </a:pPr>
            <a:r>
              <a:rPr lang="en-US" sz="2400" b="1" dirty="0" smtClean="0">
                <a:solidFill>
                  <a:schemeClr val="bg2"/>
                </a:solidFill>
              </a:rPr>
              <a:t>What increases the spread of the disease: </a:t>
            </a:r>
          </a:p>
          <a:p>
            <a:pPr lvl="1" algn="l" rtl="0" eaLnBrk="1" hangingPunct="1">
              <a:buFontTx/>
              <a:buNone/>
              <a:defRPr/>
            </a:pPr>
            <a:r>
              <a:rPr lang="en-US" sz="2400" b="1" dirty="0" smtClean="0">
                <a:solidFill>
                  <a:schemeClr val="bg2"/>
                </a:solidFill>
              </a:rPr>
              <a:t>1) crowding of living </a:t>
            </a:r>
          </a:p>
          <a:p>
            <a:pPr lvl="1" algn="l" rtl="0" eaLnBrk="1" hangingPunct="1">
              <a:buFontTx/>
              <a:buNone/>
              <a:defRPr/>
            </a:pPr>
            <a:r>
              <a:rPr lang="en-US" sz="2400" b="1" dirty="0" smtClean="0">
                <a:solidFill>
                  <a:schemeClr val="bg2"/>
                </a:solidFill>
              </a:rPr>
              <a:t>2) migration of people from endemic area.</a:t>
            </a:r>
          </a:p>
          <a:p>
            <a:pPr algn="l" rtl="0" eaLnBrk="1" hangingPunct="1">
              <a:defRPr/>
            </a:pPr>
            <a:r>
              <a:rPr lang="en-US" sz="2400" b="1" dirty="0" smtClean="0">
                <a:solidFill>
                  <a:schemeClr val="bg2"/>
                </a:solidFill>
              </a:rPr>
              <a:t>10% of infected people ---- active disease</a:t>
            </a:r>
          </a:p>
          <a:p>
            <a:pPr algn="l" rtl="0" eaLnBrk="1" hangingPunct="1">
              <a:defRPr/>
            </a:pPr>
            <a:r>
              <a:rPr lang="en-US" sz="2400" b="1" dirty="0" smtClean="0">
                <a:solidFill>
                  <a:schemeClr val="bg2"/>
                </a:solidFill>
              </a:rPr>
              <a:t>50%of active disease --- contagious</a:t>
            </a:r>
            <a:endParaRPr lang="en-GB" sz="2400" b="1" dirty="0" smtClean="0">
              <a:solidFill>
                <a:schemeClr val="bg2"/>
              </a:solidFill>
            </a:endParaRPr>
          </a:p>
        </p:txBody>
      </p:sp>
    </p:spTree>
    <p:extLst>
      <p:ext uri="{BB962C8B-B14F-4D97-AF65-F5344CB8AC3E}">
        <p14:creationId xmlns:p14="http://schemas.microsoft.com/office/powerpoint/2010/main" val="71953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accent1">
                    <a:lumMod val="60000"/>
                    <a:lumOff val="40000"/>
                  </a:schemeClr>
                </a:solidFill>
              </a:rPr>
              <a:t>BCG Vaccination</a:t>
            </a:r>
            <a:endParaRPr lang="en-US" sz="3200"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Vaccine made from live, attenuated (weakened) strain of </a:t>
            </a:r>
            <a:r>
              <a:rPr lang="en-US" i="1" dirty="0" smtClean="0"/>
              <a:t>M. </a:t>
            </a:r>
            <a:r>
              <a:rPr lang="en-US" i="1" dirty="0" err="1" smtClean="0"/>
              <a:t>bovis</a:t>
            </a:r>
            <a:endParaRPr lang="en-US" dirty="0" smtClean="0"/>
          </a:p>
          <a:p>
            <a:pPr lvl="0" algn="l" rtl="0"/>
            <a:r>
              <a:rPr lang="en-US" dirty="0" smtClean="0"/>
              <a:t>Early version first given to humans in 1921</a:t>
            </a:r>
          </a:p>
          <a:p>
            <a:pPr lvl="0" algn="l" rtl="0"/>
            <a:r>
              <a:rPr lang="en-US" dirty="0" smtClean="0"/>
              <a:t>Many TB-prevalent countries vaccinate infants to prevent severe TB disease</a:t>
            </a:r>
          </a:p>
        </p:txBody>
      </p:sp>
    </p:spTree>
    <p:extLst>
      <p:ext uri="{BB962C8B-B14F-4D97-AF65-F5344CB8AC3E}">
        <p14:creationId xmlns:p14="http://schemas.microsoft.com/office/powerpoint/2010/main" val="31615688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accent1">
                    <a:lumMod val="60000"/>
                    <a:lumOff val="40000"/>
                  </a:schemeClr>
                </a:solidFill>
              </a:rPr>
              <a:t>BCG Contraindications</a:t>
            </a:r>
            <a:endParaRPr lang="en-US" sz="3200"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lvl="0" algn="l" rtl="0"/>
            <a:r>
              <a:rPr lang="en-US" dirty="0" smtClean="0"/>
              <a:t>Contraindicated in persons with impaired immune response from</a:t>
            </a:r>
          </a:p>
          <a:p>
            <a:pPr lvl="1" algn="l" rtl="0"/>
            <a:r>
              <a:rPr lang="en-US" sz="2400" dirty="0" smtClean="0"/>
              <a:t>HIV infection, congenital immunodeficiency</a:t>
            </a:r>
          </a:p>
          <a:p>
            <a:pPr lvl="1" algn="l" rtl="0"/>
            <a:r>
              <a:rPr lang="en-US" sz="2400" dirty="0" smtClean="0"/>
              <a:t>Leukemia, lymphoma, generalized malignancy</a:t>
            </a:r>
          </a:p>
          <a:p>
            <a:pPr lvl="1" algn="l" rtl="0"/>
            <a:r>
              <a:rPr lang="en-US" sz="2400" dirty="0" smtClean="0"/>
              <a:t>High-dose steroid therapy</a:t>
            </a:r>
          </a:p>
          <a:p>
            <a:pPr lvl="1" algn="l" rtl="0"/>
            <a:r>
              <a:rPr lang="en-US" sz="2400" dirty="0" err="1" smtClean="0"/>
              <a:t>Alkylating</a:t>
            </a:r>
            <a:r>
              <a:rPr lang="en-US" sz="2400" dirty="0" smtClean="0"/>
              <a:t> agents</a:t>
            </a:r>
          </a:p>
          <a:p>
            <a:pPr lvl="1" algn="l" rtl="0"/>
            <a:r>
              <a:rPr lang="en-US" sz="2400" dirty="0" err="1" smtClean="0"/>
              <a:t>Antimetabolites</a:t>
            </a:r>
            <a:endParaRPr lang="en-US" sz="2400" dirty="0" smtClean="0"/>
          </a:p>
          <a:p>
            <a:pPr lvl="1" algn="l" rtl="0"/>
            <a:r>
              <a:rPr lang="en-US" sz="2400" dirty="0" smtClean="0"/>
              <a:t>Radiation therapy</a:t>
            </a:r>
          </a:p>
          <a:p>
            <a:pPr lvl="0" algn="l" rtl="0"/>
            <a:r>
              <a:rPr lang="en-US" dirty="0" smtClean="0"/>
              <a:t>BCG vaccination should not be given to pregnant women </a:t>
            </a:r>
          </a:p>
        </p:txBody>
      </p:sp>
    </p:spTree>
    <p:extLst>
      <p:ext uri="{BB962C8B-B14F-4D97-AF65-F5344CB8AC3E}">
        <p14:creationId xmlns:p14="http://schemas.microsoft.com/office/powerpoint/2010/main" val="178965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3152" cy="1143000"/>
          </a:xfrm>
        </p:spPr>
        <p:txBody>
          <a:bodyPr anchor="ctr"/>
          <a:lstStyle/>
          <a:p>
            <a:pPr rtl="0"/>
            <a:r>
              <a:rPr lang="en-US" dirty="0" smtClean="0">
                <a:solidFill>
                  <a:schemeClr val="accent1">
                    <a:lumMod val="60000"/>
                    <a:lumOff val="40000"/>
                  </a:schemeClr>
                </a:solidFill>
              </a:rPr>
              <a:t>General Recommendations for Using IGRAs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lvl="0" algn="l" rtl="0"/>
            <a:r>
              <a:rPr lang="en-US" sz="2200" dirty="0">
                <a:solidFill>
                  <a:schemeClr val="tx2"/>
                </a:solidFill>
              </a:rPr>
              <a:t>May be used in place of, but not in addition to, TST</a:t>
            </a:r>
          </a:p>
          <a:p>
            <a:pPr lvl="0" algn="l" rtl="0"/>
            <a:r>
              <a:rPr lang="en-US" sz="2200" dirty="0">
                <a:solidFill>
                  <a:schemeClr val="tx2"/>
                </a:solidFill>
              </a:rPr>
              <a:t>Preferred when testing persons</a:t>
            </a:r>
          </a:p>
          <a:p>
            <a:pPr lvl="1" algn="l" rtl="0"/>
            <a:r>
              <a:rPr lang="en-US" sz="2200" b="1" dirty="0">
                <a:solidFill>
                  <a:schemeClr val="tx2"/>
                </a:solidFill>
              </a:rPr>
              <a:t>Who might not return for TST reading</a:t>
            </a:r>
          </a:p>
          <a:p>
            <a:pPr lvl="1" algn="l" rtl="0"/>
            <a:r>
              <a:rPr lang="en-US" sz="2200" b="1" dirty="0">
                <a:solidFill>
                  <a:schemeClr val="tx2"/>
                </a:solidFill>
              </a:rPr>
              <a:t>Who have </a:t>
            </a:r>
            <a:r>
              <a:rPr lang="en-US" sz="2200" b="1" dirty="0">
                <a:solidFill>
                  <a:schemeClr val="tx2"/>
                </a:solidFill>
              </a:rPr>
              <a:t>received</a:t>
            </a:r>
            <a:r>
              <a:rPr lang="en-US" sz="2200" b="1" dirty="0">
                <a:solidFill>
                  <a:schemeClr val="tx2"/>
                </a:solidFill>
              </a:rPr>
              <a:t> BCG vaccination</a:t>
            </a:r>
          </a:p>
          <a:p>
            <a:pPr lvl="0" algn="l" rtl="0"/>
            <a:r>
              <a:rPr lang="en-US" sz="2200" dirty="0">
                <a:solidFill>
                  <a:schemeClr val="tx2"/>
                </a:solidFill>
              </a:rPr>
              <a:t>Generally should not be used to test children &lt;5 years of age, unless used in conjunction with TST</a:t>
            </a:r>
          </a:p>
        </p:txBody>
      </p:sp>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dirty="0" smtClean="0">
                <a:solidFill>
                  <a:schemeClr val="accent1">
                    <a:lumMod val="60000"/>
                    <a:lumOff val="40000"/>
                  </a:schemeClr>
                </a:solidFill>
              </a:rPr>
              <a:t>Medical Evaluation for TB (cont.)</a:t>
            </a:r>
            <a:br>
              <a:rPr lang="en-US" dirty="0" smtClean="0">
                <a:solidFill>
                  <a:schemeClr val="accent1">
                    <a:lumMod val="60000"/>
                    <a:lumOff val="40000"/>
                  </a:schemeClr>
                </a:solidFill>
              </a:rPr>
            </a:br>
            <a:r>
              <a:rPr lang="en-US" sz="2400" dirty="0" smtClean="0">
                <a:solidFill>
                  <a:schemeClr val="accent1">
                    <a:lumMod val="60000"/>
                    <a:lumOff val="40000"/>
                  </a:schemeClr>
                </a:solidFill>
              </a:rPr>
              <a:t>1. Medical History (cont.)</a:t>
            </a:r>
            <a:endParaRPr lang="en-US" sz="2400"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algn="l" rtl="0">
              <a:buNone/>
            </a:pPr>
            <a:r>
              <a:rPr lang="en-US" dirty="0" smtClean="0"/>
              <a:t>Symptoms of possible extrapulmonary TB:</a:t>
            </a:r>
          </a:p>
          <a:p>
            <a:pPr lvl="0" algn="l" rtl="0"/>
            <a:r>
              <a:rPr lang="en-US" dirty="0" smtClean="0"/>
              <a:t>Blood in the urine (TB of the kidney)</a:t>
            </a:r>
          </a:p>
          <a:p>
            <a:pPr lvl="0" algn="l" rtl="0"/>
            <a:r>
              <a:rPr lang="en-US" dirty="0" smtClean="0"/>
              <a:t>Headache/confusion (TB meningitis)</a:t>
            </a:r>
          </a:p>
          <a:p>
            <a:pPr lvl="0" algn="l" rtl="0"/>
            <a:r>
              <a:rPr lang="en-US" dirty="0" smtClean="0"/>
              <a:t>Back pain (TB of the spine)</a:t>
            </a:r>
          </a:p>
          <a:p>
            <a:pPr lvl="0" algn="l" rtl="0"/>
            <a:r>
              <a:rPr lang="en-US" dirty="0" smtClean="0"/>
              <a:t>Hoarseness (TB of the larynx)</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39435807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Detection Using Nucleic Acid Amplification (NAA)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lvl="0" algn="l" rtl="0"/>
            <a:r>
              <a:rPr lang="en-US" dirty="0" smtClean="0"/>
              <a:t>NAA tests rapidly identify a specimen via DNA and RNA amplification</a:t>
            </a:r>
          </a:p>
          <a:p>
            <a:pPr lvl="0" algn="l" rtl="0"/>
            <a:r>
              <a:rPr lang="en-US" dirty="0" smtClean="0"/>
              <a:t>Benefits may include</a:t>
            </a:r>
          </a:p>
          <a:p>
            <a:pPr lvl="1" algn="l" rtl="0"/>
            <a:r>
              <a:rPr lang="en-US" sz="2400" dirty="0" smtClean="0"/>
              <a:t>Earlier lab confirmation of TB disease</a:t>
            </a:r>
          </a:p>
          <a:p>
            <a:pPr lvl="1" algn="l" rtl="0"/>
            <a:r>
              <a:rPr lang="en-US" sz="2400" dirty="0" smtClean="0"/>
              <a:t>Earlier respiratory isolation and treatment initiation</a:t>
            </a:r>
          </a:p>
          <a:p>
            <a:pPr lvl="1" algn="l" rtl="0"/>
            <a:r>
              <a:rPr lang="en-US" sz="2400" dirty="0" smtClean="0"/>
              <a:t>Improved patient outcomes; interruption of transmission</a:t>
            </a:r>
          </a:p>
          <a:p>
            <a:pPr lvl="0" algn="l" rtl="0"/>
            <a:r>
              <a:rPr lang="en-US" dirty="0" smtClean="0"/>
              <a:t>Perform at least 1 NAA test on each pulmonary TB suspect</a:t>
            </a:r>
          </a:p>
          <a:p>
            <a:pPr lvl="0" algn="l" rtl="0"/>
            <a:r>
              <a:rPr lang="en-US" dirty="0" smtClean="0"/>
              <a:t>A single negative NAA test does not exclude TB</a:t>
            </a:r>
          </a:p>
        </p:txBody>
      </p:sp>
    </p:spTree>
    <p:extLst>
      <p:ext uri="{BB962C8B-B14F-4D97-AF65-F5344CB8AC3E}">
        <p14:creationId xmlns:p14="http://schemas.microsoft.com/office/powerpoint/2010/main" val="22979154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Treatment for Latent TB Infection (LTBI)</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Treatment of LTBI essential to controlling and eliminating TB disease</a:t>
            </a:r>
          </a:p>
          <a:p>
            <a:pPr lvl="0" algn="l" rtl="0"/>
            <a:r>
              <a:rPr lang="en-US" dirty="0" smtClean="0"/>
              <a:t>Reduces risk of LTBI to TB disease progression</a:t>
            </a:r>
          </a:p>
          <a:p>
            <a:pPr lvl="0" algn="l" rtl="0"/>
            <a:r>
              <a:rPr lang="en-US" dirty="0" smtClean="0"/>
              <a:t>Use targeted testing to find persons at high risk for TB who would benefit from LTBI treatment</a:t>
            </a:r>
          </a:p>
          <a:p>
            <a:pPr lvl="0" algn="l" rtl="0"/>
            <a:r>
              <a:rPr lang="en-US" dirty="0" smtClean="0"/>
              <a:t>Several treatment regimens available</a:t>
            </a:r>
          </a:p>
        </p:txBody>
      </p:sp>
    </p:spTree>
    <p:extLst>
      <p:ext uri="{BB962C8B-B14F-4D97-AF65-F5344CB8AC3E}">
        <p14:creationId xmlns:p14="http://schemas.microsoft.com/office/powerpoint/2010/main" val="1886693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Candidates for Treatment of LTBI (cont.)</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pPr marL="0" indent="0" algn="l" rtl="0">
              <a:buNone/>
            </a:pPr>
            <a:r>
              <a:rPr lang="en-US" dirty="0" smtClean="0"/>
              <a:t>High-risk persons with positive IGRA test or TST reaction of ≥10 mm (cont.):</a:t>
            </a:r>
          </a:p>
          <a:p>
            <a:pPr lvl="0" algn="l" rtl="0"/>
            <a:r>
              <a:rPr lang="en-US" dirty="0" smtClean="0"/>
              <a:t>Persons with conditions that increase risk for TB:</a:t>
            </a:r>
          </a:p>
          <a:p>
            <a:pPr lvl="1" algn="l" rtl="0"/>
            <a:r>
              <a:rPr lang="en-US" sz="2400" dirty="0" smtClean="0"/>
              <a:t>Silicosis</a:t>
            </a:r>
          </a:p>
          <a:p>
            <a:pPr lvl="1" algn="l" rtl="0"/>
            <a:r>
              <a:rPr lang="en-US" sz="2400" dirty="0" smtClean="0"/>
              <a:t>Diabetes mellitus</a:t>
            </a:r>
          </a:p>
          <a:p>
            <a:pPr lvl="1" algn="l" rtl="0"/>
            <a:r>
              <a:rPr lang="en-US" sz="2400" dirty="0" smtClean="0"/>
              <a:t>Chronic renal failure</a:t>
            </a:r>
          </a:p>
          <a:p>
            <a:pPr lvl="1" algn="l" rtl="0"/>
            <a:r>
              <a:rPr lang="en-US" sz="2400" dirty="0" smtClean="0"/>
              <a:t>Certain cancers (e.g., leukemia and lymphomas, or cancer of the head, neck, or lung)</a:t>
            </a:r>
          </a:p>
          <a:p>
            <a:pPr lvl="1" algn="l" rtl="0"/>
            <a:r>
              <a:rPr lang="en-US" sz="2400" dirty="0" err="1" smtClean="0"/>
              <a:t>Gastrectomy</a:t>
            </a:r>
            <a:r>
              <a:rPr lang="en-US" sz="2400" dirty="0" smtClean="0"/>
              <a:t> or </a:t>
            </a:r>
            <a:r>
              <a:rPr lang="en-US" sz="2400" dirty="0" err="1" smtClean="0"/>
              <a:t>jejunoileal</a:t>
            </a:r>
            <a:r>
              <a:rPr lang="en-US" sz="2400" dirty="0" smtClean="0"/>
              <a:t> bypass</a:t>
            </a:r>
          </a:p>
          <a:p>
            <a:pPr lvl="1" algn="l" rtl="0"/>
            <a:r>
              <a:rPr lang="en-US" sz="2400" dirty="0" smtClean="0"/>
              <a:t>Weight loss of at least 10% below ideal body weight</a:t>
            </a:r>
          </a:p>
          <a:p>
            <a:pPr lvl="1" algn="l" rtl="0"/>
            <a:r>
              <a:rPr lang="en-US" sz="2400" dirty="0" smtClean="0"/>
              <a:t>Children &lt;4 yrs of age; children/adolescents exposed to adults in high-risk categories</a:t>
            </a:r>
          </a:p>
          <a:p>
            <a:pPr lvl="0" algn="l" rtl="0"/>
            <a:endParaRPr lang="en-US" dirty="0" smtClean="0"/>
          </a:p>
          <a:p>
            <a:pPr algn="l" rtl="0"/>
            <a:endParaRPr lang="en-US" dirty="0"/>
          </a:p>
        </p:txBody>
      </p:sp>
    </p:spTree>
    <p:extLst>
      <p:ext uri="{BB962C8B-B14F-4D97-AF65-F5344CB8AC3E}">
        <p14:creationId xmlns:p14="http://schemas.microsoft.com/office/powerpoint/2010/main" val="252192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Major Goals of TB Treatment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lgn="l" rtl="0"/>
            <a:r>
              <a:rPr lang="en-US" dirty="0" smtClean="0"/>
              <a:t>Cure patient, minimize risk of death/disability, prevent transmission to others</a:t>
            </a:r>
          </a:p>
          <a:p>
            <a:pPr lvl="0" algn="l" rtl="0"/>
            <a:r>
              <a:rPr lang="en-US" dirty="0" smtClean="0"/>
              <a:t>Provide safest, most effective therapy in shortest time</a:t>
            </a:r>
          </a:p>
          <a:p>
            <a:pPr lvl="0" algn="l" rtl="0"/>
            <a:r>
              <a:rPr lang="en-US" dirty="0" smtClean="0"/>
              <a:t>Prescribe multiple drugs to which the organisms are susceptible</a:t>
            </a:r>
          </a:p>
          <a:p>
            <a:pPr lvl="0" algn="l" rtl="0"/>
            <a:r>
              <a:rPr lang="en-US" dirty="0" smtClean="0"/>
              <a:t>Never treat with a single drug or add single drug to failing regimen</a:t>
            </a:r>
          </a:p>
          <a:p>
            <a:pPr lvl="0" algn="l" rtl="0"/>
            <a:r>
              <a:rPr lang="en-US" dirty="0" smtClean="0"/>
              <a:t>Ensure adherence and completion of therapy</a:t>
            </a:r>
          </a:p>
        </p:txBody>
      </p:sp>
    </p:spTree>
    <p:extLst>
      <p:ext uri="{BB962C8B-B14F-4D97-AF65-F5344CB8AC3E}">
        <p14:creationId xmlns:p14="http://schemas.microsoft.com/office/powerpoint/2010/main" val="40665275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Current Anti-TB Drugs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609600" y="2133601"/>
            <a:ext cx="3733800" cy="2362200"/>
          </a:xfrm>
        </p:spPr>
        <p:txBody>
          <a:bodyPr>
            <a:normAutofit fontScale="92500"/>
          </a:bodyPr>
          <a:lstStyle/>
          <a:p>
            <a:pPr lvl="1" algn="l" rtl="0"/>
            <a:r>
              <a:rPr lang="en-US" b="1" dirty="0" smtClean="0"/>
              <a:t>Isoniazid (INH)</a:t>
            </a:r>
          </a:p>
          <a:p>
            <a:pPr lvl="1" algn="l" rtl="0"/>
            <a:r>
              <a:rPr lang="en-US" b="1" dirty="0" smtClean="0"/>
              <a:t>Rifampin (RIF)</a:t>
            </a:r>
          </a:p>
          <a:p>
            <a:pPr lvl="1" algn="l" rtl="0"/>
            <a:r>
              <a:rPr lang="en-US" b="1" dirty="0" smtClean="0"/>
              <a:t>Pyrazinamide (PZA)</a:t>
            </a:r>
          </a:p>
          <a:p>
            <a:pPr lvl="1" algn="l" rtl="0"/>
            <a:r>
              <a:rPr lang="en-US" b="1" dirty="0" err="1" smtClean="0"/>
              <a:t>Ethambutol</a:t>
            </a:r>
            <a:r>
              <a:rPr lang="en-US" b="1" dirty="0" smtClean="0"/>
              <a:t> (EMB)</a:t>
            </a:r>
          </a:p>
          <a:p>
            <a:pPr lvl="1" algn="l" rtl="0"/>
            <a:r>
              <a:rPr lang="en-US" b="1" dirty="0" err="1" smtClean="0"/>
              <a:t>Rifapentine</a:t>
            </a:r>
            <a:r>
              <a:rPr lang="en-US" b="1" dirty="0" smtClean="0"/>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lgn="ctr"/>
            <a:r>
              <a:rPr lang="en-US" sz="2400" b="1" dirty="0" smtClean="0">
                <a:solidFill>
                  <a:schemeClr val="bg2"/>
                </a:solidFill>
              </a:rPr>
              <a:t>10 drugs FDA-approved for treatment of TB</a:t>
            </a:r>
            <a:endParaRPr lang="en-US" sz="2400" b="1" dirty="0">
              <a:solidFill>
                <a:schemeClr val="bg2"/>
              </a:solidFill>
            </a:endParaRPr>
          </a:p>
        </p:txBody>
      </p:sp>
      <p:sp>
        <p:nvSpPr>
          <p:cNvPr id="7" name="Content Placeholder 2"/>
          <p:cNvSpPr txBox="1">
            <a:spLocks/>
          </p:cNvSpPr>
          <p:nvPr/>
        </p:nvSpPr>
        <p:spPr>
          <a:xfrm>
            <a:off x="4419600" y="2133599"/>
            <a:ext cx="3733800" cy="2286001"/>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Cycloserine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Capreomycin</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mn-cs"/>
              </a:rPr>
              <a:t>ρ</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Aminosalicylic</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Ethionamide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769103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381000"/>
            <a:ext cx="7543800" cy="1431925"/>
          </a:xfrm>
        </p:spPr>
        <p:txBody>
          <a:bodyPr anchor="ctr"/>
          <a:lstStyle/>
          <a:p>
            <a:pPr eaLnBrk="1" hangingPunct="1">
              <a:defRPr/>
            </a:pPr>
            <a:r>
              <a:rPr lang="en-US" sz="3200" b="1" dirty="0" smtClean="0">
                <a:solidFill>
                  <a:schemeClr val="accent1">
                    <a:lumMod val="60000"/>
                    <a:lumOff val="40000"/>
                  </a:schemeClr>
                </a:solidFill>
              </a:rPr>
              <a:t>Treatment</a:t>
            </a:r>
            <a:endParaRPr lang="en-GB" sz="3200" b="1" dirty="0" smtClean="0">
              <a:solidFill>
                <a:schemeClr val="accent1">
                  <a:lumMod val="60000"/>
                  <a:lumOff val="40000"/>
                </a:schemeClr>
              </a:solidFill>
            </a:endParaRPr>
          </a:p>
        </p:txBody>
      </p:sp>
      <p:sp>
        <p:nvSpPr>
          <p:cNvPr id="27651" name="Rectangle 3"/>
          <p:cNvSpPr>
            <a:spLocks noGrp="1" noChangeArrowheads="1"/>
          </p:cNvSpPr>
          <p:nvPr>
            <p:ph idx="1"/>
          </p:nvPr>
        </p:nvSpPr>
        <p:spPr>
          <a:xfrm>
            <a:off x="914400" y="1905000"/>
            <a:ext cx="7543800" cy="4114800"/>
          </a:xfrm>
        </p:spPr>
        <p:txBody>
          <a:bodyPr>
            <a:normAutofit lnSpcReduction="10000"/>
          </a:bodyPr>
          <a:lstStyle/>
          <a:p>
            <a:pPr algn="l" rtl="0" eaLnBrk="1" hangingPunct="1">
              <a:defRPr/>
            </a:pPr>
            <a:r>
              <a:rPr lang="en-US" sz="2400" b="1" dirty="0" smtClean="0">
                <a:solidFill>
                  <a:schemeClr val="bg2"/>
                </a:solidFill>
              </a:rPr>
              <a:t>Chemotherapy: cure </a:t>
            </a:r>
          </a:p>
          <a:p>
            <a:pPr algn="l" rtl="0" eaLnBrk="1" hangingPunct="1">
              <a:defRPr/>
            </a:pPr>
            <a:r>
              <a:rPr lang="en-US" sz="2400" b="1" dirty="0" err="1" smtClean="0">
                <a:solidFill>
                  <a:schemeClr val="bg2"/>
                </a:solidFill>
              </a:rPr>
              <a:t>Isonised</a:t>
            </a:r>
            <a:r>
              <a:rPr lang="en-US" sz="2400" b="1" dirty="0" smtClean="0">
                <a:solidFill>
                  <a:schemeClr val="bg2"/>
                </a:solidFill>
              </a:rPr>
              <a:t> </a:t>
            </a:r>
          </a:p>
          <a:p>
            <a:pPr algn="l" rtl="0" eaLnBrk="1" hangingPunct="1">
              <a:defRPr/>
            </a:pPr>
            <a:r>
              <a:rPr lang="en-US" sz="2400" b="1" dirty="0" err="1" smtClean="0">
                <a:solidFill>
                  <a:schemeClr val="bg2"/>
                </a:solidFill>
              </a:rPr>
              <a:t>Rifampicin</a:t>
            </a:r>
            <a:endParaRPr lang="en-US" sz="2400" b="1" dirty="0" smtClean="0">
              <a:solidFill>
                <a:schemeClr val="bg2"/>
              </a:solidFill>
            </a:endParaRPr>
          </a:p>
          <a:p>
            <a:pPr algn="l" rtl="0" eaLnBrk="1" hangingPunct="1">
              <a:defRPr/>
            </a:pPr>
            <a:r>
              <a:rPr lang="en-US" sz="2400" b="1" dirty="0" err="1" smtClean="0">
                <a:solidFill>
                  <a:schemeClr val="bg2"/>
                </a:solidFill>
              </a:rPr>
              <a:t>Pyrazinamide</a:t>
            </a:r>
            <a:endParaRPr lang="en-US" sz="2400" b="1" dirty="0" smtClean="0">
              <a:solidFill>
                <a:schemeClr val="bg2"/>
              </a:solidFill>
            </a:endParaRPr>
          </a:p>
          <a:p>
            <a:pPr algn="l" rtl="0" eaLnBrk="1" hangingPunct="1">
              <a:defRPr/>
            </a:pPr>
            <a:r>
              <a:rPr lang="en-US" sz="2400" b="1" dirty="0" err="1" smtClean="0">
                <a:solidFill>
                  <a:schemeClr val="bg2"/>
                </a:solidFill>
              </a:rPr>
              <a:t>Ethambutol</a:t>
            </a:r>
            <a:r>
              <a:rPr lang="en-US" sz="2400" b="1" dirty="0" smtClean="0">
                <a:solidFill>
                  <a:schemeClr val="bg2"/>
                </a:solidFill>
              </a:rPr>
              <a:t>/</a:t>
            </a:r>
            <a:r>
              <a:rPr lang="en-US" sz="2400" b="1" dirty="0" err="1" smtClean="0">
                <a:solidFill>
                  <a:schemeClr val="bg2"/>
                </a:solidFill>
              </a:rPr>
              <a:t>streotomycin</a:t>
            </a:r>
            <a:endParaRPr lang="en-US" sz="2400" b="1" dirty="0" smtClean="0">
              <a:solidFill>
                <a:schemeClr val="bg2"/>
              </a:solidFill>
            </a:endParaRPr>
          </a:p>
          <a:p>
            <a:pPr lvl="1" algn="l" rtl="0" eaLnBrk="1" hangingPunct="1">
              <a:defRPr/>
            </a:pPr>
            <a:r>
              <a:rPr lang="en-US" sz="2400" b="1" dirty="0" smtClean="0">
                <a:solidFill>
                  <a:schemeClr val="bg2"/>
                </a:solidFill>
              </a:rPr>
              <a:t>rapidly reduce the number of viable organism</a:t>
            </a:r>
          </a:p>
          <a:p>
            <a:pPr lvl="1" algn="l" rtl="0" eaLnBrk="1" hangingPunct="1">
              <a:defRPr/>
            </a:pPr>
            <a:r>
              <a:rPr lang="en-US" sz="2400" b="1" dirty="0" smtClean="0">
                <a:solidFill>
                  <a:schemeClr val="bg2"/>
                </a:solidFill>
              </a:rPr>
              <a:t>kill the bacilli</a:t>
            </a:r>
          </a:p>
          <a:p>
            <a:pPr lvl="1" algn="l" rtl="0" eaLnBrk="1" hangingPunct="1">
              <a:defRPr/>
            </a:pPr>
            <a:r>
              <a:rPr lang="en-US" sz="2400" b="1" dirty="0" smtClean="0">
                <a:solidFill>
                  <a:schemeClr val="bg2"/>
                </a:solidFill>
              </a:rPr>
              <a:t>slow rate of induction of drug resistance</a:t>
            </a:r>
            <a:endParaRPr lang="en-GB" sz="2400" b="1" dirty="0" smtClean="0">
              <a:solidFill>
                <a:schemeClr val="bg2"/>
              </a:solidFill>
            </a:endParaRPr>
          </a:p>
        </p:txBody>
      </p:sp>
    </p:spTree>
    <p:extLst>
      <p:ext uri="{BB962C8B-B14F-4D97-AF65-F5344CB8AC3E}">
        <p14:creationId xmlns:p14="http://schemas.microsoft.com/office/powerpoint/2010/main" val="123649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60000"/>
                    <a:lumOff val="40000"/>
                  </a:schemeClr>
                </a:solidFill>
              </a:rPr>
              <a:t>Epidemiology</a:t>
            </a:r>
          </a:p>
        </p:txBody>
      </p:sp>
      <p:sp>
        <p:nvSpPr>
          <p:cNvPr id="7171" name="Rectangle 3"/>
          <p:cNvSpPr>
            <a:spLocks noGrp="1" noChangeArrowheads="1"/>
          </p:cNvSpPr>
          <p:nvPr>
            <p:ph idx="1"/>
          </p:nvPr>
        </p:nvSpPr>
        <p:spPr>
          <a:xfrm>
            <a:off x="914400" y="1905000"/>
            <a:ext cx="7543800" cy="4260304"/>
          </a:xfrm>
        </p:spPr>
        <p:txBody>
          <a:bodyPr>
            <a:normAutofit/>
          </a:bodyPr>
          <a:lstStyle/>
          <a:p>
            <a:pPr algn="l" rtl="0" eaLnBrk="1" hangingPunct="1">
              <a:lnSpc>
                <a:spcPct val="90000"/>
              </a:lnSpc>
              <a:defRPr/>
            </a:pPr>
            <a:r>
              <a:rPr lang="en-US" sz="2400" b="1" dirty="0" smtClean="0">
                <a:solidFill>
                  <a:schemeClr val="bg2"/>
                </a:solidFill>
              </a:rPr>
              <a:t>What increases the risk of developing disease after TB infection ?</a:t>
            </a:r>
          </a:p>
          <a:p>
            <a:pPr lvl="1" algn="l" rtl="0" eaLnBrk="1" hangingPunct="1">
              <a:lnSpc>
                <a:spcPct val="90000"/>
              </a:lnSpc>
              <a:defRPr/>
            </a:pPr>
            <a:r>
              <a:rPr lang="en-US" sz="2400" b="1" dirty="0" smtClean="0">
                <a:solidFill>
                  <a:schemeClr val="bg2"/>
                </a:solidFill>
              </a:rPr>
              <a:t>Infecting dose</a:t>
            </a:r>
          </a:p>
          <a:p>
            <a:pPr lvl="1" algn="l" rtl="0" eaLnBrk="1" hangingPunct="1">
              <a:lnSpc>
                <a:spcPct val="90000"/>
              </a:lnSpc>
              <a:defRPr/>
            </a:pPr>
            <a:r>
              <a:rPr lang="en-US" sz="2400" b="1" dirty="0" smtClean="0">
                <a:solidFill>
                  <a:schemeClr val="bg2"/>
                </a:solidFill>
              </a:rPr>
              <a:t>Host factors</a:t>
            </a:r>
          </a:p>
          <a:p>
            <a:pPr lvl="2" algn="l" rtl="0" eaLnBrk="1" hangingPunct="1">
              <a:lnSpc>
                <a:spcPct val="90000"/>
              </a:lnSpc>
              <a:defRPr/>
            </a:pPr>
            <a:r>
              <a:rPr lang="en-US" b="1" dirty="0" smtClean="0">
                <a:solidFill>
                  <a:schemeClr val="bg2"/>
                </a:solidFill>
              </a:rPr>
              <a:t>age: under 5 yrs </a:t>
            </a:r>
          </a:p>
          <a:p>
            <a:pPr lvl="2" algn="l" rtl="0" eaLnBrk="1" hangingPunct="1">
              <a:lnSpc>
                <a:spcPct val="90000"/>
              </a:lnSpc>
              <a:defRPr/>
            </a:pPr>
            <a:r>
              <a:rPr lang="en-US" b="1" dirty="0" smtClean="0">
                <a:solidFill>
                  <a:schemeClr val="bg2"/>
                </a:solidFill>
              </a:rPr>
              <a:t>debilitating illness and poor nutrition</a:t>
            </a:r>
          </a:p>
          <a:p>
            <a:pPr lvl="2" algn="l" rtl="0" eaLnBrk="1" hangingPunct="1">
              <a:lnSpc>
                <a:spcPct val="90000"/>
              </a:lnSpc>
              <a:defRPr/>
            </a:pPr>
            <a:r>
              <a:rPr lang="en-US" b="1" dirty="0" smtClean="0">
                <a:solidFill>
                  <a:schemeClr val="bg2"/>
                </a:solidFill>
              </a:rPr>
              <a:t>alcoholism</a:t>
            </a:r>
          </a:p>
          <a:p>
            <a:pPr lvl="2" algn="l" rtl="0" eaLnBrk="1" hangingPunct="1">
              <a:lnSpc>
                <a:spcPct val="90000"/>
              </a:lnSpc>
              <a:defRPr/>
            </a:pPr>
            <a:r>
              <a:rPr lang="en-US" b="1" dirty="0" err="1" smtClean="0">
                <a:solidFill>
                  <a:schemeClr val="bg2"/>
                </a:solidFill>
              </a:rPr>
              <a:t>gastrectomy</a:t>
            </a:r>
            <a:endParaRPr lang="en-US" b="1" dirty="0" smtClean="0">
              <a:solidFill>
                <a:schemeClr val="bg2"/>
              </a:solidFill>
            </a:endParaRPr>
          </a:p>
          <a:p>
            <a:pPr lvl="2" algn="l" rtl="0" eaLnBrk="1" hangingPunct="1">
              <a:lnSpc>
                <a:spcPct val="90000"/>
              </a:lnSpc>
              <a:defRPr/>
            </a:pPr>
            <a:r>
              <a:rPr lang="en-US" b="1" dirty="0" smtClean="0">
                <a:solidFill>
                  <a:schemeClr val="bg2"/>
                </a:solidFill>
              </a:rPr>
              <a:t>diabetes mellitus</a:t>
            </a:r>
            <a:endParaRPr lang="en-GB" b="1" dirty="0" smtClean="0">
              <a:solidFill>
                <a:schemeClr val="bg2"/>
              </a:solidFill>
            </a:endParaRPr>
          </a:p>
        </p:txBody>
      </p:sp>
    </p:spTree>
    <p:extLst>
      <p:ext uri="{BB962C8B-B14F-4D97-AF65-F5344CB8AC3E}">
        <p14:creationId xmlns:p14="http://schemas.microsoft.com/office/powerpoint/2010/main" val="139908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ctr"/>
          <a:lstStyle/>
          <a:p>
            <a:pPr rtl="0"/>
            <a:r>
              <a:rPr lang="en-US" dirty="0" smtClean="0">
                <a:solidFill>
                  <a:schemeClr val="accent1">
                    <a:lumMod val="60000"/>
                    <a:lumOff val="40000"/>
                  </a:schemeClr>
                </a:solidFill>
              </a:rPr>
              <a:t>Regimen 1 for Treatment of Pulmonary,</a:t>
            </a:r>
            <a:br>
              <a:rPr lang="en-US" dirty="0" smtClean="0">
                <a:solidFill>
                  <a:schemeClr val="accent1">
                    <a:lumMod val="60000"/>
                    <a:lumOff val="40000"/>
                  </a:schemeClr>
                </a:solidFill>
              </a:rPr>
            </a:br>
            <a:r>
              <a:rPr lang="en-US" dirty="0" smtClean="0">
                <a:solidFill>
                  <a:schemeClr val="accent1">
                    <a:lumMod val="60000"/>
                    <a:lumOff val="40000"/>
                  </a:schemeClr>
                </a:solidFill>
              </a:rPr>
              <a:t>Drug-Susceptible TB</a:t>
            </a:r>
            <a:br>
              <a:rPr lang="en-US" dirty="0" smtClean="0">
                <a:solidFill>
                  <a:schemeClr val="accent1">
                    <a:lumMod val="60000"/>
                    <a:lumOff val="40000"/>
                  </a:schemeClr>
                </a:solidFill>
              </a:rPr>
            </a:br>
            <a:r>
              <a:rPr lang="en-US" dirty="0" smtClean="0">
                <a:solidFill>
                  <a:schemeClr val="accent1">
                    <a:lumMod val="60000"/>
                    <a:lumOff val="40000"/>
                  </a:schemeClr>
                </a:solidFill>
              </a:rPr>
              <a:t>6-Month Standard Regimen for Most Patients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2057400"/>
            <a:ext cx="8229600" cy="3733800"/>
          </a:xfrm>
        </p:spPr>
        <p:txBody>
          <a:bodyPr/>
          <a:lstStyle/>
          <a:p>
            <a:pPr algn="l" rtl="0">
              <a:buNone/>
            </a:pPr>
            <a:r>
              <a:rPr lang="en-US" u="sng" dirty="0" smtClean="0">
                <a:solidFill>
                  <a:schemeClr val="tx2"/>
                </a:solidFill>
              </a:rPr>
              <a:t>Initial phase</a:t>
            </a:r>
            <a:endParaRPr lang="en-US" dirty="0" smtClean="0">
              <a:solidFill>
                <a:schemeClr val="tx2"/>
              </a:solidFill>
            </a:endParaRPr>
          </a:p>
          <a:p>
            <a:pPr algn="l" rtl="0">
              <a:buNone/>
            </a:pPr>
            <a:r>
              <a:rPr lang="en-US" dirty="0" smtClean="0">
                <a:solidFill>
                  <a:schemeClr val="tx2"/>
                </a:solidFill>
              </a:rPr>
              <a:t>INH, RIF, PZA, EMB daily (7 or 5 days/week) for 8 weeks</a:t>
            </a:r>
          </a:p>
          <a:p>
            <a:pPr algn="l" rtl="0">
              <a:buNone/>
            </a:pPr>
            <a:r>
              <a:rPr lang="en-US" dirty="0" smtClean="0">
                <a:solidFill>
                  <a:schemeClr val="tx2"/>
                </a:solidFill>
              </a:rPr>
              <a:t> </a:t>
            </a:r>
          </a:p>
          <a:p>
            <a:pPr algn="l" rtl="0">
              <a:buNone/>
            </a:pPr>
            <a:r>
              <a:rPr lang="en-US" u="sng" dirty="0" smtClean="0">
                <a:solidFill>
                  <a:schemeClr val="tx2"/>
                </a:solidFill>
              </a:rPr>
              <a:t>4-month continuation phase options</a:t>
            </a:r>
            <a:endParaRPr lang="en-US" dirty="0" smtClean="0">
              <a:solidFill>
                <a:schemeClr val="tx2"/>
              </a:solidFill>
            </a:endParaRPr>
          </a:p>
          <a:p>
            <a:pPr algn="l" rtl="0">
              <a:buNone/>
            </a:pPr>
            <a:r>
              <a:rPr lang="en-US" dirty="0" smtClean="0">
                <a:solidFill>
                  <a:schemeClr val="tx2"/>
                </a:solidFill>
              </a:rPr>
              <a:t>1) 	INH, RIF daily (7 or 5 days/week) for 18 weeks</a:t>
            </a:r>
          </a:p>
          <a:p>
            <a:pPr algn="l" rtl="0">
              <a:buNone/>
            </a:pPr>
            <a:r>
              <a:rPr lang="en-US" dirty="0" smtClean="0">
                <a:solidFill>
                  <a:schemeClr val="tx2"/>
                </a:solidFill>
              </a:rPr>
              <a:t>2) 	INH, RIF intermittently (2 days/week or 1 day/week for INH, rifapentine) for 18 weeks</a:t>
            </a:r>
          </a:p>
        </p:txBody>
      </p:sp>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396875"/>
            <a:ext cx="7543800" cy="1431925"/>
          </a:xfrm>
        </p:spPr>
        <p:txBody>
          <a:bodyPr anchor="ctr">
            <a:normAutofit/>
          </a:bodyPr>
          <a:lstStyle/>
          <a:p>
            <a:pPr eaLnBrk="1" hangingPunct="1">
              <a:defRPr/>
            </a:pPr>
            <a:r>
              <a:rPr lang="en-US" sz="3200" b="1" dirty="0" smtClean="0">
                <a:solidFill>
                  <a:schemeClr val="accent1">
                    <a:lumMod val="60000"/>
                    <a:lumOff val="40000"/>
                  </a:schemeClr>
                </a:solidFill>
              </a:rPr>
              <a:t>Treatment cont.</a:t>
            </a:r>
          </a:p>
        </p:txBody>
      </p:sp>
      <p:sp>
        <p:nvSpPr>
          <p:cNvPr id="28675" name="Rectangle 3"/>
          <p:cNvSpPr>
            <a:spLocks noGrp="1" noChangeArrowheads="1"/>
          </p:cNvSpPr>
          <p:nvPr>
            <p:ph idx="1"/>
          </p:nvPr>
        </p:nvSpPr>
        <p:spPr>
          <a:xfrm>
            <a:off x="990600" y="1905000"/>
            <a:ext cx="7543800" cy="4114800"/>
          </a:xfrm>
        </p:spPr>
        <p:txBody>
          <a:bodyPr>
            <a:normAutofit/>
          </a:bodyPr>
          <a:lstStyle/>
          <a:p>
            <a:pPr algn="l" rtl="0" eaLnBrk="1" hangingPunct="1">
              <a:defRPr/>
            </a:pPr>
            <a:r>
              <a:rPr lang="en-US" sz="2400" b="1" dirty="0" smtClean="0">
                <a:solidFill>
                  <a:schemeClr val="bg2"/>
                </a:solidFill>
              </a:rPr>
              <a:t>Drug failure</a:t>
            </a:r>
          </a:p>
          <a:p>
            <a:pPr lvl="1" algn="l" rtl="0" eaLnBrk="1" hangingPunct="1">
              <a:defRPr/>
            </a:pPr>
            <a:r>
              <a:rPr lang="en-US" sz="2400" b="1" dirty="0">
                <a:solidFill>
                  <a:schemeClr val="bg2"/>
                </a:solidFill>
              </a:rPr>
              <a:t>N</a:t>
            </a:r>
            <a:r>
              <a:rPr lang="en-US" sz="2400" b="1" dirty="0" smtClean="0">
                <a:solidFill>
                  <a:schemeClr val="bg2"/>
                </a:solidFill>
              </a:rPr>
              <a:t>one compliance</a:t>
            </a:r>
          </a:p>
          <a:p>
            <a:pPr lvl="1" algn="l" rtl="0" eaLnBrk="1" hangingPunct="1">
              <a:defRPr/>
            </a:pPr>
            <a:r>
              <a:rPr lang="en-US" sz="2400" b="1" dirty="0">
                <a:solidFill>
                  <a:schemeClr val="bg2"/>
                </a:solidFill>
              </a:rPr>
              <a:t>I</a:t>
            </a:r>
            <a:r>
              <a:rPr lang="en-US" sz="2400" b="1" dirty="0" smtClean="0">
                <a:solidFill>
                  <a:schemeClr val="bg2"/>
                </a:solidFill>
              </a:rPr>
              <a:t>nappropriate drug</a:t>
            </a:r>
          </a:p>
          <a:p>
            <a:pPr lvl="1" algn="l" rtl="0" eaLnBrk="1" hangingPunct="1">
              <a:defRPr/>
            </a:pPr>
            <a:r>
              <a:rPr lang="en-US" sz="2400" b="1" dirty="0">
                <a:solidFill>
                  <a:schemeClr val="bg2"/>
                </a:solidFill>
              </a:rPr>
              <a:t>D</a:t>
            </a:r>
            <a:r>
              <a:rPr lang="en-US" sz="2400" b="1" dirty="0" smtClean="0">
                <a:solidFill>
                  <a:schemeClr val="bg2"/>
                </a:solidFill>
              </a:rPr>
              <a:t>rug resistance </a:t>
            </a:r>
            <a:endParaRPr lang="en-GB" sz="2400" b="1" dirty="0" smtClean="0">
              <a:solidFill>
                <a:schemeClr val="bg2"/>
              </a:solidFill>
            </a:endParaRPr>
          </a:p>
        </p:txBody>
      </p:sp>
    </p:spTree>
    <p:extLst>
      <p:ext uri="{BB962C8B-B14F-4D97-AF65-F5344CB8AC3E}">
        <p14:creationId xmlns:p14="http://schemas.microsoft.com/office/powerpoint/2010/main" val="189033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8229600" cy="1143000"/>
          </a:xfrm>
        </p:spPr>
        <p:txBody>
          <a:bodyPr>
            <a:normAutofit/>
          </a:bodyPr>
          <a:lstStyle/>
          <a:p>
            <a:pPr eaLnBrk="1" hangingPunct="1">
              <a:defRPr/>
            </a:pPr>
            <a:r>
              <a:rPr lang="en-US" sz="3200" b="1" dirty="0" smtClean="0">
                <a:solidFill>
                  <a:schemeClr val="accent1">
                    <a:lumMod val="60000"/>
                    <a:lumOff val="40000"/>
                  </a:schemeClr>
                </a:solidFill>
              </a:rPr>
              <a:t>Infection</a:t>
            </a:r>
            <a:r>
              <a:rPr lang="en-US" sz="3200" b="1" dirty="0" smtClean="0">
                <a:solidFill>
                  <a:schemeClr val="bg2"/>
                </a:solidFill>
              </a:rPr>
              <a:t> </a:t>
            </a:r>
            <a:r>
              <a:rPr lang="en-US" sz="3200" b="1" dirty="0" smtClean="0">
                <a:solidFill>
                  <a:schemeClr val="accent1">
                    <a:lumMod val="60000"/>
                    <a:lumOff val="40000"/>
                  </a:schemeClr>
                </a:solidFill>
              </a:rPr>
              <a:t>Control</a:t>
            </a:r>
            <a:endParaRPr lang="en-GB" sz="3200" b="1" dirty="0" smtClean="0">
              <a:solidFill>
                <a:schemeClr val="accent1">
                  <a:lumMod val="60000"/>
                  <a:lumOff val="40000"/>
                </a:schemeClr>
              </a:solidFill>
            </a:endParaRPr>
          </a:p>
        </p:txBody>
      </p:sp>
      <p:sp>
        <p:nvSpPr>
          <p:cNvPr id="2969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bg2"/>
                </a:solidFill>
              </a:rPr>
              <a:t>Active pulmonary tuberculosis:</a:t>
            </a:r>
          </a:p>
          <a:p>
            <a:pPr lvl="1" algn="l" rtl="0" eaLnBrk="1" hangingPunct="1">
              <a:defRPr/>
            </a:pPr>
            <a:r>
              <a:rPr lang="en-US" sz="2400" b="1" dirty="0" smtClean="0">
                <a:solidFill>
                  <a:schemeClr val="bg2"/>
                </a:solidFill>
              </a:rPr>
              <a:t>Isolation of the patient (2wks)</a:t>
            </a:r>
          </a:p>
          <a:p>
            <a:pPr lvl="1" algn="l" rtl="0" eaLnBrk="1" hangingPunct="1">
              <a:defRPr/>
            </a:pPr>
            <a:r>
              <a:rPr lang="en-US" sz="2400" b="1" dirty="0" smtClean="0">
                <a:solidFill>
                  <a:schemeClr val="bg2"/>
                </a:solidFill>
              </a:rPr>
              <a:t>Isolation room should be negative pressure</a:t>
            </a:r>
          </a:p>
          <a:p>
            <a:pPr lvl="1" algn="l" rtl="0" eaLnBrk="1" hangingPunct="1">
              <a:defRPr/>
            </a:pPr>
            <a:r>
              <a:rPr lang="en-US" sz="2400" b="1" dirty="0" smtClean="0">
                <a:solidFill>
                  <a:schemeClr val="bg2"/>
                </a:solidFill>
              </a:rPr>
              <a:t>Patient remain until 3 negative smears and there is clinical  improvement</a:t>
            </a:r>
            <a:endParaRPr lang="en-GB" sz="2400" b="1" dirty="0" smtClean="0">
              <a:solidFill>
                <a:schemeClr val="bg2"/>
              </a:solidFill>
            </a:endParaRPr>
          </a:p>
        </p:txBody>
      </p:sp>
    </p:spTree>
    <p:extLst>
      <p:ext uri="{BB962C8B-B14F-4D97-AF65-F5344CB8AC3E}">
        <p14:creationId xmlns:p14="http://schemas.microsoft.com/office/powerpoint/2010/main" val="1111483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TB Infection Control Measures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t>TB infection control (IC) measures should be based on TB risk assessment for the setting</a:t>
            </a:r>
          </a:p>
          <a:p>
            <a:pPr algn="l" rtl="0"/>
            <a:r>
              <a:rPr lang="en-US" dirty="0" smtClean="0"/>
              <a:t>The goals of IC programs are</a:t>
            </a:r>
          </a:p>
          <a:p>
            <a:pPr lvl="1" algn="l" rtl="0"/>
            <a:r>
              <a:rPr lang="en-US" dirty="0" smtClean="0"/>
              <a:t>Detect TB disease early and promptly</a:t>
            </a:r>
          </a:p>
          <a:p>
            <a:pPr lvl="1" algn="l" rtl="0"/>
            <a:r>
              <a:rPr lang="en-US" dirty="0" smtClean="0"/>
              <a:t>Isolate persons with known/suspected TB</a:t>
            </a:r>
          </a:p>
          <a:p>
            <a:pPr lvl="1" algn="l" rtl="0"/>
            <a:r>
              <a:rPr lang="en-US" dirty="0" smtClean="0"/>
              <a:t>Start treatment in persons with known/suspected TB</a:t>
            </a:r>
          </a:p>
        </p:txBody>
      </p:sp>
    </p:spTree>
    <p:extLst>
      <p:ext uri="{BB962C8B-B14F-4D97-AF65-F5344CB8AC3E}">
        <p14:creationId xmlns:p14="http://schemas.microsoft.com/office/powerpoint/2010/main" val="1398382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60000"/>
                    <a:lumOff val="40000"/>
                  </a:schemeClr>
                </a:solidFill>
              </a:rPr>
              <a:t>Acknowledgement</a:t>
            </a:r>
            <a:endParaRPr lang="en-GB" sz="3200" b="1" dirty="0">
              <a:solidFill>
                <a:schemeClr val="accent1">
                  <a:lumMod val="60000"/>
                  <a:lumOff val="40000"/>
                </a:schemeClr>
              </a:solidFill>
            </a:endParaRPr>
          </a:p>
        </p:txBody>
      </p:sp>
      <p:sp>
        <p:nvSpPr>
          <p:cNvPr id="3" name="Content Placeholder 2"/>
          <p:cNvSpPr>
            <a:spLocks noGrp="1"/>
          </p:cNvSpPr>
          <p:nvPr>
            <p:ph idx="1"/>
          </p:nvPr>
        </p:nvSpPr>
        <p:spPr/>
        <p:txBody>
          <a:bodyPr/>
          <a:lstStyle/>
          <a:p>
            <a:pPr algn="l" rtl="0">
              <a:defRPr/>
            </a:pPr>
            <a:r>
              <a:rPr lang="en-GB" sz="2400" b="1" dirty="0" smtClean="0">
                <a:solidFill>
                  <a:schemeClr val="bg2"/>
                </a:solidFill>
              </a:rPr>
              <a:t>CDC</a:t>
            </a:r>
            <a:endParaRPr lang="en-GB" sz="2400" b="1" dirty="0">
              <a:solidFill>
                <a:schemeClr val="bg2"/>
              </a:solidFill>
            </a:endParaRPr>
          </a:p>
          <a:p>
            <a:pPr algn="l" rtl="0">
              <a:defRPr/>
            </a:pPr>
            <a:r>
              <a:rPr lang="en-GB" sz="2400" b="1" dirty="0" smtClean="0">
                <a:solidFill>
                  <a:schemeClr val="bg2"/>
                </a:solidFill>
              </a:rPr>
              <a:t>WHO</a:t>
            </a:r>
          </a:p>
          <a:p>
            <a:pPr algn="l" rtl="0">
              <a:defRPr/>
            </a:pPr>
            <a:r>
              <a:rPr lang="en-GB" sz="2400" b="1" dirty="0" smtClean="0">
                <a:solidFill>
                  <a:schemeClr val="bg2"/>
                </a:solidFill>
              </a:rPr>
              <a:t>MBD</a:t>
            </a:r>
          </a:p>
          <a:p>
            <a:pPr algn="l" rtl="0">
              <a:defRPr/>
            </a:pPr>
            <a:endParaRPr lang="en-GB" b="1" dirty="0"/>
          </a:p>
        </p:txBody>
      </p:sp>
    </p:spTree>
    <p:extLst>
      <p:ext uri="{BB962C8B-B14F-4D97-AF65-F5344CB8AC3E}">
        <p14:creationId xmlns:p14="http://schemas.microsoft.com/office/powerpoint/2010/main" val="2771853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2304256"/>
          </a:xfrm>
        </p:spPr>
        <p:txBody>
          <a:bodyPr>
            <a:normAutofit fontScale="90000"/>
          </a:bodyPr>
          <a:lstStyle/>
          <a:p>
            <a:pPr algn="ctr"/>
            <a:r>
              <a:rPr lang="en-GB" sz="5300" b="1" dirty="0">
                <a:solidFill>
                  <a:schemeClr val="bg2"/>
                </a:solidFill>
              </a:rPr>
              <a:t>Thank You </a:t>
            </a:r>
            <a:r>
              <a:rPr lang="en-US" sz="5300" b="1" dirty="0" smtClean="0">
                <a:solidFill>
                  <a:schemeClr val="bg2"/>
                </a:solidFill>
              </a:rPr>
              <a:t>f</a:t>
            </a:r>
            <a:r>
              <a:rPr lang="en-GB" sz="5300" b="1" dirty="0" smtClean="0">
                <a:solidFill>
                  <a:schemeClr val="bg2"/>
                </a:solidFill>
              </a:rPr>
              <a:t>or </a:t>
            </a:r>
            <a:r>
              <a:rPr lang="en-GB" sz="5300" b="1" dirty="0">
                <a:solidFill>
                  <a:schemeClr val="bg2"/>
                </a:solidFill>
              </a:rPr>
              <a:t>Your Attention</a:t>
            </a:r>
            <a:r>
              <a:rPr lang="en-GB" dirty="0" smtClean="0"/>
              <a:t/>
            </a:r>
            <a:br>
              <a:rPr lang="en-GB" dirty="0" smtClean="0"/>
            </a:br>
            <a:endParaRPr lang="ar-SA" dirty="0"/>
          </a:p>
        </p:txBody>
      </p:sp>
    </p:spTree>
    <p:extLst>
      <p:ext uri="{BB962C8B-B14F-4D97-AF65-F5344CB8AC3E}">
        <p14:creationId xmlns:p14="http://schemas.microsoft.com/office/powerpoint/2010/main" val="305882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290" name="Picture 1" descr="slide0010_image0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96875"/>
            <a:ext cx="8610600" cy="1431925"/>
          </a:xfrm>
        </p:spPr>
        <p:txBody>
          <a:bodyPr>
            <a:normAutofit/>
          </a:bodyPr>
          <a:lstStyle/>
          <a:p>
            <a:pPr rtl="0">
              <a:defRPr/>
            </a:pPr>
            <a:r>
              <a:rPr lang="en-US" sz="3200" b="1" dirty="0" smtClean="0">
                <a:solidFill>
                  <a:schemeClr val="accent1">
                    <a:lumMod val="60000"/>
                    <a:lumOff val="40000"/>
                  </a:schemeClr>
                </a:solidFill>
              </a:rPr>
              <a:t>Mode of Spread &amp; Transmission</a:t>
            </a:r>
            <a:endParaRPr lang="en-US" sz="3200" b="1" dirty="0">
              <a:solidFill>
                <a:schemeClr val="accent1">
                  <a:lumMod val="60000"/>
                  <a:lumOff val="40000"/>
                </a:schemeClr>
              </a:solidFill>
            </a:endParaRPr>
          </a:p>
        </p:txBody>
      </p:sp>
      <p:sp>
        <p:nvSpPr>
          <p:cNvPr id="8195" name="Rectangle 3"/>
          <p:cNvSpPr>
            <a:spLocks noGrp="1" noChangeArrowheads="1"/>
          </p:cNvSpPr>
          <p:nvPr>
            <p:ph idx="1"/>
          </p:nvPr>
        </p:nvSpPr>
        <p:spPr>
          <a:xfrm>
            <a:off x="457200" y="1905000"/>
            <a:ext cx="8382000" cy="4953000"/>
          </a:xfrm>
        </p:spPr>
        <p:txBody>
          <a:bodyPr>
            <a:normAutofit/>
          </a:bodyPr>
          <a:lstStyle/>
          <a:p>
            <a:pPr algn="l" rtl="0" eaLnBrk="1" hangingPunct="1">
              <a:defRPr/>
            </a:pPr>
            <a:r>
              <a:rPr lang="en-US" sz="2400" b="1" dirty="0" smtClean="0">
                <a:solidFill>
                  <a:schemeClr val="bg2"/>
                </a:solidFill>
              </a:rPr>
              <a:t>Inhalation of droplet nuclei</a:t>
            </a:r>
          </a:p>
          <a:p>
            <a:pPr algn="l" rtl="0">
              <a:defRPr/>
            </a:pPr>
            <a:r>
              <a:rPr lang="en-GB" sz="2400" b="1" dirty="0" smtClean="0">
                <a:solidFill>
                  <a:schemeClr val="bg2"/>
                </a:solidFill>
              </a:rPr>
              <a:t>Spreads through the air when a person with active TB: </a:t>
            </a:r>
          </a:p>
          <a:p>
            <a:pPr algn="l" rtl="0">
              <a:defRPr/>
            </a:pPr>
            <a:r>
              <a:rPr lang="en-GB" sz="2400" b="1" dirty="0" smtClean="0">
                <a:solidFill>
                  <a:schemeClr val="bg2"/>
                </a:solidFill>
              </a:rPr>
              <a:t>Coughs/ Speaks/ Laughs/ Sneezes/ Sings</a:t>
            </a:r>
          </a:p>
          <a:p>
            <a:pPr algn="l" rtl="0">
              <a:defRPr/>
            </a:pPr>
            <a:r>
              <a:rPr lang="en-GB" sz="2400" b="1" dirty="0" smtClean="0">
                <a:solidFill>
                  <a:schemeClr val="bg2"/>
                </a:solidFill>
              </a:rPr>
              <a:t>Another person breathes in the bacteria and becomes infected</a:t>
            </a:r>
          </a:p>
          <a:p>
            <a:pPr algn="l" rtl="0" eaLnBrk="1" hangingPunct="1">
              <a:defRPr/>
            </a:pPr>
            <a:endParaRPr lang="en-GB" sz="2400" b="1" dirty="0" smtClean="0">
              <a:solidFill>
                <a:schemeClr val="bg2"/>
              </a:solidFill>
            </a:endParaRPr>
          </a:p>
        </p:txBody>
      </p:sp>
      <p:pic>
        <p:nvPicPr>
          <p:cNvPr id="11268" name="Picture 3" descr="slide0003_image0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21088"/>
            <a:ext cx="25527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498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245</TotalTime>
  <Words>3273</Words>
  <Application>Microsoft Office PowerPoint</Application>
  <PresentationFormat>On-screen Show (4:3)</PresentationFormat>
  <Paragraphs>508</Paragraphs>
  <Slides>75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Century Gothic</vt:lpstr>
      <vt:lpstr>Courier New</vt:lpstr>
      <vt:lpstr>Tahoma</vt:lpstr>
      <vt:lpstr>Times New Roman</vt:lpstr>
      <vt:lpstr>Wingdings</vt:lpstr>
      <vt:lpstr>Wingdings 3</vt:lpstr>
      <vt:lpstr>Ion</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Pathogenesis</vt:lpstr>
      <vt:lpstr>Pathogenesis</vt:lpstr>
      <vt:lpstr>PowerPoint Presentation</vt:lpstr>
      <vt:lpstr>Pathogenesis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C.F cont.</vt:lpstr>
      <vt:lpstr>C.F cont.</vt:lpstr>
      <vt:lpstr>C.F cont.</vt:lpstr>
      <vt:lpstr>C.F cont.</vt:lpstr>
      <vt:lpstr>C.F cont.</vt:lpstr>
      <vt:lpstr>C.F cont.</vt:lpstr>
      <vt:lpstr>C.F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6-Month Standard Regimen for Most Patients</vt:lpstr>
      <vt:lpstr>Treatment cont.</vt:lpstr>
      <vt:lpstr>Infection Control</vt:lpstr>
      <vt:lpstr>TB Infection Control Measures</vt:lpstr>
      <vt:lpstr>Acknowledgement</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acer</dc:creator>
  <cp:lastModifiedBy>Awadh Al-Anazi</cp:lastModifiedBy>
  <cp:revision>34</cp:revision>
  <dcterms:created xsi:type="dcterms:W3CDTF">2014-04-12T20:45:02Z</dcterms:created>
  <dcterms:modified xsi:type="dcterms:W3CDTF">2018-01-27T16:47:16Z</dcterms:modified>
</cp:coreProperties>
</file>